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tags/tag1.xml" ContentType="application/vnd.openxmlformats-officedocument.presentationml.tags+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840"/>
  </p:notesMasterIdLst>
  <p:handoutMasterIdLst>
    <p:handoutMasterId r:id="rId841"/>
  </p:handoutMasterIdLst>
  <p:sldIdLst>
    <p:sldId id="532" r:id="rId2"/>
    <p:sldId id="1885" r:id="rId3"/>
    <p:sldId id="2440" r:id="rId4"/>
    <p:sldId id="2437" r:id="rId5"/>
    <p:sldId id="1480" r:id="rId6"/>
    <p:sldId id="2439" r:id="rId7"/>
    <p:sldId id="2441" r:id="rId8"/>
    <p:sldId id="2442" r:id="rId9"/>
    <p:sldId id="1878" r:id="rId10"/>
    <p:sldId id="1887" r:id="rId11"/>
    <p:sldId id="1888" r:id="rId12"/>
    <p:sldId id="1889" r:id="rId13"/>
    <p:sldId id="1890" r:id="rId14"/>
    <p:sldId id="1891" r:id="rId15"/>
    <p:sldId id="1892" r:id="rId16"/>
    <p:sldId id="1893" r:id="rId17"/>
    <p:sldId id="1894" r:id="rId18"/>
    <p:sldId id="1895" r:id="rId19"/>
    <p:sldId id="1897" r:id="rId20"/>
    <p:sldId id="1903" r:id="rId21"/>
    <p:sldId id="1906" r:id="rId22"/>
    <p:sldId id="1914" r:id="rId23"/>
    <p:sldId id="1882" r:id="rId24"/>
    <p:sldId id="1883" r:id="rId25"/>
    <p:sldId id="1884" r:id="rId26"/>
    <p:sldId id="1922" r:id="rId27"/>
    <p:sldId id="1923" r:id="rId28"/>
    <p:sldId id="1924" r:id="rId29"/>
    <p:sldId id="1925" r:id="rId30"/>
    <p:sldId id="533" r:id="rId31"/>
    <p:sldId id="1502" r:id="rId32"/>
    <p:sldId id="1503" r:id="rId33"/>
    <p:sldId id="1506" r:id="rId34"/>
    <p:sldId id="1507" r:id="rId35"/>
    <p:sldId id="1508" r:id="rId36"/>
    <p:sldId id="1509" r:id="rId37"/>
    <p:sldId id="1511" r:id="rId38"/>
    <p:sldId id="1515" r:id="rId39"/>
    <p:sldId id="1516" r:id="rId40"/>
    <p:sldId id="1517" r:id="rId41"/>
    <p:sldId id="1519" r:id="rId42"/>
    <p:sldId id="1520" r:id="rId43"/>
    <p:sldId id="1521" r:id="rId44"/>
    <p:sldId id="1523" r:id="rId45"/>
    <p:sldId id="1525" r:id="rId46"/>
    <p:sldId id="1527" r:id="rId47"/>
    <p:sldId id="1528" r:id="rId48"/>
    <p:sldId id="1546" r:id="rId49"/>
    <p:sldId id="1547" r:id="rId50"/>
    <p:sldId id="1548" r:id="rId51"/>
    <p:sldId id="1558" r:id="rId52"/>
    <p:sldId id="1573" r:id="rId53"/>
    <p:sldId id="1574" r:id="rId54"/>
    <p:sldId id="1594" r:id="rId55"/>
    <p:sldId id="1499" r:id="rId56"/>
    <p:sldId id="1107" r:id="rId57"/>
    <p:sldId id="1110" r:id="rId58"/>
    <p:sldId id="1111" r:id="rId59"/>
    <p:sldId id="1126" r:id="rId60"/>
    <p:sldId id="1127" r:id="rId61"/>
    <p:sldId id="1128" r:id="rId62"/>
    <p:sldId id="1129" r:id="rId63"/>
    <p:sldId id="610" r:id="rId64"/>
    <p:sldId id="611" r:id="rId65"/>
    <p:sldId id="599" r:id="rId66"/>
    <p:sldId id="597" r:id="rId67"/>
    <p:sldId id="598" r:id="rId68"/>
    <p:sldId id="596" r:id="rId69"/>
    <p:sldId id="986" r:id="rId70"/>
    <p:sldId id="989" r:id="rId71"/>
    <p:sldId id="990" r:id="rId72"/>
    <p:sldId id="991" r:id="rId73"/>
    <p:sldId id="992" r:id="rId74"/>
    <p:sldId id="993" r:id="rId75"/>
    <p:sldId id="994" r:id="rId76"/>
    <p:sldId id="1200" r:id="rId77"/>
    <p:sldId id="1201" r:id="rId78"/>
    <p:sldId id="1203" r:id="rId79"/>
    <p:sldId id="1204" r:id="rId80"/>
    <p:sldId id="1205" r:id="rId81"/>
    <p:sldId id="602" r:id="rId82"/>
    <p:sldId id="614" r:id="rId83"/>
    <p:sldId id="615" r:id="rId84"/>
    <p:sldId id="616" r:id="rId85"/>
    <p:sldId id="617" r:id="rId86"/>
    <p:sldId id="618" r:id="rId87"/>
    <p:sldId id="619" r:id="rId88"/>
    <p:sldId id="266" r:id="rId89"/>
    <p:sldId id="267" r:id="rId90"/>
    <p:sldId id="257" r:id="rId91"/>
    <p:sldId id="258" r:id="rId92"/>
    <p:sldId id="260" r:id="rId93"/>
    <p:sldId id="270" r:id="rId94"/>
    <p:sldId id="271" r:id="rId95"/>
    <p:sldId id="272" r:id="rId96"/>
    <p:sldId id="259" r:id="rId97"/>
    <p:sldId id="261" r:id="rId98"/>
    <p:sldId id="263" r:id="rId99"/>
    <p:sldId id="265" r:id="rId100"/>
    <p:sldId id="268" r:id="rId101"/>
    <p:sldId id="269" r:id="rId102"/>
    <p:sldId id="1929" r:id="rId103"/>
    <p:sldId id="1930" r:id="rId104"/>
    <p:sldId id="1931" r:id="rId105"/>
    <p:sldId id="1932" r:id="rId106"/>
    <p:sldId id="1933" r:id="rId107"/>
    <p:sldId id="1934" r:id="rId108"/>
    <p:sldId id="1935" r:id="rId109"/>
    <p:sldId id="1936" r:id="rId110"/>
    <p:sldId id="1937" r:id="rId111"/>
    <p:sldId id="1939" r:id="rId112"/>
    <p:sldId id="1940" r:id="rId113"/>
    <p:sldId id="1942" r:id="rId114"/>
    <p:sldId id="1943" r:id="rId115"/>
    <p:sldId id="1944" r:id="rId116"/>
    <p:sldId id="1945" r:id="rId117"/>
    <p:sldId id="1946" r:id="rId118"/>
    <p:sldId id="1947" r:id="rId119"/>
    <p:sldId id="1948" r:id="rId120"/>
    <p:sldId id="1949" r:id="rId121"/>
    <p:sldId id="1950" r:id="rId122"/>
    <p:sldId id="1953" r:id="rId123"/>
    <p:sldId id="1954" r:id="rId124"/>
    <p:sldId id="1956" r:id="rId125"/>
    <p:sldId id="1957" r:id="rId126"/>
    <p:sldId id="1960" r:id="rId127"/>
    <p:sldId id="1961" r:id="rId128"/>
    <p:sldId id="1964" r:id="rId129"/>
    <p:sldId id="1965" r:id="rId130"/>
    <p:sldId id="274" r:id="rId131"/>
    <p:sldId id="275" r:id="rId132"/>
    <p:sldId id="276" r:id="rId133"/>
    <p:sldId id="277" r:id="rId134"/>
    <p:sldId id="278" r:id="rId135"/>
    <p:sldId id="279" r:id="rId136"/>
    <p:sldId id="280" r:id="rId137"/>
    <p:sldId id="281" r:id="rId138"/>
    <p:sldId id="282" r:id="rId139"/>
    <p:sldId id="283" r:id="rId140"/>
    <p:sldId id="284" r:id="rId141"/>
    <p:sldId id="286" r:id="rId142"/>
    <p:sldId id="287" r:id="rId143"/>
    <p:sldId id="288" r:id="rId144"/>
    <p:sldId id="289" r:id="rId145"/>
    <p:sldId id="291" r:id="rId146"/>
    <p:sldId id="292" r:id="rId147"/>
    <p:sldId id="293" r:id="rId148"/>
    <p:sldId id="295" r:id="rId149"/>
    <p:sldId id="296" r:id="rId150"/>
    <p:sldId id="297" r:id="rId151"/>
    <p:sldId id="298" r:id="rId152"/>
    <p:sldId id="1481" r:id="rId153"/>
    <p:sldId id="816" r:id="rId154"/>
    <p:sldId id="817" r:id="rId155"/>
    <p:sldId id="818" r:id="rId156"/>
    <p:sldId id="819" r:id="rId157"/>
    <p:sldId id="820" r:id="rId158"/>
    <p:sldId id="821" r:id="rId159"/>
    <p:sldId id="822" r:id="rId160"/>
    <p:sldId id="823" r:id="rId161"/>
    <p:sldId id="824" r:id="rId162"/>
    <p:sldId id="825" r:id="rId163"/>
    <p:sldId id="826" r:id="rId164"/>
    <p:sldId id="827" r:id="rId165"/>
    <p:sldId id="828" r:id="rId166"/>
    <p:sldId id="829" r:id="rId167"/>
    <p:sldId id="830" r:id="rId168"/>
    <p:sldId id="831" r:id="rId169"/>
    <p:sldId id="832" r:id="rId170"/>
    <p:sldId id="833" r:id="rId171"/>
    <p:sldId id="834" r:id="rId172"/>
    <p:sldId id="835" r:id="rId173"/>
    <p:sldId id="836" r:id="rId174"/>
    <p:sldId id="837" r:id="rId175"/>
    <p:sldId id="838" r:id="rId176"/>
    <p:sldId id="839" r:id="rId177"/>
    <p:sldId id="840" r:id="rId178"/>
    <p:sldId id="841" r:id="rId179"/>
    <p:sldId id="842" r:id="rId180"/>
    <p:sldId id="844" r:id="rId181"/>
    <p:sldId id="845" r:id="rId182"/>
    <p:sldId id="846" r:id="rId183"/>
    <p:sldId id="852" r:id="rId184"/>
    <p:sldId id="854" r:id="rId185"/>
    <p:sldId id="855" r:id="rId186"/>
    <p:sldId id="856" r:id="rId187"/>
    <p:sldId id="857" r:id="rId188"/>
    <p:sldId id="858" r:id="rId189"/>
    <p:sldId id="859" r:id="rId190"/>
    <p:sldId id="860" r:id="rId191"/>
    <p:sldId id="861" r:id="rId192"/>
    <p:sldId id="862" r:id="rId193"/>
    <p:sldId id="863" r:id="rId194"/>
    <p:sldId id="864" r:id="rId195"/>
    <p:sldId id="865" r:id="rId196"/>
    <p:sldId id="866" r:id="rId197"/>
    <p:sldId id="867" r:id="rId198"/>
    <p:sldId id="868" r:id="rId199"/>
    <p:sldId id="869" r:id="rId200"/>
    <p:sldId id="875" r:id="rId201"/>
    <p:sldId id="876" r:id="rId202"/>
    <p:sldId id="877" r:id="rId203"/>
    <p:sldId id="878" r:id="rId204"/>
    <p:sldId id="879" r:id="rId205"/>
    <p:sldId id="885" r:id="rId206"/>
    <p:sldId id="888" r:id="rId207"/>
    <p:sldId id="889" r:id="rId208"/>
    <p:sldId id="890" r:id="rId209"/>
    <p:sldId id="891" r:id="rId210"/>
    <p:sldId id="893" r:id="rId211"/>
    <p:sldId id="853" r:id="rId212"/>
    <p:sldId id="1236" r:id="rId213"/>
    <p:sldId id="2231" r:id="rId214"/>
    <p:sldId id="2232" r:id="rId215"/>
    <p:sldId id="2233" r:id="rId216"/>
    <p:sldId id="2234" r:id="rId217"/>
    <p:sldId id="2235" r:id="rId218"/>
    <p:sldId id="2236" r:id="rId219"/>
    <p:sldId id="2237" r:id="rId220"/>
    <p:sldId id="2238" r:id="rId221"/>
    <p:sldId id="2239" r:id="rId222"/>
    <p:sldId id="2240" r:id="rId223"/>
    <p:sldId id="2241" r:id="rId224"/>
    <p:sldId id="2242" r:id="rId225"/>
    <p:sldId id="2243" r:id="rId226"/>
    <p:sldId id="2244" r:id="rId227"/>
    <p:sldId id="2260" r:id="rId228"/>
    <p:sldId id="2261" r:id="rId229"/>
    <p:sldId id="2262" r:id="rId230"/>
    <p:sldId id="2263" r:id="rId231"/>
    <p:sldId id="2264" r:id="rId232"/>
    <p:sldId id="2265" r:id="rId233"/>
    <p:sldId id="2266" r:id="rId234"/>
    <p:sldId id="1237" r:id="rId235"/>
    <p:sldId id="1238" r:id="rId236"/>
    <p:sldId id="1239" r:id="rId237"/>
    <p:sldId id="1240" r:id="rId238"/>
    <p:sldId id="1243" r:id="rId239"/>
    <p:sldId id="1244" r:id="rId240"/>
    <p:sldId id="1246" r:id="rId241"/>
    <p:sldId id="1247" r:id="rId242"/>
    <p:sldId id="1249" r:id="rId243"/>
    <p:sldId id="1250" r:id="rId244"/>
    <p:sldId id="1252" r:id="rId245"/>
    <p:sldId id="1253" r:id="rId246"/>
    <p:sldId id="1254" r:id="rId247"/>
    <p:sldId id="1257" r:id="rId248"/>
    <p:sldId id="299" r:id="rId249"/>
    <p:sldId id="300" r:id="rId250"/>
    <p:sldId id="301" r:id="rId251"/>
    <p:sldId id="302" r:id="rId252"/>
    <p:sldId id="303" r:id="rId253"/>
    <p:sldId id="304" r:id="rId254"/>
    <p:sldId id="1407" r:id="rId255"/>
    <p:sldId id="1408" r:id="rId256"/>
    <p:sldId id="1409" r:id="rId257"/>
    <p:sldId id="1410" r:id="rId258"/>
    <p:sldId id="1411" r:id="rId259"/>
    <p:sldId id="1412" r:id="rId260"/>
    <p:sldId id="1413" r:id="rId261"/>
    <p:sldId id="1414" r:id="rId262"/>
    <p:sldId id="1415" r:id="rId263"/>
    <p:sldId id="1416" r:id="rId264"/>
    <p:sldId id="1417" r:id="rId265"/>
    <p:sldId id="1418" r:id="rId266"/>
    <p:sldId id="1419" r:id="rId267"/>
    <p:sldId id="1420" r:id="rId268"/>
    <p:sldId id="1421" r:id="rId269"/>
    <p:sldId id="1422" r:id="rId270"/>
    <p:sldId id="1423" r:id="rId271"/>
    <p:sldId id="1424" r:id="rId272"/>
    <p:sldId id="1425" r:id="rId273"/>
    <p:sldId id="1426" r:id="rId274"/>
    <p:sldId id="1427" r:id="rId275"/>
    <p:sldId id="1428" r:id="rId276"/>
    <p:sldId id="1429" r:id="rId277"/>
    <p:sldId id="1431" r:id="rId278"/>
    <p:sldId id="1967" r:id="rId279"/>
    <p:sldId id="1968" r:id="rId280"/>
    <p:sldId id="1969" r:id="rId281"/>
    <p:sldId id="1970" r:id="rId282"/>
    <p:sldId id="1971" r:id="rId283"/>
    <p:sldId id="1972" r:id="rId284"/>
    <p:sldId id="1973" r:id="rId285"/>
    <p:sldId id="1974" r:id="rId286"/>
    <p:sldId id="1975" r:id="rId287"/>
    <p:sldId id="1976" r:id="rId288"/>
    <p:sldId id="1977" r:id="rId289"/>
    <p:sldId id="1978" r:id="rId290"/>
    <p:sldId id="1979" r:id="rId291"/>
    <p:sldId id="1980" r:id="rId292"/>
    <p:sldId id="1981" r:id="rId293"/>
    <p:sldId id="1982" r:id="rId294"/>
    <p:sldId id="1983" r:id="rId295"/>
    <p:sldId id="1984" r:id="rId296"/>
    <p:sldId id="1985" r:id="rId297"/>
    <p:sldId id="1986" r:id="rId298"/>
    <p:sldId id="1988" r:id="rId299"/>
    <p:sldId id="1989" r:id="rId300"/>
    <p:sldId id="1990" r:id="rId301"/>
    <p:sldId id="1991" r:id="rId302"/>
    <p:sldId id="1992" r:id="rId303"/>
    <p:sldId id="1993" r:id="rId304"/>
    <p:sldId id="1994" r:id="rId305"/>
    <p:sldId id="1995" r:id="rId306"/>
    <p:sldId id="1996" r:id="rId307"/>
    <p:sldId id="1997" r:id="rId308"/>
    <p:sldId id="1998" r:id="rId309"/>
    <p:sldId id="1999" r:id="rId310"/>
    <p:sldId id="2000" r:id="rId311"/>
    <p:sldId id="2001" r:id="rId312"/>
    <p:sldId id="2002" r:id="rId313"/>
    <p:sldId id="2003" r:id="rId314"/>
    <p:sldId id="2006" r:id="rId315"/>
    <p:sldId id="2007" r:id="rId316"/>
    <p:sldId id="2008" r:id="rId317"/>
    <p:sldId id="2155" r:id="rId318"/>
    <p:sldId id="2156" r:id="rId319"/>
    <p:sldId id="2158" r:id="rId320"/>
    <p:sldId id="2159" r:id="rId321"/>
    <p:sldId id="2160" r:id="rId322"/>
    <p:sldId id="2161" r:id="rId323"/>
    <p:sldId id="2162" r:id="rId324"/>
    <p:sldId id="2163" r:id="rId325"/>
    <p:sldId id="2164" r:id="rId326"/>
    <p:sldId id="2165" r:id="rId327"/>
    <p:sldId id="2166" r:id="rId328"/>
    <p:sldId id="2167" r:id="rId329"/>
    <p:sldId id="2168" r:id="rId330"/>
    <p:sldId id="2169" r:id="rId331"/>
    <p:sldId id="2170" r:id="rId332"/>
    <p:sldId id="2171" r:id="rId333"/>
    <p:sldId id="2172" r:id="rId334"/>
    <p:sldId id="2173" r:id="rId335"/>
    <p:sldId id="2174" r:id="rId336"/>
    <p:sldId id="2175" r:id="rId337"/>
    <p:sldId id="2177" r:id="rId338"/>
    <p:sldId id="2178" r:id="rId339"/>
    <p:sldId id="2179" r:id="rId340"/>
    <p:sldId id="2180" r:id="rId341"/>
    <p:sldId id="2181" r:id="rId342"/>
    <p:sldId id="2182" r:id="rId343"/>
    <p:sldId id="2183" r:id="rId344"/>
    <p:sldId id="2184" r:id="rId345"/>
    <p:sldId id="2185" r:id="rId346"/>
    <p:sldId id="2186" r:id="rId347"/>
    <p:sldId id="2196" r:id="rId348"/>
    <p:sldId id="2197" r:id="rId349"/>
    <p:sldId id="2198" r:id="rId350"/>
    <p:sldId id="2199" r:id="rId351"/>
    <p:sldId id="2200" r:id="rId352"/>
    <p:sldId id="2201" r:id="rId353"/>
    <p:sldId id="2202" r:id="rId354"/>
    <p:sldId id="2203" r:id="rId355"/>
    <p:sldId id="2204" r:id="rId356"/>
    <p:sldId id="2205" r:id="rId357"/>
    <p:sldId id="2206" r:id="rId358"/>
    <p:sldId id="2207" r:id="rId359"/>
    <p:sldId id="2208" r:id="rId360"/>
    <p:sldId id="2209" r:id="rId361"/>
    <p:sldId id="2210" r:id="rId362"/>
    <p:sldId id="2211" r:id="rId363"/>
    <p:sldId id="2216" r:id="rId364"/>
    <p:sldId id="2217" r:id="rId365"/>
    <p:sldId id="2218" r:id="rId366"/>
    <p:sldId id="2219" r:id="rId367"/>
    <p:sldId id="2220" r:id="rId368"/>
    <p:sldId id="2221" r:id="rId369"/>
    <p:sldId id="2222" r:id="rId370"/>
    <p:sldId id="2223" r:id="rId371"/>
    <p:sldId id="2224" r:id="rId372"/>
    <p:sldId id="415" r:id="rId373"/>
    <p:sldId id="416" r:id="rId374"/>
    <p:sldId id="417" r:id="rId375"/>
    <p:sldId id="418" r:id="rId376"/>
    <p:sldId id="419" r:id="rId377"/>
    <p:sldId id="420" r:id="rId378"/>
    <p:sldId id="421" r:id="rId379"/>
    <p:sldId id="422" r:id="rId380"/>
    <p:sldId id="423" r:id="rId381"/>
    <p:sldId id="424" r:id="rId382"/>
    <p:sldId id="426" r:id="rId383"/>
    <p:sldId id="428" r:id="rId384"/>
    <p:sldId id="429" r:id="rId385"/>
    <p:sldId id="430" r:id="rId386"/>
    <p:sldId id="431" r:id="rId387"/>
    <p:sldId id="432" r:id="rId388"/>
    <p:sldId id="433" r:id="rId389"/>
    <p:sldId id="434" r:id="rId390"/>
    <p:sldId id="435" r:id="rId391"/>
    <p:sldId id="436" r:id="rId392"/>
    <p:sldId id="437" r:id="rId393"/>
    <p:sldId id="438" r:id="rId394"/>
    <p:sldId id="439" r:id="rId395"/>
    <p:sldId id="440" r:id="rId396"/>
    <p:sldId id="441" r:id="rId397"/>
    <p:sldId id="442" r:id="rId398"/>
    <p:sldId id="443" r:id="rId399"/>
    <p:sldId id="444" r:id="rId400"/>
    <p:sldId id="445" r:id="rId401"/>
    <p:sldId id="446" r:id="rId402"/>
    <p:sldId id="447" r:id="rId403"/>
    <p:sldId id="448" r:id="rId404"/>
    <p:sldId id="449" r:id="rId405"/>
    <p:sldId id="450" r:id="rId406"/>
    <p:sldId id="451" r:id="rId407"/>
    <p:sldId id="452" r:id="rId408"/>
    <p:sldId id="453" r:id="rId409"/>
    <p:sldId id="454" r:id="rId410"/>
    <p:sldId id="1443" r:id="rId411"/>
    <p:sldId id="1444" r:id="rId412"/>
    <p:sldId id="1445" r:id="rId413"/>
    <p:sldId id="1446" r:id="rId414"/>
    <p:sldId id="1447" r:id="rId415"/>
    <p:sldId id="1448" r:id="rId416"/>
    <p:sldId id="1449" r:id="rId417"/>
    <p:sldId id="1451" r:id="rId418"/>
    <p:sldId id="1452" r:id="rId419"/>
    <p:sldId id="1453" r:id="rId420"/>
    <p:sldId id="1454" r:id="rId421"/>
    <p:sldId id="1455" r:id="rId422"/>
    <p:sldId id="1456" r:id="rId423"/>
    <p:sldId id="1457" r:id="rId424"/>
    <p:sldId id="1458" r:id="rId425"/>
    <p:sldId id="1459" r:id="rId426"/>
    <p:sldId id="1460" r:id="rId427"/>
    <p:sldId id="1461" r:id="rId428"/>
    <p:sldId id="1462" r:id="rId429"/>
    <p:sldId id="1472" r:id="rId430"/>
    <p:sldId id="943" r:id="rId431"/>
    <p:sldId id="511" r:id="rId432"/>
    <p:sldId id="512" r:id="rId433"/>
    <p:sldId id="513" r:id="rId434"/>
    <p:sldId id="514" r:id="rId435"/>
    <p:sldId id="515" r:id="rId436"/>
    <p:sldId id="516" r:id="rId437"/>
    <p:sldId id="517" r:id="rId438"/>
    <p:sldId id="519" r:id="rId439"/>
    <p:sldId id="520" r:id="rId440"/>
    <p:sldId id="521" r:id="rId441"/>
    <p:sldId id="522" r:id="rId442"/>
    <p:sldId id="523" r:id="rId443"/>
    <p:sldId id="524" r:id="rId444"/>
    <p:sldId id="525" r:id="rId445"/>
    <p:sldId id="526" r:id="rId446"/>
    <p:sldId id="527" r:id="rId447"/>
    <p:sldId id="528" r:id="rId448"/>
    <p:sldId id="653" r:id="rId449"/>
    <p:sldId id="654" r:id="rId450"/>
    <p:sldId id="655" r:id="rId451"/>
    <p:sldId id="656" r:id="rId452"/>
    <p:sldId id="657" r:id="rId453"/>
    <p:sldId id="662" r:id="rId454"/>
    <p:sldId id="1600" r:id="rId455"/>
    <p:sldId id="1601" r:id="rId456"/>
    <p:sldId id="1602" r:id="rId457"/>
    <p:sldId id="1604" r:id="rId458"/>
    <p:sldId id="1605" r:id="rId459"/>
    <p:sldId id="1606" r:id="rId460"/>
    <p:sldId id="663" r:id="rId461"/>
    <p:sldId id="664" r:id="rId462"/>
    <p:sldId id="665" r:id="rId463"/>
    <p:sldId id="666" r:id="rId464"/>
    <p:sldId id="667" r:id="rId465"/>
    <p:sldId id="668" r:id="rId466"/>
    <p:sldId id="669" r:id="rId467"/>
    <p:sldId id="670" r:id="rId468"/>
    <p:sldId id="671" r:id="rId469"/>
    <p:sldId id="672" r:id="rId470"/>
    <p:sldId id="673" r:id="rId471"/>
    <p:sldId id="674" r:id="rId472"/>
    <p:sldId id="675" r:id="rId473"/>
    <p:sldId id="676" r:id="rId474"/>
    <p:sldId id="677" r:id="rId475"/>
    <p:sldId id="678" r:id="rId476"/>
    <p:sldId id="679" r:id="rId477"/>
    <p:sldId id="680" r:id="rId478"/>
    <p:sldId id="681" r:id="rId479"/>
    <p:sldId id="682" r:id="rId480"/>
    <p:sldId id="683" r:id="rId481"/>
    <p:sldId id="684" r:id="rId482"/>
    <p:sldId id="685" r:id="rId483"/>
    <p:sldId id="918" r:id="rId484"/>
    <p:sldId id="919" r:id="rId485"/>
    <p:sldId id="920" r:id="rId486"/>
    <p:sldId id="921" r:id="rId487"/>
    <p:sldId id="922" r:id="rId488"/>
    <p:sldId id="923" r:id="rId489"/>
    <p:sldId id="924" r:id="rId490"/>
    <p:sldId id="925" r:id="rId491"/>
    <p:sldId id="926" r:id="rId492"/>
    <p:sldId id="927" r:id="rId493"/>
    <p:sldId id="928" r:id="rId494"/>
    <p:sldId id="929" r:id="rId495"/>
    <p:sldId id="930" r:id="rId496"/>
    <p:sldId id="931" r:id="rId497"/>
    <p:sldId id="932" r:id="rId498"/>
    <p:sldId id="933" r:id="rId499"/>
    <p:sldId id="934" r:id="rId500"/>
    <p:sldId id="935" r:id="rId501"/>
    <p:sldId id="936" r:id="rId502"/>
    <p:sldId id="937" r:id="rId503"/>
    <p:sldId id="938" r:id="rId504"/>
    <p:sldId id="939" r:id="rId505"/>
    <p:sldId id="940" r:id="rId506"/>
    <p:sldId id="941" r:id="rId507"/>
    <p:sldId id="942" r:id="rId508"/>
    <p:sldId id="620" r:id="rId509"/>
    <p:sldId id="621" r:id="rId510"/>
    <p:sldId id="622" r:id="rId511"/>
    <p:sldId id="623" r:id="rId512"/>
    <p:sldId id="624" r:id="rId513"/>
    <p:sldId id="626" r:id="rId514"/>
    <p:sldId id="627" r:id="rId515"/>
    <p:sldId id="628" r:id="rId516"/>
    <p:sldId id="629" r:id="rId517"/>
    <p:sldId id="630" r:id="rId518"/>
    <p:sldId id="631" r:id="rId519"/>
    <p:sldId id="632" r:id="rId520"/>
    <p:sldId id="636" r:id="rId521"/>
    <p:sldId id="896" r:id="rId522"/>
    <p:sldId id="897" r:id="rId523"/>
    <p:sldId id="898" r:id="rId524"/>
    <p:sldId id="899" r:id="rId525"/>
    <p:sldId id="900" r:id="rId526"/>
    <p:sldId id="901" r:id="rId527"/>
    <p:sldId id="902" r:id="rId528"/>
    <p:sldId id="903" r:id="rId529"/>
    <p:sldId id="904" r:id="rId530"/>
    <p:sldId id="905" r:id="rId531"/>
    <p:sldId id="906" r:id="rId532"/>
    <p:sldId id="907" r:id="rId533"/>
    <p:sldId id="908" r:id="rId534"/>
    <p:sldId id="909" r:id="rId535"/>
    <p:sldId id="910" r:id="rId536"/>
    <p:sldId id="911" r:id="rId537"/>
    <p:sldId id="912" r:id="rId538"/>
    <p:sldId id="913" r:id="rId539"/>
    <p:sldId id="914" r:id="rId540"/>
    <p:sldId id="915" r:id="rId541"/>
    <p:sldId id="916" r:id="rId542"/>
    <p:sldId id="917" r:id="rId543"/>
    <p:sldId id="686" r:id="rId544"/>
    <p:sldId id="696" r:id="rId545"/>
    <p:sldId id="697" r:id="rId546"/>
    <p:sldId id="698" r:id="rId547"/>
    <p:sldId id="700" r:id="rId548"/>
    <p:sldId id="701" r:id="rId549"/>
    <p:sldId id="702" r:id="rId550"/>
    <p:sldId id="703" r:id="rId551"/>
    <p:sldId id="704" r:id="rId552"/>
    <p:sldId id="705" r:id="rId553"/>
    <p:sldId id="706" r:id="rId554"/>
    <p:sldId id="707" r:id="rId555"/>
    <p:sldId id="710" r:id="rId556"/>
    <p:sldId id="711" r:id="rId557"/>
    <p:sldId id="712" r:id="rId558"/>
    <p:sldId id="713" r:id="rId559"/>
    <p:sldId id="714" r:id="rId560"/>
    <p:sldId id="715" r:id="rId561"/>
    <p:sldId id="716" r:id="rId562"/>
    <p:sldId id="717" r:id="rId563"/>
    <p:sldId id="718" r:id="rId564"/>
    <p:sldId id="719" r:id="rId565"/>
    <p:sldId id="720" r:id="rId566"/>
    <p:sldId id="721" r:id="rId567"/>
    <p:sldId id="722" r:id="rId568"/>
    <p:sldId id="723" r:id="rId569"/>
    <p:sldId id="724" r:id="rId570"/>
    <p:sldId id="725" r:id="rId571"/>
    <p:sldId id="742" r:id="rId572"/>
    <p:sldId id="743" r:id="rId573"/>
    <p:sldId id="744" r:id="rId574"/>
    <p:sldId id="745" r:id="rId575"/>
    <p:sldId id="746" r:id="rId576"/>
    <p:sldId id="747" r:id="rId577"/>
    <p:sldId id="748" r:id="rId578"/>
    <p:sldId id="749" r:id="rId579"/>
    <p:sldId id="750" r:id="rId580"/>
    <p:sldId id="751" r:id="rId581"/>
    <p:sldId id="752" r:id="rId582"/>
    <p:sldId id="753" r:id="rId583"/>
    <p:sldId id="754" r:id="rId584"/>
    <p:sldId id="965" r:id="rId585"/>
    <p:sldId id="966" r:id="rId586"/>
    <p:sldId id="967" r:id="rId587"/>
    <p:sldId id="968" r:id="rId588"/>
    <p:sldId id="969" r:id="rId589"/>
    <p:sldId id="970" r:id="rId590"/>
    <p:sldId id="971" r:id="rId591"/>
    <p:sldId id="972" r:id="rId592"/>
    <p:sldId id="973" r:id="rId593"/>
    <p:sldId id="974" r:id="rId594"/>
    <p:sldId id="975" r:id="rId595"/>
    <p:sldId id="976" r:id="rId596"/>
    <p:sldId id="977" r:id="rId597"/>
    <p:sldId id="978" r:id="rId598"/>
    <p:sldId id="979" r:id="rId599"/>
    <p:sldId id="980" r:id="rId600"/>
    <p:sldId id="981" r:id="rId601"/>
    <p:sldId id="982" r:id="rId602"/>
    <p:sldId id="983" r:id="rId603"/>
    <p:sldId id="945" r:id="rId604"/>
    <p:sldId id="946" r:id="rId605"/>
    <p:sldId id="947" r:id="rId606"/>
    <p:sldId id="948" r:id="rId607"/>
    <p:sldId id="949" r:id="rId608"/>
    <p:sldId id="950" r:id="rId609"/>
    <p:sldId id="951" r:id="rId610"/>
    <p:sldId id="952" r:id="rId611"/>
    <p:sldId id="953" r:id="rId612"/>
    <p:sldId id="954" r:id="rId613"/>
    <p:sldId id="955" r:id="rId614"/>
    <p:sldId id="956" r:id="rId615"/>
    <p:sldId id="963" r:id="rId616"/>
    <p:sldId id="985" r:id="rId617"/>
    <p:sldId id="1133" r:id="rId618"/>
    <p:sldId id="1134" r:id="rId619"/>
    <p:sldId id="1136" r:id="rId620"/>
    <p:sldId id="1137" r:id="rId621"/>
    <p:sldId id="1138" r:id="rId622"/>
    <p:sldId id="1139" r:id="rId623"/>
    <p:sldId id="1140" r:id="rId624"/>
    <p:sldId id="1141" r:id="rId625"/>
    <p:sldId id="1142" r:id="rId626"/>
    <p:sldId id="1143" r:id="rId627"/>
    <p:sldId id="1144" r:id="rId628"/>
    <p:sldId id="1145" r:id="rId629"/>
    <p:sldId id="1631" r:id="rId630"/>
    <p:sldId id="1632" r:id="rId631"/>
    <p:sldId id="1635" r:id="rId632"/>
    <p:sldId id="1636" r:id="rId633"/>
    <p:sldId id="1637" r:id="rId634"/>
    <p:sldId id="1638" r:id="rId635"/>
    <p:sldId id="1639" r:id="rId636"/>
    <p:sldId id="1640" r:id="rId637"/>
    <p:sldId id="1641" r:id="rId638"/>
    <p:sldId id="1642" r:id="rId639"/>
    <p:sldId id="1643" r:id="rId640"/>
    <p:sldId id="1644" r:id="rId641"/>
    <p:sldId id="1645" r:id="rId642"/>
    <p:sldId id="1646" r:id="rId643"/>
    <p:sldId id="1647" r:id="rId644"/>
    <p:sldId id="1648" r:id="rId645"/>
    <p:sldId id="1649" r:id="rId646"/>
    <p:sldId id="1650" r:id="rId647"/>
    <p:sldId id="1651" r:id="rId648"/>
    <p:sldId id="1652" r:id="rId649"/>
    <p:sldId id="1656" r:id="rId650"/>
    <p:sldId id="1657" r:id="rId651"/>
    <p:sldId id="1663" r:id="rId652"/>
    <p:sldId id="1664" r:id="rId653"/>
    <p:sldId id="1665" r:id="rId654"/>
    <p:sldId id="1666" r:id="rId655"/>
    <p:sldId id="1667" r:id="rId656"/>
    <p:sldId id="1668" r:id="rId657"/>
    <p:sldId id="1669" r:id="rId658"/>
    <p:sldId id="1670" r:id="rId659"/>
    <p:sldId id="1671" r:id="rId660"/>
    <p:sldId id="1672" r:id="rId661"/>
    <p:sldId id="1673" r:id="rId662"/>
    <p:sldId id="1675" r:id="rId663"/>
    <p:sldId id="1676" r:id="rId664"/>
    <p:sldId id="1677" r:id="rId665"/>
    <p:sldId id="1678" r:id="rId666"/>
    <p:sldId id="1679" r:id="rId667"/>
    <p:sldId id="1680" r:id="rId668"/>
    <p:sldId id="1681" r:id="rId669"/>
    <p:sldId id="1682" r:id="rId670"/>
    <p:sldId id="1683" r:id="rId671"/>
    <p:sldId id="1684" r:id="rId672"/>
    <p:sldId id="1685" r:id="rId673"/>
    <p:sldId id="1686" r:id="rId674"/>
    <p:sldId id="1687" r:id="rId675"/>
    <p:sldId id="1688" r:id="rId676"/>
    <p:sldId id="1689" r:id="rId677"/>
    <p:sldId id="1690" r:id="rId678"/>
    <p:sldId id="1691" r:id="rId679"/>
    <p:sldId id="1704" r:id="rId680"/>
    <p:sldId id="1705" r:id="rId681"/>
    <p:sldId id="1706" r:id="rId682"/>
    <p:sldId id="1707" r:id="rId683"/>
    <p:sldId id="1708" r:id="rId684"/>
    <p:sldId id="1719" r:id="rId685"/>
    <p:sldId id="1720" r:id="rId686"/>
    <p:sldId id="1721" r:id="rId687"/>
    <p:sldId id="1722" r:id="rId688"/>
    <p:sldId id="1723" r:id="rId689"/>
    <p:sldId id="1724" r:id="rId690"/>
    <p:sldId id="1726" r:id="rId691"/>
    <p:sldId id="1727" r:id="rId692"/>
    <p:sldId id="1728" r:id="rId693"/>
    <p:sldId id="1729" r:id="rId694"/>
    <p:sldId id="1730" r:id="rId695"/>
    <p:sldId id="1731" r:id="rId696"/>
    <p:sldId id="1732" r:id="rId697"/>
    <p:sldId id="1733" r:id="rId698"/>
    <p:sldId id="1734" r:id="rId699"/>
    <p:sldId id="1735" r:id="rId700"/>
    <p:sldId id="1736" r:id="rId701"/>
    <p:sldId id="1737" r:id="rId702"/>
    <p:sldId id="1738" r:id="rId703"/>
    <p:sldId id="1739" r:id="rId704"/>
    <p:sldId id="1740" r:id="rId705"/>
    <p:sldId id="1741" r:id="rId706"/>
    <p:sldId id="1742" r:id="rId707"/>
    <p:sldId id="1767" r:id="rId708"/>
    <p:sldId id="1769" r:id="rId709"/>
    <p:sldId id="1770" r:id="rId710"/>
    <p:sldId id="1771" r:id="rId711"/>
    <p:sldId id="1772" r:id="rId712"/>
    <p:sldId id="1773" r:id="rId713"/>
    <p:sldId id="1774" r:id="rId714"/>
    <p:sldId id="1775" r:id="rId715"/>
    <p:sldId id="1776" r:id="rId716"/>
    <p:sldId id="1777" r:id="rId717"/>
    <p:sldId id="1778" r:id="rId718"/>
    <p:sldId id="1779" r:id="rId719"/>
    <p:sldId id="1780" r:id="rId720"/>
    <p:sldId id="1781" r:id="rId721"/>
    <p:sldId id="1786" r:id="rId722"/>
    <p:sldId id="1787" r:id="rId723"/>
    <p:sldId id="1788" r:id="rId724"/>
    <p:sldId id="1789" r:id="rId725"/>
    <p:sldId id="1790" r:id="rId726"/>
    <p:sldId id="1791" r:id="rId727"/>
    <p:sldId id="1804" r:id="rId728"/>
    <p:sldId id="1805" r:id="rId729"/>
    <p:sldId id="1806" r:id="rId730"/>
    <p:sldId id="1807" r:id="rId731"/>
    <p:sldId id="1808" r:id="rId732"/>
    <p:sldId id="1809" r:id="rId733"/>
    <p:sldId id="1810" r:id="rId734"/>
    <p:sldId id="1811" r:id="rId735"/>
    <p:sldId id="1812" r:id="rId736"/>
    <p:sldId id="1813" r:id="rId737"/>
    <p:sldId id="1814" r:id="rId738"/>
    <p:sldId id="1815" r:id="rId739"/>
    <p:sldId id="1816" r:id="rId740"/>
    <p:sldId id="2430" r:id="rId741"/>
    <p:sldId id="2080" r:id="rId742"/>
    <p:sldId id="2082" r:id="rId743"/>
    <p:sldId id="2083" r:id="rId744"/>
    <p:sldId id="2084" r:id="rId745"/>
    <p:sldId id="2085" r:id="rId746"/>
    <p:sldId id="2086" r:id="rId747"/>
    <p:sldId id="2087" r:id="rId748"/>
    <p:sldId id="2088" r:id="rId749"/>
    <p:sldId id="2089" r:id="rId750"/>
    <p:sldId id="2090" r:id="rId751"/>
    <p:sldId id="2091" r:id="rId752"/>
    <p:sldId id="2092" r:id="rId753"/>
    <p:sldId id="2093" r:id="rId754"/>
    <p:sldId id="2104" r:id="rId755"/>
    <p:sldId id="2105" r:id="rId756"/>
    <p:sldId id="2108" r:id="rId757"/>
    <p:sldId id="2109" r:id="rId758"/>
    <p:sldId id="2113" r:id="rId759"/>
    <p:sldId id="2115" r:id="rId760"/>
    <p:sldId id="2431" r:id="rId761"/>
    <p:sldId id="2274" r:id="rId762"/>
    <p:sldId id="2276" r:id="rId763"/>
    <p:sldId id="2277" r:id="rId764"/>
    <p:sldId id="2278" r:id="rId765"/>
    <p:sldId id="2279" r:id="rId766"/>
    <p:sldId id="2281" r:id="rId767"/>
    <p:sldId id="2282" r:id="rId768"/>
    <p:sldId id="2283" r:id="rId769"/>
    <p:sldId id="2285" r:id="rId770"/>
    <p:sldId id="2286" r:id="rId771"/>
    <p:sldId id="2287" r:id="rId772"/>
    <p:sldId id="2289" r:id="rId773"/>
    <p:sldId id="2290" r:id="rId774"/>
    <p:sldId id="2291" r:id="rId775"/>
    <p:sldId id="2292" r:id="rId776"/>
    <p:sldId id="2294" r:id="rId777"/>
    <p:sldId id="2295" r:id="rId778"/>
    <p:sldId id="2329" r:id="rId779"/>
    <p:sldId id="2330" r:id="rId780"/>
    <p:sldId id="2331" r:id="rId781"/>
    <p:sldId id="2332" r:id="rId782"/>
    <p:sldId id="2333" r:id="rId783"/>
    <p:sldId id="2336" r:id="rId784"/>
    <p:sldId id="2337" r:id="rId785"/>
    <p:sldId id="2338" r:id="rId786"/>
    <p:sldId id="2339" r:id="rId787"/>
    <p:sldId id="2340" r:id="rId788"/>
    <p:sldId id="2342" r:id="rId789"/>
    <p:sldId id="2345" r:id="rId790"/>
    <p:sldId id="2346" r:id="rId791"/>
    <p:sldId id="2347" r:id="rId792"/>
    <p:sldId id="2348" r:id="rId793"/>
    <p:sldId id="2349" r:id="rId794"/>
    <p:sldId id="2350" r:id="rId795"/>
    <p:sldId id="2351" r:id="rId796"/>
    <p:sldId id="2352" r:id="rId797"/>
    <p:sldId id="2353" r:id="rId798"/>
    <p:sldId id="2354" r:id="rId799"/>
    <p:sldId id="2355" r:id="rId800"/>
    <p:sldId id="2356" r:id="rId801"/>
    <p:sldId id="2357" r:id="rId802"/>
    <p:sldId id="2358" r:id="rId803"/>
    <p:sldId id="2359" r:id="rId804"/>
    <p:sldId id="2360" r:id="rId805"/>
    <p:sldId id="2361" r:id="rId806"/>
    <p:sldId id="2362" r:id="rId807"/>
    <p:sldId id="2363" r:id="rId808"/>
    <p:sldId id="2366" r:id="rId809"/>
    <p:sldId id="2367" r:id="rId810"/>
    <p:sldId id="2368" r:id="rId811"/>
    <p:sldId id="2369" r:id="rId812"/>
    <p:sldId id="2373" r:id="rId813"/>
    <p:sldId id="2376" r:id="rId814"/>
    <p:sldId id="2381" r:id="rId815"/>
    <p:sldId id="2383" r:id="rId816"/>
    <p:sldId id="2388" r:id="rId817"/>
    <p:sldId id="2389" r:id="rId818"/>
    <p:sldId id="2390" r:id="rId819"/>
    <p:sldId id="2393" r:id="rId820"/>
    <p:sldId id="2398" r:id="rId821"/>
    <p:sldId id="2402" r:id="rId822"/>
    <p:sldId id="1288" r:id="rId823"/>
    <p:sldId id="1292" r:id="rId824"/>
    <p:sldId id="1293" r:id="rId825"/>
    <p:sldId id="2434" r:id="rId826"/>
    <p:sldId id="1609" r:id="rId827"/>
    <p:sldId id="1610" r:id="rId828"/>
    <p:sldId id="1611" r:id="rId829"/>
    <p:sldId id="1616" r:id="rId830"/>
    <p:sldId id="1620" r:id="rId831"/>
    <p:sldId id="1627" r:id="rId832"/>
    <p:sldId id="1877" r:id="rId833"/>
    <p:sldId id="1595" r:id="rId834"/>
    <p:sldId id="1596" r:id="rId835"/>
    <p:sldId id="1597" r:id="rId836"/>
    <p:sldId id="1598" r:id="rId837"/>
    <p:sldId id="1599" r:id="rId838"/>
    <p:sldId id="2436" r:id="rId839"/>
  </p:sldIdLst>
  <p:sldSz cx="9144000" cy="6858000" type="screen4x3"/>
  <p:notesSz cx="10234613" cy="7099300"/>
  <p:defaultTextStyle>
    <a:defPPr>
      <a:defRPr lang="en-GB"/>
    </a:defPPr>
    <a:lvl1pPr algn="l" rtl="0" fontAlgn="base">
      <a:spcBef>
        <a:spcPct val="0"/>
      </a:spcBef>
      <a:spcAft>
        <a:spcPct val="0"/>
      </a:spcAft>
      <a:defRPr kern="1200">
        <a:solidFill>
          <a:schemeClr val="tx1"/>
        </a:solidFill>
        <a:latin typeface="Arial" charset="0"/>
        <a:ea typeface="宋体" charset="0"/>
        <a:cs typeface="宋体" charset="0"/>
      </a:defRPr>
    </a:lvl1pPr>
    <a:lvl2pPr marL="457200" algn="l" rtl="0" fontAlgn="base">
      <a:spcBef>
        <a:spcPct val="0"/>
      </a:spcBef>
      <a:spcAft>
        <a:spcPct val="0"/>
      </a:spcAft>
      <a:defRPr kern="1200">
        <a:solidFill>
          <a:schemeClr val="tx1"/>
        </a:solidFill>
        <a:latin typeface="Arial" charset="0"/>
        <a:ea typeface="宋体" charset="0"/>
        <a:cs typeface="宋体" charset="0"/>
      </a:defRPr>
    </a:lvl2pPr>
    <a:lvl3pPr marL="914400" algn="l" rtl="0" fontAlgn="base">
      <a:spcBef>
        <a:spcPct val="0"/>
      </a:spcBef>
      <a:spcAft>
        <a:spcPct val="0"/>
      </a:spcAft>
      <a:defRPr kern="1200">
        <a:solidFill>
          <a:schemeClr val="tx1"/>
        </a:solidFill>
        <a:latin typeface="Arial" charset="0"/>
        <a:ea typeface="宋体" charset="0"/>
        <a:cs typeface="宋体" charset="0"/>
      </a:defRPr>
    </a:lvl3pPr>
    <a:lvl4pPr marL="1371600" algn="l" rtl="0" fontAlgn="base">
      <a:spcBef>
        <a:spcPct val="0"/>
      </a:spcBef>
      <a:spcAft>
        <a:spcPct val="0"/>
      </a:spcAft>
      <a:defRPr kern="1200">
        <a:solidFill>
          <a:schemeClr val="tx1"/>
        </a:solidFill>
        <a:latin typeface="Arial" charset="0"/>
        <a:ea typeface="宋体" charset="0"/>
        <a:cs typeface="宋体" charset="0"/>
      </a:defRPr>
    </a:lvl4pPr>
    <a:lvl5pPr marL="1828800" algn="l" rtl="0" fontAlgn="base">
      <a:spcBef>
        <a:spcPct val="0"/>
      </a:spcBef>
      <a:spcAft>
        <a:spcPct val="0"/>
      </a:spcAft>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p:restoredTop sz="93741"/>
  </p:normalViewPr>
  <p:slideViewPr>
    <p:cSldViewPr>
      <p:cViewPr varScale="1">
        <p:scale>
          <a:sx n="120" d="100"/>
          <a:sy n="120" d="100"/>
        </p:scale>
        <p:origin x="212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440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818" Type="http://schemas.openxmlformats.org/officeDocument/2006/relationships/slide" Target="slides/slide817.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820" Type="http://schemas.openxmlformats.org/officeDocument/2006/relationships/slide" Target="slides/slide819.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831" Type="http://schemas.openxmlformats.org/officeDocument/2006/relationships/slide" Target="slides/slide830.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842" Type="http://schemas.openxmlformats.org/officeDocument/2006/relationships/presProps" Target="presProps.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slide" Target="slides/slide796.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813" Type="http://schemas.openxmlformats.org/officeDocument/2006/relationships/slide" Target="slides/slide812.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824" Type="http://schemas.openxmlformats.org/officeDocument/2006/relationships/slide" Target="slides/slide823.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835" Type="http://schemas.openxmlformats.org/officeDocument/2006/relationships/slide" Target="slides/slide834.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434" Type="http://schemas.openxmlformats.org/officeDocument/2006/relationships/slide" Target="slides/slide433.xml"/><Relationship Id="rId641" Type="http://schemas.openxmlformats.org/officeDocument/2006/relationships/slide" Target="slides/slide640.xml"/><Relationship Id="rId739" Type="http://schemas.openxmlformats.org/officeDocument/2006/relationships/slide" Target="slides/slide738.xml"/><Relationship Id="rId280" Type="http://schemas.openxmlformats.org/officeDocument/2006/relationships/slide" Target="slides/slide279.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378" Type="http://schemas.openxmlformats.org/officeDocument/2006/relationships/slide" Target="slides/slide377.xml"/><Relationship Id="rId585" Type="http://schemas.openxmlformats.org/officeDocument/2006/relationships/slide" Target="slides/slide584.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652" Type="http://schemas.openxmlformats.org/officeDocument/2006/relationships/slide" Target="slides/slide651.xml"/><Relationship Id="rId291" Type="http://schemas.openxmlformats.org/officeDocument/2006/relationships/slide" Target="slides/slide290.xml"/><Relationship Id="rId305" Type="http://schemas.openxmlformats.org/officeDocument/2006/relationships/slide" Target="slides/slide304.xml"/><Relationship Id="rId512" Type="http://schemas.openxmlformats.org/officeDocument/2006/relationships/slide" Target="slides/slide511.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96" Type="http://schemas.openxmlformats.org/officeDocument/2006/relationships/slide" Target="slides/slide595.xml"/><Relationship Id="rId817" Type="http://schemas.openxmlformats.org/officeDocument/2006/relationships/slide" Target="slides/slide816.xml"/><Relationship Id="rId249" Type="http://schemas.openxmlformats.org/officeDocument/2006/relationships/slide" Target="slides/slide248.xml"/><Relationship Id="rId456" Type="http://schemas.openxmlformats.org/officeDocument/2006/relationships/slide" Target="slides/slide455.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316" Type="http://schemas.openxmlformats.org/officeDocument/2006/relationships/slide" Target="slides/slide315.xml"/><Relationship Id="rId523" Type="http://schemas.openxmlformats.org/officeDocument/2006/relationships/slide" Target="slides/slide522.xml"/><Relationship Id="rId97" Type="http://schemas.openxmlformats.org/officeDocument/2006/relationships/slide" Target="slides/slide96.xml"/><Relationship Id="rId730" Type="http://schemas.openxmlformats.org/officeDocument/2006/relationships/slide" Target="slides/slide729.xml"/><Relationship Id="rId828" Type="http://schemas.openxmlformats.org/officeDocument/2006/relationships/slide" Target="slides/slide827.xml"/><Relationship Id="rId162" Type="http://schemas.openxmlformats.org/officeDocument/2006/relationships/slide" Target="slides/slide161.xml"/><Relationship Id="rId467" Type="http://schemas.openxmlformats.org/officeDocument/2006/relationships/slide" Target="slides/slide466.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handoutMaster" Target="handoutMasters/handoutMaster1.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viewProps" Target="viewProps.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tableStyles" Target="tableStyle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840" Type="http://schemas.openxmlformats.org/officeDocument/2006/relationships/notesMaster" Target="notesMasters/notesMaster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811" Type="http://schemas.openxmlformats.org/officeDocument/2006/relationships/slide" Target="slides/slide810.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833" Type="http://schemas.openxmlformats.org/officeDocument/2006/relationships/slide" Target="slides/slide832.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844" Type="http://schemas.openxmlformats.org/officeDocument/2006/relationships/theme" Target="theme/theme1.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slide" Target="slides/slide798.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826" Type="http://schemas.openxmlformats.org/officeDocument/2006/relationships/slide" Target="slides/slide825.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 Id="rId837" Type="http://schemas.openxmlformats.org/officeDocument/2006/relationships/slide" Target="slides/slide836.xml"/><Relationship Id="rId269" Type="http://schemas.openxmlformats.org/officeDocument/2006/relationships/slide" Target="slides/slide268.xml"/><Relationship Id="rId476" Type="http://schemas.openxmlformats.org/officeDocument/2006/relationships/slide" Target="slides/slide475.xml"/><Relationship Id="rId683" Type="http://schemas.openxmlformats.org/officeDocument/2006/relationships/slide" Target="slides/slide682.xml"/><Relationship Id="rId33" Type="http://schemas.openxmlformats.org/officeDocument/2006/relationships/slide" Target="slides/slide32.xml"/><Relationship Id="rId129" Type="http://schemas.openxmlformats.org/officeDocument/2006/relationships/slide" Target="slides/slide128.xml"/><Relationship Id="rId336" Type="http://schemas.openxmlformats.org/officeDocument/2006/relationships/slide" Target="slides/slide335.xml"/><Relationship Id="rId543" Type="http://schemas.openxmlformats.org/officeDocument/2006/relationships/slide" Target="slides/slide542.xml"/><Relationship Id="rId182" Type="http://schemas.openxmlformats.org/officeDocument/2006/relationships/slide" Target="slides/slide181.xml"/><Relationship Id="rId403" Type="http://schemas.openxmlformats.org/officeDocument/2006/relationships/slide" Target="slides/slide402.xml"/><Relationship Id="rId750" Type="http://schemas.openxmlformats.org/officeDocument/2006/relationships/slide" Target="slides/slide749.xml"/><Relationship Id="rId487" Type="http://schemas.openxmlformats.org/officeDocument/2006/relationships/slide" Target="slides/slide486.xml"/><Relationship Id="rId610" Type="http://schemas.openxmlformats.org/officeDocument/2006/relationships/slide" Target="slides/slide609.xml"/><Relationship Id="rId694" Type="http://schemas.openxmlformats.org/officeDocument/2006/relationships/slide" Target="slides/slide693.xml"/><Relationship Id="rId708" Type="http://schemas.openxmlformats.org/officeDocument/2006/relationships/slide" Target="slides/slide707.xml"/><Relationship Id="rId347" Type="http://schemas.openxmlformats.org/officeDocument/2006/relationships/slide" Target="slides/slide346.xml"/><Relationship Id="rId44" Type="http://schemas.openxmlformats.org/officeDocument/2006/relationships/slide" Target="slides/slide43.xml"/><Relationship Id="rId554" Type="http://schemas.openxmlformats.org/officeDocument/2006/relationships/slide" Target="slides/slide553.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414" Type="http://schemas.openxmlformats.org/officeDocument/2006/relationships/slide" Target="slides/slide413.xml"/><Relationship Id="rId498" Type="http://schemas.openxmlformats.org/officeDocument/2006/relationships/slide" Target="slides/slide497.xml"/><Relationship Id="rId621" Type="http://schemas.openxmlformats.org/officeDocument/2006/relationships/slide" Target="slides/slide620.xml"/><Relationship Id="rId260" Type="http://schemas.openxmlformats.org/officeDocument/2006/relationships/slide" Target="slides/slide259.xml"/><Relationship Id="rId719" Type="http://schemas.openxmlformats.org/officeDocument/2006/relationships/slide" Target="slides/slide718.xml"/><Relationship Id="rId55" Type="http://schemas.openxmlformats.org/officeDocument/2006/relationships/slide" Target="slides/slide54.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72" Type="http://schemas.openxmlformats.org/officeDocument/2006/relationships/slide" Target="slides/slide771.xml"/><Relationship Id="rId218" Type="http://schemas.openxmlformats.org/officeDocument/2006/relationships/slide" Target="slides/slide217.xml"/><Relationship Id="rId425" Type="http://schemas.openxmlformats.org/officeDocument/2006/relationships/slide" Target="slides/slide424.xml"/><Relationship Id="rId632" Type="http://schemas.openxmlformats.org/officeDocument/2006/relationships/slide" Target="slides/slide631.xml"/><Relationship Id="rId271" Type="http://schemas.openxmlformats.org/officeDocument/2006/relationships/slide" Target="slides/slide2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4435475" cy="354013"/>
          </a:xfrm>
          <a:prstGeom prst="rect">
            <a:avLst/>
          </a:prstGeom>
          <a:noFill/>
          <a:ln w="9525">
            <a:noFill/>
            <a:miter lim="800000"/>
            <a:headEnd/>
            <a:tailEnd/>
          </a:ln>
          <a:effectLst/>
        </p:spPr>
        <p:txBody>
          <a:bodyPr vert="horz" wrap="square" lIns="97347" tIns="48674" rIns="97347" bIns="48674" numCol="1" anchor="t" anchorCtr="0" compatLnSpc="1">
            <a:prstTxWarp prst="textNoShape">
              <a:avLst/>
            </a:prstTxWarp>
          </a:bodyPr>
          <a:lstStyle>
            <a:lvl1pPr defTabSz="973138">
              <a:spcBef>
                <a:spcPct val="50000"/>
              </a:spcBef>
              <a:defRPr sz="1300">
                <a:latin typeface="Tahoma" charset="0"/>
              </a:defRPr>
            </a:lvl1pPr>
          </a:lstStyle>
          <a:p>
            <a:pPr>
              <a:defRPr/>
            </a:pPr>
            <a:endParaRPr lang="en-US" altLang="zh-CN"/>
          </a:p>
        </p:txBody>
      </p:sp>
      <p:sp>
        <p:nvSpPr>
          <p:cNvPr id="33795" name="Rectangle 3"/>
          <p:cNvSpPr>
            <a:spLocks noGrp="1" noChangeArrowheads="1"/>
          </p:cNvSpPr>
          <p:nvPr>
            <p:ph type="dt" sz="quarter" idx="1"/>
          </p:nvPr>
        </p:nvSpPr>
        <p:spPr bwMode="auto">
          <a:xfrm>
            <a:off x="5799138" y="0"/>
            <a:ext cx="4435475" cy="354013"/>
          </a:xfrm>
          <a:prstGeom prst="rect">
            <a:avLst/>
          </a:prstGeom>
          <a:noFill/>
          <a:ln w="9525">
            <a:noFill/>
            <a:miter lim="800000"/>
            <a:headEnd/>
            <a:tailEnd/>
          </a:ln>
          <a:effectLst/>
        </p:spPr>
        <p:txBody>
          <a:bodyPr vert="horz" wrap="square" lIns="97347" tIns="48674" rIns="97347" bIns="48674" numCol="1" anchor="t" anchorCtr="0" compatLnSpc="1">
            <a:prstTxWarp prst="textNoShape">
              <a:avLst/>
            </a:prstTxWarp>
          </a:bodyPr>
          <a:lstStyle>
            <a:lvl1pPr algn="r" defTabSz="973138">
              <a:spcBef>
                <a:spcPct val="50000"/>
              </a:spcBef>
              <a:defRPr sz="1300">
                <a:latin typeface="Tahoma" charset="0"/>
              </a:defRPr>
            </a:lvl1pPr>
          </a:lstStyle>
          <a:p>
            <a:pPr>
              <a:defRPr/>
            </a:pPr>
            <a:endParaRPr lang="en-US" altLang="zh-CN"/>
          </a:p>
        </p:txBody>
      </p:sp>
      <p:sp>
        <p:nvSpPr>
          <p:cNvPr id="33796" name="Rectangle 4"/>
          <p:cNvSpPr>
            <a:spLocks noGrp="1" noChangeArrowheads="1"/>
          </p:cNvSpPr>
          <p:nvPr>
            <p:ph type="ftr" sz="quarter" idx="2"/>
          </p:nvPr>
        </p:nvSpPr>
        <p:spPr bwMode="auto">
          <a:xfrm>
            <a:off x="0" y="6745288"/>
            <a:ext cx="4435475" cy="354012"/>
          </a:xfrm>
          <a:prstGeom prst="rect">
            <a:avLst/>
          </a:prstGeom>
          <a:noFill/>
          <a:ln w="9525">
            <a:noFill/>
            <a:miter lim="800000"/>
            <a:headEnd/>
            <a:tailEnd/>
          </a:ln>
          <a:effectLst/>
        </p:spPr>
        <p:txBody>
          <a:bodyPr vert="horz" wrap="square" lIns="97347" tIns="48674" rIns="97347" bIns="48674" numCol="1" anchor="b" anchorCtr="0" compatLnSpc="1">
            <a:prstTxWarp prst="textNoShape">
              <a:avLst/>
            </a:prstTxWarp>
          </a:bodyPr>
          <a:lstStyle>
            <a:lvl1pPr defTabSz="973138">
              <a:spcBef>
                <a:spcPct val="50000"/>
              </a:spcBef>
              <a:defRPr sz="1300">
                <a:latin typeface="Tahoma" charset="0"/>
              </a:defRPr>
            </a:lvl1pPr>
          </a:lstStyle>
          <a:p>
            <a:pPr>
              <a:defRPr/>
            </a:pPr>
            <a:endParaRPr lang="en-US" altLang="zh-CN"/>
          </a:p>
        </p:txBody>
      </p:sp>
      <p:sp>
        <p:nvSpPr>
          <p:cNvPr id="33797" name="Rectangle 5"/>
          <p:cNvSpPr>
            <a:spLocks noGrp="1" noChangeArrowheads="1"/>
          </p:cNvSpPr>
          <p:nvPr>
            <p:ph type="sldNum" sz="quarter" idx="3"/>
          </p:nvPr>
        </p:nvSpPr>
        <p:spPr bwMode="auto">
          <a:xfrm>
            <a:off x="5799138" y="6745288"/>
            <a:ext cx="4435475" cy="354012"/>
          </a:xfrm>
          <a:prstGeom prst="rect">
            <a:avLst/>
          </a:prstGeom>
          <a:noFill/>
          <a:ln w="9525">
            <a:noFill/>
            <a:miter lim="800000"/>
            <a:headEnd/>
            <a:tailEnd/>
          </a:ln>
          <a:effectLst/>
        </p:spPr>
        <p:txBody>
          <a:bodyPr vert="horz" wrap="square" lIns="97347" tIns="48674" rIns="97347" bIns="48674" numCol="1" anchor="b" anchorCtr="0" compatLnSpc="1">
            <a:prstTxWarp prst="textNoShape">
              <a:avLst/>
            </a:prstTxWarp>
          </a:bodyPr>
          <a:lstStyle>
            <a:lvl1pPr algn="r" defTabSz="973138">
              <a:spcBef>
                <a:spcPct val="50000"/>
              </a:spcBef>
              <a:defRPr sz="1300">
                <a:latin typeface="Tahoma" charset="0"/>
              </a:defRPr>
            </a:lvl1pPr>
          </a:lstStyle>
          <a:p>
            <a:pPr>
              <a:defRPr/>
            </a:pPr>
            <a:fld id="{A24E5007-A550-9B4A-ACAF-FE2298307A7F}" type="slidenum">
              <a:rPr lang="en-US" altLang="zh-CN"/>
              <a:pPr>
                <a:defRPr/>
              </a:pPr>
              <a:t>‹#›</a:t>
            </a:fld>
            <a:endParaRPr lang="en-US" altLang="zh-CN"/>
          </a:p>
        </p:txBody>
      </p:sp>
    </p:spTree>
    <p:extLst>
      <p:ext uri="{BB962C8B-B14F-4D97-AF65-F5344CB8AC3E}">
        <p14:creationId xmlns:p14="http://schemas.microsoft.com/office/powerpoint/2010/main" val="1218791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4435475" cy="354013"/>
          </a:xfrm>
          <a:prstGeom prst="rect">
            <a:avLst/>
          </a:prstGeom>
          <a:noFill/>
          <a:ln w="9525">
            <a:noFill/>
            <a:miter lim="800000"/>
            <a:headEnd/>
            <a:tailEnd/>
          </a:ln>
          <a:effectLst/>
        </p:spPr>
        <p:txBody>
          <a:bodyPr vert="horz" wrap="square" lIns="97347" tIns="48674" rIns="97347" bIns="48674" numCol="1" anchor="t" anchorCtr="0" compatLnSpc="1">
            <a:prstTxWarp prst="textNoShape">
              <a:avLst/>
            </a:prstTxWarp>
          </a:bodyPr>
          <a:lstStyle>
            <a:lvl1pPr defTabSz="973138">
              <a:defRPr sz="1300">
                <a:latin typeface="Tahoma" charset="0"/>
              </a:defRPr>
            </a:lvl1pPr>
          </a:lstStyle>
          <a:p>
            <a:pPr>
              <a:defRPr/>
            </a:pPr>
            <a:endParaRPr lang="en-GB" altLang="zh-CN"/>
          </a:p>
        </p:txBody>
      </p:sp>
      <p:sp>
        <p:nvSpPr>
          <p:cNvPr id="1027" name="Rectangle 3"/>
          <p:cNvSpPr>
            <a:spLocks noGrp="1" noChangeArrowheads="1"/>
          </p:cNvSpPr>
          <p:nvPr>
            <p:ph type="dt" idx="1"/>
          </p:nvPr>
        </p:nvSpPr>
        <p:spPr bwMode="auto">
          <a:xfrm>
            <a:off x="5799138" y="0"/>
            <a:ext cx="4435475" cy="354013"/>
          </a:xfrm>
          <a:prstGeom prst="rect">
            <a:avLst/>
          </a:prstGeom>
          <a:noFill/>
          <a:ln w="9525">
            <a:noFill/>
            <a:miter lim="800000"/>
            <a:headEnd/>
            <a:tailEnd/>
          </a:ln>
          <a:effectLst/>
        </p:spPr>
        <p:txBody>
          <a:bodyPr vert="horz" wrap="square" lIns="97347" tIns="48674" rIns="97347" bIns="48674" numCol="1" anchor="t" anchorCtr="0" compatLnSpc="1">
            <a:prstTxWarp prst="textNoShape">
              <a:avLst/>
            </a:prstTxWarp>
          </a:bodyPr>
          <a:lstStyle>
            <a:lvl1pPr algn="r" defTabSz="973138">
              <a:defRPr sz="1300">
                <a:latin typeface="Tahoma" charset="0"/>
              </a:defRPr>
            </a:lvl1pPr>
          </a:lstStyle>
          <a:p>
            <a:pPr>
              <a:defRPr/>
            </a:pPr>
            <a:endParaRPr lang="en-GB" altLang="zh-CN"/>
          </a:p>
        </p:txBody>
      </p:sp>
      <p:sp>
        <p:nvSpPr>
          <p:cNvPr id="21508" name="Rectangle 4"/>
          <p:cNvSpPr>
            <a:spLocks noGrp="1" noRot="1" noChangeAspect="1" noChangeArrowheads="1" noTextEdit="1"/>
          </p:cNvSpPr>
          <p:nvPr>
            <p:ph type="sldImg" idx="2"/>
          </p:nvPr>
        </p:nvSpPr>
        <p:spPr bwMode="auto">
          <a:xfrm>
            <a:off x="3343275" y="531813"/>
            <a:ext cx="3551238" cy="2663825"/>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029" name="Rectangle 5"/>
          <p:cNvSpPr>
            <a:spLocks noGrp="1" noChangeArrowheads="1"/>
          </p:cNvSpPr>
          <p:nvPr>
            <p:ph type="body" sz="quarter" idx="3"/>
          </p:nvPr>
        </p:nvSpPr>
        <p:spPr bwMode="auto">
          <a:xfrm>
            <a:off x="1363663" y="3371850"/>
            <a:ext cx="7507287" cy="3195638"/>
          </a:xfrm>
          <a:prstGeom prst="rect">
            <a:avLst/>
          </a:prstGeom>
          <a:noFill/>
          <a:ln w="9525">
            <a:noFill/>
            <a:miter lim="800000"/>
            <a:headEnd/>
            <a:tailEnd/>
          </a:ln>
          <a:effectLst/>
        </p:spPr>
        <p:txBody>
          <a:bodyPr vert="horz" wrap="square" lIns="97347" tIns="48674" rIns="97347" bIns="48674" numCol="1" anchor="t" anchorCtr="0" compatLnSpc="1">
            <a:prstTxWarp prst="textNoShape">
              <a:avLst/>
            </a:prstTxWarp>
          </a:bodyPr>
          <a:lstStyle/>
          <a:p>
            <a:pPr lvl="0"/>
            <a:r>
              <a:rPr lang="en-GB" altLang="zh-CN" noProof="0"/>
              <a:t>Click to edit Master text styles</a:t>
            </a:r>
          </a:p>
          <a:p>
            <a:pPr lvl="1"/>
            <a:r>
              <a:rPr lang="en-GB" altLang="zh-CN" noProof="0"/>
              <a:t>Second level</a:t>
            </a:r>
          </a:p>
          <a:p>
            <a:pPr lvl="2"/>
            <a:r>
              <a:rPr lang="en-GB" altLang="zh-CN" noProof="0"/>
              <a:t>Third level</a:t>
            </a:r>
          </a:p>
          <a:p>
            <a:pPr lvl="3"/>
            <a:r>
              <a:rPr lang="en-GB" altLang="zh-CN" noProof="0"/>
              <a:t>Fourth level</a:t>
            </a:r>
          </a:p>
          <a:p>
            <a:pPr lvl="4"/>
            <a:r>
              <a:rPr lang="en-GB" altLang="zh-CN" noProof="0"/>
              <a:t>Fifth level</a:t>
            </a:r>
          </a:p>
        </p:txBody>
      </p:sp>
      <p:sp>
        <p:nvSpPr>
          <p:cNvPr id="1030" name="Rectangle 6"/>
          <p:cNvSpPr>
            <a:spLocks noGrp="1" noChangeArrowheads="1"/>
          </p:cNvSpPr>
          <p:nvPr>
            <p:ph type="ftr" sz="quarter" idx="4"/>
          </p:nvPr>
        </p:nvSpPr>
        <p:spPr bwMode="auto">
          <a:xfrm>
            <a:off x="0" y="6745288"/>
            <a:ext cx="4435475" cy="354012"/>
          </a:xfrm>
          <a:prstGeom prst="rect">
            <a:avLst/>
          </a:prstGeom>
          <a:noFill/>
          <a:ln w="9525">
            <a:noFill/>
            <a:miter lim="800000"/>
            <a:headEnd/>
            <a:tailEnd/>
          </a:ln>
          <a:effectLst/>
        </p:spPr>
        <p:txBody>
          <a:bodyPr vert="horz" wrap="square" lIns="97347" tIns="48674" rIns="97347" bIns="48674" numCol="1" anchor="b" anchorCtr="0" compatLnSpc="1">
            <a:prstTxWarp prst="textNoShape">
              <a:avLst/>
            </a:prstTxWarp>
          </a:bodyPr>
          <a:lstStyle>
            <a:lvl1pPr defTabSz="973138">
              <a:defRPr sz="1300">
                <a:latin typeface="Tahoma" charset="0"/>
              </a:defRPr>
            </a:lvl1pPr>
          </a:lstStyle>
          <a:p>
            <a:pPr>
              <a:defRPr/>
            </a:pPr>
            <a:endParaRPr lang="en-GB" altLang="zh-CN"/>
          </a:p>
        </p:txBody>
      </p:sp>
      <p:sp>
        <p:nvSpPr>
          <p:cNvPr id="1031" name="Rectangle 7"/>
          <p:cNvSpPr>
            <a:spLocks noGrp="1" noChangeArrowheads="1"/>
          </p:cNvSpPr>
          <p:nvPr>
            <p:ph type="sldNum" sz="quarter" idx="5"/>
          </p:nvPr>
        </p:nvSpPr>
        <p:spPr bwMode="auto">
          <a:xfrm>
            <a:off x="5799138" y="6745288"/>
            <a:ext cx="4435475" cy="354012"/>
          </a:xfrm>
          <a:prstGeom prst="rect">
            <a:avLst/>
          </a:prstGeom>
          <a:noFill/>
          <a:ln w="9525">
            <a:noFill/>
            <a:miter lim="800000"/>
            <a:headEnd/>
            <a:tailEnd/>
          </a:ln>
          <a:effectLst/>
        </p:spPr>
        <p:txBody>
          <a:bodyPr vert="horz" wrap="square" lIns="97347" tIns="48674" rIns="97347" bIns="48674" numCol="1" anchor="b" anchorCtr="0" compatLnSpc="1">
            <a:prstTxWarp prst="textNoShape">
              <a:avLst/>
            </a:prstTxWarp>
          </a:bodyPr>
          <a:lstStyle>
            <a:lvl1pPr algn="r" defTabSz="973138">
              <a:defRPr sz="1300">
                <a:latin typeface="Tahoma" charset="0"/>
              </a:defRPr>
            </a:lvl1pPr>
          </a:lstStyle>
          <a:p>
            <a:pPr>
              <a:defRPr/>
            </a:pPr>
            <a:fld id="{E7B19CEF-AD87-D949-BD1C-B08BC183CFFB}" type="slidenum">
              <a:rPr lang="zh-CN" altLang="en-GB"/>
              <a:pPr>
                <a:defRPr/>
              </a:pPr>
              <a:t>‹#›</a:t>
            </a:fld>
            <a:endParaRPr lang="en-GB" altLang="zh-CN"/>
          </a:p>
        </p:txBody>
      </p:sp>
    </p:spTree>
    <p:extLst>
      <p:ext uri="{BB962C8B-B14F-4D97-AF65-F5344CB8AC3E}">
        <p14:creationId xmlns:p14="http://schemas.microsoft.com/office/powerpoint/2010/main" val="8161489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宋体"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宋体"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宋体"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宋体"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en.wikipedia.org/wiki/Web_Ontology_Languag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0774EBE-F758-5144-ACD4-7C1947E2F384}" type="slidenum">
              <a:rPr lang="zh-CN" altLang="en-GB" sz="1300">
                <a:latin typeface="Tahoma" charset="0"/>
              </a:rPr>
              <a:pPr eaLnBrk="1" hangingPunct="1"/>
              <a:t>1</a:t>
            </a:fld>
            <a:endParaRPr lang="en-GB" altLang="zh-CN" sz="1300">
              <a:latin typeface="Tahoma" charset="0"/>
            </a:endParaRPr>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dirty="0">
              <a:latin typeface="Times New Roman" charset="0"/>
              <a:ea typeface="宋体"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5EB0369-01C5-A544-AEC4-39C3B5096A72}" type="slidenum">
              <a:rPr lang="zh-CN" altLang="en-GB" sz="1300">
                <a:latin typeface="Tahoma" charset="0"/>
              </a:rPr>
              <a:pPr eaLnBrk="1" hangingPunct="1"/>
              <a:t>30</a:t>
            </a:fld>
            <a:endParaRPr lang="en-GB" altLang="zh-CN" sz="1300">
              <a:latin typeface="Tahoma"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53A15B3-9078-4744-8C2F-5C879FEB260B}" type="slidenum">
              <a:rPr lang="en-US" sz="1300">
                <a:latin typeface="Tahoma" charset="0"/>
              </a:rPr>
              <a:pPr eaLnBrk="1" hangingPunct="1"/>
              <a:t>123</a:t>
            </a:fld>
            <a:endParaRPr lang="en-US" sz="1300">
              <a:latin typeface="Tahoma" charset="0"/>
            </a:endParaRPr>
          </a:p>
        </p:txBody>
      </p:sp>
      <p:sp>
        <p:nvSpPr>
          <p:cNvPr id="274434" name="Rectangle 2"/>
          <p:cNvSpPr>
            <a:spLocks noGrp="1" noRot="1" noChangeAspect="1" noChangeArrowheads="1" noTextEdit="1"/>
          </p:cNvSpPr>
          <p:nvPr>
            <p:ph type="sldImg"/>
          </p:nvPr>
        </p:nvSpPr>
        <p:spPr>
          <a:xfrm>
            <a:off x="3343275" y="533400"/>
            <a:ext cx="3549650" cy="2662238"/>
          </a:xfrm>
          <a:solidFill>
            <a:srgbClr val="FFFFFF"/>
          </a:solidFill>
          <a:ln/>
        </p:spPr>
      </p:sp>
      <p:sp>
        <p:nvSpPr>
          <p:cNvPr id="274435" name="Rectangle 3"/>
          <p:cNvSpPr>
            <a:spLocks noGrp="1" noChangeArrowheads="1"/>
          </p:cNvSpPr>
          <p:nvPr>
            <p:ph type="body" idx="1"/>
          </p:nvPr>
        </p:nvSpPr>
        <p:spPr>
          <a:xfrm>
            <a:off x="1365250" y="3371850"/>
            <a:ext cx="7504113" cy="3195638"/>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F463E87-6AB0-9747-B579-45AE26F884D1}" type="slidenum">
              <a:rPr lang="en-US" sz="1300">
                <a:latin typeface="Tahoma" charset="0"/>
              </a:rPr>
              <a:pPr eaLnBrk="1" hangingPunct="1"/>
              <a:t>124</a:t>
            </a:fld>
            <a:endParaRPr lang="en-US" sz="1300">
              <a:latin typeface="Tahoma" charset="0"/>
            </a:endParaRPr>
          </a:p>
        </p:txBody>
      </p:sp>
      <p:sp>
        <p:nvSpPr>
          <p:cNvPr id="277506" name="Rectangle 2"/>
          <p:cNvSpPr>
            <a:spLocks noGrp="1" noRot="1" noChangeAspect="1" noChangeArrowheads="1" noTextEdit="1"/>
          </p:cNvSpPr>
          <p:nvPr>
            <p:ph type="sldImg"/>
          </p:nvPr>
        </p:nvSpPr>
        <p:spPr>
          <a:xfrm>
            <a:off x="3343275" y="533400"/>
            <a:ext cx="3549650" cy="2662238"/>
          </a:xfrm>
          <a:solidFill>
            <a:srgbClr val="FFFFFF"/>
          </a:solidFill>
          <a:ln/>
        </p:spPr>
      </p:sp>
      <p:sp>
        <p:nvSpPr>
          <p:cNvPr id="277507" name="Rectangle 3"/>
          <p:cNvSpPr>
            <a:spLocks noGrp="1" noChangeArrowheads="1"/>
          </p:cNvSpPr>
          <p:nvPr>
            <p:ph type="body" idx="1"/>
          </p:nvPr>
        </p:nvSpPr>
        <p:spPr>
          <a:xfrm>
            <a:off x="1365250" y="3371850"/>
            <a:ext cx="7504113" cy="3195638"/>
          </a:xfrm>
          <a:solidFill>
            <a:srgbClr val="FFFFFF"/>
          </a:solidFill>
          <a:ln>
            <a:solidFill>
              <a:srgbClr val="000000"/>
            </a:solidFill>
          </a:ln>
        </p:spPr>
        <p:txBody>
          <a:bodyPr/>
          <a:lstStyle/>
          <a:p>
            <a:r>
              <a:rPr lang="en-US">
                <a:latin typeface="Times New Roman" charset="0"/>
                <a:ea typeface="宋体" charset="0"/>
              </a:rPr>
              <a:t>Rotors are the activities.</a:t>
            </a:r>
          </a:p>
          <a:p>
            <a:r>
              <a:rPr lang="en-US">
                <a:latin typeface="Times New Roman" charset="0"/>
                <a:ea typeface="宋体" charset="0"/>
              </a:rPr>
              <a:t>Core are the artifacts.</a:t>
            </a:r>
          </a:p>
          <a:p>
            <a:r>
              <a:rPr lang="en-US">
                <a:latin typeface="Times New Roman" charset="0"/>
                <a:ea typeface="宋体" charset="0"/>
              </a:rPr>
              <a:t>Time goes upward.</a:t>
            </a:r>
          </a:p>
          <a:p>
            <a:r>
              <a:rPr lang="en-US">
                <a:latin typeface="Times New Roman" charset="0"/>
                <a:ea typeface="宋体" charset="0"/>
              </a:rPr>
              <a:t>Volume of rotor represents cost.</a:t>
            </a:r>
          </a:p>
          <a:p>
            <a:r>
              <a:rPr lang="en-US">
                <a:latin typeface="Times New Roman" charset="0"/>
                <a:ea typeface="宋体" charset="0"/>
              </a:rPr>
              <a:t>Volume of core represents information content.</a:t>
            </a:r>
          </a:p>
          <a:p>
            <a:endParaRPr lang="en-US">
              <a:latin typeface="Times New Roman" charset="0"/>
              <a:ea typeface="宋体" charset="0"/>
            </a:endParaRPr>
          </a:p>
          <a:p>
            <a:r>
              <a:rPr lang="en-US">
                <a:latin typeface="Times New Roman" charset="0"/>
                <a:ea typeface="宋体" charset="0"/>
              </a:rPr>
              <a:t>Wide rotor represents lots of investment of (people) resources.</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5EBC9DA-D3CB-124B-ADAE-0C800CE3B136}" type="slidenum">
              <a:rPr lang="en-US" sz="1300">
                <a:latin typeface="Tahoma" charset="0"/>
              </a:rPr>
              <a:pPr eaLnBrk="1" hangingPunct="1"/>
              <a:t>125</a:t>
            </a:fld>
            <a:endParaRPr lang="en-US" sz="1300">
              <a:latin typeface="Tahoma" charset="0"/>
            </a:endParaRPr>
          </a:p>
        </p:txBody>
      </p:sp>
      <p:sp>
        <p:nvSpPr>
          <p:cNvPr id="279554" name="Rectangle 2"/>
          <p:cNvSpPr>
            <a:spLocks noGrp="1" noRot="1" noChangeAspect="1" noChangeArrowheads="1" noTextEdit="1"/>
          </p:cNvSpPr>
          <p:nvPr>
            <p:ph type="sldImg"/>
          </p:nvPr>
        </p:nvSpPr>
        <p:spPr>
          <a:xfrm>
            <a:off x="3343275" y="533400"/>
            <a:ext cx="3549650" cy="2662238"/>
          </a:xfrm>
          <a:solidFill>
            <a:srgbClr val="FFFFFF"/>
          </a:solidFill>
          <a:ln/>
        </p:spPr>
      </p:sp>
      <p:sp>
        <p:nvSpPr>
          <p:cNvPr id="279555" name="Rectangle 3"/>
          <p:cNvSpPr>
            <a:spLocks noGrp="1" noChangeArrowheads="1"/>
          </p:cNvSpPr>
          <p:nvPr>
            <p:ph type="body" idx="1"/>
          </p:nvPr>
        </p:nvSpPr>
        <p:spPr>
          <a:xfrm>
            <a:off x="1365250" y="3371850"/>
            <a:ext cx="7504113" cy="3195638"/>
          </a:xfrm>
          <a:solidFill>
            <a:srgbClr val="FFFFFF"/>
          </a:solidFill>
          <a:ln>
            <a:solidFill>
              <a:srgbClr val="000000"/>
            </a:solidFill>
          </a:ln>
        </p:spPr>
        <p:txBody>
          <a:bodyPr/>
          <a:lstStyle/>
          <a:p>
            <a:r>
              <a:rPr lang="en-US">
                <a:solidFill>
                  <a:srgbClr val="555555"/>
                </a:solidFill>
                <a:latin typeface="Helvetica" charset="0"/>
                <a:ea typeface="AppleGothic" charset="0"/>
                <a:cs typeface="AppleGothic" charset="0"/>
              </a:rPr>
              <a:t>Rotor 1:   Reqts 50%; Architecture assessment 30%; Project planning 20%.</a:t>
            </a:r>
          </a:p>
          <a:p>
            <a:endParaRPr lang="en-US">
              <a:solidFill>
                <a:srgbClr val="555555"/>
              </a:solidFill>
              <a:latin typeface="Helvetica" charset="0"/>
              <a:ea typeface="AppleGothic" charset="0"/>
              <a:cs typeface="AppleGothic" charset="0"/>
            </a:endParaRPr>
          </a:p>
          <a:p>
            <a:r>
              <a:rPr lang="en-US">
                <a:solidFill>
                  <a:srgbClr val="555555"/>
                </a:solidFill>
                <a:latin typeface="Helvetica" charset="0"/>
                <a:ea typeface="AppleGothic" charset="0"/>
                <a:cs typeface="AppleGothic" charset="0"/>
              </a:rPr>
              <a:t>Rotor 2: Design: 50%; Impl. 25%; Reqts 12.5%;  Other 12.5%</a:t>
            </a:r>
          </a:p>
          <a:p>
            <a:r>
              <a:rPr lang="en-US">
                <a:solidFill>
                  <a:srgbClr val="555555"/>
                </a:solidFill>
                <a:latin typeface="Helvetica" charset="0"/>
                <a:ea typeface="AppleGothic" charset="0"/>
                <a:cs typeface="AppleGothic" charset="0"/>
              </a:rPr>
              <a:t>Rotor 3: Design 15%; Impl. 50%; A&amp;T: 25%; Reqts 5%; Other 5%</a:t>
            </a:r>
          </a:p>
          <a:p>
            <a:r>
              <a:rPr lang="en-US">
                <a:solidFill>
                  <a:srgbClr val="555555"/>
                </a:solidFill>
                <a:latin typeface="Helvetica" charset="0"/>
                <a:ea typeface="AppleGothic" charset="0"/>
                <a:cs typeface="AppleGothic" charset="0"/>
              </a:rPr>
              <a:t>Rotor 4: Impl. 15%, A&amp;T 50%; Deployment 20%; Other 15%</a:t>
            </a:r>
          </a:p>
          <a:p>
            <a:r>
              <a:rPr lang="en-US">
                <a:solidFill>
                  <a:srgbClr val="555555"/>
                </a:solidFill>
                <a:latin typeface="Helvetica" charset="0"/>
                <a:ea typeface="AppleGothic" charset="0"/>
                <a:cs typeface="AppleGothic" charset="0"/>
              </a:rPr>
              <a:t>Rotor 5: Analysis of lessons learned: 85%; Other 15%</a:t>
            </a:r>
          </a:p>
          <a:p>
            <a:r>
              <a:rPr lang="en-US">
                <a:solidFill>
                  <a:srgbClr val="555555"/>
                </a:solidFill>
                <a:latin typeface="Helvetica" charset="0"/>
                <a:ea typeface="AppleGothic" charset="0"/>
                <a:cs typeface="AppleGothic" charset="0"/>
              </a:rPr>
              <a:t>GAP rotor (i.e. some amount of the core sticks out above the top rotor</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627ADA5-A1A2-B64E-BC15-87F85B1581C6}" type="slidenum">
              <a:rPr lang="en-US" sz="1300">
                <a:latin typeface="Tahoma" charset="0"/>
              </a:rPr>
              <a:pPr eaLnBrk="1" hangingPunct="1"/>
              <a:t>126</a:t>
            </a:fld>
            <a:endParaRPr lang="en-US" sz="1300">
              <a:latin typeface="Tahoma" charset="0"/>
            </a:endParaRPr>
          </a:p>
        </p:txBody>
      </p:sp>
      <p:sp>
        <p:nvSpPr>
          <p:cNvPr id="285698" name="Rectangle 2"/>
          <p:cNvSpPr>
            <a:spLocks noGrp="1" noRot="1" noChangeAspect="1" noChangeArrowheads="1" noTextEdit="1"/>
          </p:cNvSpPr>
          <p:nvPr>
            <p:ph type="sldImg"/>
          </p:nvPr>
        </p:nvSpPr>
        <p:spPr>
          <a:xfrm>
            <a:off x="3343275" y="533400"/>
            <a:ext cx="3549650" cy="2662238"/>
          </a:xfrm>
          <a:solidFill>
            <a:srgbClr val="FFFFFF"/>
          </a:solidFill>
          <a:ln/>
        </p:spPr>
      </p:sp>
      <p:sp>
        <p:nvSpPr>
          <p:cNvPr id="285699" name="Rectangle 3"/>
          <p:cNvSpPr>
            <a:spLocks noGrp="1" noChangeArrowheads="1"/>
          </p:cNvSpPr>
          <p:nvPr>
            <p:ph type="body" idx="1"/>
          </p:nvPr>
        </p:nvSpPr>
        <p:spPr>
          <a:xfrm>
            <a:off x="1365250" y="3371850"/>
            <a:ext cx="7504113" cy="3195638"/>
          </a:xfrm>
          <a:solidFill>
            <a:srgbClr val="FFFFFF"/>
          </a:solidFill>
          <a:ln>
            <a:solidFill>
              <a:srgbClr val="000000"/>
            </a:solidFill>
          </a:ln>
        </p:spPr>
        <p:txBody>
          <a:bodyPr/>
          <a:lstStyle/>
          <a:p>
            <a:r>
              <a:rPr lang="en-US">
                <a:solidFill>
                  <a:srgbClr val="555555"/>
                </a:solidFill>
                <a:latin typeface="Helvetica" charset="0"/>
                <a:ea typeface="AppleGothic" charset="0"/>
                <a:cs typeface="AppleGothic" charset="0"/>
              </a:rPr>
              <a:t>Rotor 1:   Reqts 50%; Architecture assessment 30%; Project planning 20%.</a:t>
            </a:r>
          </a:p>
          <a:p>
            <a:endParaRPr lang="en-US">
              <a:solidFill>
                <a:srgbClr val="555555"/>
              </a:solidFill>
              <a:latin typeface="Helvetica" charset="0"/>
              <a:ea typeface="AppleGothic" charset="0"/>
              <a:cs typeface="AppleGothic" charset="0"/>
            </a:endParaRPr>
          </a:p>
          <a:p>
            <a:r>
              <a:rPr lang="en-US">
                <a:solidFill>
                  <a:srgbClr val="555555"/>
                </a:solidFill>
                <a:latin typeface="Helvetica" charset="0"/>
                <a:ea typeface="AppleGothic" charset="0"/>
                <a:cs typeface="AppleGothic" charset="0"/>
              </a:rPr>
              <a:t>Rotor 2: Design: 50%; Impl. 25%; Reqts 12.5%;  Other 12.5%</a:t>
            </a:r>
          </a:p>
          <a:p>
            <a:r>
              <a:rPr lang="en-US">
                <a:solidFill>
                  <a:srgbClr val="555555"/>
                </a:solidFill>
                <a:latin typeface="Helvetica" charset="0"/>
                <a:ea typeface="AppleGothic" charset="0"/>
                <a:cs typeface="AppleGothic" charset="0"/>
              </a:rPr>
              <a:t>Rotor 3: Design 15%; Impl. 50%; A&amp;T: 25%; Reqts 5%; Other 5%</a:t>
            </a:r>
          </a:p>
          <a:p>
            <a:r>
              <a:rPr lang="en-US">
                <a:solidFill>
                  <a:srgbClr val="555555"/>
                </a:solidFill>
                <a:latin typeface="Helvetica" charset="0"/>
                <a:ea typeface="AppleGothic" charset="0"/>
                <a:cs typeface="AppleGothic" charset="0"/>
              </a:rPr>
              <a:t>Rotor 4: Impl. 15%, A&amp;T 50%; Deployment 20%; Other 15%</a:t>
            </a:r>
          </a:p>
          <a:p>
            <a:r>
              <a:rPr lang="en-US">
                <a:solidFill>
                  <a:srgbClr val="555555"/>
                </a:solidFill>
                <a:latin typeface="Helvetica" charset="0"/>
                <a:ea typeface="AppleGothic" charset="0"/>
                <a:cs typeface="AppleGothic" charset="0"/>
              </a:rPr>
              <a:t>Rotor 5: Analysis of lessons learned: 85%; Other 15%</a:t>
            </a:r>
          </a:p>
          <a:p>
            <a:r>
              <a:rPr lang="en-US">
                <a:solidFill>
                  <a:srgbClr val="555555"/>
                </a:solidFill>
                <a:latin typeface="Helvetica" charset="0"/>
                <a:ea typeface="AppleGothic" charset="0"/>
                <a:cs typeface="AppleGothic" charset="0"/>
              </a:rPr>
              <a:t>GAP rotor (i.e. some amount of the core sticks out above the top rotor</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642BDA2-DC76-5D48-8FEB-16AFBB1B7D58}" type="slidenum">
              <a:rPr lang="en-US" sz="1300">
                <a:latin typeface="Tahoma" charset="0"/>
              </a:rPr>
              <a:pPr eaLnBrk="1" hangingPunct="1"/>
              <a:t>127</a:t>
            </a:fld>
            <a:endParaRPr lang="en-US" sz="1300">
              <a:latin typeface="Tahoma" charset="0"/>
            </a:endParaRPr>
          </a:p>
        </p:txBody>
      </p:sp>
      <p:sp>
        <p:nvSpPr>
          <p:cNvPr id="287746" name="Rectangle 2"/>
          <p:cNvSpPr>
            <a:spLocks noGrp="1" noRot="1" noChangeAspect="1" noChangeArrowheads="1" noTextEdit="1"/>
          </p:cNvSpPr>
          <p:nvPr>
            <p:ph type="sldImg"/>
          </p:nvPr>
        </p:nvSpPr>
        <p:spPr>
          <a:xfrm>
            <a:off x="3343275" y="533400"/>
            <a:ext cx="3549650" cy="2662238"/>
          </a:xfrm>
          <a:solidFill>
            <a:srgbClr val="FFFFFF"/>
          </a:solidFill>
          <a:ln/>
        </p:spPr>
      </p:sp>
      <p:sp>
        <p:nvSpPr>
          <p:cNvPr id="287747" name="Rectangle 3"/>
          <p:cNvSpPr>
            <a:spLocks noGrp="1" noChangeArrowheads="1"/>
          </p:cNvSpPr>
          <p:nvPr>
            <p:ph type="body" idx="1"/>
          </p:nvPr>
        </p:nvSpPr>
        <p:spPr>
          <a:xfrm>
            <a:off x="1365250" y="3371850"/>
            <a:ext cx="7504113" cy="3195638"/>
          </a:xfrm>
          <a:solidFill>
            <a:srgbClr val="FFFFFF"/>
          </a:solidFill>
          <a:ln>
            <a:solidFill>
              <a:srgbClr val="000000"/>
            </a:solidFill>
          </a:ln>
        </p:spPr>
        <p:txBody>
          <a:bodyPr/>
          <a:lstStyle/>
          <a:p>
            <a:r>
              <a:rPr lang="en-US">
                <a:latin typeface="Times New Roman" charset="0"/>
                <a:ea typeface="宋体" charset="0"/>
              </a:rPr>
              <a:t>Lots of substance coming in.</a:t>
            </a:r>
          </a:p>
          <a:p>
            <a:r>
              <a:rPr lang="en-US">
                <a:latin typeface="Times New Roman" charset="0"/>
                <a:ea typeface="宋体" charset="0"/>
              </a:rPr>
              <a:t>Small volume (cost) in the rotors.</a:t>
            </a:r>
          </a:p>
          <a:p>
            <a:endParaRPr lang="en-US">
              <a:latin typeface="Times New Roman" charset="0"/>
              <a:ea typeface="宋体" charset="0"/>
            </a:endParaRPr>
          </a:p>
          <a:p>
            <a:r>
              <a:rPr lang="en-US">
                <a:solidFill>
                  <a:srgbClr val="555555"/>
                </a:solidFill>
                <a:latin typeface="Helvetica" charset="0"/>
                <a:ea typeface="AppleGothic" charset="0"/>
                <a:cs typeface="AppleGothic" charset="0"/>
              </a:rPr>
              <a:t>Rotor 1: Assessment:  100%</a:t>
            </a:r>
            <a:endParaRPr lang="en-US">
              <a:solidFill>
                <a:srgbClr val="555555"/>
              </a:solidFill>
              <a:latin typeface="AppleGothic" charset="0"/>
              <a:ea typeface="ヒラギノ角ゴ Pro W3" charset="0"/>
              <a:cs typeface="ヒラギノ角ゴ Pro W3" charset="0"/>
            </a:endParaRPr>
          </a:p>
          <a:p>
            <a:r>
              <a:rPr lang="en-US">
                <a:solidFill>
                  <a:srgbClr val="555555"/>
                </a:solidFill>
                <a:latin typeface="Helvetica" charset="0"/>
                <a:ea typeface="AppleGothic" charset="0"/>
                <a:cs typeface="AppleGothic" charset="0"/>
              </a:rPr>
              <a:t>Rotor 2:  Parameterization:  50%   Customization: 50</a:t>
            </a:r>
            <a:endParaRPr lang="en-US">
              <a:solidFill>
                <a:srgbClr val="555555"/>
              </a:solidFill>
              <a:latin typeface="AppleGothic" charset="0"/>
              <a:ea typeface="ヒラギノ角ゴ Pro W3" charset="0"/>
              <a:cs typeface="ヒラギノ角ゴ Pro W3" charset="0"/>
            </a:endParaRPr>
          </a:p>
          <a:p>
            <a:r>
              <a:rPr lang="en-US">
                <a:solidFill>
                  <a:srgbClr val="555555"/>
                </a:solidFill>
                <a:latin typeface="Helvetica" charset="0"/>
                <a:ea typeface="AppleGothic" charset="0"/>
                <a:cs typeface="AppleGothic" charset="0"/>
              </a:rPr>
              <a:t>Rotor 3:  Deployment:   50  Capture:  30  Other: 20</a:t>
            </a:r>
          </a:p>
          <a:p>
            <a:endParaRPr lang="en-US">
              <a:solidFill>
                <a:srgbClr val="555555"/>
              </a:solidFill>
              <a:latin typeface="Helvetica" charset="0"/>
              <a:ea typeface="AppleGothic" charset="0"/>
              <a:cs typeface="AppleGothic" charset="0"/>
            </a:endParaRPr>
          </a:p>
          <a:p>
            <a:r>
              <a:rPr lang="en-US">
                <a:solidFill>
                  <a:srgbClr val="555555"/>
                </a:solidFill>
                <a:latin typeface="Helvetica" charset="0"/>
                <a:ea typeface="AppleGothic" charset="0"/>
                <a:cs typeface="AppleGothic" charset="0"/>
              </a:rPr>
              <a:t>Capture is the work to take what was customization here and package it so that it is reusable in future projects.</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3AB3238-542D-0542-AC5E-9D9FCA68133B}" type="slidenum">
              <a:rPr lang="en-US" sz="1300">
                <a:latin typeface="Tahoma" charset="0"/>
              </a:rPr>
              <a:pPr eaLnBrk="1" hangingPunct="1"/>
              <a:t>128</a:t>
            </a:fld>
            <a:endParaRPr lang="en-US" sz="1300">
              <a:latin typeface="Tahoma" charset="0"/>
            </a:endParaRPr>
          </a:p>
        </p:txBody>
      </p:sp>
      <p:sp>
        <p:nvSpPr>
          <p:cNvPr id="290818"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90819"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19D7280-799D-2D4E-B738-16DE86F7D21E}" type="slidenum">
              <a:rPr lang="en-US" sz="1300">
                <a:latin typeface="Tahoma" charset="0"/>
              </a:rPr>
              <a:pPr eaLnBrk="1" hangingPunct="1"/>
              <a:t>129</a:t>
            </a:fld>
            <a:endParaRPr lang="en-US" sz="1300">
              <a:latin typeface="Tahoma" charset="0"/>
            </a:endParaRPr>
          </a:p>
        </p:txBody>
      </p:sp>
      <p:sp>
        <p:nvSpPr>
          <p:cNvPr id="292866"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92867"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EC6B798-778E-7D4C-AA13-7F0516ED31A4}" type="slidenum">
              <a:rPr lang="zh-CN" altLang="en-GB" sz="1300">
                <a:latin typeface="Tahoma" charset="0"/>
              </a:rPr>
              <a:pPr eaLnBrk="1" hangingPunct="1"/>
              <a:t>130</a:t>
            </a:fld>
            <a:endParaRPr lang="en-GB" altLang="zh-CN" sz="1300">
              <a:latin typeface="Tahoma" charset="0"/>
            </a:endParaRPr>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A8DC517-6FC3-7145-8DF1-9316FE7C7384}" type="slidenum">
              <a:rPr lang="zh-CN" altLang="en-GB" sz="1300">
                <a:latin typeface="Tahoma" charset="0"/>
              </a:rPr>
              <a:pPr eaLnBrk="1" hangingPunct="1"/>
              <a:t>131</a:t>
            </a:fld>
            <a:endParaRPr lang="en-GB" altLang="zh-CN" sz="1300">
              <a:latin typeface="Tahoma" charset="0"/>
            </a:endParaRPr>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9AA128D-A2A9-2044-B984-3EDC981FF38F}" type="slidenum">
              <a:rPr lang="zh-CN" altLang="en-GB" sz="1300">
                <a:latin typeface="Tahoma" charset="0"/>
              </a:rPr>
              <a:pPr eaLnBrk="1" hangingPunct="1"/>
              <a:t>132</a:t>
            </a:fld>
            <a:endParaRPr lang="en-GB" altLang="zh-CN" sz="1300">
              <a:latin typeface="Tahoma" charset="0"/>
            </a:endParaRPr>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CDB919B-D66F-4248-BA32-0C30A575E859}" type="slidenum">
              <a:rPr lang="zh-CN" altLang="en-GB" sz="1300">
                <a:latin typeface="Tahoma" charset="0"/>
              </a:rPr>
              <a:pPr eaLnBrk="1" hangingPunct="1"/>
              <a:t>33</a:t>
            </a:fld>
            <a:endParaRPr lang="en-GB" altLang="zh-CN" sz="1300">
              <a:latin typeface="Tahoma" charset="0"/>
            </a:endParaRPr>
          </a:p>
        </p:txBody>
      </p:sp>
      <p:sp>
        <p:nvSpPr>
          <p:cNvPr id="69634" name="Rectangle 2"/>
          <p:cNvSpPr>
            <a:spLocks noGrp="1" noRot="1" noChangeAspect="1" noChangeArrowheads="1" noTextEdit="1"/>
          </p:cNvSpPr>
          <p:nvPr>
            <p:ph type="sldImg"/>
          </p:nvPr>
        </p:nvSpPr>
        <p:spPr>
          <a:xfrm>
            <a:off x="3343275" y="533400"/>
            <a:ext cx="3549650" cy="2662238"/>
          </a:xfrm>
          <a:ln/>
        </p:spPr>
      </p:sp>
      <p:sp>
        <p:nvSpPr>
          <p:cNvPr id="69635" name="Rectangle 3"/>
          <p:cNvSpPr>
            <a:spLocks noGrp="1" noChangeArrowheads="1"/>
          </p:cNvSpPr>
          <p:nvPr>
            <p:ph type="body" idx="1"/>
          </p:nvPr>
        </p:nvSpPr>
        <p:spPr>
          <a:xfrm>
            <a:off x="1365250" y="3371850"/>
            <a:ext cx="7504113"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7BB2502-B3EA-FA4F-97B5-969FC8B433C4}" type="slidenum">
              <a:rPr lang="zh-CN" altLang="en-GB" sz="1300">
                <a:latin typeface="Tahoma" charset="0"/>
              </a:rPr>
              <a:pPr eaLnBrk="1" hangingPunct="1"/>
              <a:t>133</a:t>
            </a:fld>
            <a:endParaRPr lang="en-GB" altLang="zh-CN" sz="1300">
              <a:latin typeface="Tahoma" charset="0"/>
            </a:endParaRPr>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378025F-6D3A-5848-A891-0CC936301BE1}" type="slidenum">
              <a:rPr lang="zh-CN" altLang="en-GB" sz="1300">
                <a:latin typeface="Tahoma" charset="0"/>
              </a:rPr>
              <a:pPr eaLnBrk="1" hangingPunct="1"/>
              <a:t>134</a:t>
            </a:fld>
            <a:endParaRPr lang="en-GB" altLang="zh-CN" sz="1300">
              <a:latin typeface="Tahoma" charset="0"/>
            </a:endParaRPr>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3E07687-D67E-5B4D-B08A-E75E510750A1}" type="slidenum">
              <a:rPr lang="zh-CN" altLang="en-GB" sz="1300">
                <a:latin typeface="Tahoma" charset="0"/>
              </a:rPr>
              <a:pPr eaLnBrk="1" hangingPunct="1"/>
              <a:t>135</a:t>
            </a:fld>
            <a:endParaRPr lang="en-GB" altLang="zh-CN" sz="1300">
              <a:latin typeface="Tahoma" charset="0"/>
            </a:endParaRPr>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1800849-D30A-A14F-AB07-E52C4E630508}" type="slidenum">
              <a:rPr lang="zh-CN" altLang="en-GB" sz="1300">
                <a:latin typeface="Tahoma" charset="0"/>
              </a:rPr>
              <a:pPr eaLnBrk="1" hangingPunct="1"/>
              <a:t>136</a:t>
            </a:fld>
            <a:endParaRPr lang="en-GB" altLang="zh-CN" sz="1300">
              <a:latin typeface="Tahoma" charset="0"/>
            </a:endParaRPr>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50F6179-63D2-2C4A-8766-8DA47D5C97C2}" type="slidenum">
              <a:rPr lang="zh-CN" altLang="en-GB" sz="1300">
                <a:latin typeface="Tahoma" charset="0"/>
              </a:rPr>
              <a:pPr eaLnBrk="1" hangingPunct="1"/>
              <a:t>137</a:t>
            </a:fld>
            <a:endParaRPr lang="en-GB" altLang="zh-CN" sz="1300">
              <a:latin typeface="Tahoma" charset="0"/>
            </a:endParaRPr>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C8C344D-A37E-B645-89EA-9885A7C8EA1F}" type="slidenum">
              <a:rPr lang="zh-CN" altLang="en-GB" sz="1300">
                <a:latin typeface="Tahoma" charset="0"/>
              </a:rPr>
              <a:pPr eaLnBrk="1" hangingPunct="1"/>
              <a:t>138</a:t>
            </a:fld>
            <a:endParaRPr lang="en-GB" altLang="zh-CN" sz="1300">
              <a:latin typeface="Tahoma" charset="0"/>
            </a:endParaRPr>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6A030D-3901-874D-A24F-0F8AD91ABC3D}" type="slidenum">
              <a:rPr lang="zh-CN" altLang="en-GB" sz="1300">
                <a:latin typeface="Tahoma" charset="0"/>
              </a:rPr>
              <a:pPr eaLnBrk="1" hangingPunct="1"/>
              <a:t>139</a:t>
            </a:fld>
            <a:endParaRPr lang="en-GB" altLang="zh-CN" sz="1300">
              <a:latin typeface="Tahoma" charset="0"/>
            </a:endParaRPr>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27E0090-BEFE-9C4A-A30C-D3A08DBB108F}" type="slidenum">
              <a:rPr lang="zh-CN" altLang="en-GB" sz="1300">
                <a:latin typeface="Tahoma" charset="0"/>
              </a:rPr>
              <a:pPr eaLnBrk="1" hangingPunct="1"/>
              <a:t>140</a:t>
            </a:fld>
            <a:endParaRPr lang="en-GB" altLang="zh-CN" sz="1300">
              <a:latin typeface="Tahoma" charset="0"/>
            </a:endParaRPr>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EE276FE-A196-4147-8525-C542B1B8042C}" type="slidenum">
              <a:rPr lang="zh-CN" altLang="en-GB" sz="1300">
                <a:latin typeface="Tahoma" charset="0"/>
              </a:rPr>
              <a:pPr eaLnBrk="1" hangingPunct="1"/>
              <a:t>141</a:t>
            </a:fld>
            <a:endParaRPr lang="en-GB" altLang="zh-CN" sz="1300">
              <a:latin typeface="Tahoma" charset="0"/>
            </a:endParaRPr>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4CF3759-5BFD-C545-A36F-DB3E9219B329}" type="slidenum">
              <a:rPr lang="zh-CN" altLang="en-GB" sz="1300">
                <a:latin typeface="Tahoma" charset="0"/>
              </a:rPr>
              <a:pPr eaLnBrk="1" hangingPunct="1"/>
              <a:t>142</a:t>
            </a:fld>
            <a:endParaRPr lang="en-GB" altLang="zh-CN" sz="1300">
              <a:latin typeface="Tahoma" charset="0"/>
            </a:endParaRPr>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B7CB4BC-E066-4645-897C-A793B19E31B9}" type="slidenum">
              <a:rPr lang="zh-CN" altLang="en-GB" sz="1300">
                <a:latin typeface="Tahoma" charset="0"/>
              </a:rPr>
              <a:pPr eaLnBrk="1" hangingPunct="1"/>
              <a:t>34</a:t>
            </a:fld>
            <a:endParaRPr lang="en-GB" altLang="zh-CN" sz="1300">
              <a:latin typeface="Tahoma" charset="0"/>
            </a:endParaRPr>
          </a:p>
        </p:txBody>
      </p:sp>
      <p:sp>
        <p:nvSpPr>
          <p:cNvPr id="71682" name="Rectangle 2"/>
          <p:cNvSpPr>
            <a:spLocks noGrp="1" noRot="1" noChangeAspect="1" noChangeArrowheads="1" noTextEdit="1"/>
          </p:cNvSpPr>
          <p:nvPr>
            <p:ph type="sldImg"/>
          </p:nvPr>
        </p:nvSpPr>
        <p:spPr>
          <a:xfrm>
            <a:off x="3343275" y="533400"/>
            <a:ext cx="3549650" cy="2662238"/>
          </a:xfrm>
          <a:ln/>
        </p:spPr>
      </p:sp>
      <p:sp>
        <p:nvSpPr>
          <p:cNvPr id="71683" name="Rectangle 3"/>
          <p:cNvSpPr>
            <a:spLocks noGrp="1" noChangeArrowheads="1"/>
          </p:cNvSpPr>
          <p:nvPr>
            <p:ph type="body" idx="1"/>
          </p:nvPr>
        </p:nvSpPr>
        <p:spPr>
          <a:xfrm>
            <a:off x="1023938" y="3371850"/>
            <a:ext cx="8186737"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One of the most popular and time-tested is the measure of Source Lines of Code (SLOC). </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The installed Windows TM platform may stand at 41 million lines with the next announced version of Windows TM nearing the mark of 50 million total lines. </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The Boeing 747 is assembled from greater than six million parts supplied by over 1000 vendors located all around the globe.</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Boeing Corporation employed 157,000 people in 27 states and around the world (2003).</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Microsoft Corporation employed 57,000 workers around the world in 2003.</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Redhat: In 2002-2003, employee population and expenditures increased by almost 60 percent.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D366C31-8DE2-C449-B4C1-78AD08B1BA12}" type="slidenum">
              <a:rPr lang="zh-CN" altLang="en-GB" sz="1300">
                <a:latin typeface="Tahoma" charset="0"/>
              </a:rPr>
              <a:pPr eaLnBrk="1" hangingPunct="1"/>
              <a:t>143</a:t>
            </a:fld>
            <a:endParaRPr lang="en-GB" altLang="zh-CN" sz="1300">
              <a:latin typeface="Tahoma" charset="0"/>
            </a:endParaRPr>
          </a:p>
        </p:txBody>
      </p:sp>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5B6FBA-C6E5-8A44-8DD1-3931E1521F39}" type="slidenum">
              <a:rPr lang="zh-CN" altLang="en-GB" sz="1300">
                <a:latin typeface="Tahoma" charset="0"/>
              </a:rPr>
              <a:pPr eaLnBrk="1" hangingPunct="1"/>
              <a:t>144</a:t>
            </a:fld>
            <a:endParaRPr lang="en-GB" altLang="zh-CN" sz="1300">
              <a:latin typeface="Tahoma" charset="0"/>
            </a:endParaRPr>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41B8696-643B-694A-8FE3-9CA5E35C1C2F}" type="slidenum">
              <a:rPr lang="zh-CN" altLang="en-GB" sz="1300">
                <a:latin typeface="Tahoma" charset="0"/>
              </a:rPr>
              <a:pPr eaLnBrk="1" hangingPunct="1"/>
              <a:t>145</a:t>
            </a:fld>
            <a:endParaRPr lang="en-GB" altLang="zh-CN" sz="1300">
              <a:latin typeface="Tahoma" charset="0"/>
            </a:endParaRPr>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E3D101F-9671-4148-B027-E618CD1998D5}" type="slidenum">
              <a:rPr lang="zh-CN" altLang="en-GB" sz="1300">
                <a:latin typeface="Tahoma" charset="0"/>
              </a:rPr>
              <a:pPr eaLnBrk="1" hangingPunct="1"/>
              <a:t>146</a:t>
            </a:fld>
            <a:endParaRPr lang="en-GB" altLang="zh-CN" sz="1300">
              <a:latin typeface="Tahoma" charset="0"/>
            </a:endParaRPr>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CFEAFA2-B917-484D-9FE3-2A8C685334AF}" type="slidenum">
              <a:rPr lang="zh-CN" altLang="en-GB" sz="1300">
                <a:latin typeface="Tahoma" charset="0"/>
              </a:rPr>
              <a:pPr eaLnBrk="1" hangingPunct="1"/>
              <a:t>147</a:t>
            </a:fld>
            <a:endParaRPr lang="en-GB" altLang="zh-CN" sz="1300">
              <a:latin typeface="Tahoma" charset="0"/>
            </a:endParaRPr>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3DA3C2-9CAB-C64E-8583-1E32B19CDE15}" type="slidenum">
              <a:rPr lang="zh-CN" altLang="en-GB" sz="1300">
                <a:latin typeface="Tahoma" charset="0"/>
              </a:rPr>
              <a:pPr eaLnBrk="1" hangingPunct="1"/>
              <a:t>148</a:t>
            </a:fld>
            <a:endParaRPr lang="en-GB" altLang="zh-CN" sz="1300">
              <a:latin typeface="Tahoma" charset="0"/>
            </a:endParaRPr>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9EDFE28-D497-5743-8D69-7928F0783D11}" type="slidenum">
              <a:rPr lang="zh-CN" altLang="en-GB" sz="1300">
                <a:latin typeface="Tahoma" charset="0"/>
              </a:rPr>
              <a:pPr eaLnBrk="1" hangingPunct="1"/>
              <a:t>149</a:t>
            </a:fld>
            <a:endParaRPr lang="en-GB" altLang="zh-CN" sz="1300">
              <a:latin typeface="Tahoma" charset="0"/>
            </a:endParaRPr>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4F50C08-00E0-6A43-BE87-7324524D0D8D}" type="slidenum">
              <a:rPr lang="zh-CN" altLang="en-GB" sz="1300">
                <a:latin typeface="Tahoma" charset="0"/>
              </a:rPr>
              <a:pPr eaLnBrk="1" hangingPunct="1"/>
              <a:t>150</a:t>
            </a:fld>
            <a:endParaRPr lang="en-GB" altLang="zh-CN" sz="1300">
              <a:latin typeface="Tahoma" charset="0"/>
            </a:endParaRPr>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03B7984-9DAF-3046-B3A8-2DC9D7D44EA5}" type="slidenum">
              <a:rPr lang="zh-CN" altLang="en-GB" sz="1300">
                <a:latin typeface="Tahoma" charset="0"/>
              </a:rPr>
              <a:pPr eaLnBrk="1" hangingPunct="1"/>
              <a:t>151</a:t>
            </a:fld>
            <a:endParaRPr lang="en-GB" altLang="zh-CN" sz="1300">
              <a:latin typeface="Tahoma" charset="0"/>
            </a:endParaRPr>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C7C0624-4F8D-FF4F-8891-A60C499DCC56}" type="slidenum">
              <a:rPr lang="zh-CN" altLang="en-GB" sz="1300">
                <a:latin typeface="Tahoma" charset="0"/>
              </a:rPr>
              <a:pPr eaLnBrk="1" hangingPunct="1"/>
              <a:t>152</a:t>
            </a:fld>
            <a:endParaRPr lang="en-GB" altLang="zh-CN" sz="1300">
              <a:latin typeface="Tahoma" charset="0"/>
            </a:endParaRPr>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E895B94-63BC-D942-9D8D-D49059636F5D}" type="slidenum">
              <a:rPr lang="zh-CN" altLang="en-GB" sz="1300">
                <a:latin typeface="Tahoma" charset="0"/>
              </a:rPr>
              <a:pPr eaLnBrk="1" hangingPunct="1"/>
              <a:t>35</a:t>
            </a:fld>
            <a:endParaRPr lang="en-GB" altLang="zh-CN" sz="1300">
              <a:latin typeface="Tahoma" charset="0"/>
            </a:endParaRPr>
          </a:p>
        </p:txBody>
      </p:sp>
      <p:sp>
        <p:nvSpPr>
          <p:cNvPr id="73730" name="Rectangle 2"/>
          <p:cNvSpPr>
            <a:spLocks noGrp="1" noRot="1" noChangeAspect="1" noChangeArrowheads="1" noTextEdit="1"/>
          </p:cNvSpPr>
          <p:nvPr>
            <p:ph type="sldImg"/>
          </p:nvPr>
        </p:nvSpPr>
        <p:spPr>
          <a:xfrm>
            <a:off x="3343275" y="533400"/>
            <a:ext cx="3549650" cy="2662238"/>
          </a:xfrm>
          <a:ln/>
        </p:spPr>
      </p:sp>
      <p:sp>
        <p:nvSpPr>
          <p:cNvPr id="73731" name="Rectangle 3"/>
          <p:cNvSpPr>
            <a:spLocks noGrp="1" noChangeArrowheads="1"/>
          </p:cNvSpPr>
          <p:nvPr>
            <p:ph type="body" idx="1"/>
          </p:nvPr>
        </p:nvSpPr>
        <p:spPr>
          <a:xfrm>
            <a:off x="1023938" y="3371850"/>
            <a:ext cx="8186737"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The design processes accepted in each are characterised by recognisably similar phases.  The core phases include: specification, requirement, design change, and verification.</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Software can have programming errors.  Software can be incorrectly specified.  Software requirements can be incorrect.  Software design changes can occur too often.</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Stasis is not good for business.  Stasis is not good for innovation.</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Verification: During repair and maintenance cycles, each of these three million fasteners is inspected individually for wear and defect to ensure the safely of the millions of passengers that depend on its reliability for their transportation every year.</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Additionally, these processes must incorporate ordinary people management and cost and complexity estimation.</a:t>
            </a:r>
          </a:p>
          <a:p>
            <a:pPr eaLnBrk="1" hangingPunct="1"/>
            <a:endParaRPr lang="en-US" altLang="zh-CN">
              <a:latin typeface="Times New Roman" charset="0"/>
              <a:ea typeface="宋体"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BD88C44-47B1-4340-9EFB-33EE4F04320F}" type="slidenum">
              <a:rPr lang="zh-CN" altLang="en-GB" sz="1300">
                <a:latin typeface="Tahoma" charset="0"/>
              </a:rPr>
              <a:pPr eaLnBrk="1" hangingPunct="1"/>
              <a:t>153</a:t>
            </a:fld>
            <a:endParaRPr lang="en-GB" altLang="zh-CN" sz="1300">
              <a:latin typeface="Tahoma" charset="0"/>
            </a:endParaRPr>
          </a:p>
        </p:txBody>
      </p:sp>
      <p:sp>
        <p:nvSpPr>
          <p:cNvPr id="344066" name="Rectangle 2"/>
          <p:cNvSpPr>
            <a:spLocks noGrp="1" noRot="1" noChangeAspect="1" noChangeArrowheads="1" noTextEdit="1"/>
          </p:cNvSpPr>
          <p:nvPr>
            <p:ph type="sldImg"/>
          </p:nvPr>
        </p:nvSpPr>
        <p:spPr>
          <a:xfrm>
            <a:off x="3348038" y="538163"/>
            <a:ext cx="3536950" cy="2652712"/>
          </a:xfrm>
          <a:ln/>
        </p:spPr>
      </p:sp>
      <p:sp>
        <p:nvSpPr>
          <p:cNvPr id="344067" name="Rectangle 3"/>
          <p:cNvSpPr>
            <a:spLocks noGrp="1" noChangeArrowheads="1"/>
          </p:cNvSpPr>
          <p:nvPr>
            <p:ph type="body" idx="1"/>
          </p:nvPr>
        </p:nvSpPr>
        <p:spPr>
          <a:xfrm>
            <a:off x="1177925" y="3371850"/>
            <a:ext cx="7889875"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 metaphor of course comes from the built environment. In this section we explore some lessons from that discipline, which has accumulated them from thousands of years of human effort in all parts of the globe, and see if any of them are applicable to Software Architecture.</a:t>
            </a:r>
          </a:p>
          <a:p>
            <a:pPr eaLnBrk="1" hangingPunct="1"/>
            <a:r>
              <a:rPr lang="en-GB" altLang="zh-CN">
                <a:latin typeface="Times New Roman" charset="0"/>
                <a:ea typeface="宋体" charset="0"/>
              </a:rPr>
              <a:t>The approach is determined by a view that it is more useful to ask the question “What is architectural knowledge?” than “What is architecture?”. This in turn is based in part on research of the history of the Royal Institute of British Architects (RIBA) which in the late eighties and early nineties was forced to define architectural knowledge in order to defend its legal rights against the Thatcher Government. In the UK architects are protected by title, not by function. You can only call yourself an architect if you have the appropriate RIBA-endorsed qualifications and credentials, but there is nothing to stop anyone designing a building or a bridge as long as they don’t call themselves architects (exceptions are apparently Naval architects and landscape architects!)</a:t>
            </a:r>
          </a:p>
          <a:p>
            <a:pPr eaLnBrk="1" hangingPunct="1"/>
            <a:r>
              <a:rPr lang="en-GB" altLang="zh-CN">
                <a:latin typeface="Times New Roman" charset="0"/>
                <a:ea typeface="宋体" charset="0"/>
              </a:rPr>
              <a:t>Vernacular design is usually thought to be “design without (explicit) architecture”</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63B31EB-D351-9647-8931-8F44A8FDD047}" type="slidenum">
              <a:rPr lang="zh-CN" altLang="en-GB" sz="1300">
                <a:latin typeface="Tahoma" charset="0"/>
              </a:rPr>
              <a:pPr eaLnBrk="1" hangingPunct="1"/>
              <a:t>154</a:t>
            </a:fld>
            <a:endParaRPr lang="en-GB" altLang="zh-CN" sz="1300">
              <a:latin typeface="Tahoma" charset="0"/>
            </a:endParaRPr>
          </a:p>
        </p:txBody>
      </p:sp>
      <p:sp>
        <p:nvSpPr>
          <p:cNvPr id="346114" name="Rectangle 2"/>
          <p:cNvSpPr>
            <a:spLocks noGrp="1" noRot="1" noChangeAspect="1" noChangeArrowheads="1" noTextEdit="1"/>
          </p:cNvSpPr>
          <p:nvPr>
            <p:ph type="sldImg"/>
          </p:nvPr>
        </p:nvSpPr>
        <p:spPr>
          <a:xfrm>
            <a:off x="3348038" y="538163"/>
            <a:ext cx="3536950" cy="2652712"/>
          </a:xfrm>
          <a:ln/>
        </p:spPr>
      </p:sp>
      <p:sp>
        <p:nvSpPr>
          <p:cNvPr id="346115" name="Rectangle 3"/>
          <p:cNvSpPr>
            <a:spLocks noGrp="1" noChangeArrowheads="1"/>
          </p:cNvSpPr>
          <p:nvPr>
            <p:ph type="body" idx="1"/>
          </p:nvPr>
        </p:nvSpPr>
        <p:spPr>
          <a:xfrm>
            <a:off x="1177925" y="3371850"/>
            <a:ext cx="7889875"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Clearly is about building structures in some way, but it is not reducible to the question of structure. Building architects have social and even moral obligations (especially to the environment) and their ‘structural’ decisions have big implications for how the work of construction is organised too. </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42F761E-92FE-7843-A7ED-518FEB143246}" type="slidenum">
              <a:rPr lang="zh-CN" altLang="en-GB" sz="1300">
                <a:latin typeface="Tahoma" charset="0"/>
              </a:rPr>
              <a:pPr eaLnBrk="1" hangingPunct="1"/>
              <a:t>155</a:t>
            </a:fld>
            <a:endParaRPr lang="en-GB" altLang="zh-CN" sz="1300">
              <a:latin typeface="Tahoma" charset="0"/>
            </a:endParaRPr>
          </a:p>
        </p:txBody>
      </p:sp>
      <p:sp>
        <p:nvSpPr>
          <p:cNvPr id="348162" name="Rectangle 2"/>
          <p:cNvSpPr>
            <a:spLocks noGrp="1" noRot="1" noChangeAspect="1" noChangeArrowheads="1" noTextEdit="1"/>
          </p:cNvSpPr>
          <p:nvPr>
            <p:ph type="sldImg"/>
          </p:nvPr>
        </p:nvSpPr>
        <p:spPr>
          <a:xfrm>
            <a:off x="3348038" y="538163"/>
            <a:ext cx="3536950" cy="2652712"/>
          </a:xfrm>
          <a:ln/>
        </p:spPr>
      </p:sp>
      <p:sp>
        <p:nvSpPr>
          <p:cNvPr id="348163" name="Rectangle 3"/>
          <p:cNvSpPr>
            <a:spLocks noGrp="1" noChangeArrowheads="1"/>
          </p:cNvSpPr>
          <p:nvPr>
            <p:ph type="body" idx="1"/>
          </p:nvPr>
        </p:nvSpPr>
        <p:spPr>
          <a:xfrm>
            <a:off x="1177925" y="3371850"/>
            <a:ext cx="7889875"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This idea of architects carving social space out of ambient space by their building designs is crucial to understanding what architecture is really about. There has been some debate, both historically and currently, about this. Some regard, following Vitruvius presumably, that the building is the machine, but others (Bob Hillier among them) claim that, on the contrary, “space is the machine”. We take the latter view.</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3CFEC34-954C-9D49-A84A-81787DF1F4D6}" type="slidenum">
              <a:rPr lang="zh-CN" altLang="en-GB" sz="1300">
                <a:latin typeface="Tahoma" charset="0"/>
              </a:rPr>
              <a:pPr eaLnBrk="1" hangingPunct="1"/>
              <a:t>156</a:t>
            </a:fld>
            <a:endParaRPr lang="en-GB" altLang="zh-CN" sz="1300">
              <a:latin typeface="Tahoma" charset="0"/>
            </a:endParaRPr>
          </a:p>
        </p:txBody>
      </p:sp>
      <p:sp>
        <p:nvSpPr>
          <p:cNvPr id="350210" name="Rectangle 2"/>
          <p:cNvSpPr>
            <a:spLocks noGrp="1" noRot="1" noChangeAspect="1" noChangeArrowheads="1" noTextEdit="1"/>
          </p:cNvSpPr>
          <p:nvPr>
            <p:ph type="sldImg"/>
          </p:nvPr>
        </p:nvSpPr>
        <p:spPr>
          <a:xfrm>
            <a:off x="3348038" y="538163"/>
            <a:ext cx="3536950" cy="2652712"/>
          </a:xfrm>
          <a:ln/>
        </p:spPr>
      </p:sp>
      <p:sp>
        <p:nvSpPr>
          <p:cNvPr id="350211" name="Rectangle 3"/>
          <p:cNvSpPr>
            <a:spLocks noGrp="1" noChangeArrowheads="1"/>
          </p:cNvSpPr>
          <p:nvPr>
            <p:ph type="body" idx="1"/>
          </p:nvPr>
        </p:nvSpPr>
        <p:spPr>
          <a:xfrm>
            <a:off x="1177925" y="3371850"/>
            <a:ext cx="7889875"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Boundaries, both physical and virtual, define these social spaces.</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772D1E1-0975-4B44-BF91-3887EAAF66DF}" type="slidenum">
              <a:rPr lang="zh-CN" altLang="en-GB" sz="1300">
                <a:latin typeface="Tahoma" charset="0"/>
              </a:rPr>
              <a:pPr eaLnBrk="1" hangingPunct="1"/>
              <a:t>157</a:t>
            </a:fld>
            <a:endParaRPr lang="en-GB" altLang="zh-CN" sz="1300">
              <a:latin typeface="Tahoma" charset="0"/>
            </a:endParaRPr>
          </a:p>
        </p:txBody>
      </p:sp>
      <p:sp>
        <p:nvSpPr>
          <p:cNvPr id="352258" name="Rectangle 2"/>
          <p:cNvSpPr>
            <a:spLocks noGrp="1" noRot="1" noChangeAspect="1" noChangeArrowheads="1" noTextEdit="1"/>
          </p:cNvSpPr>
          <p:nvPr>
            <p:ph type="sldImg"/>
          </p:nvPr>
        </p:nvSpPr>
        <p:spPr>
          <a:xfrm>
            <a:off x="3348038" y="538163"/>
            <a:ext cx="3536950" cy="2652712"/>
          </a:xfrm>
          <a:ln/>
        </p:spPr>
      </p:sp>
      <p:sp>
        <p:nvSpPr>
          <p:cNvPr id="352259" name="Rectangle 3"/>
          <p:cNvSpPr>
            <a:spLocks noGrp="1" noChangeArrowheads="1"/>
          </p:cNvSpPr>
          <p:nvPr>
            <p:ph type="body" idx="1"/>
          </p:nvPr>
        </p:nvSpPr>
        <p:spPr>
          <a:xfrm>
            <a:off x="1177925" y="3371850"/>
            <a:ext cx="7889875"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Clearly then, architecture is expressed through structure, but the configurations of such structures (which themselves define the social spaces) is more to do with the essence of architectural knowledge.</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1424F7A-847A-7540-8CAE-723BBFB56E1E}" type="slidenum">
              <a:rPr lang="zh-CN" altLang="en-GB" sz="1300">
                <a:latin typeface="Tahoma" charset="0"/>
              </a:rPr>
              <a:pPr eaLnBrk="1" hangingPunct="1"/>
              <a:t>158</a:t>
            </a:fld>
            <a:endParaRPr lang="en-GB" altLang="zh-CN" sz="1300">
              <a:latin typeface="Tahoma" charset="0"/>
            </a:endParaRPr>
          </a:p>
        </p:txBody>
      </p:sp>
      <p:sp>
        <p:nvSpPr>
          <p:cNvPr id="354306" name="Rectangle 2"/>
          <p:cNvSpPr>
            <a:spLocks noGrp="1" noRot="1" noChangeAspect="1" noChangeArrowheads="1" noTextEdit="1"/>
          </p:cNvSpPr>
          <p:nvPr>
            <p:ph type="sldImg"/>
          </p:nvPr>
        </p:nvSpPr>
        <p:spPr>
          <a:xfrm>
            <a:off x="3348038" y="538163"/>
            <a:ext cx="3536950" cy="2652712"/>
          </a:xfrm>
          <a:ln/>
        </p:spPr>
      </p:sp>
      <p:sp>
        <p:nvSpPr>
          <p:cNvPr id="354307" name="Rectangle 3"/>
          <p:cNvSpPr>
            <a:spLocks noGrp="1" noChangeArrowheads="1"/>
          </p:cNvSpPr>
          <p:nvPr>
            <p:ph type="body" idx="1"/>
          </p:nvPr>
        </p:nvSpPr>
        <p:spPr>
          <a:xfrm>
            <a:off x="1177925" y="3371850"/>
            <a:ext cx="7889875"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It is not too difficult to see in Christopher  Alexander’s </a:t>
            </a:r>
            <a:r>
              <a:rPr lang="en-GB" altLang="zh-CN" i="1">
                <a:latin typeface="Times New Roman" charset="0"/>
                <a:ea typeface="宋体" charset="0"/>
              </a:rPr>
              <a:t>Neighborhood Boundary</a:t>
            </a:r>
            <a:r>
              <a:rPr lang="en-GB" altLang="zh-CN">
                <a:latin typeface="Times New Roman" charset="0"/>
                <a:ea typeface="宋体" charset="0"/>
              </a:rPr>
              <a:t> pattern some lessons directly applicable to software construction.</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41BD4F-B54A-274F-A294-A8B56393D897}" type="slidenum">
              <a:rPr lang="zh-CN" altLang="en-GB" sz="1300">
                <a:latin typeface="Tahoma" charset="0"/>
              </a:rPr>
              <a:pPr eaLnBrk="1" hangingPunct="1"/>
              <a:t>159</a:t>
            </a:fld>
            <a:endParaRPr lang="en-GB" altLang="zh-CN" sz="1300">
              <a:latin typeface="Tahoma" charset="0"/>
            </a:endParaRPr>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2429483-BC55-EB47-9FEF-8AD83AD5F59C}" type="slidenum">
              <a:rPr lang="zh-CN" altLang="en-GB" sz="1300">
                <a:latin typeface="Tahoma" charset="0"/>
              </a:rPr>
              <a:pPr eaLnBrk="1" hangingPunct="1"/>
              <a:t>160</a:t>
            </a:fld>
            <a:endParaRPr lang="en-GB" altLang="zh-CN" sz="1300">
              <a:latin typeface="Tahoma" charset="0"/>
            </a:endParaRPr>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C14AB87-CC8A-0542-9B61-0A26EC225FDC}" type="slidenum">
              <a:rPr lang="zh-CN" altLang="en-GB" sz="1300">
                <a:latin typeface="Tahoma" charset="0"/>
              </a:rPr>
              <a:pPr eaLnBrk="1" hangingPunct="1"/>
              <a:t>161</a:t>
            </a:fld>
            <a:endParaRPr lang="en-GB" altLang="zh-CN" sz="1300">
              <a:latin typeface="Tahoma" charset="0"/>
            </a:endParaRPr>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88C9171-2052-084E-B777-8FE834CEB69A}" type="slidenum">
              <a:rPr lang="zh-CN" altLang="en-GB" sz="1300">
                <a:latin typeface="Tahoma" charset="0"/>
              </a:rPr>
              <a:pPr eaLnBrk="1" hangingPunct="1"/>
              <a:t>162</a:t>
            </a:fld>
            <a:endParaRPr lang="en-GB" altLang="zh-CN" sz="1300">
              <a:latin typeface="Tahoma" charset="0"/>
            </a:endParaRPr>
          </a:p>
        </p:txBody>
      </p:sp>
      <p:sp>
        <p:nvSpPr>
          <p:cNvPr id="362498" name="Rectangle 2"/>
          <p:cNvSpPr>
            <a:spLocks noGrp="1" noRot="1" noChangeAspect="1" noChangeArrowheads="1" noTextEdit="1"/>
          </p:cNvSpPr>
          <p:nvPr>
            <p:ph type="sldImg"/>
          </p:nvPr>
        </p:nvSpPr>
        <p:spPr>
          <a:ln/>
        </p:spPr>
      </p:sp>
      <p:sp>
        <p:nvSpPr>
          <p:cNvPr id="3624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1E336FC-1C22-AA4D-8B45-9657573FB000}" type="slidenum">
              <a:rPr lang="zh-CN" altLang="en-GB" sz="1300">
                <a:latin typeface="Tahoma" charset="0"/>
              </a:rPr>
              <a:pPr eaLnBrk="1" hangingPunct="1"/>
              <a:t>36</a:t>
            </a:fld>
            <a:endParaRPr lang="en-GB" altLang="zh-CN" sz="1300">
              <a:latin typeface="Tahoma" charset="0"/>
            </a:endParaRPr>
          </a:p>
        </p:txBody>
      </p:sp>
      <p:sp>
        <p:nvSpPr>
          <p:cNvPr id="75778" name="Rectangle 2"/>
          <p:cNvSpPr>
            <a:spLocks noGrp="1" noRot="1" noChangeAspect="1" noChangeArrowheads="1" noTextEdit="1"/>
          </p:cNvSpPr>
          <p:nvPr>
            <p:ph type="sldImg"/>
          </p:nvPr>
        </p:nvSpPr>
        <p:spPr>
          <a:xfrm>
            <a:off x="3343275" y="533400"/>
            <a:ext cx="3549650" cy="2662238"/>
          </a:xfrm>
          <a:ln/>
        </p:spPr>
      </p:sp>
      <p:sp>
        <p:nvSpPr>
          <p:cNvPr id="75779" name="Rectangle 3"/>
          <p:cNvSpPr>
            <a:spLocks noGrp="1" noChangeArrowheads="1"/>
          </p:cNvSpPr>
          <p:nvPr>
            <p:ph type="body" idx="1"/>
          </p:nvPr>
        </p:nvSpPr>
        <p:spPr>
          <a:xfrm>
            <a:off x="1023938" y="3371850"/>
            <a:ext cx="8186737"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90000"/>
              </a:lnSpc>
            </a:pPr>
            <a:r>
              <a:rPr lang="en-US" altLang="zh-CN">
                <a:latin typeface="Times New Roman" charset="0"/>
                <a:ea typeface="宋体" charset="0"/>
              </a:rPr>
              <a:t>To throw away all our effort to this point and accept a ready-made straightjacket would be like a child wanting to stay small</a:t>
            </a:r>
            <a:r>
              <a:rPr lang="en-US" altLang="zh-CN">
                <a:latin typeface="Arial" charset="0"/>
                <a:ea typeface="宋体" charset="0"/>
              </a:rPr>
              <a:t>…</a:t>
            </a:r>
            <a:r>
              <a:rPr lang="en-US" altLang="zh-CN">
                <a:latin typeface="Times New Roman" charset="0"/>
                <a:ea typeface="宋体" charset="0"/>
              </a:rPr>
              <a:t> just to avoid growing pains.</a:t>
            </a:r>
          </a:p>
          <a:p>
            <a:pPr eaLnBrk="1" hangingPunct="1">
              <a:lnSpc>
                <a:spcPct val="90000"/>
              </a:lnSpc>
            </a:pPr>
            <a:endParaRPr lang="en-US" altLang="zh-CN">
              <a:latin typeface="Times New Roman" charset="0"/>
              <a:ea typeface="宋体" charset="0"/>
            </a:endParaRPr>
          </a:p>
          <a:p>
            <a:pPr eaLnBrk="1" hangingPunct="1">
              <a:lnSpc>
                <a:spcPct val="90000"/>
              </a:lnSpc>
            </a:pPr>
            <a:r>
              <a:rPr lang="en-US" altLang="zh-CN">
                <a:latin typeface="Times New Roman" charset="0"/>
                <a:ea typeface="宋体" charset="0"/>
              </a:rPr>
              <a:t>Where software has routinely increased in complexity by up to 20 percent in one year, the Boeing 747 assembly complexity has only increased by 33 percent in 35 years.  This is less than a one percent increase in complexity each year.</a:t>
            </a:r>
          </a:p>
          <a:p>
            <a:pPr eaLnBrk="1" hangingPunct="1">
              <a:lnSpc>
                <a:spcPct val="90000"/>
              </a:lnSpc>
            </a:pPr>
            <a:endParaRPr lang="en-US" altLang="zh-CN">
              <a:latin typeface="Times New Roman" charset="0"/>
              <a:ea typeface="宋体" charset="0"/>
            </a:endParaRPr>
          </a:p>
          <a:p>
            <a:pPr eaLnBrk="1" hangingPunct="1">
              <a:lnSpc>
                <a:spcPct val="90000"/>
              </a:lnSpc>
            </a:pPr>
            <a:r>
              <a:rPr lang="en-US" altLang="zh-CN">
                <a:latin typeface="Times New Roman" charset="0"/>
                <a:ea typeface="宋体" charset="0"/>
              </a:rPr>
              <a:t>Where Microsoft Corporation is currently king, there is no </a:t>
            </a:r>
            <a:r>
              <a:rPr lang="en-US" altLang="zh-CN">
                <a:latin typeface="Arial" charset="0"/>
                <a:ea typeface="宋体" charset="0"/>
              </a:rPr>
              <a:t>“</a:t>
            </a:r>
            <a:r>
              <a:rPr lang="en-US" altLang="zh-CN">
                <a:latin typeface="Times New Roman" charset="0"/>
                <a:ea typeface="宋体" charset="0"/>
              </a:rPr>
              <a:t>right</a:t>
            </a:r>
            <a:r>
              <a:rPr lang="en-US" altLang="zh-CN">
                <a:latin typeface="Arial" charset="0"/>
                <a:ea typeface="宋体" charset="0"/>
              </a:rPr>
              <a:t>”</a:t>
            </a:r>
            <a:r>
              <a:rPr lang="en-US" altLang="zh-CN">
                <a:latin typeface="Times New Roman" charset="0"/>
                <a:ea typeface="宋体" charset="0"/>
              </a:rPr>
              <a:t> way, yet.  The consumer will take all that they can get.</a:t>
            </a:r>
          </a:p>
          <a:p>
            <a:pPr eaLnBrk="1" hangingPunct="1">
              <a:lnSpc>
                <a:spcPct val="90000"/>
              </a:lnSpc>
            </a:pPr>
            <a:endParaRPr lang="en-US" altLang="zh-CN">
              <a:latin typeface="Times New Roman" charset="0"/>
              <a:ea typeface="宋体" charset="0"/>
            </a:endParaRPr>
          </a:p>
          <a:p>
            <a:pPr eaLnBrk="1" hangingPunct="1">
              <a:lnSpc>
                <a:spcPct val="90000"/>
              </a:lnSpc>
            </a:pPr>
            <a:r>
              <a:rPr lang="en-US" altLang="zh-CN">
                <a:latin typeface="Times New Roman" charset="0"/>
                <a:ea typeface="宋体" charset="0"/>
              </a:rPr>
              <a:t>We begin to see that reliability and innovation are not exclusive goals.  In fact, with recent studies on the Linux Kernel we see innovation leading reliability on the horison.</a:t>
            </a:r>
          </a:p>
          <a:p>
            <a:pPr eaLnBrk="1" hangingPunct="1">
              <a:lnSpc>
                <a:spcPct val="90000"/>
              </a:lnSpc>
            </a:pPr>
            <a:endParaRPr lang="en-US" altLang="zh-CN">
              <a:latin typeface="Times New Roman" charset="0"/>
              <a:ea typeface="宋体" charset="0"/>
            </a:endParaRPr>
          </a:p>
          <a:p>
            <a:pPr eaLnBrk="1" hangingPunct="1">
              <a:lnSpc>
                <a:spcPct val="90000"/>
              </a:lnSpc>
            </a:pPr>
            <a:r>
              <a:rPr lang="en-US" altLang="zh-CN">
                <a:latin typeface="Times New Roman" charset="0"/>
                <a:ea typeface="宋体" charset="0"/>
              </a:rPr>
              <a:t>We face many new problems that make our decisions unique.  We have to make good trade-offs.  Sometimes we must learn the hardest way.  When we do something first, there is no other way to learn.</a:t>
            </a:r>
          </a:p>
          <a:p>
            <a:pPr eaLnBrk="1" hangingPunct="1">
              <a:lnSpc>
                <a:spcPct val="90000"/>
              </a:lnSpc>
            </a:pPr>
            <a:endParaRPr lang="en-US" altLang="zh-CN">
              <a:latin typeface="Times New Roman" charset="0"/>
              <a:ea typeface="宋体" charset="0"/>
            </a:endParaRPr>
          </a:p>
          <a:p>
            <a:pPr eaLnBrk="1" hangingPunct="1">
              <a:lnSpc>
                <a:spcPct val="90000"/>
              </a:lnSpc>
            </a:pPr>
            <a:r>
              <a:rPr lang="en-US" altLang="zh-CN">
                <a:latin typeface="Times New Roman" charset="0"/>
                <a:ea typeface="宋体" charset="0"/>
              </a:rPr>
              <a:t>Could we adopt aeronautical design practices?  Definitely.  Do we want to adopt them wholesale?  Count me out.</a:t>
            </a:r>
          </a:p>
          <a:p>
            <a:pPr eaLnBrk="1" hangingPunct="1">
              <a:lnSpc>
                <a:spcPct val="90000"/>
              </a:lnSpc>
            </a:pPr>
            <a:endParaRPr lang="en-US" altLang="zh-CN">
              <a:latin typeface="Times New Roman" charset="0"/>
              <a:ea typeface="宋体"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3A9622E-62C4-B445-ABEC-E0804C392FB7}" type="slidenum">
              <a:rPr lang="zh-CN" altLang="en-GB" sz="1300">
                <a:latin typeface="Tahoma" charset="0"/>
              </a:rPr>
              <a:pPr eaLnBrk="1" hangingPunct="1"/>
              <a:t>163</a:t>
            </a:fld>
            <a:endParaRPr lang="en-GB" altLang="zh-CN" sz="1300">
              <a:latin typeface="Tahoma" charset="0"/>
            </a:endParaRPr>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5E75BA9-4E31-AE4D-A38D-63C1CC75C6A8}" type="slidenum">
              <a:rPr lang="zh-CN" altLang="en-GB" sz="1300">
                <a:latin typeface="Tahoma" charset="0"/>
              </a:rPr>
              <a:pPr eaLnBrk="1" hangingPunct="1"/>
              <a:t>164</a:t>
            </a:fld>
            <a:endParaRPr lang="en-GB" altLang="zh-CN" sz="1300">
              <a:latin typeface="Tahoma" charset="0"/>
            </a:endParaRPr>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These computational elements (“components”) might be object classes, modules , software components (executables) or layers. But the logical associations between them (“connectors”) are also dependencies. E.g., the top left diagram means A holds a reference to B and B holds a reference to A. Neither can be reused independently of the other. Whereas in the bottom left B can exist independently of A. Cyclical dependencies (right) also compromise reuse, independence and changeability</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4853F9D-BABF-1044-B21B-404A35E0F8A7}" type="slidenum">
              <a:rPr lang="zh-CN" altLang="en-GB" sz="1300">
                <a:latin typeface="Tahoma" charset="0"/>
              </a:rPr>
              <a:pPr eaLnBrk="1" hangingPunct="1"/>
              <a:t>165</a:t>
            </a:fld>
            <a:endParaRPr lang="en-GB" altLang="zh-CN" sz="1300">
              <a:latin typeface="Tahoma" charset="0"/>
            </a:endParaRPr>
          </a:p>
        </p:txBody>
      </p:sp>
      <p:sp>
        <p:nvSpPr>
          <p:cNvPr id="368642" name="Rectangle 2"/>
          <p:cNvSpPr>
            <a:spLocks noGrp="1" noRot="1" noChangeAspect="1" noChangeArrowheads="1" noTextEdit="1"/>
          </p:cNvSpPr>
          <p:nvPr>
            <p:ph type="sldImg"/>
          </p:nvPr>
        </p:nvSpPr>
        <p:spPr>
          <a:xfrm>
            <a:off x="3348038" y="538163"/>
            <a:ext cx="3536950" cy="2652712"/>
          </a:xfrm>
          <a:ln/>
        </p:spPr>
      </p:sp>
      <p:sp>
        <p:nvSpPr>
          <p:cNvPr id="368643"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6FFD2C-56B5-D54E-B7CB-C790470E3446}" type="slidenum">
              <a:rPr lang="zh-CN" altLang="en-GB" sz="1300">
                <a:latin typeface="Tahoma" charset="0"/>
              </a:rPr>
              <a:pPr eaLnBrk="1" hangingPunct="1"/>
              <a:t>166</a:t>
            </a:fld>
            <a:endParaRPr lang="en-GB" altLang="zh-CN" sz="1300">
              <a:latin typeface="Tahoma" charset="0"/>
            </a:endParaRPr>
          </a:p>
        </p:txBody>
      </p:sp>
      <p:sp>
        <p:nvSpPr>
          <p:cNvPr id="370690" name="Rectangle 2"/>
          <p:cNvSpPr>
            <a:spLocks noGrp="1" noRot="1" noChangeAspect="1" noChangeArrowheads="1" noTextEdit="1"/>
          </p:cNvSpPr>
          <p:nvPr>
            <p:ph type="sldImg"/>
          </p:nvPr>
        </p:nvSpPr>
        <p:spPr>
          <a:xfrm>
            <a:off x="3348038" y="538163"/>
            <a:ext cx="3536950" cy="2652712"/>
          </a:xfrm>
          <a:ln/>
        </p:spPr>
      </p:sp>
      <p:sp>
        <p:nvSpPr>
          <p:cNvPr id="370691" name="Rectangle 3"/>
          <p:cNvSpPr>
            <a:spLocks noGrp="1" noChangeArrowheads="1"/>
          </p:cNvSpPr>
          <p:nvPr>
            <p:ph type="body" idx="1"/>
          </p:nvPr>
        </p:nvSpPr>
        <p:spPr>
          <a:xfrm>
            <a:off x="1177925" y="3371850"/>
            <a:ext cx="7889875"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 connection between office work, the design of offices and software development has been part of the Janus project for at least two years.</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CE14F8-029D-C040-9DF0-A8FFA7C339EA}" type="slidenum">
              <a:rPr lang="zh-CN" altLang="en-GB" sz="1300">
                <a:latin typeface="Tahoma" charset="0"/>
              </a:rPr>
              <a:pPr eaLnBrk="1" hangingPunct="1"/>
              <a:t>167</a:t>
            </a:fld>
            <a:endParaRPr lang="en-GB" altLang="zh-CN" sz="1300">
              <a:latin typeface="Tahoma" charset="0"/>
            </a:endParaRPr>
          </a:p>
        </p:txBody>
      </p:sp>
      <p:sp>
        <p:nvSpPr>
          <p:cNvPr id="372738" name="Rectangle 2"/>
          <p:cNvSpPr>
            <a:spLocks noGrp="1" noRot="1" noChangeAspect="1" noChangeArrowheads="1" noTextEdit="1"/>
          </p:cNvSpPr>
          <p:nvPr>
            <p:ph type="sldImg"/>
          </p:nvPr>
        </p:nvSpPr>
        <p:spPr>
          <a:xfrm>
            <a:off x="3348038" y="538163"/>
            <a:ext cx="3536950" cy="2652712"/>
          </a:xfrm>
          <a:ln/>
        </p:spPr>
      </p:sp>
      <p:sp>
        <p:nvSpPr>
          <p:cNvPr id="372739"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6943722-E5DE-6848-A6A7-33B55A108B30}" type="slidenum">
              <a:rPr lang="zh-CN" altLang="en-GB" sz="1300">
                <a:latin typeface="Tahoma" charset="0"/>
              </a:rPr>
              <a:pPr eaLnBrk="1" hangingPunct="1"/>
              <a:t>168</a:t>
            </a:fld>
            <a:endParaRPr lang="en-GB" altLang="zh-CN" sz="1300">
              <a:latin typeface="Tahoma" charset="0"/>
            </a:endParaRPr>
          </a:p>
        </p:txBody>
      </p:sp>
      <p:sp>
        <p:nvSpPr>
          <p:cNvPr id="374786" name="Rectangle 2"/>
          <p:cNvSpPr>
            <a:spLocks noGrp="1" noRot="1" noChangeAspect="1" noChangeArrowheads="1" noTextEdit="1"/>
          </p:cNvSpPr>
          <p:nvPr>
            <p:ph type="sldImg"/>
          </p:nvPr>
        </p:nvSpPr>
        <p:spPr>
          <a:xfrm>
            <a:off x="3348038" y="538163"/>
            <a:ext cx="3536950" cy="2652712"/>
          </a:xfrm>
          <a:ln/>
        </p:spPr>
      </p:sp>
      <p:sp>
        <p:nvSpPr>
          <p:cNvPr id="374787"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396BC8A-E602-6541-80C6-32E124F66E5E}" type="slidenum">
              <a:rPr lang="zh-CN" altLang="en-GB" sz="1300">
                <a:latin typeface="Tahoma" charset="0"/>
              </a:rPr>
              <a:pPr eaLnBrk="1" hangingPunct="1"/>
              <a:t>169</a:t>
            </a:fld>
            <a:endParaRPr lang="en-GB" altLang="zh-CN" sz="1300">
              <a:latin typeface="Tahoma" charset="0"/>
            </a:endParaRPr>
          </a:p>
        </p:txBody>
      </p:sp>
      <p:sp>
        <p:nvSpPr>
          <p:cNvPr id="376834" name="Rectangle 2"/>
          <p:cNvSpPr>
            <a:spLocks noGrp="1" noRot="1" noChangeAspect="1" noChangeArrowheads="1" noTextEdit="1"/>
          </p:cNvSpPr>
          <p:nvPr>
            <p:ph type="sldImg"/>
          </p:nvPr>
        </p:nvSpPr>
        <p:spPr>
          <a:ln/>
        </p:spPr>
      </p:sp>
      <p:sp>
        <p:nvSpPr>
          <p:cNvPr id="3768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F680FC5-5765-F64B-B8D2-2F5E50ED8728}" type="slidenum">
              <a:rPr lang="zh-CN" altLang="en-GB" sz="1300">
                <a:latin typeface="Tahoma" charset="0"/>
              </a:rPr>
              <a:pPr eaLnBrk="1" hangingPunct="1"/>
              <a:t>170</a:t>
            </a:fld>
            <a:endParaRPr lang="en-GB" altLang="zh-CN" sz="1300">
              <a:latin typeface="Tahoma" charset="0"/>
            </a:endParaRPr>
          </a:p>
        </p:txBody>
      </p:sp>
      <p:sp>
        <p:nvSpPr>
          <p:cNvPr id="378882" name="Rectangle 2"/>
          <p:cNvSpPr>
            <a:spLocks noGrp="1" noRot="1" noChangeAspect="1" noChangeArrowheads="1" noTextEdit="1"/>
          </p:cNvSpPr>
          <p:nvPr>
            <p:ph type="sldImg"/>
          </p:nvPr>
        </p:nvSpPr>
        <p:spPr>
          <a:xfrm>
            <a:off x="3348038" y="538163"/>
            <a:ext cx="3536950" cy="2652712"/>
          </a:xfrm>
          <a:ln/>
        </p:spPr>
      </p:sp>
      <p:sp>
        <p:nvSpPr>
          <p:cNvPr id="378883"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3B2351B-E590-4D49-9436-A3D83C4D9E43}" type="slidenum">
              <a:rPr lang="zh-CN" altLang="en-GB" sz="1300">
                <a:latin typeface="Tahoma" charset="0"/>
              </a:rPr>
              <a:pPr eaLnBrk="1" hangingPunct="1"/>
              <a:t>171</a:t>
            </a:fld>
            <a:endParaRPr lang="en-GB" altLang="zh-CN" sz="1300">
              <a:latin typeface="Tahoma" charset="0"/>
            </a:endParaRPr>
          </a:p>
        </p:txBody>
      </p:sp>
      <p:sp>
        <p:nvSpPr>
          <p:cNvPr id="380930" name="Rectangle 2"/>
          <p:cNvSpPr>
            <a:spLocks noGrp="1" noRot="1" noChangeAspect="1" noChangeArrowheads="1" noTextEdit="1"/>
          </p:cNvSpPr>
          <p:nvPr>
            <p:ph type="sldImg"/>
          </p:nvPr>
        </p:nvSpPr>
        <p:spPr>
          <a:xfrm>
            <a:off x="3348038" y="538163"/>
            <a:ext cx="3536950" cy="2652712"/>
          </a:xfrm>
          <a:ln/>
        </p:spPr>
      </p:sp>
      <p:sp>
        <p:nvSpPr>
          <p:cNvPr id="380931"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7A3CA3E-ED6C-064A-9B21-93C55F994174}" type="slidenum">
              <a:rPr lang="zh-CN" altLang="en-GB" sz="1300">
                <a:latin typeface="Tahoma" charset="0"/>
              </a:rPr>
              <a:pPr eaLnBrk="1" hangingPunct="1"/>
              <a:t>172</a:t>
            </a:fld>
            <a:endParaRPr lang="en-GB" altLang="zh-CN" sz="1300">
              <a:latin typeface="Tahoma" charset="0"/>
            </a:endParaRPr>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3A65634-D5A4-454D-8399-320A2388B7FB}" type="slidenum">
              <a:rPr lang="zh-CN" altLang="en-GB" sz="1300">
                <a:latin typeface="Tahoma" charset="0"/>
              </a:rPr>
              <a:pPr eaLnBrk="1" hangingPunct="1"/>
              <a:t>37</a:t>
            </a:fld>
            <a:endParaRPr lang="en-GB" altLang="zh-CN" sz="1300">
              <a:latin typeface="Tahoma" charset="0"/>
            </a:endParaRPr>
          </a:p>
        </p:txBody>
      </p:sp>
      <p:sp>
        <p:nvSpPr>
          <p:cNvPr id="77826" name="Rectangle 2"/>
          <p:cNvSpPr>
            <a:spLocks noGrp="1" noRot="1" noChangeAspect="1" noChangeArrowheads="1" noTextEdit="1"/>
          </p:cNvSpPr>
          <p:nvPr>
            <p:ph type="sldImg"/>
          </p:nvPr>
        </p:nvSpPr>
        <p:spPr>
          <a:xfrm>
            <a:off x="3184525" y="414338"/>
            <a:ext cx="3865563" cy="2898775"/>
          </a:xfrm>
          <a:ln/>
        </p:spPr>
      </p:sp>
      <p:sp>
        <p:nvSpPr>
          <p:cNvPr id="77827" name="Rectangle 3"/>
          <p:cNvSpPr>
            <a:spLocks noGrp="1" noChangeArrowheads="1"/>
          </p:cNvSpPr>
          <p:nvPr>
            <p:ph type="body" idx="1"/>
          </p:nvPr>
        </p:nvSpPr>
        <p:spPr>
          <a:xfrm>
            <a:off x="796925" y="3371850"/>
            <a:ext cx="8640763"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It</a:t>
            </a:r>
            <a:r>
              <a:rPr lang="en-US" altLang="zh-CN">
                <a:latin typeface="Arial" charset="0"/>
                <a:ea typeface="宋体" charset="0"/>
              </a:rPr>
              <a:t>’</a:t>
            </a:r>
            <a:r>
              <a:rPr lang="en-US" altLang="zh-CN">
                <a:latin typeface="Times New Roman" charset="0"/>
                <a:ea typeface="宋体" charset="0"/>
              </a:rPr>
              <a:t>s really all about people. If you staff a team with great people, the process and technology will take care of themselves. Don</a:t>
            </a:r>
            <a:r>
              <a:rPr lang="en-US" altLang="zh-CN">
                <a:latin typeface="Arial" charset="0"/>
                <a:ea typeface="宋体" charset="0"/>
              </a:rPr>
              <a:t>’</a:t>
            </a:r>
            <a:r>
              <a:rPr lang="en-US" altLang="zh-CN">
                <a:latin typeface="Times New Roman" charset="0"/>
                <a:ea typeface="宋体" charset="0"/>
              </a:rPr>
              <a:t>t let people think that there isn</a:t>
            </a:r>
            <a:r>
              <a:rPr lang="en-US" altLang="zh-CN">
                <a:latin typeface="Arial" charset="0"/>
                <a:ea typeface="宋体" charset="0"/>
              </a:rPr>
              <a:t>’</a:t>
            </a:r>
            <a:r>
              <a:rPr lang="en-US" altLang="zh-CN">
                <a:latin typeface="Times New Roman" charset="0"/>
                <a:ea typeface="宋体" charset="0"/>
              </a:rPr>
              <a:t>t any process. This is wrong. A great team will </a:t>
            </a:r>
            <a:r>
              <a:rPr lang="en-US" altLang="zh-CN" b="1">
                <a:latin typeface="Times New Roman" charset="0"/>
                <a:ea typeface="宋体" charset="0"/>
              </a:rPr>
              <a:t>synthesise </a:t>
            </a:r>
            <a:r>
              <a:rPr lang="en-US" altLang="zh-CN">
                <a:latin typeface="Times New Roman" charset="0"/>
                <a:ea typeface="宋体" charset="0"/>
              </a:rPr>
              <a:t>process; one will just spring forth and be used. This is, in fact, why they are great people</a:t>
            </a:r>
            <a:r>
              <a:rPr lang="en-US" altLang="zh-CN">
                <a:latin typeface="Arial" charset="0"/>
                <a:ea typeface="宋体" charset="0"/>
              </a:rPr>
              <a:t>…</a:t>
            </a:r>
            <a:endParaRPr lang="en-US" altLang="zh-CN">
              <a:latin typeface="Times New Roman" charset="0"/>
              <a:ea typeface="宋体" charset="0"/>
            </a:endParaRPr>
          </a:p>
          <a:p>
            <a:pPr eaLnBrk="1" hangingPunct="1"/>
            <a:r>
              <a:rPr lang="en-US" altLang="zh-CN">
                <a:latin typeface="Times New Roman" charset="0"/>
                <a:ea typeface="宋体" charset="0"/>
              </a:rPr>
              <a:t>We emphasise the foundations required for all great engineering feats:</a:t>
            </a:r>
          </a:p>
          <a:p>
            <a:pPr lvl="1" eaLnBrk="1" hangingPunct="1"/>
            <a:r>
              <a:rPr lang="en-US" altLang="zh-CN">
                <a:latin typeface="Times New Roman" charset="0"/>
                <a:ea typeface="宋体" charset="0"/>
              </a:rPr>
              <a:t>People </a:t>
            </a:r>
            <a:r>
              <a:rPr lang="en-US" altLang="zh-CN">
                <a:latin typeface="Arial" charset="0"/>
                <a:ea typeface="宋体" charset="0"/>
              </a:rPr>
              <a:t>–</a:t>
            </a:r>
            <a:r>
              <a:rPr lang="en-US" altLang="zh-CN">
                <a:latin typeface="Times New Roman" charset="0"/>
                <a:ea typeface="宋体" charset="0"/>
              </a:rPr>
              <a:t> good architects, designers, engineers, doers</a:t>
            </a:r>
          </a:p>
          <a:p>
            <a:pPr lvl="1" eaLnBrk="1" hangingPunct="1"/>
            <a:r>
              <a:rPr lang="en-US" altLang="zh-CN">
                <a:latin typeface="Times New Roman" charset="0"/>
                <a:ea typeface="宋体" charset="0"/>
              </a:rPr>
              <a:t>Process </a:t>
            </a:r>
            <a:r>
              <a:rPr lang="en-US" altLang="zh-CN">
                <a:latin typeface="Arial" charset="0"/>
                <a:ea typeface="宋体" charset="0"/>
              </a:rPr>
              <a:t>–</a:t>
            </a:r>
            <a:r>
              <a:rPr lang="en-US" altLang="zh-CN">
                <a:latin typeface="Times New Roman" charset="0"/>
                <a:ea typeface="宋体" charset="0"/>
              </a:rPr>
              <a:t> help provide guidance to the people to produce repeatable, quality, results</a:t>
            </a:r>
          </a:p>
          <a:p>
            <a:pPr lvl="1" eaLnBrk="1" hangingPunct="1"/>
            <a:r>
              <a:rPr lang="en-US" altLang="zh-CN">
                <a:latin typeface="Times New Roman" charset="0"/>
                <a:ea typeface="宋体" charset="0"/>
              </a:rPr>
              <a:t>Tools </a:t>
            </a:r>
            <a:r>
              <a:rPr lang="en-US" altLang="zh-CN">
                <a:latin typeface="Arial" charset="0"/>
                <a:ea typeface="宋体" charset="0"/>
              </a:rPr>
              <a:t>–</a:t>
            </a:r>
            <a:r>
              <a:rPr lang="en-US" altLang="zh-CN">
                <a:latin typeface="Times New Roman" charset="0"/>
                <a:ea typeface="宋体" charset="0"/>
              </a:rPr>
              <a:t> use tools to assist in automating tasks required to get the job done</a:t>
            </a:r>
          </a:p>
          <a:p>
            <a:pPr eaLnBrk="1" hangingPunct="1"/>
            <a:endParaRPr lang="en-US" altLang="zh-CN">
              <a:latin typeface="Times New Roman" charset="0"/>
              <a:ea typeface="宋体"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8CBEE2C-0A37-F246-B6B2-2CEF7262FDB5}" type="slidenum">
              <a:rPr lang="zh-CN" altLang="en-GB" sz="1300">
                <a:latin typeface="Tahoma" charset="0"/>
              </a:rPr>
              <a:pPr eaLnBrk="1" hangingPunct="1"/>
              <a:t>173</a:t>
            </a:fld>
            <a:endParaRPr lang="en-GB" altLang="zh-CN" sz="1300">
              <a:latin typeface="Tahoma" charset="0"/>
            </a:endParaRPr>
          </a:p>
        </p:txBody>
      </p:sp>
      <p:sp>
        <p:nvSpPr>
          <p:cNvPr id="385026" name="Rectangle 2"/>
          <p:cNvSpPr>
            <a:spLocks noGrp="1" noRot="1" noChangeAspect="1" noChangeArrowheads="1" noTextEdit="1"/>
          </p:cNvSpPr>
          <p:nvPr>
            <p:ph type="sldImg"/>
          </p:nvPr>
        </p:nvSpPr>
        <p:spPr>
          <a:xfrm>
            <a:off x="3348038" y="538163"/>
            <a:ext cx="3536950" cy="2652712"/>
          </a:xfrm>
          <a:ln/>
        </p:spPr>
      </p:sp>
      <p:sp>
        <p:nvSpPr>
          <p:cNvPr id="385027"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6D696AC-7CC5-D447-8D61-00471C65F4DB}" type="slidenum">
              <a:rPr lang="zh-CN" altLang="en-GB" sz="1300">
                <a:latin typeface="Tahoma" charset="0"/>
              </a:rPr>
              <a:pPr eaLnBrk="1" hangingPunct="1"/>
              <a:t>174</a:t>
            </a:fld>
            <a:endParaRPr lang="en-GB" altLang="zh-CN" sz="1300">
              <a:latin typeface="Tahoma" charset="0"/>
            </a:endParaRPr>
          </a:p>
        </p:txBody>
      </p:sp>
      <p:sp>
        <p:nvSpPr>
          <p:cNvPr id="387074" name="Rectangle 2"/>
          <p:cNvSpPr>
            <a:spLocks noGrp="1" noRot="1" noChangeAspect="1" noChangeArrowheads="1" noTextEdit="1"/>
          </p:cNvSpPr>
          <p:nvPr>
            <p:ph type="sldImg"/>
          </p:nvPr>
        </p:nvSpPr>
        <p:spPr>
          <a:xfrm>
            <a:off x="3348038" y="538163"/>
            <a:ext cx="3536950" cy="2652712"/>
          </a:xfrm>
          <a:ln/>
        </p:spPr>
      </p:sp>
      <p:sp>
        <p:nvSpPr>
          <p:cNvPr id="387075" name="Rectangle 3"/>
          <p:cNvSpPr>
            <a:spLocks noGrp="1" noChangeArrowheads="1"/>
          </p:cNvSpPr>
          <p:nvPr>
            <p:ph type="body" idx="1"/>
          </p:nvPr>
        </p:nvSpPr>
        <p:spPr>
          <a:xfrm>
            <a:off x="1177925" y="3371850"/>
            <a:ext cx="7889875"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Of course there was other aspects of architectural knowledge was involved too, not least of all technical knowledge which was acquired through formal education. One view of design is as a “conversation with materials”. Materials always impact on design possibilities and vice versa.</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0C3AC79-5075-7E4F-963B-F61A0570A1E4}" type="slidenum">
              <a:rPr lang="zh-CN" altLang="en-GB" sz="1300">
                <a:latin typeface="Tahoma" charset="0"/>
              </a:rPr>
              <a:pPr eaLnBrk="1" hangingPunct="1"/>
              <a:t>175</a:t>
            </a:fld>
            <a:endParaRPr lang="en-GB" altLang="zh-CN" sz="1300">
              <a:latin typeface="Tahoma" charset="0"/>
            </a:endParaRPr>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806CE4A-C0C9-BA4F-BC72-5FDB5DA91E5C}" type="slidenum">
              <a:rPr lang="zh-CN" altLang="en-GB" sz="1300">
                <a:latin typeface="Tahoma" charset="0"/>
              </a:rPr>
              <a:pPr eaLnBrk="1" hangingPunct="1"/>
              <a:t>176</a:t>
            </a:fld>
            <a:endParaRPr lang="en-GB" altLang="zh-CN" sz="1300">
              <a:latin typeface="Tahoma" charset="0"/>
            </a:endParaRPr>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84995EC-1E61-8A4D-939C-9288F153696D}" type="slidenum">
              <a:rPr lang="zh-CN" altLang="en-GB" sz="1300">
                <a:latin typeface="Tahoma" charset="0"/>
              </a:rPr>
              <a:pPr eaLnBrk="1" hangingPunct="1"/>
              <a:t>177</a:t>
            </a:fld>
            <a:endParaRPr lang="en-GB" altLang="zh-CN" sz="1300">
              <a:latin typeface="Tahoma" charset="0"/>
            </a:endParaRPr>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 answers will be given in the tutorial. If you timed yourself you probably found the first answer quickly, the second one took more time and the third more time still (assuming you got the right answer!)</a:t>
            </a:r>
          </a:p>
          <a:p>
            <a:pPr eaLnBrk="1" hangingPunct="1"/>
            <a:r>
              <a:rPr lang="en-GB" altLang="zh-CN">
                <a:latin typeface="Times New Roman" charset="0"/>
                <a:ea typeface="宋体" charset="0"/>
              </a:rPr>
              <a:t>Why? Because the configurational knowledge needed to solve the problems changed. Simple additions of the numbers at each side of the triangle gives you the answer at its centre for the yellows.</a:t>
            </a:r>
          </a:p>
          <a:p>
            <a:pPr eaLnBrk="1" hangingPunct="1"/>
            <a:r>
              <a:rPr lang="en-GB" altLang="zh-CN">
                <a:latin typeface="Times New Roman" charset="0"/>
                <a:ea typeface="宋体" charset="0"/>
              </a:rPr>
              <a:t>You probably tried the same schema for the greens and saw it didn’t work using substraction etc. but after a while maybe you multiplied the left-side number by the base-side number and substracted the right-side number to get the result. It worked, so you applied this to the next triangle and so you validated the rule.</a:t>
            </a:r>
          </a:p>
          <a:p>
            <a:pPr eaLnBrk="1" hangingPunct="1"/>
            <a:r>
              <a:rPr lang="en-GB" altLang="zh-CN">
                <a:latin typeface="Times New Roman" charset="0"/>
                <a:ea typeface="宋体" charset="0"/>
              </a:rPr>
              <a:t>So why are the pink triangles so different? Because, misled by your experience of what you did for yellows and greens you probably looked at each triangle independently. But the number in the centre of the first triangle is the sum of all left-sided numbers, the second is the sum of all right-sided numbers and the last is, therefore, the sum of the base-side numbers.</a:t>
            </a:r>
          </a:p>
          <a:p>
            <a:pPr eaLnBrk="1" hangingPunct="1"/>
            <a:r>
              <a:rPr lang="en-GB" altLang="zh-CN">
                <a:latin typeface="Times New Roman" charset="0"/>
                <a:ea typeface="宋体" charset="0"/>
              </a:rPr>
              <a:t>Aside: If you have moved to OO development, having previously been trained in structured methods, you might remember how your previous mindset originally slowed down your ability to solve problems effectively with OO for the same reasons.</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E3F4662-C4A8-4A43-B032-38D15177A15D}" type="slidenum">
              <a:rPr lang="zh-CN" altLang="en-GB" sz="1300">
                <a:latin typeface="Tahoma" charset="0"/>
              </a:rPr>
              <a:pPr eaLnBrk="1" hangingPunct="1"/>
              <a:t>178</a:t>
            </a:fld>
            <a:endParaRPr lang="en-GB" altLang="zh-CN" sz="1300">
              <a:latin typeface="Tahoma" charset="0"/>
            </a:endParaRPr>
          </a:p>
        </p:txBody>
      </p:sp>
      <p:sp>
        <p:nvSpPr>
          <p:cNvPr id="395266" name="Rectangle 2"/>
          <p:cNvSpPr>
            <a:spLocks noGrp="1" noRot="1" noChangeAspect="1" noChangeArrowheads="1" noTextEdit="1"/>
          </p:cNvSpPr>
          <p:nvPr>
            <p:ph type="sldImg"/>
          </p:nvPr>
        </p:nvSpPr>
        <p:spPr>
          <a:ln/>
        </p:spPr>
      </p:sp>
      <p:sp>
        <p:nvSpPr>
          <p:cNvPr id="3952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5D1903E-DD5F-DE43-9136-B1911976BE6D}" type="slidenum">
              <a:rPr lang="zh-CN" altLang="en-GB" sz="1300">
                <a:latin typeface="Tahoma" charset="0"/>
              </a:rPr>
              <a:pPr eaLnBrk="1" hangingPunct="1"/>
              <a:t>179</a:t>
            </a:fld>
            <a:endParaRPr lang="en-GB" altLang="zh-CN" sz="1300">
              <a:latin typeface="Tahoma" charset="0"/>
            </a:endParaRPr>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D0D1C9A-DEE6-FA44-8423-26D897B2AE47}" type="slidenum">
              <a:rPr lang="zh-CN" altLang="en-GB" sz="1300">
                <a:latin typeface="Tahoma" charset="0"/>
              </a:rPr>
              <a:pPr eaLnBrk="1" hangingPunct="1"/>
              <a:t>180</a:t>
            </a:fld>
            <a:endParaRPr lang="en-GB" altLang="zh-CN" sz="1300">
              <a:latin typeface="Tahoma" charset="0"/>
            </a:endParaRPr>
          </a:p>
        </p:txBody>
      </p:sp>
      <p:sp>
        <p:nvSpPr>
          <p:cNvPr id="399362" name="Rectangle 2"/>
          <p:cNvSpPr>
            <a:spLocks noGrp="1" noRot="1" noChangeAspect="1" noChangeArrowheads="1" noTextEdit="1"/>
          </p:cNvSpPr>
          <p:nvPr>
            <p:ph type="sldImg"/>
          </p:nvPr>
        </p:nvSpPr>
        <p:spPr>
          <a:xfrm>
            <a:off x="3348038" y="538163"/>
            <a:ext cx="3536950" cy="2652712"/>
          </a:xfrm>
          <a:ln/>
        </p:spPr>
      </p:sp>
      <p:sp>
        <p:nvSpPr>
          <p:cNvPr id="399363"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CAFC12B-1920-BB4F-B704-E202290F0F60}" type="slidenum">
              <a:rPr lang="zh-CN" altLang="en-GB" sz="1300">
                <a:latin typeface="Tahoma" charset="0"/>
              </a:rPr>
              <a:pPr eaLnBrk="1" hangingPunct="1"/>
              <a:t>181</a:t>
            </a:fld>
            <a:endParaRPr lang="en-GB" altLang="zh-CN" sz="1300">
              <a:latin typeface="Tahoma" charset="0"/>
            </a:endParaRPr>
          </a:p>
        </p:txBody>
      </p:sp>
      <p:sp>
        <p:nvSpPr>
          <p:cNvPr id="401410" name="Rectangle 2"/>
          <p:cNvSpPr>
            <a:spLocks noGrp="1" noRot="1" noChangeAspect="1" noChangeArrowheads="1" noTextEdit="1"/>
          </p:cNvSpPr>
          <p:nvPr>
            <p:ph type="sldImg"/>
          </p:nvPr>
        </p:nvSpPr>
        <p:spPr>
          <a:xfrm>
            <a:off x="3348038" y="538163"/>
            <a:ext cx="3536950" cy="2652712"/>
          </a:xfrm>
          <a:ln/>
        </p:spPr>
      </p:sp>
      <p:sp>
        <p:nvSpPr>
          <p:cNvPr id="401411"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0576624-5FAE-7D4B-A702-5ABD9BF5EAB8}" type="slidenum">
              <a:rPr lang="zh-CN" altLang="en-GB" sz="1300">
                <a:latin typeface="Tahoma" charset="0"/>
              </a:rPr>
              <a:pPr eaLnBrk="1" hangingPunct="1"/>
              <a:t>182</a:t>
            </a:fld>
            <a:endParaRPr lang="en-GB" altLang="zh-CN" sz="1300">
              <a:latin typeface="Tahoma" charset="0"/>
            </a:endParaRPr>
          </a:p>
        </p:txBody>
      </p:sp>
      <p:sp>
        <p:nvSpPr>
          <p:cNvPr id="403458" name="Rectangle 2"/>
          <p:cNvSpPr>
            <a:spLocks noGrp="1" noRot="1" noChangeAspect="1" noChangeArrowheads="1" noTextEdit="1"/>
          </p:cNvSpPr>
          <p:nvPr>
            <p:ph type="sldImg"/>
          </p:nvPr>
        </p:nvSpPr>
        <p:spPr>
          <a:xfrm>
            <a:off x="3348038" y="538163"/>
            <a:ext cx="3536950" cy="2652712"/>
          </a:xfrm>
          <a:ln/>
        </p:spPr>
      </p:sp>
      <p:sp>
        <p:nvSpPr>
          <p:cNvPr id="403459" name="Rectangle 3"/>
          <p:cNvSpPr>
            <a:spLocks noGrp="1" noChangeArrowheads="1"/>
          </p:cNvSpPr>
          <p:nvPr>
            <p:ph type="body" idx="1"/>
          </p:nvPr>
        </p:nvSpPr>
        <p:spPr>
          <a:xfrm>
            <a:off x="1177925" y="3371850"/>
            <a:ext cx="7889875"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This is also a characteristic of eco-systems. In the Amazon rainforests, for example, lifecycles in the canopy are similar to each other: relatively long-lived.At ground-level humming-birds and the flowers they depend upon have similar life-times. Slow-changing “layers” constrain the faster-moving ones.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4B9C8F1-E8EC-1843-B2F1-E7C7F1CCF52C}" type="slidenum">
              <a:rPr lang="zh-CN" altLang="en-GB" sz="1300">
                <a:latin typeface="Tahoma" charset="0"/>
              </a:rPr>
              <a:pPr eaLnBrk="1" hangingPunct="1"/>
              <a:t>38</a:t>
            </a:fld>
            <a:endParaRPr lang="en-GB" altLang="zh-CN" sz="1300">
              <a:latin typeface="Tahoma" charset="0"/>
            </a:endParaRPr>
          </a:p>
        </p:txBody>
      </p:sp>
      <p:sp>
        <p:nvSpPr>
          <p:cNvPr id="79874" name="Rectangle 2"/>
          <p:cNvSpPr>
            <a:spLocks noGrp="1" noRot="1" noChangeAspect="1" noChangeArrowheads="1" noTextEdit="1"/>
          </p:cNvSpPr>
          <p:nvPr>
            <p:ph type="sldImg"/>
          </p:nvPr>
        </p:nvSpPr>
        <p:spPr>
          <a:xfrm>
            <a:off x="3184525" y="414338"/>
            <a:ext cx="3865563" cy="2898775"/>
          </a:xfrm>
          <a:ln/>
        </p:spPr>
      </p:sp>
      <p:sp>
        <p:nvSpPr>
          <p:cNvPr id="79875" name="Rectangle 3"/>
          <p:cNvSpPr>
            <a:spLocks noGrp="1" noChangeArrowheads="1"/>
          </p:cNvSpPr>
          <p:nvPr>
            <p:ph type="body" idx="1"/>
          </p:nvPr>
        </p:nvSpPr>
        <p:spPr>
          <a:xfrm>
            <a:off x="796925" y="3371850"/>
            <a:ext cx="8640763"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A whole host of position names</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39DF602-1533-8D4A-9677-B64D3CB3D926}" type="slidenum">
              <a:rPr lang="zh-CN" altLang="en-GB" sz="1300">
                <a:latin typeface="Tahoma" charset="0"/>
              </a:rPr>
              <a:pPr eaLnBrk="1" hangingPunct="1"/>
              <a:t>183</a:t>
            </a:fld>
            <a:endParaRPr lang="en-GB" altLang="zh-CN" sz="1300">
              <a:latin typeface="Tahoma" charset="0"/>
            </a:endParaRPr>
          </a:p>
        </p:txBody>
      </p:sp>
      <p:sp>
        <p:nvSpPr>
          <p:cNvPr id="413698" name="Rectangle 2"/>
          <p:cNvSpPr>
            <a:spLocks noGrp="1" noRot="1" noChangeAspect="1" noChangeArrowheads="1" noTextEdit="1"/>
          </p:cNvSpPr>
          <p:nvPr>
            <p:ph type="sldImg"/>
          </p:nvPr>
        </p:nvSpPr>
        <p:spPr>
          <a:xfrm>
            <a:off x="3348038" y="538163"/>
            <a:ext cx="3536950" cy="2652712"/>
          </a:xfrm>
          <a:ln/>
        </p:spPr>
      </p:sp>
      <p:sp>
        <p:nvSpPr>
          <p:cNvPr id="413699"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50628AB-EDCE-EF4D-B400-04061BFBC0E0}" type="slidenum">
              <a:rPr lang="zh-CN" altLang="en-GB" sz="1300">
                <a:latin typeface="Tahoma" charset="0"/>
              </a:rPr>
              <a:pPr eaLnBrk="1" hangingPunct="1"/>
              <a:t>184</a:t>
            </a:fld>
            <a:endParaRPr lang="en-GB" altLang="zh-CN" sz="1300">
              <a:latin typeface="Tahoma" charset="0"/>
            </a:endParaRPr>
          </a:p>
        </p:txBody>
      </p:sp>
      <p:sp>
        <p:nvSpPr>
          <p:cNvPr id="415746" name="Rectangle 2"/>
          <p:cNvSpPr>
            <a:spLocks noGrp="1" noRot="1" noChangeAspect="1" noChangeArrowheads="1" noTextEdit="1"/>
          </p:cNvSpPr>
          <p:nvPr>
            <p:ph type="sldImg"/>
          </p:nvPr>
        </p:nvSpPr>
        <p:spPr>
          <a:ln/>
        </p:spPr>
      </p:sp>
      <p:sp>
        <p:nvSpPr>
          <p:cNvPr id="4157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AE9A093-2EAB-3E4C-BBB5-453BF6122E72}" type="slidenum">
              <a:rPr lang="zh-CN" altLang="en-GB" sz="1300">
                <a:latin typeface="Tahoma" charset="0"/>
              </a:rPr>
              <a:pPr eaLnBrk="1" hangingPunct="1"/>
              <a:t>185</a:t>
            </a:fld>
            <a:endParaRPr lang="en-GB" altLang="zh-CN" sz="1300">
              <a:latin typeface="Tahoma" charset="0"/>
            </a:endParaRPr>
          </a:p>
        </p:txBody>
      </p:sp>
      <p:sp>
        <p:nvSpPr>
          <p:cNvPr id="417794" name="Rectangle 2"/>
          <p:cNvSpPr>
            <a:spLocks noGrp="1" noRot="1" noChangeAspect="1" noChangeArrowheads="1" noTextEdit="1"/>
          </p:cNvSpPr>
          <p:nvPr>
            <p:ph type="sldImg"/>
          </p:nvPr>
        </p:nvSpPr>
        <p:spPr>
          <a:ln/>
        </p:spPr>
      </p:sp>
      <p:sp>
        <p:nvSpPr>
          <p:cNvPr id="4177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471E92E-01B1-354D-8A71-271052422FFF}" type="slidenum">
              <a:rPr lang="zh-CN" altLang="en-GB" sz="1300">
                <a:latin typeface="Tahoma" charset="0"/>
              </a:rPr>
              <a:pPr eaLnBrk="1" hangingPunct="1"/>
              <a:t>186</a:t>
            </a:fld>
            <a:endParaRPr lang="en-GB" altLang="zh-CN" sz="1300">
              <a:latin typeface="Tahoma" charset="0"/>
            </a:endParaRPr>
          </a:p>
        </p:txBody>
      </p:sp>
      <p:sp>
        <p:nvSpPr>
          <p:cNvPr id="419842" name="Rectangle 2"/>
          <p:cNvSpPr>
            <a:spLocks noGrp="1" noRot="1" noChangeAspect="1" noChangeArrowheads="1" noTextEdit="1"/>
          </p:cNvSpPr>
          <p:nvPr>
            <p:ph type="sldImg"/>
          </p:nvPr>
        </p:nvSpPr>
        <p:spPr>
          <a:ln/>
        </p:spPr>
      </p:sp>
      <p:sp>
        <p:nvSpPr>
          <p:cNvPr id="4198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8CB8A36-0AE0-0B4B-95EC-430239611A67}" type="slidenum">
              <a:rPr lang="zh-CN" altLang="en-GB" sz="1300">
                <a:latin typeface="Tahoma" charset="0"/>
              </a:rPr>
              <a:pPr eaLnBrk="1" hangingPunct="1"/>
              <a:t>187</a:t>
            </a:fld>
            <a:endParaRPr lang="en-GB" altLang="zh-CN" sz="1300">
              <a:latin typeface="Tahoma" charset="0"/>
            </a:endParaRPr>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A83333D-F8F6-364B-8BE8-5542364A6C58}" type="slidenum">
              <a:rPr lang="zh-CN" altLang="en-GB" sz="1300">
                <a:latin typeface="Tahoma" charset="0"/>
              </a:rPr>
              <a:pPr eaLnBrk="1" hangingPunct="1"/>
              <a:t>188</a:t>
            </a:fld>
            <a:endParaRPr lang="en-GB" altLang="zh-CN" sz="1300">
              <a:latin typeface="Tahoma" charset="0"/>
            </a:endParaRPr>
          </a:p>
        </p:txBody>
      </p:sp>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7260490-FD78-5245-9D7F-1007F0493C49}" type="slidenum">
              <a:rPr lang="zh-CN" altLang="en-GB" sz="1300">
                <a:latin typeface="Tahoma" charset="0"/>
              </a:rPr>
              <a:pPr eaLnBrk="1" hangingPunct="1"/>
              <a:t>189</a:t>
            </a:fld>
            <a:endParaRPr lang="en-GB" altLang="zh-CN" sz="1300">
              <a:latin typeface="Tahoma" charset="0"/>
            </a:endParaRPr>
          </a:p>
        </p:txBody>
      </p:sp>
      <p:sp>
        <p:nvSpPr>
          <p:cNvPr id="425986" name="Rectangle 2"/>
          <p:cNvSpPr>
            <a:spLocks noGrp="1" noRot="1" noChangeAspect="1" noChangeArrowheads="1" noTextEdit="1"/>
          </p:cNvSpPr>
          <p:nvPr>
            <p:ph type="sldImg"/>
          </p:nvPr>
        </p:nvSpPr>
        <p:spPr>
          <a:ln/>
        </p:spPr>
      </p:sp>
      <p:sp>
        <p:nvSpPr>
          <p:cNvPr id="4259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6E82C1C-1C6E-AD4A-BD8A-0551053676D5}" type="slidenum">
              <a:rPr lang="zh-CN" altLang="en-GB" sz="1300">
                <a:latin typeface="Tahoma" charset="0"/>
              </a:rPr>
              <a:pPr eaLnBrk="1" hangingPunct="1"/>
              <a:t>190</a:t>
            </a:fld>
            <a:endParaRPr lang="en-GB" altLang="zh-CN" sz="1300">
              <a:latin typeface="Tahoma" charset="0"/>
            </a:endParaRPr>
          </a:p>
        </p:txBody>
      </p:sp>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F07FBF6-97F4-094E-8C1F-F9901064E413}" type="slidenum">
              <a:rPr lang="zh-CN" altLang="en-GB" sz="1300">
                <a:latin typeface="Tahoma" charset="0"/>
              </a:rPr>
              <a:pPr eaLnBrk="1" hangingPunct="1"/>
              <a:t>191</a:t>
            </a:fld>
            <a:endParaRPr lang="en-GB" altLang="zh-CN" sz="1300">
              <a:latin typeface="Tahoma" charset="0"/>
            </a:endParaRPr>
          </a:p>
        </p:txBody>
      </p:sp>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4A8F54D-8E76-EE4F-A3DF-0296F5B1C00C}" type="slidenum">
              <a:rPr lang="zh-CN" altLang="en-GB" sz="1300">
                <a:latin typeface="Tahoma" charset="0"/>
              </a:rPr>
              <a:pPr eaLnBrk="1" hangingPunct="1"/>
              <a:t>192</a:t>
            </a:fld>
            <a:endParaRPr lang="en-GB" altLang="zh-CN" sz="1300">
              <a:latin typeface="Tahoma" charset="0"/>
            </a:endParaRPr>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 consideration of Software Architecture requires a return to basics and have a critical attitude to the received wisdom of Computer Science. Most crucially of all this means understanding that the building of software is not an end in itself but only a means to an end. Ends justify means provided, of course, the means lead to the End! In software this means ultimately that the test of a programme is its usability for some task or set of tasks. Typically these reflect </a:t>
            </a:r>
            <a:r>
              <a:rPr lang="en-GB" altLang="zh-CN">
                <a:latin typeface="Arial" charset="0"/>
                <a:ea typeface="宋体" charset="0"/>
              </a:rPr>
              <a:t>“</a:t>
            </a:r>
            <a:r>
              <a:rPr lang="en-GB" altLang="zh-CN">
                <a:latin typeface="Times New Roman" charset="0"/>
                <a:ea typeface="宋体" charset="0"/>
              </a:rPr>
              <a:t>business needs</a:t>
            </a:r>
            <a:r>
              <a:rPr lang="en-GB" altLang="zh-CN">
                <a:latin typeface="Arial" charset="0"/>
                <a:ea typeface="宋体" charset="0"/>
              </a:rPr>
              <a:t>”</a:t>
            </a:r>
            <a:r>
              <a:rPr lang="en-GB" altLang="zh-CN">
                <a:latin typeface="Times New Roman" charset="0"/>
                <a:ea typeface="宋体" charset="0"/>
              </a:rPr>
              <a:t> of one kind or another.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46A45CA-04FF-A24C-BC0E-9F7D8FBCF831}" type="slidenum">
              <a:rPr lang="zh-CN" altLang="en-GB" sz="1300">
                <a:latin typeface="Tahoma" charset="0"/>
              </a:rPr>
              <a:pPr eaLnBrk="1" hangingPunct="1"/>
              <a:t>39</a:t>
            </a:fld>
            <a:endParaRPr lang="en-GB" altLang="zh-CN" sz="1300">
              <a:latin typeface="Tahoma" charset="0"/>
            </a:endParaRPr>
          </a:p>
        </p:txBody>
      </p:sp>
      <p:sp>
        <p:nvSpPr>
          <p:cNvPr id="81922" name="Rectangle 2"/>
          <p:cNvSpPr>
            <a:spLocks noGrp="1" noRot="1" noChangeAspect="1" noChangeArrowheads="1" noTextEdit="1"/>
          </p:cNvSpPr>
          <p:nvPr>
            <p:ph type="sldImg"/>
          </p:nvPr>
        </p:nvSpPr>
        <p:spPr>
          <a:xfrm>
            <a:off x="3184525" y="414338"/>
            <a:ext cx="3865563" cy="2898775"/>
          </a:xfrm>
          <a:ln/>
        </p:spPr>
      </p:sp>
      <p:sp>
        <p:nvSpPr>
          <p:cNvPr id="81923" name="Rectangle 3"/>
          <p:cNvSpPr>
            <a:spLocks noGrp="1" noChangeArrowheads="1"/>
          </p:cNvSpPr>
          <p:nvPr>
            <p:ph type="body" idx="1"/>
          </p:nvPr>
        </p:nvSpPr>
        <p:spPr>
          <a:xfrm>
            <a:off x="796925" y="3371850"/>
            <a:ext cx="8640763"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How many practice? </a:t>
            </a:r>
          </a:p>
          <a:p>
            <a:pPr lvl="1" eaLnBrk="1" hangingPunct="1"/>
            <a:r>
              <a:rPr lang="en-US" altLang="zh-CN">
                <a:latin typeface="Times New Roman" charset="0"/>
                <a:ea typeface="宋体" charset="0"/>
              </a:rPr>
              <a:t>Ad hoc</a:t>
            </a:r>
          </a:p>
          <a:p>
            <a:pPr lvl="1" eaLnBrk="1" hangingPunct="1"/>
            <a:r>
              <a:rPr lang="en-US" altLang="zh-CN">
                <a:latin typeface="Times New Roman" charset="0"/>
                <a:ea typeface="宋体" charset="0"/>
              </a:rPr>
              <a:t>Waterfall</a:t>
            </a:r>
          </a:p>
          <a:p>
            <a:pPr lvl="1" eaLnBrk="1" hangingPunct="1"/>
            <a:r>
              <a:rPr lang="en-US" altLang="zh-CN">
                <a:latin typeface="Times New Roman" charset="0"/>
                <a:ea typeface="宋体" charset="0"/>
              </a:rPr>
              <a:t>RUP</a:t>
            </a:r>
          </a:p>
          <a:p>
            <a:pPr lvl="1" eaLnBrk="1" hangingPunct="1"/>
            <a:r>
              <a:rPr lang="en-US" altLang="zh-CN">
                <a:latin typeface="Times New Roman" charset="0"/>
                <a:ea typeface="宋体" charset="0"/>
              </a:rPr>
              <a:t>XP</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E5226DD-7814-0049-B67F-661EBA4CD512}" type="slidenum">
              <a:rPr lang="zh-CN" altLang="en-GB" sz="1300">
                <a:latin typeface="Tahoma" charset="0"/>
              </a:rPr>
              <a:pPr eaLnBrk="1" hangingPunct="1"/>
              <a:t>193</a:t>
            </a:fld>
            <a:endParaRPr lang="en-GB" altLang="zh-CN" sz="1300">
              <a:latin typeface="Tahoma" charset="0"/>
            </a:endParaRPr>
          </a:p>
        </p:txBody>
      </p:sp>
      <p:sp>
        <p:nvSpPr>
          <p:cNvPr id="434178" name="Rectangle 2"/>
          <p:cNvSpPr>
            <a:spLocks noGrp="1" noRot="1" noChangeAspect="1" noChangeArrowheads="1" noTextEdit="1"/>
          </p:cNvSpPr>
          <p:nvPr>
            <p:ph type="sldImg"/>
          </p:nvPr>
        </p:nvSpPr>
        <p:spPr>
          <a:ln/>
        </p:spPr>
      </p:sp>
      <p:sp>
        <p:nvSpPr>
          <p:cNvPr id="4341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A UML diagram reflecting the generic relationship between Needs, Specifications and Solutions.</a:t>
            </a:r>
          </a:p>
          <a:p>
            <a:pPr eaLnBrk="1" hangingPunct="1"/>
            <a:r>
              <a:rPr lang="en-GB" altLang="zh-CN">
                <a:latin typeface="Times New Roman" charset="0"/>
                <a:ea typeface="宋体" charset="0"/>
              </a:rPr>
              <a:t>The cardinality constraints reflect reality, not some desirable situation. Therefore many software </a:t>
            </a:r>
            <a:r>
              <a:rPr lang="en-GB" altLang="zh-CN">
                <a:latin typeface="Arial" charset="0"/>
                <a:ea typeface="宋体" charset="0"/>
              </a:rPr>
              <a:t>“</a:t>
            </a:r>
            <a:r>
              <a:rPr lang="en-GB" altLang="zh-CN">
                <a:latin typeface="Times New Roman" charset="0"/>
                <a:ea typeface="宋体" charset="0"/>
              </a:rPr>
              <a:t>solutions</a:t>
            </a:r>
            <a:r>
              <a:rPr lang="en-GB" altLang="zh-CN">
                <a:latin typeface="Arial" charset="0"/>
                <a:ea typeface="宋体" charset="0"/>
              </a:rPr>
              <a:t>”</a:t>
            </a:r>
            <a:r>
              <a:rPr lang="en-GB" altLang="zh-CN">
                <a:latin typeface="Times New Roman" charset="0"/>
                <a:ea typeface="宋体" charset="0"/>
              </a:rPr>
              <a:t> get constructed without a Specification, and many Specifications are developed without considering whether they meet real Needs! In general, however, for every Need there is a </a:t>
            </a:r>
            <a:r>
              <a:rPr lang="en-GB" altLang="zh-CN">
                <a:latin typeface="Arial" charset="0"/>
                <a:ea typeface="宋体" charset="0"/>
              </a:rPr>
              <a:t>‘</a:t>
            </a:r>
            <a:r>
              <a:rPr lang="en-GB" altLang="zh-CN">
                <a:latin typeface="Times New Roman" charset="0"/>
                <a:ea typeface="宋体" charset="0"/>
              </a:rPr>
              <a:t>fan-out</a:t>
            </a:r>
            <a:r>
              <a:rPr lang="en-GB" altLang="zh-CN">
                <a:latin typeface="Arial" charset="0"/>
                <a:ea typeface="宋体" charset="0"/>
              </a:rPr>
              <a:t>’</a:t>
            </a:r>
            <a:r>
              <a:rPr lang="en-GB" altLang="zh-CN">
                <a:latin typeface="Times New Roman" charset="0"/>
                <a:ea typeface="宋体" charset="0"/>
              </a:rPr>
              <a:t> to many Specifications that could meet that Need, and similarly for every Specification a number of theoretical or real Solutions are possible.</a:t>
            </a:r>
          </a:p>
          <a:p>
            <a:pPr eaLnBrk="1" hangingPunct="1"/>
            <a:r>
              <a:rPr lang="en-GB" altLang="zh-CN">
                <a:latin typeface="Times New Roman" charset="0"/>
                <a:ea typeface="宋体" charset="0"/>
              </a:rPr>
              <a:t>A complicating issue is that Needs tend to be fundamental business needs and are slow-changing, but the processes by which they are accomplished change more rapidly. Changes in business processes always cause changes in tasks and, where any part of such tasks are automated, lead inevitably to changes in the Specifications of the system and software solutions. Solutions, once constructed are also slow moving (typically they are resistant to change)and so the situation arises where the Specification changes more rapidly than either of the two entities (the Need and the Solution) that it supposedly mediates between!</a:t>
            </a: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EA715F6-007E-454A-9DF3-BBBDE997D10E}" type="slidenum">
              <a:rPr lang="zh-CN" altLang="en-GB" sz="1300">
                <a:latin typeface="Tahoma" charset="0"/>
              </a:rPr>
              <a:pPr eaLnBrk="1" hangingPunct="1"/>
              <a:t>194</a:t>
            </a:fld>
            <a:endParaRPr lang="en-GB" altLang="zh-CN" sz="1300">
              <a:latin typeface="Tahoma" charset="0"/>
            </a:endParaRPr>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If we accept that software developments deliver </a:t>
            </a:r>
            <a:r>
              <a:rPr lang="en-GB" altLang="zh-CN">
                <a:latin typeface="Arial" charset="0"/>
                <a:ea typeface="宋体" charset="0"/>
              </a:rPr>
              <a:t>“</a:t>
            </a:r>
            <a:r>
              <a:rPr lang="en-GB" altLang="zh-CN">
                <a:latin typeface="Times New Roman" charset="0"/>
                <a:ea typeface="宋体" charset="0"/>
              </a:rPr>
              <a:t>Solutions</a:t>
            </a:r>
            <a:r>
              <a:rPr lang="en-GB" altLang="zh-CN">
                <a:latin typeface="Arial" charset="0"/>
                <a:ea typeface="宋体" charset="0"/>
              </a:rPr>
              <a:t>”</a:t>
            </a:r>
            <a:r>
              <a:rPr lang="en-GB" altLang="zh-CN">
                <a:latin typeface="Times New Roman" charset="0"/>
                <a:ea typeface="宋体" charset="0"/>
              </a:rPr>
              <a:t> to </a:t>
            </a:r>
            <a:r>
              <a:rPr lang="en-GB" altLang="zh-CN">
                <a:latin typeface="Arial" charset="0"/>
                <a:ea typeface="宋体" charset="0"/>
              </a:rPr>
              <a:t>“</a:t>
            </a:r>
            <a:r>
              <a:rPr lang="en-GB" altLang="zh-CN">
                <a:latin typeface="Times New Roman" charset="0"/>
                <a:ea typeface="宋体" charset="0"/>
              </a:rPr>
              <a:t>Needs</a:t>
            </a:r>
            <a:r>
              <a:rPr lang="en-GB" altLang="zh-CN">
                <a:latin typeface="Arial" charset="0"/>
                <a:ea typeface="宋体" charset="0"/>
              </a:rPr>
              <a:t>”</a:t>
            </a:r>
            <a:r>
              <a:rPr lang="en-GB" altLang="zh-CN">
                <a:latin typeface="Times New Roman" charset="0"/>
                <a:ea typeface="宋体" charset="0"/>
              </a:rPr>
              <a:t> via </a:t>
            </a:r>
            <a:r>
              <a:rPr lang="en-GB" altLang="zh-CN">
                <a:latin typeface="Arial" charset="0"/>
                <a:ea typeface="宋体" charset="0"/>
              </a:rPr>
              <a:t>“</a:t>
            </a:r>
            <a:r>
              <a:rPr lang="en-GB" altLang="zh-CN">
                <a:latin typeface="Times New Roman" charset="0"/>
                <a:ea typeface="宋体" charset="0"/>
              </a:rPr>
              <a:t>Specifications</a:t>
            </a:r>
            <a:r>
              <a:rPr lang="en-GB" altLang="zh-CN">
                <a:latin typeface="Arial" charset="0"/>
                <a:ea typeface="宋体" charset="0"/>
              </a:rPr>
              <a:t>”</a:t>
            </a:r>
            <a:r>
              <a:rPr lang="en-GB" altLang="zh-CN">
                <a:latin typeface="Times New Roman" charset="0"/>
                <a:ea typeface="宋体" charset="0"/>
              </a:rPr>
              <a:t> then the generic software development process involves these  two transformations. The first is heuristical and relatively informal, the second can be rule-based and formal and, to a degree, is automatable.</a:t>
            </a: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7CFA134-D09D-4048-88D9-E6C211446D7F}" type="slidenum">
              <a:rPr lang="zh-CN" altLang="en-GB" sz="1300">
                <a:latin typeface="Tahoma" charset="0"/>
              </a:rPr>
              <a:pPr eaLnBrk="1" hangingPunct="1"/>
              <a:t>195</a:t>
            </a:fld>
            <a:endParaRPr lang="en-GB" altLang="zh-CN" sz="1300">
              <a:latin typeface="Tahoma" charset="0"/>
            </a:endParaRPr>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A constructed program therefore has to meet two kinds of tests: as the </a:t>
            </a:r>
            <a:r>
              <a:rPr lang="en-GB" altLang="zh-CN">
                <a:latin typeface="Arial" charset="0"/>
                <a:ea typeface="宋体" charset="0"/>
              </a:rPr>
              <a:t>“</a:t>
            </a:r>
            <a:r>
              <a:rPr lang="en-GB" altLang="zh-CN">
                <a:latin typeface="Times New Roman" charset="0"/>
                <a:ea typeface="宋体" charset="0"/>
              </a:rPr>
              <a:t>program in the computer</a:t>
            </a:r>
            <a:r>
              <a:rPr lang="en-GB" altLang="zh-CN">
                <a:latin typeface="Arial" charset="0"/>
                <a:ea typeface="宋体" charset="0"/>
              </a:rPr>
              <a:t>”</a:t>
            </a:r>
            <a:r>
              <a:rPr lang="en-GB" altLang="zh-CN">
                <a:latin typeface="Times New Roman" charset="0"/>
                <a:ea typeface="宋体" charset="0"/>
              </a:rPr>
              <a:t> it is subject to the formal laws of the machine world in which it must run but as </a:t>
            </a:r>
            <a:r>
              <a:rPr lang="en-GB" altLang="zh-CN">
                <a:latin typeface="Arial" charset="0"/>
                <a:ea typeface="宋体" charset="0"/>
              </a:rPr>
              <a:t>“</a:t>
            </a:r>
            <a:r>
              <a:rPr lang="en-GB" altLang="zh-CN">
                <a:latin typeface="Times New Roman" charset="0"/>
                <a:ea typeface="宋体" charset="0"/>
              </a:rPr>
              <a:t>program in the world</a:t>
            </a:r>
            <a:r>
              <a:rPr lang="en-GB" altLang="zh-CN">
                <a:latin typeface="Arial" charset="0"/>
                <a:ea typeface="宋体" charset="0"/>
              </a:rPr>
              <a:t>”</a:t>
            </a:r>
            <a:r>
              <a:rPr lang="en-GB" altLang="zh-CN">
                <a:latin typeface="Times New Roman" charset="0"/>
                <a:ea typeface="宋体" charset="0"/>
              </a:rPr>
              <a:t> it has to pass the test of usability.</a:t>
            </a:r>
          </a:p>
          <a:p>
            <a:pPr eaLnBrk="1" hangingPunct="1"/>
            <a:r>
              <a:rPr lang="en-GB" altLang="zh-CN">
                <a:latin typeface="Times New Roman" charset="0"/>
                <a:ea typeface="宋体" charset="0"/>
              </a:rPr>
              <a:t>Computer Science, the roots of which lie in mathematical sciences, has made huge advances in ensuring that the </a:t>
            </a:r>
            <a:r>
              <a:rPr lang="en-GB" altLang="zh-CN">
                <a:latin typeface="Arial" charset="0"/>
                <a:ea typeface="宋体" charset="0"/>
              </a:rPr>
              <a:t>“</a:t>
            </a:r>
            <a:r>
              <a:rPr lang="en-GB" altLang="zh-CN">
                <a:latin typeface="Times New Roman" charset="0"/>
                <a:ea typeface="宋体" charset="0"/>
              </a:rPr>
              <a:t>program in the computer</a:t>
            </a:r>
            <a:r>
              <a:rPr lang="en-GB" altLang="zh-CN">
                <a:latin typeface="Arial" charset="0"/>
                <a:ea typeface="宋体" charset="0"/>
              </a:rPr>
              <a:t>”</a:t>
            </a:r>
            <a:r>
              <a:rPr lang="en-GB" altLang="zh-CN">
                <a:latin typeface="Times New Roman" charset="0"/>
                <a:ea typeface="宋体" charset="0"/>
              </a:rPr>
              <a:t> runs according to a given specification. Compilers and other tools are highly automated and have a degree of reliability that was unimaginable in the not too dim and distant past. But we are quite weak in ensuring that the specification being met delivers a useful product. We have seen quoted recently a figure of 16% of software being used </a:t>
            </a:r>
            <a:r>
              <a:rPr lang="en-GB" altLang="zh-CN">
                <a:latin typeface="Arial" charset="0"/>
                <a:ea typeface="宋体" charset="0"/>
              </a:rPr>
              <a:t>“</a:t>
            </a:r>
            <a:r>
              <a:rPr lang="en-GB" altLang="zh-CN">
                <a:latin typeface="Times New Roman" charset="0"/>
                <a:ea typeface="宋体" charset="0"/>
              </a:rPr>
              <a:t>as is</a:t>
            </a:r>
            <a:r>
              <a:rPr lang="en-GB" altLang="zh-CN">
                <a:latin typeface="Arial" charset="0"/>
                <a:ea typeface="宋体" charset="0"/>
              </a:rPr>
              <a:t>”</a:t>
            </a:r>
            <a:r>
              <a:rPr lang="en-GB" altLang="zh-CN">
                <a:latin typeface="Times New Roman" charset="0"/>
                <a:ea typeface="宋体" charset="0"/>
              </a:rPr>
              <a:t> and therefore qualifying as fit for purpose. In fact most software development processes, be they proprietory or non-proprietory, start with a specification and then focus on the difficulties of construction, without </a:t>
            </a:r>
            <a:r>
              <a:rPr lang="en-GB" altLang="zh-CN" i="1">
                <a:latin typeface="Times New Roman" charset="0"/>
                <a:ea typeface="宋体" charset="0"/>
              </a:rPr>
              <a:t>any</a:t>
            </a:r>
            <a:r>
              <a:rPr lang="en-GB" altLang="zh-CN">
                <a:latin typeface="Times New Roman" charset="0"/>
                <a:ea typeface="宋体" charset="0"/>
              </a:rPr>
              <a:t> traceability to the business need this specification is supposed to be serving.</a:t>
            </a: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5A3C1AF-5878-C54F-B509-36C58DC6DE58}" type="slidenum">
              <a:rPr lang="zh-CN" altLang="en-GB" sz="1300">
                <a:latin typeface="Tahoma" charset="0"/>
              </a:rPr>
              <a:pPr eaLnBrk="1" hangingPunct="1"/>
              <a:t>196</a:t>
            </a:fld>
            <a:endParaRPr lang="en-GB" altLang="zh-CN" sz="1300">
              <a:latin typeface="Tahoma" charset="0"/>
            </a:endParaRPr>
          </a:p>
        </p:txBody>
      </p:sp>
      <p:sp>
        <p:nvSpPr>
          <p:cNvPr id="440322" name="Rectangle 2"/>
          <p:cNvSpPr>
            <a:spLocks noGrp="1" noRot="1" noChangeAspect="1" noChangeArrowheads="1" noTextEdit="1"/>
          </p:cNvSpPr>
          <p:nvPr>
            <p:ph type="sldImg"/>
          </p:nvPr>
        </p:nvSpPr>
        <p:spPr>
          <a:ln/>
        </p:spPr>
      </p:sp>
      <p:sp>
        <p:nvSpPr>
          <p:cNvPr id="4403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 characterisation of most software development being solution-oriented and specification-driven is no compliment. Design is fundamentally problem-centred in every other construction discipline.</a:t>
            </a:r>
          </a:p>
          <a:p>
            <a:pPr eaLnBrk="1" hangingPunct="1"/>
            <a:r>
              <a:rPr lang="en-GB" altLang="zh-CN">
                <a:latin typeface="Times New Roman" charset="0"/>
                <a:ea typeface="宋体" charset="0"/>
              </a:rPr>
              <a:t>The realities of delivery deadlines, and the implications of their enforcement, tend to force design (and by definition) architecture off the critical path of most development projects. Any solution that meets a given specification is theoretically acceptable, and therefore </a:t>
            </a:r>
            <a:r>
              <a:rPr lang="en-GB" altLang="zh-CN">
                <a:latin typeface="Arial" charset="0"/>
                <a:ea typeface="宋体" charset="0"/>
              </a:rPr>
              <a:t>–</a:t>
            </a:r>
            <a:r>
              <a:rPr lang="en-GB" altLang="zh-CN">
                <a:latin typeface="Times New Roman" charset="0"/>
                <a:ea typeface="宋体" charset="0"/>
              </a:rPr>
              <a:t> given general economic and social pressures </a:t>
            </a:r>
            <a:r>
              <a:rPr lang="en-GB" altLang="zh-CN">
                <a:latin typeface="Arial" charset="0"/>
                <a:ea typeface="宋体" charset="0"/>
              </a:rPr>
              <a:t>–</a:t>
            </a:r>
            <a:r>
              <a:rPr lang="en-GB" altLang="zh-CN">
                <a:latin typeface="Times New Roman" charset="0"/>
                <a:ea typeface="宋体" charset="0"/>
              </a:rPr>
              <a:t> those with least cost in money or effort tend to get delivered, not those that offer the best design on offer.</a:t>
            </a: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471EB86-EA74-334B-9C6C-28704B4D7DCD}" type="slidenum">
              <a:rPr lang="zh-CN" altLang="en-GB" sz="1300">
                <a:latin typeface="Tahoma" charset="0"/>
              </a:rPr>
              <a:pPr eaLnBrk="1" hangingPunct="1"/>
              <a:t>197</a:t>
            </a:fld>
            <a:endParaRPr lang="en-GB" altLang="zh-CN" sz="1300">
              <a:latin typeface="Tahoma" charset="0"/>
            </a:endParaRPr>
          </a:p>
        </p:txBody>
      </p:sp>
      <p:sp>
        <p:nvSpPr>
          <p:cNvPr id="442370" name="Rectangle 2"/>
          <p:cNvSpPr>
            <a:spLocks noGrp="1" noRot="1" noChangeAspect="1" noChangeArrowheads="1" noTextEdit="1"/>
          </p:cNvSpPr>
          <p:nvPr>
            <p:ph type="sldImg"/>
          </p:nvPr>
        </p:nvSpPr>
        <p:spPr>
          <a:ln/>
        </p:spPr>
      </p:sp>
      <p:sp>
        <p:nvSpPr>
          <p:cNvPr id="4423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In sum, OO and the technologies it has subsequently enabled, at last gave our industry the freedom to do real design (unfortunately most of us are not trained to design)</a:t>
            </a: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D87FE6B-96DD-784C-8540-FC6D2368E47C}" type="slidenum">
              <a:rPr lang="zh-CN" altLang="en-GB" sz="1300">
                <a:latin typeface="Tahoma" charset="0"/>
              </a:rPr>
              <a:pPr eaLnBrk="1" hangingPunct="1"/>
              <a:t>198</a:t>
            </a:fld>
            <a:endParaRPr lang="en-GB" altLang="zh-CN" sz="1300">
              <a:latin typeface="Tahoma" charset="0"/>
            </a:endParaRPr>
          </a:p>
        </p:txBody>
      </p:sp>
      <p:sp>
        <p:nvSpPr>
          <p:cNvPr id="444418" name="Rectangle 2"/>
          <p:cNvSpPr>
            <a:spLocks noGrp="1" noRot="1" noChangeAspect="1" noChangeArrowheads="1" noTextEdit="1"/>
          </p:cNvSpPr>
          <p:nvPr>
            <p:ph type="sldImg"/>
          </p:nvPr>
        </p:nvSpPr>
        <p:spPr>
          <a:ln/>
        </p:spPr>
      </p:sp>
      <p:sp>
        <p:nvSpPr>
          <p:cNvPr id="4444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BDCBE79-FD33-5B4E-A133-01017B9178A8}" type="slidenum">
              <a:rPr lang="zh-CN" altLang="en-GB" sz="1300">
                <a:latin typeface="Tahoma" charset="0"/>
              </a:rPr>
              <a:pPr eaLnBrk="1" hangingPunct="1"/>
              <a:t>199</a:t>
            </a:fld>
            <a:endParaRPr lang="en-GB" altLang="zh-CN" sz="1300">
              <a:latin typeface="Tahoma" charset="0"/>
            </a:endParaRPr>
          </a:p>
        </p:txBody>
      </p:sp>
      <p:sp>
        <p:nvSpPr>
          <p:cNvPr id="446466" name="Rectangle 2"/>
          <p:cNvSpPr>
            <a:spLocks noGrp="1" noRot="1" noChangeAspect="1" noChangeArrowheads="1" noTextEdit="1"/>
          </p:cNvSpPr>
          <p:nvPr>
            <p:ph type="sldImg"/>
          </p:nvPr>
        </p:nvSpPr>
        <p:spPr>
          <a:xfrm>
            <a:off x="3348038" y="538163"/>
            <a:ext cx="3536950" cy="2652712"/>
          </a:xfrm>
          <a:ln/>
        </p:spPr>
      </p:sp>
      <p:sp>
        <p:nvSpPr>
          <p:cNvPr id="446467" name="Rectangle 3"/>
          <p:cNvSpPr>
            <a:spLocks noGrp="1" noChangeArrowheads="1"/>
          </p:cNvSpPr>
          <p:nvPr>
            <p:ph type="body" idx="1"/>
          </p:nvPr>
        </p:nvSpPr>
        <p:spPr>
          <a:xfrm>
            <a:off x="1177925" y="3371850"/>
            <a:ext cx="7889875" cy="31956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3E81B5A-D2FB-1447-AED6-C66A3E3649FB}" type="slidenum">
              <a:rPr lang="zh-CN" altLang="en-GB" sz="1300">
                <a:latin typeface="Tahoma" charset="0"/>
              </a:rPr>
              <a:pPr eaLnBrk="1" hangingPunct="1"/>
              <a:t>200</a:t>
            </a:fld>
            <a:endParaRPr lang="en-GB" altLang="zh-CN" sz="1300">
              <a:latin typeface="Tahoma" charset="0"/>
            </a:endParaRPr>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This quotation appears in the opening chapters of the GOF book.</a:t>
            </a: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6B505D7-ADA9-1D4C-8AA1-D1814FE7C5AE}" type="slidenum">
              <a:rPr lang="zh-CN" altLang="en-GB" sz="1300">
                <a:latin typeface="Tahoma" charset="0"/>
              </a:rPr>
              <a:pPr eaLnBrk="1" hangingPunct="1"/>
              <a:t>201</a:t>
            </a:fld>
            <a:endParaRPr lang="en-GB" altLang="zh-CN" sz="1300">
              <a:latin typeface="Tahoma" charset="0"/>
            </a:endParaRPr>
          </a:p>
        </p:txBody>
      </p:sp>
      <p:sp>
        <p:nvSpPr>
          <p:cNvPr id="450562" name="Rectangle 2"/>
          <p:cNvSpPr>
            <a:spLocks noGrp="1" noRot="1" noChangeAspect="1" noChangeArrowheads="1" noTextEdit="1"/>
          </p:cNvSpPr>
          <p:nvPr>
            <p:ph type="sldImg"/>
          </p:nvPr>
        </p:nvSpPr>
        <p:spPr>
          <a:ln/>
        </p:spPr>
      </p:sp>
      <p:sp>
        <p:nvSpPr>
          <p:cNvPr id="450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Also appear in the GOF book. Taken together they give a good overview of the value of  catalogue patterns.</a:t>
            </a: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1943016-0512-B043-BEEC-E8EDE32333AE}" type="slidenum">
              <a:rPr lang="zh-CN" altLang="en-GB" sz="1300">
                <a:latin typeface="Tahoma" charset="0"/>
              </a:rPr>
              <a:pPr eaLnBrk="1" hangingPunct="1"/>
              <a:t>202</a:t>
            </a:fld>
            <a:endParaRPr lang="en-GB" altLang="zh-CN" sz="1300">
              <a:latin typeface="Tahoma" charset="0"/>
            </a:endParaRPr>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But this is how the same paragraph is seen in context in Alexander</a:t>
            </a:r>
            <a:r>
              <a:rPr lang="en-GB" altLang="zh-CN">
                <a:latin typeface="Arial" charset="0"/>
                <a:ea typeface="宋体" charset="0"/>
              </a:rPr>
              <a:t>’</a:t>
            </a:r>
            <a:r>
              <a:rPr lang="en-GB" altLang="zh-CN">
                <a:latin typeface="Times New Roman" charset="0"/>
                <a:ea typeface="宋体" charset="0"/>
              </a:rPr>
              <a:t>s original work. Notice the crucial parts of these paragraphs which are not referred to in the GOF book. For Alexander at least a pattern cannot exist outside of a pattern language.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CA8D84C-9547-3542-8CDA-437E4DCA7BEA}" type="slidenum">
              <a:rPr lang="zh-CN" altLang="en-GB" sz="1300">
                <a:latin typeface="Tahoma" charset="0"/>
              </a:rPr>
              <a:pPr eaLnBrk="1" hangingPunct="1"/>
              <a:t>40</a:t>
            </a:fld>
            <a:endParaRPr lang="en-GB" altLang="zh-CN" sz="1300">
              <a:latin typeface="Tahoma" charset="0"/>
            </a:endParaRPr>
          </a:p>
        </p:txBody>
      </p:sp>
      <p:sp>
        <p:nvSpPr>
          <p:cNvPr id="83970" name="Rectangle 2"/>
          <p:cNvSpPr>
            <a:spLocks noGrp="1" noRot="1" noChangeAspect="1" noChangeArrowheads="1" noTextEdit="1"/>
          </p:cNvSpPr>
          <p:nvPr>
            <p:ph type="sldImg"/>
          </p:nvPr>
        </p:nvSpPr>
        <p:spPr>
          <a:xfrm>
            <a:off x="3184525" y="414338"/>
            <a:ext cx="3865563" cy="2898775"/>
          </a:xfrm>
          <a:ln/>
        </p:spPr>
      </p:sp>
      <p:sp>
        <p:nvSpPr>
          <p:cNvPr id="83971" name="Rectangle 3"/>
          <p:cNvSpPr>
            <a:spLocks noGrp="1" noChangeArrowheads="1"/>
          </p:cNvSpPr>
          <p:nvPr>
            <p:ph type="body" idx="1"/>
          </p:nvPr>
        </p:nvSpPr>
        <p:spPr>
          <a:xfrm>
            <a:off x="796925" y="3371850"/>
            <a:ext cx="8640763"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How many people think OO is the best solution to most application development projects?</a:t>
            </a:r>
          </a:p>
          <a:p>
            <a:pPr eaLnBrk="1" hangingPunct="1"/>
            <a:r>
              <a:rPr lang="en-US" altLang="zh-CN">
                <a:latin typeface="Times New Roman" charset="0"/>
                <a:ea typeface="宋体" charset="0"/>
              </a:rPr>
              <a:t>To me, OO is the only way to solve the problem </a:t>
            </a:r>
            <a:r>
              <a:rPr lang="en-US" altLang="zh-CN">
                <a:latin typeface="Arial" charset="0"/>
                <a:ea typeface="宋体" charset="0"/>
              </a:rPr>
              <a:t>–</a:t>
            </a:r>
            <a:r>
              <a:rPr lang="en-US" altLang="zh-CN">
                <a:latin typeface="Times New Roman" charset="0"/>
                <a:ea typeface="宋体" charset="0"/>
              </a:rPr>
              <a:t> even if I am forced to use a non-OO language, I still attack the problem using the same techniques.</a:t>
            </a:r>
          </a:p>
          <a:p>
            <a:pPr eaLnBrk="1" hangingPunct="1"/>
            <a:r>
              <a:rPr lang="en-US" altLang="zh-CN">
                <a:latin typeface="Times New Roman" charset="0"/>
                <a:ea typeface="宋体" charset="0"/>
              </a:rPr>
              <a:t>UML is the </a:t>
            </a:r>
            <a:r>
              <a:rPr lang="en-US" altLang="zh-CN" i="1">
                <a:latin typeface="Times New Roman" charset="0"/>
                <a:ea typeface="宋体" charset="0"/>
              </a:rPr>
              <a:t>de facto</a:t>
            </a:r>
            <a:r>
              <a:rPr lang="en-US" altLang="zh-CN">
                <a:latin typeface="Times New Roman" charset="0"/>
                <a:ea typeface="宋体" charset="0"/>
              </a:rPr>
              <a:t> standard diagramming style.</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EFF73D4-DF9F-4446-ACC1-4696E8F1F8E9}" type="slidenum">
              <a:rPr lang="zh-CN" altLang="en-GB" sz="1300">
                <a:latin typeface="Tahoma" charset="0"/>
              </a:rPr>
              <a:pPr eaLnBrk="1" hangingPunct="1"/>
              <a:t>203</a:t>
            </a:fld>
            <a:endParaRPr lang="en-GB" altLang="zh-CN" sz="1300">
              <a:latin typeface="Tahoma" charset="0"/>
            </a:endParaRPr>
          </a:p>
        </p:txBody>
      </p:sp>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64C9267-4FAF-E242-A9CF-796E4A4CEAEE}" type="slidenum">
              <a:rPr lang="zh-CN" altLang="en-GB" sz="1300">
                <a:latin typeface="Tahoma" charset="0"/>
              </a:rPr>
              <a:pPr eaLnBrk="1" hangingPunct="1"/>
              <a:t>204</a:t>
            </a:fld>
            <a:endParaRPr lang="en-GB" altLang="zh-CN" sz="1300">
              <a:latin typeface="Tahoma" charset="0"/>
            </a:endParaRPr>
          </a:p>
        </p:txBody>
      </p:sp>
      <p:sp>
        <p:nvSpPr>
          <p:cNvPr id="456706" name="Rectangle 2"/>
          <p:cNvSpPr>
            <a:spLocks noGrp="1" noRot="1" noChangeAspect="1" noChangeArrowheads="1" noTextEdit="1"/>
          </p:cNvSpPr>
          <p:nvPr>
            <p:ph type="sldImg"/>
          </p:nvPr>
        </p:nvSpPr>
        <p:spPr>
          <a:ln/>
        </p:spPr>
      </p:sp>
      <p:sp>
        <p:nvSpPr>
          <p:cNvPr id="4567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959033E-0247-BE4B-9E4A-3551DCF2CF47}" type="slidenum">
              <a:rPr lang="zh-CN" altLang="en-GB" sz="1300">
                <a:latin typeface="Tahoma" charset="0"/>
              </a:rPr>
              <a:pPr eaLnBrk="1" hangingPunct="1"/>
              <a:t>205</a:t>
            </a:fld>
            <a:endParaRPr lang="en-GB" altLang="zh-CN" sz="1300">
              <a:latin typeface="Tahoma" charset="0"/>
            </a:endParaRPr>
          </a:p>
        </p:txBody>
      </p:sp>
      <p:sp>
        <p:nvSpPr>
          <p:cNvPr id="458754" name="Rectangle 2"/>
          <p:cNvSpPr>
            <a:spLocks noGrp="1" noRot="1" noChangeAspect="1" noChangeArrowheads="1" noTextEdit="1"/>
          </p:cNvSpPr>
          <p:nvPr>
            <p:ph type="sldImg"/>
          </p:nvPr>
        </p:nvSpPr>
        <p:spPr>
          <a:ln/>
        </p:spPr>
      </p:sp>
      <p:sp>
        <p:nvSpPr>
          <p:cNvPr id="4587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477DD3A-1C74-684F-AC26-4A50F03CBCC3}" type="slidenum">
              <a:rPr lang="zh-CN" altLang="en-GB" sz="1300">
                <a:latin typeface="Tahoma" charset="0"/>
              </a:rPr>
              <a:pPr eaLnBrk="1" hangingPunct="1"/>
              <a:t>206</a:t>
            </a:fld>
            <a:endParaRPr lang="en-GB" altLang="zh-CN" sz="1300">
              <a:latin typeface="Tahoma" charset="0"/>
            </a:endParaRPr>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67A3C46-82EA-2646-80FC-77E64522CD35}" type="slidenum">
              <a:rPr lang="zh-CN" altLang="en-GB" sz="1300">
                <a:latin typeface="Tahoma" charset="0"/>
              </a:rPr>
              <a:pPr eaLnBrk="1" hangingPunct="1"/>
              <a:t>207</a:t>
            </a:fld>
            <a:endParaRPr lang="en-GB" altLang="zh-CN" sz="1300">
              <a:latin typeface="Tahoma" charset="0"/>
            </a:endParaRPr>
          </a:p>
        </p:txBody>
      </p:sp>
      <p:sp>
        <p:nvSpPr>
          <p:cNvPr id="462850" name="Rectangle 2"/>
          <p:cNvSpPr>
            <a:spLocks noGrp="1" noRot="1" noChangeAspect="1" noChangeArrowheads="1" noTextEdit="1"/>
          </p:cNvSpPr>
          <p:nvPr>
            <p:ph type="sldImg"/>
          </p:nvPr>
        </p:nvSpPr>
        <p:spPr>
          <a:ln/>
        </p:spPr>
      </p:sp>
      <p:sp>
        <p:nvSpPr>
          <p:cNvPr id="4628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5FAB16D-4574-3048-B0BC-9AC980089BCA}" type="slidenum">
              <a:rPr lang="zh-CN" altLang="en-GB" sz="1300">
                <a:latin typeface="Tahoma" charset="0"/>
              </a:rPr>
              <a:pPr eaLnBrk="1" hangingPunct="1"/>
              <a:t>208</a:t>
            </a:fld>
            <a:endParaRPr lang="en-GB" altLang="zh-CN" sz="1300">
              <a:latin typeface="Tahoma" charset="0"/>
            </a:endParaRPr>
          </a:p>
        </p:txBody>
      </p:sp>
      <p:sp>
        <p:nvSpPr>
          <p:cNvPr id="464898" name="Rectangle 2"/>
          <p:cNvSpPr>
            <a:spLocks noGrp="1" noRot="1" noChangeAspect="1" noChangeArrowheads="1" noTextEdit="1"/>
          </p:cNvSpPr>
          <p:nvPr>
            <p:ph type="sldImg"/>
          </p:nvPr>
        </p:nvSpPr>
        <p:spPr>
          <a:ln/>
        </p:spPr>
      </p:sp>
      <p:sp>
        <p:nvSpPr>
          <p:cNvPr id="4648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047BC09-A211-C04A-8A21-F0931858E419}" type="slidenum">
              <a:rPr lang="zh-CN" altLang="en-GB" sz="1300">
                <a:latin typeface="Tahoma" charset="0"/>
              </a:rPr>
              <a:pPr eaLnBrk="1" hangingPunct="1"/>
              <a:t>209</a:t>
            </a:fld>
            <a:endParaRPr lang="en-GB" altLang="zh-CN" sz="1300">
              <a:latin typeface="Tahoma" charset="0"/>
            </a:endParaRPr>
          </a:p>
        </p:txBody>
      </p:sp>
      <p:sp>
        <p:nvSpPr>
          <p:cNvPr id="466946" name="Rectangle 2"/>
          <p:cNvSpPr>
            <a:spLocks noGrp="1" noRot="1" noChangeAspect="1" noChangeArrowheads="1" noTextEdit="1"/>
          </p:cNvSpPr>
          <p:nvPr>
            <p:ph type="sldImg"/>
          </p:nvPr>
        </p:nvSpPr>
        <p:spPr>
          <a:ln/>
        </p:spPr>
      </p:sp>
      <p:sp>
        <p:nvSpPr>
          <p:cNvPr id="4669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This pattern implements </a:t>
            </a:r>
            <a:r>
              <a:rPr lang="en-GB" altLang="zh-CN">
                <a:latin typeface="Arial" charset="0"/>
                <a:ea typeface="宋体" charset="0"/>
              </a:rPr>
              <a:t>‘</a:t>
            </a:r>
            <a:r>
              <a:rPr lang="en-GB" altLang="zh-CN">
                <a:latin typeface="Times New Roman" charset="0"/>
                <a:ea typeface="宋体" charset="0"/>
              </a:rPr>
              <a:t>Scaffolding of Interfaces</a:t>
            </a:r>
            <a:r>
              <a:rPr lang="en-GB" altLang="zh-CN">
                <a:latin typeface="Arial" charset="0"/>
                <a:ea typeface="宋体" charset="0"/>
              </a:rPr>
              <a:t>’</a:t>
            </a:r>
            <a:r>
              <a:rPr lang="en-GB" altLang="zh-CN">
                <a:latin typeface="Times New Roman" charset="0"/>
                <a:ea typeface="宋体" charset="0"/>
              </a:rPr>
              <a:t>, another ADAPTOR pattern</a:t>
            </a: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3CA7C99-985E-1C49-839F-26E51F77173A}" type="slidenum">
              <a:rPr lang="zh-CN" altLang="en-GB" sz="1300">
                <a:latin typeface="Tahoma" charset="0"/>
              </a:rPr>
              <a:pPr eaLnBrk="1" hangingPunct="1"/>
              <a:t>210</a:t>
            </a:fld>
            <a:endParaRPr lang="en-GB" altLang="zh-CN" sz="1300">
              <a:latin typeface="Tahoma" charset="0"/>
            </a:endParaRPr>
          </a:p>
        </p:txBody>
      </p:sp>
      <p:sp>
        <p:nvSpPr>
          <p:cNvPr id="468994" name="Rectangle 2"/>
          <p:cNvSpPr>
            <a:spLocks noGrp="1" noRot="1" noChangeAspect="1" noChangeArrowheads="1" noTextEdit="1"/>
          </p:cNvSpPr>
          <p:nvPr>
            <p:ph type="sldImg"/>
          </p:nvPr>
        </p:nvSpPr>
        <p:spPr>
          <a:ln/>
        </p:spPr>
      </p:sp>
      <p:sp>
        <p:nvSpPr>
          <p:cNvPr id="4689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B16421F-9D17-E544-8CFE-C2521505499F}" type="slidenum">
              <a:rPr lang="zh-CN" altLang="en-GB" sz="1300">
                <a:latin typeface="Tahoma" charset="0"/>
              </a:rPr>
              <a:pPr eaLnBrk="1" hangingPunct="1"/>
              <a:t>211</a:t>
            </a:fld>
            <a:endParaRPr lang="en-GB" altLang="zh-CN" sz="1300">
              <a:latin typeface="Tahoma" charset="0"/>
            </a:endParaRPr>
          </a:p>
        </p:txBody>
      </p:sp>
      <p:sp>
        <p:nvSpPr>
          <p:cNvPr id="471042" name="Rectangle 2"/>
          <p:cNvSpPr>
            <a:spLocks noGrp="1" noRot="1" noChangeAspect="1" noChangeArrowheads="1" noTextEdit="1"/>
          </p:cNvSpPr>
          <p:nvPr>
            <p:ph type="sldImg"/>
          </p:nvPr>
        </p:nvSpPr>
        <p:spPr>
          <a:ln/>
        </p:spPr>
      </p:sp>
      <p:sp>
        <p:nvSpPr>
          <p:cNvPr id="4710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81263E4-8505-2A4C-A7B0-EC3A70604209}" type="slidenum">
              <a:rPr lang="zh-CN" altLang="en-GB" sz="1300">
                <a:latin typeface="Tahoma" charset="0"/>
              </a:rPr>
              <a:pPr eaLnBrk="1" hangingPunct="1"/>
              <a:t>212</a:t>
            </a:fld>
            <a:endParaRPr lang="en-GB" altLang="zh-CN" sz="1300">
              <a:latin typeface="Tahoma" charset="0"/>
            </a:endParaRPr>
          </a:p>
        </p:txBody>
      </p:sp>
      <p:sp>
        <p:nvSpPr>
          <p:cNvPr id="473090" name="Rectangle 2"/>
          <p:cNvSpPr>
            <a:spLocks noGrp="1" noRot="1" noChangeAspect="1" noChangeArrowheads="1" noTextEdit="1"/>
          </p:cNvSpPr>
          <p:nvPr>
            <p:ph type="sldImg"/>
          </p:nvPr>
        </p:nvSpPr>
        <p:spPr>
          <a:ln/>
        </p:spPr>
      </p:sp>
      <p:sp>
        <p:nvSpPr>
          <p:cNvPr id="4730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CC3C9A3-442C-D24E-A526-ADD88FF1A3C5}" type="slidenum">
              <a:rPr lang="zh-CN" altLang="en-GB" sz="1300">
                <a:latin typeface="Tahoma" charset="0"/>
              </a:rPr>
              <a:pPr eaLnBrk="1" hangingPunct="1"/>
              <a:t>41</a:t>
            </a:fld>
            <a:endParaRPr lang="en-GB" altLang="zh-CN" sz="1300">
              <a:latin typeface="Tahoma" charset="0"/>
            </a:endParaRPr>
          </a:p>
        </p:txBody>
      </p:sp>
      <p:sp>
        <p:nvSpPr>
          <p:cNvPr id="86018" name="Rectangle 2"/>
          <p:cNvSpPr>
            <a:spLocks noGrp="1" noRot="1" noChangeAspect="1" noChangeArrowheads="1" noTextEdit="1"/>
          </p:cNvSpPr>
          <p:nvPr>
            <p:ph type="sldImg"/>
          </p:nvPr>
        </p:nvSpPr>
        <p:spPr>
          <a:xfrm>
            <a:off x="3184525" y="414338"/>
            <a:ext cx="3865563" cy="2898775"/>
          </a:xfrm>
          <a:ln/>
        </p:spPr>
      </p:sp>
      <p:sp>
        <p:nvSpPr>
          <p:cNvPr id="86019" name="Rectangle 3"/>
          <p:cNvSpPr>
            <a:spLocks noGrp="1" noChangeArrowheads="1"/>
          </p:cNvSpPr>
          <p:nvPr>
            <p:ph type="body" idx="1"/>
          </p:nvPr>
        </p:nvSpPr>
        <p:spPr>
          <a:xfrm>
            <a:off x="796925" y="3371850"/>
            <a:ext cx="8640763"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445264C-C377-A440-8B7A-B62D38F9A71A}" type="slidenum">
              <a:rPr lang="zh-CN" altLang="en-GB" sz="1300">
                <a:latin typeface="Tahoma" charset="0"/>
              </a:rPr>
              <a:pPr eaLnBrk="1" hangingPunct="1"/>
              <a:t>234</a:t>
            </a:fld>
            <a:endParaRPr lang="en-GB" altLang="zh-CN" sz="1300">
              <a:latin typeface="Tahoma" charset="0"/>
            </a:endParaRPr>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74242C9-DA6E-8040-B748-225D32786DC1}" type="slidenum">
              <a:rPr lang="zh-CN" altLang="en-GB" sz="1300">
                <a:latin typeface="Tahoma" charset="0"/>
              </a:rPr>
              <a:pPr eaLnBrk="1" hangingPunct="1"/>
              <a:t>235</a:t>
            </a:fld>
            <a:endParaRPr lang="en-GB" altLang="zh-CN" sz="1300">
              <a:latin typeface="Tahoma" charset="0"/>
            </a:endParaRPr>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CC9EE1-0975-D84E-AAB8-694D8D80DB12}" type="slidenum">
              <a:rPr lang="zh-CN" altLang="en-GB" sz="1300">
                <a:latin typeface="Tahoma" charset="0"/>
              </a:rPr>
              <a:pPr eaLnBrk="1" hangingPunct="1"/>
              <a:t>236</a:t>
            </a:fld>
            <a:endParaRPr lang="en-GB" altLang="zh-CN" sz="1300">
              <a:latin typeface="Tahoma" charset="0"/>
            </a:endParaRPr>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7F89579-CF9E-D240-97B7-918C58E7F37E}" type="slidenum">
              <a:rPr lang="zh-CN" altLang="en-GB" sz="1300">
                <a:latin typeface="Tahoma" charset="0"/>
              </a:rPr>
              <a:pPr eaLnBrk="1" hangingPunct="1"/>
              <a:t>237</a:t>
            </a:fld>
            <a:endParaRPr lang="en-GB" altLang="zh-CN" sz="1300">
              <a:latin typeface="Tahoma" charset="0"/>
            </a:endParaRPr>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C066F0D-1384-964B-9042-380BF779D2EF}" type="slidenum">
              <a:rPr lang="zh-CN" altLang="en-GB" sz="1300">
                <a:latin typeface="Tahoma" charset="0"/>
              </a:rPr>
              <a:pPr eaLnBrk="1" hangingPunct="1"/>
              <a:t>238</a:t>
            </a:fld>
            <a:endParaRPr lang="en-GB" altLang="zh-CN" sz="1300">
              <a:latin typeface="Tahoma" charset="0"/>
            </a:endParaRPr>
          </a:p>
        </p:txBody>
      </p:sp>
      <p:sp>
        <p:nvSpPr>
          <p:cNvPr id="513026" name="Rectangle 2"/>
          <p:cNvSpPr>
            <a:spLocks noGrp="1" noRot="1" noChangeAspect="1" noChangeArrowheads="1" noTextEdit="1"/>
          </p:cNvSpPr>
          <p:nvPr>
            <p:ph type="sldImg"/>
          </p:nvPr>
        </p:nvSpPr>
        <p:spPr>
          <a:ln/>
        </p:spPr>
      </p:sp>
      <p:sp>
        <p:nvSpPr>
          <p:cNvPr id="5130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3CF8CED-5474-5142-B860-7C4360F45399}" type="slidenum">
              <a:rPr lang="zh-CN" altLang="en-GB" sz="1300">
                <a:latin typeface="Tahoma" charset="0"/>
              </a:rPr>
              <a:pPr eaLnBrk="1" hangingPunct="1"/>
              <a:t>239</a:t>
            </a:fld>
            <a:endParaRPr lang="en-GB" altLang="zh-CN" sz="1300">
              <a:latin typeface="Tahoma" charset="0"/>
            </a:endParaRPr>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23CEDCD-630E-344F-8D02-1C2F7EA766B0}" type="slidenum">
              <a:rPr lang="zh-CN" altLang="en-GB" sz="1300">
                <a:latin typeface="Tahoma" charset="0"/>
              </a:rPr>
              <a:pPr eaLnBrk="1" hangingPunct="1"/>
              <a:t>240</a:t>
            </a:fld>
            <a:endParaRPr lang="en-GB" altLang="zh-CN" sz="1300">
              <a:latin typeface="Tahoma" charset="0"/>
            </a:endParaRPr>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D4EB6A6-6C58-5F43-85C9-236B175CFC8D}" type="slidenum">
              <a:rPr lang="zh-CN" altLang="en-GB" sz="1300">
                <a:latin typeface="Tahoma" charset="0"/>
              </a:rPr>
              <a:pPr eaLnBrk="1" hangingPunct="1"/>
              <a:t>241</a:t>
            </a:fld>
            <a:endParaRPr lang="en-GB" altLang="zh-CN" sz="1300">
              <a:latin typeface="Tahoma" charset="0"/>
            </a:endParaRPr>
          </a:p>
        </p:txBody>
      </p:sp>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56D36AC-B198-314D-B772-C7494677450A}" type="slidenum">
              <a:rPr lang="zh-CN" altLang="en-GB" sz="1300">
                <a:latin typeface="Tahoma" charset="0"/>
              </a:rPr>
              <a:pPr eaLnBrk="1" hangingPunct="1"/>
              <a:t>242</a:t>
            </a:fld>
            <a:endParaRPr lang="en-GB" altLang="zh-CN" sz="1300">
              <a:latin typeface="Tahoma" charset="0"/>
            </a:endParaRPr>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20B86DD-4D7E-7248-8511-E2AE1E775EBC}" type="slidenum">
              <a:rPr lang="zh-CN" altLang="en-GB" sz="1300">
                <a:latin typeface="Tahoma" charset="0"/>
              </a:rPr>
              <a:pPr eaLnBrk="1" hangingPunct="1"/>
              <a:t>243</a:t>
            </a:fld>
            <a:endParaRPr lang="en-GB" altLang="zh-CN" sz="1300">
              <a:latin typeface="Tahoma" charset="0"/>
            </a:endParaRPr>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7B19CEF-AD87-D949-BD1C-B08BC183CFFB}" type="slidenum">
              <a:rPr lang="zh-CN" altLang="en-GB" smtClean="0"/>
              <a:pPr>
                <a:defRPr/>
              </a:pPr>
              <a:t>2</a:t>
            </a:fld>
            <a:endParaRPr lang="en-GB" altLang="zh-CN"/>
          </a:p>
        </p:txBody>
      </p:sp>
    </p:spTree>
    <p:extLst>
      <p:ext uri="{BB962C8B-B14F-4D97-AF65-F5344CB8AC3E}">
        <p14:creationId xmlns:p14="http://schemas.microsoft.com/office/powerpoint/2010/main" val="3926790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E0AD60B-C523-B74D-BC04-76973E4C5A2C}" type="slidenum">
              <a:rPr lang="zh-CN" altLang="en-GB" sz="1300">
                <a:latin typeface="Tahoma" charset="0"/>
              </a:rPr>
              <a:pPr eaLnBrk="1" hangingPunct="1"/>
              <a:t>42</a:t>
            </a:fld>
            <a:endParaRPr lang="en-GB" altLang="zh-CN" sz="1300">
              <a:latin typeface="Tahoma" charset="0"/>
            </a:endParaRPr>
          </a:p>
        </p:txBody>
      </p:sp>
      <p:sp>
        <p:nvSpPr>
          <p:cNvPr id="88066" name="Rectangle 2"/>
          <p:cNvSpPr>
            <a:spLocks noGrp="1" noRot="1" noChangeAspect="1" noChangeArrowheads="1" noTextEdit="1"/>
          </p:cNvSpPr>
          <p:nvPr>
            <p:ph type="sldImg"/>
          </p:nvPr>
        </p:nvSpPr>
        <p:spPr>
          <a:xfrm>
            <a:off x="3184525" y="414338"/>
            <a:ext cx="3865563" cy="2898775"/>
          </a:xfrm>
          <a:ln/>
        </p:spPr>
      </p:sp>
      <p:sp>
        <p:nvSpPr>
          <p:cNvPr id="88067" name="Rectangle 3"/>
          <p:cNvSpPr>
            <a:spLocks noGrp="1" noChangeArrowheads="1"/>
          </p:cNvSpPr>
          <p:nvPr>
            <p:ph type="body" idx="1"/>
          </p:nvPr>
        </p:nvSpPr>
        <p:spPr>
          <a:xfrm>
            <a:off x="796925" y="3371850"/>
            <a:ext cx="8640763"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The term </a:t>
            </a:r>
            <a:r>
              <a:rPr lang="en-US" altLang="zh-CN">
                <a:latin typeface="Arial" charset="0"/>
                <a:ea typeface="宋体" charset="0"/>
              </a:rPr>
              <a:t>“</a:t>
            </a:r>
            <a:r>
              <a:rPr lang="en-US" altLang="zh-CN">
                <a:latin typeface="Times New Roman" charset="0"/>
                <a:ea typeface="宋体" charset="0"/>
              </a:rPr>
              <a:t>resilience</a:t>
            </a:r>
            <a:r>
              <a:rPr lang="en-US" altLang="zh-CN">
                <a:latin typeface="Arial" charset="0"/>
                <a:ea typeface="宋体" charset="0"/>
              </a:rPr>
              <a:t>”</a:t>
            </a:r>
            <a:r>
              <a:rPr lang="en-US" altLang="zh-CN">
                <a:latin typeface="Times New Roman" charset="0"/>
                <a:ea typeface="宋体" charset="0"/>
              </a:rPr>
              <a:t> means that we want to build an architecture that allows gracefully accepting change (since change is an inescapable reality).</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89136AC-8508-FC4C-8298-D4493CA11320}" type="slidenum">
              <a:rPr lang="zh-CN" altLang="en-GB" sz="1300">
                <a:latin typeface="Tahoma" charset="0"/>
              </a:rPr>
              <a:pPr eaLnBrk="1" hangingPunct="1"/>
              <a:t>244</a:t>
            </a:fld>
            <a:endParaRPr lang="en-GB" altLang="zh-CN" sz="1300">
              <a:latin typeface="Tahoma" charset="0"/>
            </a:endParaRPr>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07261D4-CDE5-CE42-B93C-D6649D86E8CA}" type="slidenum">
              <a:rPr lang="zh-CN" altLang="en-GB" sz="1300">
                <a:latin typeface="Tahoma" charset="0"/>
              </a:rPr>
              <a:pPr eaLnBrk="1" hangingPunct="1"/>
              <a:t>245</a:t>
            </a:fld>
            <a:endParaRPr lang="en-GB" altLang="zh-CN" sz="1300">
              <a:latin typeface="Tahoma" charset="0"/>
            </a:endParaRPr>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856D18-B2F8-9A41-A029-AE69C626E30B}" type="slidenum">
              <a:rPr lang="zh-CN" altLang="en-GB" sz="1300">
                <a:latin typeface="Tahoma" charset="0"/>
              </a:rPr>
              <a:pPr eaLnBrk="1" hangingPunct="1"/>
              <a:t>246</a:t>
            </a:fld>
            <a:endParaRPr lang="en-GB" altLang="zh-CN" sz="1300">
              <a:latin typeface="Tahoma" charset="0"/>
            </a:endParaRPr>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0799D16-8DE1-EC4A-8A18-65EBBE3B2990}" type="slidenum">
              <a:rPr lang="zh-CN" altLang="en-GB" sz="1300">
                <a:latin typeface="Tahoma" charset="0"/>
              </a:rPr>
              <a:pPr eaLnBrk="1" hangingPunct="1"/>
              <a:t>247</a:t>
            </a:fld>
            <a:endParaRPr lang="en-GB" altLang="zh-CN" sz="1300">
              <a:latin typeface="Tahoma" charset="0"/>
            </a:endParaRPr>
          </a:p>
        </p:txBody>
      </p:sp>
      <p:sp>
        <p:nvSpPr>
          <p:cNvPr id="531458" name="Rectangle 2"/>
          <p:cNvSpPr>
            <a:spLocks noGrp="1" noRot="1" noChangeAspect="1" noChangeArrowheads="1" noTextEdit="1"/>
          </p:cNvSpPr>
          <p:nvPr>
            <p:ph type="sldImg"/>
          </p:nvPr>
        </p:nvSpPr>
        <p:spPr>
          <a:ln/>
        </p:spPr>
      </p:sp>
      <p:sp>
        <p:nvSpPr>
          <p:cNvPr id="5314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9D59C1A-DBF4-2140-8791-9F631C182F4D}" type="slidenum">
              <a:rPr lang="zh-CN" altLang="en-GB" sz="1300">
                <a:latin typeface="Tahoma" charset="0"/>
              </a:rPr>
              <a:pPr eaLnBrk="1" hangingPunct="1"/>
              <a:t>248</a:t>
            </a:fld>
            <a:endParaRPr lang="en-GB" altLang="zh-CN" sz="1300">
              <a:latin typeface="Tahoma" charset="0"/>
            </a:endParaRPr>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31D13BC-E81F-7D48-9C9B-D3FB37F7D9E3}" type="slidenum">
              <a:rPr lang="zh-CN" altLang="en-GB" sz="1300">
                <a:latin typeface="Tahoma" charset="0"/>
              </a:rPr>
              <a:pPr eaLnBrk="1" hangingPunct="1"/>
              <a:t>249</a:t>
            </a:fld>
            <a:endParaRPr lang="en-GB" altLang="zh-CN" sz="1300">
              <a:latin typeface="Tahoma" charset="0"/>
            </a:endParaRPr>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E2A03F2-1909-484A-B085-970219634EBF}" type="slidenum">
              <a:rPr lang="zh-CN" altLang="en-GB" sz="1300">
                <a:latin typeface="Tahoma" charset="0"/>
              </a:rPr>
              <a:pPr eaLnBrk="1" hangingPunct="1"/>
              <a:t>250</a:t>
            </a:fld>
            <a:endParaRPr lang="en-GB" altLang="zh-CN" sz="1300">
              <a:latin typeface="Tahoma" charset="0"/>
            </a:endParaRPr>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BBA4C26-80C4-F54F-8A9F-D9FFD61B13E3}" type="slidenum">
              <a:rPr lang="zh-CN" altLang="en-GB" sz="1300">
                <a:latin typeface="Tahoma" charset="0"/>
              </a:rPr>
              <a:pPr eaLnBrk="1" hangingPunct="1"/>
              <a:t>251</a:t>
            </a:fld>
            <a:endParaRPr lang="en-GB" altLang="zh-CN" sz="1300">
              <a:latin typeface="Tahoma" charset="0"/>
            </a:endParaRPr>
          </a:p>
        </p:txBody>
      </p:sp>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6072BE1-842C-5E46-9202-12DCD1FF80A7}" type="slidenum">
              <a:rPr lang="zh-CN" altLang="en-GB" sz="1300">
                <a:latin typeface="Tahoma" charset="0"/>
              </a:rPr>
              <a:pPr eaLnBrk="1" hangingPunct="1"/>
              <a:t>252</a:t>
            </a:fld>
            <a:endParaRPr lang="en-GB" altLang="zh-CN" sz="1300">
              <a:latin typeface="Tahoma" charset="0"/>
            </a:endParaRPr>
          </a:p>
        </p:txBody>
      </p:sp>
      <p:sp>
        <p:nvSpPr>
          <p:cNvPr id="541698" name="Rectangle 2"/>
          <p:cNvSpPr>
            <a:spLocks noGrp="1" noRot="1" noChangeAspect="1" noChangeArrowheads="1" noTextEdit="1"/>
          </p:cNvSpPr>
          <p:nvPr>
            <p:ph type="sldImg"/>
          </p:nvPr>
        </p:nvSpPr>
        <p:spPr>
          <a:ln/>
        </p:spPr>
      </p:sp>
      <p:sp>
        <p:nvSpPr>
          <p:cNvPr id="5416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496107C-C5D8-BF41-ADFC-A1CB634AE821}" type="slidenum">
              <a:rPr lang="zh-CN" altLang="en-GB" sz="1300">
                <a:latin typeface="Tahoma" charset="0"/>
              </a:rPr>
              <a:pPr eaLnBrk="1" hangingPunct="1"/>
              <a:t>253</a:t>
            </a:fld>
            <a:endParaRPr lang="en-GB" altLang="zh-CN" sz="1300">
              <a:latin typeface="Tahoma" charset="0"/>
            </a:endParaRPr>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D09E607-4F63-7241-A02F-90EAF3E12B87}" type="slidenum">
              <a:rPr lang="zh-CN" altLang="en-GB" sz="1300">
                <a:latin typeface="Tahoma" charset="0"/>
              </a:rPr>
              <a:pPr eaLnBrk="1" hangingPunct="1"/>
              <a:t>43</a:t>
            </a:fld>
            <a:endParaRPr lang="en-GB" altLang="zh-CN" sz="1300">
              <a:latin typeface="Tahoma" charset="0"/>
            </a:endParaRPr>
          </a:p>
        </p:txBody>
      </p:sp>
      <p:sp>
        <p:nvSpPr>
          <p:cNvPr id="90114" name="Rectangle 2"/>
          <p:cNvSpPr>
            <a:spLocks noGrp="1" noRot="1" noChangeAspect="1" noChangeArrowheads="1" noTextEdit="1"/>
          </p:cNvSpPr>
          <p:nvPr>
            <p:ph type="sldImg"/>
          </p:nvPr>
        </p:nvSpPr>
        <p:spPr>
          <a:xfrm>
            <a:off x="3184525" y="414338"/>
            <a:ext cx="3865563" cy="2898775"/>
          </a:xfrm>
          <a:ln/>
        </p:spPr>
      </p:sp>
      <p:sp>
        <p:nvSpPr>
          <p:cNvPr id="90115" name="Rectangle 3"/>
          <p:cNvSpPr>
            <a:spLocks noGrp="1" noChangeArrowheads="1"/>
          </p:cNvSpPr>
          <p:nvPr>
            <p:ph type="body" idx="1"/>
          </p:nvPr>
        </p:nvSpPr>
        <p:spPr>
          <a:xfrm>
            <a:off x="796925" y="3371850"/>
            <a:ext cx="8640763"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Most organisations need to understand that new methodologies are needed. Organisational change is not always easy. The new paradigm needs to be understood and embraced at all levels and throughout the organisation.</a:t>
            </a:r>
          </a:p>
          <a:p>
            <a:pPr eaLnBrk="1" hangingPunct="1"/>
            <a:r>
              <a:rPr lang="en-US" altLang="zh-CN">
                <a:latin typeface="Times New Roman" charset="0"/>
                <a:ea typeface="宋体" charset="0"/>
              </a:rPr>
              <a:t>Most organisations have little or no reuse. That means reuse of anything </a:t>
            </a:r>
            <a:r>
              <a:rPr lang="en-US" altLang="zh-CN">
                <a:latin typeface="Arial" charset="0"/>
                <a:ea typeface="宋体" charset="0"/>
              </a:rPr>
              <a:t>–</a:t>
            </a:r>
            <a:r>
              <a:rPr lang="en-US" altLang="zh-CN">
                <a:latin typeface="Times New Roman" charset="0"/>
                <a:ea typeface="宋体" charset="0"/>
              </a:rPr>
              <a:t> not just code reuse.</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0278D7C-3B23-A44D-8937-C70F9D72E91E}" type="slidenum">
              <a:rPr lang="zh-CN" altLang="en-GB" sz="1300">
                <a:latin typeface="Tahoma" charset="0"/>
              </a:rPr>
              <a:pPr eaLnBrk="1" hangingPunct="1"/>
              <a:t>254</a:t>
            </a:fld>
            <a:endParaRPr lang="en-GB" altLang="zh-CN" sz="1300">
              <a:latin typeface="Tahoma" charset="0"/>
            </a:endParaRPr>
          </a:p>
        </p:txBody>
      </p:sp>
      <p:sp>
        <p:nvSpPr>
          <p:cNvPr id="545794" name="Rectangle 2"/>
          <p:cNvSpPr>
            <a:spLocks noGrp="1" noRot="1" noChangeAspect="1" noChangeArrowheads="1" noTextEdit="1"/>
          </p:cNvSpPr>
          <p:nvPr>
            <p:ph type="sldImg"/>
          </p:nvPr>
        </p:nvSpPr>
        <p:spPr>
          <a:ln/>
        </p:spPr>
      </p:sp>
      <p:sp>
        <p:nvSpPr>
          <p:cNvPr id="5457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97B296E-00F6-0E47-AA5B-2E21301B2CFC}" type="slidenum">
              <a:rPr lang="zh-CN" altLang="en-GB" sz="1300">
                <a:latin typeface="Tahoma" charset="0"/>
              </a:rPr>
              <a:pPr eaLnBrk="1" hangingPunct="1"/>
              <a:t>255</a:t>
            </a:fld>
            <a:endParaRPr lang="en-GB" altLang="zh-CN" sz="1300">
              <a:latin typeface="Tahoma" charset="0"/>
            </a:endParaRPr>
          </a:p>
        </p:txBody>
      </p:sp>
      <p:sp>
        <p:nvSpPr>
          <p:cNvPr id="547842" name="Rectangle 2"/>
          <p:cNvSpPr>
            <a:spLocks noGrp="1" noRot="1" noChangeAspect="1" noChangeArrowheads="1" noTextEdit="1"/>
          </p:cNvSpPr>
          <p:nvPr>
            <p:ph type="sldImg"/>
          </p:nvPr>
        </p:nvSpPr>
        <p:spPr>
          <a:ln/>
        </p:spPr>
      </p:sp>
      <p:sp>
        <p:nvSpPr>
          <p:cNvPr id="5478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6424DBB-2FC3-E249-9DB3-AF0E753C5831}" type="slidenum">
              <a:rPr lang="zh-CN" altLang="en-GB" sz="1300">
                <a:latin typeface="Tahoma" charset="0"/>
              </a:rPr>
              <a:pPr eaLnBrk="1" hangingPunct="1"/>
              <a:t>256</a:t>
            </a:fld>
            <a:endParaRPr lang="en-GB" altLang="zh-CN" sz="1300">
              <a:latin typeface="Tahoma" charset="0"/>
            </a:endParaRPr>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8C5E06D-FA23-954B-B945-14E078C37887}" type="slidenum">
              <a:rPr lang="zh-CN" altLang="en-GB" sz="1300">
                <a:latin typeface="Tahoma" charset="0"/>
              </a:rPr>
              <a:pPr eaLnBrk="1" hangingPunct="1"/>
              <a:t>257</a:t>
            </a:fld>
            <a:endParaRPr lang="en-GB" altLang="zh-CN" sz="1300">
              <a:latin typeface="Tahoma" charset="0"/>
            </a:endParaRPr>
          </a:p>
        </p:txBody>
      </p:sp>
      <p:sp>
        <p:nvSpPr>
          <p:cNvPr id="551938" name="Rectangle 2"/>
          <p:cNvSpPr>
            <a:spLocks noGrp="1" noRot="1" noChangeAspect="1" noChangeArrowheads="1" noTextEdit="1"/>
          </p:cNvSpPr>
          <p:nvPr>
            <p:ph type="sldImg"/>
          </p:nvPr>
        </p:nvSpPr>
        <p:spPr>
          <a:ln/>
        </p:spPr>
      </p:sp>
      <p:sp>
        <p:nvSpPr>
          <p:cNvPr id="5519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2BA9A48-DEF6-9842-85F3-B30A1D34B6B7}" type="slidenum">
              <a:rPr lang="zh-CN" altLang="en-GB" sz="1300">
                <a:latin typeface="Tahoma" charset="0"/>
              </a:rPr>
              <a:pPr eaLnBrk="1" hangingPunct="1"/>
              <a:t>258</a:t>
            </a:fld>
            <a:endParaRPr lang="en-GB" altLang="zh-CN" sz="1300">
              <a:latin typeface="Tahoma" charset="0"/>
            </a:endParaRPr>
          </a:p>
        </p:txBody>
      </p:sp>
      <p:sp>
        <p:nvSpPr>
          <p:cNvPr id="553986" name="Rectangle 2"/>
          <p:cNvSpPr>
            <a:spLocks noGrp="1" noRot="1" noChangeAspect="1" noChangeArrowheads="1" noTextEdit="1"/>
          </p:cNvSpPr>
          <p:nvPr>
            <p:ph type="sldImg"/>
          </p:nvPr>
        </p:nvSpPr>
        <p:spPr>
          <a:ln/>
        </p:spPr>
      </p:sp>
      <p:sp>
        <p:nvSpPr>
          <p:cNvPr id="5539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1151D1C-36D0-1347-BDC1-DA62DB1AE56D}" type="slidenum">
              <a:rPr lang="zh-CN" altLang="en-GB" sz="1300">
                <a:latin typeface="Tahoma" charset="0"/>
              </a:rPr>
              <a:pPr eaLnBrk="1" hangingPunct="1"/>
              <a:t>259</a:t>
            </a:fld>
            <a:endParaRPr lang="en-GB" altLang="zh-CN" sz="1300">
              <a:latin typeface="Tahoma" charset="0"/>
            </a:endParaRPr>
          </a:p>
        </p:txBody>
      </p:sp>
      <p:sp>
        <p:nvSpPr>
          <p:cNvPr id="556034" name="Rectangle 2"/>
          <p:cNvSpPr>
            <a:spLocks noGrp="1" noRot="1" noChangeAspect="1" noChangeArrowheads="1" noTextEdit="1"/>
          </p:cNvSpPr>
          <p:nvPr>
            <p:ph type="sldImg"/>
          </p:nvPr>
        </p:nvSpPr>
        <p:spPr>
          <a:ln/>
        </p:spPr>
      </p:sp>
      <p:sp>
        <p:nvSpPr>
          <p:cNvPr id="5560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DD2AB05-C131-EF4E-A85C-E118972D4E71}" type="slidenum">
              <a:rPr lang="zh-CN" altLang="en-GB" sz="1300">
                <a:latin typeface="Tahoma" charset="0"/>
              </a:rPr>
              <a:pPr eaLnBrk="1" hangingPunct="1"/>
              <a:t>260</a:t>
            </a:fld>
            <a:endParaRPr lang="en-GB" altLang="zh-CN" sz="1300">
              <a:latin typeface="Tahoma" charset="0"/>
            </a:endParaRPr>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0DDCDB4-DA25-0E45-8EF7-ADC04D4723D0}" type="slidenum">
              <a:rPr lang="zh-CN" altLang="en-GB" sz="1300">
                <a:latin typeface="Tahoma" charset="0"/>
              </a:rPr>
              <a:pPr eaLnBrk="1" hangingPunct="1"/>
              <a:t>261</a:t>
            </a:fld>
            <a:endParaRPr lang="en-GB" altLang="zh-CN" sz="1300">
              <a:latin typeface="Tahoma" charset="0"/>
            </a:endParaRPr>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CF9E8EA-C39F-FD4C-A632-AB22D6F53D08}" type="slidenum">
              <a:rPr lang="zh-CN" altLang="en-GB" sz="1300">
                <a:latin typeface="Tahoma" charset="0"/>
              </a:rPr>
              <a:pPr eaLnBrk="1" hangingPunct="1"/>
              <a:t>262</a:t>
            </a:fld>
            <a:endParaRPr lang="en-GB" altLang="zh-CN" sz="1300">
              <a:latin typeface="Tahoma" charset="0"/>
            </a:endParaRPr>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A6F816F-C6CB-7546-8D4A-7163F2DC5CAC}" type="slidenum">
              <a:rPr lang="zh-CN" altLang="en-GB" sz="1300">
                <a:latin typeface="Tahoma" charset="0"/>
              </a:rPr>
              <a:pPr eaLnBrk="1" hangingPunct="1"/>
              <a:t>263</a:t>
            </a:fld>
            <a:endParaRPr lang="en-GB" altLang="zh-CN" sz="1300">
              <a:latin typeface="Tahoma" charset="0"/>
            </a:endParaRPr>
          </a:p>
        </p:txBody>
      </p:sp>
      <p:sp>
        <p:nvSpPr>
          <p:cNvPr id="564226" name="Rectangle 2"/>
          <p:cNvSpPr>
            <a:spLocks noGrp="1" noRot="1" noChangeAspect="1" noChangeArrowheads="1" noTextEdit="1"/>
          </p:cNvSpPr>
          <p:nvPr>
            <p:ph type="sldImg"/>
          </p:nvPr>
        </p:nvSpPr>
        <p:spPr>
          <a:ln/>
        </p:spPr>
      </p:sp>
      <p:sp>
        <p:nvSpPr>
          <p:cNvPr id="5642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BBBCFB-7F72-DD49-AF78-750E00C869F4}" type="slidenum">
              <a:rPr lang="zh-CN" altLang="en-GB" sz="1300">
                <a:latin typeface="Tahoma" charset="0"/>
              </a:rPr>
              <a:pPr eaLnBrk="1" hangingPunct="1"/>
              <a:t>44</a:t>
            </a:fld>
            <a:endParaRPr lang="en-GB" altLang="zh-CN" sz="1300">
              <a:latin typeface="Tahoma" charset="0"/>
            </a:endParaRPr>
          </a:p>
        </p:txBody>
      </p:sp>
      <p:sp>
        <p:nvSpPr>
          <p:cNvPr id="92162" name="Rectangle 2"/>
          <p:cNvSpPr>
            <a:spLocks noGrp="1" noRot="1" noChangeAspect="1" noChangeArrowheads="1" noTextEdit="1"/>
          </p:cNvSpPr>
          <p:nvPr>
            <p:ph type="sldImg"/>
          </p:nvPr>
        </p:nvSpPr>
        <p:spPr>
          <a:xfrm>
            <a:off x="3343275" y="533400"/>
            <a:ext cx="3549650" cy="2662238"/>
          </a:xfrm>
          <a:ln/>
        </p:spPr>
      </p:sp>
      <p:sp>
        <p:nvSpPr>
          <p:cNvPr id="92163" name="Rectangle 3"/>
          <p:cNvSpPr>
            <a:spLocks noGrp="1" noChangeArrowheads="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369243C-5AA6-B243-A4BB-E7D627D5B81F}" type="slidenum">
              <a:rPr lang="zh-CN" altLang="en-GB" sz="1300">
                <a:latin typeface="Tahoma" charset="0"/>
              </a:rPr>
              <a:pPr eaLnBrk="1" hangingPunct="1"/>
              <a:t>264</a:t>
            </a:fld>
            <a:endParaRPr lang="en-GB" altLang="zh-CN" sz="1300">
              <a:latin typeface="Tahoma" charset="0"/>
            </a:endParaRPr>
          </a:p>
        </p:txBody>
      </p:sp>
      <p:sp>
        <p:nvSpPr>
          <p:cNvPr id="566274" name="Rectangle 2"/>
          <p:cNvSpPr>
            <a:spLocks noGrp="1" noRot="1" noChangeAspect="1" noChangeArrowheads="1" noTextEdit="1"/>
          </p:cNvSpPr>
          <p:nvPr>
            <p:ph type="sldImg"/>
          </p:nvPr>
        </p:nvSpPr>
        <p:spPr>
          <a:ln/>
        </p:spPr>
      </p:sp>
      <p:sp>
        <p:nvSpPr>
          <p:cNvPr id="5662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8C850CC-57BC-584E-9A6E-5989A5A3C40D}" type="slidenum">
              <a:rPr lang="zh-CN" altLang="en-GB" sz="1300">
                <a:latin typeface="Tahoma" charset="0"/>
              </a:rPr>
              <a:pPr eaLnBrk="1" hangingPunct="1"/>
              <a:t>265</a:t>
            </a:fld>
            <a:endParaRPr lang="en-GB" altLang="zh-CN" sz="1300">
              <a:latin typeface="Tahoma" charset="0"/>
            </a:endParaRPr>
          </a:p>
        </p:txBody>
      </p:sp>
      <p:sp>
        <p:nvSpPr>
          <p:cNvPr id="568322" name="Rectangle 2"/>
          <p:cNvSpPr>
            <a:spLocks noGrp="1" noRot="1" noChangeAspect="1" noChangeArrowheads="1" noTextEdit="1"/>
          </p:cNvSpPr>
          <p:nvPr>
            <p:ph type="sldImg"/>
          </p:nvPr>
        </p:nvSpPr>
        <p:spPr>
          <a:ln/>
        </p:spPr>
      </p:sp>
      <p:sp>
        <p:nvSpPr>
          <p:cNvPr id="5683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2D3199F-9D1E-2B40-9690-E679F9475F1A}" type="slidenum">
              <a:rPr lang="zh-CN" altLang="en-GB" sz="1300">
                <a:latin typeface="Tahoma" charset="0"/>
              </a:rPr>
              <a:pPr eaLnBrk="1" hangingPunct="1"/>
              <a:t>266</a:t>
            </a:fld>
            <a:endParaRPr lang="en-GB" altLang="zh-CN" sz="1300">
              <a:latin typeface="Tahoma" charset="0"/>
            </a:endParaRPr>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32C8268-91AB-C840-B824-FE8E1278329A}" type="slidenum">
              <a:rPr lang="zh-CN" altLang="en-GB" sz="1300">
                <a:latin typeface="Tahoma" charset="0"/>
              </a:rPr>
              <a:pPr eaLnBrk="1" hangingPunct="1"/>
              <a:t>267</a:t>
            </a:fld>
            <a:endParaRPr lang="en-GB" altLang="zh-CN" sz="1300">
              <a:latin typeface="Tahoma" charset="0"/>
            </a:endParaRPr>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9301F7E-554C-314D-9524-AF1C6ADD679C}" type="slidenum">
              <a:rPr lang="zh-CN" altLang="en-GB" sz="1300">
                <a:latin typeface="Tahoma" charset="0"/>
              </a:rPr>
              <a:pPr eaLnBrk="1" hangingPunct="1"/>
              <a:t>268</a:t>
            </a:fld>
            <a:endParaRPr lang="en-GB" altLang="zh-CN" sz="1300">
              <a:latin typeface="Tahoma" charset="0"/>
            </a:endParaRPr>
          </a:p>
        </p:txBody>
      </p:sp>
      <p:sp>
        <p:nvSpPr>
          <p:cNvPr id="574466" name="Rectangle 2"/>
          <p:cNvSpPr>
            <a:spLocks noGrp="1" noRot="1" noChangeAspect="1" noChangeArrowheads="1" noTextEdit="1"/>
          </p:cNvSpPr>
          <p:nvPr>
            <p:ph type="sldImg"/>
          </p:nvPr>
        </p:nvSpPr>
        <p:spPr>
          <a:ln/>
        </p:spPr>
      </p:sp>
      <p:sp>
        <p:nvSpPr>
          <p:cNvPr id="5744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75D4968-6D6C-6143-87D0-2B2368D00353}" type="slidenum">
              <a:rPr lang="zh-CN" altLang="en-GB" sz="1300">
                <a:latin typeface="Tahoma" charset="0"/>
              </a:rPr>
              <a:pPr eaLnBrk="1" hangingPunct="1"/>
              <a:t>269</a:t>
            </a:fld>
            <a:endParaRPr lang="en-GB" altLang="zh-CN" sz="1300">
              <a:latin typeface="Tahoma" charset="0"/>
            </a:endParaRPr>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0819C70-8437-4949-950E-59251A410AB6}" type="slidenum">
              <a:rPr lang="zh-CN" altLang="en-GB" sz="1300">
                <a:latin typeface="Tahoma" charset="0"/>
              </a:rPr>
              <a:pPr eaLnBrk="1" hangingPunct="1"/>
              <a:t>270</a:t>
            </a:fld>
            <a:endParaRPr lang="en-GB" altLang="zh-CN" sz="1300">
              <a:latin typeface="Tahoma" charset="0"/>
            </a:endParaRPr>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B04A76F-777D-D644-A597-BB0107E901C7}" type="slidenum">
              <a:rPr lang="zh-CN" altLang="en-GB" sz="1300">
                <a:latin typeface="Tahoma" charset="0"/>
              </a:rPr>
              <a:pPr eaLnBrk="1" hangingPunct="1"/>
              <a:t>271</a:t>
            </a:fld>
            <a:endParaRPr lang="en-GB" altLang="zh-CN" sz="1300">
              <a:latin typeface="Tahoma" charset="0"/>
            </a:endParaRPr>
          </a:p>
        </p:txBody>
      </p:sp>
      <p:sp>
        <p:nvSpPr>
          <p:cNvPr id="580610" name="Rectangle 2"/>
          <p:cNvSpPr>
            <a:spLocks noGrp="1" noRot="1" noChangeAspect="1" noChangeArrowheads="1" noTextEdit="1"/>
          </p:cNvSpPr>
          <p:nvPr>
            <p:ph type="sldImg"/>
          </p:nvPr>
        </p:nvSpPr>
        <p:spPr>
          <a:ln/>
        </p:spPr>
      </p:sp>
      <p:sp>
        <p:nvSpPr>
          <p:cNvPr id="5806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C2ED240-1079-1D4F-A4D0-A9C41B609F80}" type="slidenum">
              <a:rPr lang="zh-CN" altLang="en-GB" sz="1300">
                <a:latin typeface="Tahoma" charset="0"/>
              </a:rPr>
              <a:pPr eaLnBrk="1" hangingPunct="1"/>
              <a:t>272</a:t>
            </a:fld>
            <a:endParaRPr lang="en-GB" altLang="zh-CN" sz="1300">
              <a:latin typeface="Tahoma" charset="0"/>
            </a:endParaRPr>
          </a:p>
        </p:txBody>
      </p:sp>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1DDB96D-9402-1C4F-A828-FFF01E1BA5C2}" type="slidenum">
              <a:rPr lang="zh-CN" altLang="en-GB" sz="1300">
                <a:latin typeface="Tahoma" charset="0"/>
              </a:rPr>
              <a:pPr eaLnBrk="1" hangingPunct="1"/>
              <a:t>273</a:t>
            </a:fld>
            <a:endParaRPr lang="en-GB" altLang="zh-CN" sz="1300">
              <a:latin typeface="Tahoma" charset="0"/>
            </a:endParaRPr>
          </a:p>
        </p:txBody>
      </p:sp>
      <p:sp>
        <p:nvSpPr>
          <p:cNvPr id="584706" name="Rectangle 2"/>
          <p:cNvSpPr>
            <a:spLocks noGrp="1" noRot="1" noChangeAspect="1" noChangeArrowheads="1" noTextEdit="1"/>
          </p:cNvSpPr>
          <p:nvPr>
            <p:ph type="sldImg"/>
          </p:nvPr>
        </p:nvSpPr>
        <p:spPr>
          <a:ln/>
        </p:spPr>
      </p:sp>
      <p:sp>
        <p:nvSpPr>
          <p:cNvPr id="5847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8288A42-7CF2-524F-A955-66B0FF258DB2}" type="slidenum">
              <a:rPr lang="zh-CN" altLang="en-GB" sz="1300">
                <a:latin typeface="Tahoma" charset="0"/>
              </a:rPr>
              <a:pPr eaLnBrk="1" hangingPunct="1"/>
              <a:t>45</a:t>
            </a:fld>
            <a:endParaRPr lang="en-GB" altLang="zh-CN" sz="1300">
              <a:latin typeface="Tahoma" charset="0"/>
            </a:endParaRPr>
          </a:p>
        </p:txBody>
      </p:sp>
      <p:sp>
        <p:nvSpPr>
          <p:cNvPr id="94210" name="Rectangle 2"/>
          <p:cNvSpPr>
            <a:spLocks noGrp="1" noRot="1" noChangeAspect="1" noChangeArrowheads="1" noTextEdit="1"/>
          </p:cNvSpPr>
          <p:nvPr>
            <p:ph type="sldImg"/>
          </p:nvPr>
        </p:nvSpPr>
        <p:spPr>
          <a:xfrm>
            <a:off x="3343275" y="533400"/>
            <a:ext cx="3549650" cy="2662238"/>
          </a:xfrm>
          <a:ln/>
        </p:spPr>
      </p:sp>
      <p:sp>
        <p:nvSpPr>
          <p:cNvPr id="94211" name="Rectangle 3"/>
          <p:cNvSpPr>
            <a:spLocks noGrp="1" noChangeArrowheads="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CA5BE85-3C5B-7D4A-A27F-DB1485A8A3C9}" type="slidenum">
              <a:rPr lang="zh-CN" altLang="en-GB" sz="1300">
                <a:latin typeface="Tahoma" charset="0"/>
              </a:rPr>
              <a:pPr eaLnBrk="1" hangingPunct="1"/>
              <a:t>274</a:t>
            </a:fld>
            <a:endParaRPr lang="en-GB" altLang="zh-CN" sz="1300">
              <a:latin typeface="Tahoma" charset="0"/>
            </a:endParaRPr>
          </a:p>
        </p:txBody>
      </p:sp>
      <p:sp>
        <p:nvSpPr>
          <p:cNvPr id="586754" name="Rectangle 2"/>
          <p:cNvSpPr>
            <a:spLocks noGrp="1" noRot="1" noChangeAspect="1" noChangeArrowheads="1" noTextEdit="1"/>
          </p:cNvSpPr>
          <p:nvPr>
            <p:ph type="sldImg"/>
          </p:nvPr>
        </p:nvSpPr>
        <p:spPr>
          <a:ln/>
        </p:spPr>
      </p:sp>
      <p:sp>
        <p:nvSpPr>
          <p:cNvPr id="5867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29DEBC6-6133-8649-95C8-471787DC4D9A}" type="slidenum">
              <a:rPr lang="zh-CN" altLang="en-GB" sz="1300">
                <a:latin typeface="Tahoma" charset="0"/>
              </a:rPr>
              <a:pPr eaLnBrk="1" hangingPunct="1"/>
              <a:t>275</a:t>
            </a:fld>
            <a:endParaRPr lang="en-GB" altLang="zh-CN" sz="1300">
              <a:latin typeface="Tahoma" charset="0"/>
            </a:endParaRPr>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33B91F1-90C6-4447-AD9B-9589B4F1DC28}" type="slidenum">
              <a:rPr lang="zh-CN" altLang="en-GB" sz="1300">
                <a:latin typeface="Tahoma" charset="0"/>
              </a:rPr>
              <a:pPr eaLnBrk="1" hangingPunct="1"/>
              <a:t>276</a:t>
            </a:fld>
            <a:endParaRPr lang="en-GB" altLang="zh-CN" sz="1300">
              <a:latin typeface="Tahoma" charset="0"/>
            </a:endParaRPr>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357F448-5A85-424D-ACA3-67A1B9A081F4}" type="slidenum">
              <a:rPr lang="zh-CN" altLang="en-GB" sz="1300">
                <a:latin typeface="Tahoma" charset="0"/>
              </a:rPr>
              <a:pPr eaLnBrk="1" hangingPunct="1"/>
              <a:t>277</a:t>
            </a:fld>
            <a:endParaRPr lang="en-GB" altLang="zh-CN" sz="1300">
              <a:latin typeface="Tahoma" charset="0"/>
            </a:endParaRPr>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D529C42-F7DB-BF42-8ABE-3E0E0A73AA86}" type="slidenum">
              <a:rPr lang="zh-CN" altLang="en-GB" sz="1300">
                <a:latin typeface="Tahoma" charset="0"/>
              </a:rPr>
              <a:pPr eaLnBrk="1" hangingPunct="1"/>
              <a:t>372</a:t>
            </a:fld>
            <a:endParaRPr lang="en-GB" altLang="zh-CN" sz="1300">
              <a:latin typeface="Tahoma" charset="0"/>
            </a:endParaRPr>
          </a:p>
        </p:txBody>
      </p:sp>
      <p:sp>
        <p:nvSpPr>
          <p:cNvPr id="691202" name="Rectangle 2"/>
          <p:cNvSpPr>
            <a:spLocks noGrp="1" noRot="1" noChangeAspect="1" noChangeArrowheads="1" noTextEdit="1"/>
          </p:cNvSpPr>
          <p:nvPr>
            <p:ph type="sldImg"/>
          </p:nvPr>
        </p:nvSpPr>
        <p:spPr>
          <a:ln/>
        </p:spPr>
      </p:sp>
      <p:sp>
        <p:nvSpPr>
          <p:cNvPr id="6912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B76C1B-1615-B648-BBF0-3D36001399B0}" type="slidenum">
              <a:rPr lang="zh-CN" altLang="en-GB" sz="1300">
                <a:latin typeface="Tahoma" charset="0"/>
              </a:rPr>
              <a:pPr eaLnBrk="1" hangingPunct="1"/>
              <a:t>373</a:t>
            </a:fld>
            <a:endParaRPr lang="en-GB" altLang="zh-CN" sz="1300">
              <a:latin typeface="Tahoma" charset="0"/>
            </a:endParaRPr>
          </a:p>
        </p:txBody>
      </p:sp>
      <p:sp>
        <p:nvSpPr>
          <p:cNvPr id="693250" name="Rectangle 2"/>
          <p:cNvSpPr>
            <a:spLocks noGrp="1" noRot="1" noChangeAspect="1" noChangeArrowheads="1" noTextEdit="1"/>
          </p:cNvSpPr>
          <p:nvPr>
            <p:ph type="sldImg"/>
          </p:nvPr>
        </p:nvSpPr>
        <p:spPr>
          <a:ln/>
        </p:spPr>
      </p:sp>
      <p:sp>
        <p:nvSpPr>
          <p:cNvPr id="6932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F4E0218-E634-784A-92D8-7ACED58D0DC6}" type="slidenum">
              <a:rPr lang="zh-CN" altLang="en-GB" sz="1300">
                <a:latin typeface="Tahoma" charset="0"/>
              </a:rPr>
              <a:pPr eaLnBrk="1" hangingPunct="1"/>
              <a:t>374</a:t>
            </a:fld>
            <a:endParaRPr lang="en-GB" altLang="zh-CN" sz="1300">
              <a:latin typeface="Tahoma" charset="0"/>
            </a:endParaRPr>
          </a:p>
        </p:txBody>
      </p:sp>
      <p:sp>
        <p:nvSpPr>
          <p:cNvPr id="695298" name="Rectangle 2"/>
          <p:cNvSpPr>
            <a:spLocks noGrp="1" noRot="1" noChangeAspect="1" noChangeArrowheads="1" noTextEdit="1"/>
          </p:cNvSpPr>
          <p:nvPr>
            <p:ph type="sldImg"/>
          </p:nvPr>
        </p:nvSpPr>
        <p:spPr>
          <a:ln/>
        </p:spPr>
      </p:sp>
      <p:sp>
        <p:nvSpPr>
          <p:cNvPr id="6952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A6CA39E-89CB-1847-8C8C-4472FAD6EFC1}" type="slidenum">
              <a:rPr lang="zh-CN" altLang="en-GB" sz="1300">
                <a:latin typeface="Tahoma" charset="0"/>
              </a:rPr>
              <a:pPr eaLnBrk="1" hangingPunct="1"/>
              <a:t>375</a:t>
            </a:fld>
            <a:endParaRPr lang="en-GB" altLang="zh-CN" sz="1300">
              <a:latin typeface="Tahoma" charset="0"/>
            </a:endParaRPr>
          </a:p>
        </p:txBody>
      </p:sp>
      <p:sp>
        <p:nvSpPr>
          <p:cNvPr id="697346" name="Rectangle 2"/>
          <p:cNvSpPr>
            <a:spLocks noGrp="1" noRot="1" noChangeAspect="1" noChangeArrowheads="1" noTextEdit="1"/>
          </p:cNvSpPr>
          <p:nvPr>
            <p:ph type="sldImg"/>
          </p:nvPr>
        </p:nvSpPr>
        <p:spPr>
          <a:ln/>
        </p:spPr>
      </p:sp>
      <p:sp>
        <p:nvSpPr>
          <p:cNvPr id="6973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644AF1F-EE08-4E4C-82D4-520B14961C35}" type="slidenum">
              <a:rPr lang="zh-CN" altLang="en-GB" sz="1300">
                <a:latin typeface="Tahoma" charset="0"/>
              </a:rPr>
              <a:pPr eaLnBrk="1" hangingPunct="1"/>
              <a:t>376</a:t>
            </a:fld>
            <a:endParaRPr lang="en-GB" altLang="zh-CN" sz="1300">
              <a:latin typeface="Tahoma" charset="0"/>
            </a:endParaRPr>
          </a:p>
        </p:txBody>
      </p:sp>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9FBFAF7-AB89-E346-B1EA-C6A676744763}" type="slidenum">
              <a:rPr lang="zh-CN" altLang="en-GB" sz="1300">
                <a:latin typeface="Tahoma" charset="0"/>
              </a:rPr>
              <a:pPr eaLnBrk="1" hangingPunct="1"/>
              <a:t>377</a:t>
            </a:fld>
            <a:endParaRPr lang="en-GB" altLang="zh-CN" sz="1300">
              <a:latin typeface="Tahoma" charset="0"/>
            </a:endParaRPr>
          </a:p>
        </p:txBody>
      </p:sp>
      <p:sp>
        <p:nvSpPr>
          <p:cNvPr id="701442" name="Rectangle 2"/>
          <p:cNvSpPr>
            <a:spLocks noGrp="1" noRot="1" noChangeAspect="1" noChangeArrowheads="1" noTextEdit="1"/>
          </p:cNvSpPr>
          <p:nvPr>
            <p:ph type="sldImg"/>
          </p:nvPr>
        </p:nvSpPr>
        <p:spPr>
          <a:ln/>
        </p:spPr>
      </p:sp>
      <p:sp>
        <p:nvSpPr>
          <p:cNvPr id="7014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560D27C-9A2C-4F41-B6F6-E643F750DCC3}" type="slidenum">
              <a:rPr lang="zh-CN" altLang="en-GB" sz="1300">
                <a:latin typeface="Tahoma" charset="0"/>
              </a:rPr>
              <a:pPr eaLnBrk="1" hangingPunct="1"/>
              <a:t>46</a:t>
            </a:fld>
            <a:endParaRPr lang="en-GB" altLang="zh-CN" sz="1300">
              <a:latin typeface="Tahoma" charset="0"/>
            </a:endParaRPr>
          </a:p>
        </p:txBody>
      </p:sp>
      <p:sp>
        <p:nvSpPr>
          <p:cNvPr id="96258" name="Rectangle 2"/>
          <p:cNvSpPr>
            <a:spLocks noGrp="1" noRot="1" noChangeAspect="1" noChangeArrowheads="1" noTextEdit="1"/>
          </p:cNvSpPr>
          <p:nvPr>
            <p:ph type="sldImg"/>
          </p:nvPr>
        </p:nvSpPr>
        <p:spPr>
          <a:xfrm>
            <a:off x="3343275" y="533400"/>
            <a:ext cx="3549650" cy="2662238"/>
          </a:xfrm>
          <a:ln/>
        </p:spPr>
      </p:sp>
      <p:sp>
        <p:nvSpPr>
          <p:cNvPr id="96259" name="Rectangle 3"/>
          <p:cNvSpPr>
            <a:spLocks noGrp="1" noChangeArrowheads="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C3378CF-AC86-0E4A-A419-98E5A72FA8E1}" type="slidenum">
              <a:rPr lang="zh-CN" altLang="en-GB" sz="1300">
                <a:latin typeface="Tahoma" charset="0"/>
              </a:rPr>
              <a:pPr eaLnBrk="1" hangingPunct="1"/>
              <a:t>378</a:t>
            </a:fld>
            <a:endParaRPr lang="en-GB" altLang="zh-CN" sz="1300">
              <a:latin typeface="Tahoma" charset="0"/>
            </a:endParaRPr>
          </a:p>
        </p:txBody>
      </p:sp>
      <p:sp>
        <p:nvSpPr>
          <p:cNvPr id="703490" name="Rectangle 2"/>
          <p:cNvSpPr>
            <a:spLocks noGrp="1" noRot="1" noChangeAspect="1" noChangeArrowheads="1" noTextEdit="1"/>
          </p:cNvSpPr>
          <p:nvPr>
            <p:ph type="sldImg"/>
          </p:nvPr>
        </p:nvSpPr>
        <p:spPr>
          <a:ln/>
        </p:spPr>
      </p:sp>
      <p:sp>
        <p:nvSpPr>
          <p:cNvPr id="7034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Contrasted “unselfconscious building processes” with “selfconscious building processes”</a:t>
            </a: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F8168DA-59D9-B04E-A3CC-8BB6CD908314}" type="slidenum">
              <a:rPr lang="zh-CN" altLang="en-GB" sz="1300">
                <a:latin typeface="Tahoma" charset="0"/>
              </a:rPr>
              <a:pPr eaLnBrk="1" hangingPunct="1"/>
              <a:t>379</a:t>
            </a:fld>
            <a:endParaRPr lang="en-GB" altLang="zh-CN" sz="1300">
              <a:latin typeface="Tahoma" charset="0"/>
            </a:endParaRPr>
          </a:p>
        </p:txBody>
      </p:sp>
      <p:sp>
        <p:nvSpPr>
          <p:cNvPr id="705538" name="Rectangle 2"/>
          <p:cNvSpPr>
            <a:spLocks noGrp="1" noRot="1" noChangeAspect="1" noChangeArrowheads="1" noTextEdit="1"/>
          </p:cNvSpPr>
          <p:nvPr>
            <p:ph type="sldImg"/>
          </p:nvPr>
        </p:nvSpPr>
        <p:spPr>
          <a:ln/>
        </p:spPr>
      </p:sp>
      <p:sp>
        <p:nvSpPr>
          <p:cNvPr id="7055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 tradition is conservative unchanging and “flexes” only in response to catastrophic failures in order to provide emergency repair. Change is therefore always “one-off” and localised, whereas in self conscious building change tends to spasmodic and global.</a:t>
            </a: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87A785B-8E9F-6140-9321-56C47DE68DD4}" type="slidenum">
              <a:rPr lang="zh-CN" altLang="en-GB" sz="1300">
                <a:latin typeface="Tahoma" charset="0"/>
              </a:rPr>
              <a:pPr eaLnBrk="1" hangingPunct="1"/>
              <a:t>380</a:t>
            </a:fld>
            <a:endParaRPr lang="en-GB" altLang="zh-CN" sz="1300">
              <a:latin typeface="Tahoma" charset="0"/>
            </a:endParaRPr>
          </a:p>
        </p:txBody>
      </p:sp>
      <p:sp>
        <p:nvSpPr>
          <p:cNvPr id="707586" name="Rectangle 2"/>
          <p:cNvSpPr>
            <a:spLocks noGrp="1" noRot="1" noChangeAspect="1" noChangeArrowheads="1" noTextEdit="1"/>
          </p:cNvSpPr>
          <p:nvPr>
            <p:ph type="sldImg"/>
          </p:nvPr>
        </p:nvSpPr>
        <p:spPr>
          <a:ln/>
        </p:spPr>
      </p:sp>
      <p:sp>
        <p:nvSpPr>
          <p:cNvPr id="7075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Alexander believes that patterns should instill the “genetic code” that will make buildings homeostatic</a:t>
            </a: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AEB44B3-97AB-A64F-8251-A950FA1E954F}" type="slidenum">
              <a:rPr lang="zh-CN" altLang="en-GB" sz="1300">
                <a:latin typeface="Tahoma" charset="0"/>
              </a:rPr>
              <a:pPr eaLnBrk="1" hangingPunct="1"/>
              <a:t>381</a:t>
            </a:fld>
            <a:endParaRPr lang="en-GB" altLang="zh-CN" sz="1300">
              <a:latin typeface="Tahoma" charset="0"/>
            </a:endParaRPr>
          </a:p>
        </p:txBody>
      </p:sp>
      <p:sp>
        <p:nvSpPr>
          <p:cNvPr id="709634" name="Rectangle 2"/>
          <p:cNvSpPr>
            <a:spLocks noGrp="1" noRot="1" noChangeAspect="1" noChangeArrowheads="1" noTextEdit="1"/>
          </p:cNvSpPr>
          <p:nvPr>
            <p:ph type="sldImg"/>
          </p:nvPr>
        </p:nvSpPr>
        <p:spPr>
          <a:ln/>
        </p:spPr>
      </p:sp>
      <p:sp>
        <p:nvSpPr>
          <p:cNvPr id="7096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 modern dilemna is that the designer’s increased knowledge of, control of, and responsibility for their design is the very source of the problems of modern design. It is too much of a cognitive burden to deal with all the different kinds of different forces that impact with different change rates.</a:t>
            </a: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3DC6F8E-466E-894F-B769-8E1D92CB6F6D}" type="slidenum">
              <a:rPr lang="zh-CN" altLang="en-GB" sz="1300">
                <a:latin typeface="Tahoma" charset="0"/>
              </a:rPr>
              <a:pPr eaLnBrk="1" hangingPunct="1"/>
              <a:t>382</a:t>
            </a:fld>
            <a:endParaRPr lang="en-GB" altLang="zh-CN" sz="1300">
              <a:latin typeface="Tahoma" charset="0"/>
            </a:endParaRPr>
          </a:p>
        </p:txBody>
      </p:sp>
      <p:sp>
        <p:nvSpPr>
          <p:cNvPr id="711682" name="Rectangle 2"/>
          <p:cNvSpPr>
            <a:spLocks noGrp="1" noRot="1" noChangeAspect="1" noChangeArrowheads="1" noTextEdit="1"/>
          </p:cNvSpPr>
          <p:nvPr>
            <p:ph type="sldImg"/>
          </p:nvPr>
        </p:nvSpPr>
        <p:spPr>
          <a:ln/>
        </p:spPr>
      </p:sp>
      <p:sp>
        <p:nvSpPr>
          <p:cNvPr id="7116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974C94E-8055-EA44-80D4-1717A75AB4C6}" type="slidenum">
              <a:rPr lang="zh-CN" altLang="en-GB" sz="1300">
                <a:latin typeface="Tahoma" charset="0"/>
              </a:rPr>
              <a:pPr eaLnBrk="1" hangingPunct="1"/>
              <a:t>383</a:t>
            </a:fld>
            <a:endParaRPr lang="en-GB" altLang="zh-CN" sz="1300">
              <a:latin typeface="Tahoma" charset="0"/>
            </a:endParaRPr>
          </a:p>
        </p:txBody>
      </p:sp>
      <p:sp>
        <p:nvSpPr>
          <p:cNvPr id="713730" name="Rectangle 2"/>
          <p:cNvSpPr>
            <a:spLocks noGrp="1" noRot="1" noChangeAspect="1" noChangeArrowheads="1" noTextEdit="1"/>
          </p:cNvSpPr>
          <p:nvPr>
            <p:ph type="sldImg"/>
          </p:nvPr>
        </p:nvSpPr>
        <p:spPr>
          <a:ln/>
        </p:spPr>
      </p:sp>
      <p:sp>
        <p:nvSpPr>
          <p:cNvPr id="7137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6120236-8680-5245-889C-7847A42C0A45}" type="slidenum">
              <a:rPr lang="zh-CN" altLang="en-GB" sz="1300">
                <a:latin typeface="Tahoma" charset="0"/>
              </a:rPr>
              <a:pPr eaLnBrk="1" hangingPunct="1"/>
              <a:t>384</a:t>
            </a:fld>
            <a:endParaRPr lang="en-GB" altLang="zh-CN" sz="1300">
              <a:latin typeface="Tahoma" charset="0"/>
            </a:endParaRPr>
          </a:p>
        </p:txBody>
      </p:sp>
      <p:sp>
        <p:nvSpPr>
          <p:cNvPr id="715778" name="Rectangle 2"/>
          <p:cNvSpPr>
            <a:spLocks noGrp="1" noRot="1" noChangeAspect="1" noChangeArrowheads="1" noTextEdit="1"/>
          </p:cNvSpPr>
          <p:nvPr>
            <p:ph type="sldImg"/>
          </p:nvPr>
        </p:nvSpPr>
        <p:spPr>
          <a:ln/>
        </p:spPr>
      </p:sp>
      <p:sp>
        <p:nvSpPr>
          <p:cNvPr id="7157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They might also be considered to be the software engineering industry’s equivalent of “blacksmith design” - an attempt to deal with the fact that we are still a craft but one that lacks a Master-Apprentice culture.</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472A980-F02D-7F4B-9623-C406B47249CC}" type="slidenum">
              <a:rPr lang="zh-CN" altLang="en-GB" sz="1300">
                <a:latin typeface="Tahoma" charset="0"/>
              </a:rPr>
              <a:pPr eaLnBrk="1" hangingPunct="1"/>
              <a:t>385</a:t>
            </a:fld>
            <a:endParaRPr lang="en-GB" altLang="zh-CN" sz="1300">
              <a:latin typeface="Tahoma" charset="0"/>
            </a:endParaRPr>
          </a:p>
        </p:txBody>
      </p:sp>
      <p:sp>
        <p:nvSpPr>
          <p:cNvPr id="717826" name="Rectangle 2"/>
          <p:cNvSpPr>
            <a:spLocks noGrp="1" noRot="1" noChangeAspect="1" noChangeArrowheads="1" noTextEdit="1"/>
          </p:cNvSpPr>
          <p:nvPr>
            <p:ph type="sldImg"/>
          </p:nvPr>
        </p:nvSpPr>
        <p:spPr>
          <a:ln/>
        </p:spPr>
      </p:sp>
      <p:sp>
        <p:nvSpPr>
          <p:cNvPr id="7178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6E0C23F-E76D-FC4F-B425-E6410BD23977}" type="slidenum">
              <a:rPr lang="zh-CN" altLang="en-GB" sz="1300">
                <a:latin typeface="Tahoma" charset="0"/>
              </a:rPr>
              <a:pPr eaLnBrk="1" hangingPunct="1"/>
              <a:t>386</a:t>
            </a:fld>
            <a:endParaRPr lang="en-GB" altLang="zh-CN" sz="1300">
              <a:latin typeface="Tahoma" charset="0"/>
            </a:endParaRPr>
          </a:p>
        </p:txBody>
      </p:sp>
      <p:sp>
        <p:nvSpPr>
          <p:cNvPr id="719874" name="Rectangle 2"/>
          <p:cNvSpPr>
            <a:spLocks noGrp="1" noRot="1" noChangeAspect="1" noChangeArrowheads="1" noTextEdit="1"/>
          </p:cNvSpPr>
          <p:nvPr>
            <p:ph type="sldImg"/>
          </p:nvPr>
        </p:nvSpPr>
        <p:spPr>
          <a:ln/>
        </p:spPr>
      </p:sp>
      <p:sp>
        <p:nvSpPr>
          <p:cNvPr id="7198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DFB5078-BE3C-3944-A004-3C04CF329A33}" type="slidenum">
              <a:rPr lang="zh-CN" altLang="en-GB" sz="1300">
                <a:latin typeface="Tahoma" charset="0"/>
              </a:rPr>
              <a:pPr eaLnBrk="1" hangingPunct="1"/>
              <a:t>387</a:t>
            </a:fld>
            <a:endParaRPr lang="en-GB" altLang="zh-CN" sz="1300">
              <a:latin typeface="Tahoma" charset="0"/>
            </a:endParaRPr>
          </a:p>
        </p:txBody>
      </p:sp>
      <p:sp>
        <p:nvSpPr>
          <p:cNvPr id="721922" name="Rectangle 2"/>
          <p:cNvSpPr>
            <a:spLocks noGrp="1" noRot="1" noChangeAspect="1" noChangeArrowheads="1" noTextEdit="1"/>
          </p:cNvSpPr>
          <p:nvPr>
            <p:ph type="sldImg"/>
          </p:nvPr>
        </p:nvSpPr>
        <p:spPr>
          <a:ln/>
        </p:spPr>
      </p:sp>
      <p:sp>
        <p:nvSpPr>
          <p:cNvPr id="7219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820E030-033F-844A-B67D-BFC1BDADF8CE}" type="slidenum">
              <a:rPr lang="zh-CN" altLang="en-GB" sz="1300">
                <a:latin typeface="Tahoma" charset="0"/>
              </a:rPr>
              <a:pPr eaLnBrk="1" hangingPunct="1"/>
              <a:t>47</a:t>
            </a:fld>
            <a:endParaRPr lang="en-GB" altLang="zh-CN" sz="1300">
              <a:latin typeface="Tahoma" charset="0"/>
            </a:endParaRPr>
          </a:p>
        </p:txBody>
      </p:sp>
      <p:sp>
        <p:nvSpPr>
          <p:cNvPr id="98306" name="Rectangle 2"/>
          <p:cNvSpPr>
            <a:spLocks noGrp="1" noRot="1" noChangeAspect="1" noChangeArrowheads="1" noTextEdit="1"/>
          </p:cNvSpPr>
          <p:nvPr>
            <p:ph type="sldImg"/>
          </p:nvPr>
        </p:nvSpPr>
        <p:spPr>
          <a:xfrm>
            <a:off x="3343275" y="533400"/>
            <a:ext cx="3549650" cy="2662238"/>
          </a:xfrm>
          <a:ln/>
        </p:spPr>
      </p:sp>
      <p:sp>
        <p:nvSpPr>
          <p:cNvPr id="98307" name="Rectangle 3"/>
          <p:cNvSpPr>
            <a:spLocks noGrp="1" noChangeArrowheads="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2099097-9A5E-FD41-B72C-DAFEBC30C465}" type="slidenum">
              <a:rPr lang="zh-CN" altLang="en-GB" sz="1300">
                <a:latin typeface="Tahoma" charset="0"/>
              </a:rPr>
              <a:pPr eaLnBrk="1" hangingPunct="1"/>
              <a:t>388</a:t>
            </a:fld>
            <a:endParaRPr lang="en-GB" altLang="zh-CN" sz="1300">
              <a:latin typeface="Tahoma" charset="0"/>
            </a:endParaRPr>
          </a:p>
        </p:txBody>
      </p:sp>
      <p:sp>
        <p:nvSpPr>
          <p:cNvPr id="723970" name="Rectangle 2"/>
          <p:cNvSpPr>
            <a:spLocks noGrp="1" noRot="1" noChangeAspect="1" noChangeArrowheads="1" noTextEdit="1"/>
          </p:cNvSpPr>
          <p:nvPr>
            <p:ph type="sldImg"/>
          </p:nvPr>
        </p:nvSpPr>
        <p:spPr>
          <a:xfrm>
            <a:off x="3348038" y="549275"/>
            <a:ext cx="3538537" cy="2654300"/>
          </a:xfrm>
          <a:ln w="12700" cap="flat">
            <a:solidFill>
              <a:schemeClr val="tx1"/>
            </a:solidFill>
          </a:ln>
        </p:spPr>
      </p:sp>
      <p:sp>
        <p:nvSpPr>
          <p:cNvPr id="723971" name="Rectangle 3"/>
          <p:cNvSpPr>
            <a:spLocks noGrp="1" noChangeArrowheads="1"/>
          </p:cNvSpPr>
          <p:nvPr>
            <p:ph type="body" idx="1"/>
          </p:nvPr>
        </p:nvSpPr>
        <p:spPr>
          <a:xfrm>
            <a:off x="1360488" y="3378200"/>
            <a:ext cx="7510462" cy="31750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8023" tIns="49012" rIns="98023" bIns="49012"/>
          <a:lstStyle/>
          <a:p>
            <a:pPr>
              <a:spcBef>
                <a:spcPct val="0"/>
              </a:spcBef>
            </a:pPr>
            <a:r>
              <a:rPr lang="en-GB" altLang="zh-CN">
                <a:latin typeface="Times New Roman" charset="0"/>
                <a:ea typeface="宋体" charset="0"/>
              </a:rPr>
              <a:t>A pattern is also a piece of literature for communicating design ideas. Patterns are written down in a standard form. These headings are the template for the GOF patterns.Most are much smaller (5-6 headings)</a:t>
            </a: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0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07C22F2-5198-5A4E-A5AD-653EA31C7226}" type="slidenum">
              <a:rPr lang="zh-CN" altLang="en-GB" sz="1300">
                <a:latin typeface="Tahoma" charset="0"/>
              </a:rPr>
              <a:pPr eaLnBrk="1" hangingPunct="1"/>
              <a:t>389</a:t>
            </a:fld>
            <a:endParaRPr lang="en-GB" altLang="zh-CN" sz="1300">
              <a:latin typeface="Tahoma" charset="0"/>
            </a:endParaRPr>
          </a:p>
        </p:txBody>
      </p:sp>
      <p:sp>
        <p:nvSpPr>
          <p:cNvPr id="726018" name="Rectangle 2"/>
          <p:cNvSpPr>
            <a:spLocks noGrp="1" noRot="1" noChangeAspect="1" noChangeArrowheads="1" noTextEdit="1"/>
          </p:cNvSpPr>
          <p:nvPr>
            <p:ph type="sldImg"/>
          </p:nvPr>
        </p:nvSpPr>
        <p:spPr>
          <a:ln/>
        </p:spPr>
      </p:sp>
      <p:sp>
        <p:nvSpPr>
          <p:cNvPr id="7260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82B3D22-65D0-6448-AF5B-4B2AC31543A0}" type="slidenum">
              <a:rPr lang="zh-CN" altLang="en-GB" sz="1300">
                <a:latin typeface="Tahoma" charset="0"/>
              </a:rPr>
              <a:pPr eaLnBrk="1" hangingPunct="1"/>
              <a:t>390</a:t>
            </a:fld>
            <a:endParaRPr lang="en-GB" altLang="zh-CN" sz="1300">
              <a:latin typeface="Tahoma" charset="0"/>
            </a:endParaRPr>
          </a:p>
        </p:txBody>
      </p:sp>
      <p:sp>
        <p:nvSpPr>
          <p:cNvPr id="728066" name="Rectangle 2"/>
          <p:cNvSpPr>
            <a:spLocks noGrp="1" noRot="1" noChangeAspect="1" noChangeArrowheads="1" noTextEdit="1"/>
          </p:cNvSpPr>
          <p:nvPr>
            <p:ph type="sldImg"/>
          </p:nvPr>
        </p:nvSpPr>
        <p:spPr>
          <a:ln/>
        </p:spPr>
      </p:sp>
      <p:sp>
        <p:nvSpPr>
          <p:cNvPr id="7280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715243A-2C80-7346-9119-C701F5332B18}" type="slidenum">
              <a:rPr lang="zh-CN" altLang="en-GB" sz="1300">
                <a:latin typeface="Tahoma" charset="0"/>
              </a:rPr>
              <a:pPr eaLnBrk="1" hangingPunct="1"/>
              <a:t>391</a:t>
            </a:fld>
            <a:endParaRPr lang="en-GB" altLang="zh-CN" sz="1300">
              <a:latin typeface="Tahoma" charset="0"/>
            </a:endParaRPr>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D47B5BF-FDC8-574B-89C9-C506EA5EA35D}" type="slidenum">
              <a:rPr lang="zh-CN" altLang="en-GB" sz="1300">
                <a:latin typeface="Tahoma" charset="0"/>
              </a:rPr>
              <a:pPr eaLnBrk="1" hangingPunct="1"/>
              <a:t>392</a:t>
            </a:fld>
            <a:endParaRPr lang="en-GB" altLang="zh-CN" sz="1300">
              <a:latin typeface="Tahoma" charset="0"/>
            </a:endParaRPr>
          </a:p>
        </p:txBody>
      </p:sp>
      <p:sp>
        <p:nvSpPr>
          <p:cNvPr id="732162" name="Rectangle 2"/>
          <p:cNvSpPr>
            <a:spLocks noGrp="1" noRot="1" noChangeAspect="1" noChangeArrowheads="1" noTextEdit="1"/>
          </p:cNvSpPr>
          <p:nvPr>
            <p:ph type="sldImg"/>
          </p:nvPr>
        </p:nvSpPr>
        <p:spPr>
          <a:xfrm>
            <a:off x="3348038" y="549275"/>
            <a:ext cx="3538537" cy="2654300"/>
          </a:xfrm>
          <a:ln w="12700" cap="flat">
            <a:solidFill>
              <a:schemeClr val="tx1"/>
            </a:solidFill>
          </a:ln>
        </p:spPr>
      </p:sp>
      <p:sp>
        <p:nvSpPr>
          <p:cNvPr id="732163" name="Rectangle 3"/>
          <p:cNvSpPr>
            <a:spLocks noGrp="1" noChangeArrowheads="1"/>
          </p:cNvSpPr>
          <p:nvPr>
            <p:ph type="body" idx="1"/>
          </p:nvPr>
        </p:nvSpPr>
        <p:spPr>
          <a:xfrm>
            <a:off x="1360488" y="3378200"/>
            <a:ext cx="7510462" cy="31750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6334" tIns="49012" rIns="96334" bIns="49012"/>
          <a:lstStyle/>
          <a:p>
            <a:pPr>
              <a:spcBef>
                <a:spcPct val="0"/>
              </a:spcBef>
            </a:pPr>
            <a:r>
              <a:rPr lang="en-GB" altLang="zh-CN" sz="1400">
                <a:latin typeface="Times New Roman" charset="0"/>
                <a:ea typeface="宋体" charset="0"/>
              </a:rPr>
              <a:t>Gamma, Helm, Johnson and Vlissides are often called “The Gang of Four” and thir patterns are aronymously called GOF patterns.</a:t>
            </a:r>
          </a:p>
          <a:p>
            <a:pPr>
              <a:spcBef>
                <a:spcPct val="0"/>
              </a:spcBef>
            </a:pPr>
            <a:endParaRPr lang="en-GB" altLang="zh-CN" sz="1400">
              <a:latin typeface="Times New Roman" charset="0"/>
              <a:ea typeface="宋体" charset="0"/>
            </a:endParaRPr>
          </a:p>
          <a:p>
            <a:pPr>
              <a:spcBef>
                <a:spcPct val="0"/>
              </a:spcBef>
            </a:pPr>
            <a:r>
              <a:rPr lang="en-GB" altLang="zh-CN" sz="1400">
                <a:latin typeface="Times New Roman" charset="0"/>
                <a:ea typeface="宋体" charset="0"/>
              </a:rPr>
              <a:t>There are 23 GOF or Gamma patterns in the book, categorised into Creational, Structural and Behavioural patterns.In this presentation we will look in depth at just one of these.</a:t>
            </a:r>
          </a:p>
          <a:p>
            <a:pPr>
              <a:spcBef>
                <a:spcPct val="0"/>
              </a:spcBef>
            </a:pPr>
            <a:endParaRPr lang="en-GB" altLang="zh-CN" sz="1400">
              <a:latin typeface="Times New Roman" charset="0"/>
              <a:ea typeface="宋体" charset="0"/>
            </a:endParaRPr>
          </a:p>
          <a:p>
            <a:pPr>
              <a:spcBef>
                <a:spcPct val="0"/>
              </a:spcBef>
            </a:pPr>
            <a:r>
              <a:rPr lang="en-GB" altLang="zh-CN" sz="1400">
                <a:latin typeface="Times New Roman" charset="0"/>
                <a:ea typeface="宋体" charset="0"/>
              </a:rPr>
              <a:t>There are many other kinds of patterns and pattern books, too. The Plop (Pattern Languages of Program Design) conferences have already published two volumes and are currently editing a third. Siemens AG in Germany have published patterns.</a:t>
            </a:r>
          </a:p>
          <a:p>
            <a:pPr>
              <a:spcBef>
                <a:spcPct val="0"/>
              </a:spcBef>
            </a:pPr>
            <a:endParaRPr lang="en-GB" altLang="zh-CN" sz="1400">
              <a:latin typeface="Times New Roman" charset="0"/>
              <a:ea typeface="宋体" charset="0"/>
            </a:endParaRPr>
          </a:p>
          <a:p>
            <a:pPr>
              <a:spcBef>
                <a:spcPct val="0"/>
              </a:spcBef>
            </a:pPr>
            <a:r>
              <a:rPr lang="en-GB" altLang="zh-CN" sz="1400">
                <a:latin typeface="Times New Roman" charset="0"/>
                <a:ea typeface="宋体" charset="0"/>
              </a:rPr>
              <a:t>Besides Design Patterns there are also Analysis patterns, Process and Organisation patterns, Architectural style patterns etc, and language specific patterns for programming in C++, Smalltalk and Java.</a:t>
            </a:r>
          </a:p>
          <a:p>
            <a:pPr>
              <a:spcBef>
                <a:spcPct val="0"/>
              </a:spcBef>
            </a:pPr>
            <a:endParaRPr lang="en-GB" altLang="zh-CN" sz="1400">
              <a:latin typeface="Times New Roman" charset="0"/>
              <a:ea typeface="宋体" charset="0"/>
            </a:endParaRPr>
          </a:p>
          <a:p>
            <a:pPr>
              <a:spcBef>
                <a:spcPct val="0"/>
              </a:spcBef>
            </a:pPr>
            <a:r>
              <a:rPr lang="en-GB" altLang="zh-CN" sz="1400">
                <a:latin typeface="Times New Roman" charset="0"/>
                <a:ea typeface="宋体" charset="0"/>
              </a:rPr>
              <a:t>But Design Patterns are the best understood, and the GOF patterns the most well known.</a:t>
            </a: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38A619F-54C9-BA47-9FA0-BCC94C707598}" type="slidenum">
              <a:rPr lang="zh-CN" altLang="en-GB" sz="1300">
                <a:latin typeface="Tahoma" charset="0"/>
              </a:rPr>
              <a:pPr eaLnBrk="1" hangingPunct="1"/>
              <a:t>393</a:t>
            </a:fld>
            <a:endParaRPr lang="en-GB" altLang="zh-CN" sz="1300">
              <a:latin typeface="Tahoma" charset="0"/>
            </a:endParaRPr>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747843A-2880-9D40-942D-90636D7F00C0}" type="slidenum">
              <a:rPr lang="zh-CN" altLang="en-GB" sz="1300">
                <a:latin typeface="Tahoma" charset="0"/>
              </a:rPr>
              <a:pPr eaLnBrk="1" hangingPunct="1"/>
              <a:t>394</a:t>
            </a:fld>
            <a:endParaRPr lang="en-GB" altLang="zh-CN" sz="1300">
              <a:latin typeface="Tahoma" charset="0"/>
            </a:endParaRPr>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13842E0-B58E-3740-AE26-EBEF5AF32654}" type="slidenum">
              <a:rPr lang="zh-CN" altLang="en-GB" sz="1300">
                <a:latin typeface="Tahoma" charset="0"/>
              </a:rPr>
              <a:pPr eaLnBrk="1" hangingPunct="1"/>
              <a:t>395</a:t>
            </a:fld>
            <a:endParaRPr lang="en-GB" altLang="zh-CN" sz="1300">
              <a:latin typeface="Tahoma" charset="0"/>
            </a:endParaRPr>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E60A172-990C-BF41-83DD-572F238A9997}" type="slidenum">
              <a:rPr lang="zh-CN" altLang="en-GB" sz="1300">
                <a:latin typeface="Tahoma" charset="0"/>
              </a:rPr>
              <a:pPr eaLnBrk="1" hangingPunct="1"/>
              <a:t>396</a:t>
            </a:fld>
            <a:endParaRPr lang="en-GB" altLang="zh-CN" sz="1300">
              <a:latin typeface="Tahoma" charset="0"/>
            </a:endParaRPr>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A7B6AFD-A9A9-A04F-A6EF-1E424568F04B}" type="slidenum">
              <a:rPr lang="zh-CN" altLang="en-GB" sz="1300">
                <a:latin typeface="Tahoma" charset="0"/>
              </a:rPr>
              <a:pPr eaLnBrk="1" hangingPunct="1"/>
              <a:t>397</a:t>
            </a:fld>
            <a:endParaRPr lang="en-GB" altLang="zh-CN" sz="1300">
              <a:latin typeface="Tahoma" charset="0"/>
            </a:endParaRPr>
          </a:p>
        </p:txBody>
      </p:sp>
      <p:sp>
        <p:nvSpPr>
          <p:cNvPr id="742402" name="Rectangle 2"/>
          <p:cNvSpPr>
            <a:spLocks noGrp="1" noRot="1" noChangeAspect="1" noChangeArrowheads="1" noTextEdit="1"/>
          </p:cNvSpPr>
          <p:nvPr>
            <p:ph type="sldImg"/>
          </p:nvPr>
        </p:nvSpPr>
        <p:spPr>
          <a:ln/>
        </p:spPr>
      </p:sp>
      <p:sp>
        <p:nvSpPr>
          <p:cNvPr id="7424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67D82FC-D2B5-3E4E-A6FB-B8B29CD526DA}" type="slidenum">
              <a:rPr lang="zh-CN" altLang="en-GB" sz="1300">
                <a:latin typeface="Tahoma" charset="0"/>
              </a:rPr>
              <a:pPr eaLnBrk="1" hangingPunct="1"/>
              <a:t>48</a:t>
            </a:fld>
            <a:endParaRPr lang="en-GB" altLang="zh-CN" sz="1300">
              <a:latin typeface="Tahoma" charset="0"/>
            </a:endParaRPr>
          </a:p>
        </p:txBody>
      </p:sp>
      <p:sp>
        <p:nvSpPr>
          <p:cNvPr id="104450" name="Rectangle 2"/>
          <p:cNvSpPr>
            <a:spLocks noGrp="1" noRot="1" noChangeAspect="1" noChangeArrowheads="1" noTextEdit="1"/>
          </p:cNvSpPr>
          <p:nvPr>
            <p:ph type="sldImg"/>
          </p:nvPr>
        </p:nvSpPr>
        <p:spPr>
          <a:xfrm>
            <a:off x="3460750" y="619125"/>
            <a:ext cx="3316288" cy="2487613"/>
          </a:xfrm>
          <a:ln/>
        </p:spPr>
      </p:sp>
      <p:sp>
        <p:nvSpPr>
          <p:cNvPr id="104451" name="Rectangle 3"/>
          <p:cNvSpPr>
            <a:spLocks noGrp="1" noChangeArrowheads="1"/>
          </p:cNvSpPr>
          <p:nvPr>
            <p:ph type="body" idx="1"/>
          </p:nvPr>
        </p:nvSpPr>
        <p:spPr>
          <a:xfrm>
            <a:off x="1236663" y="3375025"/>
            <a:ext cx="7761287" cy="29924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613277B-985D-DD4B-8527-34ACD002637E}" type="slidenum">
              <a:rPr lang="zh-CN" altLang="en-GB" sz="1300">
                <a:latin typeface="Tahoma" charset="0"/>
              </a:rPr>
              <a:pPr eaLnBrk="1" hangingPunct="1"/>
              <a:t>398</a:t>
            </a:fld>
            <a:endParaRPr lang="en-GB" altLang="zh-CN" sz="1300">
              <a:latin typeface="Tahoma" charset="0"/>
            </a:endParaRPr>
          </a:p>
        </p:txBody>
      </p:sp>
      <p:sp>
        <p:nvSpPr>
          <p:cNvPr id="744450" name="Rectangle 2"/>
          <p:cNvSpPr>
            <a:spLocks noGrp="1" noRot="1" noChangeAspect="1" noChangeArrowheads="1" noTextEdit="1"/>
          </p:cNvSpPr>
          <p:nvPr>
            <p:ph type="sldImg"/>
          </p:nvPr>
        </p:nvSpPr>
        <p:spPr>
          <a:ln/>
        </p:spPr>
      </p:sp>
      <p:sp>
        <p:nvSpPr>
          <p:cNvPr id="7444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9560460-3066-5049-897E-9E908159F76D}" type="slidenum">
              <a:rPr lang="zh-CN" altLang="en-GB" sz="1300">
                <a:latin typeface="Tahoma" charset="0"/>
              </a:rPr>
              <a:pPr eaLnBrk="1" hangingPunct="1"/>
              <a:t>399</a:t>
            </a:fld>
            <a:endParaRPr lang="en-GB" altLang="zh-CN" sz="1300">
              <a:latin typeface="Tahoma" charset="0"/>
            </a:endParaRPr>
          </a:p>
        </p:txBody>
      </p:sp>
      <p:sp>
        <p:nvSpPr>
          <p:cNvPr id="746498" name="Rectangle 2"/>
          <p:cNvSpPr>
            <a:spLocks noGrp="1" noRot="1" noChangeAspect="1" noChangeArrowheads="1" noTextEdit="1"/>
          </p:cNvSpPr>
          <p:nvPr>
            <p:ph type="sldImg"/>
          </p:nvPr>
        </p:nvSpPr>
        <p:spPr>
          <a:ln/>
        </p:spPr>
      </p:sp>
      <p:sp>
        <p:nvSpPr>
          <p:cNvPr id="7464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5C46E2D-E3D4-4F48-BE31-68C8A3601DC4}" type="slidenum">
              <a:rPr lang="zh-CN" altLang="en-GB" sz="1300">
                <a:latin typeface="Tahoma" charset="0"/>
              </a:rPr>
              <a:pPr eaLnBrk="1" hangingPunct="1"/>
              <a:t>400</a:t>
            </a:fld>
            <a:endParaRPr lang="en-GB" altLang="zh-CN" sz="1300">
              <a:latin typeface="Tahoma" charset="0"/>
            </a:endParaRPr>
          </a:p>
        </p:txBody>
      </p:sp>
      <p:sp>
        <p:nvSpPr>
          <p:cNvPr id="748546" name="Rectangle 2"/>
          <p:cNvSpPr>
            <a:spLocks noGrp="1" noRot="1" noChangeAspect="1" noChangeArrowheads="1" noTextEdit="1"/>
          </p:cNvSpPr>
          <p:nvPr>
            <p:ph type="sldImg"/>
          </p:nvPr>
        </p:nvSpPr>
        <p:spPr>
          <a:ln/>
        </p:spPr>
      </p:sp>
      <p:sp>
        <p:nvSpPr>
          <p:cNvPr id="7485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36D03A5-9DA8-D343-974B-D2A31D9FCAF4}" type="slidenum">
              <a:rPr lang="zh-CN" altLang="en-GB" sz="1300">
                <a:latin typeface="Tahoma" charset="0"/>
              </a:rPr>
              <a:pPr eaLnBrk="1" hangingPunct="1"/>
              <a:t>401</a:t>
            </a:fld>
            <a:endParaRPr lang="en-GB" altLang="zh-CN" sz="1300">
              <a:latin typeface="Tahoma" charset="0"/>
            </a:endParaRPr>
          </a:p>
        </p:txBody>
      </p:sp>
      <p:sp>
        <p:nvSpPr>
          <p:cNvPr id="750594" name="Rectangle 2"/>
          <p:cNvSpPr>
            <a:spLocks noGrp="1" noRot="1" noChangeAspect="1" noChangeArrowheads="1" noTextEdit="1"/>
          </p:cNvSpPr>
          <p:nvPr>
            <p:ph type="sldImg"/>
          </p:nvPr>
        </p:nvSpPr>
        <p:spPr>
          <a:ln/>
        </p:spPr>
      </p:sp>
      <p:sp>
        <p:nvSpPr>
          <p:cNvPr id="7505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A85BD18-70D3-F043-9B65-0D7A093DAACC}" type="slidenum">
              <a:rPr lang="zh-CN" altLang="en-GB" sz="1300">
                <a:latin typeface="Tahoma" charset="0"/>
              </a:rPr>
              <a:pPr eaLnBrk="1" hangingPunct="1"/>
              <a:t>402</a:t>
            </a:fld>
            <a:endParaRPr lang="en-GB" altLang="zh-CN" sz="1300">
              <a:latin typeface="Tahoma" charset="0"/>
            </a:endParaRPr>
          </a:p>
        </p:txBody>
      </p:sp>
      <p:sp>
        <p:nvSpPr>
          <p:cNvPr id="752642" name="Rectangle 2"/>
          <p:cNvSpPr>
            <a:spLocks noGrp="1" noRot="1" noChangeAspect="1" noChangeArrowheads="1" noTextEdit="1"/>
          </p:cNvSpPr>
          <p:nvPr>
            <p:ph type="sldImg"/>
          </p:nvPr>
        </p:nvSpPr>
        <p:spPr>
          <a:ln/>
        </p:spPr>
      </p:sp>
      <p:sp>
        <p:nvSpPr>
          <p:cNvPr id="7526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61C106C-7297-C74D-938E-5CADA8A46289}" type="slidenum">
              <a:rPr lang="zh-CN" altLang="en-GB" sz="1300">
                <a:latin typeface="Tahoma" charset="0"/>
              </a:rPr>
              <a:pPr eaLnBrk="1" hangingPunct="1"/>
              <a:t>403</a:t>
            </a:fld>
            <a:endParaRPr lang="en-GB" altLang="zh-CN" sz="1300">
              <a:latin typeface="Tahoma" charset="0"/>
            </a:endParaRPr>
          </a:p>
        </p:txBody>
      </p:sp>
      <p:sp>
        <p:nvSpPr>
          <p:cNvPr id="754690" name="Rectangle 2"/>
          <p:cNvSpPr>
            <a:spLocks noGrp="1" noRot="1" noChangeAspect="1" noChangeArrowheads="1" noTextEdit="1"/>
          </p:cNvSpPr>
          <p:nvPr>
            <p:ph type="sldImg"/>
          </p:nvPr>
        </p:nvSpPr>
        <p:spPr>
          <a:ln/>
        </p:spPr>
      </p:sp>
      <p:sp>
        <p:nvSpPr>
          <p:cNvPr id="7546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72A0E43-FA50-A641-A77F-522E61733048}" type="slidenum">
              <a:rPr lang="zh-CN" altLang="en-GB" sz="1300">
                <a:latin typeface="Tahoma" charset="0"/>
              </a:rPr>
              <a:pPr eaLnBrk="1" hangingPunct="1"/>
              <a:t>404</a:t>
            </a:fld>
            <a:endParaRPr lang="en-GB" altLang="zh-CN" sz="1300">
              <a:latin typeface="Tahoma" charset="0"/>
            </a:endParaRPr>
          </a:p>
        </p:txBody>
      </p:sp>
      <p:sp>
        <p:nvSpPr>
          <p:cNvPr id="756738" name="Rectangle 2"/>
          <p:cNvSpPr>
            <a:spLocks noGrp="1" noRot="1" noChangeAspect="1" noChangeArrowheads="1" noTextEdit="1"/>
          </p:cNvSpPr>
          <p:nvPr>
            <p:ph type="sldImg"/>
          </p:nvPr>
        </p:nvSpPr>
        <p:spPr>
          <a:ln/>
        </p:spPr>
      </p:sp>
      <p:sp>
        <p:nvSpPr>
          <p:cNvPr id="7567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6057DA0-0FA0-DE44-A8E8-EA5EAAE4779D}" type="slidenum">
              <a:rPr lang="zh-CN" altLang="en-GB" sz="1300">
                <a:latin typeface="Tahoma" charset="0"/>
              </a:rPr>
              <a:pPr eaLnBrk="1" hangingPunct="1"/>
              <a:t>405</a:t>
            </a:fld>
            <a:endParaRPr lang="en-GB" altLang="zh-CN" sz="1300">
              <a:latin typeface="Tahoma" charset="0"/>
            </a:endParaRPr>
          </a:p>
        </p:txBody>
      </p:sp>
      <p:sp>
        <p:nvSpPr>
          <p:cNvPr id="758786" name="Rectangle 2"/>
          <p:cNvSpPr>
            <a:spLocks noGrp="1" noRot="1" noChangeAspect="1" noChangeArrowheads="1" noTextEdit="1"/>
          </p:cNvSpPr>
          <p:nvPr>
            <p:ph type="sldImg"/>
          </p:nvPr>
        </p:nvSpPr>
        <p:spPr>
          <a:ln/>
        </p:spPr>
      </p:sp>
      <p:sp>
        <p:nvSpPr>
          <p:cNvPr id="7587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09C00EE-5A5A-E548-836D-4FC716F2C812}" type="slidenum">
              <a:rPr lang="zh-CN" altLang="en-GB" sz="1300">
                <a:latin typeface="Tahoma" charset="0"/>
              </a:rPr>
              <a:pPr eaLnBrk="1" hangingPunct="1"/>
              <a:t>406</a:t>
            </a:fld>
            <a:endParaRPr lang="en-GB" altLang="zh-CN" sz="1300">
              <a:latin typeface="Tahoma" charset="0"/>
            </a:endParaRPr>
          </a:p>
        </p:txBody>
      </p:sp>
      <p:sp>
        <p:nvSpPr>
          <p:cNvPr id="760834" name="Rectangle 2"/>
          <p:cNvSpPr>
            <a:spLocks noGrp="1" noRot="1" noChangeAspect="1" noChangeArrowheads="1" noTextEdit="1"/>
          </p:cNvSpPr>
          <p:nvPr>
            <p:ph type="sldImg"/>
          </p:nvPr>
        </p:nvSpPr>
        <p:spPr>
          <a:ln/>
        </p:spPr>
      </p:sp>
      <p:sp>
        <p:nvSpPr>
          <p:cNvPr id="7608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7BE389B-42C9-6C47-8583-5E296B276A7E}" type="slidenum">
              <a:rPr lang="zh-CN" altLang="en-GB" sz="1300">
                <a:latin typeface="Tahoma" charset="0"/>
              </a:rPr>
              <a:pPr eaLnBrk="1" hangingPunct="1"/>
              <a:t>407</a:t>
            </a:fld>
            <a:endParaRPr lang="en-GB" altLang="zh-CN" sz="1300">
              <a:latin typeface="Tahoma" charset="0"/>
            </a:endParaRPr>
          </a:p>
        </p:txBody>
      </p:sp>
      <p:sp>
        <p:nvSpPr>
          <p:cNvPr id="762882" name="Rectangle 2"/>
          <p:cNvSpPr>
            <a:spLocks noGrp="1" noRot="1" noChangeAspect="1" noChangeArrowheads="1" noTextEdit="1"/>
          </p:cNvSpPr>
          <p:nvPr>
            <p:ph type="sldImg"/>
          </p:nvPr>
        </p:nvSpPr>
        <p:spPr>
          <a:ln/>
        </p:spPr>
      </p:sp>
      <p:sp>
        <p:nvSpPr>
          <p:cNvPr id="7628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E12234A-F5E9-9B4D-ADBA-1D5143D038E7}" type="slidenum">
              <a:rPr lang="zh-CN" altLang="en-GB" sz="1300">
                <a:latin typeface="Tahoma" charset="0"/>
              </a:rPr>
              <a:pPr eaLnBrk="1" hangingPunct="1"/>
              <a:t>49</a:t>
            </a:fld>
            <a:endParaRPr lang="en-GB" altLang="zh-CN" sz="1300">
              <a:latin typeface="Tahoma" charset="0"/>
            </a:endParaRPr>
          </a:p>
        </p:txBody>
      </p:sp>
      <p:sp>
        <p:nvSpPr>
          <p:cNvPr id="106498" name="Rectangle 2"/>
          <p:cNvSpPr>
            <a:spLocks noGrp="1" noRot="1" noChangeAspect="1" noChangeArrowheads="1" noTextEdit="1"/>
          </p:cNvSpPr>
          <p:nvPr>
            <p:ph type="sldImg"/>
          </p:nvPr>
        </p:nvSpPr>
        <p:spPr>
          <a:xfrm>
            <a:off x="3460750" y="619125"/>
            <a:ext cx="3316288" cy="2487613"/>
          </a:xfrm>
          <a:ln/>
        </p:spPr>
      </p:sp>
      <p:sp>
        <p:nvSpPr>
          <p:cNvPr id="106499" name="Rectangle 3"/>
          <p:cNvSpPr>
            <a:spLocks noGrp="1" noChangeArrowheads="1"/>
          </p:cNvSpPr>
          <p:nvPr>
            <p:ph type="body" idx="1"/>
          </p:nvPr>
        </p:nvSpPr>
        <p:spPr>
          <a:xfrm>
            <a:off x="1236663" y="3375025"/>
            <a:ext cx="7761287" cy="29924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A6A79C3-C6EF-0E49-88FB-B161649A4E29}" type="slidenum">
              <a:rPr lang="zh-CN" altLang="en-GB" sz="1300">
                <a:latin typeface="Tahoma" charset="0"/>
              </a:rPr>
              <a:pPr eaLnBrk="1" hangingPunct="1"/>
              <a:t>408</a:t>
            </a:fld>
            <a:endParaRPr lang="en-GB" altLang="zh-CN" sz="1300">
              <a:latin typeface="Tahoma" charset="0"/>
            </a:endParaRPr>
          </a:p>
        </p:txBody>
      </p:sp>
      <p:sp>
        <p:nvSpPr>
          <p:cNvPr id="764930" name="Rectangle 2"/>
          <p:cNvSpPr>
            <a:spLocks noGrp="1" noRot="1" noChangeAspect="1" noChangeArrowheads="1" noTextEdit="1"/>
          </p:cNvSpPr>
          <p:nvPr>
            <p:ph type="sldImg"/>
          </p:nvPr>
        </p:nvSpPr>
        <p:spPr>
          <a:ln/>
        </p:spPr>
      </p:sp>
      <p:sp>
        <p:nvSpPr>
          <p:cNvPr id="7649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2E57BD6-19FC-904F-A4C4-A7BA0F88ED6D}" type="slidenum">
              <a:rPr lang="zh-CN" altLang="en-GB" sz="1300">
                <a:latin typeface="Tahoma" charset="0"/>
              </a:rPr>
              <a:pPr eaLnBrk="1" hangingPunct="1"/>
              <a:t>409</a:t>
            </a:fld>
            <a:endParaRPr lang="en-GB" altLang="zh-CN" sz="1300">
              <a:latin typeface="Tahoma" charset="0"/>
            </a:endParaRPr>
          </a:p>
        </p:txBody>
      </p:sp>
      <p:sp>
        <p:nvSpPr>
          <p:cNvPr id="766978" name="Rectangle 2"/>
          <p:cNvSpPr>
            <a:spLocks noGrp="1" noRot="1" noChangeAspect="1" noChangeArrowheads="1" noTextEdit="1"/>
          </p:cNvSpPr>
          <p:nvPr>
            <p:ph type="sldImg"/>
          </p:nvPr>
        </p:nvSpPr>
        <p:spPr>
          <a:ln/>
        </p:spPr>
      </p:sp>
      <p:sp>
        <p:nvSpPr>
          <p:cNvPr id="7669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70FB59-DD1E-A44B-AFBA-512E4BBE5C90}" type="slidenum">
              <a:rPr lang="zh-CN" altLang="en-GB" sz="1300">
                <a:latin typeface="Tahoma" charset="0"/>
              </a:rPr>
              <a:pPr eaLnBrk="1" hangingPunct="1"/>
              <a:t>410</a:t>
            </a:fld>
            <a:endParaRPr lang="en-GB" altLang="zh-CN" sz="1300">
              <a:latin typeface="Tahoma" charset="0"/>
            </a:endParaRPr>
          </a:p>
        </p:txBody>
      </p:sp>
      <p:sp>
        <p:nvSpPr>
          <p:cNvPr id="769026" name="Rectangle 2"/>
          <p:cNvSpPr>
            <a:spLocks noGrp="1" noRot="1" noChangeAspect="1" noChangeArrowheads="1" noTextEdit="1"/>
          </p:cNvSpPr>
          <p:nvPr>
            <p:ph type="sldImg"/>
          </p:nvPr>
        </p:nvSpPr>
        <p:spPr>
          <a:ln/>
        </p:spPr>
      </p:sp>
      <p:sp>
        <p:nvSpPr>
          <p:cNvPr id="7690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BA3E975-0E41-6141-8459-0B04E7D801F1}" type="slidenum">
              <a:rPr lang="zh-CN" altLang="en-GB" sz="1300">
                <a:latin typeface="Tahoma" charset="0"/>
              </a:rPr>
              <a:pPr eaLnBrk="1" hangingPunct="1"/>
              <a:t>411</a:t>
            </a:fld>
            <a:endParaRPr lang="en-GB" altLang="zh-CN" sz="1300">
              <a:latin typeface="Tahoma" charset="0"/>
            </a:endParaRPr>
          </a:p>
        </p:txBody>
      </p:sp>
      <p:sp>
        <p:nvSpPr>
          <p:cNvPr id="771074" name="Rectangle 2"/>
          <p:cNvSpPr>
            <a:spLocks noGrp="1" noRot="1" noChangeAspect="1" noChangeArrowheads="1" noTextEdit="1"/>
          </p:cNvSpPr>
          <p:nvPr>
            <p:ph type="sldImg"/>
          </p:nvPr>
        </p:nvSpPr>
        <p:spPr>
          <a:ln/>
        </p:spPr>
      </p:sp>
      <p:sp>
        <p:nvSpPr>
          <p:cNvPr id="7710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9DF5DAF-C341-B64D-9829-B0B0A0D38382}" type="slidenum">
              <a:rPr lang="zh-CN" altLang="en-GB" sz="1300">
                <a:latin typeface="Tahoma" charset="0"/>
              </a:rPr>
              <a:pPr eaLnBrk="1" hangingPunct="1"/>
              <a:t>412</a:t>
            </a:fld>
            <a:endParaRPr lang="en-GB" altLang="zh-CN" sz="1300">
              <a:latin typeface="Tahoma" charset="0"/>
            </a:endParaRPr>
          </a:p>
        </p:txBody>
      </p:sp>
      <p:sp>
        <p:nvSpPr>
          <p:cNvPr id="773122" name="Rectangle 2"/>
          <p:cNvSpPr>
            <a:spLocks noGrp="1" noRot="1" noChangeAspect="1" noChangeArrowheads="1" noTextEdit="1"/>
          </p:cNvSpPr>
          <p:nvPr>
            <p:ph type="sldImg"/>
          </p:nvPr>
        </p:nvSpPr>
        <p:spPr>
          <a:ln/>
        </p:spPr>
      </p:sp>
      <p:sp>
        <p:nvSpPr>
          <p:cNvPr id="7731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F0F7187-727F-2D4A-8DAF-69A90D7B0832}" type="slidenum">
              <a:rPr lang="zh-CN" altLang="en-GB" sz="1300">
                <a:latin typeface="Tahoma" charset="0"/>
              </a:rPr>
              <a:pPr eaLnBrk="1" hangingPunct="1"/>
              <a:t>413</a:t>
            </a:fld>
            <a:endParaRPr lang="en-GB" altLang="zh-CN" sz="1300">
              <a:latin typeface="Tahoma" charset="0"/>
            </a:endParaRPr>
          </a:p>
        </p:txBody>
      </p:sp>
      <p:sp>
        <p:nvSpPr>
          <p:cNvPr id="775170" name="Rectangle 2"/>
          <p:cNvSpPr>
            <a:spLocks noGrp="1" noRot="1" noChangeAspect="1" noChangeArrowheads="1" noTextEdit="1"/>
          </p:cNvSpPr>
          <p:nvPr>
            <p:ph type="sldImg"/>
          </p:nvPr>
        </p:nvSpPr>
        <p:spPr>
          <a:ln/>
        </p:spPr>
      </p:sp>
      <p:sp>
        <p:nvSpPr>
          <p:cNvPr id="7751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2DB8994-B7E2-914E-8E7D-2BA52DC044B0}" type="slidenum">
              <a:rPr lang="zh-CN" altLang="en-GB" sz="1300">
                <a:latin typeface="Tahoma" charset="0"/>
              </a:rPr>
              <a:pPr eaLnBrk="1" hangingPunct="1"/>
              <a:t>414</a:t>
            </a:fld>
            <a:endParaRPr lang="en-GB" altLang="zh-CN" sz="1300">
              <a:latin typeface="Tahoma" charset="0"/>
            </a:endParaRPr>
          </a:p>
        </p:txBody>
      </p:sp>
      <p:sp>
        <p:nvSpPr>
          <p:cNvPr id="777218" name="Rectangle 2"/>
          <p:cNvSpPr>
            <a:spLocks noGrp="1" noRot="1" noChangeAspect="1" noChangeArrowheads="1" noTextEdit="1"/>
          </p:cNvSpPr>
          <p:nvPr>
            <p:ph type="sldImg"/>
          </p:nvPr>
        </p:nvSpPr>
        <p:spPr>
          <a:ln/>
        </p:spPr>
      </p:sp>
      <p:sp>
        <p:nvSpPr>
          <p:cNvPr id="7772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B15E009-3395-8C4B-B649-07C4C6F4B22E}" type="slidenum">
              <a:rPr lang="zh-CN" altLang="en-GB" sz="1300">
                <a:latin typeface="Tahoma" charset="0"/>
              </a:rPr>
              <a:pPr eaLnBrk="1" hangingPunct="1"/>
              <a:t>415</a:t>
            </a:fld>
            <a:endParaRPr lang="en-GB" altLang="zh-CN" sz="1300">
              <a:latin typeface="Tahoma" charset="0"/>
            </a:endParaRPr>
          </a:p>
        </p:txBody>
      </p:sp>
      <p:sp>
        <p:nvSpPr>
          <p:cNvPr id="779266" name="Rectangle 2"/>
          <p:cNvSpPr>
            <a:spLocks noGrp="1" noRot="1" noChangeAspect="1" noChangeArrowheads="1" noTextEdit="1"/>
          </p:cNvSpPr>
          <p:nvPr>
            <p:ph type="sldImg"/>
          </p:nvPr>
        </p:nvSpPr>
        <p:spPr>
          <a:ln/>
        </p:spPr>
      </p:sp>
      <p:sp>
        <p:nvSpPr>
          <p:cNvPr id="7792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13A09AD-9625-4A45-B614-86BFF2042519}" type="slidenum">
              <a:rPr lang="zh-CN" altLang="en-GB" sz="1300">
                <a:latin typeface="Tahoma" charset="0"/>
              </a:rPr>
              <a:pPr eaLnBrk="1" hangingPunct="1"/>
              <a:t>416</a:t>
            </a:fld>
            <a:endParaRPr lang="en-GB" altLang="zh-CN" sz="1300">
              <a:latin typeface="Tahoma" charset="0"/>
            </a:endParaRPr>
          </a:p>
        </p:txBody>
      </p:sp>
      <p:sp>
        <p:nvSpPr>
          <p:cNvPr id="781314" name="Rectangle 2"/>
          <p:cNvSpPr>
            <a:spLocks noGrp="1" noRot="1" noChangeAspect="1" noChangeArrowheads="1" noTextEdit="1"/>
          </p:cNvSpPr>
          <p:nvPr>
            <p:ph type="sldImg"/>
          </p:nvPr>
        </p:nvSpPr>
        <p:spPr>
          <a:ln/>
        </p:spPr>
      </p:sp>
      <p:sp>
        <p:nvSpPr>
          <p:cNvPr id="7813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5E6DE27-47BB-A044-8978-D63367A434A1}" type="slidenum">
              <a:rPr lang="zh-CN" altLang="en-GB" sz="1300">
                <a:latin typeface="Tahoma" charset="0"/>
              </a:rPr>
              <a:pPr eaLnBrk="1" hangingPunct="1"/>
              <a:t>417</a:t>
            </a:fld>
            <a:endParaRPr lang="en-GB" altLang="zh-CN" sz="1300">
              <a:latin typeface="Tahoma" charset="0"/>
            </a:endParaRPr>
          </a:p>
        </p:txBody>
      </p:sp>
      <p:sp>
        <p:nvSpPr>
          <p:cNvPr id="783362" name="Rectangle 2"/>
          <p:cNvSpPr>
            <a:spLocks noGrp="1" noRot="1" noChangeAspect="1" noChangeArrowheads="1" noTextEdit="1"/>
          </p:cNvSpPr>
          <p:nvPr>
            <p:ph type="sldImg"/>
          </p:nvPr>
        </p:nvSpPr>
        <p:spPr>
          <a:ln/>
        </p:spPr>
      </p:sp>
      <p:sp>
        <p:nvSpPr>
          <p:cNvPr id="7833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BDA4E9B-F340-904E-BAE7-A8A3393A8AFE}" type="slidenum">
              <a:rPr lang="zh-CN" altLang="en-GB" sz="1300">
                <a:latin typeface="Tahoma" charset="0"/>
              </a:rPr>
              <a:pPr eaLnBrk="1" hangingPunct="1"/>
              <a:t>50</a:t>
            </a:fld>
            <a:endParaRPr lang="en-GB" altLang="zh-CN" sz="1300">
              <a:latin typeface="Tahoma" charset="0"/>
            </a:endParaRPr>
          </a:p>
        </p:txBody>
      </p:sp>
      <p:sp>
        <p:nvSpPr>
          <p:cNvPr id="108546" name="Rectangle 2"/>
          <p:cNvSpPr>
            <a:spLocks noGrp="1" noRot="1" noChangeAspect="1" noChangeArrowheads="1" noTextEdit="1"/>
          </p:cNvSpPr>
          <p:nvPr>
            <p:ph type="sldImg"/>
          </p:nvPr>
        </p:nvSpPr>
        <p:spPr>
          <a:xfrm>
            <a:off x="3460750" y="619125"/>
            <a:ext cx="3316288" cy="2487613"/>
          </a:xfrm>
          <a:ln/>
        </p:spPr>
      </p:sp>
      <p:sp>
        <p:nvSpPr>
          <p:cNvPr id="108547" name="Rectangle 3"/>
          <p:cNvSpPr>
            <a:spLocks noGrp="1" noChangeArrowheads="1"/>
          </p:cNvSpPr>
          <p:nvPr>
            <p:ph type="body" idx="1"/>
          </p:nvPr>
        </p:nvSpPr>
        <p:spPr>
          <a:xfrm>
            <a:off x="1236663" y="3375025"/>
            <a:ext cx="7761287" cy="2992438"/>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98C9A3C-68BB-ED4D-B6CD-CF1936E797B9}" type="slidenum">
              <a:rPr lang="zh-CN" altLang="en-GB" sz="1300">
                <a:latin typeface="Tahoma" charset="0"/>
              </a:rPr>
              <a:pPr eaLnBrk="1" hangingPunct="1"/>
              <a:t>418</a:t>
            </a:fld>
            <a:endParaRPr lang="en-GB" altLang="zh-CN" sz="1300">
              <a:latin typeface="Tahoma" charset="0"/>
            </a:endParaRPr>
          </a:p>
        </p:txBody>
      </p:sp>
      <p:sp>
        <p:nvSpPr>
          <p:cNvPr id="785410" name="Rectangle 2"/>
          <p:cNvSpPr>
            <a:spLocks noGrp="1" noRot="1" noChangeAspect="1" noChangeArrowheads="1" noTextEdit="1"/>
          </p:cNvSpPr>
          <p:nvPr>
            <p:ph type="sldImg"/>
          </p:nvPr>
        </p:nvSpPr>
        <p:spPr>
          <a:ln/>
        </p:spPr>
      </p:sp>
      <p:sp>
        <p:nvSpPr>
          <p:cNvPr id="7854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DBF840B-D45D-7744-9D77-F934111FA3D7}" type="slidenum">
              <a:rPr lang="zh-CN" altLang="en-GB" sz="1300">
                <a:latin typeface="Tahoma" charset="0"/>
              </a:rPr>
              <a:pPr eaLnBrk="1" hangingPunct="1"/>
              <a:t>419</a:t>
            </a:fld>
            <a:endParaRPr lang="en-GB" altLang="zh-CN" sz="1300">
              <a:latin typeface="Tahoma" charset="0"/>
            </a:endParaRPr>
          </a:p>
        </p:txBody>
      </p:sp>
      <p:sp>
        <p:nvSpPr>
          <p:cNvPr id="787458" name="Rectangle 2"/>
          <p:cNvSpPr>
            <a:spLocks noGrp="1" noRot="1" noChangeAspect="1" noChangeArrowheads="1" noTextEdit="1"/>
          </p:cNvSpPr>
          <p:nvPr>
            <p:ph type="sldImg"/>
          </p:nvPr>
        </p:nvSpPr>
        <p:spPr>
          <a:ln/>
        </p:spPr>
      </p:sp>
      <p:sp>
        <p:nvSpPr>
          <p:cNvPr id="7874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7056DBF-A65D-9E44-BB01-69B9C7DB7EF3}" type="slidenum">
              <a:rPr lang="zh-CN" altLang="en-GB" sz="1300">
                <a:latin typeface="Tahoma" charset="0"/>
              </a:rPr>
              <a:pPr eaLnBrk="1" hangingPunct="1"/>
              <a:t>420</a:t>
            </a:fld>
            <a:endParaRPr lang="en-GB" altLang="zh-CN" sz="1300">
              <a:latin typeface="Tahoma" charset="0"/>
            </a:endParaRPr>
          </a:p>
        </p:txBody>
      </p:sp>
      <p:sp>
        <p:nvSpPr>
          <p:cNvPr id="789506" name="Rectangle 2"/>
          <p:cNvSpPr>
            <a:spLocks noGrp="1" noRot="1" noChangeAspect="1" noChangeArrowheads="1" noTextEdit="1"/>
          </p:cNvSpPr>
          <p:nvPr>
            <p:ph type="sldImg"/>
          </p:nvPr>
        </p:nvSpPr>
        <p:spPr>
          <a:ln/>
        </p:spPr>
      </p:sp>
      <p:sp>
        <p:nvSpPr>
          <p:cNvPr id="7895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BA3E372-07B0-D644-B2EE-4D3501244167}" type="slidenum">
              <a:rPr lang="zh-CN" altLang="en-GB" sz="1300">
                <a:latin typeface="Tahoma" charset="0"/>
              </a:rPr>
              <a:pPr eaLnBrk="1" hangingPunct="1"/>
              <a:t>421</a:t>
            </a:fld>
            <a:endParaRPr lang="en-GB" altLang="zh-CN" sz="1300">
              <a:latin typeface="Tahoma" charset="0"/>
            </a:endParaRPr>
          </a:p>
        </p:txBody>
      </p:sp>
      <p:sp>
        <p:nvSpPr>
          <p:cNvPr id="791554" name="Rectangle 2"/>
          <p:cNvSpPr>
            <a:spLocks noGrp="1" noRot="1" noChangeAspect="1" noChangeArrowheads="1" noTextEdit="1"/>
          </p:cNvSpPr>
          <p:nvPr>
            <p:ph type="sldImg"/>
          </p:nvPr>
        </p:nvSpPr>
        <p:spPr>
          <a:ln/>
        </p:spPr>
      </p:sp>
      <p:sp>
        <p:nvSpPr>
          <p:cNvPr id="7915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B089EA6-E0CB-B847-9B34-9C0BF7627BCE}" type="slidenum">
              <a:rPr lang="zh-CN" altLang="en-GB" sz="1300">
                <a:latin typeface="Tahoma" charset="0"/>
              </a:rPr>
              <a:pPr eaLnBrk="1" hangingPunct="1"/>
              <a:t>422</a:t>
            </a:fld>
            <a:endParaRPr lang="en-GB" altLang="zh-CN" sz="1300">
              <a:latin typeface="Tahoma" charset="0"/>
            </a:endParaRPr>
          </a:p>
        </p:txBody>
      </p:sp>
      <p:sp>
        <p:nvSpPr>
          <p:cNvPr id="793602" name="Rectangle 2"/>
          <p:cNvSpPr>
            <a:spLocks noGrp="1" noRot="1" noChangeAspect="1" noChangeArrowheads="1" noTextEdit="1"/>
          </p:cNvSpPr>
          <p:nvPr>
            <p:ph type="sldImg"/>
          </p:nvPr>
        </p:nvSpPr>
        <p:spPr>
          <a:ln/>
        </p:spPr>
      </p:sp>
      <p:sp>
        <p:nvSpPr>
          <p:cNvPr id="7936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B1C0F88-9F30-5148-8E62-3CC217EDEF74}" type="slidenum">
              <a:rPr lang="zh-CN" altLang="en-GB" sz="1300">
                <a:latin typeface="Tahoma" charset="0"/>
              </a:rPr>
              <a:pPr eaLnBrk="1" hangingPunct="1"/>
              <a:t>423</a:t>
            </a:fld>
            <a:endParaRPr lang="en-GB" altLang="zh-CN" sz="1300">
              <a:latin typeface="Tahoma" charset="0"/>
            </a:endParaRPr>
          </a:p>
        </p:txBody>
      </p:sp>
      <p:sp>
        <p:nvSpPr>
          <p:cNvPr id="795650" name="Rectangle 2"/>
          <p:cNvSpPr>
            <a:spLocks noGrp="1" noRot="1" noChangeAspect="1" noChangeArrowheads="1" noTextEdit="1"/>
          </p:cNvSpPr>
          <p:nvPr>
            <p:ph type="sldImg"/>
          </p:nvPr>
        </p:nvSpPr>
        <p:spPr>
          <a:ln/>
        </p:spPr>
      </p:sp>
      <p:sp>
        <p:nvSpPr>
          <p:cNvPr id="7956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392125C-14FA-7D4D-B2E6-E6C780CB933F}" type="slidenum">
              <a:rPr lang="zh-CN" altLang="en-GB" sz="1300">
                <a:latin typeface="Tahoma" charset="0"/>
              </a:rPr>
              <a:pPr eaLnBrk="1" hangingPunct="1"/>
              <a:t>424</a:t>
            </a:fld>
            <a:endParaRPr lang="en-GB" altLang="zh-CN" sz="1300">
              <a:latin typeface="Tahoma" charset="0"/>
            </a:endParaRPr>
          </a:p>
        </p:txBody>
      </p:sp>
      <p:sp>
        <p:nvSpPr>
          <p:cNvPr id="797698" name="Rectangle 2"/>
          <p:cNvSpPr>
            <a:spLocks noGrp="1" noRot="1" noChangeAspect="1" noChangeArrowheads="1" noTextEdit="1"/>
          </p:cNvSpPr>
          <p:nvPr>
            <p:ph type="sldImg"/>
          </p:nvPr>
        </p:nvSpPr>
        <p:spPr>
          <a:ln/>
        </p:spPr>
      </p:sp>
      <p:sp>
        <p:nvSpPr>
          <p:cNvPr id="7976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E8FF7DF-DD78-5240-A8B5-3B050AE9FC49}" type="slidenum">
              <a:rPr lang="zh-CN" altLang="en-GB" sz="1300">
                <a:latin typeface="Tahoma" charset="0"/>
              </a:rPr>
              <a:pPr eaLnBrk="1" hangingPunct="1"/>
              <a:t>425</a:t>
            </a:fld>
            <a:endParaRPr lang="en-GB" altLang="zh-CN" sz="1300">
              <a:latin typeface="Tahoma" charset="0"/>
            </a:endParaRPr>
          </a:p>
        </p:txBody>
      </p:sp>
      <p:sp>
        <p:nvSpPr>
          <p:cNvPr id="799746" name="Rectangle 2"/>
          <p:cNvSpPr>
            <a:spLocks noGrp="1" noRot="1" noChangeAspect="1" noChangeArrowheads="1" noTextEdit="1"/>
          </p:cNvSpPr>
          <p:nvPr>
            <p:ph type="sldImg"/>
          </p:nvPr>
        </p:nvSpPr>
        <p:spPr>
          <a:ln/>
        </p:spPr>
      </p:sp>
      <p:sp>
        <p:nvSpPr>
          <p:cNvPr id="7997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05B4F33-EC26-D54C-A35C-A58B9F33DFC8}" type="slidenum">
              <a:rPr lang="zh-CN" altLang="en-GB" sz="1300">
                <a:latin typeface="Tahoma" charset="0"/>
              </a:rPr>
              <a:pPr eaLnBrk="1" hangingPunct="1"/>
              <a:t>426</a:t>
            </a:fld>
            <a:endParaRPr lang="en-GB" altLang="zh-CN" sz="1300">
              <a:latin typeface="Tahoma" charset="0"/>
            </a:endParaRPr>
          </a:p>
        </p:txBody>
      </p:sp>
      <p:sp>
        <p:nvSpPr>
          <p:cNvPr id="801794" name="Rectangle 2"/>
          <p:cNvSpPr>
            <a:spLocks noGrp="1" noRot="1" noChangeAspect="1" noChangeArrowheads="1" noTextEdit="1"/>
          </p:cNvSpPr>
          <p:nvPr>
            <p:ph type="sldImg"/>
          </p:nvPr>
        </p:nvSpPr>
        <p:spPr>
          <a:ln/>
        </p:spPr>
      </p:sp>
      <p:sp>
        <p:nvSpPr>
          <p:cNvPr id="8017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1FCEF69-4FDB-1B4B-BC0E-BEC9FB6F0C9D}" type="slidenum">
              <a:rPr lang="zh-CN" altLang="en-GB" sz="1300">
                <a:latin typeface="Tahoma" charset="0"/>
              </a:rPr>
              <a:pPr eaLnBrk="1" hangingPunct="1"/>
              <a:t>427</a:t>
            </a:fld>
            <a:endParaRPr lang="en-GB" altLang="zh-CN" sz="1300">
              <a:latin typeface="Tahoma" charset="0"/>
            </a:endParaRPr>
          </a:p>
        </p:txBody>
      </p:sp>
      <p:sp>
        <p:nvSpPr>
          <p:cNvPr id="803842" name="Rectangle 2"/>
          <p:cNvSpPr>
            <a:spLocks noGrp="1" noRot="1" noChangeAspect="1" noChangeArrowheads="1" noTextEdit="1"/>
          </p:cNvSpPr>
          <p:nvPr>
            <p:ph type="sldImg"/>
          </p:nvPr>
        </p:nvSpPr>
        <p:spPr>
          <a:ln/>
        </p:spPr>
      </p:sp>
      <p:sp>
        <p:nvSpPr>
          <p:cNvPr id="8038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6DFE8C2-ADB8-1C45-8414-E4F38981FEE4}" type="slidenum">
              <a:rPr lang="zh-CN" altLang="en-GB" sz="1300">
                <a:latin typeface="Tahoma" charset="0"/>
              </a:rPr>
              <a:pPr eaLnBrk="1" hangingPunct="1"/>
              <a:t>51</a:t>
            </a:fld>
            <a:endParaRPr lang="en-GB" altLang="zh-CN" sz="1300">
              <a:latin typeface="Tahoma" charset="0"/>
            </a:endParaRPr>
          </a:p>
        </p:txBody>
      </p:sp>
      <p:sp>
        <p:nvSpPr>
          <p:cNvPr id="110594" name="Rectangle 2"/>
          <p:cNvSpPr>
            <a:spLocks noGrp="1" noRot="1" noChangeAspect="1" noChangeArrowheads="1" noTextEdit="1"/>
          </p:cNvSpPr>
          <p:nvPr>
            <p:ph type="sldImg"/>
          </p:nvPr>
        </p:nvSpPr>
        <p:spPr>
          <a:xfrm>
            <a:off x="3343275" y="533400"/>
            <a:ext cx="3549650" cy="2662238"/>
          </a:xfrm>
          <a:ln/>
        </p:spPr>
      </p:sp>
      <p:sp>
        <p:nvSpPr>
          <p:cNvPr id="110595" name="Rectangle 3"/>
          <p:cNvSpPr>
            <a:spLocks noGrp="1" noChangeArrowheads="1"/>
          </p:cNvSpPr>
          <p:nvPr>
            <p:ph type="body" idx="1"/>
          </p:nvPr>
        </p:nvSpPr>
        <p:spPr>
          <a:xfrm>
            <a:off x="1365250" y="3371850"/>
            <a:ext cx="7504113"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AF06A0C-EBFF-8540-AB24-6796C3B6DD0D}" type="slidenum">
              <a:rPr lang="zh-CN" altLang="en-GB" sz="1300">
                <a:latin typeface="Tahoma" charset="0"/>
              </a:rPr>
              <a:pPr eaLnBrk="1" hangingPunct="1"/>
              <a:t>428</a:t>
            </a:fld>
            <a:endParaRPr lang="en-GB" altLang="zh-CN" sz="1300">
              <a:latin typeface="Tahoma" charset="0"/>
            </a:endParaRPr>
          </a:p>
        </p:txBody>
      </p:sp>
      <p:sp>
        <p:nvSpPr>
          <p:cNvPr id="805890" name="Rectangle 2"/>
          <p:cNvSpPr>
            <a:spLocks noGrp="1" noRot="1" noChangeAspect="1" noChangeArrowheads="1" noTextEdit="1"/>
          </p:cNvSpPr>
          <p:nvPr>
            <p:ph type="sldImg"/>
          </p:nvPr>
        </p:nvSpPr>
        <p:spPr>
          <a:ln/>
        </p:spPr>
      </p:sp>
      <p:sp>
        <p:nvSpPr>
          <p:cNvPr id="8058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F995A68-A938-1B42-9DFE-21F383D373CA}" type="slidenum">
              <a:rPr lang="zh-CN" altLang="en-GB" sz="1300">
                <a:latin typeface="Tahoma" charset="0"/>
              </a:rPr>
              <a:pPr eaLnBrk="1" hangingPunct="1"/>
              <a:t>429</a:t>
            </a:fld>
            <a:endParaRPr lang="en-GB" altLang="zh-CN" sz="1300">
              <a:latin typeface="Tahoma" charset="0"/>
            </a:endParaRPr>
          </a:p>
        </p:txBody>
      </p:sp>
      <p:sp>
        <p:nvSpPr>
          <p:cNvPr id="816130" name="Rectangle 2"/>
          <p:cNvSpPr>
            <a:spLocks noGrp="1" noRot="1" noChangeAspect="1" noChangeArrowheads="1" noTextEdit="1"/>
          </p:cNvSpPr>
          <p:nvPr>
            <p:ph type="sldImg"/>
          </p:nvPr>
        </p:nvSpPr>
        <p:spPr>
          <a:ln/>
        </p:spPr>
      </p:sp>
      <p:sp>
        <p:nvSpPr>
          <p:cNvPr id="8161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8D5A39E-10CD-4C40-9F91-1DED6C745C21}" type="slidenum">
              <a:rPr lang="zh-CN" altLang="en-GB" sz="1300">
                <a:latin typeface="Tahoma" charset="0"/>
              </a:rPr>
              <a:pPr eaLnBrk="1" hangingPunct="1"/>
              <a:t>430</a:t>
            </a:fld>
            <a:endParaRPr lang="en-GB" altLang="zh-CN" sz="1300">
              <a:latin typeface="Tahoma" charset="0"/>
            </a:endParaRPr>
          </a:p>
        </p:txBody>
      </p:sp>
      <p:sp>
        <p:nvSpPr>
          <p:cNvPr id="818178" name="Rectangle 2"/>
          <p:cNvSpPr>
            <a:spLocks noGrp="1" noRot="1" noChangeAspect="1" noChangeArrowheads="1" noTextEdit="1"/>
          </p:cNvSpPr>
          <p:nvPr>
            <p:ph type="sldImg"/>
          </p:nvPr>
        </p:nvSpPr>
        <p:spPr>
          <a:ln/>
        </p:spPr>
      </p:sp>
      <p:sp>
        <p:nvSpPr>
          <p:cNvPr id="8181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FD9C5D1-21BF-6A44-BEAE-E25A2EB577A7}" type="slidenum">
              <a:rPr lang="zh-CN" altLang="en-GB" sz="1300">
                <a:latin typeface="Tahoma" charset="0"/>
              </a:rPr>
              <a:pPr eaLnBrk="1" hangingPunct="1"/>
              <a:t>431</a:t>
            </a:fld>
            <a:endParaRPr lang="en-GB" altLang="zh-CN" sz="1300">
              <a:latin typeface="Tahoma" charset="0"/>
            </a:endParaRPr>
          </a:p>
        </p:txBody>
      </p:sp>
      <p:sp>
        <p:nvSpPr>
          <p:cNvPr id="820226" name="Rectangle 2"/>
          <p:cNvSpPr>
            <a:spLocks noGrp="1" noRot="1" noChangeAspect="1" noChangeArrowheads="1" noTextEdit="1"/>
          </p:cNvSpPr>
          <p:nvPr>
            <p:ph type="sldImg"/>
          </p:nvPr>
        </p:nvSpPr>
        <p:spPr>
          <a:ln/>
        </p:spPr>
      </p:sp>
      <p:sp>
        <p:nvSpPr>
          <p:cNvPr id="8202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Dan Bredemeyer is formerly of Hewlett Packard, now of Bredemeyer Consulting, http://www.bredemeyer.com/</a:t>
            </a: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5D39FE5-3518-8E4F-89C1-52C0291D32B2}" type="slidenum">
              <a:rPr lang="zh-CN" altLang="en-GB" sz="1300">
                <a:latin typeface="Tahoma" charset="0"/>
              </a:rPr>
              <a:pPr eaLnBrk="1" hangingPunct="1"/>
              <a:t>432</a:t>
            </a:fld>
            <a:endParaRPr lang="en-GB" altLang="zh-CN" sz="1300">
              <a:latin typeface="Tahoma" charset="0"/>
            </a:endParaRPr>
          </a:p>
        </p:txBody>
      </p:sp>
      <p:sp>
        <p:nvSpPr>
          <p:cNvPr id="822274" name="Rectangle 2"/>
          <p:cNvSpPr>
            <a:spLocks noGrp="1" noRot="1" noChangeAspect="1" noChangeArrowheads="1" noTextEdit="1"/>
          </p:cNvSpPr>
          <p:nvPr>
            <p:ph type="sldImg"/>
          </p:nvPr>
        </p:nvSpPr>
        <p:spPr>
          <a:ln/>
        </p:spPr>
      </p:sp>
      <p:sp>
        <p:nvSpPr>
          <p:cNvPr id="8222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AEADE8A-AF12-324D-8C87-5B14CA8FA4AC}" type="slidenum">
              <a:rPr lang="zh-CN" altLang="en-GB" sz="1300">
                <a:latin typeface="Tahoma" charset="0"/>
              </a:rPr>
              <a:pPr eaLnBrk="1" hangingPunct="1"/>
              <a:t>433</a:t>
            </a:fld>
            <a:endParaRPr lang="en-GB" altLang="zh-CN" sz="1300">
              <a:latin typeface="Tahoma" charset="0"/>
            </a:endParaRPr>
          </a:p>
        </p:txBody>
      </p:sp>
      <p:sp>
        <p:nvSpPr>
          <p:cNvPr id="824322" name="Rectangle 2"/>
          <p:cNvSpPr>
            <a:spLocks noGrp="1" noRot="1" noChangeAspect="1" noChangeArrowheads="1" noTextEdit="1"/>
          </p:cNvSpPr>
          <p:nvPr>
            <p:ph type="sldImg"/>
          </p:nvPr>
        </p:nvSpPr>
        <p:spPr>
          <a:ln/>
        </p:spPr>
      </p:sp>
      <p:sp>
        <p:nvSpPr>
          <p:cNvPr id="8243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92DE8A2-1140-5F40-953E-628CCE929CBB}" type="slidenum">
              <a:rPr lang="zh-CN" altLang="en-GB" sz="1300">
                <a:latin typeface="Tahoma" charset="0"/>
              </a:rPr>
              <a:pPr eaLnBrk="1" hangingPunct="1"/>
              <a:t>434</a:t>
            </a:fld>
            <a:endParaRPr lang="en-GB" altLang="zh-CN" sz="1300">
              <a:latin typeface="Tahoma" charset="0"/>
            </a:endParaRPr>
          </a:p>
        </p:txBody>
      </p:sp>
      <p:sp>
        <p:nvSpPr>
          <p:cNvPr id="826370" name="Rectangle 2"/>
          <p:cNvSpPr>
            <a:spLocks noGrp="1" noRot="1" noChangeAspect="1" noChangeArrowheads="1" noTextEdit="1"/>
          </p:cNvSpPr>
          <p:nvPr>
            <p:ph type="sldImg"/>
          </p:nvPr>
        </p:nvSpPr>
        <p:spPr>
          <a:ln/>
        </p:spPr>
      </p:sp>
      <p:sp>
        <p:nvSpPr>
          <p:cNvPr id="8263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4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8BAC3CD-6969-9046-B9BF-13DCE7355578}" type="slidenum">
              <a:rPr lang="zh-CN" altLang="en-GB" sz="1300">
                <a:latin typeface="Tahoma" charset="0"/>
              </a:rPr>
              <a:pPr eaLnBrk="1" hangingPunct="1"/>
              <a:t>435</a:t>
            </a:fld>
            <a:endParaRPr lang="en-GB" altLang="zh-CN" sz="1300">
              <a:latin typeface="Tahoma" charset="0"/>
            </a:endParaRPr>
          </a:p>
        </p:txBody>
      </p:sp>
      <p:sp>
        <p:nvSpPr>
          <p:cNvPr id="828418" name="Rectangle 2"/>
          <p:cNvSpPr>
            <a:spLocks noGrp="1" noRot="1" noChangeAspect="1" noChangeArrowheads="1" noTextEdit="1"/>
          </p:cNvSpPr>
          <p:nvPr>
            <p:ph type="sldImg"/>
          </p:nvPr>
        </p:nvSpPr>
        <p:spPr>
          <a:ln/>
        </p:spPr>
      </p:sp>
      <p:sp>
        <p:nvSpPr>
          <p:cNvPr id="8284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22255CD-726F-AE4D-A58E-F0EC8E78E913}" type="slidenum">
              <a:rPr lang="zh-CN" altLang="en-GB" sz="1300">
                <a:latin typeface="Tahoma" charset="0"/>
              </a:rPr>
              <a:pPr eaLnBrk="1" hangingPunct="1"/>
              <a:t>436</a:t>
            </a:fld>
            <a:endParaRPr lang="en-GB" altLang="zh-CN" sz="1300">
              <a:latin typeface="Tahoma" charset="0"/>
            </a:endParaRPr>
          </a:p>
        </p:txBody>
      </p:sp>
      <p:sp>
        <p:nvSpPr>
          <p:cNvPr id="830466" name="Rectangle 2"/>
          <p:cNvSpPr>
            <a:spLocks noGrp="1" noRot="1" noChangeAspect="1" noChangeArrowheads="1" noTextEdit="1"/>
          </p:cNvSpPr>
          <p:nvPr>
            <p:ph type="sldImg"/>
          </p:nvPr>
        </p:nvSpPr>
        <p:spPr>
          <a:ln/>
        </p:spPr>
      </p:sp>
      <p:sp>
        <p:nvSpPr>
          <p:cNvPr id="8304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2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8C85C50-7A63-754A-9FEE-416CB7AB3332}" type="slidenum">
              <a:rPr lang="zh-CN" altLang="en-GB" sz="1300">
                <a:latin typeface="Tahoma" charset="0"/>
              </a:rPr>
              <a:pPr eaLnBrk="1" hangingPunct="1"/>
              <a:t>437</a:t>
            </a:fld>
            <a:endParaRPr lang="en-GB" altLang="zh-CN" sz="1300">
              <a:latin typeface="Tahoma" charset="0"/>
            </a:endParaRPr>
          </a:p>
        </p:txBody>
      </p:sp>
      <p:sp>
        <p:nvSpPr>
          <p:cNvPr id="832514" name="Rectangle 2"/>
          <p:cNvSpPr>
            <a:spLocks noGrp="1" noRot="1" noChangeAspect="1" noChangeArrowheads="1" noTextEdit="1"/>
          </p:cNvSpPr>
          <p:nvPr>
            <p:ph type="sldImg"/>
          </p:nvPr>
        </p:nvSpPr>
        <p:spPr>
          <a:ln/>
        </p:spPr>
      </p:sp>
      <p:sp>
        <p:nvSpPr>
          <p:cNvPr id="8325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7B19CEF-AD87-D949-BD1C-B08BC183CFFB}" type="slidenum">
              <a:rPr lang="zh-CN" altLang="en-GB" smtClean="0"/>
              <a:pPr>
                <a:defRPr/>
              </a:pPr>
              <a:t>3</a:t>
            </a:fld>
            <a:endParaRPr lang="en-GB" altLang="zh-CN"/>
          </a:p>
        </p:txBody>
      </p:sp>
    </p:spTree>
    <p:extLst>
      <p:ext uri="{BB962C8B-B14F-4D97-AF65-F5344CB8AC3E}">
        <p14:creationId xmlns:p14="http://schemas.microsoft.com/office/powerpoint/2010/main" val="800495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04E9C0F-6CAD-6E4E-906A-755E6B0CD1EF}" type="slidenum">
              <a:rPr lang="zh-CN" altLang="en-GB" sz="1300">
                <a:latin typeface="Tahoma" charset="0"/>
              </a:rPr>
              <a:pPr eaLnBrk="1" hangingPunct="1"/>
              <a:t>53</a:t>
            </a:fld>
            <a:endParaRPr lang="en-GB" altLang="zh-CN" sz="1300">
              <a:latin typeface="Tahoma" charset="0"/>
            </a:endParaRPr>
          </a:p>
        </p:txBody>
      </p:sp>
      <p:sp>
        <p:nvSpPr>
          <p:cNvPr id="113666" name="Rectangle 2"/>
          <p:cNvSpPr>
            <a:spLocks noGrp="1" noRot="1" noChangeAspect="1" noChangeArrowheads="1" noTextEdit="1"/>
          </p:cNvSpPr>
          <p:nvPr>
            <p:ph type="sldImg"/>
          </p:nvPr>
        </p:nvSpPr>
        <p:spPr>
          <a:xfrm>
            <a:off x="3343275" y="533400"/>
            <a:ext cx="3549650" cy="2662238"/>
          </a:xfrm>
          <a:ln/>
        </p:spPr>
      </p:sp>
      <p:sp>
        <p:nvSpPr>
          <p:cNvPr id="113667" name="Rectangle 3"/>
          <p:cNvSpPr>
            <a:spLocks noGrp="1" noChangeArrowheads="1"/>
          </p:cNvSpPr>
          <p:nvPr>
            <p:ph type="body" idx="1"/>
          </p:nvPr>
        </p:nvSpPr>
        <p:spPr>
          <a:xfrm>
            <a:off x="1365250" y="3371850"/>
            <a:ext cx="7504113"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8B62EF-C33E-7547-933E-67F2BA05EF26}" type="slidenum">
              <a:rPr lang="zh-CN" altLang="en-GB" sz="1300">
                <a:latin typeface="Tahoma" charset="0"/>
              </a:rPr>
              <a:pPr eaLnBrk="1" hangingPunct="1"/>
              <a:t>438</a:t>
            </a:fld>
            <a:endParaRPr lang="en-GB" altLang="zh-CN" sz="1300">
              <a:latin typeface="Tahoma" charset="0"/>
            </a:endParaRPr>
          </a:p>
        </p:txBody>
      </p:sp>
      <p:sp>
        <p:nvSpPr>
          <p:cNvPr id="834562" name="Rectangle 2"/>
          <p:cNvSpPr>
            <a:spLocks noGrp="1" noRot="1" noChangeAspect="1" noChangeArrowheads="1" noTextEdit="1"/>
          </p:cNvSpPr>
          <p:nvPr>
            <p:ph type="sldImg"/>
          </p:nvPr>
        </p:nvSpPr>
        <p:spPr>
          <a:ln/>
        </p:spPr>
      </p:sp>
      <p:sp>
        <p:nvSpPr>
          <p:cNvPr id="8345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6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A772F05-7B9C-4346-9E18-E2F89C45081D}" type="slidenum">
              <a:rPr lang="zh-CN" altLang="en-GB" sz="1300">
                <a:latin typeface="Tahoma" charset="0"/>
              </a:rPr>
              <a:pPr eaLnBrk="1" hangingPunct="1"/>
              <a:t>439</a:t>
            </a:fld>
            <a:endParaRPr lang="en-GB" altLang="zh-CN" sz="1300">
              <a:latin typeface="Tahoma" charset="0"/>
            </a:endParaRPr>
          </a:p>
        </p:txBody>
      </p:sp>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C38E7E4-E05D-554B-8F27-8C0DFD1CA8D4}" type="slidenum">
              <a:rPr lang="zh-CN" altLang="en-GB" sz="1300">
                <a:latin typeface="Tahoma" charset="0"/>
              </a:rPr>
              <a:pPr eaLnBrk="1" hangingPunct="1"/>
              <a:t>440</a:t>
            </a:fld>
            <a:endParaRPr lang="en-GB" altLang="zh-CN" sz="1300">
              <a:latin typeface="Tahoma" charset="0"/>
            </a:endParaRPr>
          </a:p>
        </p:txBody>
      </p:sp>
      <p:sp>
        <p:nvSpPr>
          <p:cNvPr id="838658" name="Rectangle 2"/>
          <p:cNvSpPr>
            <a:spLocks noGrp="1" noRot="1" noChangeAspect="1" noChangeArrowheads="1" noTextEdit="1"/>
          </p:cNvSpPr>
          <p:nvPr>
            <p:ph type="sldImg"/>
          </p:nvPr>
        </p:nvSpPr>
        <p:spPr>
          <a:ln/>
        </p:spPr>
      </p:sp>
      <p:sp>
        <p:nvSpPr>
          <p:cNvPr id="8386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3C34B48-B093-8B44-A577-C5858735C14B}" type="slidenum">
              <a:rPr lang="zh-CN" altLang="en-GB" sz="1300">
                <a:latin typeface="Tahoma" charset="0"/>
              </a:rPr>
              <a:pPr eaLnBrk="1" hangingPunct="1"/>
              <a:t>441</a:t>
            </a:fld>
            <a:endParaRPr lang="en-GB" altLang="zh-CN" sz="1300">
              <a:latin typeface="Tahoma" charset="0"/>
            </a:endParaRPr>
          </a:p>
        </p:txBody>
      </p:sp>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CB30DC8-3261-7944-9C31-8FB345127DFB}" type="slidenum">
              <a:rPr lang="zh-CN" altLang="en-GB" sz="1300">
                <a:latin typeface="Tahoma" charset="0"/>
              </a:rPr>
              <a:pPr eaLnBrk="1" hangingPunct="1"/>
              <a:t>442</a:t>
            </a:fld>
            <a:endParaRPr lang="en-GB" altLang="zh-CN" sz="1300">
              <a:latin typeface="Tahoma" charset="0"/>
            </a:endParaRPr>
          </a:p>
        </p:txBody>
      </p:sp>
      <p:sp>
        <p:nvSpPr>
          <p:cNvPr id="842754" name="Rectangle 2"/>
          <p:cNvSpPr>
            <a:spLocks noGrp="1" noRot="1" noChangeAspect="1" noChangeArrowheads="1" noTextEdit="1"/>
          </p:cNvSpPr>
          <p:nvPr>
            <p:ph type="sldImg"/>
          </p:nvPr>
        </p:nvSpPr>
        <p:spPr>
          <a:ln/>
        </p:spPr>
      </p:sp>
      <p:sp>
        <p:nvSpPr>
          <p:cNvPr id="8427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6FC5AC0-B78B-FA42-8841-393BBB35F93C}" type="slidenum">
              <a:rPr lang="zh-CN" altLang="en-GB" sz="1300">
                <a:latin typeface="Tahoma" charset="0"/>
              </a:rPr>
              <a:pPr eaLnBrk="1" hangingPunct="1"/>
              <a:t>443</a:t>
            </a:fld>
            <a:endParaRPr lang="en-GB" altLang="zh-CN" sz="1300">
              <a:latin typeface="Tahoma" charset="0"/>
            </a:endParaRPr>
          </a:p>
        </p:txBody>
      </p:sp>
      <p:sp>
        <p:nvSpPr>
          <p:cNvPr id="844802" name="Rectangle 2"/>
          <p:cNvSpPr>
            <a:spLocks noGrp="1" noRot="1" noChangeAspect="1" noChangeArrowheads="1" noTextEdit="1"/>
          </p:cNvSpPr>
          <p:nvPr>
            <p:ph type="sldImg"/>
          </p:nvPr>
        </p:nvSpPr>
        <p:spPr>
          <a:ln/>
        </p:spPr>
      </p:sp>
      <p:sp>
        <p:nvSpPr>
          <p:cNvPr id="8448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CBFEA7E-4640-D544-BBF5-F68FB5924D2C}" type="slidenum">
              <a:rPr lang="zh-CN" altLang="en-GB" sz="1300">
                <a:latin typeface="Tahoma" charset="0"/>
              </a:rPr>
              <a:pPr eaLnBrk="1" hangingPunct="1"/>
              <a:t>444</a:t>
            </a:fld>
            <a:endParaRPr lang="en-GB" altLang="zh-CN" sz="1300">
              <a:latin typeface="Tahoma" charset="0"/>
            </a:endParaRPr>
          </a:p>
        </p:txBody>
      </p:sp>
      <p:sp>
        <p:nvSpPr>
          <p:cNvPr id="846850" name="Rectangle 2"/>
          <p:cNvSpPr>
            <a:spLocks noGrp="1" noRot="1" noChangeAspect="1" noChangeArrowheads="1" noTextEdit="1"/>
          </p:cNvSpPr>
          <p:nvPr>
            <p:ph type="sldImg"/>
          </p:nvPr>
        </p:nvSpPr>
        <p:spPr>
          <a:ln/>
        </p:spPr>
      </p:sp>
      <p:sp>
        <p:nvSpPr>
          <p:cNvPr id="8468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D36024C-5226-1246-9557-BA5C556962BC}" type="slidenum">
              <a:rPr lang="zh-CN" altLang="en-GB" sz="1300">
                <a:latin typeface="Tahoma" charset="0"/>
              </a:rPr>
              <a:pPr eaLnBrk="1" hangingPunct="1"/>
              <a:t>445</a:t>
            </a:fld>
            <a:endParaRPr lang="en-GB" altLang="zh-CN" sz="1300">
              <a:latin typeface="Tahoma" charset="0"/>
            </a:endParaRPr>
          </a:p>
        </p:txBody>
      </p:sp>
      <p:sp>
        <p:nvSpPr>
          <p:cNvPr id="848898" name="Rectangle 2"/>
          <p:cNvSpPr>
            <a:spLocks noGrp="1" noRot="1" noChangeAspect="1" noChangeArrowheads="1" noTextEdit="1"/>
          </p:cNvSpPr>
          <p:nvPr>
            <p:ph type="sldImg"/>
          </p:nvPr>
        </p:nvSpPr>
        <p:spPr>
          <a:ln/>
        </p:spPr>
      </p:sp>
      <p:sp>
        <p:nvSpPr>
          <p:cNvPr id="8488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038D929-00E9-B84F-9C16-016FD59B2630}" type="slidenum">
              <a:rPr lang="zh-CN" altLang="en-GB" sz="1300">
                <a:latin typeface="Tahoma" charset="0"/>
              </a:rPr>
              <a:pPr eaLnBrk="1" hangingPunct="1"/>
              <a:t>446</a:t>
            </a:fld>
            <a:endParaRPr lang="en-GB" altLang="zh-CN" sz="1300">
              <a:latin typeface="Tahoma" charset="0"/>
            </a:endParaRPr>
          </a:p>
        </p:txBody>
      </p:sp>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373AD85-8722-9B40-884F-4D9F85AAC169}" type="slidenum">
              <a:rPr lang="zh-CN" altLang="en-GB" sz="1300">
                <a:latin typeface="Tahoma" charset="0"/>
              </a:rPr>
              <a:pPr eaLnBrk="1" hangingPunct="1"/>
              <a:t>447</a:t>
            </a:fld>
            <a:endParaRPr lang="en-GB" altLang="zh-CN" sz="1300">
              <a:latin typeface="Tahoma" charset="0"/>
            </a:endParaRPr>
          </a:p>
        </p:txBody>
      </p:sp>
      <p:sp>
        <p:nvSpPr>
          <p:cNvPr id="852994" name="Rectangle 2"/>
          <p:cNvSpPr>
            <a:spLocks noGrp="1" noRot="1" noChangeAspect="1" noChangeArrowheads="1" noTextEdit="1"/>
          </p:cNvSpPr>
          <p:nvPr>
            <p:ph type="sldImg"/>
          </p:nvPr>
        </p:nvSpPr>
        <p:spPr>
          <a:ln/>
        </p:spPr>
      </p:sp>
      <p:sp>
        <p:nvSpPr>
          <p:cNvPr id="8529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2E9197-33EC-5646-A8CD-FDBD9B03CCB0}" type="slidenum">
              <a:rPr lang="zh-CN" altLang="en-GB" sz="1300">
                <a:latin typeface="Tahoma" charset="0"/>
              </a:rPr>
              <a:pPr eaLnBrk="1" hangingPunct="1"/>
              <a:t>54</a:t>
            </a:fld>
            <a:endParaRPr lang="en-GB" altLang="zh-CN" sz="1300">
              <a:latin typeface="Tahoma" charset="0"/>
            </a:endParaRPr>
          </a:p>
        </p:txBody>
      </p:sp>
      <p:sp>
        <p:nvSpPr>
          <p:cNvPr id="121858" name="Rectangle 2"/>
          <p:cNvSpPr>
            <a:spLocks noGrp="1" noRot="1" noChangeAspect="1" noChangeArrowheads="1" noTextEdit="1"/>
          </p:cNvSpPr>
          <p:nvPr>
            <p:ph type="sldImg"/>
          </p:nvPr>
        </p:nvSpPr>
        <p:spPr>
          <a:xfrm>
            <a:off x="3343275" y="533400"/>
            <a:ext cx="3549650" cy="2662238"/>
          </a:xfrm>
          <a:ln/>
        </p:spPr>
      </p:sp>
      <p:sp>
        <p:nvSpPr>
          <p:cNvPr id="121859" name="Rectangle 3"/>
          <p:cNvSpPr>
            <a:spLocks noGrp="1" noChangeArrowheads="1"/>
          </p:cNvSpPr>
          <p:nvPr>
            <p:ph type="body" idx="1"/>
          </p:nvPr>
        </p:nvSpPr>
        <p:spPr>
          <a:xfrm>
            <a:off x="1365250" y="3371850"/>
            <a:ext cx="7504113"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2325B5E-A2D8-8447-8E28-FF5ADD82C7AE}" type="slidenum">
              <a:rPr lang="zh-CN" altLang="en-GB" sz="1300">
                <a:latin typeface="Tahoma" charset="0"/>
              </a:rPr>
              <a:pPr eaLnBrk="1" hangingPunct="1"/>
              <a:t>448</a:t>
            </a:fld>
            <a:endParaRPr lang="en-GB" altLang="zh-CN" sz="1300">
              <a:latin typeface="Tahoma" charset="0"/>
            </a:endParaRPr>
          </a:p>
        </p:txBody>
      </p:sp>
      <p:sp>
        <p:nvSpPr>
          <p:cNvPr id="855042" name="Rectangle 2"/>
          <p:cNvSpPr>
            <a:spLocks noGrp="1" noRot="1" noChangeAspect="1" noChangeArrowheads="1" noTextEdit="1"/>
          </p:cNvSpPr>
          <p:nvPr>
            <p:ph type="sldImg"/>
          </p:nvPr>
        </p:nvSpPr>
        <p:spPr>
          <a:xfrm>
            <a:off x="3816350" y="590550"/>
            <a:ext cx="2603500" cy="1952625"/>
          </a:xfrm>
          <a:ln/>
        </p:spPr>
      </p:sp>
      <p:sp>
        <p:nvSpPr>
          <p:cNvPr id="855043" name="Rectangle 3"/>
          <p:cNvSpPr>
            <a:spLocks noGrp="1" noChangeArrowheads="1"/>
          </p:cNvSpPr>
          <p:nvPr>
            <p:ph type="body" idx="1"/>
          </p:nvPr>
        </p:nvSpPr>
        <p:spPr>
          <a:xfrm>
            <a:off x="1817688" y="2722563"/>
            <a:ext cx="6940550" cy="38449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4A63062-8FB5-FD4D-B037-3508523ABBFC}" type="slidenum">
              <a:rPr lang="zh-CN" altLang="en-GB" sz="1300">
                <a:latin typeface="Tahoma" charset="0"/>
              </a:rPr>
              <a:pPr eaLnBrk="1" hangingPunct="1"/>
              <a:t>449</a:t>
            </a:fld>
            <a:endParaRPr lang="en-GB" altLang="zh-CN" sz="1300">
              <a:latin typeface="Tahoma" charset="0"/>
            </a:endParaRPr>
          </a:p>
        </p:txBody>
      </p:sp>
      <p:sp>
        <p:nvSpPr>
          <p:cNvPr id="857090" name="Rectangle 2"/>
          <p:cNvSpPr>
            <a:spLocks noGrp="1" noRot="1" noChangeAspect="1" noChangeArrowheads="1" noTextEdit="1"/>
          </p:cNvSpPr>
          <p:nvPr>
            <p:ph type="sldImg"/>
          </p:nvPr>
        </p:nvSpPr>
        <p:spPr>
          <a:xfrm>
            <a:off x="3609975" y="709613"/>
            <a:ext cx="3017838" cy="2263775"/>
          </a:xfrm>
          <a:ln/>
        </p:spPr>
      </p:sp>
      <p:sp>
        <p:nvSpPr>
          <p:cNvPr id="857091"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31B3EC9-19F5-F44E-8EFE-7BB8CB1191B1}" type="slidenum">
              <a:rPr lang="zh-CN" altLang="en-GB" sz="1300">
                <a:latin typeface="Tahoma" charset="0"/>
              </a:rPr>
              <a:pPr eaLnBrk="1" hangingPunct="1"/>
              <a:t>450</a:t>
            </a:fld>
            <a:endParaRPr lang="en-GB" altLang="zh-CN" sz="1300">
              <a:latin typeface="Tahoma" charset="0"/>
            </a:endParaRPr>
          </a:p>
        </p:txBody>
      </p:sp>
      <p:sp>
        <p:nvSpPr>
          <p:cNvPr id="859138" name="Rectangle 2"/>
          <p:cNvSpPr>
            <a:spLocks noGrp="1" noRot="1" noChangeAspect="1" noChangeArrowheads="1" noTextEdit="1"/>
          </p:cNvSpPr>
          <p:nvPr>
            <p:ph type="sldImg"/>
          </p:nvPr>
        </p:nvSpPr>
        <p:spPr>
          <a:xfrm>
            <a:off x="3609975" y="709613"/>
            <a:ext cx="3017838" cy="2263775"/>
          </a:xfrm>
          <a:ln/>
        </p:spPr>
      </p:sp>
      <p:sp>
        <p:nvSpPr>
          <p:cNvPr id="859139"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5E5B320-A887-6F40-B3B0-534C23ACCB78}" type="slidenum">
              <a:rPr lang="zh-CN" altLang="en-GB" sz="1300">
                <a:latin typeface="Tahoma" charset="0"/>
              </a:rPr>
              <a:pPr eaLnBrk="1" hangingPunct="1"/>
              <a:t>451</a:t>
            </a:fld>
            <a:endParaRPr lang="en-GB" altLang="zh-CN" sz="1300">
              <a:latin typeface="Tahoma" charset="0"/>
            </a:endParaRPr>
          </a:p>
        </p:txBody>
      </p:sp>
      <p:sp>
        <p:nvSpPr>
          <p:cNvPr id="861186" name="Rectangle 2"/>
          <p:cNvSpPr>
            <a:spLocks noGrp="1" noRot="1" noChangeAspect="1" noChangeArrowheads="1" noTextEdit="1"/>
          </p:cNvSpPr>
          <p:nvPr>
            <p:ph type="sldImg"/>
          </p:nvPr>
        </p:nvSpPr>
        <p:spPr>
          <a:xfrm>
            <a:off x="3609975" y="709613"/>
            <a:ext cx="3017838" cy="2263775"/>
          </a:xfrm>
          <a:ln/>
        </p:spPr>
      </p:sp>
      <p:sp>
        <p:nvSpPr>
          <p:cNvPr id="861187"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59B00C3-1EAC-0446-A46E-97761FCE3E2F}" type="slidenum">
              <a:rPr lang="zh-CN" altLang="en-GB" sz="1300">
                <a:latin typeface="Tahoma" charset="0"/>
              </a:rPr>
              <a:pPr eaLnBrk="1" hangingPunct="1"/>
              <a:t>452</a:t>
            </a:fld>
            <a:endParaRPr lang="en-GB" altLang="zh-CN" sz="1300">
              <a:latin typeface="Tahoma" charset="0"/>
            </a:endParaRPr>
          </a:p>
        </p:txBody>
      </p:sp>
      <p:sp>
        <p:nvSpPr>
          <p:cNvPr id="863234" name="Rectangle 2"/>
          <p:cNvSpPr>
            <a:spLocks noGrp="1" noRot="1" noChangeAspect="1" noChangeArrowheads="1" noTextEdit="1"/>
          </p:cNvSpPr>
          <p:nvPr>
            <p:ph type="sldImg"/>
          </p:nvPr>
        </p:nvSpPr>
        <p:spPr>
          <a:xfrm>
            <a:off x="3609975" y="709613"/>
            <a:ext cx="3017838" cy="2263775"/>
          </a:xfrm>
          <a:ln/>
        </p:spPr>
      </p:sp>
      <p:sp>
        <p:nvSpPr>
          <p:cNvPr id="863235"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776C58C-39C0-0845-BED0-8FCCB997E821}" type="slidenum">
              <a:rPr lang="zh-CN" altLang="en-GB" sz="1300">
                <a:latin typeface="Tahoma" charset="0"/>
              </a:rPr>
              <a:pPr eaLnBrk="1" hangingPunct="1"/>
              <a:t>453</a:t>
            </a:fld>
            <a:endParaRPr lang="en-GB" altLang="zh-CN" sz="1300">
              <a:latin typeface="Tahoma" charset="0"/>
            </a:endParaRPr>
          </a:p>
        </p:txBody>
      </p:sp>
      <p:sp>
        <p:nvSpPr>
          <p:cNvPr id="873474" name="Rectangle 2"/>
          <p:cNvSpPr>
            <a:spLocks noGrp="1" noRot="1" noChangeAspect="1" noChangeArrowheads="1" noTextEdit="1"/>
          </p:cNvSpPr>
          <p:nvPr>
            <p:ph type="sldImg"/>
          </p:nvPr>
        </p:nvSpPr>
        <p:spPr>
          <a:xfrm>
            <a:off x="3609975" y="709613"/>
            <a:ext cx="3017838" cy="2263775"/>
          </a:xfrm>
          <a:ln/>
        </p:spPr>
      </p:sp>
      <p:sp>
        <p:nvSpPr>
          <p:cNvPr id="873475"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5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57DD58C-6B76-5245-A1B4-9BC91867BE5A}" type="slidenum">
              <a:rPr lang="zh-CN" altLang="en-GB" sz="1300">
                <a:latin typeface="Tahoma" charset="0"/>
              </a:rPr>
              <a:pPr eaLnBrk="1" hangingPunct="1"/>
              <a:t>454</a:t>
            </a:fld>
            <a:endParaRPr lang="en-GB" altLang="zh-CN" sz="1300">
              <a:latin typeface="Tahoma" charset="0"/>
            </a:endParaRPr>
          </a:p>
        </p:txBody>
      </p:sp>
      <p:sp>
        <p:nvSpPr>
          <p:cNvPr id="875522" name="Rectangle 2"/>
          <p:cNvSpPr>
            <a:spLocks noGrp="1" noRot="1" noChangeAspect="1" noChangeArrowheads="1" noTextEdit="1"/>
          </p:cNvSpPr>
          <p:nvPr>
            <p:ph type="sldImg"/>
          </p:nvPr>
        </p:nvSpPr>
        <p:spPr>
          <a:xfrm>
            <a:off x="3352800" y="533400"/>
            <a:ext cx="3551238" cy="2663825"/>
          </a:xfrm>
          <a:ln/>
        </p:spPr>
      </p:sp>
      <p:sp>
        <p:nvSpPr>
          <p:cNvPr id="875523" name="Rectangle 3"/>
          <p:cNvSpPr>
            <a:spLocks noGrp="1" noChangeArrowheads="1"/>
          </p:cNvSpPr>
          <p:nvPr>
            <p:ph type="body" idx="1"/>
          </p:nvPr>
        </p:nvSpPr>
        <p:spPr>
          <a:xfrm>
            <a:off x="1360488" y="3371850"/>
            <a:ext cx="7513637" cy="21907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37" tIns="49519" rIns="99037" bIns="49519"/>
          <a:lstStyle/>
          <a:p>
            <a:pPr defTabSz="762000" eaLnBrk="1" hangingPunct="1"/>
            <a:endParaRPr lang="zh-CN" altLang="en-US">
              <a:latin typeface="Times New Roman" charset="0"/>
              <a:ea typeface="宋体" charset="0"/>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6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38A5245-4E23-1247-B129-50C02DDB5C3D}" type="slidenum">
              <a:rPr lang="zh-CN" altLang="en-GB" sz="1300">
                <a:latin typeface="Tahoma" charset="0"/>
              </a:rPr>
              <a:pPr eaLnBrk="1" hangingPunct="1"/>
              <a:t>460</a:t>
            </a:fld>
            <a:endParaRPr lang="en-GB" altLang="zh-CN" sz="1300">
              <a:latin typeface="Tahoma" charset="0"/>
            </a:endParaRPr>
          </a:p>
        </p:txBody>
      </p:sp>
      <p:sp>
        <p:nvSpPr>
          <p:cNvPr id="882690"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sz="1600">
              <a:latin typeface="Times New Roman" charset="0"/>
              <a:ea typeface="宋体" charset="0"/>
            </a:endParaRPr>
          </a:p>
        </p:txBody>
      </p:sp>
      <p:sp>
        <p:nvSpPr>
          <p:cNvPr id="882691"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7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85567B6-0970-2A48-8D81-88F9B186A324}" type="slidenum">
              <a:rPr lang="zh-CN" altLang="en-GB" sz="1300">
                <a:latin typeface="Tahoma" charset="0"/>
              </a:rPr>
              <a:pPr eaLnBrk="1" hangingPunct="1"/>
              <a:t>461</a:t>
            </a:fld>
            <a:endParaRPr lang="en-GB" altLang="zh-CN" sz="1300">
              <a:latin typeface="Tahoma" charset="0"/>
            </a:endParaRPr>
          </a:p>
        </p:txBody>
      </p:sp>
      <p:sp>
        <p:nvSpPr>
          <p:cNvPr id="884738" name="Rectangle 2"/>
          <p:cNvSpPr>
            <a:spLocks noGrp="1" noRot="1" noChangeAspect="1" noChangeArrowheads="1" noTextEdit="1"/>
          </p:cNvSpPr>
          <p:nvPr>
            <p:ph type="sldImg"/>
          </p:nvPr>
        </p:nvSpPr>
        <p:spPr>
          <a:xfrm>
            <a:off x="3609975" y="709613"/>
            <a:ext cx="3017838" cy="2263775"/>
          </a:xfrm>
          <a:ln/>
        </p:spPr>
      </p:sp>
      <p:sp>
        <p:nvSpPr>
          <p:cNvPr id="884739"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7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B598A8E-7ABC-8E4D-A409-D99FFF3E6B96}" type="slidenum">
              <a:rPr lang="zh-CN" altLang="en-GB" sz="1300">
                <a:latin typeface="Tahoma" charset="0"/>
              </a:rPr>
              <a:pPr eaLnBrk="1" hangingPunct="1"/>
              <a:t>462</a:t>
            </a:fld>
            <a:endParaRPr lang="en-GB" altLang="zh-CN" sz="1300">
              <a:latin typeface="Tahoma" charset="0"/>
            </a:endParaRPr>
          </a:p>
        </p:txBody>
      </p:sp>
      <p:sp>
        <p:nvSpPr>
          <p:cNvPr id="886786"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a:latin typeface="Times New Roman" charset="0"/>
              <a:ea typeface="宋体" charset="0"/>
            </a:endParaRPr>
          </a:p>
        </p:txBody>
      </p:sp>
      <p:sp>
        <p:nvSpPr>
          <p:cNvPr id="886787"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ED24BC3-180E-5544-AE90-BB83488D58F5}" type="slidenum">
              <a:rPr lang="zh-CN" altLang="en-GB" sz="1300">
                <a:latin typeface="Tahoma" charset="0"/>
              </a:rPr>
              <a:pPr eaLnBrk="1" hangingPunct="1"/>
              <a:t>55</a:t>
            </a:fld>
            <a:endParaRPr lang="en-GB" altLang="zh-CN" sz="1300">
              <a:latin typeface="Tahoma"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8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E6A588A-ED46-1F46-9C66-BD5073D837BE}" type="slidenum">
              <a:rPr lang="zh-CN" altLang="en-GB" sz="1300">
                <a:latin typeface="Tahoma" charset="0"/>
              </a:rPr>
              <a:pPr eaLnBrk="1" hangingPunct="1"/>
              <a:t>463</a:t>
            </a:fld>
            <a:endParaRPr lang="en-GB" altLang="zh-CN" sz="1300">
              <a:latin typeface="Tahoma" charset="0"/>
            </a:endParaRPr>
          </a:p>
        </p:txBody>
      </p:sp>
      <p:sp>
        <p:nvSpPr>
          <p:cNvPr id="888834" name="Rectangle 2"/>
          <p:cNvSpPr>
            <a:spLocks noGrp="1" noRot="1" noChangeAspect="1" noChangeArrowheads="1" noTextEdit="1"/>
          </p:cNvSpPr>
          <p:nvPr>
            <p:ph type="sldImg"/>
          </p:nvPr>
        </p:nvSpPr>
        <p:spPr>
          <a:xfrm>
            <a:off x="3609975" y="709613"/>
            <a:ext cx="3017838" cy="2263775"/>
          </a:xfrm>
          <a:ln/>
        </p:spPr>
      </p:sp>
      <p:sp>
        <p:nvSpPr>
          <p:cNvPr id="888835"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DCFEEF7-D326-9142-B74F-04E7373E9A05}" type="slidenum">
              <a:rPr lang="zh-CN" altLang="en-GB" sz="1300">
                <a:latin typeface="Tahoma" charset="0"/>
              </a:rPr>
              <a:pPr eaLnBrk="1" hangingPunct="1"/>
              <a:t>464</a:t>
            </a:fld>
            <a:endParaRPr lang="en-GB" altLang="zh-CN" sz="1300">
              <a:latin typeface="Tahoma" charset="0"/>
            </a:endParaRPr>
          </a:p>
        </p:txBody>
      </p:sp>
      <p:sp>
        <p:nvSpPr>
          <p:cNvPr id="890882"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a:latin typeface="Times New Roman" charset="0"/>
              <a:ea typeface="宋体" charset="0"/>
            </a:endParaRPr>
          </a:p>
        </p:txBody>
      </p:sp>
      <p:sp>
        <p:nvSpPr>
          <p:cNvPr id="890883"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9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07BBC47-BC01-3945-A58A-6A52911C91D2}" type="slidenum">
              <a:rPr lang="zh-CN" altLang="en-GB" sz="1300">
                <a:latin typeface="Tahoma" charset="0"/>
              </a:rPr>
              <a:pPr eaLnBrk="1" hangingPunct="1"/>
              <a:t>465</a:t>
            </a:fld>
            <a:endParaRPr lang="en-GB" altLang="zh-CN" sz="1300">
              <a:latin typeface="Tahoma" charset="0"/>
            </a:endParaRPr>
          </a:p>
        </p:txBody>
      </p:sp>
      <p:sp>
        <p:nvSpPr>
          <p:cNvPr id="892930" name="Rectangle 2"/>
          <p:cNvSpPr>
            <a:spLocks noGrp="1" noRot="1" noChangeAspect="1" noChangeArrowheads="1" noTextEdit="1"/>
          </p:cNvSpPr>
          <p:nvPr>
            <p:ph type="sldImg"/>
          </p:nvPr>
        </p:nvSpPr>
        <p:spPr>
          <a:xfrm>
            <a:off x="3609975" y="709613"/>
            <a:ext cx="3017838" cy="2263775"/>
          </a:xfrm>
          <a:ln/>
        </p:spPr>
      </p:sp>
      <p:sp>
        <p:nvSpPr>
          <p:cNvPr id="892931"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9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CAD912-85AB-CF48-BDB7-F45A275365F8}" type="slidenum">
              <a:rPr lang="zh-CN" altLang="en-GB" sz="1300">
                <a:latin typeface="Tahoma" charset="0"/>
              </a:rPr>
              <a:pPr eaLnBrk="1" hangingPunct="1"/>
              <a:t>466</a:t>
            </a:fld>
            <a:endParaRPr lang="en-GB" altLang="zh-CN" sz="1300">
              <a:latin typeface="Tahoma" charset="0"/>
            </a:endParaRPr>
          </a:p>
        </p:txBody>
      </p:sp>
      <p:sp>
        <p:nvSpPr>
          <p:cNvPr id="894978"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a:latin typeface="Times New Roman" charset="0"/>
              <a:ea typeface="宋体" charset="0"/>
            </a:endParaRPr>
          </a:p>
        </p:txBody>
      </p:sp>
      <p:sp>
        <p:nvSpPr>
          <p:cNvPr id="894979"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6582424-70C7-A14F-B582-68FC8F4C0AA5}" type="slidenum">
              <a:rPr lang="zh-CN" altLang="en-GB" sz="1300">
                <a:latin typeface="Tahoma" charset="0"/>
              </a:rPr>
              <a:pPr eaLnBrk="1" hangingPunct="1"/>
              <a:t>467</a:t>
            </a:fld>
            <a:endParaRPr lang="en-GB" altLang="zh-CN" sz="1300">
              <a:latin typeface="Tahoma" charset="0"/>
            </a:endParaRPr>
          </a:p>
        </p:txBody>
      </p:sp>
      <p:sp>
        <p:nvSpPr>
          <p:cNvPr id="897026" name="Rectangle 2"/>
          <p:cNvSpPr>
            <a:spLocks noGrp="1" noRot="1" noChangeAspect="1" noChangeArrowheads="1" noTextEdit="1"/>
          </p:cNvSpPr>
          <p:nvPr>
            <p:ph type="sldImg"/>
          </p:nvPr>
        </p:nvSpPr>
        <p:spPr>
          <a:xfrm>
            <a:off x="3609975" y="709613"/>
            <a:ext cx="3017838" cy="2263775"/>
          </a:xfrm>
          <a:ln/>
        </p:spPr>
      </p:sp>
      <p:sp>
        <p:nvSpPr>
          <p:cNvPr id="897027" name="Rectangle 3"/>
          <p:cNvSpPr>
            <a:spLocks noGrp="1" noChangeArrowheads="1"/>
          </p:cNvSpPr>
          <p:nvPr>
            <p:ph type="body" idx="1"/>
          </p:nvPr>
        </p:nvSpPr>
        <p:spPr>
          <a:xfrm>
            <a:off x="687388" y="3078163"/>
            <a:ext cx="8869362" cy="348932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a:p>
            <a:pPr eaLnBrk="1" hangingPunct="1"/>
            <a:endParaRPr lang="en-US" altLang="zh-CN">
              <a:latin typeface="Times New Roman" charset="0"/>
              <a:ea typeface="宋体" charset="0"/>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0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8E9C405-DFBD-034A-BC3B-EBEB286ADFA4}" type="slidenum">
              <a:rPr lang="zh-CN" altLang="en-GB" sz="1300">
                <a:latin typeface="Tahoma" charset="0"/>
              </a:rPr>
              <a:pPr eaLnBrk="1" hangingPunct="1"/>
              <a:t>468</a:t>
            </a:fld>
            <a:endParaRPr lang="en-GB" altLang="zh-CN" sz="1300">
              <a:latin typeface="Tahoma" charset="0"/>
            </a:endParaRPr>
          </a:p>
        </p:txBody>
      </p:sp>
      <p:sp>
        <p:nvSpPr>
          <p:cNvPr id="899074"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a:latin typeface="Times New Roman" charset="0"/>
              <a:ea typeface="宋体" charset="0"/>
            </a:endParaRPr>
          </a:p>
        </p:txBody>
      </p:sp>
      <p:sp>
        <p:nvSpPr>
          <p:cNvPr id="899075"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A1D614D-9EA0-B34C-B4CE-5A1D6F61825F}" type="slidenum">
              <a:rPr lang="zh-CN" altLang="en-GB" sz="1300">
                <a:latin typeface="Tahoma" charset="0"/>
              </a:rPr>
              <a:pPr eaLnBrk="1" hangingPunct="1"/>
              <a:t>469</a:t>
            </a:fld>
            <a:endParaRPr lang="en-GB" altLang="zh-CN" sz="1300">
              <a:latin typeface="Tahoma" charset="0"/>
            </a:endParaRPr>
          </a:p>
        </p:txBody>
      </p:sp>
      <p:sp>
        <p:nvSpPr>
          <p:cNvPr id="901122" name="Rectangle 2"/>
          <p:cNvSpPr>
            <a:spLocks noGrp="1" noRot="1" noChangeAspect="1" noChangeArrowheads="1" noTextEdit="1"/>
          </p:cNvSpPr>
          <p:nvPr>
            <p:ph type="sldImg"/>
          </p:nvPr>
        </p:nvSpPr>
        <p:spPr>
          <a:xfrm>
            <a:off x="3609975" y="709613"/>
            <a:ext cx="3017838" cy="2263775"/>
          </a:xfrm>
          <a:ln/>
        </p:spPr>
      </p:sp>
      <p:sp>
        <p:nvSpPr>
          <p:cNvPr id="901123"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1904CC2-16D7-584B-A9A1-82501EF8A61E}" type="slidenum">
              <a:rPr lang="zh-CN" altLang="en-GB" sz="1300">
                <a:latin typeface="Tahoma" charset="0"/>
              </a:rPr>
              <a:pPr eaLnBrk="1" hangingPunct="1"/>
              <a:t>470</a:t>
            </a:fld>
            <a:endParaRPr lang="en-GB" altLang="zh-CN" sz="1300">
              <a:latin typeface="Tahoma" charset="0"/>
            </a:endParaRPr>
          </a:p>
        </p:txBody>
      </p:sp>
      <p:sp>
        <p:nvSpPr>
          <p:cNvPr id="903170"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a:latin typeface="Times New Roman" charset="0"/>
              <a:ea typeface="宋体" charset="0"/>
            </a:endParaRPr>
          </a:p>
        </p:txBody>
      </p:sp>
      <p:sp>
        <p:nvSpPr>
          <p:cNvPr id="903171"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09E5F94-3814-E645-99A4-3FA496D6F27B}" type="slidenum">
              <a:rPr lang="zh-CN" altLang="en-GB" sz="1300">
                <a:latin typeface="Tahoma" charset="0"/>
              </a:rPr>
              <a:pPr eaLnBrk="1" hangingPunct="1"/>
              <a:t>471</a:t>
            </a:fld>
            <a:endParaRPr lang="en-GB" altLang="zh-CN" sz="1300">
              <a:latin typeface="Tahoma" charset="0"/>
            </a:endParaRPr>
          </a:p>
        </p:txBody>
      </p:sp>
      <p:sp>
        <p:nvSpPr>
          <p:cNvPr id="905218" name="Rectangle 2"/>
          <p:cNvSpPr>
            <a:spLocks noGrp="1" noRot="1" noChangeAspect="1" noChangeArrowheads="1" noTextEdit="1"/>
          </p:cNvSpPr>
          <p:nvPr>
            <p:ph type="sldImg"/>
          </p:nvPr>
        </p:nvSpPr>
        <p:spPr>
          <a:xfrm>
            <a:off x="3609975" y="709613"/>
            <a:ext cx="3017838" cy="2263775"/>
          </a:xfrm>
          <a:ln/>
        </p:spPr>
      </p:sp>
      <p:sp>
        <p:nvSpPr>
          <p:cNvPr id="905219"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936F1C0-5696-A243-B6F5-CEB702B1C134}" type="slidenum">
              <a:rPr lang="zh-CN" altLang="en-GB" sz="1300">
                <a:latin typeface="Tahoma" charset="0"/>
              </a:rPr>
              <a:pPr eaLnBrk="1" hangingPunct="1"/>
              <a:t>472</a:t>
            </a:fld>
            <a:endParaRPr lang="en-GB" altLang="zh-CN" sz="1300">
              <a:latin typeface="Tahoma" charset="0"/>
            </a:endParaRPr>
          </a:p>
        </p:txBody>
      </p:sp>
      <p:sp>
        <p:nvSpPr>
          <p:cNvPr id="907266"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a:latin typeface="Times New Roman" charset="0"/>
              <a:ea typeface="宋体" charset="0"/>
            </a:endParaRPr>
          </a:p>
        </p:txBody>
      </p:sp>
      <p:sp>
        <p:nvSpPr>
          <p:cNvPr id="907267"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C371252-BFCF-CD4A-8AE1-A539AB0B3515}" type="slidenum">
              <a:rPr lang="zh-CN" altLang="en-GB" sz="1300">
                <a:latin typeface="Tahoma" charset="0"/>
              </a:rPr>
              <a:pPr eaLnBrk="1" hangingPunct="1"/>
              <a:t>56</a:t>
            </a:fld>
            <a:endParaRPr lang="en-GB" altLang="zh-CN" sz="1300">
              <a:latin typeface="Tahoma" charset="0"/>
            </a:endParaRPr>
          </a:p>
        </p:txBody>
      </p:sp>
      <p:sp>
        <p:nvSpPr>
          <p:cNvPr id="125954" name="Rectangle 2"/>
          <p:cNvSpPr>
            <a:spLocks noGrp="1" noRot="1" noChangeAspect="1" noChangeArrowheads="1" noTextEdit="1"/>
          </p:cNvSpPr>
          <p:nvPr>
            <p:ph type="sldImg"/>
          </p:nvPr>
        </p:nvSpPr>
        <p:spPr>
          <a:xfrm>
            <a:off x="3303588" y="534988"/>
            <a:ext cx="3573462" cy="2679700"/>
          </a:xfrm>
          <a:ln/>
        </p:spPr>
      </p:sp>
      <p:sp>
        <p:nvSpPr>
          <p:cNvPr id="125955" name="Rectangle 3"/>
          <p:cNvSpPr>
            <a:spLocks noGrp="1" noChangeArrowheads="1"/>
          </p:cNvSpPr>
          <p:nvPr>
            <p:ph type="body" idx="1"/>
          </p:nvPr>
        </p:nvSpPr>
        <p:spPr>
          <a:xfrm>
            <a:off x="1343025" y="3375025"/>
            <a:ext cx="7493000" cy="321310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5759B93-B5A0-A84C-9DD0-27CEAED8565A}" type="slidenum">
              <a:rPr lang="zh-CN" altLang="en-GB" sz="1300">
                <a:latin typeface="Tahoma" charset="0"/>
              </a:rPr>
              <a:pPr eaLnBrk="1" hangingPunct="1"/>
              <a:t>473</a:t>
            </a:fld>
            <a:endParaRPr lang="en-GB" altLang="zh-CN" sz="1300">
              <a:latin typeface="Tahoma" charset="0"/>
            </a:endParaRPr>
          </a:p>
        </p:txBody>
      </p:sp>
      <p:sp>
        <p:nvSpPr>
          <p:cNvPr id="909314" name="Rectangle 2"/>
          <p:cNvSpPr>
            <a:spLocks noGrp="1" noRot="1" noChangeAspect="1" noChangeArrowheads="1" noTextEdit="1"/>
          </p:cNvSpPr>
          <p:nvPr>
            <p:ph type="sldImg"/>
          </p:nvPr>
        </p:nvSpPr>
        <p:spPr>
          <a:xfrm>
            <a:off x="3609975" y="709613"/>
            <a:ext cx="3017838" cy="2263775"/>
          </a:xfrm>
          <a:ln/>
        </p:spPr>
      </p:sp>
      <p:sp>
        <p:nvSpPr>
          <p:cNvPr id="909315"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35D4E1-7A52-844B-967D-E0E5E882EE9B}" type="slidenum">
              <a:rPr lang="zh-CN" altLang="en-GB" sz="1300">
                <a:latin typeface="Tahoma" charset="0"/>
              </a:rPr>
              <a:pPr eaLnBrk="1" hangingPunct="1"/>
              <a:t>474</a:t>
            </a:fld>
            <a:endParaRPr lang="en-GB" altLang="zh-CN" sz="1300">
              <a:latin typeface="Tahoma" charset="0"/>
            </a:endParaRPr>
          </a:p>
        </p:txBody>
      </p:sp>
      <p:sp>
        <p:nvSpPr>
          <p:cNvPr id="911362"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a:latin typeface="Times New Roman" charset="0"/>
              <a:ea typeface="宋体" charset="0"/>
            </a:endParaRPr>
          </a:p>
        </p:txBody>
      </p:sp>
      <p:sp>
        <p:nvSpPr>
          <p:cNvPr id="911363"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A364350-9219-6344-83A7-396407D8C669}" type="slidenum">
              <a:rPr lang="zh-CN" altLang="en-GB" sz="1300">
                <a:latin typeface="Tahoma" charset="0"/>
              </a:rPr>
              <a:pPr eaLnBrk="1" hangingPunct="1"/>
              <a:t>475</a:t>
            </a:fld>
            <a:endParaRPr lang="en-GB" altLang="zh-CN" sz="1300">
              <a:latin typeface="Tahoma" charset="0"/>
            </a:endParaRPr>
          </a:p>
        </p:txBody>
      </p:sp>
      <p:sp>
        <p:nvSpPr>
          <p:cNvPr id="913410" name="Rectangle 2"/>
          <p:cNvSpPr>
            <a:spLocks noGrp="1" noRot="1" noChangeAspect="1" noChangeArrowheads="1" noTextEdit="1"/>
          </p:cNvSpPr>
          <p:nvPr>
            <p:ph type="sldImg"/>
          </p:nvPr>
        </p:nvSpPr>
        <p:spPr>
          <a:xfrm>
            <a:off x="3609975" y="709613"/>
            <a:ext cx="3017838" cy="2263775"/>
          </a:xfrm>
          <a:ln/>
        </p:spPr>
      </p:sp>
      <p:sp>
        <p:nvSpPr>
          <p:cNvPr id="913411"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7632E78-CAA6-A947-94CD-F6CA08C194F4}" type="slidenum">
              <a:rPr lang="zh-CN" altLang="en-GB" sz="1300">
                <a:latin typeface="Tahoma" charset="0"/>
              </a:rPr>
              <a:pPr eaLnBrk="1" hangingPunct="1"/>
              <a:t>476</a:t>
            </a:fld>
            <a:endParaRPr lang="en-GB" altLang="zh-CN" sz="1300">
              <a:latin typeface="Tahoma" charset="0"/>
            </a:endParaRPr>
          </a:p>
        </p:txBody>
      </p:sp>
      <p:sp>
        <p:nvSpPr>
          <p:cNvPr id="915458"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a:latin typeface="Times New Roman" charset="0"/>
              <a:ea typeface="宋体" charset="0"/>
            </a:endParaRPr>
          </a:p>
        </p:txBody>
      </p:sp>
      <p:sp>
        <p:nvSpPr>
          <p:cNvPr id="915459"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B067109-39A5-FF4F-8C0A-A2BE13A873CA}" type="slidenum">
              <a:rPr lang="zh-CN" altLang="en-GB" sz="1300">
                <a:latin typeface="Tahoma" charset="0"/>
              </a:rPr>
              <a:pPr eaLnBrk="1" hangingPunct="1"/>
              <a:t>477</a:t>
            </a:fld>
            <a:endParaRPr lang="en-GB" altLang="zh-CN" sz="1300">
              <a:latin typeface="Tahoma" charset="0"/>
            </a:endParaRPr>
          </a:p>
        </p:txBody>
      </p:sp>
      <p:sp>
        <p:nvSpPr>
          <p:cNvPr id="917506" name="Rectangle 2"/>
          <p:cNvSpPr>
            <a:spLocks noGrp="1" noRot="1" noChangeAspect="1" noChangeArrowheads="1" noTextEdit="1"/>
          </p:cNvSpPr>
          <p:nvPr>
            <p:ph type="sldImg"/>
          </p:nvPr>
        </p:nvSpPr>
        <p:spPr>
          <a:xfrm>
            <a:off x="3609975" y="709613"/>
            <a:ext cx="3017838" cy="2263775"/>
          </a:xfrm>
          <a:ln/>
        </p:spPr>
      </p:sp>
      <p:sp>
        <p:nvSpPr>
          <p:cNvPr id="917507" name="Rectangle 3"/>
          <p:cNvSpPr>
            <a:spLocks noGrp="1" noChangeArrowheads="1"/>
          </p:cNvSpPr>
          <p:nvPr>
            <p:ph type="body" idx="1"/>
          </p:nvPr>
        </p:nvSpPr>
        <p:spPr>
          <a:xfrm>
            <a:off x="687388" y="3078163"/>
            <a:ext cx="8869362" cy="34893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366DABA-9236-844C-8313-9EE387EEC0FE}" type="slidenum">
              <a:rPr lang="zh-CN" altLang="en-GB" sz="1300">
                <a:latin typeface="Tahoma" charset="0"/>
              </a:rPr>
              <a:pPr eaLnBrk="1" hangingPunct="1"/>
              <a:t>478</a:t>
            </a:fld>
            <a:endParaRPr lang="en-GB" altLang="zh-CN" sz="1300">
              <a:latin typeface="Tahoma" charset="0"/>
            </a:endParaRPr>
          </a:p>
        </p:txBody>
      </p:sp>
      <p:sp>
        <p:nvSpPr>
          <p:cNvPr id="919554" name="Rectangle 2"/>
          <p:cNvSpPr>
            <a:spLocks noGrp="1" noChangeArrowheads="1"/>
          </p:cNvSpPr>
          <p:nvPr>
            <p:ph type="body" idx="1"/>
          </p:nvPr>
        </p:nvSpPr>
        <p:spPr>
          <a:xfrm>
            <a:off x="566738" y="3133725"/>
            <a:ext cx="9101137" cy="3549650"/>
          </a:xfrm>
          <a:noFill/>
          <a:ln w="12700">
            <a:solidFill>
              <a:srgbClr val="000066"/>
            </a:solid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lIns="99495" tIns="49749" rIns="99495" bIns="49749"/>
          <a:lstStyle/>
          <a:p>
            <a:pPr eaLnBrk="1" hangingPunct="1"/>
            <a:endParaRPr lang="en-US" altLang="zh-CN">
              <a:latin typeface="Times New Roman" charset="0"/>
              <a:ea typeface="宋体" charset="0"/>
            </a:endParaRPr>
          </a:p>
        </p:txBody>
      </p:sp>
      <p:sp>
        <p:nvSpPr>
          <p:cNvPr id="919555" name="Rectangle 3"/>
          <p:cNvSpPr>
            <a:spLocks noGrp="1" noRot="1" noChangeAspect="1" noChangeArrowheads="1" noTextEdit="1"/>
          </p:cNvSpPr>
          <p:nvPr>
            <p:ph type="sldImg"/>
          </p:nvPr>
        </p:nvSpPr>
        <p:spPr>
          <a:xfrm>
            <a:off x="3609975" y="709613"/>
            <a:ext cx="3017838" cy="2263775"/>
          </a:xfrm>
          <a:ln/>
        </p:spPr>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0CC748B-6655-8448-99F4-B96CE55D1BD0}" type="slidenum">
              <a:rPr lang="zh-CN" altLang="en-GB" sz="1300">
                <a:latin typeface="Tahoma" charset="0"/>
              </a:rPr>
              <a:pPr eaLnBrk="1" hangingPunct="1"/>
              <a:t>479</a:t>
            </a:fld>
            <a:endParaRPr lang="en-GB" altLang="zh-CN" sz="1300">
              <a:latin typeface="Tahoma" charset="0"/>
            </a:endParaRPr>
          </a:p>
        </p:txBody>
      </p:sp>
      <p:sp>
        <p:nvSpPr>
          <p:cNvPr id="921602" name="Rectangle 2"/>
          <p:cNvSpPr>
            <a:spLocks noGrp="1" noRot="1" noChangeAspect="1" noChangeArrowheads="1" noTextEdit="1"/>
          </p:cNvSpPr>
          <p:nvPr>
            <p:ph type="sldImg"/>
          </p:nvPr>
        </p:nvSpPr>
        <p:spPr>
          <a:xfrm>
            <a:off x="3816350" y="590550"/>
            <a:ext cx="2603500" cy="1952625"/>
          </a:xfrm>
          <a:ln/>
        </p:spPr>
      </p:sp>
      <p:sp>
        <p:nvSpPr>
          <p:cNvPr id="921603" name="Rectangle 3"/>
          <p:cNvSpPr>
            <a:spLocks noGrp="1" noChangeArrowheads="1"/>
          </p:cNvSpPr>
          <p:nvPr>
            <p:ph type="body" idx="1"/>
          </p:nvPr>
        </p:nvSpPr>
        <p:spPr>
          <a:xfrm>
            <a:off x="1817688" y="2722563"/>
            <a:ext cx="6940550" cy="38449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920D440-4D4F-004D-85C5-2F669AF25657}" type="slidenum">
              <a:rPr lang="zh-CN" altLang="en-GB" sz="1300">
                <a:latin typeface="Tahoma" charset="0"/>
              </a:rPr>
              <a:pPr eaLnBrk="1" hangingPunct="1"/>
              <a:t>480</a:t>
            </a:fld>
            <a:endParaRPr lang="en-GB" altLang="zh-CN" sz="1300">
              <a:latin typeface="Tahoma" charset="0"/>
            </a:endParaRPr>
          </a:p>
        </p:txBody>
      </p:sp>
      <p:sp>
        <p:nvSpPr>
          <p:cNvPr id="923650" name="Rectangle 2"/>
          <p:cNvSpPr>
            <a:spLocks noGrp="1" noRot="1" noChangeAspect="1" noChangeArrowheads="1" noTextEdit="1"/>
          </p:cNvSpPr>
          <p:nvPr>
            <p:ph type="sldImg"/>
          </p:nvPr>
        </p:nvSpPr>
        <p:spPr>
          <a:xfrm>
            <a:off x="3816350" y="590550"/>
            <a:ext cx="2603500" cy="1952625"/>
          </a:xfrm>
          <a:ln/>
        </p:spPr>
      </p:sp>
      <p:sp>
        <p:nvSpPr>
          <p:cNvPr id="923651" name="Rectangle 3"/>
          <p:cNvSpPr>
            <a:spLocks noGrp="1" noChangeArrowheads="1"/>
          </p:cNvSpPr>
          <p:nvPr>
            <p:ph type="body" idx="1"/>
          </p:nvPr>
        </p:nvSpPr>
        <p:spPr>
          <a:xfrm>
            <a:off x="1817688" y="2722563"/>
            <a:ext cx="6940550" cy="38449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DC38160-50FC-4C4D-A28D-A948473BDC39}" type="slidenum">
              <a:rPr lang="zh-CN" altLang="en-GB" sz="1300">
                <a:latin typeface="Tahoma" charset="0"/>
              </a:rPr>
              <a:pPr eaLnBrk="1" hangingPunct="1"/>
              <a:t>481</a:t>
            </a:fld>
            <a:endParaRPr lang="en-GB" altLang="zh-CN" sz="1300">
              <a:latin typeface="Tahoma" charset="0"/>
            </a:endParaRPr>
          </a:p>
        </p:txBody>
      </p:sp>
      <p:sp>
        <p:nvSpPr>
          <p:cNvPr id="925698" name="Rectangle 2"/>
          <p:cNvSpPr>
            <a:spLocks noGrp="1" noRot="1" noChangeAspect="1" noChangeArrowheads="1" noTextEdit="1"/>
          </p:cNvSpPr>
          <p:nvPr>
            <p:ph type="sldImg"/>
          </p:nvPr>
        </p:nvSpPr>
        <p:spPr>
          <a:ln/>
        </p:spPr>
      </p:sp>
      <p:sp>
        <p:nvSpPr>
          <p:cNvPr id="9256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E030BD6-B9CB-5F43-B371-69B038D376D9}" type="slidenum">
              <a:rPr lang="zh-CN" altLang="en-GB" sz="1300">
                <a:latin typeface="Tahoma" charset="0"/>
              </a:rPr>
              <a:pPr eaLnBrk="1" hangingPunct="1"/>
              <a:t>482</a:t>
            </a:fld>
            <a:endParaRPr lang="en-GB" altLang="zh-CN" sz="1300">
              <a:latin typeface="Tahoma" charset="0"/>
            </a:endParaRPr>
          </a:p>
        </p:txBody>
      </p:sp>
      <p:sp>
        <p:nvSpPr>
          <p:cNvPr id="927746" name="Rectangle 2"/>
          <p:cNvSpPr>
            <a:spLocks noGrp="1" noRot="1" noChangeAspect="1" noChangeArrowheads="1" noTextEdit="1"/>
          </p:cNvSpPr>
          <p:nvPr>
            <p:ph type="sldImg"/>
          </p:nvPr>
        </p:nvSpPr>
        <p:spPr>
          <a:xfrm>
            <a:off x="3816350" y="590550"/>
            <a:ext cx="2603500" cy="1952625"/>
          </a:xfrm>
          <a:ln/>
        </p:spPr>
      </p:sp>
      <p:sp>
        <p:nvSpPr>
          <p:cNvPr id="927747" name="Rectangle 3"/>
          <p:cNvSpPr>
            <a:spLocks noGrp="1" noChangeArrowheads="1"/>
          </p:cNvSpPr>
          <p:nvPr>
            <p:ph type="body" idx="1"/>
          </p:nvPr>
        </p:nvSpPr>
        <p:spPr>
          <a:xfrm>
            <a:off x="1817688" y="2722563"/>
            <a:ext cx="6940550" cy="3844925"/>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5163C09-9A8C-8549-AB0C-832C1D09C662}" type="slidenum">
              <a:rPr lang="zh-CN" altLang="en-GB" sz="1300">
                <a:latin typeface="Tahoma" charset="0"/>
              </a:rPr>
              <a:pPr eaLnBrk="1" hangingPunct="1"/>
              <a:t>57</a:t>
            </a:fld>
            <a:endParaRPr lang="en-GB" altLang="zh-CN" sz="1300">
              <a:latin typeface="Tahoma"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D9267CA-D0C4-3741-955C-DC3FA4D80347}" type="slidenum">
              <a:rPr lang="zh-CN" altLang="en-GB" sz="1300">
                <a:latin typeface="Tahoma" charset="0"/>
              </a:rPr>
              <a:pPr eaLnBrk="1" hangingPunct="1"/>
              <a:t>483</a:t>
            </a:fld>
            <a:endParaRPr lang="en-GB" altLang="zh-CN" sz="1300">
              <a:latin typeface="Tahoma" charset="0"/>
            </a:endParaRPr>
          </a:p>
        </p:txBody>
      </p:sp>
      <p:sp>
        <p:nvSpPr>
          <p:cNvPr id="997378" name="Rectangle 2"/>
          <p:cNvSpPr>
            <a:spLocks noGrp="1" noRot="1" noChangeAspect="1" noChangeArrowheads="1" noTextEdit="1"/>
          </p:cNvSpPr>
          <p:nvPr>
            <p:ph type="sldImg"/>
          </p:nvPr>
        </p:nvSpPr>
        <p:spPr>
          <a:ln/>
        </p:spPr>
      </p:sp>
      <p:sp>
        <p:nvSpPr>
          <p:cNvPr id="9973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07BB7F2-EBC3-5C4D-BABF-CAE6C03F085B}" type="slidenum">
              <a:rPr lang="zh-CN" altLang="en-GB" sz="1300">
                <a:latin typeface="Tahoma" charset="0"/>
              </a:rPr>
              <a:pPr eaLnBrk="1" hangingPunct="1"/>
              <a:t>484</a:t>
            </a:fld>
            <a:endParaRPr lang="en-GB" altLang="zh-CN" sz="1300">
              <a:latin typeface="Tahoma" charset="0"/>
            </a:endParaRPr>
          </a:p>
        </p:txBody>
      </p:sp>
      <p:sp>
        <p:nvSpPr>
          <p:cNvPr id="999426" name="Rectangle 2"/>
          <p:cNvSpPr>
            <a:spLocks noGrp="1" noRot="1" noChangeAspect="1" noChangeArrowheads="1" noTextEdit="1"/>
          </p:cNvSpPr>
          <p:nvPr>
            <p:ph type="sldImg"/>
          </p:nvPr>
        </p:nvSpPr>
        <p:spPr>
          <a:ln/>
        </p:spPr>
      </p:sp>
      <p:sp>
        <p:nvSpPr>
          <p:cNvPr id="9994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2FD0132-440E-A24E-893D-B336876EFAA4}" type="slidenum">
              <a:rPr lang="zh-CN" altLang="en-GB" sz="1300">
                <a:latin typeface="Tahoma" charset="0"/>
              </a:rPr>
              <a:pPr eaLnBrk="1" hangingPunct="1"/>
              <a:t>485</a:t>
            </a:fld>
            <a:endParaRPr lang="en-GB" altLang="zh-CN" sz="1300">
              <a:latin typeface="Tahoma" charset="0"/>
            </a:endParaRPr>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94E8977-A097-FF4B-9409-6A008B7B7A5A}" type="slidenum">
              <a:rPr lang="zh-CN" altLang="en-GB" sz="1300">
                <a:latin typeface="Tahoma" charset="0"/>
              </a:rPr>
              <a:pPr eaLnBrk="1" hangingPunct="1"/>
              <a:t>486</a:t>
            </a:fld>
            <a:endParaRPr lang="en-GB" altLang="zh-CN" sz="1300">
              <a:latin typeface="Tahoma" charset="0"/>
            </a:endParaRPr>
          </a:p>
        </p:txBody>
      </p:sp>
      <p:sp>
        <p:nvSpPr>
          <p:cNvPr id="1003522" name="Rectangle 2"/>
          <p:cNvSpPr>
            <a:spLocks noGrp="1" noRot="1" noChangeAspect="1" noChangeArrowheads="1" noTextEdit="1"/>
          </p:cNvSpPr>
          <p:nvPr>
            <p:ph type="sldImg"/>
          </p:nvPr>
        </p:nvSpPr>
        <p:spPr>
          <a:ln/>
        </p:spPr>
      </p:sp>
      <p:sp>
        <p:nvSpPr>
          <p:cNvPr id="10035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52D98D8-AA86-9C4D-BF00-7A378C88853C}" type="slidenum">
              <a:rPr lang="zh-CN" altLang="en-GB" sz="1300">
                <a:latin typeface="Tahoma" charset="0"/>
              </a:rPr>
              <a:pPr eaLnBrk="1" hangingPunct="1"/>
              <a:t>487</a:t>
            </a:fld>
            <a:endParaRPr lang="en-GB" altLang="zh-CN" sz="1300">
              <a:latin typeface="Tahoma" charset="0"/>
            </a:endParaRPr>
          </a:p>
        </p:txBody>
      </p:sp>
      <p:sp>
        <p:nvSpPr>
          <p:cNvPr id="1005570" name="Rectangle 2"/>
          <p:cNvSpPr>
            <a:spLocks noGrp="1" noRot="1" noChangeAspect="1" noChangeArrowheads="1" noTextEdit="1"/>
          </p:cNvSpPr>
          <p:nvPr>
            <p:ph type="sldImg"/>
          </p:nvPr>
        </p:nvSpPr>
        <p:spPr>
          <a:ln/>
        </p:spPr>
      </p:sp>
      <p:sp>
        <p:nvSpPr>
          <p:cNvPr id="10055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194C146-D937-774C-99E6-53502AC61F66}" type="slidenum">
              <a:rPr lang="zh-CN" altLang="en-GB" sz="1300">
                <a:latin typeface="Tahoma" charset="0"/>
              </a:rPr>
              <a:pPr eaLnBrk="1" hangingPunct="1"/>
              <a:t>488</a:t>
            </a:fld>
            <a:endParaRPr lang="en-GB" altLang="zh-CN" sz="1300">
              <a:latin typeface="Tahoma" charset="0"/>
            </a:endParaRPr>
          </a:p>
        </p:txBody>
      </p:sp>
      <p:sp>
        <p:nvSpPr>
          <p:cNvPr id="1007618" name="Rectangle 2"/>
          <p:cNvSpPr>
            <a:spLocks noGrp="1" noRot="1" noChangeAspect="1" noChangeArrowheads="1" noTextEdit="1"/>
          </p:cNvSpPr>
          <p:nvPr>
            <p:ph type="sldImg"/>
          </p:nvPr>
        </p:nvSpPr>
        <p:spPr>
          <a:ln/>
        </p:spPr>
      </p:sp>
      <p:sp>
        <p:nvSpPr>
          <p:cNvPr id="10076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C25E82E-8FC8-5E4A-8098-03C80783FDF5}" type="slidenum">
              <a:rPr lang="zh-CN" altLang="en-GB" sz="1300">
                <a:latin typeface="Tahoma" charset="0"/>
              </a:rPr>
              <a:pPr eaLnBrk="1" hangingPunct="1"/>
              <a:t>489</a:t>
            </a:fld>
            <a:endParaRPr lang="en-GB" altLang="zh-CN" sz="1300">
              <a:latin typeface="Tahoma" charset="0"/>
            </a:endParaRPr>
          </a:p>
        </p:txBody>
      </p:sp>
      <p:sp>
        <p:nvSpPr>
          <p:cNvPr id="1009666" name="Rectangle 2"/>
          <p:cNvSpPr>
            <a:spLocks noGrp="1" noRot="1" noChangeAspect="1" noChangeArrowheads="1" noTextEdit="1"/>
          </p:cNvSpPr>
          <p:nvPr>
            <p:ph type="sldImg"/>
          </p:nvPr>
        </p:nvSpPr>
        <p:spPr>
          <a:ln/>
        </p:spPr>
      </p:sp>
      <p:sp>
        <p:nvSpPr>
          <p:cNvPr id="10096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A0C493F-2A03-704D-8CCF-6FE539C8CFA7}" type="slidenum">
              <a:rPr lang="zh-CN" altLang="en-GB" sz="1300">
                <a:latin typeface="Tahoma" charset="0"/>
              </a:rPr>
              <a:pPr eaLnBrk="1" hangingPunct="1"/>
              <a:t>490</a:t>
            </a:fld>
            <a:endParaRPr lang="en-GB" altLang="zh-CN" sz="1300">
              <a:latin typeface="Tahoma" charset="0"/>
            </a:endParaRPr>
          </a:p>
        </p:txBody>
      </p:sp>
      <p:sp>
        <p:nvSpPr>
          <p:cNvPr id="1011714" name="Rectangle 2"/>
          <p:cNvSpPr>
            <a:spLocks noGrp="1" noRot="1" noChangeAspect="1" noChangeArrowheads="1" noTextEdit="1"/>
          </p:cNvSpPr>
          <p:nvPr>
            <p:ph type="sldImg"/>
          </p:nvPr>
        </p:nvSpPr>
        <p:spPr>
          <a:ln/>
        </p:spPr>
      </p:sp>
      <p:sp>
        <p:nvSpPr>
          <p:cNvPr id="10117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1D73B81-F1FC-D948-BA61-C904C0839DD4}" type="slidenum">
              <a:rPr lang="zh-CN" altLang="en-GB" sz="1300">
                <a:latin typeface="Tahoma" charset="0"/>
              </a:rPr>
              <a:pPr eaLnBrk="1" hangingPunct="1"/>
              <a:t>491</a:t>
            </a:fld>
            <a:endParaRPr lang="en-GB" altLang="zh-CN" sz="1300">
              <a:latin typeface="Tahoma" charset="0"/>
            </a:endParaRPr>
          </a:p>
        </p:txBody>
      </p:sp>
      <p:sp>
        <p:nvSpPr>
          <p:cNvPr id="1013762" name="Rectangle 2"/>
          <p:cNvSpPr>
            <a:spLocks noGrp="1" noRot="1" noChangeAspect="1" noChangeArrowheads="1" noTextEdit="1"/>
          </p:cNvSpPr>
          <p:nvPr>
            <p:ph type="sldImg"/>
          </p:nvPr>
        </p:nvSpPr>
        <p:spPr>
          <a:ln/>
        </p:spPr>
      </p:sp>
      <p:sp>
        <p:nvSpPr>
          <p:cNvPr id="10137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A9BFCB9-02AA-5640-B416-050496BE69DF}" type="slidenum">
              <a:rPr lang="zh-CN" altLang="en-GB" sz="1300">
                <a:latin typeface="Tahoma" charset="0"/>
              </a:rPr>
              <a:pPr eaLnBrk="1" hangingPunct="1"/>
              <a:t>492</a:t>
            </a:fld>
            <a:endParaRPr lang="en-GB" altLang="zh-CN" sz="1300">
              <a:latin typeface="Tahoma" charset="0"/>
            </a:endParaRPr>
          </a:p>
        </p:txBody>
      </p:sp>
      <p:sp>
        <p:nvSpPr>
          <p:cNvPr id="1015810" name="Rectangle 2"/>
          <p:cNvSpPr>
            <a:spLocks noGrp="1" noRot="1" noChangeAspect="1" noChangeArrowheads="1" noTextEdit="1"/>
          </p:cNvSpPr>
          <p:nvPr>
            <p:ph type="sldImg"/>
          </p:nvPr>
        </p:nvSpPr>
        <p:spPr>
          <a:ln/>
        </p:spPr>
      </p:sp>
      <p:sp>
        <p:nvSpPr>
          <p:cNvPr id="10158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B1AB6B3-DD8B-7548-9AF7-E99F06030EAA}" type="slidenum">
              <a:rPr lang="zh-CN" altLang="en-GB" sz="1300">
                <a:latin typeface="Tahoma" charset="0"/>
              </a:rPr>
              <a:pPr eaLnBrk="1" hangingPunct="1"/>
              <a:t>58</a:t>
            </a:fld>
            <a:endParaRPr lang="en-GB" altLang="zh-CN" sz="1300">
              <a:latin typeface="Tahoma"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963CBE4-8C84-774C-8573-1EA43FA14EE3}" type="slidenum">
              <a:rPr lang="zh-CN" altLang="en-GB" sz="1300">
                <a:latin typeface="Tahoma" charset="0"/>
              </a:rPr>
              <a:pPr eaLnBrk="1" hangingPunct="1"/>
              <a:t>493</a:t>
            </a:fld>
            <a:endParaRPr lang="en-GB" altLang="zh-CN" sz="1300">
              <a:latin typeface="Tahoma" charset="0"/>
            </a:endParaRPr>
          </a:p>
        </p:txBody>
      </p:sp>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6A88899-59B1-1447-99A2-A2621807343F}" type="slidenum">
              <a:rPr lang="zh-CN" altLang="en-GB" sz="1300">
                <a:latin typeface="Tahoma" charset="0"/>
              </a:rPr>
              <a:pPr eaLnBrk="1" hangingPunct="1"/>
              <a:t>494</a:t>
            </a:fld>
            <a:endParaRPr lang="en-GB" altLang="zh-CN" sz="1300">
              <a:latin typeface="Tahoma" charset="0"/>
            </a:endParaRPr>
          </a:p>
        </p:txBody>
      </p:sp>
      <p:sp>
        <p:nvSpPr>
          <p:cNvPr id="1019906" name="Rectangle 2"/>
          <p:cNvSpPr>
            <a:spLocks noGrp="1" noRot="1" noChangeAspect="1" noChangeArrowheads="1" noTextEdit="1"/>
          </p:cNvSpPr>
          <p:nvPr>
            <p:ph type="sldImg"/>
          </p:nvPr>
        </p:nvSpPr>
        <p:spPr>
          <a:ln/>
        </p:spPr>
      </p:sp>
      <p:sp>
        <p:nvSpPr>
          <p:cNvPr id="10199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D1E32BF-9624-E840-8643-37130B16B105}" type="slidenum">
              <a:rPr lang="zh-CN" altLang="en-GB" sz="1300">
                <a:latin typeface="Tahoma" charset="0"/>
              </a:rPr>
              <a:pPr eaLnBrk="1" hangingPunct="1"/>
              <a:t>495</a:t>
            </a:fld>
            <a:endParaRPr lang="en-GB" altLang="zh-CN" sz="1300">
              <a:latin typeface="Tahoma" charset="0"/>
            </a:endParaRPr>
          </a:p>
        </p:txBody>
      </p:sp>
      <p:sp>
        <p:nvSpPr>
          <p:cNvPr id="1021954" name="Rectangle 2"/>
          <p:cNvSpPr>
            <a:spLocks noGrp="1" noRot="1" noChangeAspect="1" noChangeArrowheads="1" noTextEdit="1"/>
          </p:cNvSpPr>
          <p:nvPr>
            <p:ph type="sldImg"/>
          </p:nvPr>
        </p:nvSpPr>
        <p:spPr>
          <a:ln/>
        </p:spPr>
      </p:sp>
      <p:sp>
        <p:nvSpPr>
          <p:cNvPr id="10219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459CB11-647D-8848-8885-8A3A1172FBA7}" type="slidenum">
              <a:rPr lang="zh-CN" altLang="en-GB" sz="1300">
                <a:latin typeface="Tahoma" charset="0"/>
              </a:rPr>
              <a:pPr eaLnBrk="1" hangingPunct="1"/>
              <a:t>496</a:t>
            </a:fld>
            <a:endParaRPr lang="en-GB" altLang="zh-CN" sz="1300">
              <a:latin typeface="Tahoma" charset="0"/>
            </a:endParaRPr>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B104E9E-2789-BA47-A2FF-562796DF991C}" type="slidenum">
              <a:rPr lang="zh-CN" altLang="en-GB" sz="1300">
                <a:latin typeface="Tahoma" charset="0"/>
              </a:rPr>
              <a:pPr eaLnBrk="1" hangingPunct="1"/>
              <a:t>497</a:t>
            </a:fld>
            <a:endParaRPr lang="en-GB" altLang="zh-CN" sz="1300">
              <a:latin typeface="Tahoma" charset="0"/>
            </a:endParaRPr>
          </a:p>
        </p:txBody>
      </p:sp>
      <p:sp>
        <p:nvSpPr>
          <p:cNvPr id="1026050" name="Rectangle 2"/>
          <p:cNvSpPr>
            <a:spLocks noGrp="1" noRot="1" noChangeAspect="1" noChangeArrowheads="1" noTextEdit="1"/>
          </p:cNvSpPr>
          <p:nvPr>
            <p:ph type="sldImg"/>
          </p:nvPr>
        </p:nvSpPr>
        <p:spPr>
          <a:ln/>
        </p:spPr>
      </p:sp>
      <p:sp>
        <p:nvSpPr>
          <p:cNvPr id="10260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0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37B0185-8576-F543-8F54-69FD3061CDD4}" type="slidenum">
              <a:rPr lang="zh-CN" altLang="en-GB" sz="1300">
                <a:latin typeface="Tahoma" charset="0"/>
              </a:rPr>
              <a:pPr eaLnBrk="1" hangingPunct="1"/>
              <a:t>498</a:t>
            </a:fld>
            <a:endParaRPr lang="en-GB" altLang="zh-CN" sz="1300">
              <a:latin typeface="Tahoma" charset="0"/>
            </a:endParaRPr>
          </a:p>
        </p:txBody>
      </p:sp>
      <p:sp>
        <p:nvSpPr>
          <p:cNvPr id="1028098" name="Rectangle 2"/>
          <p:cNvSpPr>
            <a:spLocks noGrp="1" noRot="1" noChangeAspect="1" noChangeArrowheads="1" noTextEdit="1"/>
          </p:cNvSpPr>
          <p:nvPr>
            <p:ph type="sldImg"/>
          </p:nvPr>
        </p:nvSpPr>
        <p:spPr>
          <a:ln/>
        </p:spPr>
      </p:sp>
      <p:sp>
        <p:nvSpPr>
          <p:cNvPr id="10280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1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F16333B-3245-A848-B2B2-30C9DAE0362F}" type="slidenum">
              <a:rPr lang="zh-CN" altLang="en-GB" sz="1300">
                <a:latin typeface="Tahoma" charset="0"/>
              </a:rPr>
              <a:pPr eaLnBrk="1" hangingPunct="1"/>
              <a:t>499</a:t>
            </a:fld>
            <a:endParaRPr lang="en-GB" altLang="zh-CN" sz="1300">
              <a:latin typeface="Tahoma" charset="0"/>
            </a:endParaRPr>
          </a:p>
        </p:txBody>
      </p:sp>
      <p:sp>
        <p:nvSpPr>
          <p:cNvPr id="1030146" name="Rectangle 2"/>
          <p:cNvSpPr>
            <a:spLocks noGrp="1" noRot="1" noChangeAspect="1" noChangeArrowheads="1" noTextEdit="1"/>
          </p:cNvSpPr>
          <p:nvPr>
            <p:ph type="sldImg"/>
          </p:nvPr>
        </p:nvSpPr>
        <p:spPr>
          <a:ln/>
        </p:spPr>
      </p:sp>
      <p:sp>
        <p:nvSpPr>
          <p:cNvPr id="10301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96DF7F5-4FA6-BF4B-A507-22449B8D23A3}" type="slidenum">
              <a:rPr lang="zh-CN" altLang="en-GB" sz="1300">
                <a:latin typeface="Tahoma" charset="0"/>
              </a:rPr>
              <a:pPr eaLnBrk="1" hangingPunct="1"/>
              <a:t>500</a:t>
            </a:fld>
            <a:endParaRPr lang="en-GB" altLang="zh-CN" sz="1300">
              <a:latin typeface="Tahoma" charset="0"/>
            </a:endParaRPr>
          </a:p>
        </p:txBody>
      </p:sp>
      <p:sp>
        <p:nvSpPr>
          <p:cNvPr id="1032194" name="Rectangle 2"/>
          <p:cNvSpPr>
            <a:spLocks noGrp="1" noRot="1" noChangeAspect="1" noChangeArrowheads="1" noTextEdit="1"/>
          </p:cNvSpPr>
          <p:nvPr>
            <p:ph type="sldImg"/>
          </p:nvPr>
        </p:nvSpPr>
        <p:spPr>
          <a:ln/>
        </p:spPr>
      </p:sp>
      <p:sp>
        <p:nvSpPr>
          <p:cNvPr id="10321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39F3045-FC96-A24C-899E-59355E09AB2A}" type="slidenum">
              <a:rPr lang="zh-CN" altLang="en-GB" sz="1300">
                <a:latin typeface="Tahoma" charset="0"/>
              </a:rPr>
              <a:pPr eaLnBrk="1" hangingPunct="1"/>
              <a:t>501</a:t>
            </a:fld>
            <a:endParaRPr lang="en-GB" altLang="zh-CN" sz="1300">
              <a:latin typeface="Tahoma" charset="0"/>
            </a:endParaRPr>
          </a:p>
        </p:txBody>
      </p:sp>
      <p:sp>
        <p:nvSpPr>
          <p:cNvPr id="1034242" name="Rectangle 2"/>
          <p:cNvSpPr>
            <a:spLocks noGrp="1" noRot="1" noChangeAspect="1" noChangeArrowheads="1" noTextEdit="1"/>
          </p:cNvSpPr>
          <p:nvPr>
            <p:ph type="sldImg"/>
          </p:nvPr>
        </p:nvSpPr>
        <p:spPr>
          <a:ln/>
        </p:spPr>
      </p:sp>
      <p:sp>
        <p:nvSpPr>
          <p:cNvPr id="10342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C253893-5B39-AF44-BD68-D03E70060753}" type="slidenum">
              <a:rPr lang="zh-CN" altLang="en-GB" sz="1300">
                <a:latin typeface="Tahoma" charset="0"/>
              </a:rPr>
              <a:pPr eaLnBrk="1" hangingPunct="1"/>
              <a:t>502</a:t>
            </a:fld>
            <a:endParaRPr lang="en-GB" altLang="zh-CN" sz="1300">
              <a:latin typeface="Tahoma" charset="0"/>
            </a:endParaRPr>
          </a:p>
        </p:txBody>
      </p:sp>
      <p:sp>
        <p:nvSpPr>
          <p:cNvPr id="1036290" name="Rectangle 2"/>
          <p:cNvSpPr>
            <a:spLocks noGrp="1" noRot="1" noChangeAspect="1" noChangeArrowheads="1" noTextEdit="1"/>
          </p:cNvSpPr>
          <p:nvPr>
            <p:ph type="sldImg"/>
          </p:nvPr>
        </p:nvSpPr>
        <p:spPr>
          <a:ln/>
        </p:spPr>
      </p:sp>
      <p:sp>
        <p:nvSpPr>
          <p:cNvPr id="10362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142F964-7218-E142-A446-898C4902F48F}" type="slidenum">
              <a:rPr lang="zh-CN" altLang="en-GB" sz="1300">
                <a:latin typeface="Tahoma" charset="0"/>
              </a:rPr>
              <a:pPr eaLnBrk="1" hangingPunct="1"/>
              <a:t>59</a:t>
            </a:fld>
            <a:endParaRPr lang="en-GB" altLang="zh-CN" sz="1300">
              <a:latin typeface="Tahoma" charset="0"/>
            </a:endParaRPr>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F85FAF4-8D2E-8644-9FF4-A33891043286}" type="slidenum">
              <a:rPr lang="zh-CN" altLang="en-GB" sz="1300">
                <a:latin typeface="Tahoma" charset="0"/>
              </a:rPr>
              <a:pPr eaLnBrk="1" hangingPunct="1"/>
              <a:t>503</a:t>
            </a:fld>
            <a:endParaRPr lang="en-GB" altLang="zh-CN" sz="1300">
              <a:latin typeface="Tahoma" charset="0"/>
            </a:endParaRPr>
          </a:p>
        </p:txBody>
      </p:sp>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4A604AD-0B27-EF4F-8351-69CB615FEFB1}" type="slidenum">
              <a:rPr lang="zh-CN" altLang="en-GB" sz="1300">
                <a:latin typeface="Tahoma" charset="0"/>
              </a:rPr>
              <a:pPr eaLnBrk="1" hangingPunct="1"/>
              <a:t>504</a:t>
            </a:fld>
            <a:endParaRPr lang="en-GB" altLang="zh-CN" sz="1300">
              <a:latin typeface="Tahoma" charset="0"/>
            </a:endParaRPr>
          </a:p>
        </p:txBody>
      </p:sp>
      <p:sp>
        <p:nvSpPr>
          <p:cNvPr id="1040386" name="Rectangle 2"/>
          <p:cNvSpPr>
            <a:spLocks noGrp="1" noRot="1" noChangeAspect="1" noChangeArrowheads="1" noTextEdit="1"/>
          </p:cNvSpPr>
          <p:nvPr>
            <p:ph type="sldImg"/>
          </p:nvPr>
        </p:nvSpPr>
        <p:spPr>
          <a:ln/>
        </p:spPr>
      </p:sp>
      <p:sp>
        <p:nvSpPr>
          <p:cNvPr id="10403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4A808EF-5E5E-3F4D-A289-DA5C2A21C029}" type="slidenum">
              <a:rPr lang="zh-CN" altLang="en-GB" sz="1300">
                <a:latin typeface="Tahoma" charset="0"/>
              </a:rPr>
              <a:pPr eaLnBrk="1" hangingPunct="1"/>
              <a:t>505</a:t>
            </a:fld>
            <a:endParaRPr lang="en-GB" altLang="zh-CN" sz="1300">
              <a:latin typeface="Tahoma" charset="0"/>
            </a:endParaRPr>
          </a:p>
        </p:txBody>
      </p:sp>
      <p:sp>
        <p:nvSpPr>
          <p:cNvPr id="1042434" name="Rectangle 2"/>
          <p:cNvSpPr>
            <a:spLocks noGrp="1" noRot="1" noChangeAspect="1" noChangeArrowheads="1" noTextEdit="1"/>
          </p:cNvSpPr>
          <p:nvPr>
            <p:ph type="sldImg"/>
          </p:nvPr>
        </p:nvSpPr>
        <p:spPr>
          <a:ln/>
        </p:spPr>
      </p:sp>
      <p:sp>
        <p:nvSpPr>
          <p:cNvPr id="10424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EF74A70-90F4-2C44-B9E8-BF44AC8FA757}" type="slidenum">
              <a:rPr lang="zh-CN" altLang="en-GB" sz="1300">
                <a:latin typeface="Tahoma" charset="0"/>
              </a:rPr>
              <a:pPr eaLnBrk="1" hangingPunct="1"/>
              <a:t>506</a:t>
            </a:fld>
            <a:endParaRPr lang="en-GB" altLang="zh-CN" sz="1300">
              <a:latin typeface="Tahoma" charset="0"/>
            </a:endParaRPr>
          </a:p>
        </p:txBody>
      </p:sp>
      <p:sp>
        <p:nvSpPr>
          <p:cNvPr id="1044482" name="Rectangle 2"/>
          <p:cNvSpPr>
            <a:spLocks noGrp="1" noRot="1" noChangeAspect="1" noChangeArrowheads="1" noTextEdit="1"/>
          </p:cNvSpPr>
          <p:nvPr>
            <p:ph type="sldImg"/>
          </p:nvPr>
        </p:nvSpPr>
        <p:spPr>
          <a:ln/>
        </p:spPr>
      </p:sp>
      <p:sp>
        <p:nvSpPr>
          <p:cNvPr id="1044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79C20F4-2776-7B42-B03A-C1CF9E9C6BC3}" type="slidenum">
              <a:rPr lang="zh-CN" altLang="en-GB" sz="1300">
                <a:latin typeface="Tahoma" charset="0"/>
              </a:rPr>
              <a:pPr eaLnBrk="1" hangingPunct="1"/>
              <a:t>507</a:t>
            </a:fld>
            <a:endParaRPr lang="en-GB" altLang="zh-CN" sz="1300">
              <a:latin typeface="Tahoma" charset="0"/>
            </a:endParaRPr>
          </a:p>
        </p:txBody>
      </p:sp>
      <p:sp>
        <p:nvSpPr>
          <p:cNvPr id="1046530" name="Rectangle 2"/>
          <p:cNvSpPr>
            <a:spLocks noGrp="1" noRot="1" noChangeAspect="1" noChangeArrowheads="1" noTextEdit="1"/>
          </p:cNvSpPr>
          <p:nvPr>
            <p:ph type="sldImg"/>
          </p:nvPr>
        </p:nvSpPr>
        <p:spPr>
          <a:ln/>
        </p:spPr>
      </p:sp>
      <p:sp>
        <p:nvSpPr>
          <p:cNvPr id="1046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8CBFA6F-617D-6041-B927-5D64D72BB013}" type="slidenum">
              <a:rPr lang="zh-CN" altLang="en-GB" sz="1300">
                <a:latin typeface="Tahoma" charset="0"/>
              </a:rPr>
              <a:pPr eaLnBrk="1" hangingPunct="1"/>
              <a:t>508</a:t>
            </a:fld>
            <a:endParaRPr lang="en-GB" altLang="zh-CN" sz="1300">
              <a:latin typeface="Tahoma" charset="0"/>
            </a:endParaRPr>
          </a:p>
        </p:txBody>
      </p:sp>
      <p:sp>
        <p:nvSpPr>
          <p:cNvPr id="1048578" name="Rectangle 2"/>
          <p:cNvSpPr>
            <a:spLocks noGrp="1" noRot="1" noChangeAspect="1" noChangeArrowheads="1" noTextEdit="1"/>
          </p:cNvSpPr>
          <p:nvPr>
            <p:ph type="sldImg"/>
          </p:nvPr>
        </p:nvSpPr>
        <p:spPr>
          <a:ln/>
        </p:spPr>
      </p:sp>
      <p:sp>
        <p:nvSpPr>
          <p:cNvPr id="10485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CABAA82-AF8B-5E4A-845B-382FDD214E95}" type="slidenum">
              <a:rPr lang="zh-CN" altLang="en-GB" sz="1300">
                <a:latin typeface="Tahoma" charset="0"/>
              </a:rPr>
              <a:pPr eaLnBrk="1" hangingPunct="1"/>
              <a:t>509</a:t>
            </a:fld>
            <a:endParaRPr lang="en-GB" altLang="zh-CN" sz="1300">
              <a:latin typeface="Tahoma" charset="0"/>
            </a:endParaRPr>
          </a:p>
        </p:txBody>
      </p:sp>
      <p:sp>
        <p:nvSpPr>
          <p:cNvPr id="1050626" name="Rectangle 2"/>
          <p:cNvSpPr>
            <a:spLocks noGrp="1" noRot="1" noChangeAspect="1" noChangeArrowheads="1" noTextEdit="1"/>
          </p:cNvSpPr>
          <p:nvPr>
            <p:ph type="sldImg"/>
          </p:nvPr>
        </p:nvSpPr>
        <p:spPr>
          <a:ln/>
        </p:spPr>
      </p:sp>
      <p:sp>
        <p:nvSpPr>
          <p:cNvPr id="10506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3A1AFD8-1D06-AC4F-8A9B-097D7E16DFB5}" type="slidenum">
              <a:rPr lang="zh-CN" altLang="en-GB" sz="1300">
                <a:latin typeface="Tahoma" charset="0"/>
              </a:rPr>
              <a:pPr eaLnBrk="1" hangingPunct="1"/>
              <a:t>510</a:t>
            </a:fld>
            <a:endParaRPr lang="en-GB" altLang="zh-CN" sz="1300">
              <a:latin typeface="Tahoma" charset="0"/>
            </a:endParaRPr>
          </a:p>
        </p:txBody>
      </p:sp>
      <p:sp>
        <p:nvSpPr>
          <p:cNvPr id="1052674" name="Rectangle 2"/>
          <p:cNvSpPr>
            <a:spLocks noGrp="1" noRot="1" noChangeAspect="1" noChangeArrowheads="1" noTextEdit="1"/>
          </p:cNvSpPr>
          <p:nvPr>
            <p:ph type="sldImg"/>
          </p:nvPr>
        </p:nvSpPr>
        <p:spPr>
          <a:ln/>
        </p:spPr>
      </p:sp>
      <p:sp>
        <p:nvSpPr>
          <p:cNvPr id="10526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39BEB01-E5AC-2E46-8DA7-237A41DCEBE1}" type="slidenum">
              <a:rPr lang="zh-CN" altLang="en-GB" sz="1300">
                <a:latin typeface="Tahoma" charset="0"/>
              </a:rPr>
              <a:pPr eaLnBrk="1" hangingPunct="1"/>
              <a:t>511</a:t>
            </a:fld>
            <a:endParaRPr lang="en-GB" altLang="zh-CN" sz="1300">
              <a:latin typeface="Tahoma" charset="0"/>
            </a:endParaRPr>
          </a:p>
        </p:txBody>
      </p:sp>
      <p:sp>
        <p:nvSpPr>
          <p:cNvPr id="1054722" name="Rectangle 2"/>
          <p:cNvSpPr>
            <a:spLocks noGrp="1" noRot="1" noChangeAspect="1" noChangeArrowheads="1" noTextEdit="1"/>
          </p:cNvSpPr>
          <p:nvPr>
            <p:ph type="sldImg"/>
          </p:nvPr>
        </p:nvSpPr>
        <p:spPr>
          <a:ln/>
        </p:spPr>
      </p:sp>
      <p:sp>
        <p:nvSpPr>
          <p:cNvPr id="10547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E6C98D8-462A-D647-A3E8-E95576EB08DF}" type="slidenum">
              <a:rPr lang="zh-CN" altLang="en-GB" sz="1300">
                <a:latin typeface="Tahoma" charset="0"/>
              </a:rPr>
              <a:pPr eaLnBrk="1" hangingPunct="1"/>
              <a:t>512</a:t>
            </a:fld>
            <a:endParaRPr lang="en-GB" altLang="zh-CN" sz="1300">
              <a:latin typeface="Tahoma" charset="0"/>
            </a:endParaRPr>
          </a:p>
        </p:txBody>
      </p:sp>
      <p:sp>
        <p:nvSpPr>
          <p:cNvPr id="1056770" name="Rectangle 2"/>
          <p:cNvSpPr>
            <a:spLocks noGrp="1" noRot="1" noChangeAspect="1" noChangeArrowheads="1" noTextEdit="1"/>
          </p:cNvSpPr>
          <p:nvPr>
            <p:ph type="sldImg"/>
          </p:nvPr>
        </p:nvSpPr>
        <p:spPr>
          <a:ln/>
        </p:spPr>
      </p:sp>
      <p:sp>
        <p:nvSpPr>
          <p:cNvPr id="10567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4C34F1F-AA4D-B743-9DEF-A227DB3AC2D6}" type="slidenum">
              <a:rPr lang="zh-CN" altLang="en-GB" sz="1300">
                <a:latin typeface="Tahoma" charset="0"/>
              </a:rPr>
              <a:pPr eaLnBrk="1" hangingPunct="1"/>
              <a:t>60</a:t>
            </a:fld>
            <a:endParaRPr lang="en-GB" altLang="zh-CN" sz="1300">
              <a:latin typeface="Tahoma" charset="0"/>
            </a:endParaRPr>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CE84678-233C-7E46-A7DB-56E63EAAE290}" type="slidenum">
              <a:rPr lang="zh-CN" altLang="en-GB" sz="1300">
                <a:latin typeface="Tahoma" charset="0"/>
              </a:rPr>
              <a:pPr eaLnBrk="1" hangingPunct="1"/>
              <a:t>513</a:t>
            </a:fld>
            <a:endParaRPr lang="en-GB" altLang="zh-CN" sz="1300">
              <a:latin typeface="Tahoma" charset="0"/>
            </a:endParaRPr>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76A3EC2-CCF7-1240-82DF-AA31A7BF44CD}" type="slidenum">
              <a:rPr lang="zh-CN" altLang="en-GB" sz="1300">
                <a:latin typeface="Tahoma" charset="0"/>
              </a:rPr>
              <a:pPr eaLnBrk="1" hangingPunct="1"/>
              <a:t>514</a:t>
            </a:fld>
            <a:endParaRPr lang="en-GB" altLang="zh-CN" sz="1300">
              <a:latin typeface="Tahoma" charset="0"/>
            </a:endParaRPr>
          </a:p>
        </p:txBody>
      </p:sp>
      <p:sp>
        <p:nvSpPr>
          <p:cNvPr id="1060866" name="Rectangle 2"/>
          <p:cNvSpPr>
            <a:spLocks noGrp="1" noRot="1" noChangeAspect="1" noChangeArrowheads="1" noTextEdit="1"/>
          </p:cNvSpPr>
          <p:nvPr>
            <p:ph type="sldImg"/>
          </p:nvPr>
        </p:nvSpPr>
        <p:spPr>
          <a:ln/>
        </p:spPr>
      </p:sp>
      <p:sp>
        <p:nvSpPr>
          <p:cNvPr id="10608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2D61EA0-2789-D84A-A10E-F077B88FCB12}" type="slidenum">
              <a:rPr lang="zh-CN" altLang="en-GB" sz="1300">
                <a:latin typeface="Tahoma" charset="0"/>
              </a:rPr>
              <a:pPr eaLnBrk="1" hangingPunct="1"/>
              <a:t>515</a:t>
            </a:fld>
            <a:endParaRPr lang="en-GB" altLang="zh-CN" sz="1300">
              <a:latin typeface="Tahoma" charset="0"/>
            </a:endParaRPr>
          </a:p>
        </p:txBody>
      </p:sp>
      <p:sp>
        <p:nvSpPr>
          <p:cNvPr id="1062914" name="Rectangle 2"/>
          <p:cNvSpPr>
            <a:spLocks noGrp="1" noRot="1" noChangeAspect="1" noChangeArrowheads="1" noTextEdit="1"/>
          </p:cNvSpPr>
          <p:nvPr>
            <p:ph type="sldImg"/>
          </p:nvPr>
        </p:nvSpPr>
        <p:spPr>
          <a:ln/>
        </p:spPr>
      </p:sp>
      <p:sp>
        <p:nvSpPr>
          <p:cNvPr id="10629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07336D8-BDD8-704C-B4C3-E13DC3909247}" type="slidenum">
              <a:rPr lang="zh-CN" altLang="en-GB" sz="1300">
                <a:latin typeface="Tahoma" charset="0"/>
              </a:rPr>
              <a:pPr eaLnBrk="1" hangingPunct="1"/>
              <a:t>516</a:t>
            </a:fld>
            <a:endParaRPr lang="en-GB" altLang="zh-CN" sz="1300">
              <a:latin typeface="Tahoma" charset="0"/>
            </a:endParaRPr>
          </a:p>
        </p:txBody>
      </p:sp>
      <p:sp>
        <p:nvSpPr>
          <p:cNvPr id="1064962" name="Rectangle 2"/>
          <p:cNvSpPr>
            <a:spLocks noGrp="1" noRot="1" noChangeAspect="1" noChangeArrowheads="1" noTextEdit="1"/>
          </p:cNvSpPr>
          <p:nvPr>
            <p:ph type="sldImg"/>
          </p:nvPr>
        </p:nvSpPr>
        <p:spPr>
          <a:xfrm>
            <a:off x="3341688" y="533400"/>
            <a:ext cx="3549650" cy="2662238"/>
          </a:xfrm>
          <a:ln/>
        </p:spPr>
      </p:sp>
      <p:sp>
        <p:nvSpPr>
          <p:cNvPr id="1064963" name="Rectangle 3"/>
          <p:cNvSpPr>
            <a:spLocks noGrp="1" noChangeArrowheads="1"/>
          </p:cNvSpPr>
          <p:nvPr>
            <p:ph type="body" idx="1"/>
          </p:nvPr>
        </p:nvSpPr>
        <p:spPr>
          <a:xfrm>
            <a:off x="1365250" y="3371850"/>
            <a:ext cx="7504113"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Expand on column meaning</a:t>
            </a:r>
            <a:endParaRPr lang="en-AU" altLang="zh-CN">
              <a:latin typeface="Times New Roman" charset="0"/>
              <a:ea typeface="宋体" charset="0"/>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AF732BA-5A0B-3F45-91FA-0951FF9B72A2}" type="slidenum">
              <a:rPr lang="zh-CN" altLang="en-GB" sz="1300">
                <a:latin typeface="Tahoma" charset="0"/>
              </a:rPr>
              <a:pPr eaLnBrk="1" hangingPunct="1"/>
              <a:t>517</a:t>
            </a:fld>
            <a:endParaRPr lang="en-GB" altLang="zh-CN" sz="1300">
              <a:latin typeface="Tahoma" charset="0"/>
            </a:endParaRPr>
          </a:p>
        </p:txBody>
      </p:sp>
      <p:sp>
        <p:nvSpPr>
          <p:cNvPr id="1067010" name="Rectangle 2"/>
          <p:cNvSpPr>
            <a:spLocks noGrp="1" noRot="1" noChangeAspect="1" noChangeArrowheads="1" noTextEdit="1"/>
          </p:cNvSpPr>
          <p:nvPr>
            <p:ph type="sldImg"/>
          </p:nvPr>
        </p:nvSpPr>
        <p:spPr>
          <a:ln/>
        </p:spPr>
      </p:sp>
      <p:sp>
        <p:nvSpPr>
          <p:cNvPr id="10670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0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EB17863-6FFE-F94C-AE25-F17265605F2B}" type="slidenum">
              <a:rPr lang="zh-CN" altLang="en-GB" sz="1300">
                <a:latin typeface="Tahoma" charset="0"/>
              </a:rPr>
              <a:pPr eaLnBrk="1" hangingPunct="1"/>
              <a:t>518</a:t>
            </a:fld>
            <a:endParaRPr lang="en-GB" altLang="zh-CN" sz="1300">
              <a:latin typeface="Tahoma" charset="0"/>
            </a:endParaRPr>
          </a:p>
        </p:txBody>
      </p:sp>
      <p:sp>
        <p:nvSpPr>
          <p:cNvPr id="1069058" name="Rectangle 2"/>
          <p:cNvSpPr>
            <a:spLocks noGrp="1" noRot="1" noChangeAspect="1" noChangeArrowheads="1" noTextEdit="1"/>
          </p:cNvSpPr>
          <p:nvPr>
            <p:ph type="sldImg"/>
          </p:nvPr>
        </p:nvSpPr>
        <p:spPr>
          <a:ln/>
        </p:spPr>
      </p:sp>
      <p:sp>
        <p:nvSpPr>
          <p:cNvPr id="10690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1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568AC57-E410-7742-B843-717C803E82EB}" type="slidenum">
              <a:rPr lang="zh-CN" altLang="en-GB" sz="1300">
                <a:latin typeface="Tahoma" charset="0"/>
              </a:rPr>
              <a:pPr eaLnBrk="1" hangingPunct="1"/>
              <a:t>519</a:t>
            </a:fld>
            <a:endParaRPr lang="en-GB" altLang="zh-CN" sz="1300">
              <a:latin typeface="Tahoma" charset="0"/>
            </a:endParaRPr>
          </a:p>
        </p:txBody>
      </p:sp>
      <p:sp>
        <p:nvSpPr>
          <p:cNvPr id="1071106" name="Rectangle 2"/>
          <p:cNvSpPr>
            <a:spLocks noGrp="1" noRot="1" noChangeAspect="1" noChangeArrowheads="1" noTextEdit="1"/>
          </p:cNvSpPr>
          <p:nvPr>
            <p:ph type="sldImg"/>
          </p:nvPr>
        </p:nvSpPr>
        <p:spPr>
          <a:ln/>
        </p:spPr>
      </p:sp>
      <p:sp>
        <p:nvSpPr>
          <p:cNvPr id="10711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1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AB928A7-BEBD-A943-A046-AA3D82378C1F}" type="slidenum">
              <a:rPr lang="zh-CN" altLang="en-GB" sz="1300">
                <a:latin typeface="Tahoma" charset="0"/>
              </a:rPr>
              <a:pPr eaLnBrk="1" hangingPunct="1"/>
              <a:t>520</a:t>
            </a:fld>
            <a:endParaRPr lang="en-GB" altLang="zh-CN" sz="1300">
              <a:latin typeface="Tahoma" charset="0"/>
            </a:endParaRPr>
          </a:p>
        </p:txBody>
      </p:sp>
      <p:sp>
        <p:nvSpPr>
          <p:cNvPr id="1073154" name="Rectangle 2"/>
          <p:cNvSpPr>
            <a:spLocks noGrp="1" noRot="1" noChangeAspect="1" noChangeArrowheads="1" noTextEdit="1"/>
          </p:cNvSpPr>
          <p:nvPr>
            <p:ph type="sldImg"/>
          </p:nvPr>
        </p:nvSpPr>
        <p:spPr>
          <a:xfrm>
            <a:off x="3341688" y="533400"/>
            <a:ext cx="3549650" cy="2662238"/>
          </a:xfrm>
          <a:ln/>
        </p:spPr>
      </p:sp>
      <p:sp>
        <p:nvSpPr>
          <p:cNvPr id="1073155" name="Rectangle 3"/>
          <p:cNvSpPr>
            <a:spLocks noGrp="1" noChangeArrowheads="1"/>
          </p:cNvSpPr>
          <p:nvPr>
            <p:ph type="body" idx="1"/>
          </p:nvPr>
        </p:nvSpPr>
        <p:spPr>
          <a:xfrm>
            <a:off x="1365250" y="3371850"/>
            <a:ext cx="7504113" cy="31940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Every Engineering discipline, formal method</a:t>
            </a:r>
            <a:endParaRPr lang="en-AU" altLang="zh-CN">
              <a:latin typeface="Times New Roman" charset="0"/>
              <a:ea typeface="宋体" charset="0"/>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B315296-D4B7-0240-93F0-BB93D90DFD7B}" type="slidenum">
              <a:rPr lang="zh-CN" altLang="en-GB" sz="1300">
                <a:latin typeface="Tahoma" charset="0"/>
              </a:rPr>
              <a:pPr eaLnBrk="1" hangingPunct="1"/>
              <a:t>521</a:t>
            </a:fld>
            <a:endParaRPr lang="en-GB" altLang="zh-CN" sz="1300">
              <a:latin typeface="Tahoma" charset="0"/>
            </a:endParaRPr>
          </a:p>
        </p:txBody>
      </p:sp>
      <p:sp>
        <p:nvSpPr>
          <p:cNvPr id="1075202" name="Rectangle 2"/>
          <p:cNvSpPr>
            <a:spLocks noGrp="1" noRot="1" noChangeAspect="1" noChangeArrowheads="1" noTextEdit="1"/>
          </p:cNvSpPr>
          <p:nvPr>
            <p:ph type="sldImg"/>
          </p:nvPr>
        </p:nvSpPr>
        <p:spPr>
          <a:ln/>
        </p:spPr>
      </p:sp>
      <p:sp>
        <p:nvSpPr>
          <p:cNvPr id="10752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8CA284C-4F71-9C42-9A61-FEAD931E7034}" type="slidenum">
              <a:rPr lang="zh-CN" altLang="en-GB" sz="1300">
                <a:latin typeface="Tahoma" charset="0"/>
              </a:rPr>
              <a:pPr eaLnBrk="1" hangingPunct="1"/>
              <a:t>522</a:t>
            </a:fld>
            <a:endParaRPr lang="en-GB" altLang="zh-CN" sz="1300">
              <a:latin typeface="Tahoma" charset="0"/>
            </a:endParaRPr>
          </a:p>
        </p:txBody>
      </p:sp>
      <p:sp>
        <p:nvSpPr>
          <p:cNvPr id="1077250" name="Rectangle 2"/>
          <p:cNvSpPr>
            <a:spLocks noGrp="1" noRot="1" noChangeAspect="1" noChangeArrowheads="1" noTextEdit="1"/>
          </p:cNvSpPr>
          <p:nvPr>
            <p:ph type="sldImg"/>
          </p:nvPr>
        </p:nvSpPr>
        <p:spPr>
          <a:ln/>
        </p:spPr>
      </p:sp>
      <p:sp>
        <p:nvSpPr>
          <p:cNvPr id="10772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FED9B88-15B7-E443-A03F-16BA71DB757A}" type="slidenum">
              <a:rPr lang="zh-CN" altLang="en-GB" sz="1300">
                <a:latin typeface="Tahoma" charset="0"/>
              </a:rPr>
              <a:pPr eaLnBrk="1" hangingPunct="1"/>
              <a:t>61</a:t>
            </a:fld>
            <a:endParaRPr lang="en-GB" altLang="zh-CN" sz="1300">
              <a:latin typeface="Tahoma" charset="0"/>
            </a:endParaRPr>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B72527E-A778-6545-A944-6F7E3D896478}" type="slidenum">
              <a:rPr lang="zh-CN" altLang="en-GB" sz="1300">
                <a:latin typeface="Tahoma" charset="0"/>
              </a:rPr>
              <a:pPr eaLnBrk="1" hangingPunct="1"/>
              <a:t>523</a:t>
            </a:fld>
            <a:endParaRPr lang="en-GB" altLang="zh-CN" sz="1300">
              <a:latin typeface="Tahoma" charset="0"/>
            </a:endParaRPr>
          </a:p>
        </p:txBody>
      </p:sp>
      <p:sp>
        <p:nvSpPr>
          <p:cNvPr id="1079298" name="Rectangle 2"/>
          <p:cNvSpPr>
            <a:spLocks noGrp="1" noRot="1" noChangeAspect="1" noChangeArrowheads="1" noTextEdit="1"/>
          </p:cNvSpPr>
          <p:nvPr>
            <p:ph type="sldImg"/>
          </p:nvPr>
        </p:nvSpPr>
        <p:spPr>
          <a:ln/>
        </p:spPr>
      </p:sp>
      <p:sp>
        <p:nvSpPr>
          <p:cNvPr id="10792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8C5E7DE-9BA1-9A48-B09A-F366D1848C35}" type="slidenum">
              <a:rPr lang="zh-CN" altLang="en-GB" sz="1300">
                <a:latin typeface="Tahoma" charset="0"/>
              </a:rPr>
              <a:pPr eaLnBrk="1" hangingPunct="1"/>
              <a:t>524</a:t>
            </a:fld>
            <a:endParaRPr lang="en-GB" altLang="zh-CN" sz="1300">
              <a:latin typeface="Tahoma" charset="0"/>
            </a:endParaRPr>
          </a:p>
        </p:txBody>
      </p:sp>
      <p:sp>
        <p:nvSpPr>
          <p:cNvPr id="1081346" name="Rectangle 2"/>
          <p:cNvSpPr>
            <a:spLocks noGrp="1" noRot="1" noChangeAspect="1" noChangeArrowheads="1" noTextEdit="1"/>
          </p:cNvSpPr>
          <p:nvPr>
            <p:ph type="sldImg"/>
          </p:nvPr>
        </p:nvSpPr>
        <p:spPr>
          <a:ln/>
        </p:spPr>
      </p:sp>
      <p:sp>
        <p:nvSpPr>
          <p:cNvPr id="10813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69031EE-0107-A24C-885B-DD6DDEE7DA6D}" type="slidenum">
              <a:rPr lang="zh-CN" altLang="en-GB" sz="1300">
                <a:latin typeface="Tahoma" charset="0"/>
              </a:rPr>
              <a:pPr eaLnBrk="1" hangingPunct="1"/>
              <a:t>525</a:t>
            </a:fld>
            <a:endParaRPr lang="en-GB" altLang="zh-CN" sz="1300">
              <a:latin typeface="Tahoma" charset="0"/>
            </a:endParaRPr>
          </a:p>
        </p:txBody>
      </p:sp>
      <p:sp>
        <p:nvSpPr>
          <p:cNvPr id="1083394" name="Rectangle 2"/>
          <p:cNvSpPr>
            <a:spLocks noGrp="1" noRot="1" noChangeAspect="1" noChangeArrowheads="1" noTextEdit="1"/>
          </p:cNvSpPr>
          <p:nvPr>
            <p:ph type="sldImg"/>
          </p:nvPr>
        </p:nvSpPr>
        <p:spPr>
          <a:ln/>
        </p:spPr>
      </p:sp>
      <p:sp>
        <p:nvSpPr>
          <p:cNvPr id="10833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FAB0DB5-2BF3-C14E-B54F-5E35F94C57FF}" type="slidenum">
              <a:rPr lang="zh-CN" altLang="en-GB" sz="1300">
                <a:latin typeface="Tahoma" charset="0"/>
              </a:rPr>
              <a:pPr eaLnBrk="1" hangingPunct="1"/>
              <a:t>526</a:t>
            </a:fld>
            <a:endParaRPr lang="en-GB" altLang="zh-CN" sz="1300">
              <a:latin typeface="Tahoma" charset="0"/>
            </a:endParaRPr>
          </a:p>
        </p:txBody>
      </p:sp>
      <p:sp>
        <p:nvSpPr>
          <p:cNvPr id="1085442" name="Rectangle 2"/>
          <p:cNvSpPr>
            <a:spLocks noGrp="1" noRot="1" noChangeAspect="1" noChangeArrowheads="1" noTextEdit="1"/>
          </p:cNvSpPr>
          <p:nvPr>
            <p:ph type="sldImg"/>
          </p:nvPr>
        </p:nvSpPr>
        <p:spPr>
          <a:ln/>
        </p:spPr>
      </p:sp>
      <p:sp>
        <p:nvSpPr>
          <p:cNvPr id="10854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58228D9-A4D4-AF45-8399-56356259F81D}" type="slidenum">
              <a:rPr lang="zh-CN" altLang="en-GB" sz="1300">
                <a:latin typeface="Tahoma" charset="0"/>
              </a:rPr>
              <a:pPr eaLnBrk="1" hangingPunct="1"/>
              <a:t>527</a:t>
            </a:fld>
            <a:endParaRPr lang="en-GB" altLang="zh-CN" sz="1300">
              <a:latin typeface="Tahoma" charset="0"/>
            </a:endParaRPr>
          </a:p>
        </p:txBody>
      </p:sp>
      <p:sp>
        <p:nvSpPr>
          <p:cNvPr id="1087490" name="Rectangle 2"/>
          <p:cNvSpPr>
            <a:spLocks noGrp="1" noRot="1" noChangeAspect="1" noChangeArrowheads="1" noTextEdit="1"/>
          </p:cNvSpPr>
          <p:nvPr>
            <p:ph type="sldImg"/>
          </p:nvPr>
        </p:nvSpPr>
        <p:spPr>
          <a:ln/>
        </p:spPr>
      </p:sp>
      <p:sp>
        <p:nvSpPr>
          <p:cNvPr id="10874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7221663-B468-1F43-9D7C-8BDBD1A81861}" type="slidenum">
              <a:rPr lang="zh-CN" altLang="en-GB" sz="1300">
                <a:latin typeface="Tahoma" charset="0"/>
              </a:rPr>
              <a:pPr eaLnBrk="1" hangingPunct="1"/>
              <a:t>528</a:t>
            </a:fld>
            <a:endParaRPr lang="en-GB" altLang="zh-CN" sz="1300">
              <a:latin typeface="Tahoma" charset="0"/>
            </a:endParaRPr>
          </a:p>
        </p:txBody>
      </p:sp>
      <p:sp>
        <p:nvSpPr>
          <p:cNvPr id="1089538" name="Rectangle 2"/>
          <p:cNvSpPr>
            <a:spLocks noGrp="1" noRot="1" noChangeAspect="1" noChangeArrowheads="1" noTextEdit="1"/>
          </p:cNvSpPr>
          <p:nvPr>
            <p:ph type="sldImg"/>
          </p:nvPr>
        </p:nvSpPr>
        <p:spPr>
          <a:ln/>
        </p:spPr>
      </p:sp>
      <p:sp>
        <p:nvSpPr>
          <p:cNvPr id="10895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1AFCF67-761E-3740-9048-A1D90650819D}" type="slidenum">
              <a:rPr lang="zh-CN" altLang="en-GB" sz="1300">
                <a:latin typeface="Tahoma" charset="0"/>
              </a:rPr>
              <a:pPr eaLnBrk="1" hangingPunct="1"/>
              <a:t>529</a:t>
            </a:fld>
            <a:endParaRPr lang="en-GB" altLang="zh-CN" sz="1300">
              <a:latin typeface="Tahoma" charset="0"/>
            </a:endParaRPr>
          </a:p>
        </p:txBody>
      </p:sp>
      <p:sp>
        <p:nvSpPr>
          <p:cNvPr id="1091586" name="Rectangle 2"/>
          <p:cNvSpPr>
            <a:spLocks noGrp="1" noRot="1" noChangeAspect="1" noChangeArrowheads="1" noTextEdit="1"/>
          </p:cNvSpPr>
          <p:nvPr>
            <p:ph type="sldImg"/>
          </p:nvPr>
        </p:nvSpPr>
        <p:spPr>
          <a:ln/>
        </p:spPr>
      </p:sp>
      <p:sp>
        <p:nvSpPr>
          <p:cNvPr id="10915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A663E90-1B22-904A-9151-1E38C0B4B9C2}" type="slidenum">
              <a:rPr lang="zh-CN" altLang="en-GB" sz="1300">
                <a:latin typeface="Tahoma" charset="0"/>
              </a:rPr>
              <a:pPr eaLnBrk="1" hangingPunct="1"/>
              <a:t>530</a:t>
            </a:fld>
            <a:endParaRPr lang="en-GB" altLang="zh-CN" sz="1300">
              <a:latin typeface="Tahoma" charset="0"/>
            </a:endParaRPr>
          </a:p>
        </p:txBody>
      </p:sp>
      <p:sp>
        <p:nvSpPr>
          <p:cNvPr id="1093634" name="Rectangle 2"/>
          <p:cNvSpPr>
            <a:spLocks noGrp="1" noRot="1" noChangeAspect="1" noChangeArrowheads="1" noTextEdit="1"/>
          </p:cNvSpPr>
          <p:nvPr>
            <p:ph type="sldImg"/>
          </p:nvPr>
        </p:nvSpPr>
        <p:spPr>
          <a:ln/>
        </p:spPr>
      </p:sp>
      <p:sp>
        <p:nvSpPr>
          <p:cNvPr id="10936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D66C1E6-FA3D-AE41-919B-876E9FD2575D}" type="slidenum">
              <a:rPr lang="zh-CN" altLang="en-GB" sz="1300">
                <a:latin typeface="Tahoma" charset="0"/>
              </a:rPr>
              <a:pPr eaLnBrk="1" hangingPunct="1"/>
              <a:t>531</a:t>
            </a:fld>
            <a:endParaRPr lang="en-GB" altLang="zh-CN" sz="1300">
              <a:latin typeface="Tahoma" charset="0"/>
            </a:endParaRPr>
          </a:p>
        </p:txBody>
      </p:sp>
      <p:sp>
        <p:nvSpPr>
          <p:cNvPr id="1095682" name="Rectangle 2"/>
          <p:cNvSpPr>
            <a:spLocks noGrp="1" noRot="1" noChangeAspect="1" noChangeArrowheads="1" noTextEdit="1"/>
          </p:cNvSpPr>
          <p:nvPr>
            <p:ph type="sldImg"/>
          </p:nvPr>
        </p:nvSpPr>
        <p:spPr>
          <a:ln/>
        </p:spPr>
      </p:sp>
      <p:sp>
        <p:nvSpPr>
          <p:cNvPr id="10956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3FA0BB5-643E-1445-9768-0FDFDB31C172}" type="slidenum">
              <a:rPr lang="zh-CN" altLang="en-GB" sz="1300">
                <a:latin typeface="Tahoma" charset="0"/>
              </a:rPr>
              <a:pPr eaLnBrk="1" hangingPunct="1"/>
              <a:t>532</a:t>
            </a:fld>
            <a:endParaRPr lang="en-GB" altLang="zh-CN" sz="1300">
              <a:latin typeface="Tahoma" charset="0"/>
            </a:endParaRPr>
          </a:p>
        </p:txBody>
      </p:sp>
      <p:sp>
        <p:nvSpPr>
          <p:cNvPr id="1097730" name="Rectangle 2"/>
          <p:cNvSpPr>
            <a:spLocks noGrp="1" noRot="1" noChangeAspect="1" noChangeArrowheads="1" noTextEdit="1"/>
          </p:cNvSpPr>
          <p:nvPr>
            <p:ph type="sldImg"/>
          </p:nvPr>
        </p:nvSpPr>
        <p:spPr>
          <a:ln/>
        </p:spPr>
      </p:sp>
      <p:sp>
        <p:nvSpPr>
          <p:cNvPr id="10977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6C14F92-D520-A84F-ACCC-0991EB134CC4}" type="slidenum">
              <a:rPr lang="zh-CN" altLang="en-GB" sz="1300">
                <a:latin typeface="Tahoma" charset="0"/>
              </a:rPr>
              <a:pPr eaLnBrk="1" hangingPunct="1"/>
              <a:t>62</a:t>
            </a:fld>
            <a:endParaRPr lang="en-GB" altLang="zh-CN" sz="1300">
              <a:latin typeface="Tahoma" charset="0"/>
            </a:endParaRPr>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20C0965-1497-8440-91C1-0DCDC61060A9}" type="slidenum">
              <a:rPr lang="zh-CN" altLang="en-GB" sz="1300">
                <a:latin typeface="Tahoma" charset="0"/>
              </a:rPr>
              <a:pPr eaLnBrk="1" hangingPunct="1"/>
              <a:t>533</a:t>
            </a:fld>
            <a:endParaRPr lang="en-GB" altLang="zh-CN" sz="1300">
              <a:latin typeface="Tahoma" charset="0"/>
            </a:endParaRPr>
          </a:p>
        </p:txBody>
      </p:sp>
      <p:sp>
        <p:nvSpPr>
          <p:cNvPr id="1099778" name="Rectangle 2"/>
          <p:cNvSpPr>
            <a:spLocks noGrp="1" noRot="1" noChangeAspect="1" noChangeArrowheads="1" noTextEdit="1"/>
          </p:cNvSpPr>
          <p:nvPr>
            <p:ph type="sldImg"/>
          </p:nvPr>
        </p:nvSpPr>
        <p:spPr>
          <a:ln/>
        </p:spPr>
      </p:sp>
      <p:sp>
        <p:nvSpPr>
          <p:cNvPr id="10997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B18D71A-0E2C-0E47-8DD0-73656A5C6E86}" type="slidenum">
              <a:rPr lang="zh-CN" altLang="en-GB" sz="1300">
                <a:latin typeface="Tahoma" charset="0"/>
              </a:rPr>
              <a:pPr eaLnBrk="1" hangingPunct="1"/>
              <a:t>534</a:t>
            </a:fld>
            <a:endParaRPr lang="en-GB" altLang="zh-CN" sz="1300">
              <a:latin typeface="Tahoma" charset="0"/>
            </a:endParaRPr>
          </a:p>
        </p:txBody>
      </p:sp>
      <p:sp>
        <p:nvSpPr>
          <p:cNvPr id="1101826" name="Rectangle 2"/>
          <p:cNvSpPr>
            <a:spLocks noGrp="1" noRot="1" noChangeAspect="1" noChangeArrowheads="1" noTextEdit="1"/>
          </p:cNvSpPr>
          <p:nvPr>
            <p:ph type="sldImg"/>
          </p:nvPr>
        </p:nvSpPr>
        <p:spPr>
          <a:ln/>
        </p:spPr>
      </p:sp>
      <p:sp>
        <p:nvSpPr>
          <p:cNvPr id="11018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6990175-1498-D24C-88AC-733D21A0F9FA}" type="slidenum">
              <a:rPr lang="zh-CN" altLang="en-GB" sz="1300">
                <a:latin typeface="Tahoma" charset="0"/>
              </a:rPr>
              <a:pPr eaLnBrk="1" hangingPunct="1"/>
              <a:t>535</a:t>
            </a:fld>
            <a:endParaRPr lang="en-GB" altLang="zh-CN" sz="1300">
              <a:latin typeface="Tahoma" charset="0"/>
            </a:endParaRPr>
          </a:p>
        </p:txBody>
      </p:sp>
      <p:sp>
        <p:nvSpPr>
          <p:cNvPr id="1103874" name="Rectangle 2"/>
          <p:cNvSpPr>
            <a:spLocks noGrp="1" noRot="1" noChangeAspect="1" noChangeArrowheads="1" noTextEdit="1"/>
          </p:cNvSpPr>
          <p:nvPr>
            <p:ph type="sldImg"/>
          </p:nvPr>
        </p:nvSpPr>
        <p:spPr>
          <a:ln/>
        </p:spPr>
      </p:sp>
      <p:sp>
        <p:nvSpPr>
          <p:cNvPr id="11038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17531AF-8BB6-7740-B54E-8E082098A5FB}" type="slidenum">
              <a:rPr lang="zh-CN" altLang="en-GB" sz="1300">
                <a:latin typeface="Tahoma" charset="0"/>
              </a:rPr>
              <a:pPr eaLnBrk="1" hangingPunct="1"/>
              <a:t>536</a:t>
            </a:fld>
            <a:endParaRPr lang="en-GB" altLang="zh-CN" sz="1300">
              <a:latin typeface="Tahoma" charset="0"/>
            </a:endParaRPr>
          </a:p>
        </p:txBody>
      </p:sp>
      <p:sp>
        <p:nvSpPr>
          <p:cNvPr id="1105922" name="Rectangle 2"/>
          <p:cNvSpPr>
            <a:spLocks noGrp="1" noRot="1" noChangeAspect="1" noChangeArrowheads="1" noTextEdit="1"/>
          </p:cNvSpPr>
          <p:nvPr>
            <p:ph type="sldImg"/>
          </p:nvPr>
        </p:nvSpPr>
        <p:spPr>
          <a:ln/>
        </p:spPr>
      </p:sp>
      <p:sp>
        <p:nvSpPr>
          <p:cNvPr id="11059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5F5C96F-9073-1244-B601-54F1B7192620}" type="slidenum">
              <a:rPr lang="zh-CN" altLang="en-GB" sz="1300">
                <a:latin typeface="Tahoma" charset="0"/>
              </a:rPr>
              <a:pPr eaLnBrk="1" hangingPunct="1"/>
              <a:t>537</a:t>
            </a:fld>
            <a:endParaRPr lang="en-GB" altLang="zh-CN" sz="1300">
              <a:latin typeface="Tahoma" charset="0"/>
            </a:endParaRPr>
          </a:p>
        </p:txBody>
      </p:sp>
      <p:sp>
        <p:nvSpPr>
          <p:cNvPr id="1107970" name="Rectangle 2"/>
          <p:cNvSpPr>
            <a:spLocks noGrp="1" noRot="1" noChangeAspect="1" noChangeArrowheads="1" noTextEdit="1"/>
          </p:cNvSpPr>
          <p:nvPr>
            <p:ph type="sldImg"/>
          </p:nvPr>
        </p:nvSpPr>
        <p:spPr>
          <a:ln/>
        </p:spPr>
      </p:sp>
      <p:sp>
        <p:nvSpPr>
          <p:cNvPr id="11079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00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F2EFB02-44CB-194D-8E0A-0DA99BF08BEA}" type="slidenum">
              <a:rPr lang="zh-CN" altLang="en-GB" sz="1300">
                <a:latin typeface="Tahoma" charset="0"/>
              </a:rPr>
              <a:pPr eaLnBrk="1" hangingPunct="1"/>
              <a:t>538</a:t>
            </a:fld>
            <a:endParaRPr lang="en-GB" altLang="zh-CN" sz="1300">
              <a:latin typeface="Tahoma" charset="0"/>
            </a:endParaRPr>
          </a:p>
        </p:txBody>
      </p:sp>
      <p:sp>
        <p:nvSpPr>
          <p:cNvPr id="1110018" name="Rectangle 2"/>
          <p:cNvSpPr>
            <a:spLocks noGrp="1" noRot="1" noChangeAspect="1" noChangeArrowheads="1" noTextEdit="1"/>
          </p:cNvSpPr>
          <p:nvPr>
            <p:ph type="sldImg"/>
          </p:nvPr>
        </p:nvSpPr>
        <p:spPr>
          <a:ln/>
        </p:spPr>
      </p:sp>
      <p:sp>
        <p:nvSpPr>
          <p:cNvPr id="11100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6803144-965D-CB47-B833-DC5EC75DD109}" type="slidenum">
              <a:rPr lang="zh-CN" altLang="en-GB" sz="1300">
                <a:latin typeface="Tahoma" charset="0"/>
              </a:rPr>
              <a:pPr eaLnBrk="1" hangingPunct="1"/>
              <a:t>539</a:t>
            </a:fld>
            <a:endParaRPr lang="en-GB" altLang="zh-CN" sz="1300">
              <a:latin typeface="Tahoma" charset="0"/>
            </a:endParaRPr>
          </a:p>
        </p:txBody>
      </p:sp>
      <p:sp>
        <p:nvSpPr>
          <p:cNvPr id="1112066" name="Rectangle 2"/>
          <p:cNvSpPr>
            <a:spLocks noGrp="1" noRot="1" noChangeAspect="1" noChangeArrowheads="1" noTextEdit="1"/>
          </p:cNvSpPr>
          <p:nvPr>
            <p:ph type="sldImg"/>
          </p:nvPr>
        </p:nvSpPr>
        <p:spPr>
          <a:ln/>
        </p:spPr>
      </p:sp>
      <p:sp>
        <p:nvSpPr>
          <p:cNvPr id="11120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41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E6832F5-55EC-CD43-B12E-1E81ECF985B4}" type="slidenum">
              <a:rPr lang="zh-CN" altLang="en-GB" sz="1300">
                <a:latin typeface="Tahoma" charset="0"/>
              </a:rPr>
              <a:pPr eaLnBrk="1" hangingPunct="1"/>
              <a:t>540</a:t>
            </a:fld>
            <a:endParaRPr lang="en-GB" altLang="zh-CN" sz="1300">
              <a:latin typeface="Tahoma" charset="0"/>
            </a:endParaRPr>
          </a:p>
        </p:txBody>
      </p:sp>
      <p:sp>
        <p:nvSpPr>
          <p:cNvPr id="1114114" name="Rectangle 2"/>
          <p:cNvSpPr>
            <a:spLocks noGrp="1" noRot="1" noChangeAspect="1" noChangeArrowheads="1" noTextEdit="1"/>
          </p:cNvSpPr>
          <p:nvPr>
            <p:ph type="sldImg"/>
          </p:nvPr>
        </p:nvSpPr>
        <p:spPr>
          <a:ln/>
        </p:spPr>
      </p:sp>
      <p:sp>
        <p:nvSpPr>
          <p:cNvPr id="11141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6CCF43B-3B7B-5D42-B2DD-5D74F054AB6D}" type="slidenum">
              <a:rPr lang="zh-CN" altLang="en-GB" sz="1300">
                <a:latin typeface="Tahoma" charset="0"/>
              </a:rPr>
              <a:pPr eaLnBrk="1" hangingPunct="1"/>
              <a:t>541</a:t>
            </a:fld>
            <a:endParaRPr lang="en-GB" altLang="zh-CN" sz="1300">
              <a:latin typeface="Tahoma" charset="0"/>
            </a:endParaRPr>
          </a:p>
        </p:txBody>
      </p:sp>
      <p:sp>
        <p:nvSpPr>
          <p:cNvPr id="1116162" name="Rectangle 2"/>
          <p:cNvSpPr>
            <a:spLocks noGrp="1" noRot="1" noChangeAspect="1" noChangeArrowheads="1" noTextEdit="1"/>
          </p:cNvSpPr>
          <p:nvPr>
            <p:ph type="sldImg"/>
          </p:nvPr>
        </p:nvSpPr>
        <p:spPr>
          <a:ln/>
        </p:spPr>
      </p:sp>
      <p:sp>
        <p:nvSpPr>
          <p:cNvPr id="11161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F9B56C6-7CB3-BC4F-8EAC-58E75E75AC33}" type="slidenum">
              <a:rPr lang="zh-CN" altLang="en-GB" sz="1300">
                <a:latin typeface="Tahoma" charset="0"/>
              </a:rPr>
              <a:pPr eaLnBrk="1" hangingPunct="1"/>
              <a:t>542</a:t>
            </a:fld>
            <a:endParaRPr lang="en-GB" altLang="zh-CN" sz="1300">
              <a:latin typeface="Tahoma" charset="0"/>
            </a:endParaRPr>
          </a:p>
        </p:txBody>
      </p:sp>
      <p:sp>
        <p:nvSpPr>
          <p:cNvPr id="1118210" name="Rectangle 2"/>
          <p:cNvSpPr>
            <a:spLocks noGrp="1" noRot="1" noChangeAspect="1" noChangeArrowheads="1" noTextEdit="1"/>
          </p:cNvSpPr>
          <p:nvPr>
            <p:ph type="sldImg"/>
          </p:nvPr>
        </p:nvSpPr>
        <p:spPr>
          <a:ln/>
        </p:spPr>
      </p:sp>
      <p:sp>
        <p:nvSpPr>
          <p:cNvPr id="11182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Computing cuts across all research disciplines. Creative Computing is knowledge combination, something that is required in the world today. We combine explicit and tacit knowledge of propositions and processes to build the field, somewhat in the manner of </a:t>
            </a:r>
            <a:r>
              <a:rPr lang="en-GB" sz="1200" kern="1200" dirty="0" err="1">
                <a:solidFill>
                  <a:schemeClr val="tx1"/>
                </a:solidFill>
                <a:effectLst/>
                <a:latin typeface="+mn-lt"/>
                <a:ea typeface="+mn-ea"/>
                <a:cs typeface="+mn-cs"/>
              </a:rPr>
              <a:t>Nonaka’s</a:t>
            </a:r>
            <a:r>
              <a:rPr lang="en-GB" sz="1200" kern="1200" dirty="0">
                <a:solidFill>
                  <a:schemeClr val="tx1"/>
                </a:solidFill>
                <a:effectLst/>
                <a:latin typeface="+mn-lt"/>
                <a:ea typeface="+mn-ea"/>
                <a:cs typeface="+mn-cs"/>
              </a:rPr>
              <a:t> ‘Spiral of Knowledge’.</a:t>
            </a:r>
          </a:p>
        </p:txBody>
      </p:sp>
      <p:sp>
        <p:nvSpPr>
          <p:cNvPr id="4" name="Slide Number Placeholder 3"/>
          <p:cNvSpPr>
            <a:spLocks noGrp="1"/>
          </p:cNvSpPr>
          <p:nvPr>
            <p:ph type="sldNum" sz="quarter" idx="10"/>
          </p:nvPr>
        </p:nvSpPr>
        <p:spPr/>
        <p:txBody>
          <a:bodyPr/>
          <a:lstStyle/>
          <a:p>
            <a:fld id="{4E5E719B-CAD1-4CDF-AC07-FD62E51C143C}" type="slidenum">
              <a:rPr lang="en-GB" smtClean="0"/>
              <a:pPr/>
              <a:t>4</a:t>
            </a:fld>
            <a:endParaRPr lang="en-GB"/>
          </a:p>
        </p:txBody>
      </p:sp>
    </p:spTree>
    <p:extLst>
      <p:ext uri="{BB962C8B-B14F-4D97-AF65-F5344CB8AC3E}">
        <p14:creationId xmlns:p14="http://schemas.microsoft.com/office/powerpoint/2010/main" val="587388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D3D0766-C973-BF4D-B5A2-F75EE8B7A3F6}" type="slidenum">
              <a:rPr lang="zh-CN" altLang="en-GB" sz="1300">
                <a:latin typeface="Tahoma" charset="0"/>
              </a:rPr>
              <a:pPr eaLnBrk="1" hangingPunct="1"/>
              <a:t>63</a:t>
            </a:fld>
            <a:endParaRPr lang="en-GB" altLang="zh-CN" sz="1300">
              <a:latin typeface="Tahoma" charset="0"/>
            </a:endParaRPr>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0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AEEB7FE-2560-D148-87D8-FDBFC412AB3B}" type="slidenum">
              <a:rPr lang="zh-CN" altLang="en-GB" sz="1300">
                <a:latin typeface="Tahoma" charset="0"/>
              </a:rPr>
              <a:pPr eaLnBrk="1" hangingPunct="1"/>
              <a:t>543</a:t>
            </a:fld>
            <a:endParaRPr lang="en-GB" altLang="zh-CN" sz="1300">
              <a:latin typeface="Tahoma" charset="0"/>
            </a:endParaRPr>
          </a:p>
        </p:txBody>
      </p:sp>
      <p:sp>
        <p:nvSpPr>
          <p:cNvPr id="1120258" name="Rectangle 2"/>
          <p:cNvSpPr>
            <a:spLocks noGrp="1" noRot="1" noChangeAspect="1" noChangeArrowheads="1" noTextEdit="1"/>
          </p:cNvSpPr>
          <p:nvPr>
            <p:ph type="sldImg"/>
          </p:nvPr>
        </p:nvSpPr>
        <p:spPr>
          <a:ln/>
        </p:spPr>
      </p:sp>
      <p:sp>
        <p:nvSpPr>
          <p:cNvPr id="11202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3DCD21F-4980-094E-8E42-E369DCAF6573}" type="slidenum">
              <a:rPr lang="zh-CN" altLang="en-GB" sz="1300">
                <a:latin typeface="Tahoma" charset="0"/>
              </a:rPr>
              <a:pPr eaLnBrk="1" hangingPunct="1"/>
              <a:t>544</a:t>
            </a:fld>
            <a:endParaRPr lang="en-GB" altLang="zh-CN" sz="1300">
              <a:latin typeface="Tahoma" charset="0"/>
            </a:endParaRPr>
          </a:p>
        </p:txBody>
      </p:sp>
      <p:sp>
        <p:nvSpPr>
          <p:cNvPr id="1122306" name="Rectangle 2"/>
          <p:cNvSpPr>
            <a:spLocks noGrp="1" noRot="1" noChangeAspect="1" noChangeArrowheads="1" noTextEdit="1"/>
          </p:cNvSpPr>
          <p:nvPr>
            <p:ph type="sldImg"/>
          </p:nvPr>
        </p:nvSpPr>
        <p:spPr>
          <a:ln/>
        </p:spPr>
      </p:sp>
      <p:sp>
        <p:nvSpPr>
          <p:cNvPr id="11223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3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4B2B632-3739-B646-8DBA-89016A5896F9}" type="slidenum">
              <a:rPr lang="zh-CN" altLang="en-GB" sz="1300">
                <a:latin typeface="Tahoma" charset="0"/>
              </a:rPr>
              <a:pPr eaLnBrk="1" hangingPunct="1"/>
              <a:t>545</a:t>
            </a:fld>
            <a:endParaRPr lang="en-GB" altLang="zh-CN" sz="1300">
              <a:latin typeface="Tahoma" charset="0"/>
            </a:endParaRPr>
          </a:p>
        </p:txBody>
      </p:sp>
      <p:sp>
        <p:nvSpPr>
          <p:cNvPr id="1124354" name="Rectangle 2"/>
          <p:cNvSpPr>
            <a:spLocks noGrp="1" noRot="1" noChangeAspect="1" noChangeArrowheads="1" noTextEdit="1"/>
          </p:cNvSpPr>
          <p:nvPr>
            <p:ph type="sldImg"/>
          </p:nvPr>
        </p:nvSpPr>
        <p:spPr>
          <a:ln/>
        </p:spPr>
      </p:sp>
      <p:sp>
        <p:nvSpPr>
          <p:cNvPr id="11243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C501935-FE27-3D45-A4CA-0BA76B0E8670}" type="slidenum">
              <a:rPr lang="zh-CN" altLang="en-GB" sz="1300">
                <a:latin typeface="Tahoma" charset="0"/>
              </a:rPr>
              <a:pPr eaLnBrk="1" hangingPunct="1"/>
              <a:t>546</a:t>
            </a:fld>
            <a:endParaRPr lang="en-GB" altLang="zh-CN" sz="1300">
              <a:latin typeface="Tahoma" charset="0"/>
            </a:endParaRPr>
          </a:p>
        </p:txBody>
      </p:sp>
      <p:sp>
        <p:nvSpPr>
          <p:cNvPr id="1126402" name="Rectangle 2"/>
          <p:cNvSpPr>
            <a:spLocks noGrp="1" noRot="1" noChangeAspect="1" noChangeArrowheads="1" noTextEdit="1"/>
          </p:cNvSpPr>
          <p:nvPr>
            <p:ph type="sldImg"/>
          </p:nvPr>
        </p:nvSpPr>
        <p:spPr>
          <a:ln/>
        </p:spPr>
      </p:sp>
      <p:sp>
        <p:nvSpPr>
          <p:cNvPr id="11264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dirty="0">
              <a:latin typeface="Times New Roman" charset="0"/>
              <a:ea typeface="宋体" charset="0"/>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4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8800E7F-3BAD-0B44-BA78-BA7660CDF877}" type="slidenum">
              <a:rPr lang="zh-CN" altLang="en-GB" sz="1300">
                <a:latin typeface="Tahoma" charset="0"/>
              </a:rPr>
              <a:pPr eaLnBrk="1" hangingPunct="1"/>
              <a:t>547</a:t>
            </a:fld>
            <a:endParaRPr lang="en-GB" altLang="zh-CN" sz="1300">
              <a:latin typeface="Tahoma" charset="0"/>
            </a:endParaRPr>
          </a:p>
        </p:txBody>
      </p:sp>
      <p:sp>
        <p:nvSpPr>
          <p:cNvPr id="1128450" name="Rectangle 2"/>
          <p:cNvSpPr>
            <a:spLocks noGrp="1" noRot="1" noChangeAspect="1" noChangeArrowheads="1" noTextEdit="1"/>
          </p:cNvSpPr>
          <p:nvPr>
            <p:ph type="sldImg"/>
          </p:nvPr>
        </p:nvSpPr>
        <p:spPr>
          <a:ln/>
        </p:spPr>
      </p:sp>
      <p:sp>
        <p:nvSpPr>
          <p:cNvPr id="11284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4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377C49D-9691-AA41-B5E8-9939794FB1ED}" type="slidenum">
              <a:rPr lang="zh-CN" altLang="en-GB" sz="1300">
                <a:latin typeface="Tahoma" charset="0"/>
              </a:rPr>
              <a:pPr eaLnBrk="1" hangingPunct="1"/>
              <a:t>548</a:t>
            </a:fld>
            <a:endParaRPr lang="en-GB" altLang="zh-CN" sz="1300">
              <a:latin typeface="Tahoma" charset="0"/>
            </a:endParaRPr>
          </a:p>
        </p:txBody>
      </p:sp>
      <p:sp>
        <p:nvSpPr>
          <p:cNvPr id="1130498" name="Rectangle 2"/>
          <p:cNvSpPr>
            <a:spLocks noGrp="1" noRot="1" noChangeAspect="1" noChangeArrowheads="1" noTextEdit="1"/>
          </p:cNvSpPr>
          <p:nvPr>
            <p:ph type="sldImg"/>
          </p:nvPr>
        </p:nvSpPr>
        <p:spPr>
          <a:ln/>
        </p:spPr>
      </p:sp>
      <p:sp>
        <p:nvSpPr>
          <p:cNvPr id="11304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440BB7F-084A-744B-B994-3ABBEDB5EBFB}" type="slidenum">
              <a:rPr lang="zh-CN" altLang="en-GB" sz="1300">
                <a:latin typeface="Tahoma" charset="0"/>
              </a:rPr>
              <a:pPr eaLnBrk="1" hangingPunct="1"/>
              <a:t>549</a:t>
            </a:fld>
            <a:endParaRPr lang="en-GB" altLang="zh-CN" sz="1300">
              <a:latin typeface="Tahoma" charset="0"/>
            </a:endParaRPr>
          </a:p>
        </p:txBody>
      </p:sp>
      <p:sp>
        <p:nvSpPr>
          <p:cNvPr id="1132546" name="Rectangle 2"/>
          <p:cNvSpPr>
            <a:spLocks noGrp="1" noRot="1" noChangeAspect="1" noChangeArrowheads="1" noTextEdit="1"/>
          </p:cNvSpPr>
          <p:nvPr>
            <p:ph type="sldImg"/>
          </p:nvPr>
        </p:nvSpPr>
        <p:spPr>
          <a:ln/>
        </p:spPr>
      </p:sp>
      <p:sp>
        <p:nvSpPr>
          <p:cNvPr id="11325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01A3E8-069D-7B46-9746-D8877F781853}" type="slidenum">
              <a:rPr lang="zh-CN" altLang="en-GB" sz="1300">
                <a:latin typeface="Tahoma" charset="0"/>
              </a:rPr>
              <a:pPr eaLnBrk="1" hangingPunct="1"/>
              <a:t>550</a:t>
            </a:fld>
            <a:endParaRPr lang="en-GB" altLang="zh-CN" sz="1300">
              <a:latin typeface="Tahoma" charset="0"/>
            </a:endParaRPr>
          </a:p>
        </p:txBody>
      </p:sp>
      <p:sp>
        <p:nvSpPr>
          <p:cNvPr id="1134594" name="Rectangle 2"/>
          <p:cNvSpPr>
            <a:spLocks noGrp="1" noRot="1" noChangeAspect="1" noChangeArrowheads="1" noTextEdit="1"/>
          </p:cNvSpPr>
          <p:nvPr>
            <p:ph type="sldImg"/>
          </p:nvPr>
        </p:nvSpPr>
        <p:spPr>
          <a:ln/>
        </p:spPr>
      </p:sp>
      <p:sp>
        <p:nvSpPr>
          <p:cNvPr id="11345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8B6944B-F244-4546-8E96-EDAED7F913A6}" type="slidenum">
              <a:rPr lang="zh-CN" altLang="en-GB" sz="1300">
                <a:latin typeface="Tahoma" charset="0"/>
              </a:rPr>
              <a:pPr eaLnBrk="1" hangingPunct="1"/>
              <a:t>551</a:t>
            </a:fld>
            <a:endParaRPr lang="en-GB" altLang="zh-CN" sz="1300">
              <a:latin typeface="Tahoma" charset="0"/>
            </a:endParaRPr>
          </a:p>
        </p:txBody>
      </p:sp>
      <p:sp>
        <p:nvSpPr>
          <p:cNvPr id="1136642" name="Rectangle 2"/>
          <p:cNvSpPr>
            <a:spLocks noGrp="1" noRot="1" noChangeAspect="1" noChangeArrowheads="1" noTextEdit="1"/>
          </p:cNvSpPr>
          <p:nvPr>
            <p:ph type="sldImg"/>
          </p:nvPr>
        </p:nvSpPr>
        <p:spPr>
          <a:ln/>
        </p:spPr>
      </p:sp>
      <p:sp>
        <p:nvSpPr>
          <p:cNvPr id="11366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0B9107F-7D49-FE4A-BF4E-9EE1C5A875EE}" type="slidenum">
              <a:rPr lang="zh-CN" altLang="en-GB" sz="1300">
                <a:latin typeface="Tahoma" charset="0"/>
              </a:rPr>
              <a:pPr eaLnBrk="1" hangingPunct="1"/>
              <a:t>552</a:t>
            </a:fld>
            <a:endParaRPr lang="en-GB" altLang="zh-CN" sz="1300">
              <a:latin typeface="Tahoma" charset="0"/>
            </a:endParaRPr>
          </a:p>
        </p:txBody>
      </p:sp>
      <p:sp>
        <p:nvSpPr>
          <p:cNvPr id="1138690" name="Rectangle 2"/>
          <p:cNvSpPr>
            <a:spLocks noGrp="1" noRot="1" noChangeAspect="1" noChangeArrowheads="1" noTextEdit="1"/>
          </p:cNvSpPr>
          <p:nvPr>
            <p:ph type="sldImg"/>
          </p:nvPr>
        </p:nvSpPr>
        <p:spPr>
          <a:ln/>
        </p:spPr>
      </p:sp>
      <p:sp>
        <p:nvSpPr>
          <p:cNvPr id="11386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02B047E-FDF8-4C4C-A1DD-2B59F5A75AF1}" type="slidenum">
              <a:rPr lang="zh-CN" altLang="en-GB" sz="1300">
                <a:latin typeface="Tahoma" charset="0"/>
              </a:rPr>
              <a:pPr eaLnBrk="1" hangingPunct="1"/>
              <a:t>64</a:t>
            </a:fld>
            <a:endParaRPr lang="en-GB" altLang="zh-CN" sz="1300">
              <a:latin typeface="Tahoma" charset="0"/>
            </a:endParaRPr>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07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85C628A-747D-C54F-962A-1C3D5CE409BB}" type="slidenum">
              <a:rPr lang="zh-CN" altLang="en-GB" sz="1300">
                <a:latin typeface="Tahoma" charset="0"/>
              </a:rPr>
              <a:pPr eaLnBrk="1" hangingPunct="1"/>
              <a:t>553</a:t>
            </a:fld>
            <a:endParaRPr lang="en-GB" altLang="zh-CN" sz="1300">
              <a:latin typeface="Tahoma" charset="0"/>
            </a:endParaRPr>
          </a:p>
        </p:txBody>
      </p:sp>
      <p:sp>
        <p:nvSpPr>
          <p:cNvPr id="1140738" name="Rectangle 2"/>
          <p:cNvSpPr>
            <a:spLocks noGrp="1" noRot="1" noChangeAspect="1" noChangeArrowheads="1" noTextEdit="1"/>
          </p:cNvSpPr>
          <p:nvPr>
            <p:ph type="sldImg"/>
          </p:nvPr>
        </p:nvSpPr>
        <p:spPr>
          <a:ln/>
        </p:spPr>
      </p:sp>
      <p:sp>
        <p:nvSpPr>
          <p:cNvPr id="11407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FDD8F23-47CD-AA45-B565-292B9C1C2EBF}" type="slidenum">
              <a:rPr lang="zh-CN" altLang="en-GB" sz="1300">
                <a:latin typeface="Tahoma" charset="0"/>
              </a:rPr>
              <a:pPr eaLnBrk="1" hangingPunct="1"/>
              <a:t>554</a:t>
            </a:fld>
            <a:endParaRPr lang="en-GB" altLang="zh-CN" sz="1300">
              <a:latin typeface="Tahoma" charset="0"/>
            </a:endParaRPr>
          </a:p>
        </p:txBody>
      </p:sp>
      <p:sp>
        <p:nvSpPr>
          <p:cNvPr id="1142786" name="Rectangle 2"/>
          <p:cNvSpPr>
            <a:spLocks noGrp="1" noRot="1" noChangeAspect="1" noChangeArrowheads="1" noTextEdit="1"/>
          </p:cNvSpPr>
          <p:nvPr>
            <p:ph type="sldImg"/>
          </p:nvPr>
        </p:nvSpPr>
        <p:spPr>
          <a:ln/>
        </p:spPr>
      </p:sp>
      <p:sp>
        <p:nvSpPr>
          <p:cNvPr id="11427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599696B-2FAE-6544-AC6E-0EE12D836902}" type="slidenum">
              <a:rPr lang="zh-CN" altLang="en-GB" sz="1300">
                <a:latin typeface="Tahoma" charset="0"/>
              </a:rPr>
              <a:pPr eaLnBrk="1" hangingPunct="1"/>
              <a:t>555</a:t>
            </a:fld>
            <a:endParaRPr lang="en-GB" altLang="zh-CN" sz="1300">
              <a:latin typeface="Tahoma" charset="0"/>
            </a:endParaRPr>
          </a:p>
        </p:txBody>
      </p:sp>
      <p:sp>
        <p:nvSpPr>
          <p:cNvPr id="1144834" name="Rectangle 2"/>
          <p:cNvSpPr>
            <a:spLocks noGrp="1" noRot="1" noChangeAspect="1" noChangeArrowheads="1" noTextEdit="1"/>
          </p:cNvSpPr>
          <p:nvPr>
            <p:ph type="sldImg"/>
          </p:nvPr>
        </p:nvSpPr>
        <p:spPr>
          <a:ln/>
        </p:spPr>
      </p:sp>
      <p:sp>
        <p:nvSpPr>
          <p:cNvPr id="11448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EC8F060-9DEB-6345-B4CB-E924656CF3DB}" type="slidenum">
              <a:rPr lang="zh-CN" altLang="en-GB" sz="1300">
                <a:latin typeface="Tahoma" charset="0"/>
              </a:rPr>
              <a:pPr eaLnBrk="1" hangingPunct="1"/>
              <a:t>556</a:t>
            </a:fld>
            <a:endParaRPr lang="en-GB" altLang="zh-CN" sz="1300">
              <a:latin typeface="Tahoma" charset="0"/>
            </a:endParaRPr>
          </a:p>
        </p:txBody>
      </p:sp>
      <p:sp>
        <p:nvSpPr>
          <p:cNvPr id="1146882" name="Rectangle 2"/>
          <p:cNvSpPr>
            <a:spLocks noGrp="1" noRot="1" noChangeAspect="1" noChangeArrowheads="1" noTextEdit="1"/>
          </p:cNvSpPr>
          <p:nvPr>
            <p:ph type="sldImg"/>
          </p:nvPr>
        </p:nvSpPr>
        <p:spPr>
          <a:ln/>
        </p:spPr>
      </p:sp>
      <p:sp>
        <p:nvSpPr>
          <p:cNvPr id="11468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9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FD2A6B3-11EC-5A41-B44E-9EA77A53C0E1}" type="slidenum">
              <a:rPr lang="zh-CN" altLang="en-GB" sz="1300">
                <a:latin typeface="Tahoma" charset="0"/>
              </a:rPr>
              <a:pPr eaLnBrk="1" hangingPunct="1"/>
              <a:t>557</a:t>
            </a:fld>
            <a:endParaRPr lang="en-GB" altLang="zh-CN" sz="1300">
              <a:latin typeface="Tahoma" charset="0"/>
            </a:endParaRPr>
          </a:p>
        </p:txBody>
      </p:sp>
      <p:sp>
        <p:nvSpPr>
          <p:cNvPr id="1148930" name="Rectangle 2"/>
          <p:cNvSpPr>
            <a:spLocks noGrp="1" noRot="1" noChangeAspect="1" noChangeArrowheads="1" noTextEdit="1"/>
          </p:cNvSpPr>
          <p:nvPr>
            <p:ph type="sldImg"/>
          </p:nvPr>
        </p:nvSpPr>
        <p:spPr>
          <a:ln/>
        </p:spPr>
      </p:sp>
      <p:sp>
        <p:nvSpPr>
          <p:cNvPr id="11489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9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C25B5F1-E47B-D843-8DA8-2E72C1254EF0}" type="slidenum">
              <a:rPr lang="zh-CN" altLang="en-GB" sz="1300">
                <a:latin typeface="Tahoma" charset="0"/>
              </a:rPr>
              <a:pPr eaLnBrk="1" hangingPunct="1"/>
              <a:t>558</a:t>
            </a:fld>
            <a:endParaRPr lang="en-GB" altLang="zh-CN" sz="1300">
              <a:latin typeface="Tahoma" charset="0"/>
            </a:endParaRPr>
          </a:p>
        </p:txBody>
      </p:sp>
      <p:sp>
        <p:nvSpPr>
          <p:cNvPr id="1150978" name="Rectangle 2"/>
          <p:cNvSpPr>
            <a:spLocks noGrp="1" noRot="1" noChangeAspect="1" noChangeArrowheads="1" noTextEdit="1"/>
          </p:cNvSpPr>
          <p:nvPr>
            <p:ph type="sldImg"/>
          </p:nvPr>
        </p:nvSpPr>
        <p:spPr>
          <a:ln/>
        </p:spPr>
      </p:sp>
      <p:sp>
        <p:nvSpPr>
          <p:cNvPr id="11509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0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CF77E46-0AD1-0348-AEBC-212D1CC2D89B}" type="slidenum">
              <a:rPr lang="zh-CN" altLang="en-GB" sz="1300">
                <a:latin typeface="Tahoma" charset="0"/>
              </a:rPr>
              <a:pPr eaLnBrk="1" hangingPunct="1"/>
              <a:t>559</a:t>
            </a:fld>
            <a:endParaRPr lang="en-GB" altLang="zh-CN" sz="1300">
              <a:latin typeface="Tahoma" charset="0"/>
            </a:endParaRPr>
          </a:p>
        </p:txBody>
      </p:sp>
      <p:sp>
        <p:nvSpPr>
          <p:cNvPr id="1153026" name="Rectangle 2"/>
          <p:cNvSpPr>
            <a:spLocks noGrp="1" noRot="1" noChangeAspect="1" noChangeArrowheads="1" noTextEdit="1"/>
          </p:cNvSpPr>
          <p:nvPr>
            <p:ph type="sldImg"/>
          </p:nvPr>
        </p:nvSpPr>
        <p:spPr>
          <a:ln/>
        </p:spPr>
      </p:sp>
      <p:sp>
        <p:nvSpPr>
          <p:cNvPr id="11530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50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17EF455-FA38-E649-AD5B-FF88FC72EEA3}" type="slidenum">
              <a:rPr lang="zh-CN" altLang="en-GB" sz="1300">
                <a:latin typeface="Tahoma" charset="0"/>
              </a:rPr>
              <a:pPr eaLnBrk="1" hangingPunct="1"/>
              <a:t>560</a:t>
            </a:fld>
            <a:endParaRPr lang="en-GB" altLang="zh-CN" sz="1300">
              <a:latin typeface="Tahoma" charset="0"/>
            </a:endParaRPr>
          </a:p>
        </p:txBody>
      </p:sp>
      <p:sp>
        <p:nvSpPr>
          <p:cNvPr id="1155074" name="Rectangle 2"/>
          <p:cNvSpPr>
            <a:spLocks noGrp="1" noRot="1" noChangeAspect="1" noChangeArrowheads="1" noTextEdit="1"/>
          </p:cNvSpPr>
          <p:nvPr>
            <p:ph type="sldImg"/>
          </p:nvPr>
        </p:nvSpPr>
        <p:spPr>
          <a:ln/>
        </p:spPr>
      </p:sp>
      <p:sp>
        <p:nvSpPr>
          <p:cNvPr id="11550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E349A8E-CC69-734F-B497-6BBC112482E2}" type="slidenum">
              <a:rPr lang="zh-CN" altLang="en-GB" sz="1300">
                <a:latin typeface="Tahoma" charset="0"/>
              </a:rPr>
              <a:pPr eaLnBrk="1" hangingPunct="1"/>
              <a:t>561</a:t>
            </a:fld>
            <a:endParaRPr lang="en-GB" altLang="zh-CN" sz="1300">
              <a:latin typeface="Tahoma" charset="0"/>
            </a:endParaRPr>
          </a:p>
        </p:txBody>
      </p:sp>
      <p:sp>
        <p:nvSpPr>
          <p:cNvPr id="1157122" name="Rectangle 2"/>
          <p:cNvSpPr>
            <a:spLocks noGrp="1" noRot="1" noChangeAspect="1" noChangeArrowheads="1" noTextEdit="1"/>
          </p:cNvSpPr>
          <p:nvPr>
            <p:ph type="sldImg"/>
          </p:nvPr>
        </p:nvSpPr>
        <p:spPr>
          <a:ln/>
        </p:spPr>
      </p:sp>
      <p:sp>
        <p:nvSpPr>
          <p:cNvPr id="11571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91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C4C722F-F290-E54C-9F5D-C09E6883CC0E}" type="slidenum">
              <a:rPr lang="zh-CN" altLang="en-GB" sz="1300">
                <a:latin typeface="Tahoma" charset="0"/>
              </a:rPr>
              <a:pPr eaLnBrk="1" hangingPunct="1"/>
              <a:t>562</a:t>
            </a:fld>
            <a:endParaRPr lang="en-GB" altLang="zh-CN" sz="1300">
              <a:latin typeface="Tahoma" charset="0"/>
            </a:endParaRPr>
          </a:p>
        </p:txBody>
      </p:sp>
      <p:sp>
        <p:nvSpPr>
          <p:cNvPr id="1159170" name="Rectangle 2"/>
          <p:cNvSpPr>
            <a:spLocks noGrp="1" noRot="1" noChangeAspect="1" noChangeArrowheads="1" noTextEdit="1"/>
          </p:cNvSpPr>
          <p:nvPr>
            <p:ph type="sldImg"/>
          </p:nvPr>
        </p:nvSpPr>
        <p:spPr>
          <a:ln/>
        </p:spPr>
      </p:sp>
      <p:sp>
        <p:nvSpPr>
          <p:cNvPr id="11591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69BD7BA-54C8-454C-8E06-55CA855C014F}" type="slidenum">
              <a:rPr lang="zh-CN" altLang="en-GB" sz="1300">
                <a:latin typeface="Tahoma" charset="0"/>
              </a:rPr>
              <a:pPr eaLnBrk="1" hangingPunct="1"/>
              <a:t>65</a:t>
            </a:fld>
            <a:endParaRPr lang="en-GB" altLang="zh-CN" sz="1300">
              <a:latin typeface="Tahoma" charset="0"/>
            </a:endParaRPr>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2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97C8F31-34F9-4146-A03C-FB9D5F541737}" type="slidenum">
              <a:rPr lang="zh-CN" altLang="en-GB" sz="1300">
                <a:latin typeface="Tahoma" charset="0"/>
              </a:rPr>
              <a:pPr eaLnBrk="1" hangingPunct="1"/>
              <a:t>563</a:t>
            </a:fld>
            <a:endParaRPr lang="en-GB" altLang="zh-CN" sz="1300">
              <a:latin typeface="Tahoma" charset="0"/>
            </a:endParaRPr>
          </a:p>
        </p:txBody>
      </p:sp>
      <p:sp>
        <p:nvSpPr>
          <p:cNvPr id="1161218" name="Rectangle 2"/>
          <p:cNvSpPr>
            <a:spLocks noGrp="1" noRot="1" noChangeAspect="1" noChangeArrowheads="1" noTextEdit="1"/>
          </p:cNvSpPr>
          <p:nvPr>
            <p:ph type="sldImg"/>
          </p:nvPr>
        </p:nvSpPr>
        <p:spPr>
          <a:ln/>
        </p:spPr>
      </p:sp>
      <p:sp>
        <p:nvSpPr>
          <p:cNvPr id="11612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2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2C4D693-CF60-2E40-B7E7-5804E3219056}" type="slidenum">
              <a:rPr lang="zh-CN" altLang="en-GB" sz="1300">
                <a:latin typeface="Tahoma" charset="0"/>
              </a:rPr>
              <a:pPr eaLnBrk="1" hangingPunct="1"/>
              <a:t>564</a:t>
            </a:fld>
            <a:endParaRPr lang="en-GB" altLang="zh-CN" sz="1300">
              <a:latin typeface="Tahoma" charset="0"/>
            </a:endParaRPr>
          </a:p>
        </p:txBody>
      </p:sp>
      <p:sp>
        <p:nvSpPr>
          <p:cNvPr id="1163266" name="Rectangle 2"/>
          <p:cNvSpPr>
            <a:spLocks noGrp="1" noRot="1" noChangeAspect="1" noChangeArrowheads="1" noTextEdit="1"/>
          </p:cNvSpPr>
          <p:nvPr>
            <p:ph type="sldImg"/>
          </p:nvPr>
        </p:nvSpPr>
        <p:spPr>
          <a:ln/>
        </p:spPr>
      </p:sp>
      <p:sp>
        <p:nvSpPr>
          <p:cNvPr id="11632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9AD6FF9-E500-8D42-9F91-B26C0ADF91DD}" type="slidenum">
              <a:rPr lang="zh-CN" altLang="en-GB" sz="1300">
                <a:latin typeface="Tahoma" charset="0"/>
              </a:rPr>
              <a:pPr eaLnBrk="1" hangingPunct="1"/>
              <a:t>565</a:t>
            </a:fld>
            <a:endParaRPr lang="en-GB" altLang="zh-CN" sz="1300">
              <a:latin typeface="Tahoma" charset="0"/>
            </a:endParaRPr>
          </a:p>
        </p:txBody>
      </p:sp>
      <p:sp>
        <p:nvSpPr>
          <p:cNvPr id="1165314" name="Rectangle 2"/>
          <p:cNvSpPr>
            <a:spLocks noGrp="1" noRot="1" noChangeAspect="1" noChangeArrowheads="1" noTextEdit="1"/>
          </p:cNvSpPr>
          <p:nvPr>
            <p:ph type="sldImg"/>
          </p:nvPr>
        </p:nvSpPr>
        <p:spPr>
          <a:ln/>
        </p:spPr>
      </p:sp>
      <p:sp>
        <p:nvSpPr>
          <p:cNvPr id="11653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A965EFC-BD5E-194D-922A-61DFE1574B7A}" type="slidenum">
              <a:rPr lang="zh-CN" altLang="en-GB" sz="1300">
                <a:latin typeface="Tahoma" charset="0"/>
              </a:rPr>
              <a:pPr eaLnBrk="1" hangingPunct="1"/>
              <a:t>566</a:t>
            </a:fld>
            <a:endParaRPr lang="en-GB" altLang="zh-CN" sz="1300">
              <a:latin typeface="Tahoma" charset="0"/>
            </a:endParaRPr>
          </a:p>
        </p:txBody>
      </p:sp>
      <p:sp>
        <p:nvSpPr>
          <p:cNvPr id="1167362" name="Rectangle 2"/>
          <p:cNvSpPr>
            <a:spLocks noGrp="1" noRot="1" noChangeAspect="1" noChangeArrowheads="1" noTextEdit="1"/>
          </p:cNvSpPr>
          <p:nvPr>
            <p:ph type="sldImg"/>
          </p:nvPr>
        </p:nvSpPr>
        <p:spPr>
          <a:ln/>
        </p:spPr>
      </p:sp>
      <p:sp>
        <p:nvSpPr>
          <p:cNvPr id="11673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B20DD9-ED03-DF4F-ABF3-25022F6EC296}" type="slidenum">
              <a:rPr lang="zh-CN" altLang="en-GB" sz="1300">
                <a:latin typeface="Tahoma" charset="0"/>
              </a:rPr>
              <a:pPr eaLnBrk="1" hangingPunct="1"/>
              <a:t>567</a:t>
            </a:fld>
            <a:endParaRPr lang="en-GB" altLang="zh-CN" sz="1300">
              <a:latin typeface="Tahoma" charset="0"/>
            </a:endParaRPr>
          </a:p>
        </p:txBody>
      </p:sp>
      <p:sp>
        <p:nvSpPr>
          <p:cNvPr id="1169410" name="Rectangle 2"/>
          <p:cNvSpPr>
            <a:spLocks noGrp="1" noRot="1" noChangeAspect="1" noChangeArrowheads="1" noTextEdit="1"/>
          </p:cNvSpPr>
          <p:nvPr>
            <p:ph type="sldImg"/>
          </p:nvPr>
        </p:nvSpPr>
        <p:spPr>
          <a:ln/>
        </p:spPr>
      </p:sp>
      <p:sp>
        <p:nvSpPr>
          <p:cNvPr id="11694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4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ADD2615-3FC1-4F4D-A5C4-76E507D6FA47}" type="slidenum">
              <a:rPr lang="zh-CN" altLang="en-GB" sz="1300">
                <a:latin typeface="Tahoma" charset="0"/>
              </a:rPr>
              <a:pPr eaLnBrk="1" hangingPunct="1"/>
              <a:t>568</a:t>
            </a:fld>
            <a:endParaRPr lang="en-GB" altLang="zh-CN" sz="1300">
              <a:latin typeface="Tahoma" charset="0"/>
            </a:endParaRPr>
          </a:p>
        </p:txBody>
      </p:sp>
      <p:sp>
        <p:nvSpPr>
          <p:cNvPr id="1171458" name="Rectangle 2"/>
          <p:cNvSpPr>
            <a:spLocks noGrp="1" noRot="1" noChangeAspect="1" noChangeArrowheads="1" noTextEdit="1"/>
          </p:cNvSpPr>
          <p:nvPr>
            <p:ph type="sldImg"/>
          </p:nvPr>
        </p:nvSpPr>
        <p:spPr>
          <a:ln/>
        </p:spPr>
      </p:sp>
      <p:sp>
        <p:nvSpPr>
          <p:cNvPr id="11714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0ED7053-EC9E-3A46-ABE6-2CA48008D80F}" type="slidenum">
              <a:rPr lang="zh-CN" altLang="en-GB" sz="1300">
                <a:latin typeface="Tahoma" charset="0"/>
              </a:rPr>
              <a:pPr eaLnBrk="1" hangingPunct="1"/>
              <a:t>569</a:t>
            </a:fld>
            <a:endParaRPr lang="en-GB" altLang="zh-CN" sz="1300">
              <a:latin typeface="Tahoma" charset="0"/>
            </a:endParaRPr>
          </a:p>
        </p:txBody>
      </p:sp>
      <p:sp>
        <p:nvSpPr>
          <p:cNvPr id="1173506" name="Rectangle 2"/>
          <p:cNvSpPr>
            <a:spLocks noGrp="1" noRot="1" noChangeAspect="1" noChangeArrowheads="1" noTextEdit="1"/>
          </p:cNvSpPr>
          <p:nvPr>
            <p:ph type="sldImg"/>
          </p:nvPr>
        </p:nvSpPr>
        <p:spPr>
          <a:ln/>
        </p:spPr>
      </p:sp>
      <p:sp>
        <p:nvSpPr>
          <p:cNvPr id="11735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1F815A5-CBD8-CE40-881A-0646AD98815F}" type="slidenum">
              <a:rPr lang="zh-CN" altLang="en-GB" sz="1300">
                <a:latin typeface="Tahoma" charset="0"/>
              </a:rPr>
              <a:pPr eaLnBrk="1" hangingPunct="1"/>
              <a:t>570</a:t>
            </a:fld>
            <a:endParaRPr lang="en-GB" altLang="zh-CN" sz="1300">
              <a:latin typeface="Tahoma" charset="0"/>
            </a:endParaRPr>
          </a:p>
        </p:txBody>
      </p:sp>
      <p:sp>
        <p:nvSpPr>
          <p:cNvPr id="1175554" name="Rectangle 2"/>
          <p:cNvSpPr>
            <a:spLocks noGrp="1" noRot="1" noChangeAspect="1" noChangeArrowheads="1" noTextEdit="1"/>
          </p:cNvSpPr>
          <p:nvPr>
            <p:ph type="sldImg"/>
          </p:nvPr>
        </p:nvSpPr>
        <p:spPr>
          <a:ln/>
        </p:spPr>
      </p:sp>
      <p:sp>
        <p:nvSpPr>
          <p:cNvPr id="11755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6B3C325-BABE-6946-90A3-23FE03078B82}" type="slidenum">
              <a:rPr lang="zh-CN" altLang="en-GB" sz="1300">
                <a:latin typeface="Tahoma" charset="0"/>
              </a:rPr>
              <a:pPr eaLnBrk="1" hangingPunct="1"/>
              <a:t>571</a:t>
            </a:fld>
            <a:endParaRPr lang="en-GB" altLang="zh-CN" sz="1300">
              <a:latin typeface="Tahoma" charset="0"/>
            </a:endParaRPr>
          </a:p>
        </p:txBody>
      </p:sp>
      <p:sp>
        <p:nvSpPr>
          <p:cNvPr id="1177602" name="Rectangle 2"/>
          <p:cNvSpPr>
            <a:spLocks noGrp="1" noRot="1" noChangeAspect="1" noChangeArrowheads="1" noTextEdit="1"/>
          </p:cNvSpPr>
          <p:nvPr>
            <p:ph type="sldImg"/>
          </p:nvPr>
        </p:nvSpPr>
        <p:spPr>
          <a:ln/>
        </p:spPr>
      </p:sp>
      <p:sp>
        <p:nvSpPr>
          <p:cNvPr id="11776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69A9B3E-3566-D845-98EB-EF7A082740DB}" type="slidenum">
              <a:rPr lang="zh-CN" altLang="en-GB" sz="1300">
                <a:latin typeface="Tahoma" charset="0"/>
              </a:rPr>
              <a:pPr eaLnBrk="1" hangingPunct="1"/>
              <a:t>572</a:t>
            </a:fld>
            <a:endParaRPr lang="en-GB" altLang="zh-CN" sz="1300">
              <a:latin typeface="Tahoma" charset="0"/>
            </a:endParaRPr>
          </a:p>
        </p:txBody>
      </p:sp>
      <p:sp>
        <p:nvSpPr>
          <p:cNvPr id="1179650" name="Rectangle 2"/>
          <p:cNvSpPr>
            <a:spLocks noGrp="1" noRot="1" noChangeAspect="1" noChangeArrowheads="1" noTextEdit="1"/>
          </p:cNvSpPr>
          <p:nvPr>
            <p:ph type="sldImg"/>
          </p:nvPr>
        </p:nvSpPr>
        <p:spPr>
          <a:ln/>
        </p:spPr>
      </p:sp>
      <p:sp>
        <p:nvSpPr>
          <p:cNvPr id="11796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5E414FB-9651-964E-9706-A1ED634A7E04}" type="slidenum">
              <a:rPr lang="zh-CN" altLang="en-GB" sz="1300">
                <a:latin typeface="Tahoma" charset="0"/>
              </a:rPr>
              <a:pPr eaLnBrk="1" hangingPunct="1"/>
              <a:t>66</a:t>
            </a:fld>
            <a:endParaRPr lang="en-GB" altLang="zh-CN" sz="1300">
              <a:latin typeface="Tahoma" charset="0"/>
            </a:endParaRPr>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81383C9-1F2A-0B4B-8397-9E9B8A103DE7}" type="slidenum">
              <a:rPr lang="zh-CN" altLang="en-GB" sz="1300">
                <a:latin typeface="Tahoma" charset="0"/>
              </a:rPr>
              <a:pPr eaLnBrk="1" hangingPunct="1"/>
              <a:t>573</a:t>
            </a:fld>
            <a:endParaRPr lang="en-GB" altLang="zh-CN" sz="1300">
              <a:latin typeface="Tahoma" charset="0"/>
            </a:endParaRPr>
          </a:p>
        </p:txBody>
      </p:sp>
      <p:sp>
        <p:nvSpPr>
          <p:cNvPr id="1181698" name="Rectangle 2"/>
          <p:cNvSpPr>
            <a:spLocks noGrp="1" noRot="1" noChangeAspect="1" noChangeArrowheads="1" noTextEdit="1"/>
          </p:cNvSpPr>
          <p:nvPr>
            <p:ph type="sldImg"/>
          </p:nvPr>
        </p:nvSpPr>
        <p:spPr>
          <a:ln/>
        </p:spPr>
      </p:sp>
      <p:sp>
        <p:nvSpPr>
          <p:cNvPr id="11816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3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B49171-BD3C-D044-9DD3-251B01A32397}" type="slidenum">
              <a:rPr lang="zh-CN" altLang="en-GB" sz="1300">
                <a:latin typeface="Tahoma" charset="0"/>
              </a:rPr>
              <a:pPr eaLnBrk="1" hangingPunct="1"/>
              <a:t>574</a:t>
            </a:fld>
            <a:endParaRPr lang="en-GB" altLang="zh-CN" sz="1300">
              <a:latin typeface="Tahoma" charset="0"/>
            </a:endParaRPr>
          </a:p>
        </p:txBody>
      </p:sp>
      <p:sp>
        <p:nvSpPr>
          <p:cNvPr id="1183746" name="Rectangle 2"/>
          <p:cNvSpPr>
            <a:spLocks noGrp="1" noRot="1" noChangeAspect="1" noChangeArrowheads="1" noTextEdit="1"/>
          </p:cNvSpPr>
          <p:nvPr>
            <p:ph type="sldImg"/>
          </p:nvPr>
        </p:nvSpPr>
        <p:spPr>
          <a:ln/>
        </p:spPr>
      </p:sp>
      <p:sp>
        <p:nvSpPr>
          <p:cNvPr id="11837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C5A37B6-266D-EB47-8524-2DD5D99F1D37}" type="slidenum">
              <a:rPr lang="zh-CN" altLang="en-GB" sz="1300">
                <a:latin typeface="Tahoma" charset="0"/>
              </a:rPr>
              <a:pPr eaLnBrk="1" hangingPunct="1"/>
              <a:t>575</a:t>
            </a:fld>
            <a:endParaRPr lang="en-GB" altLang="zh-CN" sz="1300">
              <a:latin typeface="Tahoma" charset="0"/>
            </a:endParaRPr>
          </a:p>
        </p:txBody>
      </p:sp>
      <p:sp>
        <p:nvSpPr>
          <p:cNvPr id="1185794" name="Rectangle 2"/>
          <p:cNvSpPr>
            <a:spLocks noGrp="1" noRot="1" noChangeAspect="1" noChangeArrowheads="1" noTextEdit="1"/>
          </p:cNvSpPr>
          <p:nvPr>
            <p:ph type="sldImg"/>
          </p:nvPr>
        </p:nvSpPr>
        <p:spPr>
          <a:ln/>
        </p:spPr>
      </p:sp>
      <p:sp>
        <p:nvSpPr>
          <p:cNvPr id="11857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32B6418-BE78-F243-8B5B-3F88264445BB}" type="slidenum">
              <a:rPr lang="zh-CN" altLang="en-GB" sz="1300">
                <a:latin typeface="Tahoma" charset="0"/>
              </a:rPr>
              <a:pPr eaLnBrk="1" hangingPunct="1"/>
              <a:t>576</a:t>
            </a:fld>
            <a:endParaRPr lang="en-GB" altLang="zh-CN" sz="1300">
              <a:latin typeface="Tahoma" charset="0"/>
            </a:endParaRPr>
          </a:p>
        </p:txBody>
      </p:sp>
      <p:sp>
        <p:nvSpPr>
          <p:cNvPr id="1187842" name="Rectangle 2"/>
          <p:cNvSpPr>
            <a:spLocks noGrp="1" noRot="1" noChangeAspect="1" noChangeArrowheads="1" noTextEdit="1"/>
          </p:cNvSpPr>
          <p:nvPr>
            <p:ph type="sldImg"/>
          </p:nvPr>
        </p:nvSpPr>
        <p:spPr>
          <a:ln/>
        </p:spPr>
      </p:sp>
      <p:sp>
        <p:nvSpPr>
          <p:cNvPr id="118784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8F2E71-181B-FD47-BB00-1EC072952B47}" type="slidenum">
              <a:rPr lang="zh-CN" altLang="en-GB" sz="1300">
                <a:latin typeface="Tahoma" charset="0"/>
              </a:rPr>
              <a:pPr eaLnBrk="1" hangingPunct="1"/>
              <a:t>577</a:t>
            </a:fld>
            <a:endParaRPr lang="en-GB" altLang="zh-CN" sz="1300">
              <a:latin typeface="Tahoma" charset="0"/>
            </a:endParaRPr>
          </a:p>
        </p:txBody>
      </p:sp>
      <p:sp>
        <p:nvSpPr>
          <p:cNvPr id="1189890" name="Rectangle 2"/>
          <p:cNvSpPr>
            <a:spLocks noGrp="1" noRot="1" noChangeAspect="1" noChangeArrowheads="1" noTextEdit="1"/>
          </p:cNvSpPr>
          <p:nvPr>
            <p:ph type="sldImg"/>
          </p:nvPr>
        </p:nvSpPr>
        <p:spPr>
          <a:ln/>
        </p:spPr>
      </p:sp>
      <p:sp>
        <p:nvSpPr>
          <p:cNvPr id="11898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08E42DD-AE90-9F4B-8439-8DFA848E7673}" type="slidenum">
              <a:rPr lang="zh-CN" altLang="en-GB" sz="1300">
                <a:latin typeface="Tahoma" charset="0"/>
              </a:rPr>
              <a:pPr eaLnBrk="1" hangingPunct="1"/>
              <a:t>578</a:t>
            </a:fld>
            <a:endParaRPr lang="en-GB" altLang="zh-CN" sz="1300">
              <a:latin typeface="Tahoma" charset="0"/>
            </a:endParaRPr>
          </a:p>
        </p:txBody>
      </p:sp>
      <p:sp>
        <p:nvSpPr>
          <p:cNvPr id="1191938" name="Rectangle 2"/>
          <p:cNvSpPr>
            <a:spLocks noGrp="1" noRot="1" noChangeAspect="1" noChangeArrowheads="1" noTextEdit="1"/>
          </p:cNvSpPr>
          <p:nvPr>
            <p:ph type="sldImg"/>
          </p:nvPr>
        </p:nvSpPr>
        <p:spPr>
          <a:ln/>
        </p:spPr>
      </p:sp>
      <p:sp>
        <p:nvSpPr>
          <p:cNvPr id="11919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8BC7AA9-844F-D542-9551-E08AB0900AF8}" type="slidenum">
              <a:rPr lang="zh-CN" altLang="en-GB" sz="1300">
                <a:latin typeface="Tahoma" charset="0"/>
              </a:rPr>
              <a:pPr eaLnBrk="1" hangingPunct="1"/>
              <a:t>579</a:t>
            </a:fld>
            <a:endParaRPr lang="en-GB" altLang="zh-CN" sz="1300">
              <a:latin typeface="Tahoma" charset="0"/>
            </a:endParaRPr>
          </a:p>
        </p:txBody>
      </p:sp>
      <p:sp>
        <p:nvSpPr>
          <p:cNvPr id="1193986" name="Rectangle 2"/>
          <p:cNvSpPr>
            <a:spLocks noGrp="1" noRot="1" noChangeAspect="1" noChangeArrowheads="1" noTextEdit="1"/>
          </p:cNvSpPr>
          <p:nvPr>
            <p:ph type="sldImg"/>
          </p:nvPr>
        </p:nvSpPr>
        <p:spPr>
          <a:ln/>
        </p:spPr>
      </p:sp>
      <p:sp>
        <p:nvSpPr>
          <p:cNvPr id="11939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378923F-3B1C-5D44-89B6-8D02CA248AEE}" type="slidenum">
              <a:rPr lang="zh-CN" altLang="en-GB" sz="1300">
                <a:latin typeface="Tahoma" charset="0"/>
              </a:rPr>
              <a:pPr eaLnBrk="1" hangingPunct="1"/>
              <a:t>580</a:t>
            </a:fld>
            <a:endParaRPr lang="en-GB" altLang="zh-CN" sz="1300">
              <a:latin typeface="Tahoma" charset="0"/>
            </a:endParaRPr>
          </a:p>
        </p:txBody>
      </p:sp>
      <p:sp>
        <p:nvSpPr>
          <p:cNvPr id="1196034" name="Rectangle 2"/>
          <p:cNvSpPr>
            <a:spLocks noGrp="1" noRot="1" noChangeAspect="1" noChangeArrowheads="1" noTextEdit="1"/>
          </p:cNvSpPr>
          <p:nvPr>
            <p:ph type="sldImg"/>
          </p:nvPr>
        </p:nvSpPr>
        <p:spPr>
          <a:ln/>
        </p:spPr>
      </p:sp>
      <p:sp>
        <p:nvSpPr>
          <p:cNvPr id="11960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FACD359-1097-F949-B640-0318B3F63516}" type="slidenum">
              <a:rPr lang="zh-CN" altLang="en-GB" sz="1300">
                <a:latin typeface="Tahoma" charset="0"/>
              </a:rPr>
              <a:pPr eaLnBrk="1" hangingPunct="1"/>
              <a:t>581</a:t>
            </a:fld>
            <a:endParaRPr lang="en-GB" altLang="zh-CN" sz="1300">
              <a:latin typeface="Tahoma" charset="0"/>
            </a:endParaRPr>
          </a:p>
        </p:txBody>
      </p:sp>
      <p:sp>
        <p:nvSpPr>
          <p:cNvPr id="1198082" name="Rectangle 2"/>
          <p:cNvSpPr>
            <a:spLocks noGrp="1" noRot="1" noChangeAspect="1" noChangeArrowheads="1" noTextEdit="1"/>
          </p:cNvSpPr>
          <p:nvPr>
            <p:ph type="sldImg"/>
          </p:nvPr>
        </p:nvSpPr>
        <p:spPr>
          <a:ln/>
        </p:spPr>
      </p:sp>
      <p:sp>
        <p:nvSpPr>
          <p:cNvPr id="11980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088D96C-7EA5-1A45-8B76-466AA70E3A6D}" type="slidenum">
              <a:rPr lang="zh-CN" altLang="en-GB" sz="1300">
                <a:latin typeface="Tahoma" charset="0"/>
              </a:rPr>
              <a:pPr eaLnBrk="1" hangingPunct="1"/>
              <a:t>582</a:t>
            </a:fld>
            <a:endParaRPr lang="en-GB" altLang="zh-CN" sz="1300">
              <a:latin typeface="Tahoma" charset="0"/>
            </a:endParaRPr>
          </a:p>
        </p:txBody>
      </p:sp>
      <p:sp>
        <p:nvSpPr>
          <p:cNvPr id="1200130" name="Rectangle 2"/>
          <p:cNvSpPr>
            <a:spLocks noGrp="1" noRot="1" noChangeAspect="1" noChangeArrowheads="1" noTextEdit="1"/>
          </p:cNvSpPr>
          <p:nvPr>
            <p:ph type="sldImg"/>
          </p:nvPr>
        </p:nvSpPr>
        <p:spPr>
          <a:ln/>
        </p:spPr>
      </p:sp>
      <p:sp>
        <p:nvSpPr>
          <p:cNvPr id="12001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F151F20-44D7-404E-BAC1-91B5EC3E2AB6}" type="slidenum">
              <a:rPr lang="zh-CN" altLang="en-GB" sz="1300">
                <a:latin typeface="Tahoma" charset="0"/>
              </a:rPr>
              <a:pPr eaLnBrk="1" hangingPunct="1"/>
              <a:t>67</a:t>
            </a:fld>
            <a:endParaRPr lang="en-GB" altLang="zh-CN" sz="1300">
              <a:latin typeface="Tahoma" charset="0"/>
            </a:endParaRPr>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BF4D2E2-F74D-1D4F-8877-026B2E868506}" type="slidenum">
              <a:rPr lang="zh-CN" altLang="en-GB" sz="1300">
                <a:latin typeface="Tahoma" charset="0"/>
              </a:rPr>
              <a:pPr eaLnBrk="1" hangingPunct="1"/>
              <a:t>583</a:t>
            </a:fld>
            <a:endParaRPr lang="en-GB" altLang="zh-CN" sz="1300">
              <a:latin typeface="Tahoma" charset="0"/>
            </a:endParaRPr>
          </a:p>
        </p:txBody>
      </p:sp>
      <p:sp>
        <p:nvSpPr>
          <p:cNvPr id="1202178" name="Rectangle 2"/>
          <p:cNvSpPr>
            <a:spLocks noGrp="1" noRot="1" noChangeAspect="1" noChangeArrowheads="1" noTextEdit="1"/>
          </p:cNvSpPr>
          <p:nvPr>
            <p:ph type="sldImg"/>
          </p:nvPr>
        </p:nvSpPr>
        <p:spPr>
          <a:ln/>
        </p:spPr>
      </p:sp>
      <p:sp>
        <p:nvSpPr>
          <p:cNvPr id="12021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72E2ABB-B1B5-6E49-AE73-F0634F4BC26E}" type="slidenum">
              <a:rPr lang="zh-CN" altLang="en-GB" sz="1300">
                <a:latin typeface="Tahoma" charset="0"/>
              </a:rPr>
              <a:pPr eaLnBrk="1" hangingPunct="1"/>
              <a:t>584</a:t>
            </a:fld>
            <a:endParaRPr lang="en-GB" altLang="zh-CN" sz="1300">
              <a:latin typeface="Tahoma" charset="0"/>
            </a:endParaRPr>
          </a:p>
        </p:txBody>
      </p:sp>
      <p:sp>
        <p:nvSpPr>
          <p:cNvPr id="1204226" name="Rectangle 2"/>
          <p:cNvSpPr>
            <a:spLocks noGrp="1" noRot="1" noChangeAspect="1" noChangeArrowheads="1" noTextEdit="1"/>
          </p:cNvSpPr>
          <p:nvPr>
            <p:ph type="sldImg"/>
          </p:nvPr>
        </p:nvSpPr>
        <p:spPr>
          <a:ln/>
        </p:spPr>
      </p:sp>
      <p:sp>
        <p:nvSpPr>
          <p:cNvPr id="12042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A72EAA6-AF84-CB4F-B78B-87558B2BB067}" type="slidenum">
              <a:rPr lang="zh-CN" altLang="en-GB" sz="1300">
                <a:latin typeface="Tahoma" charset="0"/>
              </a:rPr>
              <a:pPr eaLnBrk="1" hangingPunct="1"/>
              <a:t>585</a:t>
            </a:fld>
            <a:endParaRPr lang="en-GB" altLang="zh-CN" sz="1300">
              <a:latin typeface="Tahoma" charset="0"/>
            </a:endParaRPr>
          </a:p>
        </p:txBody>
      </p:sp>
      <p:sp>
        <p:nvSpPr>
          <p:cNvPr id="1206274" name="Rectangle 2"/>
          <p:cNvSpPr>
            <a:spLocks noGrp="1" noRot="1" noChangeAspect="1" noChangeArrowheads="1" noTextEdit="1"/>
          </p:cNvSpPr>
          <p:nvPr>
            <p:ph type="sldImg"/>
          </p:nvPr>
        </p:nvSpPr>
        <p:spPr>
          <a:ln/>
        </p:spPr>
      </p:sp>
      <p:sp>
        <p:nvSpPr>
          <p:cNvPr id="12062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dirty="0">
                <a:latin typeface="Times New Roman" charset="0"/>
                <a:ea typeface="宋体" charset="0"/>
              </a:rPr>
              <a:t>UML is, of course, the industry-standard visual language for modelling with objects; the XMI is a mapping which expresses UML models in XML and therefore allows them to be moved around an enterprise during the software development process.</a:t>
            </a:r>
          </a:p>
          <a:p>
            <a:pPr eaLnBrk="1" hangingPunct="1"/>
            <a:r>
              <a:rPr lang="en-GB" altLang="zh-CN" dirty="0">
                <a:latin typeface="Times New Roman" charset="0"/>
                <a:ea typeface="宋体" charset="0"/>
              </a:rPr>
              <a:t>CWM is the established industry standard for data repository integration (standardises how to represent database models (schema), schema transformation models, OLAP and data mining models; MOF provides a standard repository for the MDA model but also a structure that helps multiple groups work with the model and view it in a standard way (a meta model)</a:t>
            </a:r>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68024B9-9CD0-5F45-98C5-D2E9A2230AB5}" type="slidenum">
              <a:rPr lang="zh-CN" altLang="en-GB" sz="1300">
                <a:latin typeface="Tahoma" charset="0"/>
              </a:rPr>
              <a:pPr eaLnBrk="1" hangingPunct="1"/>
              <a:t>586</a:t>
            </a:fld>
            <a:endParaRPr lang="en-GB" altLang="zh-CN" sz="1300">
              <a:latin typeface="Tahoma" charset="0"/>
            </a:endParaRPr>
          </a:p>
        </p:txBody>
      </p:sp>
      <p:sp>
        <p:nvSpPr>
          <p:cNvPr id="1208322" name="Rectangle 2"/>
          <p:cNvSpPr>
            <a:spLocks noGrp="1" noRot="1" noChangeAspect="1" noChangeArrowheads="1" noTextEdit="1"/>
          </p:cNvSpPr>
          <p:nvPr>
            <p:ph type="sldImg"/>
          </p:nvPr>
        </p:nvSpPr>
        <p:spPr>
          <a:ln/>
        </p:spPr>
      </p:sp>
      <p:sp>
        <p:nvSpPr>
          <p:cNvPr id="12083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7DF2471-755E-ED41-B701-B3970A5A7604}" type="slidenum">
              <a:rPr lang="zh-CN" altLang="en-GB" sz="1300">
                <a:latin typeface="Tahoma" charset="0"/>
              </a:rPr>
              <a:pPr eaLnBrk="1" hangingPunct="1"/>
              <a:t>587</a:t>
            </a:fld>
            <a:endParaRPr lang="en-GB" altLang="zh-CN" sz="1300">
              <a:latin typeface="Tahoma" charset="0"/>
            </a:endParaRPr>
          </a:p>
        </p:txBody>
      </p:sp>
      <p:sp>
        <p:nvSpPr>
          <p:cNvPr id="1210370" name="Rectangle 2"/>
          <p:cNvSpPr>
            <a:spLocks noGrp="1" noRot="1" noChangeAspect="1" noChangeArrowheads="1" noTextEdit="1"/>
          </p:cNvSpPr>
          <p:nvPr>
            <p:ph type="sldImg"/>
          </p:nvPr>
        </p:nvSpPr>
        <p:spPr>
          <a:ln/>
        </p:spPr>
      </p:sp>
      <p:sp>
        <p:nvSpPr>
          <p:cNvPr id="12103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CB298CD-BB67-9847-B441-97B3582D894A}" type="slidenum">
              <a:rPr lang="zh-CN" altLang="en-GB" sz="1300">
                <a:latin typeface="Tahoma" charset="0"/>
              </a:rPr>
              <a:pPr eaLnBrk="1" hangingPunct="1"/>
              <a:t>588</a:t>
            </a:fld>
            <a:endParaRPr lang="en-GB" altLang="zh-CN" sz="1300">
              <a:latin typeface="Tahoma" charset="0"/>
            </a:endParaRPr>
          </a:p>
        </p:txBody>
      </p:sp>
      <p:sp>
        <p:nvSpPr>
          <p:cNvPr id="1212418" name="Rectangle 2"/>
          <p:cNvSpPr>
            <a:spLocks noGrp="1" noRot="1" noChangeAspect="1" noChangeArrowheads="1" noTextEdit="1"/>
          </p:cNvSpPr>
          <p:nvPr>
            <p:ph type="sldImg"/>
          </p:nvPr>
        </p:nvSpPr>
        <p:spPr>
          <a:ln/>
        </p:spPr>
      </p:sp>
      <p:sp>
        <p:nvSpPr>
          <p:cNvPr id="12124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4C33AFA-448B-C240-AA68-E24F4DA3E3CE}" type="slidenum">
              <a:rPr lang="zh-CN" altLang="en-GB" sz="1300">
                <a:latin typeface="Tahoma" charset="0"/>
              </a:rPr>
              <a:pPr eaLnBrk="1" hangingPunct="1"/>
              <a:t>589</a:t>
            </a:fld>
            <a:endParaRPr lang="en-GB" altLang="zh-CN" sz="1300">
              <a:latin typeface="Tahoma" charset="0"/>
            </a:endParaRPr>
          </a:p>
        </p:txBody>
      </p:sp>
      <p:sp>
        <p:nvSpPr>
          <p:cNvPr id="1214466" name="Rectangle 2"/>
          <p:cNvSpPr>
            <a:spLocks noGrp="1" noRot="1" noChangeAspect="1" noChangeArrowheads="1" noTextEdit="1"/>
          </p:cNvSpPr>
          <p:nvPr>
            <p:ph type="sldImg"/>
          </p:nvPr>
        </p:nvSpPr>
        <p:spPr>
          <a:ln/>
        </p:spPr>
      </p:sp>
      <p:sp>
        <p:nvSpPr>
          <p:cNvPr id="12144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zh-CN" altLang="en-US">
              <a:latin typeface="Times New Roman" charset="0"/>
              <a:ea typeface="宋体" charset="0"/>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CDE1839-AF17-854B-9F00-FEDF4B3DFE6D}" type="slidenum">
              <a:rPr lang="zh-CN" altLang="en-GB" sz="1300">
                <a:latin typeface="Tahoma" charset="0"/>
              </a:rPr>
              <a:pPr eaLnBrk="1" hangingPunct="1"/>
              <a:t>590</a:t>
            </a:fld>
            <a:endParaRPr lang="en-GB" altLang="zh-CN" sz="1300">
              <a:latin typeface="Tahoma" charset="0"/>
            </a:endParaRPr>
          </a:p>
        </p:txBody>
      </p:sp>
      <p:sp>
        <p:nvSpPr>
          <p:cNvPr id="1216514" name="Rectangle 2"/>
          <p:cNvSpPr>
            <a:spLocks noGrp="1" noRot="1" noChangeAspect="1" noChangeArrowheads="1" noTextEdit="1"/>
          </p:cNvSpPr>
          <p:nvPr>
            <p:ph type="sldImg"/>
          </p:nvPr>
        </p:nvSpPr>
        <p:spPr>
          <a:ln/>
        </p:spPr>
      </p:sp>
      <p:sp>
        <p:nvSpPr>
          <p:cNvPr id="12165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E6B43E7-CE00-FD45-9038-8ACD043EFECD}" type="slidenum">
              <a:rPr lang="zh-CN" altLang="en-GB" sz="1300">
                <a:latin typeface="Tahoma" charset="0"/>
              </a:rPr>
              <a:pPr eaLnBrk="1" hangingPunct="1"/>
              <a:t>591</a:t>
            </a:fld>
            <a:endParaRPr lang="en-GB" altLang="zh-CN" sz="1300">
              <a:latin typeface="Tahoma" charset="0"/>
            </a:endParaRPr>
          </a:p>
        </p:txBody>
      </p:sp>
      <p:sp>
        <p:nvSpPr>
          <p:cNvPr id="1218562" name="Rectangle 2"/>
          <p:cNvSpPr>
            <a:spLocks noGrp="1" noRot="1" noChangeAspect="1" noChangeArrowheads="1" noTextEdit="1"/>
          </p:cNvSpPr>
          <p:nvPr>
            <p:ph type="sldImg"/>
          </p:nvPr>
        </p:nvSpPr>
        <p:spPr>
          <a:ln/>
        </p:spPr>
      </p:sp>
      <p:sp>
        <p:nvSpPr>
          <p:cNvPr id="12185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4C418B5-6262-D74F-B933-E4C54526C0F2}" type="slidenum">
              <a:rPr lang="zh-CN" altLang="en-GB" sz="1300">
                <a:latin typeface="Tahoma" charset="0"/>
              </a:rPr>
              <a:pPr eaLnBrk="1" hangingPunct="1"/>
              <a:t>592</a:t>
            </a:fld>
            <a:endParaRPr lang="en-GB" altLang="zh-CN" sz="1300">
              <a:latin typeface="Tahoma" charset="0"/>
            </a:endParaRPr>
          </a:p>
        </p:txBody>
      </p:sp>
      <p:sp>
        <p:nvSpPr>
          <p:cNvPr id="1220610" name="Rectangle 2"/>
          <p:cNvSpPr>
            <a:spLocks noGrp="1" noRot="1" noChangeAspect="1" noChangeArrowheads="1" noTextEdit="1"/>
          </p:cNvSpPr>
          <p:nvPr>
            <p:ph type="sldImg"/>
          </p:nvPr>
        </p:nvSpPr>
        <p:spPr>
          <a:ln/>
        </p:spPr>
      </p:sp>
      <p:sp>
        <p:nvSpPr>
          <p:cNvPr id="12206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5C3A838-3CDE-E24A-953F-17AC88038B9A}" type="slidenum">
              <a:rPr lang="zh-CN" altLang="en-GB" sz="1300">
                <a:latin typeface="Tahoma" charset="0"/>
              </a:rPr>
              <a:pPr eaLnBrk="1" hangingPunct="1"/>
              <a:t>68</a:t>
            </a:fld>
            <a:endParaRPr lang="en-GB" altLang="zh-CN" sz="1300">
              <a:latin typeface="Tahoma" charset="0"/>
            </a:endParaRPr>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AE940DC-C6CA-D745-B5B5-CE8DF3992F67}" type="slidenum">
              <a:rPr lang="zh-CN" altLang="en-GB" sz="1300">
                <a:latin typeface="Tahoma" charset="0"/>
              </a:rPr>
              <a:pPr eaLnBrk="1" hangingPunct="1"/>
              <a:t>593</a:t>
            </a:fld>
            <a:endParaRPr lang="en-GB" altLang="zh-CN" sz="1300">
              <a:latin typeface="Tahoma" charset="0"/>
            </a:endParaRPr>
          </a:p>
        </p:txBody>
      </p:sp>
      <p:sp>
        <p:nvSpPr>
          <p:cNvPr id="1222658" name="Rectangle 2"/>
          <p:cNvSpPr>
            <a:spLocks noGrp="1" noRot="1" noChangeAspect="1" noChangeArrowheads="1" noTextEdit="1"/>
          </p:cNvSpPr>
          <p:nvPr>
            <p:ph type="sldImg"/>
          </p:nvPr>
        </p:nvSpPr>
        <p:spPr>
          <a:ln/>
        </p:spPr>
      </p:sp>
      <p:sp>
        <p:nvSpPr>
          <p:cNvPr id="12226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4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4B99BA7-6E9F-B846-896E-8DC77A56917C}" type="slidenum">
              <a:rPr lang="zh-CN" altLang="en-GB" sz="1300">
                <a:latin typeface="Tahoma" charset="0"/>
              </a:rPr>
              <a:pPr eaLnBrk="1" hangingPunct="1"/>
              <a:t>594</a:t>
            </a:fld>
            <a:endParaRPr lang="en-GB" altLang="zh-CN" sz="1300">
              <a:latin typeface="Tahoma" charset="0"/>
            </a:endParaRPr>
          </a:p>
        </p:txBody>
      </p:sp>
      <p:sp>
        <p:nvSpPr>
          <p:cNvPr id="1224706" name="Rectangle 2"/>
          <p:cNvSpPr>
            <a:spLocks noGrp="1" noRot="1" noChangeAspect="1" noChangeArrowheads="1" noTextEdit="1"/>
          </p:cNvSpPr>
          <p:nvPr>
            <p:ph type="sldImg"/>
          </p:nvPr>
        </p:nvSpPr>
        <p:spPr>
          <a:ln/>
        </p:spPr>
      </p:sp>
      <p:sp>
        <p:nvSpPr>
          <p:cNvPr id="12247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67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0ED4A14-4A39-0C4A-8D0E-9D0B48C96186}" type="slidenum">
              <a:rPr lang="zh-CN" altLang="en-GB" sz="1300">
                <a:latin typeface="Tahoma" charset="0"/>
              </a:rPr>
              <a:pPr eaLnBrk="1" hangingPunct="1"/>
              <a:t>595</a:t>
            </a:fld>
            <a:endParaRPr lang="en-GB" altLang="zh-CN" sz="1300">
              <a:latin typeface="Tahoma" charset="0"/>
            </a:endParaRPr>
          </a:p>
        </p:txBody>
      </p:sp>
      <p:sp>
        <p:nvSpPr>
          <p:cNvPr id="1226754" name="Rectangle 2"/>
          <p:cNvSpPr>
            <a:spLocks noGrp="1" noRot="1" noChangeAspect="1" noChangeArrowheads="1" noTextEdit="1"/>
          </p:cNvSpPr>
          <p:nvPr>
            <p:ph type="sldImg"/>
          </p:nvPr>
        </p:nvSpPr>
        <p:spPr>
          <a:ln/>
        </p:spPr>
      </p:sp>
      <p:sp>
        <p:nvSpPr>
          <p:cNvPr id="122675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1F2D843-0E7F-FF41-B48F-5880A8D3517C}" type="slidenum">
              <a:rPr lang="zh-CN" altLang="en-GB" sz="1300">
                <a:latin typeface="Tahoma" charset="0"/>
              </a:rPr>
              <a:pPr eaLnBrk="1" hangingPunct="1"/>
              <a:t>596</a:t>
            </a:fld>
            <a:endParaRPr lang="en-GB" altLang="zh-CN" sz="1300">
              <a:latin typeface="Tahoma" charset="0"/>
            </a:endParaRPr>
          </a:p>
        </p:txBody>
      </p:sp>
      <p:sp>
        <p:nvSpPr>
          <p:cNvPr id="1228802" name="Rectangle 2"/>
          <p:cNvSpPr>
            <a:spLocks noGrp="1" noRot="1" noChangeAspect="1" noChangeArrowheads="1" noTextEdit="1"/>
          </p:cNvSpPr>
          <p:nvPr>
            <p:ph type="sldImg"/>
          </p:nvPr>
        </p:nvSpPr>
        <p:spPr>
          <a:ln/>
        </p:spPr>
      </p:sp>
      <p:sp>
        <p:nvSpPr>
          <p:cNvPr id="12288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 quote is from the OMG whitepaper </a:t>
            </a:r>
            <a:r>
              <a:rPr lang="en-GB" altLang="zh-CN">
                <a:latin typeface="Arial" charset="0"/>
                <a:ea typeface="宋体" charset="0"/>
              </a:rPr>
              <a:t>“</a:t>
            </a:r>
            <a:r>
              <a:rPr lang="en-GB" altLang="zh-CN">
                <a:latin typeface="Times New Roman" charset="0"/>
                <a:ea typeface="宋体" charset="0"/>
              </a:rPr>
              <a:t>Developing in OMG</a:t>
            </a:r>
            <a:r>
              <a:rPr lang="en-GB" altLang="zh-CN">
                <a:latin typeface="Arial" charset="0"/>
                <a:ea typeface="宋体" charset="0"/>
              </a:rPr>
              <a:t>’</a:t>
            </a:r>
            <a:r>
              <a:rPr lang="en-GB" altLang="zh-CN">
                <a:latin typeface="Times New Roman" charset="0"/>
                <a:ea typeface="宋体" charset="0"/>
              </a:rPr>
              <a:t>s Model-Driven Architecture</a:t>
            </a:r>
            <a:r>
              <a:rPr lang="en-GB" altLang="zh-CN">
                <a:latin typeface="Arial" charset="0"/>
                <a:ea typeface="宋体" charset="0"/>
              </a:rPr>
              <a:t>”</a:t>
            </a:r>
            <a:r>
              <a:rPr lang="en-GB" altLang="zh-CN">
                <a:latin typeface="Times New Roman" charset="0"/>
                <a:ea typeface="宋体" charset="0"/>
              </a:rPr>
              <a:t> by Jon Siegel</a:t>
            </a:r>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6041FB3-EC35-D94D-B08D-64C868370847}" type="slidenum">
              <a:rPr lang="zh-CN" altLang="en-GB" sz="1300">
                <a:latin typeface="Tahoma" charset="0"/>
              </a:rPr>
              <a:pPr eaLnBrk="1" hangingPunct="1"/>
              <a:t>597</a:t>
            </a:fld>
            <a:endParaRPr lang="en-GB" altLang="zh-CN" sz="1300">
              <a:latin typeface="Tahoma" charset="0"/>
            </a:endParaRPr>
          </a:p>
        </p:txBody>
      </p:sp>
      <p:sp>
        <p:nvSpPr>
          <p:cNvPr id="1230850" name="Rectangle 2"/>
          <p:cNvSpPr>
            <a:spLocks noGrp="1" noRot="1" noChangeAspect="1" noChangeArrowheads="1" noTextEdit="1"/>
          </p:cNvSpPr>
          <p:nvPr>
            <p:ph type="sldImg"/>
          </p:nvPr>
        </p:nvSpPr>
        <p:spPr>
          <a:ln/>
        </p:spPr>
      </p:sp>
      <p:sp>
        <p:nvSpPr>
          <p:cNvPr id="12308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A81007A-2325-584F-9D58-23F048DE138A}" type="slidenum">
              <a:rPr lang="zh-CN" altLang="en-GB" sz="1300">
                <a:latin typeface="Tahoma" charset="0"/>
              </a:rPr>
              <a:pPr eaLnBrk="1" hangingPunct="1"/>
              <a:t>598</a:t>
            </a:fld>
            <a:endParaRPr lang="en-GB" altLang="zh-CN" sz="1300">
              <a:latin typeface="Tahoma" charset="0"/>
            </a:endParaRPr>
          </a:p>
        </p:txBody>
      </p:sp>
      <p:sp>
        <p:nvSpPr>
          <p:cNvPr id="1232898" name="Rectangle 2"/>
          <p:cNvSpPr>
            <a:spLocks noGrp="1" noRot="1" noChangeAspect="1" noChangeArrowheads="1" noTextEdit="1"/>
          </p:cNvSpPr>
          <p:nvPr>
            <p:ph type="sldImg"/>
          </p:nvPr>
        </p:nvSpPr>
        <p:spPr>
          <a:ln/>
        </p:spPr>
      </p:sp>
      <p:sp>
        <p:nvSpPr>
          <p:cNvPr id="12328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Wells Fargo Bank already have a tool which generates a syitable in-house PSM from their PIMs see http://www.omg.org/mda/mda_files/MDA%20briefing%20Castain.pdf</a:t>
            </a:r>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41B5FF8-D560-2841-BB60-5EC72B446885}" type="slidenum">
              <a:rPr lang="zh-CN" altLang="en-GB" sz="1300">
                <a:latin typeface="Tahoma" charset="0"/>
              </a:rPr>
              <a:pPr eaLnBrk="1" hangingPunct="1"/>
              <a:t>599</a:t>
            </a:fld>
            <a:endParaRPr lang="en-GB" altLang="zh-CN" sz="1300">
              <a:latin typeface="Tahoma" charset="0"/>
            </a:endParaRPr>
          </a:p>
        </p:txBody>
      </p:sp>
      <p:sp>
        <p:nvSpPr>
          <p:cNvPr id="1234946" name="Rectangle 2"/>
          <p:cNvSpPr>
            <a:spLocks noGrp="1" noRot="1" noChangeAspect="1" noChangeArrowheads="1" noTextEdit="1"/>
          </p:cNvSpPr>
          <p:nvPr>
            <p:ph type="sldImg"/>
          </p:nvPr>
        </p:nvSpPr>
        <p:spPr>
          <a:ln/>
        </p:spPr>
      </p:sp>
      <p:sp>
        <p:nvSpPr>
          <p:cNvPr id="123494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F701BE8-0635-0B40-A520-C34DFC93F682}" type="slidenum">
              <a:rPr lang="zh-CN" altLang="en-GB" sz="1300">
                <a:latin typeface="Tahoma" charset="0"/>
              </a:rPr>
              <a:pPr eaLnBrk="1" hangingPunct="1"/>
              <a:t>600</a:t>
            </a:fld>
            <a:endParaRPr lang="en-GB" altLang="zh-CN" sz="1300">
              <a:latin typeface="Tahoma" charset="0"/>
            </a:endParaRPr>
          </a:p>
        </p:txBody>
      </p:sp>
      <p:sp>
        <p:nvSpPr>
          <p:cNvPr id="1236994" name="Rectangle 2"/>
          <p:cNvSpPr>
            <a:spLocks noGrp="1" noRot="1" noChangeAspect="1" noChangeArrowheads="1" noTextEdit="1"/>
          </p:cNvSpPr>
          <p:nvPr>
            <p:ph type="sldImg"/>
          </p:nvPr>
        </p:nvSpPr>
        <p:spPr>
          <a:ln/>
        </p:spPr>
      </p:sp>
      <p:sp>
        <p:nvSpPr>
          <p:cNvPr id="123699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3B9F394-7108-0944-8367-4985BB9F5B53}" type="slidenum">
              <a:rPr lang="zh-CN" altLang="en-GB" sz="1300">
                <a:latin typeface="Tahoma" charset="0"/>
              </a:rPr>
              <a:pPr eaLnBrk="1" hangingPunct="1"/>
              <a:t>601</a:t>
            </a:fld>
            <a:endParaRPr lang="en-GB" altLang="zh-CN" sz="1300">
              <a:latin typeface="Tahoma" charset="0"/>
            </a:endParaRPr>
          </a:p>
        </p:txBody>
      </p:sp>
      <p:sp>
        <p:nvSpPr>
          <p:cNvPr id="1239042" name="Rectangle 2"/>
          <p:cNvSpPr>
            <a:spLocks noGrp="1" noRot="1" noChangeAspect="1" noChangeArrowheads="1" noTextEdit="1"/>
          </p:cNvSpPr>
          <p:nvPr>
            <p:ph type="sldImg"/>
          </p:nvPr>
        </p:nvSpPr>
        <p:spPr>
          <a:ln/>
        </p:spPr>
      </p:sp>
      <p:sp>
        <p:nvSpPr>
          <p:cNvPr id="12390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The test of Retrieval is the main way of checking for abstraction-refinement correspondence. E.g., if an Account has an abstract property Balance then, given two different implementations, one in which the current balance is stored as a data member, and the other in which it is calculated algorithmically by traversing associated transactions, then both can be considered to be refinements of the original abstraction because it is possible to retrieve the value of the Balance from each of the implementations. Any implementation of Account from which this value could not be retrieved could not be considered a refinement of the original abstraction. The OCL is the UML</a:t>
            </a:r>
            <a:r>
              <a:rPr lang="en-GB" altLang="zh-CN">
                <a:latin typeface="Arial" charset="0"/>
                <a:ea typeface="宋体" charset="0"/>
              </a:rPr>
              <a:t>’</a:t>
            </a:r>
            <a:r>
              <a:rPr lang="en-GB" altLang="zh-CN">
                <a:latin typeface="Times New Roman" charset="0"/>
                <a:ea typeface="宋体" charset="0"/>
              </a:rPr>
              <a:t>s Object Constraint Language which can be used to specify such mapping constraints rigorously</a:t>
            </a:r>
          </a:p>
        </p:txBody>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10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638F8EF-B49F-1540-A16D-3717918BEBFD}" type="slidenum">
              <a:rPr lang="zh-CN" altLang="en-GB" sz="1300">
                <a:latin typeface="Tahoma" charset="0"/>
              </a:rPr>
              <a:pPr eaLnBrk="1" hangingPunct="1"/>
              <a:t>602</a:t>
            </a:fld>
            <a:endParaRPr lang="en-GB" altLang="zh-CN" sz="1300">
              <a:latin typeface="Tahoma" charset="0"/>
            </a:endParaRPr>
          </a:p>
        </p:txBody>
      </p:sp>
      <p:sp>
        <p:nvSpPr>
          <p:cNvPr id="1241090" name="Rectangle 2"/>
          <p:cNvSpPr>
            <a:spLocks noGrp="1" noRot="1" noChangeAspect="1" noChangeArrowheads="1" noTextEdit="1"/>
          </p:cNvSpPr>
          <p:nvPr>
            <p:ph type="sldImg"/>
          </p:nvPr>
        </p:nvSpPr>
        <p:spPr>
          <a:ln/>
        </p:spPr>
      </p:sp>
      <p:sp>
        <p:nvSpPr>
          <p:cNvPr id="124109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1D3826F-D876-294E-957A-59EF6F324F80}" type="slidenum">
              <a:rPr lang="zh-CN" altLang="en-GB" sz="1300">
                <a:latin typeface="Tahoma" charset="0"/>
              </a:rPr>
              <a:pPr eaLnBrk="1" hangingPunct="1"/>
              <a:t>69</a:t>
            </a:fld>
            <a:endParaRPr lang="en-GB" altLang="zh-CN" sz="1300">
              <a:latin typeface="Tahoma" charset="0"/>
            </a:endParaRPr>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1A2941E-2331-724B-A012-2B6FDAFACACD}" type="slidenum">
              <a:rPr lang="zh-CN" altLang="en-GB" sz="1300">
                <a:latin typeface="Tahoma" charset="0"/>
              </a:rPr>
              <a:pPr eaLnBrk="1" hangingPunct="1"/>
              <a:t>603</a:t>
            </a:fld>
            <a:endParaRPr lang="en-GB" altLang="zh-CN" sz="1300">
              <a:latin typeface="Tahoma" charset="0"/>
            </a:endParaRPr>
          </a:p>
        </p:txBody>
      </p:sp>
      <p:sp>
        <p:nvSpPr>
          <p:cNvPr id="1243138" name="Rectangle 2"/>
          <p:cNvSpPr>
            <a:spLocks noGrp="1" noRot="1" noChangeAspect="1" noChangeArrowheads="1" noTextEdit="1"/>
          </p:cNvSpPr>
          <p:nvPr>
            <p:ph type="sldImg"/>
          </p:nvPr>
        </p:nvSpPr>
        <p:spPr>
          <a:ln/>
        </p:spPr>
      </p:sp>
      <p:sp>
        <p:nvSpPr>
          <p:cNvPr id="12431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D9CA0C6-E5B2-1243-958E-6DA3C39DDBDB}" type="slidenum">
              <a:rPr lang="zh-CN" altLang="en-GB" sz="1300">
                <a:latin typeface="Tahoma" charset="0"/>
              </a:rPr>
              <a:pPr eaLnBrk="1" hangingPunct="1"/>
              <a:t>604</a:t>
            </a:fld>
            <a:endParaRPr lang="en-GB" altLang="zh-CN" sz="1300">
              <a:latin typeface="Tahoma" charset="0"/>
            </a:endParaRPr>
          </a:p>
        </p:txBody>
      </p:sp>
      <p:sp>
        <p:nvSpPr>
          <p:cNvPr id="1245186" name="Rectangle 2"/>
          <p:cNvSpPr>
            <a:spLocks noGrp="1" noRot="1" noChangeAspect="1" noChangeArrowheads="1" noTextEdit="1"/>
          </p:cNvSpPr>
          <p:nvPr>
            <p:ph type="sldImg"/>
          </p:nvPr>
        </p:nvSpPr>
        <p:spPr>
          <a:ln/>
        </p:spPr>
      </p:sp>
      <p:sp>
        <p:nvSpPr>
          <p:cNvPr id="12451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7A8F4FD-B3BB-0E40-A7AF-D380B762E8DA}" type="slidenum">
              <a:rPr lang="zh-CN" altLang="en-GB" sz="1300">
                <a:latin typeface="Tahoma" charset="0"/>
              </a:rPr>
              <a:pPr eaLnBrk="1" hangingPunct="1"/>
              <a:t>605</a:t>
            </a:fld>
            <a:endParaRPr lang="en-GB" altLang="zh-CN" sz="1300">
              <a:latin typeface="Tahoma" charset="0"/>
            </a:endParaRPr>
          </a:p>
        </p:txBody>
      </p:sp>
      <p:sp>
        <p:nvSpPr>
          <p:cNvPr id="1247234" name="Rectangle 2"/>
          <p:cNvSpPr>
            <a:spLocks noGrp="1" noRot="1" noChangeAspect="1" noChangeArrowheads="1" noTextEdit="1"/>
          </p:cNvSpPr>
          <p:nvPr>
            <p:ph type="sldImg"/>
          </p:nvPr>
        </p:nvSpPr>
        <p:spPr>
          <a:ln/>
        </p:spPr>
      </p:sp>
      <p:sp>
        <p:nvSpPr>
          <p:cNvPr id="12472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69CB6CB-6654-FD4F-8093-C25805707902}" type="slidenum">
              <a:rPr lang="zh-CN" altLang="en-GB" sz="1300">
                <a:latin typeface="Tahoma" charset="0"/>
              </a:rPr>
              <a:pPr eaLnBrk="1" hangingPunct="1"/>
              <a:t>606</a:t>
            </a:fld>
            <a:endParaRPr lang="en-GB" altLang="zh-CN" sz="1300">
              <a:latin typeface="Tahoma" charset="0"/>
            </a:endParaRPr>
          </a:p>
        </p:txBody>
      </p:sp>
      <p:sp>
        <p:nvSpPr>
          <p:cNvPr id="1249282" name="Rectangle 2"/>
          <p:cNvSpPr>
            <a:spLocks noGrp="1" noRot="1" noChangeAspect="1" noChangeArrowheads="1" noTextEdit="1"/>
          </p:cNvSpPr>
          <p:nvPr>
            <p:ph type="sldImg"/>
          </p:nvPr>
        </p:nvSpPr>
        <p:spPr>
          <a:ln/>
        </p:spPr>
      </p:sp>
      <p:sp>
        <p:nvSpPr>
          <p:cNvPr id="12492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13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2A1C8FF-38CB-2D4B-A07D-B4E4273B951F}" type="slidenum">
              <a:rPr lang="zh-CN" altLang="en-GB" sz="1300">
                <a:latin typeface="Tahoma" charset="0"/>
              </a:rPr>
              <a:pPr eaLnBrk="1" hangingPunct="1"/>
              <a:t>607</a:t>
            </a:fld>
            <a:endParaRPr lang="en-GB" altLang="zh-CN" sz="1300">
              <a:latin typeface="Tahoma" charset="0"/>
            </a:endParaRPr>
          </a:p>
        </p:txBody>
      </p:sp>
      <p:sp>
        <p:nvSpPr>
          <p:cNvPr id="1251330" name="Rectangle 2"/>
          <p:cNvSpPr>
            <a:spLocks noGrp="1" noRot="1" noChangeAspect="1" noChangeArrowheads="1" noTextEdit="1"/>
          </p:cNvSpPr>
          <p:nvPr>
            <p:ph type="sldImg"/>
          </p:nvPr>
        </p:nvSpPr>
        <p:spPr>
          <a:ln/>
        </p:spPr>
      </p:sp>
      <p:sp>
        <p:nvSpPr>
          <p:cNvPr id="12513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33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D273056-04D0-7B44-9B98-CA5CB2E0C77E}" type="slidenum">
              <a:rPr lang="zh-CN" altLang="en-GB" sz="1300">
                <a:latin typeface="Tahoma" charset="0"/>
              </a:rPr>
              <a:pPr eaLnBrk="1" hangingPunct="1"/>
              <a:t>608</a:t>
            </a:fld>
            <a:endParaRPr lang="en-GB" altLang="zh-CN" sz="1300">
              <a:latin typeface="Tahoma" charset="0"/>
            </a:endParaRPr>
          </a:p>
        </p:txBody>
      </p:sp>
      <p:sp>
        <p:nvSpPr>
          <p:cNvPr id="1253378" name="Rectangle 2"/>
          <p:cNvSpPr>
            <a:spLocks noGrp="1" noRot="1" noChangeAspect="1" noChangeArrowheads="1" noTextEdit="1"/>
          </p:cNvSpPr>
          <p:nvPr>
            <p:ph type="sldImg"/>
          </p:nvPr>
        </p:nvSpPr>
        <p:spPr>
          <a:ln/>
        </p:spPr>
      </p:sp>
      <p:sp>
        <p:nvSpPr>
          <p:cNvPr id="12533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16C64F5-C92F-9E48-8D94-2119A7504A81}" type="slidenum">
              <a:rPr lang="zh-CN" altLang="en-GB" sz="1300">
                <a:latin typeface="Tahoma" charset="0"/>
              </a:rPr>
              <a:pPr eaLnBrk="1" hangingPunct="1"/>
              <a:t>609</a:t>
            </a:fld>
            <a:endParaRPr lang="en-GB" altLang="zh-CN" sz="1300">
              <a:latin typeface="Tahoma" charset="0"/>
            </a:endParaRPr>
          </a:p>
        </p:txBody>
      </p:sp>
      <p:sp>
        <p:nvSpPr>
          <p:cNvPr id="1255426" name="Rectangle 2"/>
          <p:cNvSpPr>
            <a:spLocks noGrp="1" noRot="1" noChangeAspect="1" noChangeArrowheads="1" noTextEdit="1"/>
          </p:cNvSpPr>
          <p:nvPr>
            <p:ph type="sldImg"/>
          </p:nvPr>
        </p:nvSpPr>
        <p:spPr>
          <a:ln/>
        </p:spPr>
      </p:sp>
      <p:sp>
        <p:nvSpPr>
          <p:cNvPr id="12554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74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A2F1974-82D9-1547-84C5-3C0B0DB0094D}" type="slidenum">
              <a:rPr lang="zh-CN" altLang="en-GB" sz="1300">
                <a:latin typeface="Tahoma" charset="0"/>
              </a:rPr>
              <a:pPr eaLnBrk="1" hangingPunct="1"/>
              <a:t>610</a:t>
            </a:fld>
            <a:endParaRPr lang="en-GB" altLang="zh-CN" sz="1300">
              <a:latin typeface="Tahoma" charset="0"/>
            </a:endParaRPr>
          </a:p>
        </p:txBody>
      </p:sp>
      <p:sp>
        <p:nvSpPr>
          <p:cNvPr id="1257474" name="Rectangle 2"/>
          <p:cNvSpPr>
            <a:spLocks noGrp="1" noRot="1" noChangeAspect="1" noChangeArrowheads="1" noTextEdit="1"/>
          </p:cNvSpPr>
          <p:nvPr>
            <p:ph type="sldImg"/>
          </p:nvPr>
        </p:nvSpPr>
        <p:spPr>
          <a:ln/>
        </p:spPr>
      </p:sp>
      <p:sp>
        <p:nvSpPr>
          <p:cNvPr id="12574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F9791A-3E2E-1B49-94FA-FADB20781242}" type="slidenum">
              <a:rPr lang="zh-CN" altLang="en-GB" sz="1300">
                <a:latin typeface="Tahoma" charset="0"/>
              </a:rPr>
              <a:pPr eaLnBrk="1" hangingPunct="1"/>
              <a:t>611</a:t>
            </a:fld>
            <a:endParaRPr lang="en-GB" altLang="zh-CN" sz="1300">
              <a:latin typeface="Tahoma" charset="0"/>
            </a:endParaRPr>
          </a:p>
        </p:txBody>
      </p:sp>
      <p:sp>
        <p:nvSpPr>
          <p:cNvPr id="1259522" name="Rectangle 2"/>
          <p:cNvSpPr>
            <a:spLocks noGrp="1" noRot="1" noChangeAspect="1" noChangeArrowheads="1" noTextEdit="1"/>
          </p:cNvSpPr>
          <p:nvPr>
            <p:ph type="sldImg"/>
          </p:nvPr>
        </p:nvSpPr>
        <p:spPr>
          <a:ln/>
        </p:spPr>
      </p:sp>
      <p:sp>
        <p:nvSpPr>
          <p:cNvPr id="12595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BDDF237-7FED-D041-821D-84F9FFE686B4}" type="slidenum">
              <a:rPr lang="zh-CN" altLang="en-GB" sz="1300">
                <a:latin typeface="Tahoma" charset="0"/>
              </a:rPr>
              <a:pPr eaLnBrk="1" hangingPunct="1"/>
              <a:t>612</a:t>
            </a:fld>
            <a:endParaRPr lang="en-GB" altLang="zh-CN" sz="1300">
              <a:latin typeface="Tahoma" charset="0"/>
            </a:endParaRPr>
          </a:p>
        </p:txBody>
      </p:sp>
      <p:sp>
        <p:nvSpPr>
          <p:cNvPr id="1261570" name="Rectangle 2"/>
          <p:cNvSpPr>
            <a:spLocks noGrp="1" noRot="1" noChangeAspect="1" noChangeArrowheads="1" noTextEdit="1"/>
          </p:cNvSpPr>
          <p:nvPr>
            <p:ph type="sldImg"/>
          </p:nvPr>
        </p:nvSpPr>
        <p:spPr>
          <a:ln/>
        </p:spPr>
      </p:sp>
      <p:sp>
        <p:nvSpPr>
          <p:cNvPr id="12615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2BC7911-2608-234C-9FA0-9BB043C92C48}" type="slidenum">
              <a:rPr lang="zh-CN" altLang="en-GB" sz="1300">
                <a:latin typeface="Tahoma" charset="0"/>
              </a:rPr>
              <a:pPr eaLnBrk="1" hangingPunct="1"/>
              <a:t>70</a:t>
            </a:fld>
            <a:endParaRPr lang="en-GB" altLang="zh-CN" sz="1300">
              <a:latin typeface="Tahoma" charset="0"/>
            </a:endParaRPr>
          </a:p>
        </p:txBody>
      </p:sp>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9EB64B0-E4BA-BA46-99CA-B60033CC1B5D}" type="slidenum">
              <a:rPr lang="zh-CN" altLang="en-GB" sz="1300">
                <a:latin typeface="Tahoma" charset="0"/>
              </a:rPr>
              <a:pPr eaLnBrk="1" hangingPunct="1"/>
              <a:t>613</a:t>
            </a:fld>
            <a:endParaRPr lang="en-GB" altLang="zh-CN" sz="1300">
              <a:latin typeface="Tahoma" charset="0"/>
            </a:endParaRPr>
          </a:p>
        </p:txBody>
      </p:sp>
      <p:sp>
        <p:nvSpPr>
          <p:cNvPr id="1263618" name="Rectangle 2"/>
          <p:cNvSpPr>
            <a:spLocks noGrp="1" noRot="1" noChangeAspect="1" noChangeArrowheads="1" noTextEdit="1"/>
          </p:cNvSpPr>
          <p:nvPr>
            <p:ph type="sldImg"/>
          </p:nvPr>
        </p:nvSpPr>
        <p:spPr>
          <a:ln/>
        </p:spPr>
      </p:sp>
      <p:sp>
        <p:nvSpPr>
          <p:cNvPr id="12636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7B636C2-9CA6-FF41-8847-60B71A1C73C3}" type="slidenum">
              <a:rPr lang="zh-CN" altLang="en-GB" sz="1300">
                <a:latin typeface="Tahoma" charset="0"/>
              </a:rPr>
              <a:pPr eaLnBrk="1" hangingPunct="1"/>
              <a:t>614</a:t>
            </a:fld>
            <a:endParaRPr lang="en-GB" altLang="zh-CN" sz="1300">
              <a:latin typeface="Tahoma" charset="0"/>
            </a:endParaRPr>
          </a:p>
        </p:txBody>
      </p:sp>
      <p:sp>
        <p:nvSpPr>
          <p:cNvPr id="1265666" name="Rectangle 2"/>
          <p:cNvSpPr>
            <a:spLocks noGrp="1" noRot="1" noChangeAspect="1" noChangeArrowheads="1" noTextEdit="1"/>
          </p:cNvSpPr>
          <p:nvPr>
            <p:ph type="sldImg"/>
          </p:nvPr>
        </p:nvSpPr>
        <p:spPr>
          <a:ln/>
        </p:spPr>
      </p:sp>
      <p:sp>
        <p:nvSpPr>
          <p:cNvPr id="12656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5A095D1-12A1-1946-9477-1F8BC39972D8}" type="slidenum">
              <a:rPr lang="zh-CN" altLang="en-GB" sz="1300">
                <a:latin typeface="Tahoma" charset="0"/>
              </a:rPr>
              <a:pPr eaLnBrk="1" hangingPunct="1"/>
              <a:t>615</a:t>
            </a:fld>
            <a:endParaRPr lang="en-GB" altLang="zh-CN" sz="1300">
              <a:latin typeface="Tahoma" charset="0"/>
            </a:endParaRPr>
          </a:p>
        </p:txBody>
      </p:sp>
      <p:sp>
        <p:nvSpPr>
          <p:cNvPr id="1280002" name="Rectangle 2"/>
          <p:cNvSpPr>
            <a:spLocks noGrp="1" noRot="1" noChangeAspect="1" noChangeArrowheads="1" noTextEdit="1"/>
          </p:cNvSpPr>
          <p:nvPr>
            <p:ph type="sldImg"/>
          </p:nvPr>
        </p:nvSpPr>
        <p:spPr>
          <a:ln/>
        </p:spPr>
      </p:sp>
      <p:sp>
        <p:nvSpPr>
          <p:cNvPr id="128000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B66FB0C-8035-B148-B7C8-CEEA61DE3D0C}" type="slidenum">
              <a:rPr lang="zh-CN" altLang="en-GB" sz="1300">
                <a:latin typeface="Tahoma" charset="0"/>
              </a:rPr>
              <a:pPr eaLnBrk="1" hangingPunct="1"/>
              <a:t>616</a:t>
            </a:fld>
            <a:endParaRPr lang="en-GB" altLang="zh-CN" sz="1300">
              <a:latin typeface="Tahoma" charset="0"/>
            </a:endParaRPr>
          </a:p>
        </p:txBody>
      </p:sp>
      <p:sp>
        <p:nvSpPr>
          <p:cNvPr id="1282050" name="Rectangle 2"/>
          <p:cNvSpPr>
            <a:spLocks noGrp="1" noRot="1" noChangeAspect="1" noChangeArrowheads="1" noTextEdit="1"/>
          </p:cNvSpPr>
          <p:nvPr>
            <p:ph type="sldImg"/>
          </p:nvPr>
        </p:nvSpPr>
        <p:spPr>
          <a:ln/>
        </p:spPr>
      </p:sp>
      <p:sp>
        <p:nvSpPr>
          <p:cNvPr id="128205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DB084F2-2D8E-7449-B320-C68B6C73ABE0}" type="slidenum">
              <a:rPr lang="zh-CN" altLang="en-GB" sz="1300">
                <a:latin typeface="Tahoma" charset="0"/>
              </a:rPr>
              <a:pPr eaLnBrk="1" hangingPunct="1"/>
              <a:t>617</a:t>
            </a:fld>
            <a:endParaRPr lang="en-GB" altLang="zh-CN" sz="1300">
              <a:latin typeface="Tahoma" charset="0"/>
            </a:endParaRPr>
          </a:p>
        </p:txBody>
      </p:sp>
      <p:sp>
        <p:nvSpPr>
          <p:cNvPr id="1288194" name="Rectangle 2"/>
          <p:cNvSpPr>
            <a:spLocks noGrp="1" noRot="1" noChangeAspect="1" noChangeArrowheads="1" noTextEdit="1"/>
          </p:cNvSpPr>
          <p:nvPr>
            <p:ph type="sldImg"/>
          </p:nvPr>
        </p:nvSpPr>
        <p:spPr>
          <a:xfrm>
            <a:off x="3341688" y="531813"/>
            <a:ext cx="3549650" cy="2662237"/>
          </a:xfrm>
          <a:ln/>
        </p:spPr>
      </p:sp>
      <p:sp>
        <p:nvSpPr>
          <p:cNvPr id="1288195"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Bad, but useful.</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They ain't broke, but they do hurt.</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ASR goto statements</a:t>
            </a:r>
          </a:p>
        </p:txBody>
      </p:sp>
    </p:spTree>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5797D7F-1BB8-DF41-A5B1-C03A3ACAF949}" type="slidenum">
              <a:rPr lang="zh-CN" altLang="en-GB" sz="1300">
                <a:latin typeface="Tahoma" charset="0"/>
              </a:rPr>
              <a:pPr eaLnBrk="1" hangingPunct="1"/>
              <a:t>618</a:t>
            </a:fld>
            <a:endParaRPr lang="en-GB" altLang="zh-CN" sz="1300">
              <a:latin typeface="Tahoma" charset="0"/>
            </a:endParaRPr>
          </a:p>
        </p:txBody>
      </p:sp>
      <p:sp>
        <p:nvSpPr>
          <p:cNvPr id="1290242" name="Rectangle 2"/>
          <p:cNvSpPr>
            <a:spLocks noGrp="1" noRot="1" noChangeAspect="1" noChangeArrowheads="1" noTextEdit="1"/>
          </p:cNvSpPr>
          <p:nvPr>
            <p:ph type="sldImg"/>
          </p:nvPr>
        </p:nvSpPr>
        <p:spPr>
          <a:xfrm>
            <a:off x="3341688" y="531813"/>
            <a:ext cx="3549650" cy="2662237"/>
          </a:xfrm>
          <a:ln/>
        </p:spPr>
      </p:sp>
      <p:sp>
        <p:nvSpPr>
          <p:cNvPr id="1290243"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Throwing the software away is not an option</a:t>
            </a:r>
          </a:p>
        </p:txBody>
      </p:sp>
    </p:spTree>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22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9F8064D-945C-7C43-8428-894A3C0E30C2}" type="slidenum">
              <a:rPr lang="zh-CN" altLang="en-GB" sz="1300">
                <a:latin typeface="Tahoma" charset="0"/>
              </a:rPr>
              <a:pPr eaLnBrk="1" hangingPunct="1"/>
              <a:t>619</a:t>
            </a:fld>
            <a:endParaRPr lang="en-GB" altLang="zh-CN" sz="1300">
              <a:latin typeface="Tahoma" charset="0"/>
            </a:endParaRPr>
          </a:p>
        </p:txBody>
      </p:sp>
      <p:sp>
        <p:nvSpPr>
          <p:cNvPr id="1292290" name="Rectangle 2"/>
          <p:cNvSpPr>
            <a:spLocks noGrp="1" noRot="1" noChangeAspect="1" noChangeArrowheads="1" noTextEdit="1"/>
          </p:cNvSpPr>
          <p:nvPr>
            <p:ph type="sldImg"/>
          </p:nvPr>
        </p:nvSpPr>
        <p:spPr>
          <a:xfrm>
            <a:off x="3341688" y="531813"/>
            <a:ext cx="3549650" cy="2662237"/>
          </a:xfrm>
          <a:ln/>
        </p:spPr>
      </p:sp>
      <p:sp>
        <p:nvSpPr>
          <p:cNvPr id="1292291"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Metaphor: city architecture.</a:t>
            </a:r>
          </a:p>
          <a:p>
            <a:pPr eaLnBrk="1" hangingPunct="1"/>
            <a:r>
              <a:rPr lang="en-US" altLang="zh-CN">
                <a:latin typeface="Times New Roman" charset="0"/>
                <a:ea typeface="宋体" charset="0"/>
              </a:rPr>
              <a:t>Are we renovating a village or a city?</a:t>
            </a:r>
          </a:p>
          <a:p>
            <a:pPr eaLnBrk="1" hangingPunct="1"/>
            <a:r>
              <a:rPr lang="en-US" altLang="zh-CN">
                <a:latin typeface="Times New Roman" charset="0"/>
                <a:ea typeface="宋体" charset="0"/>
              </a:rPr>
              <a:t>How are we going to do it.</a:t>
            </a:r>
          </a:p>
        </p:txBody>
      </p:sp>
    </p:spTree>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43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F7B2ECB-65FB-824D-881F-58D8200908F3}" type="slidenum">
              <a:rPr lang="zh-CN" altLang="en-GB" sz="1300">
                <a:latin typeface="Tahoma" charset="0"/>
              </a:rPr>
              <a:pPr eaLnBrk="1" hangingPunct="1"/>
              <a:t>620</a:t>
            </a:fld>
            <a:endParaRPr lang="en-GB" altLang="zh-CN" sz="1300">
              <a:latin typeface="Tahoma" charset="0"/>
            </a:endParaRPr>
          </a:p>
        </p:txBody>
      </p:sp>
      <p:sp>
        <p:nvSpPr>
          <p:cNvPr id="1294338" name="Rectangle 2"/>
          <p:cNvSpPr>
            <a:spLocks noGrp="1" noRot="1" noChangeAspect="1" noChangeArrowheads="1" noTextEdit="1"/>
          </p:cNvSpPr>
          <p:nvPr>
            <p:ph type="sldImg"/>
          </p:nvPr>
        </p:nvSpPr>
        <p:spPr>
          <a:xfrm>
            <a:off x="3341688" y="531813"/>
            <a:ext cx="3549650" cy="2662237"/>
          </a:xfrm>
          <a:ln/>
        </p:spPr>
      </p:sp>
      <p:sp>
        <p:nvSpPr>
          <p:cNvPr id="1294339"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What is your definition?</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components, interfaces, abstraction</a:t>
            </a:r>
          </a:p>
          <a:p>
            <a:pPr eaLnBrk="1" hangingPunct="1"/>
            <a:r>
              <a:rPr lang="en-US" altLang="zh-CN">
                <a:latin typeface="Times New Roman" charset="0"/>
                <a:ea typeface="宋体" charset="0"/>
              </a:rPr>
              <a:t>level of abstraction depends on purpose</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every system has an architecture.</a:t>
            </a:r>
          </a:p>
          <a:p>
            <a:pPr eaLnBrk="1" hangingPunct="1"/>
            <a:r>
              <a:rPr lang="en-US" altLang="zh-CN">
                <a:latin typeface="Times New Roman" charset="0"/>
                <a:ea typeface="宋体" charset="0"/>
              </a:rPr>
              <a:t>Not possible to talk about _the_ architecture.</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Architeture exists, but may be _unknown_</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Out of definition: _decisions_ !</a:t>
            </a:r>
          </a:p>
        </p:txBody>
      </p:sp>
    </p:spTree>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8F9F111-45F5-9549-ADD2-856A838CEF60}" type="slidenum">
              <a:rPr lang="zh-CN" altLang="en-GB" sz="1300">
                <a:latin typeface="Tahoma" charset="0"/>
              </a:rPr>
              <a:pPr eaLnBrk="1" hangingPunct="1"/>
              <a:t>621</a:t>
            </a:fld>
            <a:endParaRPr lang="en-GB" altLang="zh-CN" sz="1300">
              <a:latin typeface="Tahoma" charset="0"/>
            </a:endParaRPr>
          </a:p>
        </p:txBody>
      </p:sp>
      <p:sp>
        <p:nvSpPr>
          <p:cNvPr id="1296386" name="Rectangle 2"/>
          <p:cNvSpPr>
            <a:spLocks noGrp="1" noRot="1" noChangeAspect="1" noChangeArrowheads="1" noTextEdit="1"/>
          </p:cNvSpPr>
          <p:nvPr>
            <p:ph type="sldImg"/>
          </p:nvPr>
        </p:nvSpPr>
        <p:spPr>
          <a:xfrm>
            <a:off x="3341688" y="531813"/>
            <a:ext cx="3549650" cy="2662237"/>
          </a:xfrm>
          <a:ln/>
        </p:spPr>
      </p:sp>
      <p:sp>
        <p:nvSpPr>
          <p:cNvPr id="1296387"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Ask for structures in their systems</a:t>
            </a:r>
          </a:p>
        </p:txBody>
      </p:sp>
    </p:spTree>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84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1918442-499C-D645-8831-B80F0EDAF2D5}" type="slidenum">
              <a:rPr lang="zh-CN" altLang="en-GB" sz="1300">
                <a:latin typeface="Tahoma" charset="0"/>
              </a:rPr>
              <a:pPr eaLnBrk="1" hangingPunct="1"/>
              <a:t>622</a:t>
            </a:fld>
            <a:endParaRPr lang="en-GB" altLang="zh-CN" sz="1300">
              <a:latin typeface="Tahoma" charset="0"/>
            </a:endParaRPr>
          </a:p>
        </p:txBody>
      </p:sp>
      <p:sp>
        <p:nvSpPr>
          <p:cNvPr id="1298434" name="Rectangle 2"/>
          <p:cNvSpPr>
            <a:spLocks noGrp="1" noRot="1" noChangeAspect="1" noChangeArrowheads="1" noTextEdit="1"/>
          </p:cNvSpPr>
          <p:nvPr>
            <p:ph type="sldImg"/>
          </p:nvPr>
        </p:nvSpPr>
        <p:spPr>
          <a:xfrm>
            <a:off x="3341688" y="531813"/>
            <a:ext cx="3549650" cy="2662237"/>
          </a:xfrm>
          <a:ln/>
        </p:spPr>
      </p:sp>
      <p:sp>
        <p:nvSpPr>
          <p:cNvPr id="1298435" name="Rectangle 3"/>
          <p:cNvSpPr>
            <a:spLocks noGrp="1" noChangeArrowheads="1"/>
          </p:cNvSpPr>
          <p:nvPr>
            <p:ph type="body" idx="1"/>
          </p:nvPr>
        </p:nvSpPr>
        <p:spPr>
          <a:xfrm>
            <a:off x="903288" y="3313113"/>
            <a:ext cx="8428037" cy="33718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90500" indent="-190500" eaLnBrk="1" hangingPunct="1">
              <a:spcBef>
                <a:spcPct val="0"/>
              </a:spcBef>
            </a:pPr>
            <a:r>
              <a:rPr lang="en-US" altLang="zh-CN">
                <a:latin typeface="Times New Roman" charset="0"/>
                <a:ea typeface="宋体" charset="0"/>
              </a:rPr>
              <a:t>Contrast logical &amp; development view</a:t>
            </a:r>
          </a:p>
          <a:p>
            <a:pPr marL="190500" indent="-190500" eaLnBrk="1" hangingPunct="1">
              <a:spcBef>
                <a:spcPct val="0"/>
              </a:spcBef>
            </a:pPr>
            <a:r>
              <a:rPr lang="en-US" altLang="zh-CN">
                <a:latin typeface="Times New Roman" charset="0"/>
                <a:ea typeface="宋体" charset="0"/>
              </a:rPr>
              <a:t>Development: directories, names</a:t>
            </a:r>
          </a:p>
          <a:p>
            <a:pPr marL="190500" indent="-190500" eaLnBrk="1" hangingPunct="1">
              <a:spcBef>
                <a:spcPct val="0"/>
              </a:spcBef>
            </a:pPr>
            <a:r>
              <a:rPr lang="en-US" altLang="zh-CN">
                <a:latin typeface="Times New Roman" charset="0"/>
                <a:ea typeface="宋体" charset="0"/>
              </a:rPr>
              <a:t>Logical: source code analysis.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3124EF0-20E9-D242-A243-FA97686C1CDE}" type="slidenum">
              <a:rPr lang="zh-CN" altLang="en-GB" sz="1300">
                <a:latin typeface="Tahoma" charset="0"/>
              </a:rPr>
              <a:pPr eaLnBrk="1" hangingPunct="1"/>
              <a:t>71</a:t>
            </a:fld>
            <a:endParaRPr lang="en-GB" altLang="zh-CN" sz="1300">
              <a:latin typeface="Tahoma" charset="0"/>
            </a:endParaRPr>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990707F-E419-4D4E-825E-C22A9E658306}" type="slidenum">
              <a:rPr lang="zh-CN" altLang="en-GB" sz="1300">
                <a:latin typeface="Tahoma" charset="0"/>
              </a:rPr>
              <a:pPr eaLnBrk="1" hangingPunct="1"/>
              <a:t>623</a:t>
            </a:fld>
            <a:endParaRPr lang="en-GB" altLang="zh-CN" sz="1300">
              <a:latin typeface="Tahoma" charset="0"/>
            </a:endParaRPr>
          </a:p>
        </p:txBody>
      </p:sp>
      <p:sp>
        <p:nvSpPr>
          <p:cNvPr id="1300482" name="Rectangle 2"/>
          <p:cNvSpPr>
            <a:spLocks noGrp="1" noRot="1" noChangeAspect="1" noChangeArrowheads="1" noTextEdit="1"/>
          </p:cNvSpPr>
          <p:nvPr>
            <p:ph type="sldImg"/>
          </p:nvPr>
        </p:nvSpPr>
        <p:spPr>
          <a:ln/>
        </p:spPr>
      </p:sp>
      <p:sp>
        <p:nvSpPr>
          <p:cNvPr id="13004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3741B45-69D3-A045-96BF-C488EF0FB4D8}" type="slidenum">
              <a:rPr lang="zh-CN" altLang="en-GB" sz="1300">
                <a:latin typeface="Tahoma" charset="0"/>
              </a:rPr>
              <a:pPr eaLnBrk="1" hangingPunct="1"/>
              <a:t>624</a:t>
            </a:fld>
            <a:endParaRPr lang="en-GB" altLang="zh-CN" sz="1300">
              <a:latin typeface="Tahoma" charset="0"/>
            </a:endParaRPr>
          </a:p>
        </p:txBody>
      </p:sp>
      <p:sp>
        <p:nvSpPr>
          <p:cNvPr id="1302530" name="Rectangle 2"/>
          <p:cNvSpPr>
            <a:spLocks noGrp="1" noRot="1" noChangeAspect="1" noChangeArrowheads="1" noTextEdit="1"/>
          </p:cNvSpPr>
          <p:nvPr>
            <p:ph type="sldImg"/>
          </p:nvPr>
        </p:nvSpPr>
        <p:spPr>
          <a:ln/>
        </p:spPr>
      </p:sp>
      <p:sp>
        <p:nvSpPr>
          <p:cNvPr id="130253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61DC39-DA96-8A4B-9D0B-7F8333B44CE5}" type="slidenum">
              <a:rPr lang="zh-CN" altLang="en-GB" sz="1300">
                <a:latin typeface="Tahoma" charset="0"/>
              </a:rPr>
              <a:pPr eaLnBrk="1" hangingPunct="1"/>
              <a:t>625</a:t>
            </a:fld>
            <a:endParaRPr lang="en-GB" altLang="zh-CN" sz="1300">
              <a:latin typeface="Tahoma" charset="0"/>
            </a:endParaRPr>
          </a:p>
        </p:txBody>
      </p:sp>
      <p:sp>
        <p:nvSpPr>
          <p:cNvPr id="1304578" name="Rectangle 2"/>
          <p:cNvSpPr>
            <a:spLocks noGrp="1" noRot="1" noChangeAspect="1" noChangeArrowheads="1" noTextEdit="1"/>
          </p:cNvSpPr>
          <p:nvPr>
            <p:ph type="sldImg"/>
          </p:nvPr>
        </p:nvSpPr>
        <p:spPr>
          <a:ln/>
        </p:spPr>
      </p:sp>
      <p:sp>
        <p:nvSpPr>
          <p:cNvPr id="13045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8B7CCA6-9B20-8A43-A586-7626A9F50C2E}" type="slidenum">
              <a:rPr lang="zh-CN" altLang="en-GB" sz="1300">
                <a:latin typeface="Tahoma" charset="0"/>
              </a:rPr>
              <a:pPr eaLnBrk="1" hangingPunct="1"/>
              <a:t>626</a:t>
            </a:fld>
            <a:endParaRPr lang="en-GB" altLang="zh-CN" sz="1300">
              <a:latin typeface="Tahoma" charset="0"/>
            </a:endParaRPr>
          </a:p>
        </p:txBody>
      </p:sp>
      <p:sp>
        <p:nvSpPr>
          <p:cNvPr id="1306626" name="Rectangle 2"/>
          <p:cNvSpPr>
            <a:spLocks noGrp="1" noRot="1" noChangeAspect="1" noChangeArrowheads="1" noTextEdit="1"/>
          </p:cNvSpPr>
          <p:nvPr>
            <p:ph type="sldImg"/>
          </p:nvPr>
        </p:nvSpPr>
        <p:spPr>
          <a:xfrm>
            <a:off x="3341688" y="531813"/>
            <a:ext cx="3549650" cy="2662237"/>
          </a:xfrm>
          <a:ln/>
        </p:spPr>
      </p:sp>
      <p:sp>
        <p:nvSpPr>
          <p:cNvPr id="1306627"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how achieved</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code reading</a:t>
            </a:r>
          </a:p>
          <a:p>
            <a:pPr eaLnBrk="1" hangingPunct="1"/>
            <a:r>
              <a:rPr lang="en-US" altLang="zh-CN">
                <a:latin typeface="Times New Roman" charset="0"/>
                <a:ea typeface="宋体" charset="0"/>
              </a:rPr>
              <a:t>meaningful names</a:t>
            </a:r>
          </a:p>
          <a:p>
            <a:pPr eaLnBrk="1" hangingPunct="1"/>
            <a:r>
              <a:rPr lang="en-US" altLang="zh-CN">
                <a:latin typeface="Times New Roman" charset="0"/>
                <a:ea typeface="宋体" charset="0"/>
              </a:rPr>
              <a:t>short names</a:t>
            </a:r>
          </a:p>
          <a:p>
            <a:pPr eaLnBrk="1" hangingPunct="1"/>
            <a:r>
              <a:rPr lang="en-US" altLang="zh-CN">
                <a:latin typeface="Times New Roman" charset="0"/>
                <a:ea typeface="宋体" charset="0"/>
              </a:rPr>
              <a:t>no smells.</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software visualization</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code is written only once, but read many times.</a:t>
            </a:r>
          </a:p>
        </p:txBody>
      </p:sp>
    </p:spTree>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9EFEDA5-4C5D-7C47-A8A7-1E2FA8B32807}" type="slidenum">
              <a:rPr lang="zh-CN" altLang="en-GB" sz="1300">
                <a:latin typeface="Tahoma" charset="0"/>
              </a:rPr>
              <a:pPr eaLnBrk="1" hangingPunct="1"/>
              <a:t>627</a:t>
            </a:fld>
            <a:endParaRPr lang="en-GB" altLang="zh-CN" sz="1300">
              <a:latin typeface="Tahoma" charset="0"/>
            </a:endParaRPr>
          </a:p>
        </p:txBody>
      </p:sp>
      <p:sp>
        <p:nvSpPr>
          <p:cNvPr id="1308674" name="Rectangle 2"/>
          <p:cNvSpPr>
            <a:spLocks noGrp="1" noRot="1" noChangeAspect="1" noChangeArrowheads="1" noTextEdit="1"/>
          </p:cNvSpPr>
          <p:nvPr>
            <p:ph type="sldImg"/>
          </p:nvPr>
        </p:nvSpPr>
        <p:spPr>
          <a:ln/>
        </p:spPr>
      </p:sp>
      <p:sp>
        <p:nvSpPr>
          <p:cNvPr id="13086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3535669-7A9E-904B-9498-D23BD24371E8}" type="slidenum">
              <a:rPr lang="zh-CN" altLang="en-GB" sz="1300">
                <a:latin typeface="Tahoma" charset="0"/>
              </a:rPr>
              <a:pPr eaLnBrk="1" hangingPunct="1"/>
              <a:t>628</a:t>
            </a:fld>
            <a:endParaRPr lang="en-GB" altLang="zh-CN" sz="1300">
              <a:latin typeface="Tahoma" charset="0"/>
            </a:endParaRPr>
          </a:p>
        </p:txBody>
      </p:sp>
      <p:sp>
        <p:nvSpPr>
          <p:cNvPr id="1310722" name="Rectangle 2"/>
          <p:cNvSpPr>
            <a:spLocks noGrp="1" noRot="1" noChangeAspect="1" noChangeArrowheads="1" noTextEdit="1"/>
          </p:cNvSpPr>
          <p:nvPr>
            <p:ph type="sldImg"/>
          </p:nvPr>
        </p:nvSpPr>
        <p:spPr>
          <a:xfrm>
            <a:off x="3341688" y="531813"/>
            <a:ext cx="3549650" cy="2662237"/>
          </a:xfrm>
          <a:ln/>
        </p:spPr>
      </p:sp>
      <p:sp>
        <p:nvSpPr>
          <p:cNvPr id="1310723" name="Rectangle 3"/>
          <p:cNvSpPr>
            <a:spLocks noGrp="1" noChangeArrowheads="1"/>
          </p:cNvSpPr>
          <p:nvPr>
            <p:ph type="body" idx="1"/>
          </p:nvPr>
        </p:nvSpPr>
        <p:spPr>
          <a:xfrm>
            <a:off x="1365250" y="3371850"/>
            <a:ext cx="7504113" cy="3195638"/>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Op ontdekkingsreis door een software systeem</a:t>
            </a:r>
          </a:p>
          <a:p>
            <a:pPr eaLnBrk="1" hangingPunct="1"/>
            <a:endParaRPr lang="en-US" altLang="zh-CN">
              <a:latin typeface="Times New Roman" charset="0"/>
              <a:ea typeface="宋体" charset="0"/>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623EA6A-B443-684B-A8A7-06D347C2298E}" type="slidenum">
              <a:rPr lang="zh-CN" altLang="en-GB" sz="1300">
                <a:latin typeface="Tahoma" charset="0"/>
              </a:rPr>
              <a:pPr eaLnBrk="1" hangingPunct="1"/>
              <a:t>717</a:t>
            </a:fld>
            <a:endParaRPr lang="en-GB" altLang="zh-CN" sz="1300">
              <a:latin typeface="Tahoma" charset="0"/>
            </a:endParaRPr>
          </a:p>
        </p:txBody>
      </p:sp>
      <p:sp>
        <p:nvSpPr>
          <p:cNvPr id="1406978" name="Slide Image Placeholder 1"/>
          <p:cNvSpPr>
            <a:spLocks noGrp="1" noRot="1" noChangeAspect="1" noTextEdit="1"/>
          </p:cNvSpPr>
          <p:nvPr>
            <p:ph type="sldImg"/>
          </p:nvPr>
        </p:nvSpPr>
        <p:spPr>
          <a:xfrm>
            <a:off x="3346450" y="533400"/>
            <a:ext cx="3548063" cy="2660650"/>
          </a:xfrm>
          <a:ln/>
        </p:spPr>
      </p:sp>
      <p:sp>
        <p:nvSpPr>
          <p:cNvPr id="1406979"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spcBef>
                <a:spcPct val="0"/>
              </a:spcBef>
            </a:pPr>
            <a:endParaRPr lang="en-US" altLang="zh-CN">
              <a:latin typeface="Times New Roman" charset="0"/>
              <a:ea typeface="宋体" charset="0"/>
            </a:endParaRPr>
          </a:p>
        </p:txBody>
      </p:sp>
      <p:sp>
        <p:nvSpPr>
          <p:cNvPr id="1406980"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C1BEEB43-83B7-1B47-A0C3-55820A9A1DFB}" type="slidenum">
              <a:rPr lang="en-US" altLang="zh-CN" sz="1300"/>
              <a:pPr algn="r" eaLnBrk="1" hangingPunct="1"/>
              <a:t>717</a:t>
            </a:fld>
            <a:endParaRPr lang="en-US" altLang="zh-CN" sz="1300"/>
          </a:p>
        </p:txBody>
      </p:sp>
    </p:spTree>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5FC5856-3920-DC4D-B32C-A6EB15465F8B}" type="slidenum">
              <a:rPr lang="zh-CN" altLang="en-GB" sz="1300">
                <a:latin typeface="Tahoma" charset="0"/>
              </a:rPr>
              <a:pPr eaLnBrk="1" hangingPunct="1"/>
              <a:t>730</a:t>
            </a:fld>
            <a:endParaRPr lang="en-GB" altLang="zh-CN" sz="1300">
              <a:latin typeface="Tahoma" charset="0"/>
            </a:endParaRPr>
          </a:p>
        </p:txBody>
      </p:sp>
      <p:sp>
        <p:nvSpPr>
          <p:cNvPr id="1429506" name="Slide Image Placeholder 1"/>
          <p:cNvSpPr>
            <a:spLocks noGrp="1" noRot="1" noChangeAspect="1" noTextEdit="1"/>
          </p:cNvSpPr>
          <p:nvPr>
            <p:ph type="sldImg"/>
          </p:nvPr>
        </p:nvSpPr>
        <p:spPr>
          <a:xfrm>
            <a:off x="3346450" y="533400"/>
            <a:ext cx="3548063" cy="2660650"/>
          </a:xfrm>
          <a:ln/>
        </p:spPr>
      </p:sp>
      <p:sp>
        <p:nvSpPr>
          <p:cNvPr id="1429507"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endParaRPr lang="en-US" altLang="zh-CN">
              <a:latin typeface="Times New Roman" charset="0"/>
              <a:ea typeface="宋体" charset="0"/>
            </a:endParaRPr>
          </a:p>
        </p:txBody>
      </p:sp>
      <p:sp>
        <p:nvSpPr>
          <p:cNvPr id="1429508"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47C684D-86C7-D347-B72D-FF994C90829A}" type="slidenum">
              <a:rPr lang="en-US" altLang="zh-CN" sz="1300"/>
              <a:pPr algn="r" eaLnBrk="1" hangingPunct="1"/>
              <a:t>730</a:t>
            </a:fld>
            <a:endParaRPr lang="en-US" altLang="zh-CN" sz="1300"/>
          </a:p>
        </p:txBody>
      </p:sp>
    </p:spTree>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36EAF71-EE74-5843-9F42-268AC5B0C5E5}" type="slidenum">
              <a:rPr lang="zh-CN" altLang="en-GB" sz="1300">
                <a:latin typeface="Tahoma" charset="0"/>
              </a:rPr>
              <a:pPr eaLnBrk="1" hangingPunct="1"/>
              <a:t>731</a:t>
            </a:fld>
            <a:endParaRPr lang="en-GB" altLang="zh-CN" sz="1300">
              <a:latin typeface="Tahoma" charset="0"/>
            </a:endParaRPr>
          </a:p>
        </p:txBody>
      </p:sp>
      <p:sp>
        <p:nvSpPr>
          <p:cNvPr id="1431554" name="Slide Image Placeholder 1"/>
          <p:cNvSpPr>
            <a:spLocks noGrp="1" noRot="1" noChangeAspect="1" noTextEdit="1"/>
          </p:cNvSpPr>
          <p:nvPr>
            <p:ph type="sldImg"/>
          </p:nvPr>
        </p:nvSpPr>
        <p:spPr>
          <a:xfrm>
            <a:off x="3346450" y="533400"/>
            <a:ext cx="3548063" cy="2660650"/>
          </a:xfrm>
          <a:ln/>
        </p:spPr>
      </p:sp>
      <p:sp>
        <p:nvSpPr>
          <p:cNvPr id="1431555"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endParaRPr lang="en-US" altLang="zh-CN">
              <a:latin typeface="Times New Roman" charset="0"/>
              <a:ea typeface="宋体" charset="0"/>
            </a:endParaRPr>
          </a:p>
        </p:txBody>
      </p:sp>
      <p:sp>
        <p:nvSpPr>
          <p:cNvPr id="1431556"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1C4461C-DF0A-1B40-BC8D-E7739F5D06E5}" type="slidenum">
              <a:rPr lang="en-US" altLang="zh-CN" sz="1300"/>
              <a:pPr algn="r" eaLnBrk="1" hangingPunct="1"/>
              <a:t>731</a:t>
            </a:fld>
            <a:endParaRPr lang="en-US" altLang="zh-CN" sz="1300"/>
          </a:p>
        </p:txBody>
      </p:sp>
    </p:spTree>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6F186F9-08AE-554A-BB17-5144B3A78E17}" type="slidenum">
              <a:rPr lang="zh-CN" altLang="en-GB" sz="1300">
                <a:latin typeface="Tahoma" charset="0"/>
              </a:rPr>
              <a:pPr eaLnBrk="1" hangingPunct="1"/>
              <a:t>732</a:t>
            </a:fld>
            <a:endParaRPr lang="en-GB" altLang="zh-CN" sz="1300">
              <a:latin typeface="Tahoma" charset="0"/>
            </a:endParaRPr>
          </a:p>
        </p:txBody>
      </p:sp>
      <p:sp>
        <p:nvSpPr>
          <p:cNvPr id="1433602" name="Rectangle 7"/>
          <p:cNvSpPr txBox="1">
            <a:spLocks noGrp="1" noChangeArrowheads="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1A343EF-13E1-4F4B-AB70-B4A03C40C0F9}" type="slidenum">
              <a:rPr lang="en-US" altLang="zh-CN" sz="1300"/>
              <a:pPr algn="r" eaLnBrk="1" hangingPunct="1"/>
              <a:t>732</a:t>
            </a:fld>
            <a:endParaRPr lang="en-US" altLang="zh-CN" sz="1300"/>
          </a:p>
        </p:txBody>
      </p:sp>
      <p:sp>
        <p:nvSpPr>
          <p:cNvPr id="1433603" name="Rectangle 2"/>
          <p:cNvSpPr>
            <a:spLocks noGrp="1" noRot="1" noChangeAspect="1" noChangeArrowheads="1" noTextEdit="1"/>
          </p:cNvSpPr>
          <p:nvPr>
            <p:ph type="sldImg"/>
          </p:nvPr>
        </p:nvSpPr>
        <p:spPr>
          <a:xfrm>
            <a:off x="3346450" y="531813"/>
            <a:ext cx="3548063" cy="2660650"/>
          </a:xfrm>
          <a:ln/>
        </p:spPr>
      </p:sp>
      <p:sp>
        <p:nvSpPr>
          <p:cNvPr id="1433604"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endParaRPr lang="en-US" altLang="zh-CN">
              <a:latin typeface="Times New Roman" charset="0"/>
              <a:ea typeface="宋体"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B59EDC6-6375-B648-9EFF-BA5D7CE68099}" type="slidenum">
              <a:rPr lang="zh-CN" altLang="en-GB" sz="1300">
                <a:latin typeface="Tahoma" charset="0"/>
              </a:rPr>
              <a:pPr eaLnBrk="1" hangingPunct="1"/>
              <a:t>72</a:t>
            </a:fld>
            <a:endParaRPr lang="en-GB" altLang="zh-CN" sz="1300">
              <a:latin typeface="Tahoma" charset="0"/>
            </a:endParaRPr>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C0797DF-16AB-1C48-B58D-0A3E7DB1173F}" type="slidenum">
              <a:rPr lang="zh-CN" altLang="en-GB" sz="1300">
                <a:latin typeface="Tahoma" charset="0"/>
              </a:rPr>
              <a:pPr eaLnBrk="1" hangingPunct="1"/>
              <a:t>733</a:t>
            </a:fld>
            <a:endParaRPr lang="en-GB" altLang="zh-CN" sz="1300">
              <a:latin typeface="Tahoma" charset="0"/>
            </a:endParaRPr>
          </a:p>
        </p:txBody>
      </p:sp>
      <p:sp>
        <p:nvSpPr>
          <p:cNvPr id="1435650" name="Slide Image Placeholder 1"/>
          <p:cNvSpPr>
            <a:spLocks noGrp="1" noRot="1" noChangeAspect="1" noTextEdit="1"/>
          </p:cNvSpPr>
          <p:nvPr>
            <p:ph type="sldImg"/>
          </p:nvPr>
        </p:nvSpPr>
        <p:spPr>
          <a:xfrm>
            <a:off x="3346450" y="533400"/>
            <a:ext cx="3548063" cy="2660650"/>
          </a:xfrm>
          <a:ln/>
        </p:spPr>
      </p:sp>
      <p:sp>
        <p:nvSpPr>
          <p:cNvPr id="1435651"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endParaRPr lang="en-US" altLang="zh-CN">
              <a:latin typeface="Times New Roman" charset="0"/>
              <a:ea typeface="宋体" charset="0"/>
            </a:endParaRPr>
          </a:p>
        </p:txBody>
      </p:sp>
      <p:sp>
        <p:nvSpPr>
          <p:cNvPr id="1435652"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B560EBC-2622-CF41-99DA-0C2A9A083AA3}" type="slidenum">
              <a:rPr lang="en-US" altLang="zh-CN" sz="1300"/>
              <a:pPr algn="r" eaLnBrk="1" hangingPunct="1"/>
              <a:t>733</a:t>
            </a:fld>
            <a:endParaRPr lang="en-US" altLang="zh-CN" sz="1300"/>
          </a:p>
        </p:txBody>
      </p:sp>
    </p:spTree>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0B39CE-ED3E-FD43-BBE5-C03CDEC94562}" type="slidenum">
              <a:rPr lang="zh-CN" altLang="en-GB" sz="1300">
                <a:latin typeface="Tahoma" charset="0"/>
              </a:rPr>
              <a:pPr eaLnBrk="1" hangingPunct="1"/>
              <a:t>734</a:t>
            </a:fld>
            <a:endParaRPr lang="en-GB" altLang="zh-CN" sz="1300">
              <a:latin typeface="Tahoma" charset="0"/>
            </a:endParaRPr>
          </a:p>
        </p:txBody>
      </p:sp>
      <p:sp>
        <p:nvSpPr>
          <p:cNvPr id="1437698" name="Slide Image Placeholder 1"/>
          <p:cNvSpPr>
            <a:spLocks noGrp="1" noRot="1" noChangeAspect="1" noTextEdit="1"/>
          </p:cNvSpPr>
          <p:nvPr>
            <p:ph type="sldImg"/>
          </p:nvPr>
        </p:nvSpPr>
        <p:spPr>
          <a:xfrm>
            <a:off x="3346450" y="533400"/>
            <a:ext cx="3548063" cy="2660650"/>
          </a:xfrm>
          <a:ln/>
        </p:spPr>
      </p:sp>
      <p:sp>
        <p:nvSpPr>
          <p:cNvPr id="1437699"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endParaRPr lang="en-US" altLang="zh-CN">
              <a:latin typeface="Times New Roman" charset="0"/>
              <a:ea typeface="宋体" charset="0"/>
            </a:endParaRPr>
          </a:p>
        </p:txBody>
      </p:sp>
      <p:sp>
        <p:nvSpPr>
          <p:cNvPr id="1437700"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89545284-CD01-DC4F-B7C9-B13E86E11984}" type="slidenum">
              <a:rPr lang="en-US" altLang="zh-CN" sz="1300"/>
              <a:pPr algn="r" eaLnBrk="1" hangingPunct="1"/>
              <a:t>734</a:t>
            </a:fld>
            <a:endParaRPr lang="en-US" altLang="zh-CN" sz="1300"/>
          </a:p>
        </p:txBody>
      </p:sp>
    </p:spTree>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A38CBBB-77D2-DA48-8BF9-471D5C06917E}" type="slidenum">
              <a:rPr lang="zh-CN" altLang="en-GB" sz="1300">
                <a:latin typeface="Tahoma" charset="0"/>
              </a:rPr>
              <a:pPr eaLnBrk="1" hangingPunct="1"/>
              <a:t>735</a:t>
            </a:fld>
            <a:endParaRPr lang="en-GB" altLang="zh-CN" sz="1300">
              <a:latin typeface="Tahoma" charset="0"/>
            </a:endParaRPr>
          </a:p>
        </p:txBody>
      </p:sp>
      <p:sp>
        <p:nvSpPr>
          <p:cNvPr id="1439746" name="Slide Image Placeholder 1"/>
          <p:cNvSpPr>
            <a:spLocks noGrp="1" noRot="1" noChangeAspect="1" noTextEdit="1"/>
          </p:cNvSpPr>
          <p:nvPr>
            <p:ph type="sldImg"/>
          </p:nvPr>
        </p:nvSpPr>
        <p:spPr>
          <a:xfrm>
            <a:off x="3346450" y="533400"/>
            <a:ext cx="3548063" cy="2660650"/>
          </a:xfrm>
          <a:ln/>
        </p:spPr>
      </p:sp>
      <p:sp>
        <p:nvSpPr>
          <p:cNvPr id="1439747"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endParaRPr lang="en-US" altLang="zh-CN">
              <a:latin typeface="Times New Roman" charset="0"/>
              <a:ea typeface="宋体" charset="0"/>
            </a:endParaRPr>
          </a:p>
        </p:txBody>
      </p:sp>
      <p:sp>
        <p:nvSpPr>
          <p:cNvPr id="1439748"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3B53AF5-F01F-BC4A-AF91-D72360531CD8}" type="slidenum">
              <a:rPr lang="en-US" altLang="zh-CN" sz="1300"/>
              <a:pPr algn="r" eaLnBrk="1" hangingPunct="1"/>
              <a:t>735</a:t>
            </a:fld>
            <a:endParaRPr lang="en-US" altLang="zh-CN" sz="1300"/>
          </a:p>
        </p:txBody>
      </p:sp>
    </p:spTree>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22C35EB-AB8D-FA46-9474-1F6F8BBC194C}" type="slidenum">
              <a:rPr lang="zh-CN" altLang="en-GB" sz="1300">
                <a:latin typeface="Tahoma" charset="0"/>
              </a:rPr>
              <a:pPr eaLnBrk="1" hangingPunct="1"/>
              <a:t>736</a:t>
            </a:fld>
            <a:endParaRPr lang="en-GB" altLang="zh-CN" sz="1300">
              <a:latin typeface="Tahoma" charset="0"/>
            </a:endParaRPr>
          </a:p>
        </p:txBody>
      </p:sp>
      <p:sp>
        <p:nvSpPr>
          <p:cNvPr id="1441794" name="Slide Image Placeholder 1"/>
          <p:cNvSpPr>
            <a:spLocks noGrp="1" noRot="1" noChangeAspect="1" noTextEdit="1"/>
          </p:cNvSpPr>
          <p:nvPr>
            <p:ph type="sldImg"/>
          </p:nvPr>
        </p:nvSpPr>
        <p:spPr>
          <a:xfrm>
            <a:off x="3346450" y="533400"/>
            <a:ext cx="3548063" cy="2660650"/>
          </a:xfrm>
          <a:ln/>
        </p:spPr>
      </p:sp>
      <p:sp>
        <p:nvSpPr>
          <p:cNvPr id="1441795"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endParaRPr lang="en-US" altLang="zh-CN">
              <a:latin typeface="Times New Roman" charset="0"/>
              <a:ea typeface="宋体" charset="0"/>
            </a:endParaRPr>
          </a:p>
        </p:txBody>
      </p:sp>
      <p:sp>
        <p:nvSpPr>
          <p:cNvPr id="1441796"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CF6A70E-0B11-7C41-99E5-C841020018EF}" type="slidenum">
              <a:rPr lang="en-US" altLang="zh-CN" sz="1300"/>
              <a:pPr algn="r" eaLnBrk="1" hangingPunct="1"/>
              <a:t>736</a:t>
            </a:fld>
            <a:endParaRPr lang="en-US" altLang="zh-CN" sz="1300"/>
          </a:p>
        </p:txBody>
      </p:sp>
    </p:spTree>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2FC906D-9EA9-7A47-BF31-E341C67CE2D5}" type="slidenum">
              <a:rPr lang="zh-CN" altLang="en-GB" sz="1300">
                <a:latin typeface="Tahoma" charset="0"/>
              </a:rPr>
              <a:pPr eaLnBrk="1" hangingPunct="1"/>
              <a:t>737</a:t>
            </a:fld>
            <a:endParaRPr lang="en-GB" altLang="zh-CN" sz="1300">
              <a:latin typeface="Tahoma" charset="0"/>
            </a:endParaRPr>
          </a:p>
        </p:txBody>
      </p:sp>
      <p:sp>
        <p:nvSpPr>
          <p:cNvPr id="1443842" name="Slide Image Placeholder 1"/>
          <p:cNvSpPr>
            <a:spLocks noGrp="1" noRot="1" noChangeAspect="1" noTextEdit="1"/>
          </p:cNvSpPr>
          <p:nvPr>
            <p:ph type="sldImg"/>
          </p:nvPr>
        </p:nvSpPr>
        <p:spPr>
          <a:xfrm>
            <a:off x="3344863" y="533400"/>
            <a:ext cx="3548062" cy="2660650"/>
          </a:xfrm>
          <a:ln/>
        </p:spPr>
      </p:sp>
      <p:sp>
        <p:nvSpPr>
          <p:cNvPr id="1443843"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80" tIns="49540" rIns="99080" bIns="49540"/>
          <a:lstStyle/>
          <a:p>
            <a:pPr eaLnBrk="1" hangingPunct="1">
              <a:spcBef>
                <a:spcPct val="0"/>
              </a:spcBef>
            </a:pPr>
            <a:endParaRPr lang="en-US" altLang="zh-CN">
              <a:latin typeface="Times New Roman" charset="0"/>
              <a:ea typeface="宋体" charset="0"/>
            </a:endParaRPr>
          </a:p>
        </p:txBody>
      </p:sp>
      <p:sp>
        <p:nvSpPr>
          <p:cNvPr id="1443844"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80" tIns="49540" rIns="99080" bIns="49540"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spcBef>
                <a:spcPct val="20000"/>
              </a:spcBef>
              <a:buFontTx/>
              <a:buChar char="•"/>
            </a:pPr>
            <a:fld id="{12F91D99-FB94-B74B-8678-E8A9667C9601}" type="slidenum">
              <a:rPr lang="en-US" altLang="zh-CN" sz="1300"/>
              <a:pPr algn="r" eaLnBrk="1" hangingPunct="1">
                <a:spcBef>
                  <a:spcPct val="20000"/>
                </a:spcBef>
                <a:buFontTx/>
                <a:buChar char="•"/>
              </a:pPr>
              <a:t>737</a:t>
            </a:fld>
            <a:endParaRPr lang="en-US" altLang="zh-CN" sz="1300"/>
          </a:p>
        </p:txBody>
      </p:sp>
    </p:spTree>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692151C-54CA-634B-9B88-B6B738C550B7}" type="slidenum">
              <a:rPr lang="zh-CN" altLang="en-GB" sz="1300">
                <a:latin typeface="Tahoma" charset="0"/>
              </a:rPr>
              <a:pPr eaLnBrk="1" hangingPunct="1"/>
              <a:t>738</a:t>
            </a:fld>
            <a:endParaRPr lang="en-GB" altLang="zh-CN" sz="1300">
              <a:latin typeface="Tahoma" charset="0"/>
            </a:endParaRPr>
          </a:p>
        </p:txBody>
      </p:sp>
      <p:sp>
        <p:nvSpPr>
          <p:cNvPr id="1445890" name="Slide Image Placeholder 1"/>
          <p:cNvSpPr>
            <a:spLocks noGrp="1" noRot="1" noChangeAspect="1" noTextEdit="1"/>
          </p:cNvSpPr>
          <p:nvPr>
            <p:ph type="sldImg"/>
          </p:nvPr>
        </p:nvSpPr>
        <p:spPr>
          <a:xfrm>
            <a:off x="3346450" y="533400"/>
            <a:ext cx="3548063" cy="2660650"/>
          </a:xfrm>
          <a:ln/>
        </p:spPr>
      </p:sp>
      <p:sp>
        <p:nvSpPr>
          <p:cNvPr id="1445891"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endParaRPr lang="en-US" altLang="zh-CN">
              <a:latin typeface="Times New Roman" charset="0"/>
              <a:ea typeface="宋体" charset="0"/>
            </a:endParaRPr>
          </a:p>
        </p:txBody>
      </p:sp>
      <p:sp>
        <p:nvSpPr>
          <p:cNvPr id="1445892"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03967BE-63CF-B94E-98C7-A0CBD5ACED1D}" type="slidenum">
              <a:rPr lang="en-US" altLang="zh-CN" sz="1300"/>
              <a:pPr algn="r" eaLnBrk="1" hangingPunct="1"/>
              <a:t>738</a:t>
            </a:fld>
            <a:endParaRPr lang="en-US" altLang="zh-CN" sz="1300"/>
          </a:p>
        </p:txBody>
      </p:sp>
    </p:spTree>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483DE75-6114-D746-8292-DCCADD909CEA}" type="slidenum">
              <a:rPr lang="zh-CN" altLang="en-GB" sz="1300">
                <a:latin typeface="Tahoma" charset="0"/>
              </a:rPr>
              <a:pPr eaLnBrk="1" hangingPunct="1"/>
              <a:t>739</a:t>
            </a:fld>
            <a:endParaRPr lang="en-GB" altLang="zh-CN" sz="1300">
              <a:latin typeface="Tahoma" charset="0"/>
            </a:endParaRPr>
          </a:p>
        </p:txBody>
      </p:sp>
      <p:sp>
        <p:nvSpPr>
          <p:cNvPr id="1447938" name="Slide Image Placeholder 1"/>
          <p:cNvSpPr>
            <a:spLocks noGrp="1" noRot="1" noChangeAspect="1" noTextEdit="1"/>
          </p:cNvSpPr>
          <p:nvPr>
            <p:ph type="sldImg"/>
          </p:nvPr>
        </p:nvSpPr>
        <p:spPr>
          <a:xfrm>
            <a:off x="3346450" y="533400"/>
            <a:ext cx="3548063" cy="2660650"/>
          </a:xfrm>
          <a:ln/>
        </p:spPr>
      </p:sp>
      <p:sp>
        <p:nvSpPr>
          <p:cNvPr id="1447939" name="Notes Placeholder 2"/>
          <p:cNvSpPr>
            <a:spLocks noGrp="1"/>
          </p:cNvSpPr>
          <p:nvPr>
            <p:ph type="body" idx="1"/>
          </p:nvPr>
        </p:nvSpPr>
        <p:spPr>
          <a:xfrm>
            <a:off x="1023938" y="3371850"/>
            <a:ext cx="8186737"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lstStyle/>
          <a:p>
            <a:pPr eaLnBrk="1" hangingPunct="1"/>
            <a:endParaRPr lang="en-US" altLang="zh-CN">
              <a:latin typeface="Times New Roman" charset="0"/>
              <a:ea typeface="宋体" charset="0"/>
            </a:endParaRPr>
          </a:p>
        </p:txBody>
      </p:sp>
      <p:sp>
        <p:nvSpPr>
          <p:cNvPr id="1447940" name="Slide Number Placeholder 3"/>
          <p:cNvSpPr txBox="1">
            <a:spLocks noGrp="1"/>
          </p:cNvSpPr>
          <p:nvPr/>
        </p:nvSpPr>
        <p:spPr bwMode="auto">
          <a:xfrm>
            <a:off x="5797550" y="6742113"/>
            <a:ext cx="4435475" cy="35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68" tIns="49536" rIns="99068" bIns="49536" anchor="b"/>
          <a:lstStyle>
            <a:lvl1pPr defTabSz="990600" eaLnBrk="0" hangingPunct="0">
              <a:defRPr sz="2400">
                <a:solidFill>
                  <a:schemeClr val="tx1"/>
                </a:solidFill>
                <a:latin typeface="Arial" charset="0"/>
                <a:ea typeface="宋体" charset="0"/>
                <a:cs typeface="宋体" charset="0"/>
              </a:defRPr>
            </a:lvl1pPr>
            <a:lvl2pPr marL="742950" indent="-285750" defTabSz="990600" eaLnBrk="0" hangingPunct="0">
              <a:defRPr sz="2400">
                <a:solidFill>
                  <a:schemeClr val="tx1"/>
                </a:solidFill>
                <a:latin typeface="Arial" charset="0"/>
                <a:ea typeface="宋体" charset="0"/>
                <a:cs typeface="宋体" charset="0"/>
              </a:defRPr>
            </a:lvl2pPr>
            <a:lvl3pPr marL="1143000" indent="-228600" defTabSz="990600" eaLnBrk="0" hangingPunct="0">
              <a:defRPr sz="2400">
                <a:solidFill>
                  <a:schemeClr val="tx1"/>
                </a:solidFill>
                <a:latin typeface="Arial" charset="0"/>
                <a:ea typeface="宋体" charset="0"/>
                <a:cs typeface="宋体" charset="0"/>
              </a:defRPr>
            </a:lvl3pPr>
            <a:lvl4pPr marL="1600200" indent="-228600" defTabSz="990600" eaLnBrk="0" hangingPunct="0">
              <a:defRPr sz="2400">
                <a:solidFill>
                  <a:schemeClr val="tx1"/>
                </a:solidFill>
                <a:latin typeface="Arial" charset="0"/>
                <a:ea typeface="宋体" charset="0"/>
                <a:cs typeface="宋体" charset="0"/>
              </a:defRPr>
            </a:lvl4pPr>
            <a:lvl5pPr marL="2057400" indent="-228600" defTabSz="990600" eaLnBrk="0" hangingPunct="0">
              <a:defRPr sz="2400">
                <a:solidFill>
                  <a:schemeClr val="tx1"/>
                </a:solidFill>
                <a:latin typeface="Arial" charset="0"/>
                <a:ea typeface="宋体" charset="0"/>
                <a:cs typeface="宋体" charset="0"/>
              </a:defRPr>
            </a:lvl5pPr>
            <a:lvl6pPr marL="2514600" indent="-228600" defTabSz="990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90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90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90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A74C44E-B2AF-D74D-B510-56376F3A9401}" type="slidenum">
              <a:rPr lang="en-US" altLang="zh-CN" sz="1300"/>
              <a:pPr algn="r" eaLnBrk="1" hangingPunct="1"/>
              <a:t>739</a:t>
            </a:fld>
            <a:endParaRPr lang="en-US" altLang="zh-CN" sz="1300"/>
          </a:p>
        </p:txBody>
      </p:sp>
    </p:spTree>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F51B6BD-D679-CA48-BECF-D752D2F48168}" type="slidenum">
              <a:rPr lang="zh-CN" altLang="en-GB" sz="1300">
                <a:latin typeface="Tahoma" charset="0"/>
              </a:rPr>
              <a:pPr eaLnBrk="1" hangingPunct="1"/>
              <a:t>740</a:t>
            </a:fld>
            <a:endParaRPr lang="en-GB" altLang="zh-CN" sz="1300">
              <a:latin typeface="Tahoma" charset="0"/>
            </a:endParaRPr>
          </a:p>
        </p:txBody>
      </p:sp>
      <p:sp>
        <p:nvSpPr>
          <p:cNvPr id="1472514" name="Rectangle 2"/>
          <p:cNvSpPr>
            <a:spLocks noGrp="1" noRot="1" noChangeAspect="1" noChangeArrowheads="1" noTextEdit="1"/>
          </p:cNvSpPr>
          <p:nvPr>
            <p:ph type="sldImg"/>
          </p:nvPr>
        </p:nvSpPr>
        <p:spPr>
          <a:ln/>
        </p:spPr>
      </p:sp>
      <p:sp>
        <p:nvSpPr>
          <p:cNvPr id="14725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7A126B0-BF76-F74C-ACF1-70C47DA2506E}" type="slidenum">
              <a:rPr lang="zh-CN" altLang="en-GB" sz="1300">
                <a:latin typeface="Tahoma" charset="0"/>
              </a:rPr>
              <a:pPr eaLnBrk="1" hangingPunct="1"/>
              <a:t>760</a:t>
            </a:fld>
            <a:endParaRPr lang="en-GB" altLang="zh-CN" sz="1300">
              <a:latin typeface="Tahoma" charset="0"/>
            </a:endParaRPr>
          </a:p>
        </p:txBody>
      </p:sp>
      <p:sp>
        <p:nvSpPr>
          <p:cNvPr id="1511426" name="Rectangle 2"/>
          <p:cNvSpPr>
            <a:spLocks noGrp="1" noRot="1" noChangeAspect="1" noChangeArrowheads="1" noTextEdit="1"/>
          </p:cNvSpPr>
          <p:nvPr>
            <p:ph type="sldImg"/>
          </p:nvPr>
        </p:nvSpPr>
        <p:spPr>
          <a:ln/>
        </p:spPr>
      </p:sp>
      <p:sp>
        <p:nvSpPr>
          <p:cNvPr id="15114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CE818B0-2B40-324D-814D-D04D6A303F22}" type="slidenum">
              <a:rPr lang="zh-CN" altLang="en-GB" sz="1300">
                <a:latin typeface="Tahoma" charset="0"/>
              </a:rPr>
              <a:pPr eaLnBrk="1" hangingPunct="1"/>
              <a:t>822</a:t>
            </a:fld>
            <a:endParaRPr lang="en-GB" altLang="zh-CN" sz="1300">
              <a:latin typeface="Tahoma" charset="0"/>
            </a:endParaRPr>
          </a:p>
        </p:txBody>
      </p:sp>
      <p:sp>
        <p:nvSpPr>
          <p:cNvPr id="1449986" name="Rectangle 2"/>
          <p:cNvSpPr>
            <a:spLocks noGrp="1" noRot="1" noChangeAspect="1" noChangeArrowheads="1" noTextEdit="1"/>
          </p:cNvSpPr>
          <p:nvPr>
            <p:ph type="sldImg"/>
          </p:nvPr>
        </p:nvSpPr>
        <p:spPr>
          <a:ln/>
        </p:spPr>
      </p:sp>
      <p:sp>
        <p:nvSpPr>
          <p:cNvPr id="14499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CDB919B-D66F-4248-BA32-0C30A575E859}" type="slidenum">
              <a:rPr lang="zh-CN" altLang="en-GB" sz="1300">
                <a:latin typeface="Tahoma" charset="0"/>
              </a:rPr>
              <a:pPr eaLnBrk="1" hangingPunct="1"/>
              <a:t>6</a:t>
            </a:fld>
            <a:endParaRPr lang="en-GB" altLang="zh-CN" sz="1300">
              <a:latin typeface="Tahoma" charset="0"/>
            </a:endParaRPr>
          </a:p>
        </p:txBody>
      </p:sp>
      <p:sp>
        <p:nvSpPr>
          <p:cNvPr id="69634" name="Rectangle 2"/>
          <p:cNvSpPr>
            <a:spLocks noGrp="1" noRot="1" noChangeAspect="1" noChangeArrowheads="1" noTextEdit="1"/>
          </p:cNvSpPr>
          <p:nvPr>
            <p:ph type="sldImg"/>
          </p:nvPr>
        </p:nvSpPr>
        <p:spPr>
          <a:xfrm>
            <a:off x="3343275" y="533400"/>
            <a:ext cx="3549650" cy="2662238"/>
          </a:xfrm>
          <a:ln/>
        </p:spPr>
      </p:sp>
      <p:sp>
        <p:nvSpPr>
          <p:cNvPr id="69635" name="Rectangle 3"/>
          <p:cNvSpPr>
            <a:spLocks noGrp="1" noChangeArrowheads="1"/>
          </p:cNvSpPr>
          <p:nvPr>
            <p:ph type="body" idx="1"/>
          </p:nvPr>
        </p:nvSpPr>
        <p:spPr>
          <a:xfrm>
            <a:off x="1365250" y="3371850"/>
            <a:ext cx="7504113"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extLst>
      <p:ext uri="{BB962C8B-B14F-4D97-AF65-F5344CB8AC3E}">
        <p14:creationId xmlns:p14="http://schemas.microsoft.com/office/powerpoint/2010/main" val="36696276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7D9254F-8EB5-374B-BE37-75FF8A7A469C}" type="slidenum">
              <a:rPr lang="zh-CN" altLang="en-GB" sz="1300">
                <a:latin typeface="Tahoma" charset="0"/>
              </a:rPr>
              <a:pPr eaLnBrk="1" hangingPunct="1"/>
              <a:t>73</a:t>
            </a:fld>
            <a:endParaRPr lang="en-GB" altLang="zh-CN" sz="1300">
              <a:latin typeface="Tahoma" charset="0"/>
            </a:endParaRPr>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0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16E4219-C084-DC46-9046-4871F95A4A27}" type="slidenum">
              <a:rPr lang="zh-CN" altLang="en-GB" sz="1300">
                <a:latin typeface="Tahoma" charset="0"/>
              </a:rPr>
              <a:pPr eaLnBrk="1" hangingPunct="1"/>
              <a:t>823</a:t>
            </a:fld>
            <a:endParaRPr lang="en-GB" altLang="zh-CN" sz="1300">
              <a:latin typeface="Tahoma" charset="0"/>
            </a:endParaRPr>
          </a:p>
        </p:txBody>
      </p:sp>
      <p:sp>
        <p:nvSpPr>
          <p:cNvPr id="1452034" name="Rectangle 2"/>
          <p:cNvSpPr>
            <a:spLocks noGrp="1" noRot="1" noChangeAspect="1" noChangeArrowheads="1" noTextEdit="1"/>
          </p:cNvSpPr>
          <p:nvPr>
            <p:ph type="sldImg"/>
          </p:nvPr>
        </p:nvSpPr>
        <p:spPr>
          <a:ln/>
        </p:spPr>
      </p:sp>
      <p:sp>
        <p:nvSpPr>
          <p:cNvPr id="14520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9753881-DAF3-E24F-ACBB-61A12DE82700}" type="slidenum">
              <a:rPr lang="zh-CN" altLang="en-GB" sz="1300">
                <a:latin typeface="Tahoma" charset="0"/>
              </a:rPr>
              <a:pPr eaLnBrk="1" hangingPunct="1"/>
              <a:t>824</a:t>
            </a:fld>
            <a:endParaRPr lang="en-GB" altLang="zh-CN" sz="1300">
              <a:latin typeface="Tahoma" charset="0"/>
            </a:endParaRPr>
          </a:p>
        </p:txBody>
      </p:sp>
      <p:sp>
        <p:nvSpPr>
          <p:cNvPr id="1454082" name="Rectangle 2"/>
          <p:cNvSpPr>
            <a:spLocks noGrp="1" noRot="1" noChangeAspect="1" noChangeArrowheads="1" noTextEdit="1"/>
          </p:cNvSpPr>
          <p:nvPr>
            <p:ph type="sldImg"/>
          </p:nvPr>
        </p:nvSpPr>
        <p:spPr>
          <a:ln/>
        </p:spPr>
      </p:sp>
      <p:sp>
        <p:nvSpPr>
          <p:cNvPr id="14540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19F96DD-A46C-CA48-B39C-DCC5655AABCE}" type="slidenum">
              <a:rPr lang="zh-CN" altLang="en-GB" sz="1300">
                <a:latin typeface="Tahoma" charset="0"/>
              </a:rPr>
              <a:pPr eaLnBrk="1" hangingPunct="1"/>
              <a:t>74</a:t>
            </a:fld>
            <a:endParaRPr lang="en-GB" altLang="zh-CN" sz="1300">
              <a:latin typeface="Tahoma" charset="0"/>
            </a:endParaRPr>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E0C29D8-DAAB-BF4D-9540-8E3AC8624F8C}" type="slidenum">
              <a:rPr lang="zh-CN" altLang="en-GB" sz="1300">
                <a:latin typeface="Tahoma" charset="0"/>
              </a:rPr>
              <a:pPr eaLnBrk="1" hangingPunct="1"/>
              <a:t>75</a:t>
            </a:fld>
            <a:endParaRPr lang="en-GB" altLang="zh-CN" sz="1300">
              <a:latin typeface="Tahoma" charset="0"/>
            </a:endParaRPr>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D8C6455-23BD-ED41-94E5-9A0F974B3BFD}" type="slidenum">
              <a:rPr lang="zh-CN" altLang="en-GB" sz="1300">
                <a:latin typeface="Tahoma" charset="0"/>
              </a:rPr>
              <a:pPr eaLnBrk="1" hangingPunct="1"/>
              <a:t>76</a:t>
            </a:fld>
            <a:endParaRPr lang="en-GB" altLang="zh-CN" sz="1300">
              <a:latin typeface="Tahoma" charset="0"/>
            </a:endParaRPr>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795B5F2-05DE-9242-B6B7-2DBD33736191}" type="slidenum">
              <a:rPr lang="zh-CN" altLang="en-GB" sz="1300">
                <a:latin typeface="Tahoma" charset="0"/>
              </a:rPr>
              <a:pPr eaLnBrk="1" hangingPunct="1"/>
              <a:t>77</a:t>
            </a:fld>
            <a:endParaRPr lang="en-GB" altLang="zh-CN" sz="1300">
              <a:latin typeface="Tahoma" charset="0"/>
            </a:endParaRPr>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2E070DD-AEA7-694B-86F6-31ED3CAD4683}" type="slidenum">
              <a:rPr lang="zh-CN" altLang="en-GB" sz="1300">
                <a:latin typeface="Tahoma" charset="0"/>
              </a:rPr>
              <a:pPr eaLnBrk="1" hangingPunct="1"/>
              <a:t>78</a:t>
            </a:fld>
            <a:endParaRPr lang="en-GB" altLang="zh-CN" sz="1300">
              <a:latin typeface="Tahoma" charset="0"/>
            </a:endParaRPr>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E63CEF8-0179-4C47-9D9C-073BD1BAB286}" type="slidenum">
              <a:rPr lang="zh-CN" altLang="en-GB" sz="1300">
                <a:latin typeface="Tahoma" charset="0"/>
              </a:rPr>
              <a:pPr eaLnBrk="1" hangingPunct="1"/>
              <a:t>79</a:t>
            </a:fld>
            <a:endParaRPr lang="en-GB" altLang="zh-CN" sz="1300">
              <a:latin typeface="Tahoma" charset="0"/>
            </a:endParaRPr>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B4BA305-B279-D44B-B3C5-63259D25CF69}" type="slidenum">
              <a:rPr lang="zh-CN" altLang="en-GB" sz="1300">
                <a:latin typeface="Tahoma" charset="0"/>
              </a:rPr>
              <a:pPr eaLnBrk="1" hangingPunct="1"/>
              <a:t>80</a:t>
            </a:fld>
            <a:endParaRPr lang="en-GB" altLang="zh-CN" sz="1300">
              <a:latin typeface="Tahoma" charset="0"/>
            </a:endParaRPr>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6CAA77A-0D95-6C47-BBBD-500791DDFF16}" type="slidenum">
              <a:rPr lang="zh-CN" altLang="en-GB" sz="1300">
                <a:latin typeface="Tahoma" charset="0"/>
              </a:rPr>
              <a:pPr eaLnBrk="1" hangingPunct="1"/>
              <a:t>81</a:t>
            </a:fld>
            <a:endParaRPr lang="en-GB" altLang="zh-CN" sz="1300">
              <a:latin typeface="Tahoma" charset="0"/>
            </a:endParaRPr>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F100E0B-0FEE-E342-8611-99B9B28C0BC8}" type="slidenum">
              <a:rPr lang="zh-CN" altLang="en-GB" sz="1300">
                <a:latin typeface="Tahoma" charset="0"/>
              </a:rPr>
              <a:pPr eaLnBrk="1" hangingPunct="1"/>
              <a:t>82</a:t>
            </a:fld>
            <a:endParaRPr lang="en-GB" altLang="zh-CN" sz="1300">
              <a:latin typeface="Tahoma" charset="0"/>
            </a:endParaRPr>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CDB919B-D66F-4248-BA32-0C30A575E859}" type="slidenum">
              <a:rPr lang="zh-CN" altLang="en-GB" sz="1300">
                <a:latin typeface="Tahoma" charset="0"/>
              </a:rPr>
              <a:pPr eaLnBrk="1" hangingPunct="1"/>
              <a:t>7</a:t>
            </a:fld>
            <a:endParaRPr lang="en-GB" altLang="zh-CN" sz="1300">
              <a:latin typeface="Tahoma" charset="0"/>
            </a:endParaRPr>
          </a:p>
        </p:txBody>
      </p:sp>
      <p:sp>
        <p:nvSpPr>
          <p:cNvPr id="69634" name="Rectangle 2"/>
          <p:cNvSpPr>
            <a:spLocks noGrp="1" noRot="1" noChangeAspect="1" noChangeArrowheads="1" noTextEdit="1"/>
          </p:cNvSpPr>
          <p:nvPr>
            <p:ph type="sldImg"/>
          </p:nvPr>
        </p:nvSpPr>
        <p:spPr>
          <a:xfrm>
            <a:off x="3343275" y="533400"/>
            <a:ext cx="3549650" cy="2662238"/>
          </a:xfrm>
          <a:ln/>
        </p:spPr>
      </p:sp>
      <p:sp>
        <p:nvSpPr>
          <p:cNvPr id="69635" name="Rectangle 3"/>
          <p:cNvSpPr>
            <a:spLocks noGrp="1" noChangeArrowheads="1"/>
          </p:cNvSpPr>
          <p:nvPr>
            <p:ph type="body" idx="1"/>
          </p:nvPr>
        </p:nvSpPr>
        <p:spPr>
          <a:xfrm>
            <a:off x="1365250" y="3371850"/>
            <a:ext cx="7504113"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extLst>
      <p:ext uri="{BB962C8B-B14F-4D97-AF65-F5344CB8AC3E}">
        <p14:creationId xmlns:p14="http://schemas.microsoft.com/office/powerpoint/2010/main" val="36089554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D911F6F-1EB4-ED43-8F1F-FF0044BCBD64}" type="slidenum">
              <a:rPr lang="zh-CN" altLang="en-GB" sz="1300">
                <a:latin typeface="Tahoma" charset="0"/>
              </a:rPr>
              <a:pPr eaLnBrk="1" hangingPunct="1"/>
              <a:t>83</a:t>
            </a:fld>
            <a:endParaRPr lang="en-GB" altLang="zh-CN" sz="1300">
              <a:latin typeface="Tahoma" charset="0"/>
            </a:endParaRPr>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1F3FEDA-8527-C845-9C04-EE8EC17A0372}" type="slidenum">
              <a:rPr lang="zh-CN" altLang="en-GB" sz="1300">
                <a:latin typeface="Tahoma" charset="0"/>
              </a:rPr>
              <a:pPr eaLnBrk="1" hangingPunct="1"/>
              <a:t>84</a:t>
            </a:fld>
            <a:endParaRPr lang="en-GB" altLang="zh-CN" sz="1300">
              <a:latin typeface="Tahoma" charset="0"/>
            </a:endParaRPr>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1D02543-3A8F-F14C-9224-3D667A4C3E31}" type="slidenum">
              <a:rPr lang="zh-CN" altLang="en-GB" sz="1300">
                <a:latin typeface="Tahoma" charset="0"/>
              </a:rPr>
              <a:pPr eaLnBrk="1" hangingPunct="1"/>
              <a:t>85</a:t>
            </a:fld>
            <a:endParaRPr lang="en-GB" altLang="zh-CN" sz="1300">
              <a:latin typeface="Tahoma" charset="0"/>
            </a:endParaRPr>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ED11122-3780-C04F-BD9E-CAFB9122ABB1}" type="slidenum">
              <a:rPr lang="zh-CN" altLang="en-GB" sz="1300">
                <a:latin typeface="Tahoma" charset="0"/>
              </a:rPr>
              <a:pPr eaLnBrk="1" hangingPunct="1"/>
              <a:t>86</a:t>
            </a:fld>
            <a:endParaRPr lang="en-GB" altLang="zh-CN" sz="1300">
              <a:latin typeface="Tahoma" charset="0"/>
            </a:endParaRPr>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B6F9CC0-B570-A648-9B81-6CD776E2F2DD}" type="slidenum">
              <a:rPr lang="zh-CN" altLang="en-GB" sz="1300">
                <a:latin typeface="Tahoma" charset="0"/>
              </a:rPr>
              <a:pPr eaLnBrk="1" hangingPunct="1"/>
              <a:t>87</a:t>
            </a:fld>
            <a:endParaRPr lang="en-GB" altLang="zh-CN" sz="1300">
              <a:latin typeface="Tahoma" charset="0"/>
            </a:endParaRPr>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2F5EB7F-7B67-D94B-ACA2-821CCE364CDF}" type="slidenum">
              <a:rPr lang="zh-CN" altLang="en-GB" sz="1300">
                <a:latin typeface="Tahoma" charset="0"/>
              </a:rPr>
              <a:pPr eaLnBrk="1" hangingPunct="1"/>
              <a:t>88</a:t>
            </a:fld>
            <a:endParaRPr lang="en-GB" altLang="zh-CN" sz="1300">
              <a:latin typeface="Tahoma" charset="0"/>
            </a:endParaRPr>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Brooks F., and Iverson K.1969. Automatic Data Processing (System/360 Edition). New York:Wiley p.250</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47209B4-C5CC-ED4D-983F-41C51A4D9AD7}" type="slidenum">
              <a:rPr lang="zh-CN" altLang="en-GB" sz="1300">
                <a:latin typeface="Tahoma" charset="0"/>
              </a:rPr>
              <a:pPr eaLnBrk="1" hangingPunct="1"/>
              <a:t>89</a:t>
            </a:fld>
            <a:endParaRPr lang="en-GB" altLang="zh-CN" sz="1300">
              <a:latin typeface="Tahoma" charset="0"/>
            </a:endParaRPr>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Djikstra E.W. 1968. “The Structure of the ‘T.H.E.’ Multiprogramming System”. Communications of the ACM. 18(8):pp. 453-7</a:t>
            </a:r>
          </a:p>
          <a:p>
            <a:pPr eaLnBrk="1" hangingPunct="1"/>
            <a:endParaRPr lang="en-GB" altLang="zh-CN">
              <a:latin typeface="Times New Roman" charset="0"/>
              <a:ea typeface="宋体" charset="0"/>
            </a:endParaRPr>
          </a:p>
          <a:p>
            <a:pPr eaLnBrk="1" hangingPunct="1"/>
            <a:r>
              <a:rPr lang="en-GB" altLang="zh-CN">
                <a:latin typeface="Times New Roman" charset="0"/>
                <a:ea typeface="宋体" charset="0"/>
              </a:rPr>
              <a:t>Note that Djikstra himself did not use the term “Software Architecture”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CAE3D3A-B02C-324C-9D53-41A71E183B5A}" type="slidenum">
              <a:rPr lang="zh-CN" altLang="en-GB" sz="1300">
                <a:latin typeface="Tahoma" charset="0"/>
              </a:rPr>
              <a:pPr eaLnBrk="1" hangingPunct="1"/>
              <a:t>90</a:t>
            </a:fld>
            <a:endParaRPr lang="en-GB" altLang="zh-CN" sz="1300">
              <a:latin typeface="Tahoma" charset="0"/>
            </a:endParaRPr>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At first glance this “definition” seems way off, it is referred to but almost in a dismissive way in Best et al. </a:t>
            </a:r>
            <a:r>
              <a:rPr lang="en-GB" altLang="zh-CN" u="sng">
                <a:latin typeface="Times New Roman" charset="0"/>
                <a:ea typeface="宋体" charset="0"/>
              </a:rPr>
              <a:t>Software Architecture in Practice. </a:t>
            </a:r>
            <a:r>
              <a:rPr lang="en-GB" altLang="zh-CN">
                <a:latin typeface="Times New Roman" charset="0"/>
                <a:ea typeface="宋体" charset="0"/>
              </a:rPr>
              <a:t>Brooks specified that “…for a computer this (i.e. the architecture – AOC) is the programming manual. For a compiler it is the language manual. For a control program it is the manuals for the language or languages used to invoke its functions. For the entire system it is the union of the manuals the user must consult to do his entire job”. In the next paragraph he quotes G.A. Blauw, “Where architecture tells </a:t>
            </a:r>
            <a:r>
              <a:rPr lang="en-GB" altLang="zh-CN" i="1">
                <a:latin typeface="Times New Roman" charset="0"/>
                <a:ea typeface="宋体" charset="0"/>
              </a:rPr>
              <a:t>what</a:t>
            </a:r>
            <a:r>
              <a:rPr lang="en-GB" altLang="zh-CN">
                <a:latin typeface="Times New Roman" charset="0"/>
                <a:ea typeface="宋体" charset="0"/>
              </a:rPr>
              <a:t> happens, implementation tells </a:t>
            </a:r>
            <a:r>
              <a:rPr lang="en-GB" altLang="zh-CN" i="1">
                <a:latin typeface="Times New Roman" charset="0"/>
                <a:ea typeface="宋体" charset="0"/>
              </a:rPr>
              <a:t>how</a:t>
            </a:r>
            <a:r>
              <a:rPr lang="en-GB" altLang="zh-CN">
                <a:latin typeface="Times New Roman" charset="0"/>
                <a:ea typeface="宋体" charset="0"/>
              </a:rPr>
              <a:t> it is made to happen”</a:t>
            </a:r>
          </a:p>
          <a:p>
            <a:pPr eaLnBrk="1" hangingPunct="1"/>
            <a:r>
              <a:rPr lang="en-GB" altLang="zh-CN">
                <a:latin typeface="Times New Roman" charset="0"/>
                <a:ea typeface="宋体" charset="0"/>
              </a:rPr>
              <a:t>Behind this, however, lies the notion that “</a:t>
            </a:r>
            <a:r>
              <a:rPr lang="en-GB" altLang="zh-CN">
                <a:solidFill>
                  <a:schemeClr val="accent2"/>
                </a:solidFill>
                <a:latin typeface="Times New Roman" charset="0"/>
                <a:ea typeface="宋体" charset="0"/>
              </a:rPr>
              <a:t>conceptual integrity</a:t>
            </a:r>
            <a:r>
              <a:rPr lang="en-GB" altLang="zh-CN">
                <a:latin typeface="Times New Roman" charset="0"/>
                <a:ea typeface="宋体" charset="0"/>
              </a:rPr>
              <a:t> is </a:t>
            </a:r>
            <a:r>
              <a:rPr lang="en-GB" altLang="zh-CN" i="1">
                <a:latin typeface="Times New Roman" charset="0"/>
                <a:ea typeface="宋体" charset="0"/>
              </a:rPr>
              <a:t>the</a:t>
            </a:r>
            <a:r>
              <a:rPr lang="en-GB" altLang="zh-CN">
                <a:latin typeface="Times New Roman" charset="0"/>
                <a:ea typeface="宋体" charset="0"/>
              </a:rPr>
              <a:t> most important consideration in system design”.</a:t>
            </a:r>
          </a:p>
          <a:p>
            <a:pPr eaLnBrk="1" hangingPunct="1"/>
            <a:r>
              <a:rPr lang="en-GB" altLang="zh-CN">
                <a:latin typeface="Times New Roman" charset="0"/>
                <a:ea typeface="宋体" charset="0"/>
              </a:rPr>
              <a:t>He states that for a given level of function, however, that system is best in which one can specify things with the most simplicity and straightforwardness”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09F7BAB-E656-0043-97D5-A322FC48AE11}" type="slidenum">
              <a:rPr lang="zh-CN" altLang="en-GB" sz="1300">
                <a:latin typeface="Tahoma" charset="0"/>
              </a:rPr>
              <a:pPr eaLnBrk="1" hangingPunct="1"/>
              <a:t>91</a:t>
            </a:fld>
            <a:endParaRPr lang="en-GB" altLang="zh-CN" sz="1300">
              <a:latin typeface="Tahoma" charset="0"/>
            </a:endParaRPr>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This stuff about “idiomatic usage, a whole lore….” recurrs when we look at patterns later on.</a:t>
            </a:r>
            <a:endParaRPr lang="en-US" altLang="zh-CN">
              <a:latin typeface="Times New Roman" charset="0"/>
              <a:ea typeface="宋体"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F972114-E1DB-3845-B886-7A72663EFEA6}" type="slidenum">
              <a:rPr lang="zh-CN" altLang="en-GB" sz="1300">
                <a:latin typeface="Tahoma" charset="0"/>
              </a:rPr>
              <a:pPr eaLnBrk="1" hangingPunct="1"/>
              <a:t>92</a:t>
            </a:fld>
            <a:endParaRPr lang="en-GB" altLang="zh-CN" sz="1300">
              <a:latin typeface="Tahoma" charset="0"/>
            </a:endParaRPr>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Brooks F.1975. “The Surgical Team” in F. Brooks Jr. (ed) </a:t>
            </a:r>
            <a:r>
              <a:rPr lang="en-GB" altLang="zh-CN" i="1">
                <a:latin typeface="Times New Roman" charset="0"/>
                <a:ea typeface="宋体" charset="0"/>
              </a:rPr>
              <a:t>The Mythical Man Month</a:t>
            </a:r>
            <a:r>
              <a:rPr lang="en-GB" altLang="zh-CN">
                <a:latin typeface="Times New Roman" charset="0"/>
                <a:ea typeface="宋体" charset="0"/>
              </a:rPr>
              <a:t> Reading, Mass: Addison Wesley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CDB919B-D66F-4248-BA32-0C30A575E859}" type="slidenum">
              <a:rPr lang="zh-CN" altLang="en-GB" sz="1300">
                <a:latin typeface="Tahoma" charset="0"/>
              </a:rPr>
              <a:pPr eaLnBrk="1" hangingPunct="1"/>
              <a:t>8</a:t>
            </a:fld>
            <a:endParaRPr lang="en-GB" altLang="zh-CN" sz="1300">
              <a:latin typeface="Tahoma" charset="0"/>
            </a:endParaRPr>
          </a:p>
        </p:txBody>
      </p:sp>
      <p:sp>
        <p:nvSpPr>
          <p:cNvPr id="69634" name="Rectangle 2"/>
          <p:cNvSpPr>
            <a:spLocks noGrp="1" noRot="1" noChangeAspect="1" noChangeArrowheads="1" noTextEdit="1"/>
          </p:cNvSpPr>
          <p:nvPr>
            <p:ph type="sldImg"/>
          </p:nvPr>
        </p:nvSpPr>
        <p:spPr>
          <a:xfrm>
            <a:off x="3343275" y="533400"/>
            <a:ext cx="3549650" cy="2662238"/>
          </a:xfrm>
          <a:ln/>
        </p:spPr>
      </p:sp>
      <p:sp>
        <p:nvSpPr>
          <p:cNvPr id="69635" name="Rectangle 3"/>
          <p:cNvSpPr>
            <a:spLocks noGrp="1" noChangeArrowheads="1"/>
          </p:cNvSpPr>
          <p:nvPr>
            <p:ph type="body" idx="1"/>
          </p:nvPr>
        </p:nvSpPr>
        <p:spPr>
          <a:xfrm>
            <a:off x="1365250" y="3371850"/>
            <a:ext cx="7504113" cy="3194050"/>
          </a:xfrm>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extLst>
      <p:ext uri="{BB962C8B-B14F-4D97-AF65-F5344CB8AC3E}">
        <p14:creationId xmlns:p14="http://schemas.microsoft.com/office/powerpoint/2010/main" val="2102197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109447D-DC5D-CA4B-8A7F-2E015AF0DC54}" type="slidenum">
              <a:rPr lang="zh-CN" altLang="en-GB" sz="1300">
                <a:latin typeface="Tahoma" charset="0"/>
              </a:rPr>
              <a:pPr eaLnBrk="1" hangingPunct="1"/>
              <a:t>93</a:t>
            </a:fld>
            <a:endParaRPr lang="en-GB" altLang="zh-CN" sz="1300">
              <a:latin typeface="Tahoma" charset="0"/>
            </a:endParaRPr>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A41EEFC-9B77-FA4D-81E8-315E0373D68B}" type="slidenum">
              <a:rPr lang="zh-CN" altLang="en-GB" sz="1300">
                <a:latin typeface="Tahoma" charset="0"/>
              </a:rPr>
              <a:pPr eaLnBrk="1" hangingPunct="1"/>
              <a:t>94</a:t>
            </a:fld>
            <a:endParaRPr lang="en-GB" altLang="zh-CN" sz="1300">
              <a:latin typeface="Tahoma" charset="0"/>
            </a:endParaRPr>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Brooks acknowledges Harlan Mills as the source of this idea, see</a:t>
            </a:r>
          </a:p>
          <a:p>
            <a:pPr eaLnBrk="1" hangingPunct="1"/>
            <a:r>
              <a:rPr lang="en-GB" altLang="zh-CN">
                <a:latin typeface="Times New Roman" charset="0"/>
                <a:ea typeface="宋体" charset="0"/>
              </a:rPr>
              <a:t>Mills H.1971. “Chief Programmer Teams, Principles and Procedures”. IBM Federal Systems Division Report. FSC 71-5108, Gaithersburg,Md.</a:t>
            </a:r>
          </a:p>
          <a:p>
            <a:pPr eaLnBrk="1" hangingPunct="1"/>
            <a:r>
              <a:rPr lang="en-GB" altLang="zh-CN">
                <a:latin typeface="Times New Roman" charset="0"/>
                <a:ea typeface="宋体" charset="0"/>
              </a:rPr>
              <a:t>Surgeon: Chief Programmer. Defines the functional and performance specification. Designs, codes, tests and documents the program. Writes in a structured programming language ad has access to a programming environment to run tests and version the program. Needs 10 years experience and considerable application knowledge in applied maths., or business data handling etc.</a:t>
            </a:r>
          </a:p>
          <a:p>
            <a:pPr eaLnBrk="1" hangingPunct="1"/>
            <a:r>
              <a:rPr lang="en-GB" altLang="zh-CN">
                <a:latin typeface="Times New Roman" charset="0"/>
                <a:ea typeface="宋体" charset="0"/>
              </a:rPr>
              <a:t>Co-pilot: Similar to surgeon but less experienced. Used to bounce ideas from by Surgeon. Often represents rest of team in discussions. Researches alternative design strategies. May write code, but is not responsible for it.</a:t>
            </a:r>
          </a:p>
          <a:p>
            <a:pPr eaLnBrk="1" hangingPunct="1"/>
            <a:r>
              <a:rPr lang="en-GB" altLang="zh-CN">
                <a:latin typeface="Times New Roman" charset="0"/>
                <a:ea typeface="宋体" charset="0"/>
              </a:rPr>
              <a:t>Administrator: Professional administrator to handle money, people, space and machines. Interfaces with admin. Machinery of rest of organisation</a:t>
            </a:r>
          </a:p>
          <a:p>
            <a:pPr eaLnBrk="1" hangingPunct="1"/>
            <a:r>
              <a:rPr lang="en-GB" altLang="zh-CN">
                <a:latin typeface="Times New Roman" charset="0"/>
                <a:ea typeface="宋体" charset="0"/>
              </a:rPr>
              <a:t>Editor: Editor takes drafts of surgeon’s documentation and reworks it, providing bibliography, references etc., manages versioning and document production</a:t>
            </a:r>
          </a:p>
          <a:p>
            <a:pPr eaLnBrk="1" hangingPunct="1"/>
            <a:r>
              <a:rPr lang="en-GB" altLang="zh-CN">
                <a:latin typeface="Times New Roman" charset="0"/>
                <a:ea typeface="宋体" charset="0"/>
              </a:rPr>
              <a:t>Program Clerk: Maintains archive of all technical records of a project. A trained secretary responsible for both machine-readable and human-readable files. Plays a key role in transforming programming “from private art to public practice” by making all computer input and output data the public property of the whole team.</a:t>
            </a:r>
          </a:p>
          <a:p>
            <a:pPr eaLnBrk="1" hangingPunct="1"/>
            <a:endParaRPr lang="en-GB" altLang="zh-CN">
              <a:latin typeface="Times New Roman" charset="0"/>
              <a:ea typeface="宋体" charset="0"/>
            </a:endParaRPr>
          </a:p>
          <a:p>
            <a:pPr eaLnBrk="1" hangingPunct="1"/>
            <a:r>
              <a:rPr lang="en-GB" altLang="zh-CN">
                <a:latin typeface="Times New Roman" charset="0"/>
                <a:ea typeface="宋体" charset="0"/>
              </a:rPr>
              <a:t>Toolsmith: responsible for basic services for file-editing, text-editing, interactive debugging etc., and for constructing, upgrading and maintaining special tools such as utilities, reusable procedures, macro libraries etc.</a:t>
            </a:r>
          </a:p>
          <a:p>
            <a:pPr eaLnBrk="1" hangingPunct="1"/>
            <a:r>
              <a:rPr lang="en-GB" altLang="zh-CN">
                <a:latin typeface="Times New Roman" charset="0"/>
                <a:ea typeface="宋体" charset="0"/>
              </a:rPr>
              <a:t>Tester: devises system tests from functional specifications, designs the tests including component tests.</a:t>
            </a:r>
          </a:p>
          <a:p>
            <a:pPr eaLnBrk="1" hangingPunct="1"/>
            <a:r>
              <a:rPr lang="en-GB" altLang="zh-CN">
                <a:latin typeface="Times New Roman" charset="0"/>
                <a:ea typeface="宋体" charset="0"/>
              </a:rPr>
              <a:t>Language Lawyer: Syntax expert. “The language lawyer can find a neat and efficient way to use the language to do difficult, obscure or tricky things.”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87B37B7-93A2-9B40-91BA-0976B1B5AE0B}" type="slidenum">
              <a:rPr lang="zh-CN" altLang="en-GB" sz="1300">
                <a:latin typeface="Tahoma" charset="0"/>
              </a:rPr>
              <a:pPr eaLnBrk="1" hangingPunct="1"/>
              <a:t>95</a:t>
            </a:fld>
            <a:endParaRPr lang="en-GB" altLang="zh-CN" sz="1300">
              <a:latin typeface="Tahoma" charset="0"/>
            </a:endParaRPr>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For a case study see Baker F.T. 1972. “Chief Programmer Team Management of Production Programming”. </a:t>
            </a:r>
            <a:r>
              <a:rPr lang="en-GB" altLang="zh-CN" i="1">
                <a:latin typeface="Times New Roman" charset="0"/>
                <a:ea typeface="宋体" charset="0"/>
              </a:rPr>
              <a:t>IBM Systems Journal</a:t>
            </a:r>
            <a:r>
              <a:rPr lang="en-GB" altLang="zh-CN">
                <a:latin typeface="Times New Roman" charset="0"/>
                <a:ea typeface="宋体" charset="0"/>
              </a:rPr>
              <a:t>. 11 (1)</a:t>
            </a:r>
          </a:p>
          <a:p>
            <a:pPr eaLnBrk="1" hangingPunct="1"/>
            <a:endParaRPr lang="en-GB" altLang="zh-CN">
              <a:latin typeface="Times New Roman" charset="0"/>
              <a:ea typeface="宋体" charset="0"/>
            </a:endParaRPr>
          </a:p>
          <a:p>
            <a:pPr eaLnBrk="1" hangingPunct="1"/>
            <a:endParaRPr lang="zh-CN" altLang="en-GB">
              <a:latin typeface="Times New Roman" charset="0"/>
              <a:ea typeface="宋体"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DE14576-48E4-A844-94CA-7C307E03C9E1}" type="slidenum">
              <a:rPr lang="zh-CN" altLang="en-GB" sz="1300">
                <a:latin typeface="Tahoma" charset="0"/>
              </a:rPr>
              <a:pPr eaLnBrk="1" hangingPunct="1"/>
              <a:t>96</a:t>
            </a:fld>
            <a:endParaRPr lang="en-GB" altLang="zh-CN" sz="1300">
              <a:latin typeface="Tahoma" charset="0"/>
            </a:endParaRPr>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BlaauW. G.A.1970. “Hardware Requirements for the Fourth Generation” in F.Greenberger (ed.) </a:t>
            </a:r>
            <a:r>
              <a:rPr lang="en-GB" altLang="zh-CN" i="1">
                <a:latin typeface="Times New Roman" charset="0"/>
                <a:ea typeface="宋体" charset="0"/>
              </a:rPr>
              <a:t>Fourth Generation Computers</a:t>
            </a:r>
            <a:r>
              <a:rPr lang="en-GB" altLang="zh-CN">
                <a:latin typeface="Times New Roman" charset="0"/>
                <a:ea typeface="宋体" charset="0"/>
              </a:rPr>
              <a:t> Englewood Cliffs, NJ:Prentice Hall</a:t>
            </a:r>
          </a:p>
          <a:p>
            <a:pPr eaLnBrk="1" hangingPunct="1"/>
            <a:endParaRPr lang="en-GB" altLang="zh-CN">
              <a:latin typeface="Times New Roman" charset="0"/>
              <a:ea typeface="宋体" charset="0"/>
            </a:endParaRPr>
          </a:p>
          <a:p>
            <a:pPr eaLnBrk="1" hangingPunct="1"/>
            <a:r>
              <a:rPr lang="en-GB" altLang="zh-CN">
                <a:latin typeface="Times New Roman" charset="0"/>
                <a:ea typeface="宋体" charset="0"/>
              </a:rPr>
              <a:t>Note: Brooks is not agreeing with these objections, he merely notes that they are made by a lot of other people.</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FE216C8-3775-E146-9054-98AA0C351044}" type="slidenum">
              <a:rPr lang="zh-CN" altLang="en-GB" sz="1300">
                <a:latin typeface="Tahoma" charset="0"/>
              </a:rPr>
              <a:pPr eaLnBrk="1" hangingPunct="1"/>
              <a:t>97</a:t>
            </a:fld>
            <a:endParaRPr lang="en-GB" altLang="zh-CN" sz="1300">
              <a:latin typeface="Tahoma" charset="0"/>
            </a:endParaRPr>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ltLang="zh-CN">
                <a:latin typeface="Times New Roman" charset="0"/>
                <a:ea typeface="宋体" charset="0"/>
              </a:rPr>
              <a:t>F.Brooks. 1975. “The Second-System Effect” in F. Brooks Jr. (ed) </a:t>
            </a:r>
            <a:r>
              <a:rPr lang="en-GB" altLang="zh-CN" i="1">
                <a:latin typeface="Times New Roman" charset="0"/>
                <a:ea typeface="宋体" charset="0"/>
              </a:rPr>
              <a:t>The Mythical Man Month</a:t>
            </a:r>
            <a:r>
              <a:rPr lang="en-GB" altLang="zh-CN">
                <a:latin typeface="Times New Roman" charset="0"/>
                <a:ea typeface="宋体" charset="0"/>
              </a:rPr>
              <a:t>. Reading, Mass: Addison Wesley</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50D18C2-2854-9B40-87EC-C5ABEC71C806}" type="slidenum">
              <a:rPr lang="zh-CN" altLang="en-GB" sz="1300">
                <a:latin typeface="Tahoma" charset="0"/>
              </a:rPr>
              <a:pPr eaLnBrk="1" hangingPunct="1"/>
              <a:t>98</a:t>
            </a:fld>
            <a:endParaRPr lang="en-GB" altLang="zh-CN" sz="1300">
              <a:latin typeface="Tahoma" charset="0"/>
            </a:endParaRPr>
          </a:p>
        </p:txBody>
      </p:sp>
      <p:sp>
        <p:nvSpPr>
          <p:cNvPr id="219138" name="Rectangle 2"/>
          <p:cNvSpPr>
            <a:spLocks noGrp="1" noRot="1" noChangeAspect="1" noChangeArrowheads="1" noTextEdit="1"/>
          </p:cNvSpPr>
          <p:nvPr>
            <p:ph type="sldImg"/>
          </p:nvPr>
        </p:nvSpPr>
        <p:spPr>
          <a:ln/>
        </p:spPr>
      </p:sp>
      <p:sp>
        <p:nvSpPr>
          <p:cNvPr id="2191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6AE3313-EA5D-A64B-ABA3-E012E51A040C}" type="slidenum">
              <a:rPr lang="zh-CN" altLang="en-GB" sz="1300">
                <a:latin typeface="Tahoma" charset="0"/>
              </a:rPr>
              <a:pPr eaLnBrk="1" hangingPunct="1"/>
              <a:t>99</a:t>
            </a:fld>
            <a:endParaRPr lang="en-GB" altLang="zh-CN" sz="1300">
              <a:latin typeface="Tahoma" charset="0"/>
            </a:endParaRPr>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8D389DE-473C-4A4D-A860-B2E7EA1663C4}" type="slidenum">
              <a:rPr lang="zh-CN" altLang="en-GB" sz="1300">
                <a:latin typeface="Tahoma" charset="0"/>
              </a:rPr>
              <a:pPr eaLnBrk="1" hangingPunct="1"/>
              <a:t>100</a:t>
            </a:fld>
            <a:endParaRPr lang="en-GB" altLang="zh-CN" sz="1300">
              <a:latin typeface="Tahoma" charset="0"/>
            </a:endParaRPr>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05ED531-496D-9D46-96B7-4B7EA3E20FD5}" type="slidenum">
              <a:rPr lang="zh-CN" altLang="en-GB" sz="1300">
                <a:latin typeface="Tahoma" charset="0"/>
              </a:rPr>
              <a:pPr eaLnBrk="1" hangingPunct="1"/>
              <a:t>101</a:t>
            </a:fld>
            <a:endParaRPr lang="en-GB" altLang="zh-CN" sz="1300">
              <a:latin typeface="Tahoma" charset="0"/>
            </a:endParaRPr>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GB" altLang="zh-CN">
              <a:latin typeface="Times New Roman" charset="0"/>
              <a:ea typeface="宋体"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F5EF343-4E86-F149-9AE6-6A6E094AB68B}" type="slidenum">
              <a:rPr lang="en-US" sz="1300">
                <a:latin typeface="Tahoma" charset="0"/>
              </a:rPr>
              <a:pPr eaLnBrk="1" hangingPunct="1"/>
              <a:t>102</a:t>
            </a:fld>
            <a:endParaRPr lang="en-US" sz="1300">
              <a:latin typeface="Tahoma" charset="0"/>
            </a:endParaRPr>
          </a:p>
        </p:txBody>
      </p:sp>
      <p:sp>
        <p:nvSpPr>
          <p:cNvPr id="227330"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27331"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a:ln/>
        </p:spPr>
      </p:sp>
      <p:sp>
        <p:nvSpPr>
          <p:cNvPr id="2765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Calibri" charset="0"/>
              <a:ea typeface="宋体"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4DE88E5-653E-0B4B-AE14-1CAA70C6B7E2}" type="slidenum">
              <a:rPr lang="en-US" sz="1300">
                <a:latin typeface="Tahoma" charset="0"/>
              </a:rPr>
              <a:pPr eaLnBrk="1" hangingPunct="1"/>
              <a:t>103</a:t>
            </a:fld>
            <a:endParaRPr lang="en-US" sz="1300">
              <a:latin typeface="Tahoma" charset="0"/>
            </a:endParaRPr>
          </a:p>
        </p:txBody>
      </p:sp>
      <p:sp>
        <p:nvSpPr>
          <p:cNvPr id="229378"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29379"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14D1214-6EE9-F549-878C-1A8AA72A33CA}" type="slidenum">
              <a:rPr lang="en-US" sz="1300">
                <a:latin typeface="Tahoma" charset="0"/>
              </a:rPr>
              <a:pPr eaLnBrk="1" hangingPunct="1"/>
              <a:t>104</a:t>
            </a:fld>
            <a:endParaRPr lang="en-US" sz="1300">
              <a:latin typeface="Tahoma" charset="0"/>
            </a:endParaRPr>
          </a:p>
        </p:txBody>
      </p:sp>
      <p:sp>
        <p:nvSpPr>
          <p:cNvPr id="231426"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31427"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0FE5304-008B-9A49-BB60-C88255886BF6}" type="slidenum">
              <a:rPr lang="en-US" sz="1300">
                <a:latin typeface="Tahoma" charset="0"/>
              </a:rPr>
              <a:pPr eaLnBrk="1" hangingPunct="1"/>
              <a:t>105</a:t>
            </a:fld>
            <a:endParaRPr lang="en-US" sz="1300">
              <a:latin typeface="Tahoma" charset="0"/>
            </a:endParaRPr>
          </a:p>
        </p:txBody>
      </p:sp>
      <p:sp>
        <p:nvSpPr>
          <p:cNvPr id="233474"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33475"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51BEB2-B076-894E-AB5E-5D542C991E44}" type="slidenum">
              <a:rPr lang="en-US" sz="1300">
                <a:latin typeface="Tahoma" charset="0"/>
              </a:rPr>
              <a:pPr eaLnBrk="1" hangingPunct="1"/>
              <a:t>106</a:t>
            </a:fld>
            <a:endParaRPr lang="en-US" sz="1300">
              <a:latin typeface="Tahoma" charset="0"/>
            </a:endParaRPr>
          </a:p>
        </p:txBody>
      </p:sp>
      <p:sp>
        <p:nvSpPr>
          <p:cNvPr id="235522"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35523"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3551B79-2C68-7F4B-BDA1-7F9AC011455C}" type="slidenum">
              <a:rPr lang="en-US" sz="1300">
                <a:latin typeface="Tahoma" charset="0"/>
              </a:rPr>
              <a:pPr eaLnBrk="1" hangingPunct="1"/>
              <a:t>107</a:t>
            </a:fld>
            <a:endParaRPr lang="en-US" sz="1300">
              <a:latin typeface="Tahoma" charset="0"/>
            </a:endParaRPr>
          </a:p>
        </p:txBody>
      </p:sp>
      <p:sp>
        <p:nvSpPr>
          <p:cNvPr id="237570"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37571"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2F18467-7E01-D140-AA14-A24B768EB747}" type="slidenum">
              <a:rPr lang="en-US" sz="1300">
                <a:latin typeface="Tahoma" charset="0"/>
              </a:rPr>
              <a:pPr eaLnBrk="1" hangingPunct="1"/>
              <a:t>108</a:t>
            </a:fld>
            <a:endParaRPr lang="en-US" sz="1300">
              <a:latin typeface="Tahoma" charset="0"/>
            </a:endParaRPr>
          </a:p>
        </p:txBody>
      </p:sp>
      <p:sp>
        <p:nvSpPr>
          <p:cNvPr id="239618"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39619"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F8BD53E-762A-5B44-81DD-5CD0FBCC1D92}" type="slidenum">
              <a:rPr lang="en-US" sz="1300">
                <a:latin typeface="Tahoma" charset="0"/>
              </a:rPr>
              <a:pPr eaLnBrk="1" hangingPunct="1"/>
              <a:t>109</a:t>
            </a:fld>
            <a:endParaRPr lang="en-US" sz="1300">
              <a:latin typeface="Tahoma" charset="0"/>
            </a:endParaRPr>
          </a:p>
        </p:txBody>
      </p:sp>
      <p:sp>
        <p:nvSpPr>
          <p:cNvPr id="241666"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41667"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76BB5B3-AB87-BD41-B2B9-A59B7A065EBB}" type="slidenum">
              <a:rPr lang="en-US" sz="1300">
                <a:latin typeface="Tahoma" charset="0"/>
              </a:rPr>
              <a:pPr eaLnBrk="1" hangingPunct="1"/>
              <a:t>110</a:t>
            </a:fld>
            <a:endParaRPr lang="en-US" sz="1300">
              <a:latin typeface="Tahoma" charset="0"/>
            </a:endParaRPr>
          </a:p>
        </p:txBody>
      </p:sp>
      <p:sp>
        <p:nvSpPr>
          <p:cNvPr id="243714"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43715"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4589FF-7132-C040-986C-3DAE6BA7F395}" type="slidenum">
              <a:rPr lang="en-US" sz="1300">
                <a:latin typeface="Tahoma" charset="0"/>
              </a:rPr>
              <a:pPr eaLnBrk="1" hangingPunct="1"/>
              <a:t>111</a:t>
            </a:fld>
            <a:endParaRPr lang="en-US" sz="1300">
              <a:latin typeface="Tahoma" charset="0"/>
            </a:endParaRPr>
          </a:p>
        </p:txBody>
      </p:sp>
      <p:sp>
        <p:nvSpPr>
          <p:cNvPr id="247810"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47811"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D7BDD49-9C13-BF49-BE58-C332A74403A5}" type="slidenum">
              <a:rPr lang="en-US" sz="1300">
                <a:latin typeface="Tahoma" charset="0"/>
              </a:rPr>
              <a:pPr eaLnBrk="1" hangingPunct="1"/>
              <a:t>112</a:t>
            </a:fld>
            <a:endParaRPr lang="en-US" sz="1300">
              <a:latin typeface="Tahoma" charset="0"/>
            </a:endParaRPr>
          </a:p>
        </p:txBody>
      </p:sp>
      <p:sp>
        <p:nvSpPr>
          <p:cNvPr id="249858"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49859"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宋体" charset="0"/>
              </a:rPr>
              <a:t>RDF: Resource Description Framework. </a:t>
            </a:r>
          </a:p>
          <a:p>
            <a:r>
              <a:rPr lang="en-US">
                <a:latin typeface="Arial" charset="0"/>
                <a:ea typeface="宋体" charset="0"/>
              </a:rPr>
              <a:t>RDFS: RDF schema </a:t>
            </a:r>
          </a:p>
          <a:p>
            <a:r>
              <a:rPr lang="en-US">
                <a:latin typeface="Calibri" charset="0"/>
                <a:ea typeface="宋体" charset="0"/>
                <a:hlinkClick r:id="rId3" tooltip="Web Ontology Language"/>
              </a:rPr>
              <a:t>Web Ontology Language</a:t>
            </a:r>
            <a:r>
              <a:rPr lang="en-US">
                <a:latin typeface="Calibri" charset="0"/>
                <a:ea typeface="宋体" charset="0"/>
              </a:rPr>
              <a:t> (OWL).</a:t>
            </a:r>
            <a:endParaRPr lang="en-US">
              <a:latin typeface="Arial" charset="0"/>
              <a:ea typeface="宋体" charset="0"/>
            </a:endParaRPr>
          </a:p>
        </p:txBody>
      </p:sp>
      <p:sp>
        <p:nvSpPr>
          <p:cNvPr id="552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0C0F1D3-CD11-1542-B3A9-4C92F59B1BCB}" type="slidenum">
              <a:rPr lang="en-US" sz="1100">
                <a:latin typeface="Calibri" charset="0"/>
                <a:ea typeface="ＭＳ Ｐゴシック" charset="0"/>
                <a:cs typeface="ＭＳ Ｐゴシック" charset="0"/>
              </a:rPr>
              <a:pPr eaLnBrk="1" hangingPunct="1"/>
              <a:t>23</a:t>
            </a:fld>
            <a:endParaRPr lang="en-US" sz="1100">
              <a:latin typeface="Calibri" charset="0"/>
              <a:ea typeface="ＭＳ Ｐゴシック" charset="0"/>
              <a:cs typeface="ＭＳ Ｐゴシック"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D16118F-0BA4-AB4E-AF6E-F38B67D863DE}" type="slidenum">
              <a:rPr lang="en-US" sz="1300">
                <a:latin typeface="Tahoma" charset="0"/>
              </a:rPr>
              <a:pPr eaLnBrk="1" hangingPunct="1"/>
              <a:t>113</a:t>
            </a:fld>
            <a:endParaRPr lang="en-US" sz="1300">
              <a:latin typeface="Tahoma" charset="0"/>
            </a:endParaRPr>
          </a:p>
        </p:txBody>
      </p:sp>
      <p:sp>
        <p:nvSpPr>
          <p:cNvPr id="253954"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53955"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8F5B9AB-C6D7-B54B-B395-E6CC2618C21A}" type="slidenum">
              <a:rPr lang="en-US" sz="1300">
                <a:latin typeface="Tahoma" charset="0"/>
              </a:rPr>
              <a:pPr eaLnBrk="1" hangingPunct="1"/>
              <a:t>114</a:t>
            </a:fld>
            <a:endParaRPr lang="en-US" sz="1300">
              <a:latin typeface="Tahoma" charset="0"/>
            </a:endParaRPr>
          </a:p>
        </p:txBody>
      </p:sp>
      <p:sp>
        <p:nvSpPr>
          <p:cNvPr id="256002"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56003"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41F9B12-C969-A446-A29D-901606BD3842}" type="slidenum">
              <a:rPr lang="en-US" sz="1300">
                <a:latin typeface="Tahoma" charset="0"/>
              </a:rPr>
              <a:pPr eaLnBrk="1" hangingPunct="1"/>
              <a:t>115</a:t>
            </a:fld>
            <a:endParaRPr lang="en-US" sz="1300">
              <a:latin typeface="Tahoma" charset="0"/>
            </a:endParaRPr>
          </a:p>
        </p:txBody>
      </p:sp>
      <p:sp>
        <p:nvSpPr>
          <p:cNvPr id="258050"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58051"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0977315-E937-DC4B-AF4E-C4E8AB0AE717}" type="slidenum">
              <a:rPr lang="en-US" sz="1300">
                <a:latin typeface="Tahoma" charset="0"/>
              </a:rPr>
              <a:pPr eaLnBrk="1" hangingPunct="1"/>
              <a:t>116</a:t>
            </a:fld>
            <a:endParaRPr lang="en-US" sz="1300">
              <a:latin typeface="Tahoma" charset="0"/>
            </a:endParaRPr>
          </a:p>
        </p:txBody>
      </p:sp>
      <p:sp>
        <p:nvSpPr>
          <p:cNvPr id="260098"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60099"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EDE1AD3-5FC4-684E-910E-12CE71AD8743}" type="slidenum">
              <a:rPr lang="en-US" sz="1300">
                <a:latin typeface="Tahoma" charset="0"/>
              </a:rPr>
              <a:pPr eaLnBrk="1" hangingPunct="1"/>
              <a:t>117</a:t>
            </a:fld>
            <a:endParaRPr lang="en-US" sz="1300">
              <a:latin typeface="Tahoma" charset="0"/>
            </a:endParaRPr>
          </a:p>
        </p:txBody>
      </p:sp>
      <p:sp>
        <p:nvSpPr>
          <p:cNvPr id="262146"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62147"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7A3E13D-F69F-CF4F-BA1A-9B822F6C6325}" type="slidenum">
              <a:rPr lang="en-US" sz="1300">
                <a:latin typeface="Tahoma" charset="0"/>
              </a:rPr>
              <a:pPr eaLnBrk="1" hangingPunct="1"/>
              <a:t>118</a:t>
            </a:fld>
            <a:endParaRPr lang="en-US" sz="1300">
              <a:latin typeface="Tahoma" charset="0"/>
            </a:endParaRPr>
          </a:p>
        </p:txBody>
      </p:sp>
      <p:sp>
        <p:nvSpPr>
          <p:cNvPr id="264194"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64195"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1E003A6-AE84-6945-BB4C-865E8F56B84D}" type="slidenum">
              <a:rPr lang="en-US" sz="1300">
                <a:latin typeface="Tahoma" charset="0"/>
              </a:rPr>
              <a:pPr eaLnBrk="1" hangingPunct="1"/>
              <a:t>119</a:t>
            </a:fld>
            <a:endParaRPr lang="en-US" sz="1300">
              <a:latin typeface="Tahoma" charset="0"/>
            </a:endParaRPr>
          </a:p>
        </p:txBody>
      </p:sp>
      <p:sp>
        <p:nvSpPr>
          <p:cNvPr id="266242"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66243"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B10F1C9-A277-674B-9C34-C606BE57094F}" type="slidenum">
              <a:rPr lang="en-US" sz="1300">
                <a:latin typeface="Tahoma" charset="0"/>
              </a:rPr>
              <a:pPr eaLnBrk="1" hangingPunct="1"/>
              <a:t>120</a:t>
            </a:fld>
            <a:endParaRPr lang="en-US" sz="1300">
              <a:latin typeface="Tahoma" charset="0"/>
            </a:endParaRPr>
          </a:p>
        </p:txBody>
      </p:sp>
      <p:sp>
        <p:nvSpPr>
          <p:cNvPr id="268290"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68291"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B81400C-9B48-734E-8C75-89FE8134D3C9}" type="slidenum">
              <a:rPr lang="en-US" sz="1300">
                <a:latin typeface="Tahoma" charset="0"/>
              </a:rPr>
              <a:pPr eaLnBrk="1" hangingPunct="1"/>
              <a:t>121</a:t>
            </a:fld>
            <a:endParaRPr lang="en-US" sz="1300">
              <a:latin typeface="Tahoma" charset="0"/>
            </a:endParaRPr>
          </a:p>
        </p:txBody>
      </p:sp>
      <p:sp>
        <p:nvSpPr>
          <p:cNvPr id="270338" name="Rectangle 2"/>
          <p:cNvSpPr>
            <a:spLocks noGrp="1" noRot="1" noChangeAspect="1" noChangeArrowheads="1" noTextEdit="1"/>
          </p:cNvSpPr>
          <p:nvPr>
            <p:ph type="sldImg"/>
          </p:nvPr>
        </p:nvSpPr>
        <p:spPr>
          <a:xfrm>
            <a:off x="3344863" y="533400"/>
            <a:ext cx="3546475" cy="2660650"/>
          </a:xfrm>
          <a:solidFill>
            <a:srgbClr val="FFFFFF"/>
          </a:solidFill>
          <a:ln/>
        </p:spPr>
      </p:sp>
      <p:sp>
        <p:nvSpPr>
          <p:cNvPr id="270339" name="Rectangle 3"/>
          <p:cNvSpPr>
            <a:spLocks noGrp="1" noChangeArrowheads="1"/>
          </p:cNvSpPr>
          <p:nvPr>
            <p:ph type="body" idx="1"/>
          </p:nvPr>
        </p:nvSpPr>
        <p:spPr>
          <a:xfrm>
            <a:off x="1365250" y="3370263"/>
            <a:ext cx="7504113" cy="3197225"/>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73138" eaLnBrk="0" hangingPunct="0">
              <a:defRPr sz="2400">
                <a:solidFill>
                  <a:schemeClr val="tx1"/>
                </a:solidFill>
                <a:latin typeface="Arial" charset="0"/>
                <a:ea typeface="宋体" charset="0"/>
                <a:cs typeface="宋体" charset="0"/>
              </a:defRPr>
            </a:lvl1pPr>
            <a:lvl2pPr marL="742950" indent="-285750" defTabSz="973138" eaLnBrk="0" hangingPunct="0">
              <a:defRPr sz="2400">
                <a:solidFill>
                  <a:schemeClr val="tx1"/>
                </a:solidFill>
                <a:latin typeface="Arial" charset="0"/>
                <a:ea typeface="宋体" charset="0"/>
                <a:cs typeface="宋体" charset="0"/>
              </a:defRPr>
            </a:lvl2pPr>
            <a:lvl3pPr marL="1143000" indent="-228600" defTabSz="973138" eaLnBrk="0" hangingPunct="0">
              <a:defRPr sz="2400">
                <a:solidFill>
                  <a:schemeClr val="tx1"/>
                </a:solidFill>
                <a:latin typeface="Arial" charset="0"/>
                <a:ea typeface="宋体" charset="0"/>
                <a:cs typeface="宋体" charset="0"/>
              </a:defRPr>
            </a:lvl3pPr>
            <a:lvl4pPr marL="1600200" indent="-228600" defTabSz="973138" eaLnBrk="0" hangingPunct="0">
              <a:defRPr sz="2400">
                <a:solidFill>
                  <a:schemeClr val="tx1"/>
                </a:solidFill>
                <a:latin typeface="Arial" charset="0"/>
                <a:ea typeface="宋体" charset="0"/>
                <a:cs typeface="宋体" charset="0"/>
              </a:defRPr>
            </a:lvl4pPr>
            <a:lvl5pPr marL="2057400" indent="-228600" defTabSz="973138" eaLnBrk="0" hangingPunct="0">
              <a:defRPr sz="2400">
                <a:solidFill>
                  <a:schemeClr val="tx1"/>
                </a:solidFill>
                <a:latin typeface="Arial" charset="0"/>
                <a:ea typeface="宋体" charset="0"/>
                <a:cs typeface="宋体" charset="0"/>
              </a:defRPr>
            </a:lvl5pPr>
            <a:lvl6pPr marL="2514600" indent="-228600" defTabSz="973138"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973138"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973138"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973138"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730889E-05A0-D74D-AA17-080BDE02F75F}" type="slidenum">
              <a:rPr lang="en-US" sz="1300">
                <a:latin typeface="Tahoma" charset="0"/>
              </a:rPr>
              <a:pPr eaLnBrk="1" hangingPunct="1"/>
              <a:t>122</a:t>
            </a:fld>
            <a:endParaRPr lang="en-US" sz="1300">
              <a:latin typeface="Tahoma" charset="0"/>
            </a:endParaRPr>
          </a:p>
        </p:txBody>
      </p:sp>
      <p:sp>
        <p:nvSpPr>
          <p:cNvPr id="272386" name="Rectangle 2"/>
          <p:cNvSpPr>
            <a:spLocks noGrp="1" noRot="1" noChangeAspect="1" noChangeArrowheads="1" noTextEdit="1"/>
          </p:cNvSpPr>
          <p:nvPr>
            <p:ph type="sldImg"/>
          </p:nvPr>
        </p:nvSpPr>
        <p:spPr>
          <a:xfrm>
            <a:off x="3343275" y="533400"/>
            <a:ext cx="3549650" cy="2662238"/>
          </a:xfrm>
          <a:solidFill>
            <a:srgbClr val="FFFFFF"/>
          </a:solidFill>
          <a:ln/>
        </p:spPr>
      </p:sp>
      <p:sp>
        <p:nvSpPr>
          <p:cNvPr id="272387" name="Rectangle 3"/>
          <p:cNvSpPr>
            <a:spLocks noGrp="1" noChangeArrowheads="1"/>
          </p:cNvSpPr>
          <p:nvPr>
            <p:ph type="body" idx="1"/>
          </p:nvPr>
        </p:nvSpPr>
        <p:spPr>
          <a:xfrm>
            <a:off x="1365250" y="3371850"/>
            <a:ext cx="7504113" cy="3195638"/>
          </a:xfrm>
          <a:solidFill>
            <a:srgbClr val="FFFFFF"/>
          </a:solidFill>
          <a:ln>
            <a:solidFill>
              <a:srgbClr val="000000"/>
            </a:solidFill>
          </a:ln>
          <a:extLst>
            <a:ext uri="{FAA26D3D-D897-4be2-8F04-BA451C77F1D7}">
              <ma14:placeholderFlag xmlns="" xmlns:ma14="http://schemas.microsoft.com/office/mac/drawingml/2011/main" val="1"/>
            </a:ext>
          </a:extLst>
        </p:spPr>
        <p:txBody>
          <a:bodyPr/>
          <a:lstStyle/>
          <a:p>
            <a:endParaRPr lang="en-US">
              <a:latin typeface="Times New Roman" charset="0"/>
              <a:ea typeface="宋体"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633730" name="Rectangle 2"/>
          <p:cNvSpPr>
            <a:spLocks noGrp="1" noChangeArrowheads="1"/>
          </p:cNvSpPr>
          <p:nvPr>
            <p:ph type="ctrTitle"/>
          </p:nvPr>
        </p:nvSpPr>
        <p:spPr>
          <a:xfrm>
            <a:off x="914400" y="1524000"/>
            <a:ext cx="7623175" cy="1752600"/>
          </a:xfrm>
        </p:spPr>
        <p:txBody>
          <a:bodyPr/>
          <a:lstStyle>
            <a:lvl1pPr>
              <a:defRPr sz="5000"/>
            </a:lvl1pPr>
          </a:lstStyle>
          <a:p>
            <a:r>
              <a:rPr lang="en-US" altLang="zh-CN"/>
              <a:t>Click to edit Master title style</a:t>
            </a:r>
          </a:p>
        </p:txBody>
      </p:sp>
      <p:sp>
        <p:nvSpPr>
          <p:cNvPr id="2633731"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en-US" altLang="zh-CN"/>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3D1CE6B3-ADBC-DC4A-B3D1-0AAC55FCA268}" type="slidenum">
              <a:rPr lang="en-US" altLang="zh-CN"/>
              <a:pPr>
                <a:defRPr/>
              </a:pPr>
              <a:t>‹#›</a:t>
            </a:fld>
            <a:endParaRPr lang="en-US" altLang="zh-CN"/>
          </a:p>
        </p:txBody>
      </p:sp>
    </p:spTree>
    <p:extLst>
      <p:ext uri="{BB962C8B-B14F-4D97-AF65-F5344CB8AC3E}">
        <p14:creationId xmlns:p14="http://schemas.microsoft.com/office/powerpoint/2010/main" val="1454814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EE52C67-073B-E54F-8105-EB98A67E54B4}" type="slidenum">
              <a:rPr lang="en-US" altLang="zh-CN"/>
              <a:pPr>
                <a:defRPr/>
              </a:pPr>
              <a:t>‹#›</a:t>
            </a:fld>
            <a:endParaRPr lang="en-US" altLang="zh-CN"/>
          </a:p>
        </p:txBody>
      </p:sp>
    </p:spTree>
    <p:extLst>
      <p:ext uri="{BB962C8B-B14F-4D97-AF65-F5344CB8AC3E}">
        <p14:creationId xmlns:p14="http://schemas.microsoft.com/office/powerpoint/2010/main" val="105719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1012D97-692B-8741-BBC2-C2B3CE50007D}" type="slidenum">
              <a:rPr lang="en-US" altLang="zh-CN"/>
              <a:pPr>
                <a:defRPr/>
              </a:pPr>
              <a:t>‹#›</a:t>
            </a:fld>
            <a:endParaRPr lang="en-US" altLang="zh-CN"/>
          </a:p>
        </p:txBody>
      </p:sp>
    </p:spTree>
    <p:extLst>
      <p:ext uri="{BB962C8B-B14F-4D97-AF65-F5344CB8AC3E}">
        <p14:creationId xmlns:p14="http://schemas.microsoft.com/office/powerpoint/2010/main" val="31468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8229600" cy="4530725"/>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EFBBAB7-9D58-8B44-BE9F-F9E9CAFF9EC7}" type="slidenum">
              <a:rPr lang="en-US" altLang="zh-CN"/>
              <a:pPr>
                <a:defRPr/>
              </a:pPr>
              <a:t>‹#›</a:t>
            </a:fld>
            <a:endParaRPr lang="en-US" altLang="zh-CN"/>
          </a:p>
        </p:txBody>
      </p:sp>
    </p:spTree>
    <p:extLst>
      <p:ext uri="{BB962C8B-B14F-4D97-AF65-F5344CB8AC3E}">
        <p14:creationId xmlns:p14="http://schemas.microsoft.com/office/powerpoint/2010/main" val="2760023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600200"/>
            <a:ext cx="4038600" cy="4530725"/>
          </a:xfrm>
        </p:spPr>
        <p:txBody>
          <a:bodyPr/>
          <a:lstStyle/>
          <a:p>
            <a:pPr lvl="0"/>
            <a:endParaRPr lang="zh-CN"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E6B6F37-1115-7145-A59A-C07C5A453E27}" type="slidenum">
              <a:rPr lang="en-US" altLang="zh-CN"/>
              <a:pPr>
                <a:defRPr/>
              </a:pPr>
              <a:t>‹#›</a:t>
            </a:fld>
            <a:endParaRPr lang="en-US" altLang="zh-CN"/>
          </a:p>
        </p:txBody>
      </p:sp>
    </p:spTree>
    <p:extLst>
      <p:ext uri="{BB962C8B-B14F-4D97-AF65-F5344CB8AC3E}">
        <p14:creationId xmlns:p14="http://schemas.microsoft.com/office/powerpoint/2010/main" val="2646488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4648200" y="1600200"/>
            <a:ext cx="4038600" cy="4530725"/>
          </a:xfrm>
        </p:spPr>
        <p:txBody>
          <a:bodyPr/>
          <a:lstStyle/>
          <a:p>
            <a:pPr lvl="0"/>
            <a:endParaRPr lang="zh-CN"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748853A-2F4B-AC43-9892-5383BDFA726F}" type="slidenum">
              <a:rPr lang="en-US" altLang="zh-CN"/>
              <a:pPr>
                <a:defRPr/>
              </a:pPr>
              <a:t>‹#›</a:t>
            </a:fld>
            <a:endParaRPr lang="en-US" altLang="zh-CN"/>
          </a:p>
        </p:txBody>
      </p:sp>
    </p:spTree>
    <p:extLst>
      <p:ext uri="{BB962C8B-B14F-4D97-AF65-F5344CB8AC3E}">
        <p14:creationId xmlns:p14="http://schemas.microsoft.com/office/powerpoint/2010/main" val="2118094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D29CF9E-A9BA-7941-AB89-059C2513264A}" type="slidenum">
              <a:rPr lang="en-US" altLang="zh-CN"/>
              <a:pPr>
                <a:defRPr/>
              </a:pPr>
              <a:t>‹#›</a:t>
            </a:fld>
            <a:endParaRPr lang="en-US" altLang="zh-CN"/>
          </a:p>
        </p:txBody>
      </p:sp>
    </p:spTree>
    <p:extLst>
      <p:ext uri="{BB962C8B-B14F-4D97-AF65-F5344CB8AC3E}">
        <p14:creationId xmlns:p14="http://schemas.microsoft.com/office/powerpoint/2010/main" val="20788663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5D714F8-1A88-1745-B533-1E385938133E}" type="slidenum">
              <a:rPr lang="en-US" altLang="zh-CN"/>
              <a:pPr>
                <a:defRPr/>
              </a:pPr>
              <a:t>‹#›</a:t>
            </a:fld>
            <a:endParaRPr lang="en-US" altLang="zh-CN"/>
          </a:p>
        </p:txBody>
      </p:sp>
    </p:spTree>
    <p:extLst>
      <p:ext uri="{BB962C8B-B14F-4D97-AF65-F5344CB8AC3E}">
        <p14:creationId xmlns:p14="http://schemas.microsoft.com/office/powerpoint/2010/main" val="2210332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2" name="bk object 18"/>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502020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lIns="0" tIns="0" rIns="0" bIns="0">
            <a:spAutoFit/>
          </a:bodyPr>
          <a:lstStyle>
            <a:lvl1pPr>
              <a:defRPr/>
            </a:lvl1pPr>
          </a:lstStyle>
          <a:p>
            <a:endParaRPr/>
          </a:p>
        </p:txBody>
      </p:sp>
    </p:spTree>
    <p:extLst>
      <p:ext uri="{BB962C8B-B14F-4D97-AF65-F5344CB8AC3E}">
        <p14:creationId xmlns:p14="http://schemas.microsoft.com/office/powerpoint/2010/main" val="4262963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006699"/>
                </a:solidFill>
                <a:latin typeface="Arial Rounded MT Bold"/>
                <a:cs typeface="Arial Rounded MT Bold"/>
              </a:defRPr>
            </a:lvl1pPr>
          </a:lstStyle>
          <a:p>
            <a:endParaRPr/>
          </a:p>
        </p:txBody>
      </p:sp>
      <p:sp>
        <p:nvSpPr>
          <p:cNvPr id="3" name="Holder 3"/>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p>
        </p:txBody>
      </p:sp>
      <p:sp>
        <p:nvSpPr>
          <p:cNvPr id="4" name="Holder 4"/>
          <p:cNvSpPr>
            <a:spLocks noGrp="1"/>
          </p:cNvSpPr>
          <p:nvPr>
            <p:ph type="dt" sz="half" idx="11"/>
          </p:nvPr>
        </p:nvSpPr>
        <p:spPr/>
        <p:txBody>
          <a:bodyPr lIns="0" tIns="0" rIns="0" bIns="0"/>
          <a:lstStyle>
            <a:lvl1pPr algn="l">
              <a:defRPr>
                <a:solidFill>
                  <a:schemeClr val="tx1">
                    <a:tint val="75000"/>
                  </a:schemeClr>
                </a:solidFill>
              </a:defRPr>
            </a:lvl1pPr>
          </a:lstStyle>
          <a:p>
            <a:pPr>
              <a:defRPr/>
            </a:pPr>
            <a:fld id="{ABE1987B-B1A5-9342-8CF3-DF9769244AE1}" type="datetimeFigureOut">
              <a:rPr lang="en-US"/>
              <a:pPr>
                <a:defRPr/>
              </a:pPr>
              <a:t>9/10/23</a:t>
            </a:fld>
            <a:endParaRPr lang="en-US"/>
          </a:p>
        </p:txBody>
      </p:sp>
      <p:sp>
        <p:nvSpPr>
          <p:cNvPr id="5" name="Holder 5"/>
          <p:cNvSpPr>
            <a:spLocks noGrp="1"/>
          </p:cNvSpPr>
          <p:nvPr>
            <p:ph type="sldNum" sz="quarter" idx="12"/>
          </p:nvPr>
        </p:nvSpPr>
        <p:spPr/>
        <p:txBody>
          <a:bodyPr lIns="0" tIns="0" rIns="0" bIns="0"/>
          <a:lstStyle>
            <a:lvl1pPr marL="124460">
              <a:defRPr sz="1400" b="0" i="0">
                <a:solidFill>
                  <a:schemeClr val="tx1"/>
                </a:solidFill>
                <a:latin typeface="Arial"/>
                <a:cs typeface="Arial"/>
              </a:defRPr>
            </a:lvl1pPr>
          </a:lstStyle>
          <a:p>
            <a:pPr>
              <a:defRPr/>
            </a:pPr>
            <a:fld id="{43A95A00-6D10-094B-A333-607CAAD8AC52}" type="slidenum">
              <a:rPr/>
              <a:pPr>
                <a:defRPr/>
              </a:pPr>
              <a:t>‹#›</a:t>
            </a:fld>
            <a:endParaRPr/>
          </a:p>
        </p:txBody>
      </p:sp>
    </p:spTree>
    <p:extLst>
      <p:ext uri="{BB962C8B-B14F-4D97-AF65-F5344CB8AC3E}">
        <p14:creationId xmlns:p14="http://schemas.microsoft.com/office/powerpoint/2010/main" val="186480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5005483-30D0-1C42-916C-435E30CFB1E5}" type="slidenum">
              <a:rPr lang="en-US" altLang="zh-CN"/>
              <a:pPr>
                <a:defRPr/>
              </a:pPr>
              <a:t>‹#›</a:t>
            </a:fld>
            <a:endParaRPr lang="en-US" altLang="zh-CN"/>
          </a:p>
        </p:txBody>
      </p:sp>
    </p:spTree>
    <p:extLst>
      <p:ext uri="{BB962C8B-B14F-4D97-AF65-F5344CB8AC3E}">
        <p14:creationId xmlns:p14="http://schemas.microsoft.com/office/powerpoint/2010/main" val="3480504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4CAAEA1-24AA-DC4E-BECF-B2117777CD6B}" type="slidenum">
              <a:rPr lang="en-US" altLang="zh-CN"/>
              <a:pPr>
                <a:defRPr/>
              </a:pPr>
              <a:t>‹#›</a:t>
            </a:fld>
            <a:endParaRPr lang="en-US" altLang="zh-CN"/>
          </a:p>
        </p:txBody>
      </p:sp>
    </p:spTree>
    <p:extLst>
      <p:ext uri="{BB962C8B-B14F-4D97-AF65-F5344CB8AC3E}">
        <p14:creationId xmlns:p14="http://schemas.microsoft.com/office/powerpoint/2010/main" val="4190682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6CDE7F7-DAA1-B546-8E95-5DF426A47270}" type="slidenum">
              <a:rPr lang="en-US" altLang="zh-CN"/>
              <a:pPr>
                <a:defRPr/>
              </a:pPr>
              <a:t>‹#›</a:t>
            </a:fld>
            <a:endParaRPr lang="en-US" altLang="zh-CN"/>
          </a:p>
        </p:txBody>
      </p:sp>
    </p:spTree>
    <p:extLst>
      <p:ext uri="{BB962C8B-B14F-4D97-AF65-F5344CB8AC3E}">
        <p14:creationId xmlns:p14="http://schemas.microsoft.com/office/powerpoint/2010/main" val="67186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738078E9-496A-9340-BAF4-2E188F59E53B}" type="slidenum">
              <a:rPr lang="en-US" altLang="zh-CN"/>
              <a:pPr>
                <a:defRPr/>
              </a:pPr>
              <a:t>‹#›</a:t>
            </a:fld>
            <a:endParaRPr lang="en-US" altLang="zh-CN"/>
          </a:p>
        </p:txBody>
      </p:sp>
    </p:spTree>
    <p:extLst>
      <p:ext uri="{BB962C8B-B14F-4D97-AF65-F5344CB8AC3E}">
        <p14:creationId xmlns:p14="http://schemas.microsoft.com/office/powerpoint/2010/main" val="2160745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DF41E55-A238-6B41-9012-4D3F331E3719}" type="slidenum">
              <a:rPr lang="en-US" altLang="zh-CN"/>
              <a:pPr>
                <a:defRPr/>
              </a:pPr>
              <a:t>‹#›</a:t>
            </a:fld>
            <a:endParaRPr lang="en-US" altLang="zh-CN"/>
          </a:p>
        </p:txBody>
      </p:sp>
    </p:spTree>
    <p:extLst>
      <p:ext uri="{BB962C8B-B14F-4D97-AF65-F5344CB8AC3E}">
        <p14:creationId xmlns:p14="http://schemas.microsoft.com/office/powerpoint/2010/main" val="1070507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12FF0C6-055F-5348-8945-4C13BE9B9EA0}" type="slidenum">
              <a:rPr lang="en-US" altLang="zh-CN"/>
              <a:pPr>
                <a:defRPr/>
              </a:pPr>
              <a:t>‹#›</a:t>
            </a:fld>
            <a:endParaRPr lang="en-US" altLang="zh-CN"/>
          </a:p>
        </p:txBody>
      </p:sp>
    </p:spTree>
    <p:extLst>
      <p:ext uri="{BB962C8B-B14F-4D97-AF65-F5344CB8AC3E}">
        <p14:creationId xmlns:p14="http://schemas.microsoft.com/office/powerpoint/2010/main" val="1396947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4D7E26C-E39E-5841-918F-0E12F3C18489}" type="slidenum">
              <a:rPr lang="en-US" altLang="zh-CN"/>
              <a:pPr>
                <a:defRPr/>
              </a:pPr>
              <a:t>‹#›</a:t>
            </a:fld>
            <a:endParaRPr lang="en-US" altLang="zh-CN"/>
          </a:p>
        </p:txBody>
      </p:sp>
    </p:spTree>
    <p:extLst>
      <p:ext uri="{BB962C8B-B14F-4D97-AF65-F5344CB8AC3E}">
        <p14:creationId xmlns:p14="http://schemas.microsoft.com/office/powerpoint/2010/main" val="332855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B83AA32-823B-9F4A-975F-37AEF6B817A8}" type="slidenum">
              <a:rPr lang="en-US" altLang="zh-CN"/>
              <a:pPr>
                <a:defRPr/>
              </a:pPr>
              <a:t>‹#›</a:t>
            </a:fld>
            <a:endParaRPr lang="en-US" altLang="zh-CN"/>
          </a:p>
        </p:txBody>
      </p:sp>
    </p:spTree>
    <p:extLst>
      <p:ext uri="{BB962C8B-B14F-4D97-AF65-F5344CB8AC3E}">
        <p14:creationId xmlns:p14="http://schemas.microsoft.com/office/powerpoint/2010/main" val="1917548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632708"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Garamond" charset="0"/>
              </a:defRPr>
            </a:lvl1pPr>
          </a:lstStyle>
          <a:p>
            <a:pPr>
              <a:defRPr/>
            </a:pPr>
            <a:endParaRPr lang="en-US" altLang="zh-CN"/>
          </a:p>
        </p:txBody>
      </p:sp>
      <p:sp>
        <p:nvSpPr>
          <p:cNvPr id="263270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a:defRPr/>
            </a:pPr>
            <a:endParaRPr lang="en-US" altLang="zh-CN"/>
          </a:p>
        </p:txBody>
      </p:sp>
      <p:sp>
        <p:nvSpPr>
          <p:cNvPr id="2632710"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charset="0"/>
              </a:defRPr>
            </a:lvl1pPr>
          </a:lstStyle>
          <a:p>
            <a:pPr>
              <a:defRPr/>
            </a:pPr>
            <a:fld id="{99ACDE08-A10B-6343-84C1-9503AA100426}" type="slidenum">
              <a:rPr lang="en-US" altLang="zh-CN"/>
              <a:pPr>
                <a:defRPr/>
              </a:pPr>
              <a:t>‹#›</a:t>
            </a:fld>
            <a:endParaRPr lang="en-US" altLang="zh-CN"/>
          </a:p>
        </p:txBody>
      </p:sp>
      <p:sp>
        <p:nvSpPr>
          <p:cNvPr id="1031" name="Freeform 7"/>
          <p:cNvSpPr>
            <a:spLocks noChangeArrowheads="1"/>
          </p:cNvSpPr>
          <p:nvPr/>
        </p:nvSpPr>
        <p:spPr bwMode="auto">
          <a:xfrm>
            <a:off x="381000" y="228600"/>
            <a:ext cx="82296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83"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4" r:id="rId17"/>
    <p:sldLayoutId id="2147483985" r:id="rId18"/>
    <p:sldLayoutId id="2147483986" r:id="rId19"/>
  </p:sldLayoutIdLst>
  <p:hf hdr="0" ftr="0" dt="0"/>
  <p:txStyles>
    <p:titleStyle>
      <a:lvl1pPr algn="l" rtl="0" eaLnBrk="0" fontAlgn="base" hangingPunct="0">
        <a:spcBef>
          <a:spcPct val="0"/>
        </a:spcBef>
        <a:spcAft>
          <a:spcPct val="0"/>
        </a:spcAft>
        <a:defRPr sz="4200">
          <a:solidFill>
            <a:schemeClr val="tx2"/>
          </a:solidFill>
          <a:latin typeface="+mj-lt"/>
          <a:ea typeface="+mj-ea"/>
          <a:cs typeface="宋体" charset="0"/>
        </a:defRPr>
      </a:lvl1pPr>
      <a:lvl2pPr algn="l" rtl="0" eaLnBrk="0" fontAlgn="base" hangingPunct="0">
        <a:spcBef>
          <a:spcPct val="0"/>
        </a:spcBef>
        <a:spcAft>
          <a:spcPct val="0"/>
        </a:spcAft>
        <a:defRPr sz="4200">
          <a:solidFill>
            <a:schemeClr val="tx2"/>
          </a:solidFill>
          <a:latin typeface="Garamond" pitchFamily="18" charset="0"/>
          <a:ea typeface="宋体" pitchFamily="2" charset="-122"/>
          <a:cs typeface="宋体" charset="0"/>
        </a:defRPr>
      </a:lvl2pPr>
      <a:lvl3pPr algn="l" rtl="0" eaLnBrk="0" fontAlgn="base" hangingPunct="0">
        <a:spcBef>
          <a:spcPct val="0"/>
        </a:spcBef>
        <a:spcAft>
          <a:spcPct val="0"/>
        </a:spcAft>
        <a:defRPr sz="4200">
          <a:solidFill>
            <a:schemeClr val="tx2"/>
          </a:solidFill>
          <a:latin typeface="Garamond" pitchFamily="18" charset="0"/>
          <a:ea typeface="宋体" pitchFamily="2" charset="-122"/>
          <a:cs typeface="宋体" charset="0"/>
        </a:defRPr>
      </a:lvl3pPr>
      <a:lvl4pPr algn="l" rtl="0" eaLnBrk="0" fontAlgn="base" hangingPunct="0">
        <a:spcBef>
          <a:spcPct val="0"/>
        </a:spcBef>
        <a:spcAft>
          <a:spcPct val="0"/>
        </a:spcAft>
        <a:defRPr sz="4200">
          <a:solidFill>
            <a:schemeClr val="tx2"/>
          </a:solidFill>
          <a:latin typeface="Garamond" pitchFamily="18" charset="0"/>
          <a:ea typeface="宋体" pitchFamily="2" charset="-122"/>
          <a:cs typeface="宋体" charset="0"/>
        </a:defRPr>
      </a:lvl4pPr>
      <a:lvl5pPr algn="l" rtl="0" eaLnBrk="0" fontAlgn="base" hangingPunct="0">
        <a:spcBef>
          <a:spcPct val="0"/>
        </a:spcBef>
        <a:spcAft>
          <a:spcPct val="0"/>
        </a:spcAft>
        <a:defRPr sz="4200">
          <a:solidFill>
            <a:schemeClr val="tx2"/>
          </a:solidFill>
          <a:latin typeface="Garamond" pitchFamily="18" charset="0"/>
          <a:ea typeface="宋体" pitchFamily="2" charset="-122"/>
          <a:cs typeface="宋体" charset="0"/>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3000">
          <a:solidFill>
            <a:schemeClr val="tx1"/>
          </a:solidFill>
          <a:latin typeface="+mn-lt"/>
          <a:ea typeface="+mn-ea"/>
          <a:cs typeface="宋体"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600">
          <a:solidFill>
            <a:schemeClr val="tx1"/>
          </a:solidFill>
          <a:latin typeface="+mn-lt"/>
          <a:ea typeface="+mn-ea"/>
          <a:cs typeface="宋体"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200">
          <a:solidFill>
            <a:schemeClr val="tx1"/>
          </a:solidFill>
          <a:latin typeface="+mn-lt"/>
          <a:ea typeface="+mn-ea"/>
          <a:cs typeface="宋体"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sz="2000">
          <a:solidFill>
            <a:schemeClr val="tx1"/>
          </a:solidFill>
          <a:latin typeface="+mn-lt"/>
          <a:ea typeface="+mn-ea"/>
          <a:cs typeface="宋体"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2000">
          <a:solidFill>
            <a:schemeClr val="tx1"/>
          </a:solidFill>
          <a:latin typeface="+mn-lt"/>
          <a:ea typeface="+mn-ea"/>
          <a:cs typeface="宋体" charset="0"/>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3.jpeg"/><Relationship Id="rId7" Type="http://schemas.openxmlformats.org/officeDocument/2006/relationships/hyperlink" Target="http://www.flickr.com/photos/simononly/" TargetMode="Externa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28.png"/><Relationship Id="rId4" Type="http://schemas.openxmlformats.org/officeDocument/2006/relationships/image" Target="../media/image24.jpeg"/><Relationship Id="rId9" Type="http://schemas.openxmlformats.org/officeDocument/2006/relationships/hyperlink" Target="http://www.flickr.com/photos/c"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28.pn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png"/><Relationship Id="rId15" Type="http://schemas.openxmlformats.org/officeDocument/2006/relationships/image" Target="../media/image41.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0.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82.wmf"/></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hyperlink" Target="http://www.sei.cmu.edu/str/indexes/references/Luckham_95.html" TargetMode="External"/><Relationship Id="rId2" Type="http://schemas.openxmlformats.org/officeDocument/2006/relationships/hyperlink" Target="http://www.sei.cmu.edu/str/indexes/references/Garlan_94a.html" TargetMode="External"/><Relationship Id="rId1" Type="http://schemas.openxmlformats.org/officeDocument/2006/relationships/slideLayout" Target="../slideLayouts/slideLayout2.xml"/><Relationship Id="rId4" Type="http://schemas.openxmlformats.org/officeDocument/2006/relationships/hyperlink" Target="http://www.sei.cmu.edu/str/indexes/references/Shaw_95.html"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ei.cmu.edu/publications/documents/00.reports/00tn017.html" TargetMode="External"/><Relationship Id="rId2" Type="http://schemas.openxmlformats.org/officeDocument/2006/relationships/hyperlink" Target="http://www.ics.uci.edu/" TargetMode="External"/><Relationship Id="rId1" Type="http://schemas.openxmlformats.org/officeDocument/2006/relationships/slideLayout" Target="../slideLayouts/slideLayout2.xml"/><Relationship Id="rId5" Type="http://schemas.openxmlformats.org/officeDocument/2006/relationships/hyperlink" Target="mailto:wally.byczek@banyan.unmed.edu" TargetMode="External"/><Relationship Id="rId4" Type="http://schemas.openxmlformats.org/officeDocument/2006/relationships/hyperlink" Target="http://www.sei.cmu.edu/str/taxonomies/view_qm.html" TargetMode="External"/></Relationships>
</file>

<file path=ppt/slides/_rels/slide2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0.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3.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unset.usc.edu/" TargetMode="External"/><Relationship Id="rId3" Type="http://schemas.openxmlformats.org/officeDocument/2006/relationships/hyperlink" Target="http://www-2.cs.cmu.edu/afs/cs/project/able/ftp/roadmap2000/roadmap2000.pdf" TargetMode="External"/><Relationship Id="rId7" Type="http://schemas.openxmlformats.org/officeDocument/2006/relationships/hyperlink" Target="http://www.acm.org/classics/may96/" TargetMode="External"/><Relationship Id="rId2" Type="http://schemas.openxmlformats.org/officeDocument/2006/relationships/hyperlink" Target="http://selab.korea.ac.kr/selab/resources/se/architecture.htm#Web" TargetMode="External"/><Relationship Id="rId1" Type="http://schemas.openxmlformats.org/officeDocument/2006/relationships/slideLayout" Target="../slideLayouts/slideLayout2.xml"/><Relationship Id="rId6" Type="http://schemas.openxmlformats.org/officeDocument/2006/relationships/hyperlink" Target="http://citeseer.nj.nec.com/cache/papers/cs/25896/http:zSzzSznenya.ms.mff.cuni.czzSzpublicationszSzbalek_phd.pdf/balek02connectors.pdf" TargetMode="External"/><Relationship Id="rId11" Type="http://schemas.openxmlformats.org/officeDocument/2006/relationships/hyperlink" Target="http://compose.labri.u-bordeaux.fr/overview/overview.en.php3#dsl" TargetMode="External"/><Relationship Id="rId5" Type="http://schemas.openxmlformats.org/officeDocument/2006/relationships/hyperlink" Target="http://www.cs.ukc.ac.uk/people/staff/cr3/bib/bookshelf/Modules.html" TargetMode="External"/><Relationship Id="rId10" Type="http://schemas.openxmlformats.org/officeDocument/2006/relationships/hyperlink" Target="http://www.cetus-links.org/" TargetMode="External"/><Relationship Id="rId4" Type="http://schemas.openxmlformats.org/officeDocument/2006/relationships/hyperlink" Target="http://portal.acm.org/dl.cfm?coll=portal&amp;dl=ACM&amp;CFID=3943453&amp;CFTOKEN=26992569" TargetMode="External"/><Relationship Id="rId9" Type="http://schemas.openxmlformats.org/officeDocument/2006/relationships/hyperlink" Target="http://www.cs.colorado.edu/serl/arch/Papers.html" TargetMode="External"/></Relationships>
</file>

<file path=ppt/slides/_rels/slide27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2.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8.xml.rels><?xml version="1.0" encoding="UTF-8" standalone="yes"?>
<Relationships xmlns="http://schemas.openxmlformats.org/package/2006/relationships"><Relationship Id="rId8" Type="http://schemas.openxmlformats.org/officeDocument/2006/relationships/hyperlink" Target="http://cne.gmu.edu/pjd/PUBS/sa.pdf" TargetMode="External"/><Relationship Id="rId3" Type="http://schemas.openxmlformats.org/officeDocument/2006/relationships/hyperlink" Target="http://ftp.ics.uci.edu/pub/c2/papers/C2-ICSE17-SAWS.pdf" TargetMode="External"/><Relationship Id="rId7" Type="http://schemas.openxmlformats.org/officeDocument/2006/relationships/hyperlink" Target="http://www.cgl.uwaterloo.ca/~rnkazman/barkho.ps" TargetMode="External"/><Relationship Id="rId2" Type="http://schemas.openxmlformats.org/officeDocument/2006/relationships/hyperlink" Target="http://ftp.ics.uci.edu/pub/c2/papers/ADL-FSE96.pdf" TargetMode="External"/><Relationship Id="rId1" Type="http://schemas.openxmlformats.org/officeDocument/2006/relationships/slideLayout" Target="../slideLayouts/slideLayout2.xml"/><Relationship Id="rId6" Type="http://schemas.openxmlformats.org/officeDocument/2006/relationships/hyperlink" Target="http://www.cwi.nl/~marcello/SAPapers/And91.pdf" TargetMode="External"/><Relationship Id="rId11" Type="http://schemas.openxmlformats.org/officeDocument/2006/relationships/hyperlink" Target="http://www.isr.uci.edu/projects/xarchuci/" TargetMode="External"/><Relationship Id="rId5" Type="http://schemas.openxmlformats.org/officeDocument/2006/relationships/hyperlink" Target="http://citeseer.nj.nec.com/cache/papers/cs/24505/http:zSzzSzwww.c3.lanl.govzSz~djkzSzPDFzSz00-02_IPCCC.pdf/performance-modelling-of-parallel.pdf" TargetMode="External"/><Relationship Id="rId10" Type="http://schemas.openxmlformats.org/officeDocument/2006/relationships/hyperlink" Target="http://selab.korea.ac.kr/selab/intra/papers/architecture/pw92.pdf" TargetMode="External"/><Relationship Id="rId4" Type="http://schemas.openxmlformats.org/officeDocument/2006/relationships/hyperlink" Target="http://sunset.usc.edu/" TargetMode="External"/><Relationship Id="rId9" Type="http://schemas.openxmlformats.org/officeDocument/2006/relationships/hyperlink" Target="http://www-2.cs.cmu.edu/afs/cs/project/able/ftp/Unification/Unification.pdf"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www.sei.cmu.edu/pub/documents/99.reports/pdf/99tr022.pdf" TargetMode="External"/><Relationship Id="rId3" Type="http://schemas.openxmlformats.org/officeDocument/2006/relationships/hyperlink" Target="http://compose.labri.u-bordeaux.fr/overview/overview.en.php3#dsl" TargetMode="External"/><Relationship Id="rId7" Type="http://schemas.openxmlformats.org/officeDocument/2006/relationships/hyperlink" Target="http://www.cs.ucsd.edu/users/goguen/pps/orlando96.ps" TargetMode="External"/><Relationship Id="rId2" Type="http://schemas.openxmlformats.org/officeDocument/2006/relationships/hyperlink" Target="http://www.isr.uci.edu/projects/xarchuci/tools-overview.html" TargetMode="External"/><Relationship Id="rId1" Type="http://schemas.openxmlformats.org/officeDocument/2006/relationships/slideLayout" Target="../slideLayouts/slideLayout2.xml"/><Relationship Id="rId6" Type="http://schemas.openxmlformats.org/officeDocument/2006/relationships/hyperlink" Target="http://www.kc.com/products/iuml/lite.html" TargetMode="External"/><Relationship Id="rId5" Type="http://schemas.openxmlformats.org/officeDocument/2006/relationships/hyperlink" Target="mailto:Hkrikorian@fullerton.edu" TargetMode="External"/><Relationship Id="rId10" Type="http://schemas.openxmlformats.org/officeDocument/2006/relationships/hyperlink" Target="http://www.afm.sbu.ac.uk/z/" TargetMode="External"/><Relationship Id="rId4" Type="http://schemas.openxmlformats.org/officeDocument/2006/relationships/hyperlink" Target="http://www.isr.uci.edu/projects/archstudio/setup-rundevelop.html" TargetMode="External"/><Relationship Id="rId9" Type="http://schemas.openxmlformats.org/officeDocument/2006/relationships/hyperlink" Target="http://pavg.stanford.edu/rapide/" TargetMode="Externa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amazon.com/exec/obidos/ASIN/0471228869/resourcesforsof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amazon.com/exec/obidos/ASIN/0201199300/resourcesforsoft" TargetMode="Externa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0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9.png"/><Relationship Id="rId7" Type="http://schemas.openxmlformats.org/officeDocument/2006/relationships/image" Target="../media/image161.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60.png"/><Relationship Id="rId9" Type="http://schemas.openxmlformats.org/officeDocument/2006/relationships/image" Target="../media/image163.png"/></Relationships>
</file>

<file path=ppt/slides/_rels/slide305.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5.png"/><Relationship Id="rId7" Type="http://schemas.openxmlformats.org/officeDocument/2006/relationships/image" Target="../media/image15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60.png"/><Relationship Id="rId10" Type="http://schemas.openxmlformats.org/officeDocument/2006/relationships/image" Target="../media/image169.png"/><Relationship Id="rId4" Type="http://schemas.openxmlformats.org/officeDocument/2006/relationships/image" Target="../media/image166.png"/><Relationship Id="rId9" Type="http://schemas.openxmlformats.org/officeDocument/2006/relationships/image" Target="../media/image168.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8.xml"/><Relationship Id="rId5" Type="http://schemas.openxmlformats.org/officeDocument/2006/relationships/image" Target="../media/image173.png"/><Relationship Id="rId4" Type="http://schemas.openxmlformats.org/officeDocument/2006/relationships/image" Target="../media/image17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amazon.com/exec/obidos/ASIN/0201703726/resourcesforsoft" TargetMode="External"/><Relationship Id="rId7" Type="http://schemas.openxmlformats.org/officeDocument/2006/relationships/hyperlink" Target="http://www.amazon.com/exec/obidos/ASIN/3540287132/resourcesforsoft" TargetMode="External"/><Relationship Id="rId2" Type="http://schemas.openxmlformats.org/officeDocument/2006/relationships/hyperlink" Target="http://www.amazon.com/exec/obidos/ASIN/020170482X/resourcesforsoft" TargetMode="External"/><Relationship Id="rId1" Type="http://schemas.openxmlformats.org/officeDocument/2006/relationships/slideLayout" Target="../slideLayouts/slideLayout2.xml"/><Relationship Id="rId6" Type="http://schemas.openxmlformats.org/officeDocument/2006/relationships/hyperlink" Target="http://www.amazon.com/exec/obidos/ASIN/0201775956/resourcesforsoft" TargetMode="External"/><Relationship Id="rId5" Type="http://schemas.openxmlformats.org/officeDocument/2006/relationships/hyperlink" Target="http://www.amazon.com/exec/obidos/ASIN/0470848499/resourcesforsoft" TargetMode="External"/><Relationship Id="rId4" Type="http://schemas.openxmlformats.org/officeDocument/2006/relationships/hyperlink" Target="http://www.amazon.com/exec/obidos/ASIN/0130290327/resourcesforsoft" TargetMode="Externa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19.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hyperlink" Target="http://www.sei.cmu.edu/str/indexes/references/Edelstein_94_bold.html" TargetMode="External"/><Relationship Id="rId2" Type="http://schemas.openxmlformats.org/officeDocument/2006/relationships/hyperlink" Target="http://www.sei.cmu.edu/str/indexes/references/Schussel_96_bold.html" TargetMode="External"/><Relationship Id="rId1" Type="http://schemas.openxmlformats.org/officeDocument/2006/relationships/slideLayout" Target="../slideLayouts/slideLayout2.xml"/><Relationship Id="rId5" Type="http://schemas.openxmlformats.org/officeDocument/2006/relationships/hyperlink" Target="http://www.sei.cmu.edu/str/descriptions/threetier.html#34492" TargetMode="External"/><Relationship Id="rId4" Type="http://schemas.openxmlformats.org/officeDocument/2006/relationships/hyperlink" Target="http://www.sei.cmu.edu/str/descriptions/twotier.html#512860"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51.xml"/><Relationship Id="rId1" Type="http://schemas.openxmlformats.org/officeDocument/2006/relationships/slideLayout" Target="../slideLayouts/slideLayout6.xml"/><Relationship Id="rId4" Type="http://schemas.openxmlformats.org/officeDocument/2006/relationships/image" Target="../media/image181.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9.xml"/><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80.xml"/><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8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82.xml"/><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83.xml"/><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84.xml"/><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85.xml"/><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86.xml"/><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87.xml"/><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8.xml"/><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89.xml"/><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90.xml"/><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9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6.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6.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6.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6.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6.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12.xml"/><Relationship Id="rId1" Type="http://schemas.openxmlformats.org/officeDocument/2006/relationships/slideLayout" Target="../slideLayouts/slideLayout6.xml"/></Relationships>
</file>

<file path=ppt/slides/_rels/slide4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313.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4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14.xm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197.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336.xml"/><Relationship Id="rId1" Type="http://schemas.openxmlformats.org/officeDocument/2006/relationships/slideLayout" Target="../slideLayouts/slideLayout6.xml"/><Relationship Id="rId6" Type="http://schemas.openxmlformats.org/officeDocument/2006/relationships/image" Target="../media/image208.wmf"/><Relationship Id="rId5" Type="http://schemas.openxmlformats.org/officeDocument/2006/relationships/oleObject" Target="../embeddings/oleObject10.bin"/><Relationship Id="rId4" Type="http://schemas.openxmlformats.org/officeDocument/2006/relationships/image" Target="../media/image207.wmf"/><Relationship Id="rId9" Type="http://schemas.openxmlformats.org/officeDocument/2006/relationships/image" Target="../media/image209.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6.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notesSlide" Target="../notesSlides/notesSlide342.xml"/><Relationship Id="rId1" Type="http://schemas.openxmlformats.org/officeDocument/2006/relationships/slideLayout" Target="../slideLayouts/slideLayout6.xml"/></Relationships>
</file>

<file path=ppt/slides/_rels/slide48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notesSlide" Target="../notesSlides/notesSlide345.xml"/><Relationship Id="rId1" Type="http://schemas.openxmlformats.org/officeDocument/2006/relationships/slideLayout" Target="../slideLayouts/slideLayout6.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6.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notesSlide" Target="../notesSlides/notesSlide352.xml"/><Relationship Id="rId1" Type="http://schemas.openxmlformats.org/officeDocument/2006/relationships/slideLayout" Target="../slideLayouts/slideLayout6.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notesSlide" Target="../notesSlides/notesSlide355.xml"/><Relationship Id="rId1" Type="http://schemas.openxmlformats.org/officeDocument/2006/relationships/slideLayout" Target="../slideLayouts/slideLayout6.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notesSlide" Target="../notesSlides/notesSlide358.xml"/><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6.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3" Type="http://schemas.openxmlformats.org/officeDocument/2006/relationships/image" Target="../media/image215.wmf"/><Relationship Id="rId2" Type="http://schemas.openxmlformats.org/officeDocument/2006/relationships/notesSlide" Target="../notesSlides/notesSlide363.xml"/><Relationship Id="rId1" Type="http://schemas.openxmlformats.org/officeDocument/2006/relationships/slideLayout" Target="../slideLayouts/slideLayout6.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1.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wmf"/></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6.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15.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1.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383.xml"/><Relationship Id="rId1" Type="http://schemas.openxmlformats.org/officeDocument/2006/relationships/slideLayout" Target="../slideLayouts/slideLayout6.xml"/><Relationship Id="rId4" Type="http://schemas.openxmlformats.org/officeDocument/2006/relationships/image" Target="../media/image216.wmf"/></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6.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6.xml"/></Relationships>
</file>

<file path=ppt/slides/_rels/slide532.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6.xml"/></Relationships>
</file>

<file path=ppt/slides/_rels/slide534.x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notesSlide" Target="../notesSlides/notesSlide391.xml"/><Relationship Id="rId1" Type="http://schemas.openxmlformats.org/officeDocument/2006/relationships/slideLayout" Target="../slideLayouts/slideLayout13.xml"/><Relationship Id="rId4" Type="http://schemas.openxmlformats.org/officeDocument/2006/relationships/image" Target="../media/image218.wmf"/></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notesSlide" Target="../notesSlides/notesSlide395.xml"/><Relationship Id="rId1" Type="http://schemas.openxmlformats.org/officeDocument/2006/relationships/slideLayout" Target="../slideLayouts/slideLayout6.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6.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50.xml.rels><?xml version="1.0" encoding="UTF-8" standalone="yes"?>
<Relationships xmlns="http://schemas.openxmlformats.org/package/2006/relationships"><Relationship Id="rId3" Type="http://schemas.openxmlformats.org/officeDocument/2006/relationships/image" Target="../media/image223.wmf"/><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70.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image" Target="../media/image230.wmf"/><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1.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4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49.xml"/><Relationship Id="rId1" Type="http://schemas.openxmlformats.org/officeDocument/2006/relationships/slideLayout" Target="../slideLayouts/slideLayout13.xml"/></Relationships>
</file>

<file path=ppt/slides/_rels/slide59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50.xml"/><Relationship Id="rId1" Type="http://schemas.openxmlformats.org/officeDocument/2006/relationships/slideLayout" Target="../slideLayouts/slideLayout13.xml"/></Relationships>
</file>

<file path=ppt/slides/_rels/slide59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51.xml"/><Relationship Id="rId1" Type="http://schemas.openxmlformats.org/officeDocument/2006/relationships/slideLayout" Target="../slideLayouts/slideLayout13.xml"/></Relationships>
</file>

<file path=ppt/slides/_rels/slide595.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452.xml"/><Relationship Id="rId1" Type="http://schemas.openxmlformats.org/officeDocument/2006/relationships/slideLayout" Target="../slideLayouts/slideLayout13.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1.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1.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6.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82.xml"/><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637.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63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7.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3.xml.rels><?xml version="1.0" encoding="UTF-8" standalone="yes"?>
<Relationships xmlns="http://schemas.openxmlformats.org/package/2006/relationships"><Relationship Id="rId2" Type="http://schemas.openxmlformats.org/officeDocument/2006/relationships/image" Target="../media/image245.jpeg"/><Relationship Id="rId1" Type="http://schemas.openxmlformats.org/officeDocument/2006/relationships/slideLayout" Target="../slideLayouts/slideLayout7.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5.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7.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7.xml"/></Relationships>
</file>

<file path=ppt/slides/_rels/slide653.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654.xml.rels><?xml version="1.0" encoding="UTF-8" standalone="yes"?>
<Relationships xmlns="http://schemas.openxmlformats.org/package/2006/relationships"><Relationship Id="rId3" Type="http://schemas.openxmlformats.org/officeDocument/2006/relationships/hyperlink" Target="http://en.wikipedia.org/wiki/Representational_State_Transfer" TargetMode="External"/><Relationship Id="rId2" Type="http://schemas.openxmlformats.org/officeDocument/2006/relationships/hyperlink" Target="http://tools.ietf.org/html/rfc3986" TargetMode="External"/><Relationship Id="rId1" Type="http://schemas.openxmlformats.org/officeDocument/2006/relationships/slideLayout" Target="../slideLayouts/slideLayout7.xml"/><Relationship Id="rId4" Type="http://schemas.openxmlformats.org/officeDocument/2006/relationships/hyperlink" Target="http://www.ics.uci.edu/~fielding/pubs/dissertation/rest_arch_style.htm" TargetMode="Externa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2.xml.rels><?xml version="1.0" encoding="UTF-8" standalone="yes"?>
<Relationships xmlns="http://schemas.openxmlformats.org/package/2006/relationships"><Relationship Id="rId2" Type="http://schemas.openxmlformats.org/officeDocument/2006/relationships/image" Target="../media/image249.wmf"/><Relationship Id="rId1" Type="http://schemas.openxmlformats.org/officeDocument/2006/relationships/slideLayout" Target="../slideLayouts/slideLayout7.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6.xml.rels><?xml version="1.0" encoding="UTF-8" standalone="yes"?>
<Relationships xmlns="http://schemas.openxmlformats.org/package/2006/relationships"><Relationship Id="rId2" Type="http://schemas.openxmlformats.org/officeDocument/2006/relationships/image" Target="../media/image251.wmf"/><Relationship Id="rId1" Type="http://schemas.openxmlformats.org/officeDocument/2006/relationships/slideLayout" Target="../slideLayouts/slideLayout7.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4.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7.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9.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2.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9.xml.rels><?xml version="1.0" encoding="UTF-8" standalone="yes"?>
<Relationships xmlns="http://schemas.openxmlformats.org/package/2006/relationships"><Relationship Id="rId2" Type="http://schemas.openxmlformats.org/officeDocument/2006/relationships/image" Target="../media/image25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7.xml"/></Relationships>
</file>

<file path=ppt/slides/_rels/slide715.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716.xml.rels><?xml version="1.0" encoding="UTF-8" standalone="yes"?>
<Relationships xmlns="http://schemas.openxmlformats.org/package/2006/relationships"><Relationship Id="rId2" Type="http://schemas.openxmlformats.org/officeDocument/2006/relationships/image" Target="../media/image262.jpeg"/><Relationship Id="rId1" Type="http://schemas.openxmlformats.org/officeDocument/2006/relationships/slideLayout" Target="../slideLayouts/slideLayout7.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7.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9.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image" Target="../media/image26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721.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722.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723.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724.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72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72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oleObject" Target="../embeddings/oleObject14.bin"/><Relationship Id="rId1" Type="http://schemas.openxmlformats.org/officeDocument/2006/relationships/slideLayout" Target="../slideLayouts/slideLayout7.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notesSlide" Target="../notesSlides/notesSlide487.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7.xml"/></Relationships>
</file>

<file path=ppt/slides/_rels/slide732.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73.png"/><Relationship Id="rId7" Type="http://schemas.openxmlformats.org/officeDocument/2006/relationships/image" Target="../media/image276.png"/><Relationship Id="rId2" Type="http://schemas.openxmlformats.org/officeDocument/2006/relationships/notesSlide" Target="../notesSlides/notesSlide489.xml"/><Relationship Id="rId1" Type="http://schemas.openxmlformats.org/officeDocument/2006/relationships/slideLayout" Target="../slideLayouts/slideLayout7.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hyperlink" Target="http://www.salesforce.com/us/" TargetMode="External"/></Relationships>
</file>

<file path=ppt/slides/_rels/slide733.xml.rels><?xml version="1.0" encoding="UTF-8" standalone="yes"?>
<Relationships xmlns="http://schemas.openxmlformats.org/package/2006/relationships"><Relationship Id="rId3" Type="http://schemas.openxmlformats.org/officeDocument/2006/relationships/image" Target="../media/image278.wmf"/><Relationship Id="rId2" Type="http://schemas.openxmlformats.org/officeDocument/2006/relationships/notesSlide" Target="../notesSlides/notesSlide490.xml"/><Relationship Id="rId1" Type="http://schemas.openxmlformats.org/officeDocument/2006/relationships/slideLayout" Target="../slideLayouts/slideLayout7.xml"/></Relationships>
</file>

<file path=ppt/slides/_rels/slide734.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notesSlide" Target="../notesSlides/notesSlide491.xml"/><Relationship Id="rId1" Type="http://schemas.openxmlformats.org/officeDocument/2006/relationships/slideLayout" Target="../slideLayouts/slideLayout7.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7.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7.xml"/></Relationships>
</file>

<file path=ppt/slides/_rels/slide737.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notesSlide" Target="../notesSlides/notesSlide494.xml"/><Relationship Id="rId1" Type="http://schemas.openxmlformats.org/officeDocument/2006/relationships/slideLayout" Target="../slideLayouts/slideLayout7.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7.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1.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19.xml"/></Relationships>
</file>

<file path=ppt/slides/_rels/slide74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744.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298.png"/><Relationship Id="rId3" Type="http://schemas.openxmlformats.org/officeDocument/2006/relationships/image" Target="../media/image288.png"/><Relationship Id="rId7" Type="http://schemas.openxmlformats.org/officeDocument/2006/relationships/image" Target="../media/image292.png"/><Relationship Id="rId12" Type="http://schemas.openxmlformats.org/officeDocument/2006/relationships/image" Target="../media/image297.png"/><Relationship Id="rId17" Type="http://schemas.openxmlformats.org/officeDocument/2006/relationships/image" Target="../media/image302.png"/><Relationship Id="rId2" Type="http://schemas.openxmlformats.org/officeDocument/2006/relationships/image" Target="../media/image287.png"/><Relationship Id="rId16"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291.png"/><Relationship Id="rId11" Type="http://schemas.openxmlformats.org/officeDocument/2006/relationships/image" Target="../media/image296.png"/><Relationship Id="rId5" Type="http://schemas.openxmlformats.org/officeDocument/2006/relationships/image" Target="../media/image290.png"/><Relationship Id="rId15" Type="http://schemas.openxmlformats.org/officeDocument/2006/relationships/image" Target="../media/image300.png"/><Relationship Id="rId10" Type="http://schemas.openxmlformats.org/officeDocument/2006/relationships/image" Target="../media/image295.png"/><Relationship Id="rId4" Type="http://schemas.openxmlformats.org/officeDocument/2006/relationships/image" Target="../media/image289.png"/><Relationship Id="rId9" Type="http://schemas.openxmlformats.org/officeDocument/2006/relationships/image" Target="../media/image294.png"/><Relationship Id="rId14" Type="http://schemas.openxmlformats.org/officeDocument/2006/relationships/image" Target="../media/image299.png"/></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748.xml.rels><?xml version="1.0" encoding="UTF-8" standalone="yes"?>
<Relationships xmlns="http://schemas.openxmlformats.org/package/2006/relationships"><Relationship Id="rId8" Type="http://schemas.openxmlformats.org/officeDocument/2006/relationships/image" Target="../media/image314.png"/><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308.png"/><Relationship Id="rId1" Type="http://schemas.openxmlformats.org/officeDocument/2006/relationships/slideLayout" Target="../slideLayouts/slideLayout2.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10.png"/><Relationship Id="rId9" Type="http://schemas.openxmlformats.org/officeDocument/2006/relationships/image" Target="../media/image315.png"/></Relationships>
</file>

<file path=ppt/slides/_rels/slide749.xml.rels><?xml version="1.0" encoding="UTF-8" standalone="yes"?>
<Relationships xmlns="http://schemas.openxmlformats.org/package/2006/relationships"><Relationship Id="rId8" Type="http://schemas.openxmlformats.org/officeDocument/2006/relationships/image" Target="../media/image322.png"/><Relationship Id="rId3" Type="http://schemas.openxmlformats.org/officeDocument/2006/relationships/image" Target="../media/image317.png"/><Relationship Id="rId7" Type="http://schemas.openxmlformats.org/officeDocument/2006/relationships/image" Target="../media/image321.png"/><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8" Type="http://schemas.openxmlformats.org/officeDocument/2006/relationships/image" Target="../media/image329.pn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png"/><Relationship Id="rId1"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image" Target="../media/image326.png"/><Relationship Id="rId10" Type="http://schemas.openxmlformats.org/officeDocument/2006/relationships/image" Target="../media/image331.png"/><Relationship Id="rId4" Type="http://schemas.openxmlformats.org/officeDocument/2006/relationships/image" Target="../media/image325.png"/><Relationship Id="rId9" Type="http://schemas.openxmlformats.org/officeDocument/2006/relationships/image" Target="../media/image330.png"/></Relationships>
</file>

<file path=ppt/slides/_rels/slide751.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43.png"/><Relationship Id="rId18" Type="http://schemas.openxmlformats.org/officeDocument/2006/relationships/image" Target="../media/image348.png"/><Relationship Id="rId3" Type="http://schemas.openxmlformats.org/officeDocument/2006/relationships/image" Target="../media/image333.png"/><Relationship Id="rId21" Type="http://schemas.openxmlformats.org/officeDocument/2006/relationships/image" Target="../media/image351.png"/><Relationship Id="rId7" Type="http://schemas.openxmlformats.org/officeDocument/2006/relationships/image" Target="../media/image337.png"/><Relationship Id="rId12" Type="http://schemas.openxmlformats.org/officeDocument/2006/relationships/image" Target="../media/image342.png"/><Relationship Id="rId17" Type="http://schemas.openxmlformats.org/officeDocument/2006/relationships/image" Target="../media/image347.png"/><Relationship Id="rId25" Type="http://schemas.openxmlformats.org/officeDocument/2006/relationships/image" Target="../media/image355.png"/><Relationship Id="rId2" Type="http://schemas.openxmlformats.org/officeDocument/2006/relationships/image" Target="../media/image332.png"/><Relationship Id="rId16" Type="http://schemas.openxmlformats.org/officeDocument/2006/relationships/image" Target="../media/image346.png"/><Relationship Id="rId20"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336.png"/><Relationship Id="rId11" Type="http://schemas.openxmlformats.org/officeDocument/2006/relationships/image" Target="../media/image341.png"/><Relationship Id="rId24" Type="http://schemas.openxmlformats.org/officeDocument/2006/relationships/image" Target="../media/image354.png"/><Relationship Id="rId5" Type="http://schemas.openxmlformats.org/officeDocument/2006/relationships/image" Target="../media/image335.png"/><Relationship Id="rId15" Type="http://schemas.openxmlformats.org/officeDocument/2006/relationships/image" Target="../media/image345.png"/><Relationship Id="rId23" Type="http://schemas.openxmlformats.org/officeDocument/2006/relationships/image" Target="../media/image353.png"/><Relationship Id="rId10" Type="http://schemas.openxmlformats.org/officeDocument/2006/relationships/image" Target="../media/image340.png"/><Relationship Id="rId19" Type="http://schemas.openxmlformats.org/officeDocument/2006/relationships/image" Target="../media/image349.png"/><Relationship Id="rId4" Type="http://schemas.openxmlformats.org/officeDocument/2006/relationships/image" Target="../media/image334.png"/><Relationship Id="rId9" Type="http://schemas.openxmlformats.org/officeDocument/2006/relationships/image" Target="../media/image339.png"/><Relationship Id="rId14" Type="http://schemas.openxmlformats.org/officeDocument/2006/relationships/image" Target="../media/image344.png"/><Relationship Id="rId22" Type="http://schemas.openxmlformats.org/officeDocument/2006/relationships/image" Target="../media/image352.png"/></Relationships>
</file>

<file path=ppt/slides/_rels/slide752.xml.rels><?xml version="1.0" encoding="UTF-8" standalone="yes"?>
<Relationships xmlns="http://schemas.openxmlformats.org/package/2006/relationships"><Relationship Id="rId8" Type="http://schemas.openxmlformats.org/officeDocument/2006/relationships/image" Target="../media/image362.png"/><Relationship Id="rId13" Type="http://schemas.openxmlformats.org/officeDocument/2006/relationships/image" Target="../media/image367.png"/><Relationship Id="rId3" Type="http://schemas.openxmlformats.org/officeDocument/2006/relationships/image" Target="../media/image357.png"/><Relationship Id="rId7" Type="http://schemas.openxmlformats.org/officeDocument/2006/relationships/image" Target="../media/image361.png"/><Relationship Id="rId12" Type="http://schemas.openxmlformats.org/officeDocument/2006/relationships/image" Target="../media/image366.png"/><Relationship Id="rId2" Type="http://schemas.openxmlformats.org/officeDocument/2006/relationships/image" Target="../media/image356.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365.png"/><Relationship Id="rId5" Type="http://schemas.openxmlformats.org/officeDocument/2006/relationships/image" Target="../media/image359.png"/><Relationship Id="rId10" Type="http://schemas.openxmlformats.org/officeDocument/2006/relationships/image" Target="../media/image364.png"/><Relationship Id="rId4" Type="http://schemas.openxmlformats.org/officeDocument/2006/relationships/image" Target="../media/image358.png"/><Relationship Id="rId9" Type="http://schemas.openxmlformats.org/officeDocument/2006/relationships/image" Target="../media/image363.png"/><Relationship Id="rId14" Type="http://schemas.openxmlformats.org/officeDocument/2006/relationships/image" Target="../media/image368.png"/></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19.xml"/><Relationship Id="rId4" Type="http://schemas.openxmlformats.org/officeDocument/2006/relationships/image" Target="../media/image371.png"/></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60.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1.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373.wmf"/><Relationship Id="rId2" Type="http://schemas.openxmlformats.org/officeDocument/2006/relationships/image" Target="../media/image372.png"/><Relationship Id="rId1" Type="http://schemas.openxmlformats.org/officeDocument/2006/relationships/slideLayout" Target="../slideLayouts/slideLayout19.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image" Target="../media/image374.wmf"/><Relationship Id="rId1" Type="http://schemas.openxmlformats.org/officeDocument/2006/relationships/slideLayout" Target="../slideLayouts/slideLayout19.xml"/></Relationships>
</file>

<file path=ppt/slides/_rels/slide777.xml.rels><?xml version="1.0" encoding="UTF-8" standalone="yes"?>
<Relationships xmlns="http://schemas.openxmlformats.org/package/2006/relationships"><Relationship Id="rId2" Type="http://schemas.openxmlformats.org/officeDocument/2006/relationships/image" Target="../media/image375.wmf"/><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2" Type="http://schemas.openxmlformats.org/officeDocument/2006/relationships/image" Target="../media/image376.wmf"/><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2" Type="http://schemas.openxmlformats.org/officeDocument/2006/relationships/image" Target="../media/image377.wmf"/><Relationship Id="rId1" Type="http://schemas.openxmlformats.org/officeDocument/2006/relationships/slideLayout" Target="../slideLayouts/slideLayout2.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2" Type="http://schemas.openxmlformats.org/officeDocument/2006/relationships/image" Target="../media/image378.wmf"/><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image" Target="../media/image379.wmf"/><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2" Type="http://schemas.openxmlformats.org/officeDocument/2006/relationships/image" Target="../media/image380.wmf"/><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2" Type="http://schemas.openxmlformats.org/officeDocument/2006/relationships/image" Target="../media/image381.wmf"/><Relationship Id="rId1" Type="http://schemas.openxmlformats.org/officeDocument/2006/relationships/slideLayout" Target="../slideLayouts/slideLayout2.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image" Target="../media/image382.emf"/><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3.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814.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6.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817.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818.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1.xml"/></Relationships>
</file>

<file path=ppt/slides/_rels/slide823.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2.xml"/></Relationships>
</file>

<file path=ppt/slides/_rels/slide824.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2" Type="http://schemas.openxmlformats.org/officeDocument/2006/relationships/image" Target="../media/image385.wmf"/><Relationship Id="rId1" Type="http://schemas.openxmlformats.org/officeDocument/2006/relationships/slideLayout" Target="../slideLayouts/slideLayout7.xml"/></Relationships>
</file>

<file path=ppt/slides/_rels/slide827.xml.rels><?xml version="1.0" encoding="UTF-8" standalone="yes"?>
<Relationships xmlns="http://schemas.openxmlformats.org/package/2006/relationships"><Relationship Id="rId2" Type="http://schemas.openxmlformats.org/officeDocument/2006/relationships/image" Target="../media/image386.wmf"/><Relationship Id="rId1" Type="http://schemas.openxmlformats.org/officeDocument/2006/relationships/slideLayout" Target="../slideLayouts/slideLayout7.xml"/></Relationships>
</file>

<file path=ppt/slides/_rels/slide828.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7.xml"/></Relationships>
</file>

<file path=ppt/slides/_rels/slide829.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7.xml"/></Relationships>
</file>

<file path=ppt/slides/_rels/slide831.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7.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4"/>
          <p:cNvSpPr>
            <a:spLocks noGrp="1" noChangeArrowheads="1"/>
          </p:cNvSpPr>
          <p:nvPr>
            <p:ph type="ctrTitle"/>
          </p:nvPr>
        </p:nvSpPr>
        <p:spPr>
          <a:xfrm>
            <a:off x="914400" y="1604963"/>
            <a:ext cx="7623175" cy="1752600"/>
          </a:xfrm>
        </p:spPr>
        <p:txBody>
          <a:bodyPr/>
          <a:lstStyle/>
          <a:p>
            <a:pPr eaLnBrk="1" hangingPunct="1"/>
            <a:r>
              <a:rPr lang="en-US" altLang="zh-CN" sz="6600">
                <a:latin typeface="Garamond" charset="0"/>
                <a:ea typeface="宋体" charset="0"/>
              </a:rPr>
              <a:t>Software Architecture</a:t>
            </a:r>
          </a:p>
        </p:txBody>
      </p:sp>
      <p:sp>
        <p:nvSpPr>
          <p:cNvPr id="22530" name="Rectangle 5"/>
          <p:cNvSpPr>
            <a:spLocks noGrp="1" noChangeArrowheads="1"/>
          </p:cNvSpPr>
          <p:nvPr>
            <p:ph type="subTitle" idx="1"/>
          </p:nvPr>
        </p:nvSpPr>
        <p:spPr>
          <a:xfrm>
            <a:off x="1547813" y="4292600"/>
            <a:ext cx="6553200" cy="1752600"/>
          </a:xfrm>
        </p:spPr>
        <p:txBody>
          <a:bodyPr/>
          <a:lstStyle/>
          <a:p>
            <a:pPr algn="ctr" eaLnBrk="1" hangingPunct="1">
              <a:buFont typeface="Wingdings" charset="0"/>
              <a:buNone/>
            </a:pPr>
            <a:r>
              <a:rPr lang="en-GB" altLang="zh-CN" dirty="0">
                <a:latin typeface="Arial" charset="0"/>
                <a:ea typeface="宋体" charset="0"/>
              </a:rPr>
              <a:t>202</a:t>
            </a:r>
            <a:r>
              <a:rPr lang="en-US" altLang="zh-CN" dirty="0">
                <a:latin typeface="Arial" charset="0"/>
                <a:ea typeface="宋体" charset="0"/>
              </a:rPr>
              <a:t>3</a:t>
            </a:r>
            <a:endParaRPr lang="en-GB" altLang="zh-CN" dirty="0">
              <a:latin typeface="Arial" charset="0"/>
              <a:ea typeface="宋体" charset="0"/>
            </a:endParaRPr>
          </a:p>
          <a:p>
            <a:pPr algn="ctr" eaLnBrk="1" hangingPunct="1">
              <a:buFont typeface="Wingdings" charset="0"/>
              <a:buNone/>
            </a:pPr>
            <a:endParaRPr lang="en-US" altLang="zh-CN" dirty="0">
              <a:latin typeface="Arial" charset="0"/>
              <a:ea typeface="宋体"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 name="object 3"/>
          <p:cNvSpPr txBox="1">
            <a:spLocks noGrp="1"/>
          </p:cNvSpPr>
          <p:nvPr>
            <p:ph type="title"/>
          </p:nvPr>
        </p:nvSpPr>
        <p:spPr/>
        <p:txBody>
          <a:bodyPr lIns="0" tIns="149640" rIns="0" bIns="0" rtlCol="0">
            <a:spAutoFit/>
          </a:bodyPr>
          <a:lstStyle/>
          <a:p>
            <a:pPr marL="2359660">
              <a:defRPr/>
            </a:pPr>
            <a:r>
              <a:rPr spc="-5" dirty="0"/>
              <a:t>S</a:t>
            </a:r>
            <a:r>
              <a:rPr spc="-10" dirty="0"/>
              <a:t>o</a:t>
            </a:r>
            <a:r>
              <a:rPr spc="-5" dirty="0"/>
              <a:t>ft</a:t>
            </a:r>
            <a:r>
              <a:rPr spc="-10" dirty="0"/>
              <a:t>w</a:t>
            </a:r>
            <a:r>
              <a:rPr dirty="0"/>
              <a:t>are</a:t>
            </a:r>
            <a:r>
              <a:rPr spc="-5" dirty="0"/>
              <a:t> </a:t>
            </a:r>
            <a:r>
              <a:rPr dirty="0"/>
              <a:t>Arc</a:t>
            </a:r>
            <a:r>
              <a:rPr spc="-10" dirty="0"/>
              <a:t>hi</a:t>
            </a:r>
            <a:r>
              <a:rPr dirty="0"/>
              <a:t>tec</a:t>
            </a:r>
            <a:r>
              <a:rPr spc="-5" dirty="0"/>
              <a:t>t</a:t>
            </a:r>
            <a:r>
              <a:rPr spc="-10" dirty="0"/>
              <a:t>u</a:t>
            </a:r>
            <a:r>
              <a:rPr dirty="0"/>
              <a:t>re</a:t>
            </a:r>
          </a:p>
        </p:txBody>
      </p:sp>
      <p:sp>
        <p:nvSpPr>
          <p:cNvPr id="28675" name="object 4"/>
          <p:cNvSpPr txBox="1">
            <a:spLocks noChangeArrowheads="1"/>
          </p:cNvSpPr>
          <p:nvPr/>
        </p:nvSpPr>
        <p:spPr bwMode="auto">
          <a:xfrm>
            <a:off x="444500" y="1365250"/>
            <a:ext cx="5772150" cy="3020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354013" indent="-342900" eaLnBrk="0" hangingPunct="0">
              <a:tabLst>
                <a:tab pos="354013" algn="l"/>
              </a:tabLst>
              <a:defRPr sz="2400">
                <a:solidFill>
                  <a:schemeClr val="tx1"/>
                </a:solidFill>
                <a:latin typeface="Arial" charset="0"/>
                <a:ea typeface="宋体" charset="0"/>
                <a:cs typeface="宋体" charset="0"/>
              </a:defRPr>
            </a:lvl1pPr>
            <a:lvl2pPr marL="742950" indent="-285750" eaLnBrk="0" hangingPunct="0">
              <a:tabLst>
                <a:tab pos="354013" algn="l"/>
              </a:tabLst>
              <a:defRPr sz="2400">
                <a:solidFill>
                  <a:schemeClr val="tx1"/>
                </a:solidFill>
                <a:latin typeface="Arial" charset="0"/>
                <a:ea typeface="宋体" charset="0"/>
                <a:cs typeface="宋体" charset="0"/>
              </a:defRPr>
            </a:lvl2pPr>
            <a:lvl3pPr marL="1143000" indent="-228600" eaLnBrk="0" hangingPunct="0">
              <a:tabLst>
                <a:tab pos="354013" algn="l"/>
              </a:tabLst>
              <a:defRPr sz="2400">
                <a:solidFill>
                  <a:schemeClr val="tx1"/>
                </a:solidFill>
                <a:latin typeface="Arial" charset="0"/>
                <a:ea typeface="宋体" charset="0"/>
                <a:cs typeface="宋体" charset="0"/>
              </a:defRPr>
            </a:lvl3pPr>
            <a:lvl4pPr marL="1600200" indent="-228600" eaLnBrk="0" hangingPunct="0">
              <a:tabLst>
                <a:tab pos="354013" algn="l"/>
              </a:tabLst>
              <a:defRPr sz="2400">
                <a:solidFill>
                  <a:schemeClr val="tx1"/>
                </a:solidFill>
                <a:latin typeface="Arial" charset="0"/>
                <a:ea typeface="宋体" charset="0"/>
                <a:cs typeface="宋体" charset="0"/>
              </a:defRPr>
            </a:lvl4pPr>
            <a:lvl5pPr marL="2057400" indent="-228600" eaLnBrk="0" hangingPunct="0">
              <a:tabLst>
                <a:tab pos="354013" algn="l"/>
              </a:tabLst>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9pPr>
          </a:lstStyle>
          <a:p>
            <a:pPr eaLnBrk="1" hangingPunct="1">
              <a:lnSpc>
                <a:spcPct val="99000"/>
              </a:lnSpc>
            </a:pPr>
            <a:r>
              <a:rPr lang="en-US" dirty="0">
                <a:solidFill>
                  <a:srgbClr val="90BF44"/>
                </a:solidFill>
                <a:latin typeface="Wingdings" charset="0"/>
                <a:cs typeface="Wingdings" charset="0"/>
              </a:rPr>
              <a:t>§</a:t>
            </a:r>
            <a:r>
              <a:rPr lang="en-US" dirty="0">
                <a:solidFill>
                  <a:srgbClr val="A0C755"/>
                </a:solidFill>
                <a:latin typeface="Helvetica" charset="0"/>
                <a:cs typeface="Helvetica" charset="0"/>
              </a:rPr>
              <a:t> 	</a:t>
            </a:r>
            <a:r>
              <a:rPr lang="en-US" dirty="0">
                <a:cs typeface="Arial" charset="0"/>
              </a:rPr>
              <a:t>The quality and longevity of a software- reliant system is largely determined by its architecture.</a:t>
            </a:r>
          </a:p>
          <a:p>
            <a:pPr eaLnBrk="1" hangingPunct="1">
              <a:spcBef>
                <a:spcPts val="600"/>
              </a:spcBef>
            </a:pPr>
            <a:r>
              <a:rPr lang="en-US" dirty="0">
                <a:solidFill>
                  <a:srgbClr val="90BF44"/>
                </a:solidFill>
                <a:latin typeface="Wingdings" charset="0"/>
                <a:cs typeface="Wingdings" charset="0"/>
              </a:rPr>
              <a:t>§</a:t>
            </a:r>
            <a:r>
              <a:rPr lang="en-US" dirty="0">
                <a:solidFill>
                  <a:srgbClr val="A0C755"/>
                </a:solidFill>
                <a:latin typeface="Helvetica" charset="0"/>
                <a:cs typeface="Helvetica" charset="0"/>
              </a:rPr>
              <a:t> 	</a:t>
            </a:r>
            <a:r>
              <a:rPr lang="en-US" dirty="0">
                <a:cs typeface="Arial" charset="0"/>
              </a:rPr>
              <a:t>US studies identify architectural issues as a systemic cause of software problems in government systems (OSD, NASA, NDIA, National Research Council).</a:t>
            </a:r>
          </a:p>
        </p:txBody>
      </p:sp>
      <p:sp>
        <p:nvSpPr>
          <p:cNvPr id="28676" name="object 5"/>
          <p:cNvSpPr txBox="1">
            <a:spLocks noChangeArrowheads="1"/>
          </p:cNvSpPr>
          <p:nvPr/>
        </p:nvSpPr>
        <p:spPr bwMode="auto">
          <a:xfrm>
            <a:off x="6448425" y="1873250"/>
            <a:ext cx="2433638" cy="2955925"/>
          </a:xfrm>
          <a:prstGeom prst="rect">
            <a:avLst/>
          </a:prstGeom>
          <a:solidFill>
            <a:srgbClr val="2566A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82563"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000" b="1">
                <a:solidFill>
                  <a:srgbClr val="FFFFFF"/>
                </a:solidFill>
                <a:cs typeface="Arial" charset="0"/>
              </a:rPr>
              <a:t>Architecture is of enduring importance because it is the right abstraction for performing ongoing analyses throughout a system</a:t>
            </a:r>
            <a:r>
              <a:rPr lang="ja-JP" altLang="en-US" sz="2000" b="1">
                <a:solidFill>
                  <a:srgbClr val="FFFFFF"/>
                </a:solidFill>
                <a:cs typeface="Arial" charset="0"/>
              </a:rPr>
              <a:t>’</a:t>
            </a:r>
            <a:r>
              <a:rPr lang="en-US" altLang="ja-JP" sz="2000" b="1">
                <a:solidFill>
                  <a:srgbClr val="FFFFFF"/>
                </a:solidFill>
                <a:cs typeface="Arial" charset="0"/>
              </a:rPr>
              <a:t>s lifetime.</a:t>
            </a:r>
            <a:endParaRPr lang="en-US" sz="2000">
              <a:cs typeface="Arial" charset="0"/>
            </a:endParaRPr>
          </a:p>
        </p:txBody>
      </p:sp>
      <p:sp>
        <p:nvSpPr>
          <p:cNvPr id="28677" name="object 6"/>
          <p:cNvSpPr>
            <a:spLocks noChangeArrowheads="1"/>
          </p:cNvSpPr>
          <p:nvPr/>
        </p:nvSpPr>
        <p:spPr bwMode="auto">
          <a:xfrm>
            <a:off x="336550" y="5040313"/>
            <a:ext cx="8672513" cy="1006475"/>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Grp="1" noChangeArrowheads="1"/>
          </p:cNvSpPr>
          <p:nvPr>
            <p:ph type="title"/>
          </p:nvPr>
        </p:nvSpPr>
        <p:spPr/>
        <p:txBody>
          <a:bodyPr/>
          <a:lstStyle/>
          <a:p>
            <a:pPr eaLnBrk="1" hangingPunct="1"/>
            <a:r>
              <a:rPr lang="en-GB" altLang="zh-CN">
                <a:latin typeface="Garamond" charset="0"/>
                <a:ea typeface="宋体" charset="0"/>
              </a:rPr>
              <a:t>David Parnas 1971-79</a:t>
            </a:r>
          </a:p>
        </p:txBody>
      </p:sp>
      <p:sp>
        <p:nvSpPr>
          <p:cNvPr id="222210"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Parnas developed these </a:t>
            </a:r>
            <a:r>
              <a:rPr lang="en-GB" altLang="zh-CN" sz="2600">
                <a:latin typeface="Tahoma" charset="0"/>
                <a:ea typeface="宋体" charset="0"/>
              </a:rPr>
              <a:t>‘</a:t>
            </a:r>
            <a:r>
              <a:rPr lang="en-GB" altLang="zh-CN" sz="2600">
                <a:latin typeface="Arial" charset="0"/>
                <a:ea typeface="宋体" charset="0"/>
              </a:rPr>
              <a:t>architectural</a:t>
            </a:r>
            <a:r>
              <a:rPr lang="en-GB" altLang="zh-CN" sz="2600">
                <a:latin typeface="Tahoma" charset="0"/>
                <a:ea typeface="宋体" charset="0"/>
              </a:rPr>
              <a:t>’</a:t>
            </a:r>
            <a:r>
              <a:rPr lang="en-GB" altLang="zh-CN" sz="2600">
                <a:latin typeface="Arial" charset="0"/>
                <a:ea typeface="宋体" charset="0"/>
              </a:rPr>
              <a:t> concerns and turned them into fundamental tenets of Software Engineering. The main principles included:</a:t>
            </a:r>
          </a:p>
          <a:p>
            <a:pPr lvl="1" eaLnBrk="1" hangingPunct="1">
              <a:lnSpc>
                <a:spcPct val="90000"/>
              </a:lnSpc>
            </a:pPr>
            <a:r>
              <a:rPr lang="en-GB" altLang="zh-CN" sz="2200">
                <a:latin typeface="Arial" charset="0"/>
                <a:ea typeface="宋体" charset="0"/>
              </a:rPr>
              <a:t>Information Hiding as the basis of decomposition for ease of maintenance and reuse [72]</a:t>
            </a:r>
          </a:p>
          <a:p>
            <a:pPr lvl="1" eaLnBrk="1" hangingPunct="1">
              <a:lnSpc>
                <a:spcPct val="90000"/>
              </a:lnSpc>
            </a:pPr>
            <a:r>
              <a:rPr lang="en-GB" altLang="zh-CN" sz="2200">
                <a:latin typeface="Arial" charset="0"/>
                <a:ea typeface="宋体" charset="0"/>
              </a:rPr>
              <a:t>The separation of Interface from implementation of components [71, 72]</a:t>
            </a:r>
          </a:p>
          <a:p>
            <a:pPr lvl="1" eaLnBrk="1" hangingPunct="1">
              <a:lnSpc>
                <a:spcPct val="90000"/>
              </a:lnSpc>
            </a:pPr>
            <a:r>
              <a:rPr lang="en-GB" altLang="zh-CN" sz="2200">
                <a:latin typeface="Arial" charset="0"/>
                <a:ea typeface="宋体" charset="0"/>
              </a:rPr>
              <a:t>Observations on the separate character of different program elements [74]</a:t>
            </a:r>
          </a:p>
        </p:txBody>
      </p:sp>
      <p:sp>
        <p:nvSpPr>
          <p:cNvPr id="2222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721D497-DCE3-5748-89F8-C996050FA71C}" type="slidenum">
              <a:rPr lang="en-US" altLang="zh-CN" sz="1200">
                <a:latin typeface="Garamond" charset="0"/>
              </a:rPr>
              <a:pPr eaLnBrk="1" hangingPunct="1"/>
              <a:t>100</a:t>
            </a:fld>
            <a:endParaRPr lang="en-US" altLang="zh-CN" sz="1200">
              <a:latin typeface="Garamond"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Grp="1" noChangeArrowheads="1"/>
          </p:cNvSpPr>
          <p:nvPr>
            <p:ph type="title"/>
          </p:nvPr>
        </p:nvSpPr>
        <p:spPr/>
        <p:txBody>
          <a:bodyPr/>
          <a:lstStyle/>
          <a:p>
            <a:pPr eaLnBrk="1" hangingPunct="1"/>
            <a:r>
              <a:rPr lang="en-GB" altLang="zh-CN">
                <a:latin typeface="Garamond" charset="0"/>
                <a:ea typeface="宋体" charset="0"/>
              </a:rPr>
              <a:t>David Parnas 1971-79 (contin.)</a:t>
            </a:r>
          </a:p>
        </p:txBody>
      </p:sp>
      <p:sp>
        <p:nvSpPr>
          <p:cNvPr id="262147" name="Rectangle 3"/>
          <p:cNvSpPr>
            <a:spLocks noGrp="1" noChangeArrowheads="1"/>
          </p:cNvSpPr>
          <p:nvPr>
            <p:ph idx="1"/>
          </p:nvPr>
        </p:nvSpPr>
        <p:spPr/>
        <p:txBody>
          <a:bodyPr/>
          <a:lstStyle/>
          <a:p>
            <a:pPr eaLnBrk="1" hangingPunct="1">
              <a:defRPr/>
            </a:pPr>
            <a:r>
              <a:rPr lang="en-GB" altLang="zh-CN" sz="1600" dirty="0">
                <a:latin typeface="Arial" charset="0"/>
                <a:ea typeface="宋体" charset="0"/>
              </a:rPr>
              <a:t>Main principles (continued):</a:t>
            </a:r>
          </a:p>
          <a:p>
            <a:pPr lvl="1" eaLnBrk="1" hangingPunct="1">
              <a:defRPr/>
            </a:pPr>
            <a:r>
              <a:rPr lang="en-GB" altLang="zh-CN" sz="1400" dirty="0">
                <a:latin typeface="Arial" charset="0"/>
                <a:ea typeface="宋体" charset="0"/>
              </a:rPr>
              <a:t>The </a:t>
            </a:r>
            <a:r>
              <a:rPr lang="en-GB" altLang="zh-CN" sz="1400" dirty="0">
                <a:latin typeface="Tahoma" charset="0"/>
                <a:ea typeface="宋体" charset="0"/>
              </a:rPr>
              <a:t>“</a:t>
            </a:r>
            <a:r>
              <a:rPr lang="en-GB" altLang="zh-CN" sz="1400" dirty="0">
                <a:latin typeface="Arial" charset="0"/>
                <a:ea typeface="宋体" charset="0"/>
              </a:rPr>
              <a:t>uses</a:t>
            </a:r>
            <a:r>
              <a:rPr lang="en-GB" altLang="zh-CN" sz="1400" dirty="0">
                <a:latin typeface="Tahoma" charset="0"/>
                <a:ea typeface="宋体" charset="0"/>
              </a:rPr>
              <a:t>”</a:t>
            </a:r>
            <a:r>
              <a:rPr lang="en-GB" altLang="zh-CN" sz="1400" dirty="0">
                <a:latin typeface="Arial" charset="0"/>
                <a:ea typeface="宋体" charset="0"/>
              </a:rPr>
              <a:t> relationship for controlling the connectivity between components [79]</a:t>
            </a:r>
          </a:p>
          <a:p>
            <a:pPr lvl="2" eaLnBrk="1" hangingPunct="1">
              <a:defRPr/>
            </a:pPr>
            <a:r>
              <a:rPr lang="en-GB" altLang="zh-CN" sz="1200" dirty="0">
                <a:latin typeface="Arial" charset="0"/>
                <a:ea typeface="宋体" charset="0"/>
              </a:rPr>
              <a:t>To increase extensibility</a:t>
            </a:r>
          </a:p>
          <a:p>
            <a:pPr lvl="1" eaLnBrk="1" hangingPunct="1">
              <a:defRPr/>
            </a:pPr>
            <a:r>
              <a:rPr lang="en-GB" altLang="zh-CN" sz="1400" dirty="0">
                <a:latin typeface="Arial" charset="0"/>
                <a:ea typeface="宋体" charset="0"/>
              </a:rPr>
              <a:t>Principles for the detection and handling of errors [72, 76]</a:t>
            </a:r>
          </a:p>
          <a:p>
            <a:pPr lvl="2" eaLnBrk="1" hangingPunct="1">
              <a:defRPr/>
            </a:pPr>
            <a:r>
              <a:rPr lang="en-GB" altLang="zh-CN" sz="1200" dirty="0">
                <a:latin typeface="Arial" charset="0"/>
                <a:ea typeface="宋体" charset="0"/>
              </a:rPr>
              <a:t>i.e., exceptions</a:t>
            </a:r>
          </a:p>
          <a:p>
            <a:pPr lvl="1" eaLnBrk="1" hangingPunct="1">
              <a:defRPr/>
            </a:pPr>
            <a:r>
              <a:rPr lang="en-GB" altLang="zh-CN" sz="1400" dirty="0">
                <a:latin typeface="Arial" charset="0"/>
                <a:ea typeface="宋体" charset="0"/>
              </a:rPr>
              <a:t>Identifying commonalities in </a:t>
            </a:r>
            <a:r>
              <a:rPr lang="en-GB" altLang="zh-CN" sz="1400" dirty="0">
                <a:latin typeface="Tahoma" charset="0"/>
                <a:ea typeface="宋体" charset="0"/>
              </a:rPr>
              <a:t>“</a:t>
            </a:r>
            <a:r>
              <a:rPr lang="en-GB" altLang="zh-CN" sz="1400" dirty="0">
                <a:latin typeface="Arial" charset="0"/>
                <a:ea typeface="宋体" charset="0"/>
              </a:rPr>
              <a:t>families of systems</a:t>
            </a:r>
            <a:r>
              <a:rPr lang="en-GB" altLang="zh-CN" sz="1400" dirty="0">
                <a:latin typeface="Tahoma" charset="0"/>
                <a:ea typeface="宋体" charset="0"/>
              </a:rPr>
              <a:t>”</a:t>
            </a:r>
            <a:r>
              <a:rPr lang="en-GB" altLang="zh-CN" sz="1400" dirty="0">
                <a:latin typeface="Arial" charset="0"/>
                <a:ea typeface="宋体" charset="0"/>
              </a:rPr>
              <a:t> [76]</a:t>
            </a:r>
          </a:p>
          <a:p>
            <a:pPr lvl="2" eaLnBrk="1" hangingPunct="1">
              <a:defRPr/>
            </a:pPr>
            <a:r>
              <a:rPr lang="en-GB" altLang="zh-CN" sz="1200" dirty="0">
                <a:latin typeface="Arial" charset="0"/>
                <a:ea typeface="宋体" charset="0"/>
              </a:rPr>
              <a:t>To provide coarse-grained, stable common structures</a:t>
            </a:r>
          </a:p>
          <a:p>
            <a:pPr lvl="1" eaLnBrk="1" hangingPunct="1">
              <a:defRPr/>
            </a:pPr>
            <a:r>
              <a:rPr lang="en-GB" altLang="zh-CN" sz="1400" dirty="0">
                <a:latin typeface="Arial" charset="0"/>
                <a:ea typeface="宋体" charset="0"/>
              </a:rPr>
              <a:t>Recognition that structure influences non-functional </a:t>
            </a:r>
            <a:r>
              <a:rPr lang="en-GB" altLang="zh-CN" sz="1400" dirty="0">
                <a:latin typeface="Tahoma" charset="0"/>
                <a:ea typeface="宋体" charset="0"/>
              </a:rPr>
              <a:t>‘</a:t>
            </a:r>
            <a:r>
              <a:rPr lang="en-GB" altLang="zh-CN" sz="1400" dirty="0">
                <a:latin typeface="Arial" charset="0"/>
                <a:ea typeface="宋体" charset="0"/>
              </a:rPr>
              <a:t>qualities</a:t>
            </a:r>
            <a:r>
              <a:rPr lang="en-GB" altLang="zh-CN" sz="1400" dirty="0">
                <a:latin typeface="Tahoma" charset="0"/>
                <a:ea typeface="宋体" charset="0"/>
              </a:rPr>
              <a:t>’</a:t>
            </a:r>
            <a:r>
              <a:rPr lang="en-GB" altLang="zh-CN" sz="1400" dirty="0">
                <a:latin typeface="Arial" charset="0"/>
                <a:ea typeface="宋体" charset="0"/>
              </a:rPr>
              <a:t> of a system [76]</a:t>
            </a:r>
          </a:p>
          <a:p>
            <a:pPr marL="671512" lvl="2" indent="0" eaLnBrk="1" hangingPunct="1">
              <a:buFont typeface="Wingdings" charset="0"/>
              <a:buNone/>
              <a:defRPr/>
            </a:pPr>
            <a:endParaRPr lang="en-GB" altLang="zh-CN" sz="1200" dirty="0">
              <a:latin typeface="Arial" charset="0"/>
              <a:ea typeface="宋体" charset="0"/>
            </a:endParaRPr>
          </a:p>
          <a:p>
            <a:pPr eaLnBrk="1" hangingPunct="1">
              <a:defRPr/>
            </a:pPr>
            <a:r>
              <a:rPr lang="en-GB" altLang="zh-CN" sz="1800" dirty="0" err="1">
                <a:latin typeface="Times New Roman" charset="0"/>
                <a:ea typeface="宋体" charset="0"/>
              </a:rPr>
              <a:t>Parnas</a:t>
            </a:r>
            <a:r>
              <a:rPr lang="en-GB" altLang="zh-CN" sz="1800" dirty="0">
                <a:latin typeface="Times New Roman" charset="0"/>
                <a:ea typeface="宋体" charset="0"/>
              </a:rPr>
              <a:t> D. 1972. “On the Criteria for Decomposing Systems into Modules”. </a:t>
            </a:r>
            <a:r>
              <a:rPr lang="en-GB" altLang="zh-CN" sz="1800" i="1" dirty="0">
                <a:latin typeface="Times New Roman" charset="0"/>
                <a:ea typeface="宋体" charset="0"/>
              </a:rPr>
              <a:t>Communications of the ACM</a:t>
            </a:r>
            <a:r>
              <a:rPr lang="en-GB" altLang="zh-CN" sz="1800" dirty="0">
                <a:latin typeface="Times New Roman" charset="0"/>
                <a:ea typeface="宋体" charset="0"/>
              </a:rPr>
              <a:t>. 15(12): pp.1053-8</a:t>
            </a:r>
          </a:p>
          <a:p>
            <a:pPr eaLnBrk="1" hangingPunct="1">
              <a:defRPr/>
            </a:pPr>
            <a:r>
              <a:rPr lang="en-GB" altLang="zh-CN" sz="1800" dirty="0" err="1">
                <a:latin typeface="Times New Roman" charset="0"/>
                <a:ea typeface="宋体" charset="0"/>
              </a:rPr>
              <a:t>Parnas</a:t>
            </a:r>
            <a:r>
              <a:rPr lang="en-GB" altLang="zh-CN" sz="1800" dirty="0">
                <a:latin typeface="Times New Roman" charset="0"/>
                <a:ea typeface="宋体" charset="0"/>
              </a:rPr>
              <a:t> D. 1974. “On a ‘Buzzword’: Hierarchical Structure”. </a:t>
            </a:r>
            <a:r>
              <a:rPr lang="en-GB" altLang="zh-CN" sz="1800" i="1" dirty="0">
                <a:latin typeface="Times New Roman" charset="0"/>
                <a:ea typeface="宋体" charset="0"/>
              </a:rPr>
              <a:t>Proceedings of the IFIP Congress. 74 </a:t>
            </a:r>
            <a:r>
              <a:rPr lang="en-GB" altLang="zh-CN" sz="1800" dirty="0">
                <a:latin typeface="Times New Roman" charset="0"/>
                <a:ea typeface="宋体" charset="0"/>
              </a:rPr>
              <a:t>pp.336-390</a:t>
            </a:r>
          </a:p>
          <a:p>
            <a:pPr eaLnBrk="1" hangingPunct="1">
              <a:defRPr/>
            </a:pPr>
            <a:r>
              <a:rPr lang="en-GB" altLang="zh-CN" sz="1800" dirty="0" err="1">
                <a:latin typeface="Times New Roman" charset="0"/>
                <a:ea typeface="宋体" charset="0"/>
              </a:rPr>
              <a:t>Parnas</a:t>
            </a:r>
            <a:r>
              <a:rPr lang="en-GB" altLang="zh-CN" sz="1800" dirty="0">
                <a:latin typeface="Times New Roman" charset="0"/>
                <a:ea typeface="宋体" charset="0"/>
              </a:rPr>
              <a:t> D. 1976. “On the Design and Development of Program Families”. </a:t>
            </a:r>
            <a:r>
              <a:rPr lang="en-GB" altLang="zh-CN" sz="1800" i="1" dirty="0">
                <a:latin typeface="Times New Roman" charset="0"/>
                <a:ea typeface="宋体" charset="0"/>
              </a:rPr>
              <a:t>IEEE Transactions of Software Engineering</a:t>
            </a:r>
            <a:r>
              <a:rPr lang="en-GB" altLang="zh-CN" sz="1800" dirty="0">
                <a:latin typeface="Times New Roman" charset="0"/>
                <a:ea typeface="宋体" charset="0"/>
              </a:rPr>
              <a:t>, SE-2(1):pp. 1-9</a:t>
            </a:r>
          </a:p>
          <a:p>
            <a:pPr eaLnBrk="1" hangingPunct="1">
              <a:defRPr/>
            </a:pPr>
            <a:r>
              <a:rPr lang="en-GB" altLang="zh-CN" sz="1800" dirty="0" err="1">
                <a:latin typeface="Times New Roman" charset="0"/>
                <a:ea typeface="宋体" charset="0"/>
              </a:rPr>
              <a:t>Parnas</a:t>
            </a:r>
            <a:r>
              <a:rPr lang="en-GB" altLang="zh-CN" sz="1800" dirty="0">
                <a:latin typeface="Times New Roman" charset="0"/>
                <a:ea typeface="宋体" charset="0"/>
              </a:rPr>
              <a:t> D. 1979. “Designing Software for Ease of Extension and Contraction”. IEEE Transactions on Software Engineering. SE-5(2) pp.128-137</a:t>
            </a:r>
          </a:p>
          <a:p>
            <a:pPr lvl="2" eaLnBrk="1" hangingPunct="1">
              <a:defRPr/>
            </a:pPr>
            <a:endParaRPr lang="zh-CN" altLang="en-GB" sz="1200" dirty="0">
              <a:latin typeface="Arial" charset="0"/>
              <a:ea typeface="宋体" charset="0"/>
            </a:endParaRPr>
          </a:p>
        </p:txBody>
      </p:sp>
      <p:sp>
        <p:nvSpPr>
          <p:cNvPr id="2242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33C4419-E719-B048-A896-01E087B26275}" type="slidenum">
              <a:rPr lang="en-US" altLang="zh-CN" sz="1200">
                <a:latin typeface="Garamond" charset="0"/>
              </a:rPr>
              <a:pPr eaLnBrk="1" hangingPunct="1"/>
              <a:t>101</a:t>
            </a:fld>
            <a:endParaRPr lang="en-US" altLang="zh-CN" sz="1200">
              <a:latin typeface="Garamond"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6"/>
          <p:cNvSpPr>
            <a:spLocks noGrp="1" noChangeArrowheads="1"/>
          </p:cNvSpPr>
          <p:nvPr>
            <p:ph type="title"/>
          </p:nvPr>
        </p:nvSpPr>
        <p:spPr/>
        <p:txBody>
          <a:bodyPr/>
          <a:lstStyle/>
          <a:p>
            <a:r>
              <a:rPr lang="en-US">
                <a:latin typeface="Garamond" charset="0"/>
                <a:ea typeface="宋体" charset="0"/>
              </a:rPr>
              <a:t>Fundamental Understanding</a:t>
            </a:r>
          </a:p>
        </p:txBody>
      </p:sp>
      <p:sp>
        <p:nvSpPr>
          <p:cNvPr id="226306" name="Rectangle 7"/>
          <p:cNvSpPr>
            <a:spLocks noGrp="1" noChangeArrowheads="1"/>
          </p:cNvSpPr>
          <p:nvPr>
            <p:ph idx="1"/>
          </p:nvPr>
        </p:nvSpPr>
        <p:spPr/>
        <p:txBody>
          <a:bodyPr/>
          <a:lstStyle/>
          <a:p>
            <a:r>
              <a:rPr lang="en-US">
                <a:latin typeface="Arial" charset="0"/>
                <a:ea typeface="宋体" charset="0"/>
              </a:rPr>
              <a:t>Architecture is a set of principal design decisions about a software system</a:t>
            </a:r>
          </a:p>
          <a:p>
            <a:r>
              <a:rPr lang="en-US">
                <a:latin typeface="Arial" charset="0"/>
                <a:ea typeface="宋体" charset="0"/>
              </a:rPr>
              <a:t>Three fundamental understandings of software architecture</a:t>
            </a:r>
          </a:p>
          <a:p>
            <a:pPr lvl="1"/>
            <a:r>
              <a:rPr lang="en-US">
                <a:latin typeface="Arial" charset="0"/>
                <a:ea typeface="宋体" charset="0"/>
              </a:rPr>
              <a:t>Every application has an architecture</a:t>
            </a:r>
          </a:p>
          <a:p>
            <a:pPr lvl="1"/>
            <a:r>
              <a:rPr lang="en-US">
                <a:latin typeface="Arial" charset="0"/>
                <a:ea typeface="宋体" charset="0"/>
              </a:rPr>
              <a:t>Every application has at least one architect</a:t>
            </a:r>
          </a:p>
          <a:p>
            <a:pPr lvl="1"/>
            <a:r>
              <a:rPr lang="en-US">
                <a:latin typeface="Arial" charset="0"/>
                <a:ea typeface="宋体" charset="0"/>
              </a:rPr>
              <a:t>Architecture is not a phase of development</a:t>
            </a:r>
          </a:p>
          <a:p>
            <a:pPr lvl="1"/>
            <a:endParaRPr lang="en-US">
              <a:latin typeface="Arial" charset="0"/>
              <a:ea typeface="宋体" charset="0"/>
            </a:endParaRPr>
          </a:p>
          <a:p>
            <a:endParaRPr lang="en-US">
              <a:latin typeface="Arial" charset="0"/>
              <a:ea typeface="宋体" charset="0"/>
            </a:endParaRPr>
          </a:p>
        </p:txBody>
      </p:sp>
      <p:sp>
        <p:nvSpPr>
          <p:cNvPr id="226307"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E661711-89C5-BC46-83E3-71CCD345A6BC}" type="slidenum">
              <a:rPr lang="en-US" sz="1200">
                <a:latin typeface="Garamond" charset="0"/>
              </a:rPr>
              <a:pPr eaLnBrk="1" hangingPunct="1"/>
              <a:t>102</a:t>
            </a:fld>
            <a:endParaRPr lang="en-US" sz="1200">
              <a:latin typeface="Garamond"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6"/>
          <p:cNvSpPr>
            <a:spLocks noGrp="1" noChangeArrowheads="1"/>
          </p:cNvSpPr>
          <p:nvPr>
            <p:ph type="title"/>
          </p:nvPr>
        </p:nvSpPr>
        <p:spPr>
          <a:xfrm>
            <a:off x="457200" y="914400"/>
            <a:ext cx="8229600" cy="914400"/>
          </a:xfrm>
        </p:spPr>
        <p:txBody>
          <a:bodyPr/>
          <a:lstStyle/>
          <a:p>
            <a:r>
              <a:rPr lang="en-US">
                <a:latin typeface="Garamond" charset="0"/>
                <a:ea typeface="宋体" charset="0"/>
              </a:rPr>
              <a:t>Wrong View: Architecture as a Phase</a:t>
            </a:r>
          </a:p>
        </p:txBody>
      </p:sp>
      <p:sp>
        <p:nvSpPr>
          <p:cNvPr id="228354" name="Rectangle 7"/>
          <p:cNvSpPr>
            <a:spLocks noGrp="1" noChangeArrowheads="1"/>
          </p:cNvSpPr>
          <p:nvPr>
            <p:ph idx="1"/>
          </p:nvPr>
        </p:nvSpPr>
        <p:spPr/>
        <p:txBody>
          <a:bodyPr/>
          <a:lstStyle/>
          <a:p>
            <a:pPr lvl="1"/>
            <a:endParaRPr lang="en-US">
              <a:latin typeface="Arial" charset="0"/>
              <a:ea typeface="宋体" charset="0"/>
            </a:endParaRPr>
          </a:p>
          <a:p>
            <a:pPr lvl="1"/>
            <a:r>
              <a:rPr lang="en-US">
                <a:latin typeface="Arial" charset="0"/>
                <a:ea typeface="宋体" charset="0"/>
              </a:rPr>
              <a:t>Treating architecture as a phase denies its foundational role in software development </a:t>
            </a:r>
          </a:p>
          <a:p>
            <a:pPr lvl="1"/>
            <a:r>
              <a:rPr lang="en-US">
                <a:latin typeface="Arial" charset="0"/>
                <a:ea typeface="宋体" charset="0"/>
              </a:rPr>
              <a:t>More than </a:t>
            </a:r>
            <a:r>
              <a:rPr lang="ja-JP" altLang="en-US">
                <a:latin typeface="Arial" charset="0"/>
                <a:ea typeface="宋体" charset="0"/>
              </a:rPr>
              <a:t>“</a:t>
            </a:r>
            <a:r>
              <a:rPr lang="en-US" altLang="ja-JP">
                <a:latin typeface="Arial" charset="0"/>
                <a:ea typeface="宋体" charset="0"/>
              </a:rPr>
              <a:t>high-level design</a:t>
            </a:r>
            <a:r>
              <a:rPr lang="ja-JP" altLang="en-US">
                <a:latin typeface="Arial" charset="0"/>
                <a:ea typeface="宋体" charset="0"/>
              </a:rPr>
              <a:t>”</a:t>
            </a:r>
            <a:endParaRPr lang="en-US" altLang="ja-JP">
              <a:latin typeface="Arial" charset="0"/>
              <a:ea typeface="宋体" charset="0"/>
            </a:endParaRPr>
          </a:p>
          <a:p>
            <a:pPr lvl="1"/>
            <a:r>
              <a:rPr lang="en-US">
                <a:latin typeface="Arial" charset="0"/>
                <a:ea typeface="宋体" charset="0"/>
              </a:rPr>
              <a:t>Architecture is also represented, e.g., by object code, source code, …</a:t>
            </a:r>
          </a:p>
          <a:p>
            <a:pPr lvl="1"/>
            <a:endParaRPr lang="en-US">
              <a:latin typeface="Arial" charset="0"/>
              <a:ea typeface="宋体" charset="0"/>
            </a:endParaRPr>
          </a:p>
          <a:p>
            <a:endParaRPr lang="en-US">
              <a:latin typeface="Arial" charset="0"/>
              <a:ea typeface="宋体" charset="0"/>
            </a:endParaRPr>
          </a:p>
        </p:txBody>
      </p:sp>
      <p:sp>
        <p:nvSpPr>
          <p:cNvPr id="228355"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46537E8-2F93-8343-88DB-F9F6BEAFE4D3}" type="slidenum">
              <a:rPr lang="en-US" sz="1200">
                <a:latin typeface="Garamond" charset="0"/>
              </a:rPr>
              <a:pPr eaLnBrk="1" hangingPunct="1"/>
              <a:t>103</a:t>
            </a:fld>
            <a:endParaRPr lang="en-US" sz="1200">
              <a:latin typeface="Garamond" charset="0"/>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6"/>
          <p:cNvSpPr>
            <a:spLocks noGrp="1" noChangeArrowheads="1"/>
          </p:cNvSpPr>
          <p:nvPr>
            <p:ph type="title"/>
          </p:nvPr>
        </p:nvSpPr>
        <p:spPr/>
        <p:txBody>
          <a:bodyPr/>
          <a:lstStyle/>
          <a:p>
            <a:r>
              <a:rPr lang="en-US">
                <a:latin typeface="Garamond" charset="0"/>
                <a:ea typeface="宋体" charset="0"/>
              </a:rPr>
              <a:t>Context of Software Architecture</a:t>
            </a:r>
          </a:p>
        </p:txBody>
      </p:sp>
      <p:sp>
        <p:nvSpPr>
          <p:cNvPr id="230402" name="Rectangle 7"/>
          <p:cNvSpPr>
            <a:spLocks noGrp="1" noChangeArrowheads="1"/>
          </p:cNvSpPr>
          <p:nvPr>
            <p:ph idx="1"/>
          </p:nvPr>
        </p:nvSpPr>
        <p:spPr/>
        <p:txBody>
          <a:bodyPr/>
          <a:lstStyle/>
          <a:p>
            <a:r>
              <a:rPr lang="en-US">
                <a:latin typeface="Arial" charset="0"/>
                <a:ea typeface="宋体" charset="0"/>
              </a:rPr>
              <a:t>Requirements</a:t>
            </a:r>
          </a:p>
          <a:p>
            <a:r>
              <a:rPr lang="en-US">
                <a:latin typeface="Arial" charset="0"/>
                <a:ea typeface="宋体" charset="0"/>
              </a:rPr>
              <a:t>Design</a:t>
            </a:r>
          </a:p>
          <a:p>
            <a:r>
              <a:rPr lang="en-US">
                <a:latin typeface="Arial" charset="0"/>
                <a:ea typeface="宋体" charset="0"/>
              </a:rPr>
              <a:t>Implementation</a:t>
            </a:r>
          </a:p>
          <a:p>
            <a:r>
              <a:rPr lang="en-US">
                <a:latin typeface="Arial" charset="0"/>
                <a:ea typeface="宋体" charset="0"/>
              </a:rPr>
              <a:t>Analysis and Testing</a:t>
            </a:r>
          </a:p>
          <a:p>
            <a:r>
              <a:rPr lang="en-US">
                <a:latin typeface="Arial" charset="0"/>
                <a:ea typeface="宋体" charset="0"/>
              </a:rPr>
              <a:t>Evolution</a:t>
            </a:r>
          </a:p>
          <a:p>
            <a:r>
              <a:rPr lang="en-US">
                <a:latin typeface="Arial" charset="0"/>
                <a:ea typeface="宋体" charset="0"/>
              </a:rPr>
              <a:t>Development Process</a:t>
            </a:r>
          </a:p>
          <a:p>
            <a:pPr lvl="1"/>
            <a:endParaRPr lang="en-US">
              <a:latin typeface="Arial" charset="0"/>
              <a:ea typeface="宋体" charset="0"/>
            </a:endParaRPr>
          </a:p>
          <a:p>
            <a:endParaRPr lang="en-US">
              <a:latin typeface="Arial" charset="0"/>
              <a:ea typeface="宋体" charset="0"/>
            </a:endParaRPr>
          </a:p>
        </p:txBody>
      </p:sp>
      <p:sp>
        <p:nvSpPr>
          <p:cNvPr id="230403"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F3664F0-6CFE-E643-8EB9-CF0DEB8488EB}" type="slidenum">
              <a:rPr lang="en-US" sz="1200">
                <a:latin typeface="Garamond" charset="0"/>
              </a:rPr>
              <a:pPr eaLnBrk="1" hangingPunct="1"/>
              <a:t>104</a:t>
            </a:fld>
            <a:endParaRPr lang="en-US" sz="1200">
              <a:latin typeface="Garamond"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6"/>
          <p:cNvSpPr>
            <a:spLocks noGrp="1" noChangeArrowheads="1"/>
          </p:cNvSpPr>
          <p:nvPr>
            <p:ph type="title"/>
          </p:nvPr>
        </p:nvSpPr>
        <p:spPr/>
        <p:txBody>
          <a:bodyPr/>
          <a:lstStyle/>
          <a:p>
            <a:r>
              <a:rPr lang="en-US">
                <a:latin typeface="Garamond" charset="0"/>
                <a:ea typeface="宋体" charset="0"/>
              </a:rPr>
              <a:t>Requirements Analysis</a:t>
            </a:r>
          </a:p>
        </p:txBody>
      </p:sp>
      <p:sp>
        <p:nvSpPr>
          <p:cNvPr id="232450" name="Rectangle 7"/>
          <p:cNvSpPr>
            <a:spLocks noGrp="1" noChangeArrowheads="1"/>
          </p:cNvSpPr>
          <p:nvPr>
            <p:ph idx="1"/>
          </p:nvPr>
        </p:nvSpPr>
        <p:spPr/>
        <p:txBody>
          <a:bodyPr/>
          <a:lstStyle/>
          <a:p>
            <a:pPr>
              <a:lnSpc>
                <a:spcPct val="90000"/>
              </a:lnSpc>
            </a:pPr>
            <a:r>
              <a:rPr lang="en-US" sz="2800">
                <a:latin typeface="Arial" charset="0"/>
                <a:ea typeface="宋体" charset="0"/>
              </a:rPr>
              <a:t>Traditional SE suggests requirements analysis should remain unsullied by any consideration for a design</a:t>
            </a:r>
          </a:p>
          <a:p>
            <a:pPr>
              <a:lnSpc>
                <a:spcPct val="90000"/>
              </a:lnSpc>
            </a:pPr>
            <a:r>
              <a:rPr lang="en-US" sz="2800">
                <a:latin typeface="Arial" charset="0"/>
                <a:ea typeface="宋体" charset="0"/>
              </a:rPr>
              <a:t>However, without reference to existing architectures it becomes difficult to assess practicality, schedules, or costs</a:t>
            </a:r>
          </a:p>
          <a:p>
            <a:pPr lvl="1">
              <a:lnSpc>
                <a:spcPct val="90000"/>
              </a:lnSpc>
            </a:pPr>
            <a:r>
              <a:rPr lang="en-US" sz="2400">
                <a:latin typeface="Arial" charset="0"/>
                <a:ea typeface="宋体" charset="0"/>
              </a:rPr>
              <a:t>In building architecture we talk about specific rooms…</a:t>
            </a:r>
          </a:p>
          <a:p>
            <a:pPr lvl="1">
              <a:lnSpc>
                <a:spcPct val="90000"/>
              </a:lnSpc>
            </a:pPr>
            <a:r>
              <a:rPr lang="en-US" sz="2400">
                <a:latin typeface="Arial" charset="0"/>
                <a:ea typeface="宋体" charset="0"/>
              </a:rPr>
              <a:t>…rather than the abstract concept </a:t>
            </a:r>
            <a:r>
              <a:rPr lang="ja-JP" altLang="en-US" sz="2400">
                <a:latin typeface="Arial" charset="0"/>
                <a:ea typeface="宋体" charset="0"/>
              </a:rPr>
              <a:t>“</a:t>
            </a:r>
            <a:r>
              <a:rPr lang="en-US" altLang="ja-JP" sz="2400">
                <a:latin typeface="Arial" charset="0"/>
                <a:ea typeface="宋体" charset="0"/>
              </a:rPr>
              <a:t>means for providing shelter</a:t>
            </a:r>
            <a:r>
              <a:rPr lang="ja-JP" altLang="en-US" sz="2400">
                <a:latin typeface="Arial" charset="0"/>
                <a:ea typeface="宋体" charset="0"/>
              </a:rPr>
              <a:t>”</a:t>
            </a:r>
            <a:endParaRPr lang="en-US" altLang="ja-JP" sz="2400">
              <a:latin typeface="Arial" charset="0"/>
              <a:ea typeface="宋体" charset="0"/>
            </a:endParaRPr>
          </a:p>
          <a:p>
            <a:pPr>
              <a:lnSpc>
                <a:spcPct val="90000"/>
              </a:lnSpc>
            </a:pPr>
            <a:r>
              <a:rPr lang="en-US" sz="2800">
                <a:latin typeface="Arial" charset="0"/>
                <a:ea typeface="宋体" charset="0"/>
              </a:rPr>
              <a:t>In engineering new products come from the observation of existing solution and their limitations</a:t>
            </a:r>
          </a:p>
        </p:txBody>
      </p:sp>
      <p:sp>
        <p:nvSpPr>
          <p:cNvPr id="232451"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53E990F-93DD-CC41-B230-A76E7689F0BE}" type="slidenum">
              <a:rPr lang="en-US" sz="1200">
                <a:latin typeface="Garamond" charset="0"/>
              </a:rPr>
              <a:pPr eaLnBrk="1" hangingPunct="1"/>
              <a:t>105</a:t>
            </a:fld>
            <a:endParaRPr lang="en-US" sz="1200">
              <a:latin typeface="Garamond"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6"/>
          <p:cNvSpPr>
            <a:spLocks noGrp="1" noChangeArrowheads="1"/>
          </p:cNvSpPr>
          <p:nvPr>
            <p:ph type="title"/>
          </p:nvPr>
        </p:nvSpPr>
        <p:spPr/>
        <p:txBody>
          <a:bodyPr/>
          <a:lstStyle/>
          <a:p>
            <a:r>
              <a:rPr lang="en-US" sz="3000">
                <a:latin typeface="Garamond" charset="0"/>
                <a:ea typeface="宋体" charset="0"/>
              </a:rPr>
              <a:t>New Perspective on Requirements Analysis</a:t>
            </a:r>
          </a:p>
        </p:txBody>
      </p:sp>
      <p:sp>
        <p:nvSpPr>
          <p:cNvPr id="234498" name="Rectangle 7"/>
          <p:cNvSpPr>
            <a:spLocks noGrp="1" noChangeArrowheads="1"/>
          </p:cNvSpPr>
          <p:nvPr>
            <p:ph idx="1"/>
          </p:nvPr>
        </p:nvSpPr>
        <p:spPr>
          <a:xfrm>
            <a:off x="457200" y="1125538"/>
            <a:ext cx="8229600" cy="5005387"/>
          </a:xfrm>
        </p:spPr>
        <p:txBody>
          <a:bodyPr/>
          <a:lstStyle/>
          <a:p>
            <a:r>
              <a:rPr lang="en-US">
                <a:latin typeface="Arial" charset="0"/>
                <a:ea typeface="宋体" charset="0"/>
              </a:rPr>
              <a:t>Existing designs and architectures provide the solution vocabulary</a:t>
            </a:r>
          </a:p>
          <a:p>
            <a:r>
              <a:rPr lang="en-US">
                <a:latin typeface="Arial" charset="0"/>
                <a:ea typeface="宋体" charset="0"/>
              </a:rPr>
              <a:t>Our understanding of what works now, and how it works, affects our wants and perceived needs</a:t>
            </a:r>
          </a:p>
          <a:p>
            <a:r>
              <a:rPr lang="en-US">
                <a:latin typeface="Arial" charset="0"/>
                <a:ea typeface="宋体" charset="0"/>
              </a:rPr>
              <a:t>The insights from our experiences with existing systems </a:t>
            </a:r>
          </a:p>
          <a:p>
            <a:pPr lvl="1"/>
            <a:r>
              <a:rPr lang="en-US">
                <a:latin typeface="Arial" charset="0"/>
                <a:ea typeface="宋体" charset="0"/>
              </a:rPr>
              <a:t>helps us imagine what might work and </a:t>
            </a:r>
          </a:p>
          <a:p>
            <a:pPr lvl="1"/>
            <a:r>
              <a:rPr lang="en-US">
                <a:latin typeface="Arial" charset="0"/>
                <a:ea typeface="宋体" charset="0"/>
              </a:rPr>
              <a:t>enables us to assess development time and costs</a:t>
            </a:r>
          </a:p>
          <a:p>
            <a:r>
              <a:rPr lang="en-US">
                <a:latin typeface="Arial" charset="0"/>
                <a:ea typeface="宋体" charset="0"/>
                <a:sym typeface="Wingdings" charset="0"/>
              </a:rPr>
              <a:t>  Requirements analysis and consideration of design must be pursued at the same time</a:t>
            </a:r>
            <a:endParaRPr lang="en-US">
              <a:latin typeface="Arial" charset="0"/>
              <a:ea typeface="宋体" charset="0"/>
            </a:endParaRPr>
          </a:p>
          <a:p>
            <a:pPr lvl="1"/>
            <a:endParaRPr lang="en-US">
              <a:latin typeface="Arial" charset="0"/>
              <a:ea typeface="宋体" charset="0"/>
            </a:endParaRPr>
          </a:p>
          <a:p>
            <a:endParaRPr lang="en-US">
              <a:latin typeface="Arial" charset="0"/>
              <a:ea typeface="宋体" charset="0"/>
            </a:endParaRPr>
          </a:p>
        </p:txBody>
      </p:sp>
      <p:sp>
        <p:nvSpPr>
          <p:cNvPr id="234499"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61BFE45-5BCB-E544-B3D2-1DB7AD10F04B}" type="slidenum">
              <a:rPr lang="en-US" sz="1200">
                <a:latin typeface="Garamond" charset="0"/>
              </a:rPr>
              <a:pPr eaLnBrk="1" hangingPunct="1"/>
              <a:t>106</a:t>
            </a:fld>
            <a:endParaRPr lang="en-US" sz="1200">
              <a:latin typeface="Garamond"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6"/>
          <p:cNvSpPr>
            <a:spLocks noGrp="1" noChangeArrowheads="1"/>
          </p:cNvSpPr>
          <p:nvPr>
            <p:ph type="title"/>
          </p:nvPr>
        </p:nvSpPr>
        <p:spPr/>
        <p:txBody>
          <a:bodyPr/>
          <a:lstStyle/>
          <a:p>
            <a:r>
              <a:rPr lang="en-US">
                <a:latin typeface="Garamond" charset="0"/>
                <a:ea typeface="宋体" charset="0"/>
              </a:rPr>
              <a:t>Non-Functional Properties (NFP)</a:t>
            </a:r>
          </a:p>
        </p:txBody>
      </p:sp>
      <p:sp>
        <p:nvSpPr>
          <p:cNvPr id="236546" name="Rectangle 7"/>
          <p:cNvSpPr>
            <a:spLocks noGrp="1" noChangeArrowheads="1"/>
          </p:cNvSpPr>
          <p:nvPr>
            <p:ph idx="1"/>
          </p:nvPr>
        </p:nvSpPr>
        <p:spPr/>
        <p:txBody>
          <a:bodyPr/>
          <a:lstStyle/>
          <a:p>
            <a:r>
              <a:rPr lang="en-US">
                <a:latin typeface="Arial" charset="0"/>
                <a:ea typeface="宋体" charset="0"/>
              </a:rPr>
              <a:t>NFPs are the result of architectural choices</a:t>
            </a:r>
          </a:p>
          <a:p>
            <a:r>
              <a:rPr lang="en-US">
                <a:latin typeface="Arial" charset="0"/>
                <a:ea typeface="宋体" charset="0"/>
              </a:rPr>
              <a:t>NFP questions are raised as the result of architectural choices</a:t>
            </a:r>
          </a:p>
          <a:p>
            <a:r>
              <a:rPr lang="en-US">
                <a:latin typeface="Arial" charset="0"/>
                <a:ea typeface="宋体" charset="0"/>
              </a:rPr>
              <a:t>Specification of NFP might require an architectural framework to even enable their statement</a:t>
            </a:r>
          </a:p>
          <a:p>
            <a:r>
              <a:rPr lang="en-US">
                <a:latin typeface="Arial" charset="0"/>
                <a:ea typeface="宋体" charset="0"/>
              </a:rPr>
              <a:t>An architectural framework will be required for assessment of whether the properties are achievable</a:t>
            </a:r>
          </a:p>
          <a:p>
            <a:endParaRPr lang="en-US">
              <a:latin typeface="Arial" charset="0"/>
              <a:ea typeface="宋体" charset="0"/>
            </a:endParaRPr>
          </a:p>
        </p:txBody>
      </p:sp>
      <p:sp>
        <p:nvSpPr>
          <p:cNvPr id="236547"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72F9B9D-3653-034F-92C3-313B96937C64}" type="slidenum">
              <a:rPr lang="en-US" sz="1200">
                <a:latin typeface="Garamond" charset="0"/>
              </a:rPr>
              <a:pPr eaLnBrk="1" hangingPunct="1"/>
              <a:t>107</a:t>
            </a:fld>
            <a:endParaRPr lang="en-US" sz="1200">
              <a:latin typeface="Garamond"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6"/>
          <p:cNvSpPr>
            <a:spLocks noGrp="1" noChangeArrowheads="1"/>
          </p:cNvSpPr>
          <p:nvPr>
            <p:ph type="title"/>
          </p:nvPr>
        </p:nvSpPr>
        <p:spPr/>
        <p:txBody>
          <a:bodyPr/>
          <a:lstStyle/>
          <a:p>
            <a:r>
              <a:rPr lang="en-US">
                <a:latin typeface="Garamond" charset="0"/>
                <a:ea typeface="宋体" charset="0"/>
              </a:rPr>
              <a:t>The Twin Peaks Model</a:t>
            </a:r>
          </a:p>
        </p:txBody>
      </p:sp>
      <p:sp>
        <p:nvSpPr>
          <p:cNvPr id="238594" name="Slide Number Placeholder 3"/>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8F3555-3476-E945-A422-9487939B2CD8}" type="slidenum">
              <a:rPr lang="en-US" sz="1200">
                <a:latin typeface="Garamond" charset="0"/>
              </a:rPr>
              <a:pPr eaLnBrk="1" hangingPunct="1"/>
              <a:t>108</a:t>
            </a:fld>
            <a:endParaRPr lang="en-US" sz="1200">
              <a:latin typeface="Garamond" charset="0"/>
            </a:endParaRPr>
          </a:p>
        </p:txBody>
      </p:sp>
      <p:pic>
        <p:nvPicPr>
          <p:cNvPr id="238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905000"/>
            <a:ext cx="723900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6"/>
          <p:cNvSpPr>
            <a:spLocks noGrp="1" noChangeArrowheads="1"/>
          </p:cNvSpPr>
          <p:nvPr>
            <p:ph type="title"/>
          </p:nvPr>
        </p:nvSpPr>
        <p:spPr/>
        <p:txBody>
          <a:bodyPr/>
          <a:lstStyle/>
          <a:p>
            <a:r>
              <a:rPr lang="en-US">
                <a:latin typeface="Garamond" charset="0"/>
                <a:ea typeface="宋体" charset="0"/>
              </a:rPr>
              <a:t>Design and Architecture</a:t>
            </a:r>
          </a:p>
        </p:txBody>
      </p:sp>
      <p:sp>
        <p:nvSpPr>
          <p:cNvPr id="240642" name="Rectangle 7"/>
          <p:cNvSpPr>
            <a:spLocks noGrp="1" noChangeArrowheads="1"/>
          </p:cNvSpPr>
          <p:nvPr>
            <p:ph idx="1"/>
          </p:nvPr>
        </p:nvSpPr>
        <p:spPr/>
        <p:txBody>
          <a:bodyPr/>
          <a:lstStyle/>
          <a:p>
            <a:r>
              <a:rPr lang="en-US" sz="2200">
                <a:latin typeface="Arial" charset="0"/>
                <a:ea typeface="宋体" charset="0"/>
              </a:rPr>
              <a:t>Design is an activity that pervades software development </a:t>
            </a:r>
          </a:p>
          <a:p>
            <a:r>
              <a:rPr lang="en-US" sz="2200">
                <a:latin typeface="Arial" charset="0"/>
                <a:ea typeface="宋体" charset="0"/>
              </a:rPr>
              <a:t>It is an activity that creates part of a system</a:t>
            </a:r>
            <a:r>
              <a:rPr lang="ja-JP" altLang="en-US" sz="2200">
                <a:latin typeface="Arial" charset="0"/>
                <a:ea typeface="宋体" charset="0"/>
              </a:rPr>
              <a:t>’</a:t>
            </a:r>
            <a:r>
              <a:rPr lang="en-US" altLang="ja-JP" sz="2200">
                <a:latin typeface="Arial" charset="0"/>
                <a:ea typeface="宋体" charset="0"/>
              </a:rPr>
              <a:t>s architecture</a:t>
            </a:r>
          </a:p>
          <a:p>
            <a:r>
              <a:rPr lang="en-US" sz="2200">
                <a:latin typeface="Arial" charset="0"/>
                <a:ea typeface="宋体" charset="0"/>
              </a:rPr>
              <a:t>Typically in the traditional Design Phase decisions concern </a:t>
            </a:r>
          </a:p>
          <a:p>
            <a:pPr lvl="1"/>
            <a:r>
              <a:rPr lang="en-US" sz="2200">
                <a:latin typeface="Arial" charset="0"/>
                <a:ea typeface="宋体" charset="0"/>
              </a:rPr>
              <a:t>A system</a:t>
            </a:r>
            <a:r>
              <a:rPr lang="ja-JP" altLang="en-US" sz="2200">
                <a:latin typeface="Arial" charset="0"/>
                <a:ea typeface="宋体" charset="0"/>
              </a:rPr>
              <a:t>’</a:t>
            </a:r>
            <a:r>
              <a:rPr lang="en-US" altLang="ja-JP" sz="2200">
                <a:latin typeface="Arial" charset="0"/>
                <a:ea typeface="宋体" charset="0"/>
              </a:rPr>
              <a:t>s structure</a:t>
            </a:r>
          </a:p>
          <a:p>
            <a:pPr lvl="1"/>
            <a:r>
              <a:rPr lang="en-US" sz="2200">
                <a:latin typeface="Arial" charset="0"/>
                <a:ea typeface="宋体" charset="0"/>
              </a:rPr>
              <a:t>Identification of its primary components </a:t>
            </a:r>
          </a:p>
          <a:p>
            <a:pPr lvl="1"/>
            <a:r>
              <a:rPr lang="en-US" sz="2200">
                <a:latin typeface="Arial" charset="0"/>
                <a:ea typeface="宋体" charset="0"/>
              </a:rPr>
              <a:t>Their interconnections </a:t>
            </a:r>
          </a:p>
          <a:p>
            <a:r>
              <a:rPr lang="en-US" sz="2200">
                <a:latin typeface="Arial" charset="0"/>
                <a:ea typeface="宋体" charset="0"/>
              </a:rPr>
              <a:t>Architecture denotes the set of principal design decisions about a system</a:t>
            </a:r>
          </a:p>
          <a:p>
            <a:pPr lvl="1"/>
            <a:r>
              <a:rPr lang="en-US" sz="2200">
                <a:latin typeface="Arial" charset="0"/>
                <a:ea typeface="宋体" charset="0"/>
              </a:rPr>
              <a:t>That is more than just structure</a:t>
            </a:r>
          </a:p>
        </p:txBody>
      </p:sp>
      <p:sp>
        <p:nvSpPr>
          <p:cNvPr id="240643"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BC82583-2F54-9346-9742-E255B86A8F5B}" type="slidenum">
              <a:rPr lang="en-US" sz="1200">
                <a:latin typeface="Garamond" charset="0"/>
              </a:rPr>
              <a:pPr eaLnBrk="1" hangingPunct="1"/>
              <a:t>109</a:t>
            </a:fld>
            <a:endParaRPr lang="en-US" sz="1200">
              <a:latin typeface="Garamond"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 name="object 3"/>
          <p:cNvSpPr txBox="1">
            <a:spLocks noGrp="1"/>
          </p:cNvSpPr>
          <p:nvPr>
            <p:ph type="title"/>
          </p:nvPr>
        </p:nvSpPr>
        <p:spPr/>
        <p:txBody>
          <a:bodyPr lIns="0" tIns="209079" rIns="0" bIns="0" rtlCol="0">
            <a:spAutoFit/>
          </a:bodyPr>
          <a:lstStyle/>
          <a:p>
            <a:pPr marL="1418590">
              <a:defRPr/>
            </a:pPr>
            <a:r>
              <a:rPr spc="-5" dirty="0"/>
              <a:t>S</a:t>
            </a:r>
            <a:r>
              <a:rPr spc="-10" dirty="0"/>
              <a:t>o</a:t>
            </a:r>
            <a:r>
              <a:rPr spc="-5" dirty="0"/>
              <a:t>ft</a:t>
            </a:r>
            <a:r>
              <a:rPr spc="-10" dirty="0"/>
              <a:t>w</a:t>
            </a:r>
            <a:r>
              <a:rPr dirty="0"/>
              <a:t>are</a:t>
            </a:r>
            <a:r>
              <a:rPr spc="-5" dirty="0"/>
              <a:t> </a:t>
            </a:r>
            <a:r>
              <a:rPr dirty="0"/>
              <a:t>Arc</a:t>
            </a:r>
            <a:r>
              <a:rPr spc="-10" dirty="0"/>
              <a:t>hi</a:t>
            </a:r>
            <a:r>
              <a:rPr dirty="0"/>
              <a:t>tec</a:t>
            </a:r>
            <a:r>
              <a:rPr spc="-5" dirty="0"/>
              <a:t>t</a:t>
            </a:r>
            <a:r>
              <a:rPr spc="-10" dirty="0"/>
              <a:t>u</a:t>
            </a:r>
            <a:r>
              <a:rPr dirty="0"/>
              <a:t>re</a:t>
            </a:r>
            <a:r>
              <a:rPr spc="-5" dirty="0"/>
              <a:t> </a:t>
            </a:r>
            <a:r>
              <a:rPr spc="-10" dirty="0"/>
              <a:t>Thin</a:t>
            </a:r>
            <a:r>
              <a:rPr dirty="0"/>
              <a:t>k</a:t>
            </a:r>
            <a:r>
              <a:rPr spc="-10" dirty="0"/>
              <a:t>in</a:t>
            </a:r>
            <a:r>
              <a:rPr spc="-5" dirty="0"/>
              <a:t>g</a:t>
            </a:r>
          </a:p>
        </p:txBody>
      </p:sp>
      <p:sp>
        <p:nvSpPr>
          <p:cNvPr id="29699" name="object 4"/>
          <p:cNvSpPr txBox="1">
            <a:spLocks noChangeArrowheads="1"/>
          </p:cNvSpPr>
          <p:nvPr/>
        </p:nvSpPr>
        <p:spPr bwMode="auto">
          <a:xfrm>
            <a:off x="444500" y="4416425"/>
            <a:ext cx="7858125"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354013" indent="-342900" eaLnBrk="0" hangingPunct="0">
              <a:tabLst>
                <a:tab pos="354013" algn="l"/>
              </a:tabLst>
              <a:defRPr sz="2400">
                <a:solidFill>
                  <a:schemeClr val="tx1"/>
                </a:solidFill>
                <a:latin typeface="Arial" charset="0"/>
                <a:ea typeface="宋体" charset="0"/>
                <a:cs typeface="宋体" charset="0"/>
              </a:defRPr>
            </a:lvl1pPr>
            <a:lvl2pPr marL="742950" indent="-285750" eaLnBrk="0" hangingPunct="0">
              <a:tabLst>
                <a:tab pos="354013" algn="l"/>
              </a:tabLst>
              <a:defRPr sz="2400">
                <a:solidFill>
                  <a:schemeClr val="tx1"/>
                </a:solidFill>
                <a:latin typeface="Arial" charset="0"/>
                <a:ea typeface="宋体" charset="0"/>
                <a:cs typeface="宋体" charset="0"/>
              </a:defRPr>
            </a:lvl2pPr>
            <a:lvl3pPr marL="1143000" indent="-228600" eaLnBrk="0" hangingPunct="0">
              <a:tabLst>
                <a:tab pos="354013" algn="l"/>
              </a:tabLst>
              <a:defRPr sz="2400">
                <a:solidFill>
                  <a:schemeClr val="tx1"/>
                </a:solidFill>
                <a:latin typeface="Arial" charset="0"/>
                <a:ea typeface="宋体" charset="0"/>
                <a:cs typeface="宋体" charset="0"/>
              </a:defRPr>
            </a:lvl3pPr>
            <a:lvl4pPr marL="1600200" indent="-228600" eaLnBrk="0" hangingPunct="0">
              <a:tabLst>
                <a:tab pos="354013" algn="l"/>
              </a:tabLst>
              <a:defRPr sz="2400">
                <a:solidFill>
                  <a:schemeClr val="tx1"/>
                </a:solidFill>
                <a:latin typeface="Arial" charset="0"/>
                <a:ea typeface="宋体" charset="0"/>
                <a:cs typeface="宋体" charset="0"/>
              </a:defRPr>
            </a:lvl4pPr>
            <a:lvl5pPr marL="2057400" indent="-228600" eaLnBrk="0" hangingPunct="0">
              <a:tabLst>
                <a:tab pos="354013" algn="l"/>
              </a:tabLst>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9pPr>
          </a:lstStyle>
          <a:p>
            <a:pPr eaLnBrk="1" hangingPunct="1">
              <a:lnSpc>
                <a:spcPct val="99000"/>
              </a:lnSpc>
            </a:pPr>
            <a:r>
              <a:rPr lang="en-US" sz="2500">
                <a:solidFill>
                  <a:srgbClr val="90BF44"/>
                </a:solidFill>
                <a:latin typeface="Wingdings" charset="0"/>
                <a:cs typeface="Wingdings" charset="0"/>
              </a:rPr>
              <a:t>§</a:t>
            </a:r>
            <a:r>
              <a:rPr lang="en-US" sz="2500">
                <a:solidFill>
                  <a:srgbClr val="A0C755"/>
                </a:solidFill>
                <a:latin typeface="Helvetica" charset="0"/>
                <a:cs typeface="Helvetica" charset="0"/>
              </a:rPr>
              <a:t> 	</a:t>
            </a:r>
            <a:r>
              <a:rPr lang="en-US">
                <a:cs typeface="Arial" charset="0"/>
              </a:rPr>
              <a:t>High-level system design providing system-level structural abstractions and quality attributes, which help in managing complexity</a:t>
            </a:r>
          </a:p>
          <a:p>
            <a:pPr eaLnBrk="1" hangingPunct="1">
              <a:spcBef>
                <a:spcPts val="500"/>
              </a:spcBef>
            </a:pPr>
            <a:r>
              <a:rPr lang="en-US" sz="2500">
                <a:solidFill>
                  <a:srgbClr val="90BF44"/>
                </a:solidFill>
                <a:latin typeface="Wingdings" charset="0"/>
                <a:cs typeface="Wingdings" charset="0"/>
              </a:rPr>
              <a:t>§</a:t>
            </a:r>
            <a:r>
              <a:rPr lang="en-US" sz="2500">
                <a:solidFill>
                  <a:srgbClr val="A0C755"/>
                </a:solidFill>
                <a:latin typeface="Helvetica" charset="0"/>
                <a:cs typeface="Helvetica" charset="0"/>
              </a:rPr>
              <a:t> 	</a:t>
            </a:r>
            <a:r>
              <a:rPr lang="en-US">
                <a:cs typeface="Arial" charset="0"/>
              </a:rPr>
              <a:t>Makes engineering tradeoffs explicit</a:t>
            </a:r>
          </a:p>
        </p:txBody>
      </p:sp>
      <p:sp>
        <p:nvSpPr>
          <p:cNvPr id="29700" name="object 5"/>
          <p:cNvSpPr>
            <a:spLocks noChangeArrowheads="1"/>
          </p:cNvSpPr>
          <p:nvPr/>
        </p:nvSpPr>
        <p:spPr bwMode="auto">
          <a:xfrm>
            <a:off x="601663" y="1203325"/>
            <a:ext cx="7940675" cy="32686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6"/>
          <p:cNvSpPr>
            <a:spLocks noGrp="1" noChangeArrowheads="1"/>
          </p:cNvSpPr>
          <p:nvPr>
            <p:ph type="title"/>
          </p:nvPr>
        </p:nvSpPr>
        <p:spPr/>
        <p:txBody>
          <a:bodyPr/>
          <a:lstStyle/>
          <a:p>
            <a:r>
              <a:rPr lang="en-US">
                <a:latin typeface="Garamond" charset="0"/>
                <a:ea typeface="宋体" charset="0"/>
              </a:rPr>
              <a:t>Architecture-Centric Design</a:t>
            </a:r>
          </a:p>
        </p:txBody>
      </p:sp>
      <p:sp>
        <p:nvSpPr>
          <p:cNvPr id="242690" name="Rectangle 7"/>
          <p:cNvSpPr>
            <a:spLocks noGrp="1" noChangeArrowheads="1"/>
          </p:cNvSpPr>
          <p:nvPr>
            <p:ph idx="1"/>
          </p:nvPr>
        </p:nvSpPr>
        <p:spPr>
          <a:xfrm>
            <a:off x="457200" y="1196975"/>
            <a:ext cx="8229600" cy="4933950"/>
          </a:xfrm>
        </p:spPr>
        <p:txBody>
          <a:bodyPr/>
          <a:lstStyle/>
          <a:p>
            <a:r>
              <a:rPr lang="en-US">
                <a:latin typeface="Arial" charset="0"/>
                <a:ea typeface="宋体" charset="0"/>
              </a:rPr>
              <a:t>Traditional design phase suggests translating the requirements into algorithms, so a programmer can implement them</a:t>
            </a:r>
          </a:p>
          <a:p>
            <a:r>
              <a:rPr lang="en-US">
                <a:latin typeface="Arial" charset="0"/>
                <a:ea typeface="宋体" charset="0"/>
              </a:rPr>
              <a:t>Architecture-centric design</a:t>
            </a:r>
          </a:p>
          <a:p>
            <a:pPr lvl="1"/>
            <a:r>
              <a:rPr lang="en-US">
                <a:latin typeface="Arial" charset="0"/>
                <a:ea typeface="宋体" charset="0"/>
              </a:rPr>
              <a:t>stakeholder issues</a:t>
            </a:r>
          </a:p>
          <a:p>
            <a:pPr lvl="1"/>
            <a:r>
              <a:rPr lang="en-US">
                <a:latin typeface="Arial" charset="0"/>
                <a:ea typeface="宋体" charset="0"/>
              </a:rPr>
              <a:t>decision about use of COTS component </a:t>
            </a:r>
          </a:p>
          <a:p>
            <a:pPr lvl="1"/>
            <a:r>
              <a:rPr lang="en-US">
                <a:latin typeface="Arial" charset="0"/>
                <a:ea typeface="宋体" charset="0"/>
              </a:rPr>
              <a:t>overarching style and structure</a:t>
            </a:r>
          </a:p>
          <a:p>
            <a:pPr lvl="1"/>
            <a:r>
              <a:rPr lang="en-US">
                <a:latin typeface="Arial" charset="0"/>
                <a:ea typeface="宋体" charset="0"/>
              </a:rPr>
              <a:t>package and primary class structure</a:t>
            </a:r>
          </a:p>
          <a:p>
            <a:pPr lvl="1"/>
            <a:r>
              <a:rPr lang="en-US">
                <a:latin typeface="Arial" charset="0"/>
                <a:ea typeface="宋体" charset="0"/>
              </a:rPr>
              <a:t>deployment issues</a:t>
            </a:r>
          </a:p>
          <a:p>
            <a:pPr lvl="1"/>
            <a:r>
              <a:rPr lang="en-US">
                <a:latin typeface="Arial" charset="0"/>
                <a:ea typeface="宋体" charset="0"/>
              </a:rPr>
              <a:t>post implementation/deployment issues</a:t>
            </a:r>
          </a:p>
          <a:p>
            <a:endParaRPr lang="en-US">
              <a:latin typeface="Arial" charset="0"/>
              <a:ea typeface="宋体" charset="0"/>
            </a:endParaRPr>
          </a:p>
          <a:p>
            <a:pPr lvl="1"/>
            <a:endParaRPr lang="en-US">
              <a:latin typeface="Arial" charset="0"/>
              <a:ea typeface="宋体" charset="0"/>
            </a:endParaRPr>
          </a:p>
          <a:p>
            <a:endParaRPr lang="en-US">
              <a:latin typeface="Arial" charset="0"/>
              <a:ea typeface="宋体" charset="0"/>
            </a:endParaRPr>
          </a:p>
        </p:txBody>
      </p:sp>
      <p:sp>
        <p:nvSpPr>
          <p:cNvPr id="242691"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04813B3-742E-F44B-9924-B9FBB1F18181}" type="slidenum">
              <a:rPr lang="en-US" sz="1200">
                <a:latin typeface="Garamond" charset="0"/>
              </a:rPr>
              <a:pPr eaLnBrk="1" hangingPunct="1"/>
              <a:t>110</a:t>
            </a:fld>
            <a:endParaRPr lang="en-US" sz="1200">
              <a:latin typeface="Garamond"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6"/>
          <p:cNvSpPr>
            <a:spLocks noGrp="1" noChangeArrowheads="1"/>
          </p:cNvSpPr>
          <p:nvPr>
            <p:ph type="title"/>
          </p:nvPr>
        </p:nvSpPr>
        <p:spPr/>
        <p:txBody>
          <a:bodyPr/>
          <a:lstStyle/>
          <a:p>
            <a:r>
              <a:rPr lang="en-US">
                <a:latin typeface="Garamond" charset="0"/>
                <a:ea typeface="宋体" charset="0"/>
              </a:rPr>
              <a:t>Object-Oriented Design (OOD)</a:t>
            </a:r>
          </a:p>
        </p:txBody>
      </p:sp>
      <p:sp>
        <p:nvSpPr>
          <p:cNvPr id="246786" name="Rectangle 7"/>
          <p:cNvSpPr>
            <a:spLocks noGrp="1" noChangeArrowheads="1"/>
          </p:cNvSpPr>
          <p:nvPr>
            <p:ph idx="1"/>
          </p:nvPr>
        </p:nvSpPr>
        <p:spPr/>
        <p:txBody>
          <a:bodyPr/>
          <a:lstStyle/>
          <a:p>
            <a:r>
              <a:rPr lang="en-US">
                <a:latin typeface="Arial" charset="0"/>
                <a:ea typeface="宋体" charset="0"/>
              </a:rPr>
              <a:t>Objects</a:t>
            </a:r>
          </a:p>
          <a:p>
            <a:pPr lvl="1"/>
            <a:r>
              <a:rPr lang="en-US">
                <a:latin typeface="Arial" charset="0"/>
                <a:ea typeface="宋体" charset="0"/>
              </a:rPr>
              <a:t>Main abstraction entity in OOD</a:t>
            </a:r>
          </a:p>
          <a:p>
            <a:pPr lvl="1"/>
            <a:r>
              <a:rPr lang="en-US">
                <a:latin typeface="Arial" charset="0"/>
                <a:ea typeface="宋体" charset="0"/>
              </a:rPr>
              <a:t>Encapsulations of state with functions for accessing and manipulating that state </a:t>
            </a:r>
          </a:p>
          <a:p>
            <a:endParaRPr lang="en-US">
              <a:latin typeface="Arial" charset="0"/>
              <a:ea typeface="宋体" charset="0"/>
            </a:endParaRPr>
          </a:p>
          <a:p>
            <a:endParaRPr lang="en-US">
              <a:latin typeface="Arial" charset="0"/>
              <a:ea typeface="宋体" charset="0"/>
            </a:endParaRPr>
          </a:p>
          <a:p>
            <a:endParaRPr lang="en-US">
              <a:latin typeface="Arial" charset="0"/>
              <a:ea typeface="宋体" charset="0"/>
            </a:endParaRPr>
          </a:p>
        </p:txBody>
      </p:sp>
      <p:sp>
        <p:nvSpPr>
          <p:cNvPr id="246787"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D78A5B9-FFEC-B648-9236-5CAF03D58EFD}" type="slidenum">
              <a:rPr lang="en-US" sz="1200">
                <a:latin typeface="Garamond" charset="0"/>
              </a:rPr>
              <a:pPr eaLnBrk="1" hangingPunct="1"/>
              <a:t>111</a:t>
            </a:fld>
            <a:endParaRPr lang="en-US" sz="1200">
              <a:latin typeface="Garamond"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Rectangle 4"/>
          <p:cNvSpPr>
            <a:spLocks noGrp="1" noChangeArrowheads="1"/>
          </p:cNvSpPr>
          <p:nvPr>
            <p:ph type="title"/>
          </p:nvPr>
        </p:nvSpPr>
        <p:spPr/>
        <p:txBody>
          <a:bodyPr/>
          <a:lstStyle/>
          <a:p>
            <a:r>
              <a:rPr lang="en-US">
                <a:latin typeface="Garamond" charset="0"/>
                <a:ea typeface="宋体" charset="0"/>
              </a:rPr>
              <a:t>Pros and Cons of OOD</a:t>
            </a:r>
          </a:p>
        </p:txBody>
      </p:sp>
      <p:sp>
        <p:nvSpPr>
          <p:cNvPr id="248834" name="Rectangle 5"/>
          <p:cNvSpPr>
            <a:spLocks noGrp="1" noChangeArrowheads="1"/>
          </p:cNvSpPr>
          <p:nvPr>
            <p:ph idx="1"/>
          </p:nvPr>
        </p:nvSpPr>
        <p:spPr/>
        <p:txBody>
          <a:bodyPr/>
          <a:lstStyle/>
          <a:p>
            <a:pPr>
              <a:lnSpc>
                <a:spcPct val="90000"/>
              </a:lnSpc>
            </a:pPr>
            <a:r>
              <a:rPr lang="en-US" sz="2200">
                <a:latin typeface="Arial" charset="0"/>
                <a:ea typeface="宋体" charset="0"/>
              </a:rPr>
              <a:t>Pros</a:t>
            </a:r>
          </a:p>
          <a:p>
            <a:pPr lvl="1">
              <a:lnSpc>
                <a:spcPct val="90000"/>
              </a:lnSpc>
            </a:pPr>
            <a:r>
              <a:rPr lang="en-US" sz="2200">
                <a:latin typeface="Arial" charset="0"/>
                <a:ea typeface="宋体" charset="0"/>
              </a:rPr>
              <a:t>UML modeling notation</a:t>
            </a:r>
          </a:p>
          <a:p>
            <a:pPr lvl="1">
              <a:lnSpc>
                <a:spcPct val="90000"/>
              </a:lnSpc>
            </a:pPr>
            <a:r>
              <a:rPr lang="en-US" sz="2200">
                <a:latin typeface="Arial" charset="0"/>
                <a:ea typeface="宋体" charset="0"/>
              </a:rPr>
              <a:t>Design patterns</a:t>
            </a:r>
          </a:p>
          <a:p>
            <a:pPr>
              <a:lnSpc>
                <a:spcPct val="90000"/>
              </a:lnSpc>
            </a:pPr>
            <a:r>
              <a:rPr lang="en-US" sz="2200">
                <a:latin typeface="Arial" charset="0"/>
                <a:ea typeface="宋体" charset="0"/>
              </a:rPr>
              <a:t>Cons</a:t>
            </a:r>
          </a:p>
          <a:p>
            <a:pPr lvl="1">
              <a:lnSpc>
                <a:spcPct val="90000"/>
              </a:lnSpc>
            </a:pPr>
            <a:r>
              <a:rPr lang="en-US" sz="2200">
                <a:latin typeface="Arial" charset="0"/>
                <a:ea typeface="宋体" charset="0"/>
              </a:rPr>
              <a:t>Provides only</a:t>
            </a:r>
          </a:p>
          <a:p>
            <a:pPr lvl="2">
              <a:lnSpc>
                <a:spcPct val="90000"/>
              </a:lnSpc>
            </a:pPr>
            <a:r>
              <a:rPr lang="en-US">
                <a:latin typeface="Arial" charset="0"/>
                <a:ea typeface="宋体" charset="0"/>
              </a:rPr>
              <a:t>One level of encapsulation (the object)</a:t>
            </a:r>
          </a:p>
          <a:p>
            <a:pPr lvl="2">
              <a:lnSpc>
                <a:spcPct val="90000"/>
              </a:lnSpc>
            </a:pPr>
            <a:r>
              <a:rPr lang="en-US">
                <a:latin typeface="Arial" charset="0"/>
                <a:ea typeface="宋体" charset="0"/>
              </a:rPr>
              <a:t>One notion of interface</a:t>
            </a:r>
          </a:p>
          <a:p>
            <a:pPr lvl="2">
              <a:lnSpc>
                <a:spcPct val="90000"/>
              </a:lnSpc>
            </a:pPr>
            <a:r>
              <a:rPr lang="en-US">
                <a:latin typeface="Arial" charset="0"/>
                <a:ea typeface="宋体" charset="0"/>
              </a:rPr>
              <a:t>One type of explicit connector (procedure call)</a:t>
            </a:r>
          </a:p>
          <a:p>
            <a:pPr lvl="3">
              <a:lnSpc>
                <a:spcPct val="90000"/>
              </a:lnSpc>
            </a:pPr>
            <a:r>
              <a:rPr lang="en-US">
                <a:latin typeface="Arial" charset="0"/>
                <a:ea typeface="宋体" charset="0"/>
              </a:rPr>
              <a:t>Even message passing is realized via procedure calls</a:t>
            </a:r>
          </a:p>
          <a:p>
            <a:pPr lvl="1">
              <a:lnSpc>
                <a:spcPct val="90000"/>
              </a:lnSpc>
            </a:pPr>
            <a:r>
              <a:rPr lang="en-US" sz="2200">
                <a:latin typeface="Arial" charset="0"/>
                <a:ea typeface="宋体" charset="0"/>
              </a:rPr>
              <a:t>OO programming language might dictate important design decisions</a:t>
            </a:r>
          </a:p>
          <a:p>
            <a:pPr lvl="1">
              <a:lnSpc>
                <a:spcPct val="90000"/>
              </a:lnSpc>
            </a:pPr>
            <a:r>
              <a:rPr lang="en-US" sz="2200">
                <a:latin typeface="Arial" charset="0"/>
                <a:ea typeface="宋体" charset="0"/>
              </a:rPr>
              <a:t>OOD assumes a shared address space</a:t>
            </a:r>
          </a:p>
        </p:txBody>
      </p:sp>
      <p:sp>
        <p:nvSpPr>
          <p:cNvPr id="248835"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C6A71BC-D906-574D-BE10-63F922D0EE4A}" type="slidenum">
              <a:rPr lang="en-US" sz="1200">
                <a:latin typeface="Garamond" charset="0"/>
              </a:rPr>
              <a:pPr eaLnBrk="1" hangingPunct="1"/>
              <a:t>112</a:t>
            </a:fld>
            <a:endParaRPr lang="en-US" sz="1200">
              <a:latin typeface="Garamond"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6"/>
          <p:cNvSpPr>
            <a:spLocks noGrp="1" noChangeArrowheads="1"/>
          </p:cNvSpPr>
          <p:nvPr>
            <p:ph type="title"/>
          </p:nvPr>
        </p:nvSpPr>
        <p:spPr/>
        <p:txBody>
          <a:bodyPr/>
          <a:lstStyle/>
          <a:p>
            <a:r>
              <a:rPr lang="en-US">
                <a:latin typeface="Garamond" charset="0"/>
                <a:ea typeface="宋体" charset="0"/>
              </a:rPr>
              <a:t>Implementation</a:t>
            </a:r>
          </a:p>
        </p:txBody>
      </p:sp>
      <p:sp>
        <p:nvSpPr>
          <p:cNvPr id="252930" name="Rectangle 7"/>
          <p:cNvSpPr>
            <a:spLocks noGrp="1" noChangeArrowheads="1"/>
          </p:cNvSpPr>
          <p:nvPr>
            <p:ph idx="1"/>
          </p:nvPr>
        </p:nvSpPr>
        <p:spPr/>
        <p:txBody>
          <a:bodyPr/>
          <a:lstStyle/>
          <a:p>
            <a:r>
              <a:rPr lang="en-US">
                <a:latin typeface="Arial" charset="0"/>
                <a:ea typeface="宋体" charset="0"/>
              </a:rPr>
              <a:t>The objective is to create machine-executable source code</a:t>
            </a:r>
          </a:p>
          <a:p>
            <a:pPr lvl="1"/>
            <a:r>
              <a:rPr lang="en-US">
                <a:latin typeface="Arial" charset="0"/>
                <a:ea typeface="宋体" charset="0"/>
              </a:rPr>
              <a:t>That code should be faithful to the architecture </a:t>
            </a:r>
          </a:p>
          <a:p>
            <a:pPr lvl="2"/>
            <a:r>
              <a:rPr lang="en-US">
                <a:latin typeface="Arial" charset="0"/>
                <a:ea typeface="宋体" charset="0"/>
              </a:rPr>
              <a:t>Alternatively, it may adapt the architecture</a:t>
            </a:r>
          </a:p>
          <a:p>
            <a:pPr lvl="2"/>
            <a:r>
              <a:rPr lang="en-US">
                <a:latin typeface="Arial" charset="0"/>
                <a:ea typeface="宋体" charset="0"/>
              </a:rPr>
              <a:t>How much adaptation is allowed?</a:t>
            </a:r>
          </a:p>
          <a:p>
            <a:pPr lvl="2"/>
            <a:r>
              <a:rPr lang="en-US">
                <a:latin typeface="Arial" charset="0"/>
                <a:ea typeface="宋体" charset="0"/>
              </a:rPr>
              <a:t>Architecturally-relevant vs. -unimportant adaptations</a:t>
            </a:r>
          </a:p>
          <a:p>
            <a:pPr lvl="1"/>
            <a:r>
              <a:rPr lang="en-US">
                <a:latin typeface="Arial" charset="0"/>
                <a:ea typeface="宋体" charset="0"/>
              </a:rPr>
              <a:t>It must fully develop all outstanding details of the application </a:t>
            </a:r>
          </a:p>
          <a:p>
            <a:endParaRPr lang="en-US">
              <a:latin typeface="Arial" charset="0"/>
              <a:ea typeface="宋体" charset="0"/>
            </a:endParaRPr>
          </a:p>
        </p:txBody>
      </p:sp>
      <p:sp>
        <p:nvSpPr>
          <p:cNvPr id="252931"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6B58650-93D9-7D49-B386-0F5CE22A6D39}" type="slidenum">
              <a:rPr lang="en-US" sz="1200">
                <a:latin typeface="Garamond" charset="0"/>
              </a:rPr>
              <a:pPr eaLnBrk="1" hangingPunct="1"/>
              <a:t>113</a:t>
            </a:fld>
            <a:endParaRPr lang="en-US" sz="1200">
              <a:latin typeface="Garamond"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6"/>
          <p:cNvSpPr>
            <a:spLocks noGrp="1" noChangeArrowheads="1"/>
          </p:cNvSpPr>
          <p:nvPr>
            <p:ph type="title"/>
          </p:nvPr>
        </p:nvSpPr>
        <p:spPr/>
        <p:txBody>
          <a:bodyPr/>
          <a:lstStyle/>
          <a:p>
            <a:r>
              <a:rPr lang="en-US">
                <a:latin typeface="Garamond" charset="0"/>
                <a:ea typeface="宋体" charset="0"/>
              </a:rPr>
              <a:t>Faithful Implementation </a:t>
            </a:r>
          </a:p>
        </p:txBody>
      </p:sp>
      <p:sp>
        <p:nvSpPr>
          <p:cNvPr id="254978" name="Rectangle 7"/>
          <p:cNvSpPr>
            <a:spLocks noGrp="1" noChangeArrowheads="1"/>
          </p:cNvSpPr>
          <p:nvPr>
            <p:ph idx="1"/>
          </p:nvPr>
        </p:nvSpPr>
        <p:spPr>
          <a:xfrm>
            <a:off x="468313" y="1268413"/>
            <a:ext cx="8229600" cy="4530725"/>
          </a:xfrm>
        </p:spPr>
        <p:txBody>
          <a:bodyPr/>
          <a:lstStyle/>
          <a:p>
            <a:r>
              <a:rPr lang="en-US" sz="2800">
                <a:latin typeface="Arial" charset="0"/>
                <a:ea typeface="宋体" charset="0"/>
              </a:rPr>
              <a:t>All of the structural elements found in the architecture are implemented in the source code</a:t>
            </a:r>
          </a:p>
          <a:p>
            <a:r>
              <a:rPr lang="en-US" sz="2800">
                <a:latin typeface="Arial" charset="0"/>
                <a:ea typeface="宋体" charset="0"/>
              </a:rPr>
              <a:t>Source code must not utilise major new computational elements that have no corresponding elements in the architecture</a:t>
            </a:r>
          </a:p>
          <a:p>
            <a:r>
              <a:rPr lang="en-US" sz="2800">
                <a:latin typeface="Arial" charset="0"/>
                <a:ea typeface="宋体" charset="0"/>
              </a:rPr>
              <a:t>Source code must not contain new connections between architectural elements that are not found in the architecture</a:t>
            </a:r>
          </a:p>
          <a:p>
            <a:r>
              <a:rPr lang="en-US" sz="2800">
                <a:latin typeface="Arial" charset="0"/>
                <a:ea typeface="宋体" charset="0"/>
                <a:sym typeface="Wingdings" charset="0"/>
              </a:rPr>
              <a:t>Is this realistic?</a:t>
            </a:r>
            <a:br>
              <a:rPr lang="en-US" sz="2800">
                <a:latin typeface="Arial" charset="0"/>
                <a:ea typeface="宋体" charset="0"/>
                <a:sym typeface="Wingdings" charset="0"/>
              </a:rPr>
            </a:br>
            <a:r>
              <a:rPr lang="en-US" sz="2800">
                <a:latin typeface="Arial" charset="0"/>
                <a:ea typeface="宋体" charset="0"/>
                <a:sym typeface="Wingdings" charset="0"/>
              </a:rPr>
              <a:t>Overly constraining? </a:t>
            </a:r>
            <a:br>
              <a:rPr lang="en-US" sz="2800">
                <a:latin typeface="Arial" charset="0"/>
                <a:ea typeface="宋体" charset="0"/>
                <a:sym typeface="Wingdings" charset="0"/>
              </a:rPr>
            </a:br>
            <a:r>
              <a:rPr lang="en-US" sz="2800">
                <a:latin typeface="Arial" charset="0"/>
                <a:ea typeface="宋体" charset="0"/>
                <a:sym typeface="Wingdings" charset="0"/>
              </a:rPr>
              <a:t>What if we deviate from this?</a:t>
            </a:r>
            <a:endParaRPr lang="en-US" sz="2800">
              <a:latin typeface="Arial" charset="0"/>
              <a:ea typeface="宋体" charset="0"/>
            </a:endParaRPr>
          </a:p>
          <a:p>
            <a:endParaRPr lang="en-US" sz="2800">
              <a:latin typeface="Arial" charset="0"/>
              <a:ea typeface="宋体" charset="0"/>
            </a:endParaRPr>
          </a:p>
          <a:p>
            <a:pPr lvl="1"/>
            <a:endParaRPr lang="en-US" sz="2400">
              <a:latin typeface="Arial" charset="0"/>
              <a:ea typeface="宋体" charset="0"/>
            </a:endParaRPr>
          </a:p>
          <a:p>
            <a:endParaRPr lang="en-US" sz="2800">
              <a:latin typeface="Arial" charset="0"/>
              <a:ea typeface="宋体" charset="0"/>
            </a:endParaRPr>
          </a:p>
        </p:txBody>
      </p:sp>
      <p:sp>
        <p:nvSpPr>
          <p:cNvPr id="254979"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40E42E7-ECD1-7343-AC44-CCBC5B4D6B99}" type="slidenum">
              <a:rPr lang="en-US" sz="1200">
                <a:latin typeface="Garamond" charset="0"/>
              </a:rPr>
              <a:pPr eaLnBrk="1" hangingPunct="1"/>
              <a:t>114</a:t>
            </a:fld>
            <a:endParaRPr lang="en-US" sz="1200">
              <a:latin typeface="Garamond"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4"/>
          <p:cNvSpPr>
            <a:spLocks noGrp="1" noChangeArrowheads="1"/>
          </p:cNvSpPr>
          <p:nvPr>
            <p:ph type="title"/>
          </p:nvPr>
        </p:nvSpPr>
        <p:spPr/>
        <p:txBody>
          <a:bodyPr/>
          <a:lstStyle/>
          <a:p>
            <a:r>
              <a:rPr lang="en-US">
                <a:latin typeface="Garamond" charset="0"/>
                <a:ea typeface="宋体" charset="0"/>
              </a:rPr>
              <a:t>Unfaithful Implementation </a:t>
            </a:r>
          </a:p>
        </p:txBody>
      </p:sp>
      <p:sp>
        <p:nvSpPr>
          <p:cNvPr id="257026" name="Rectangle 5"/>
          <p:cNvSpPr>
            <a:spLocks noGrp="1" noChangeArrowheads="1"/>
          </p:cNvSpPr>
          <p:nvPr>
            <p:ph idx="1"/>
          </p:nvPr>
        </p:nvSpPr>
        <p:spPr>
          <a:xfrm>
            <a:off x="468313" y="1196975"/>
            <a:ext cx="8229600" cy="4530725"/>
          </a:xfrm>
        </p:spPr>
        <p:txBody>
          <a:bodyPr/>
          <a:lstStyle/>
          <a:p>
            <a:pPr>
              <a:lnSpc>
                <a:spcPct val="90000"/>
              </a:lnSpc>
            </a:pPr>
            <a:r>
              <a:rPr lang="en-US">
                <a:latin typeface="Arial" charset="0"/>
                <a:ea typeface="宋体" charset="0"/>
              </a:rPr>
              <a:t>The implementation does have an architecture</a:t>
            </a:r>
          </a:p>
          <a:p>
            <a:pPr lvl="1">
              <a:lnSpc>
                <a:spcPct val="90000"/>
              </a:lnSpc>
            </a:pPr>
            <a:r>
              <a:rPr lang="en-US">
                <a:latin typeface="Arial" charset="0"/>
                <a:ea typeface="宋体" charset="0"/>
              </a:rPr>
              <a:t>It is latent, as opposed to what is documented. </a:t>
            </a:r>
          </a:p>
          <a:p>
            <a:pPr>
              <a:lnSpc>
                <a:spcPct val="90000"/>
              </a:lnSpc>
            </a:pPr>
            <a:r>
              <a:rPr lang="en-US">
                <a:latin typeface="Arial" charset="0"/>
                <a:ea typeface="宋体" charset="0"/>
              </a:rPr>
              <a:t>Failure to recognise the distinction between planned and implemented architecture</a:t>
            </a:r>
          </a:p>
          <a:p>
            <a:pPr lvl="1">
              <a:lnSpc>
                <a:spcPct val="90000"/>
              </a:lnSpc>
            </a:pPr>
            <a:r>
              <a:rPr lang="en-US">
                <a:latin typeface="Arial" charset="0"/>
                <a:ea typeface="宋体" charset="0"/>
              </a:rPr>
              <a:t>robs one of the ability to reason about the application</a:t>
            </a:r>
            <a:r>
              <a:rPr lang="en-GB">
                <a:latin typeface="Arial" charset="0"/>
                <a:ea typeface="宋体" charset="0"/>
              </a:rPr>
              <a:t>’</a:t>
            </a:r>
            <a:r>
              <a:rPr lang="en-US" altLang="ja-JP">
                <a:latin typeface="Arial" charset="0"/>
                <a:ea typeface="宋体" charset="0"/>
              </a:rPr>
              <a:t>s architecture in the future</a:t>
            </a:r>
          </a:p>
          <a:p>
            <a:pPr lvl="1">
              <a:lnSpc>
                <a:spcPct val="90000"/>
              </a:lnSpc>
            </a:pPr>
            <a:r>
              <a:rPr lang="en-US">
                <a:latin typeface="Arial" charset="0"/>
                <a:ea typeface="宋体" charset="0"/>
              </a:rPr>
              <a:t>misleads all stakeholders regarding what they believe they have as opposed to what they really have</a:t>
            </a:r>
          </a:p>
          <a:p>
            <a:pPr lvl="1">
              <a:lnSpc>
                <a:spcPct val="90000"/>
              </a:lnSpc>
            </a:pPr>
            <a:r>
              <a:rPr lang="en-US">
                <a:latin typeface="Arial" charset="0"/>
                <a:ea typeface="宋体" charset="0"/>
              </a:rPr>
              <a:t>makes any development or evolution strategy that is based on the documented (but inaccurate) architecture doomed to failure</a:t>
            </a:r>
          </a:p>
        </p:txBody>
      </p:sp>
      <p:sp>
        <p:nvSpPr>
          <p:cNvPr id="257027"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974A15F-8DB4-5945-B01B-77499ECE90C0}" type="slidenum">
              <a:rPr lang="en-US" sz="1200">
                <a:latin typeface="Garamond" charset="0"/>
              </a:rPr>
              <a:pPr eaLnBrk="1" hangingPunct="1"/>
              <a:t>115</a:t>
            </a:fld>
            <a:endParaRPr lang="en-US" sz="1200">
              <a:latin typeface="Garamond"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6"/>
          <p:cNvSpPr>
            <a:spLocks noGrp="1" noChangeArrowheads="1"/>
          </p:cNvSpPr>
          <p:nvPr>
            <p:ph type="title"/>
          </p:nvPr>
        </p:nvSpPr>
        <p:spPr/>
        <p:txBody>
          <a:bodyPr/>
          <a:lstStyle/>
          <a:p>
            <a:r>
              <a:rPr lang="en-US">
                <a:latin typeface="Garamond" charset="0"/>
                <a:ea typeface="宋体" charset="0"/>
              </a:rPr>
              <a:t>Implementation Strategies</a:t>
            </a:r>
          </a:p>
        </p:txBody>
      </p:sp>
      <p:sp>
        <p:nvSpPr>
          <p:cNvPr id="259074" name="Rectangle 7"/>
          <p:cNvSpPr>
            <a:spLocks noGrp="1" noChangeArrowheads="1"/>
          </p:cNvSpPr>
          <p:nvPr>
            <p:ph idx="1"/>
          </p:nvPr>
        </p:nvSpPr>
        <p:spPr/>
        <p:txBody>
          <a:bodyPr/>
          <a:lstStyle/>
          <a:p>
            <a:r>
              <a:rPr lang="en-US">
                <a:latin typeface="Arial" charset="0"/>
                <a:ea typeface="宋体" charset="0"/>
              </a:rPr>
              <a:t>Generative techniques</a:t>
            </a:r>
          </a:p>
          <a:p>
            <a:pPr lvl="1"/>
            <a:r>
              <a:rPr lang="en-US">
                <a:latin typeface="Arial" charset="0"/>
                <a:ea typeface="宋体" charset="0"/>
              </a:rPr>
              <a:t>e.g. parser generators</a:t>
            </a:r>
          </a:p>
          <a:p>
            <a:r>
              <a:rPr lang="en-US">
                <a:latin typeface="Arial" charset="0"/>
                <a:ea typeface="宋体" charset="0"/>
              </a:rPr>
              <a:t>Frameworks</a:t>
            </a:r>
          </a:p>
          <a:p>
            <a:pPr lvl="1"/>
            <a:r>
              <a:rPr lang="en-US">
                <a:latin typeface="Arial" charset="0"/>
                <a:ea typeface="宋体" charset="0"/>
              </a:rPr>
              <a:t>collections of source code with identified places where the engineer must </a:t>
            </a:r>
            <a:r>
              <a:rPr lang="ja-JP" altLang="en-US">
                <a:latin typeface="Arial" charset="0"/>
                <a:ea typeface="宋体" charset="0"/>
              </a:rPr>
              <a:t>“</a:t>
            </a:r>
            <a:r>
              <a:rPr lang="en-US" altLang="ja-JP">
                <a:latin typeface="Arial" charset="0"/>
                <a:ea typeface="宋体" charset="0"/>
              </a:rPr>
              <a:t>fill in the blanks</a:t>
            </a:r>
            <a:r>
              <a:rPr lang="ja-JP" altLang="en-US">
                <a:latin typeface="Arial" charset="0"/>
                <a:ea typeface="宋体" charset="0"/>
              </a:rPr>
              <a:t>”</a:t>
            </a:r>
            <a:endParaRPr lang="en-US" altLang="ja-JP">
              <a:latin typeface="Arial" charset="0"/>
              <a:ea typeface="宋体" charset="0"/>
            </a:endParaRPr>
          </a:p>
          <a:p>
            <a:r>
              <a:rPr lang="en-US">
                <a:latin typeface="Arial" charset="0"/>
                <a:ea typeface="宋体" charset="0"/>
              </a:rPr>
              <a:t>Middleware</a:t>
            </a:r>
          </a:p>
          <a:p>
            <a:pPr lvl="1"/>
            <a:r>
              <a:rPr lang="en-US">
                <a:latin typeface="Arial" charset="0"/>
                <a:ea typeface="宋体" charset="0"/>
              </a:rPr>
              <a:t>CORBA, DCOM, RPC, … </a:t>
            </a:r>
          </a:p>
          <a:p>
            <a:r>
              <a:rPr lang="en-US">
                <a:latin typeface="Arial" charset="0"/>
                <a:ea typeface="宋体" charset="0"/>
              </a:rPr>
              <a:t>Reuse-based techniques</a:t>
            </a:r>
          </a:p>
          <a:p>
            <a:pPr lvl="1"/>
            <a:r>
              <a:rPr lang="en-US">
                <a:latin typeface="Arial" charset="0"/>
                <a:ea typeface="宋体" charset="0"/>
              </a:rPr>
              <a:t>COTS, open-source, in-house </a:t>
            </a:r>
          </a:p>
          <a:p>
            <a:r>
              <a:rPr lang="en-US">
                <a:latin typeface="Arial" charset="0"/>
                <a:ea typeface="宋体" charset="0"/>
              </a:rPr>
              <a:t>Writing all code manually</a:t>
            </a:r>
          </a:p>
          <a:p>
            <a:pPr lvl="1"/>
            <a:endParaRPr lang="en-US">
              <a:latin typeface="Arial" charset="0"/>
              <a:ea typeface="宋体" charset="0"/>
            </a:endParaRPr>
          </a:p>
          <a:p>
            <a:endParaRPr lang="en-US">
              <a:latin typeface="Arial" charset="0"/>
              <a:ea typeface="宋体" charset="0"/>
            </a:endParaRPr>
          </a:p>
        </p:txBody>
      </p:sp>
      <p:sp>
        <p:nvSpPr>
          <p:cNvPr id="259075"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2993A4F-25D4-9C4C-B231-C17D9D8AA2FB}" type="slidenum">
              <a:rPr lang="en-US" sz="1200">
                <a:latin typeface="Garamond" charset="0"/>
              </a:rPr>
              <a:pPr eaLnBrk="1" hangingPunct="1"/>
              <a:t>116</a:t>
            </a:fld>
            <a:endParaRPr lang="en-US" sz="1200">
              <a:latin typeface="Garamond"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9"/>
          <p:cNvSpPr>
            <a:spLocks noGrp="1" noChangeArrowheads="1"/>
          </p:cNvSpPr>
          <p:nvPr>
            <p:ph type="title"/>
          </p:nvPr>
        </p:nvSpPr>
        <p:spPr>
          <a:xfrm>
            <a:off x="609600" y="762000"/>
            <a:ext cx="8077200" cy="1752600"/>
          </a:xfrm>
        </p:spPr>
        <p:txBody>
          <a:bodyPr/>
          <a:lstStyle/>
          <a:p>
            <a:r>
              <a:rPr lang="en-US">
                <a:latin typeface="Garamond" charset="0"/>
                <a:ea typeface="宋体" charset="0"/>
              </a:rPr>
              <a:t>How It All </a:t>
            </a:r>
            <a:br>
              <a:rPr lang="en-US">
                <a:latin typeface="Garamond" charset="0"/>
                <a:ea typeface="宋体" charset="0"/>
              </a:rPr>
            </a:br>
            <a:r>
              <a:rPr lang="en-US">
                <a:latin typeface="Garamond" charset="0"/>
                <a:ea typeface="宋体" charset="0"/>
              </a:rPr>
              <a:t>Fits </a:t>
            </a:r>
            <a:br>
              <a:rPr lang="en-US">
                <a:latin typeface="Garamond" charset="0"/>
                <a:ea typeface="宋体" charset="0"/>
              </a:rPr>
            </a:br>
            <a:r>
              <a:rPr lang="en-US">
                <a:latin typeface="Garamond" charset="0"/>
                <a:ea typeface="宋体" charset="0"/>
              </a:rPr>
              <a:t>Together</a:t>
            </a:r>
          </a:p>
        </p:txBody>
      </p:sp>
      <p:sp>
        <p:nvSpPr>
          <p:cNvPr id="261122" name="Slide Number Placeholder 3"/>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D43270-6281-4640-9ECC-694BF620FB20}" type="slidenum">
              <a:rPr lang="en-US" sz="1200">
                <a:latin typeface="Garamond" charset="0"/>
              </a:rPr>
              <a:pPr eaLnBrk="1" hangingPunct="1"/>
              <a:t>117</a:t>
            </a:fld>
            <a:endParaRPr lang="en-US" sz="1200">
              <a:latin typeface="Garamond" charset="0"/>
            </a:endParaRPr>
          </a:p>
        </p:txBody>
      </p:sp>
      <p:pic>
        <p:nvPicPr>
          <p:cNvPr id="261123" name="Picture 7" descr="Implementation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838200"/>
            <a:ext cx="4876800" cy="5554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6"/>
          <p:cNvSpPr>
            <a:spLocks noGrp="1" noChangeArrowheads="1"/>
          </p:cNvSpPr>
          <p:nvPr>
            <p:ph type="title"/>
          </p:nvPr>
        </p:nvSpPr>
        <p:spPr/>
        <p:txBody>
          <a:bodyPr/>
          <a:lstStyle/>
          <a:p>
            <a:r>
              <a:rPr lang="en-US">
                <a:latin typeface="Garamond" charset="0"/>
                <a:ea typeface="宋体" charset="0"/>
              </a:rPr>
              <a:t>Analysis and Testing</a:t>
            </a:r>
          </a:p>
        </p:txBody>
      </p:sp>
      <p:sp>
        <p:nvSpPr>
          <p:cNvPr id="263170" name="Rectangle 7"/>
          <p:cNvSpPr>
            <a:spLocks noGrp="1" noChangeArrowheads="1"/>
          </p:cNvSpPr>
          <p:nvPr>
            <p:ph idx="1"/>
          </p:nvPr>
        </p:nvSpPr>
        <p:spPr/>
        <p:txBody>
          <a:bodyPr/>
          <a:lstStyle/>
          <a:p>
            <a:r>
              <a:rPr lang="en-US">
                <a:latin typeface="Arial" charset="0"/>
                <a:ea typeface="宋体" charset="0"/>
              </a:rPr>
              <a:t>Analysis and testing are activities undertaken to assess the qualities of an artifact</a:t>
            </a:r>
          </a:p>
          <a:p>
            <a:r>
              <a:rPr lang="en-US">
                <a:latin typeface="Arial" charset="0"/>
                <a:ea typeface="宋体" charset="0"/>
              </a:rPr>
              <a:t>The earlier an error is detected and corrected the lower the aggregate cost </a:t>
            </a:r>
          </a:p>
          <a:p>
            <a:r>
              <a:rPr lang="en-US">
                <a:latin typeface="Arial" charset="0"/>
                <a:ea typeface="宋体" charset="0"/>
              </a:rPr>
              <a:t>Rigorous representations are required for analysis, so precise questions can be asked and answered</a:t>
            </a:r>
          </a:p>
          <a:p>
            <a:pPr lvl="1"/>
            <a:endParaRPr lang="en-US">
              <a:latin typeface="Arial" charset="0"/>
              <a:ea typeface="宋体" charset="0"/>
            </a:endParaRPr>
          </a:p>
          <a:p>
            <a:endParaRPr lang="en-US">
              <a:latin typeface="Arial" charset="0"/>
              <a:ea typeface="宋体" charset="0"/>
            </a:endParaRPr>
          </a:p>
        </p:txBody>
      </p:sp>
      <p:sp>
        <p:nvSpPr>
          <p:cNvPr id="263171"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3BBEF56-5B78-2144-8237-D9E1D7353F98}" type="slidenum">
              <a:rPr lang="en-US" sz="1200">
                <a:latin typeface="Garamond" charset="0"/>
              </a:rPr>
              <a:pPr eaLnBrk="1" hangingPunct="1"/>
              <a:t>118</a:t>
            </a:fld>
            <a:endParaRPr lang="en-US" sz="1200">
              <a:latin typeface="Garamond"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6"/>
          <p:cNvSpPr>
            <a:spLocks noGrp="1" noChangeArrowheads="1"/>
          </p:cNvSpPr>
          <p:nvPr>
            <p:ph type="title"/>
          </p:nvPr>
        </p:nvSpPr>
        <p:spPr/>
        <p:txBody>
          <a:bodyPr/>
          <a:lstStyle/>
          <a:p>
            <a:r>
              <a:rPr lang="en-US">
                <a:latin typeface="Garamond" charset="0"/>
                <a:ea typeface="宋体" charset="0"/>
              </a:rPr>
              <a:t>Analysis of Architectural Models</a:t>
            </a:r>
          </a:p>
        </p:txBody>
      </p:sp>
      <p:sp>
        <p:nvSpPr>
          <p:cNvPr id="265218" name="Rectangle 7"/>
          <p:cNvSpPr>
            <a:spLocks noGrp="1" noChangeArrowheads="1"/>
          </p:cNvSpPr>
          <p:nvPr>
            <p:ph idx="1"/>
          </p:nvPr>
        </p:nvSpPr>
        <p:spPr/>
        <p:txBody>
          <a:bodyPr/>
          <a:lstStyle/>
          <a:p>
            <a:r>
              <a:rPr lang="en-US">
                <a:latin typeface="Arial" charset="0"/>
                <a:ea typeface="宋体" charset="0"/>
              </a:rPr>
              <a:t>Formal architectural model can be examined for internal consistency and correctness</a:t>
            </a:r>
          </a:p>
          <a:p>
            <a:r>
              <a:rPr lang="en-US">
                <a:latin typeface="Arial" charset="0"/>
                <a:ea typeface="宋体" charset="0"/>
              </a:rPr>
              <a:t>An analysis on a formal model can reveal</a:t>
            </a:r>
          </a:p>
          <a:p>
            <a:pPr lvl="1"/>
            <a:r>
              <a:rPr lang="en-US">
                <a:latin typeface="Arial" charset="0"/>
                <a:ea typeface="宋体" charset="0"/>
              </a:rPr>
              <a:t>Component mismatch</a:t>
            </a:r>
          </a:p>
          <a:p>
            <a:pPr lvl="1"/>
            <a:r>
              <a:rPr lang="en-US">
                <a:latin typeface="Arial" charset="0"/>
                <a:ea typeface="宋体" charset="0"/>
              </a:rPr>
              <a:t>Incomplete specifications</a:t>
            </a:r>
          </a:p>
          <a:p>
            <a:pPr lvl="1"/>
            <a:r>
              <a:rPr lang="en-US">
                <a:latin typeface="Arial" charset="0"/>
                <a:ea typeface="宋体" charset="0"/>
              </a:rPr>
              <a:t>Undesired communication patterns</a:t>
            </a:r>
          </a:p>
          <a:p>
            <a:pPr lvl="1"/>
            <a:r>
              <a:rPr lang="en-US">
                <a:latin typeface="Arial" charset="0"/>
                <a:ea typeface="宋体" charset="0"/>
              </a:rPr>
              <a:t>Deadlocks</a:t>
            </a:r>
          </a:p>
          <a:p>
            <a:pPr lvl="1"/>
            <a:r>
              <a:rPr lang="en-US">
                <a:latin typeface="Arial" charset="0"/>
                <a:ea typeface="宋体" charset="0"/>
              </a:rPr>
              <a:t>Security flaws</a:t>
            </a:r>
          </a:p>
          <a:p>
            <a:r>
              <a:rPr lang="en-US">
                <a:latin typeface="Arial" charset="0"/>
                <a:ea typeface="宋体" charset="0"/>
              </a:rPr>
              <a:t>It can be used for size and development time estimations</a:t>
            </a:r>
          </a:p>
        </p:txBody>
      </p:sp>
      <p:sp>
        <p:nvSpPr>
          <p:cNvPr id="265219"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BF8EF9A-6B8C-6049-B48D-C29229A52D2A}" type="slidenum">
              <a:rPr lang="en-US" sz="1200">
                <a:latin typeface="Garamond" charset="0"/>
              </a:rPr>
              <a:pPr eaLnBrk="1" hangingPunct="1"/>
              <a:t>119</a:t>
            </a:fld>
            <a:endParaRPr lang="en-US" sz="1200">
              <a:latin typeface="Garamond"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22" name="object 3"/>
          <p:cNvSpPr>
            <a:spLocks noChangeArrowheads="1"/>
          </p:cNvSpPr>
          <p:nvPr/>
        </p:nvSpPr>
        <p:spPr bwMode="auto">
          <a:xfrm>
            <a:off x="7718425" y="1738313"/>
            <a:ext cx="1425575" cy="209550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0723" name="object 4"/>
          <p:cNvSpPr>
            <a:spLocks noChangeArrowheads="1"/>
          </p:cNvSpPr>
          <p:nvPr/>
        </p:nvSpPr>
        <p:spPr bwMode="auto">
          <a:xfrm>
            <a:off x="4087813" y="4194175"/>
            <a:ext cx="2336800" cy="17716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 name="object 5"/>
          <p:cNvSpPr txBox="1">
            <a:spLocks noGrp="1"/>
          </p:cNvSpPr>
          <p:nvPr>
            <p:ph type="title"/>
          </p:nvPr>
        </p:nvSpPr>
        <p:spPr/>
        <p:txBody>
          <a:bodyPr lIns="0" tIns="149640" rIns="0" bIns="0" rtlCol="0">
            <a:spAutoFit/>
          </a:bodyPr>
          <a:lstStyle/>
          <a:p>
            <a:pPr marL="2766695">
              <a:defRPr/>
            </a:pPr>
            <a:r>
              <a:rPr spc="-10" dirty="0"/>
              <a:t>Qu</a:t>
            </a:r>
            <a:r>
              <a:rPr dirty="0"/>
              <a:t>a</a:t>
            </a:r>
            <a:r>
              <a:rPr spc="-10" dirty="0"/>
              <a:t>li</a:t>
            </a:r>
            <a:r>
              <a:rPr dirty="0"/>
              <a:t>ty</a:t>
            </a:r>
            <a:r>
              <a:rPr spc="-5" dirty="0"/>
              <a:t> </a:t>
            </a:r>
            <a:r>
              <a:rPr dirty="0"/>
              <a:t>Attr</a:t>
            </a:r>
            <a:r>
              <a:rPr spc="-10" dirty="0"/>
              <a:t>ibu</a:t>
            </a:r>
            <a:r>
              <a:rPr dirty="0"/>
              <a:t>tes</a:t>
            </a:r>
          </a:p>
        </p:txBody>
      </p:sp>
      <p:sp>
        <p:nvSpPr>
          <p:cNvPr id="30725" name="object 6"/>
          <p:cNvSpPr txBox="1">
            <a:spLocks noChangeArrowheads="1"/>
          </p:cNvSpPr>
          <p:nvPr/>
        </p:nvSpPr>
        <p:spPr bwMode="auto">
          <a:xfrm>
            <a:off x="444500" y="1438275"/>
            <a:ext cx="6726238" cy="4519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cs typeface="Arial" charset="0"/>
              </a:rPr>
              <a:t>Quality attributes</a:t>
            </a:r>
          </a:p>
          <a:p>
            <a:pPr eaLnBrk="1" hangingPunct="1">
              <a:lnSpc>
                <a:spcPts val="2138"/>
              </a:lnSpc>
              <a:spcBef>
                <a:spcPts val="313"/>
              </a:spcBef>
            </a:pPr>
            <a:r>
              <a:rPr lang="en-US" sz="2000">
                <a:solidFill>
                  <a:srgbClr val="90BF44"/>
                </a:solidFill>
                <a:latin typeface="Wingdings" charset="0"/>
                <a:cs typeface="Wingdings" charset="0"/>
              </a:rPr>
              <a:t>§</a:t>
            </a:r>
            <a:r>
              <a:rPr lang="en-US" sz="2000">
                <a:solidFill>
                  <a:srgbClr val="A0C755"/>
                </a:solidFill>
                <a:latin typeface="Helvetica" charset="0"/>
                <a:cs typeface="Helvetica" charset="0"/>
              </a:rPr>
              <a:t> 	</a:t>
            </a:r>
            <a:r>
              <a:rPr lang="en-US" sz="1900">
                <a:cs typeface="Arial" charset="0"/>
              </a:rPr>
              <a:t>properties of work products or goods by which stakeholders judge their quality</a:t>
            </a:r>
          </a:p>
          <a:p>
            <a:pPr eaLnBrk="1" hangingPunct="1">
              <a:spcBef>
                <a:spcPts val="25"/>
              </a:spcBef>
            </a:pPr>
            <a:r>
              <a:rPr lang="en-US" sz="2000">
                <a:solidFill>
                  <a:srgbClr val="90BF44"/>
                </a:solidFill>
                <a:latin typeface="Wingdings" charset="0"/>
                <a:cs typeface="Wingdings" charset="0"/>
              </a:rPr>
              <a:t>§</a:t>
            </a:r>
            <a:r>
              <a:rPr lang="en-US" sz="2000">
                <a:solidFill>
                  <a:srgbClr val="A0C755"/>
                </a:solidFill>
                <a:latin typeface="Helvetica" charset="0"/>
                <a:cs typeface="Helvetica" charset="0"/>
              </a:rPr>
              <a:t> 	</a:t>
            </a:r>
            <a:r>
              <a:rPr lang="en-US" sz="1900">
                <a:cs typeface="Arial" charset="0"/>
              </a:rPr>
              <a:t>stem from business and mission goals.</a:t>
            </a:r>
          </a:p>
          <a:p>
            <a:pPr eaLnBrk="1" hangingPunct="1">
              <a:spcBef>
                <a:spcPts val="100"/>
              </a:spcBef>
            </a:pPr>
            <a:r>
              <a:rPr lang="en-US" sz="2000">
                <a:solidFill>
                  <a:srgbClr val="90BF44"/>
                </a:solidFill>
                <a:latin typeface="Wingdings" charset="0"/>
                <a:cs typeface="Wingdings" charset="0"/>
              </a:rPr>
              <a:t>§</a:t>
            </a:r>
            <a:r>
              <a:rPr lang="en-US" sz="2000">
                <a:solidFill>
                  <a:srgbClr val="A0C755"/>
                </a:solidFill>
                <a:latin typeface="Helvetica" charset="0"/>
                <a:cs typeface="Helvetica" charset="0"/>
              </a:rPr>
              <a:t> 	</a:t>
            </a:r>
            <a:r>
              <a:rPr lang="en-US" sz="1900">
                <a:cs typeface="Arial" charset="0"/>
              </a:rPr>
              <a:t>need to be characterized in a system-specific way</a:t>
            </a:r>
          </a:p>
          <a:p>
            <a:pPr eaLnBrk="1" hangingPunct="1">
              <a:spcBef>
                <a:spcPts val="38"/>
              </a:spcBef>
            </a:pPr>
            <a:endParaRPr lang="en-US" sz="2500">
              <a:latin typeface="Times New Roman" charset="0"/>
              <a:cs typeface="Times New Roman" charset="0"/>
            </a:endParaRPr>
          </a:p>
          <a:p>
            <a:pPr eaLnBrk="1" hangingPunct="1"/>
            <a:r>
              <a:rPr lang="en-US">
                <a:cs typeface="Arial" charset="0"/>
              </a:rPr>
              <a:t>Quality attributes include</a:t>
            </a:r>
          </a:p>
          <a:p>
            <a:pPr eaLnBrk="1" hangingPunct="1">
              <a:spcBef>
                <a:spcPts val="150"/>
              </a:spcBef>
            </a:pPr>
            <a:r>
              <a:rPr lang="en-US" sz="1900">
                <a:solidFill>
                  <a:srgbClr val="90BF44"/>
                </a:solidFill>
                <a:latin typeface="Wingdings" charset="0"/>
                <a:cs typeface="Wingdings" charset="0"/>
              </a:rPr>
              <a:t>§</a:t>
            </a:r>
            <a:r>
              <a:rPr lang="en-US" sz="1900">
                <a:solidFill>
                  <a:srgbClr val="A0C755"/>
                </a:solidFill>
                <a:latin typeface="Helvetica" charset="0"/>
                <a:cs typeface="Helvetica" charset="0"/>
              </a:rPr>
              <a:t> 	</a:t>
            </a:r>
            <a:r>
              <a:rPr lang="en-US" sz="1900">
                <a:cs typeface="Arial" charset="0"/>
              </a:rPr>
              <a:t>Performance</a:t>
            </a:r>
          </a:p>
          <a:p>
            <a:pPr eaLnBrk="1" hangingPunct="1">
              <a:spcBef>
                <a:spcPts val="225"/>
              </a:spcBef>
            </a:pPr>
            <a:r>
              <a:rPr lang="en-US" sz="1900">
                <a:solidFill>
                  <a:srgbClr val="90BF44"/>
                </a:solidFill>
                <a:latin typeface="Wingdings" charset="0"/>
                <a:cs typeface="Wingdings" charset="0"/>
              </a:rPr>
              <a:t>§</a:t>
            </a:r>
            <a:r>
              <a:rPr lang="en-US" sz="1900">
                <a:solidFill>
                  <a:srgbClr val="A0C755"/>
                </a:solidFill>
                <a:latin typeface="Helvetica" charset="0"/>
                <a:cs typeface="Helvetica" charset="0"/>
              </a:rPr>
              <a:t> 	</a:t>
            </a:r>
            <a:r>
              <a:rPr lang="en-US" sz="1900">
                <a:cs typeface="Arial" charset="0"/>
              </a:rPr>
              <a:t>Availability</a:t>
            </a:r>
          </a:p>
          <a:p>
            <a:pPr eaLnBrk="1" hangingPunct="1">
              <a:spcBef>
                <a:spcPts val="225"/>
              </a:spcBef>
            </a:pPr>
            <a:r>
              <a:rPr lang="en-US" sz="1900">
                <a:solidFill>
                  <a:srgbClr val="90BF44"/>
                </a:solidFill>
                <a:latin typeface="Wingdings" charset="0"/>
                <a:cs typeface="Wingdings" charset="0"/>
              </a:rPr>
              <a:t>§</a:t>
            </a:r>
            <a:r>
              <a:rPr lang="en-US" sz="1900">
                <a:solidFill>
                  <a:srgbClr val="A0C755"/>
                </a:solidFill>
                <a:latin typeface="Helvetica" charset="0"/>
                <a:cs typeface="Helvetica" charset="0"/>
              </a:rPr>
              <a:t> 	</a:t>
            </a:r>
            <a:r>
              <a:rPr lang="en-US" sz="1900">
                <a:cs typeface="Arial" charset="0"/>
              </a:rPr>
              <a:t>Interoperability</a:t>
            </a:r>
          </a:p>
          <a:p>
            <a:pPr eaLnBrk="1" hangingPunct="1">
              <a:spcBef>
                <a:spcPts val="325"/>
              </a:spcBef>
            </a:pPr>
            <a:r>
              <a:rPr lang="en-US" sz="1900">
                <a:solidFill>
                  <a:srgbClr val="90BF44"/>
                </a:solidFill>
                <a:latin typeface="Wingdings" charset="0"/>
                <a:cs typeface="Wingdings" charset="0"/>
              </a:rPr>
              <a:t>§</a:t>
            </a:r>
            <a:r>
              <a:rPr lang="en-US" sz="1900">
                <a:solidFill>
                  <a:srgbClr val="A0C755"/>
                </a:solidFill>
                <a:latin typeface="Helvetica" charset="0"/>
                <a:cs typeface="Helvetica" charset="0"/>
              </a:rPr>
              <a:t> 	</a:t>
            </a:r>
            <a:r>
              <a:rPr lang="en-US" sz="1900">
                <a:cs typeface="Arial" charset="0"/>
              </a:rPr>
              <a:t>Modifiability</a:t>
            </a:r>
          </a:p>
          <a:p>
            <a:pPr eaLnBrk="1" hangingPunct="1">
              <a:spcBef>
                <a:spcPts val="225"/>
              </a:spcBef>
            </a:pPr>
            <a:r>
              <a:rPr lang="en-US" sz="1900">
                <a:solidFill>
                  <a:srgbClr val="90BF44"/>
                </a:solidFill>
                <a:latin typeface="Wingdings" charset="0"/>
                <a:cs typeface="Wingdings" charset="0"/>
              </a:rPr>
              <a:t>§</a:t>
            </a:r>
            <a:r>
              <a:rPr lang="en-US" sz="1900">
                <a:solidFill>
                  <a:srgbClr val="A0C755"/>
                </a:solidFill>
                <a:latin typeface="Helvetica" charset="0"/>
                <a:cs typeface="Helvetica" charset="0"/>
              </a:rPr>
              <a:t> 	</a:t>
            </a:r>
            <a:r>
              <a:rPr lang="en-US" sz="1900">
                <a:cs typeface="Arial" charset="0"/>
              </a:rPr>
              <a:t>Usability</a:t>
            </a:r>
          </a:p>
          <a:p>
            <a:pPr eaLnBrk="1" hangingPunct="1">
              <a:spcBef>
                <a:spcPts val="225"/>
              </a:spcBef>
            </a:pPr>
            <a:r>
              <a:rPr lang="en-US" sz="1900">
                <a:solidFill>
                  <a:srgbClr val="90BF44"/>
                </a:solidFill>
                <a:latin typeface="Wingdings" charset="0"/>
                <a:cs typeface="Wingdings" charset="0"/>
              </a:rPr>
              <a:t>§</a:t>
            </a:r>
            <a:r>
              <a:rPr lang="en-US" sz="1900">
                <a:solidFill>
                  <a:srgbClr val="A0C755"/>
                </a:solidFill>
                <a:latin typeface="Helvetica" charset="0"/>
                <a:cs typeface="Helvetica" charset="0"/>
              </a:rPr>
              <a:t> 	</a:t>
            </a:r>
            <a:r>
              <a:rPr lang="en-US" sz="1900">
                <a:cs typeface="Arial" charset="0"/>
              </a:rPr>
              <a:t>Security</a:t>
            </a:r>
          </a:p>
          <a:p>
            <a:pPr eaLnBrk="1" hangingPunct="1">
              <a:spcBef>
                <a:spcPts val="225"/>
              </a:spcBef>
            </a:pPr>
            <a:r>
              <a:rPr lang="en-US" sz="1900">
                <a:solidFill>
                  <a:srgbClr val="90BF44"/>
                </a:solidFill>
                <a:latin typeface="Wingdings" charset="0"/>
                <a:cs typeface="Wingdings" charset="0"/>
              </a:rPr>
              <a:t>§</a:t>
            </a:r>
            <a:r>
              <a:rPr lang="en-US" sz="1900">
                <a:solidFill>
                  <a:srgbClr val="A0C755"/>
                </a:solidFill>
                <a:latin typeface="Helvetica" charset="0"/>
                <a:cs typeface="Helvetica" charset="0"/>
              </a:rPr>
              <a:t> 	</a:t>
            </a:r>
            <a:r>
              <a:rPr lang="en-US" sz="1900">
                <a:cs typeface="Arial" charset="0"/>
              </a:rPr>
              <a:t>Etc.</a:t>
            </a:r>
          </a:p>
        </p:txBody>
      </p:sp>
      <p:sp>
        <p:nvSpPr>
          <p:cNvPr id="30726" name="object 7"/>
          <p:cNvSpPr>
            <a:spLocks noChangeArrowheads="1"/>
          </p:cNvSpPr>
          <p:nvPr/>
        </p:nvSpPr>
        <p:spPr bwMode="auto">
          <a:xfrm>
            <a:off x="6219825" y="3833813"/>
            <a:ext cx="2919413" cy="2132012"/>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0727" name="object 8"/>
          <p:cNvSpPr>
            <a:spLocks/>
          </p:cNvSpPr>
          <p:nvPr/>
        </p:nvSpPr>
        <p:spPr bwMode="auto">
          <a:xfrm>
            <a:off x="6215063" y="3829050"/>
            <a:ext cx="2928937" cy="2141538"/>
          </a:xfrm>
          <a:custGeom>
            <a:avLst/>
            <a:gdLst>
              <a:gd name="T0" fmla="*/ 0 w 2929254"/>
              <a:gd name="T1" fmla="*/ 0 h 2141854"/>
              <a:gd name="T2" fmla="*/ 2927240 w 2929254"/>
              <a:gd name="T3" fmla="*/ 0 h 2141854"/>
              <a:gd name="T4" fmla="*/ 2927240 w 2929254"/>
              <a:gd name="T5" fmla="*/ 2139956 h 2141854"/>
              <a:gd name="T6" fmla="*/ 0 w 2929254"/>
              <a:gd name="T7" fmla="*/ 2139956 h 2141854"/>
              <a:gd name="T8" fmla="*/ 0 w 2929254"/>
              <a:gd name="T9" fmla="*/ 0 h 2141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29254" h="2141854">
                <a:moveTo>
                  <a:pt x="0" y="0"/>
                </a:moveTo>
                <a:lnTo>
                  <a:pt x="2928825" y="0"/>
                </a:lnTo>
              </a:path>
              <a:path w="2929254" h="2141854">
                <a:moveTo>
                  <a:pt x="2928825" y="2141536"/>
                </a:moveTo>
                <a:lnTo>
                  <a:pt x="0" y="2141536"/>
                </a:lnTo>
                <a:lnTo>
                  <a:pt x="0" y="0"/>
                </a:lnTo>
              </a:path>
            </a:pathLst>
          </a:custGeom>
          <a:noFill/>
          <a:ln w="9524">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28" name="object 9"/>
          <p:cNvSpPr>
            <a:spLocks noChangeArrowheads="1"/>
          </p:cNvSpPr>
          <p:nvPr/>
        </p:nvSpPr>
        <p:spPr bwMode="auto">
          <a:xfrm>
            <a:off x="5476875" y="3540125"/>
            <a:ext cx="1562100" cy="1443038"/>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0729" name="object 10"/>
          <p:cNvSpPr>
            <a:spLocks/>
          </p:cNvSpPr>
          <p:nvPr/>
        </p:nvSpPr>
        <p:spPr bwMode="auto">
          <a:xfrm>
            <a:off x="5472113" y="3535363"/>
            <a:ext cx="1571625" cy="1454150"/>
          </a:xfrm>
          <a:custGeom>
            <a:avLst/>
            <a:gdLst>
              <a:gd name="T0" fmla="*/ 0 w 1571625"/>
              <a:gd name="T1" fmla="*/ 0 h 1454150"/>
              <a:gd name="T2" fmla="*/ 1571227 w 1571625"/>
              <a:gd name="T3" fmla="*/ 0 h 1454150"/>
              <a:gd name="T4" fmla="*/ 1571227 w 1571625"/>
              <a:gd name="T5" fmla="*/ 1453752 h 1454150"/>
              <a:gd name="T6" fmla="*/ 0 w 1571625"/>
              <a:gd name="T7" fmla="*/ 1453752 h 1454150"/>
              <a:gd name="T8" fmla="*/ 0 w 1571625"/>
              <a:gd name="T9" fmla="*/ 0 h 1454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1625" h="1454150">
                <a:moveTo>
                  <a:pt x="0" y="0"/>
                </a:moveTo>
                <a:lnTo>
                  <a:pt x="1571227" y="0"/>
                </a:lnTo>
                <a:lnTo>
                  <a:pt x="1571227" y="1453752"/>
                </a:lnTo>
                <a:lnTo>
                  <a:pt x="0" y="1453752"/>
                </a:lnTo>
                <a:lnTo>
                  <a:pt x="0" y="0"/>
                </a:lnTo>
                <a:close/>
              </a:path>
            </a:pathLst>
          </a:custGeom>
          <a:noFill/>
          <a:ln w="9524">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730" name="object 11"/>
          <p:cNvSpPr>
            <a:spLocks noChangeArrowheads="1"/>
          </p:cNvSpPr>
          <p:nvPr/>
        </p:nvSpPr>
        <p:spPr bwMode="auto">
          <a:xfrm>
            <a:off x="6740525" y="3162300"/>
            <a:ext cx="2105025" cy="1477963"/>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0731" name="object 12"/>
          <p:cNvSpPr>
            <a:spLocks/>
          </p:cNvSpPr>
          <p:nvPr/>
        </p:nvSpPr>
        <p:spPr bwMode="auto">
          <a:xfrm>
            <a:off x="6735763" y="3157538"/>
            <a:ext cx="2114550" cy="1487487"/>
          </a:xfrm>
          <a:custGeom>
            <a:avLst/>
            <a:gdLst>
              <a:gd name="T0" fmla="*/ 0 w 2114550"/>
              <a:gd name="T1" fmla="*/ 0 h 1487804"/>
              <a:gd name="T2" fmla="*/ 2114152 w 2114550"/>
              <a:gd name="T3" fmla="*/ 0 h 1487804"/>
              <a:gd name="T4" fmla="*/ 2114152 w 2114550"/>
              <a:gd name="T5" fmla="*/ 1485902 h 1487804"/>
              <a:gd name="T6" fmla="*/ 0 w 2114550"/>
              <a:gd name="T7" fmla="*/ 1485902 h 1487804"/>
              <a:gd name="T8" fmla="*/ 0 w 2114550"/>
              <a:gd name="T9" fmla="*/ 0 h 14878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14550" h="1487804">
                <a:moveTo>
                  <a:pt x="0" y="0"/>
                </a:moveTo>
                <a:lnTo>
                  <a:pt x="2114152" y="0"/>
                </a:lnTo>
                <a:lnTo>
                  <a:pt x="2114152" y="1487487"/>
                </a:lnTo>
                <a:lnTo>
                  <a:pt x="0" y="1487487"/>
                </a:lnTo>
                <a:lnTo>
                  <a:pt x="0" y="0"/>
                </a:lnTo>
                <a:close/>
              </a:path>
            </a:pathLst>
          </a:custGeom>
          <a:noFill/>
          <a:ln w="9524">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6"/>
          <p:cNvSpPr>
            <a:spLocks noGrp="1" noChangeArrowheads="1"/>
          </p:cNvSpPr>
          <p:nvPr>
            <p:ph type="title"/>
          </p:nvPr>
        </p:nvSpPr>
        <p:spPr/>
        <p:txBody>
          <a:bodyPr/>
          <a:lstStyle/>
          <a:p>
            <a:r>
              <a:rPr lang="en-US">
                <a:latin typeface="Garamond" charset="0"/>
                <a:ea typeface="宋体" charset="0"/>
              </a:rPr>
              <a:t>Analysis of Architectural Models (cont</a:t>
            </a:r>
            <a:r>
              <a:rPr lang="en-GB">
                <a:latin typeface="Arial" charset="0"/>
                <a:ea typeface="宋体" charset="0"/>
              </a:rPr>
              <a:t>’</a:t>
            </a:r>
            <a:r>
              <a:rPr lang="en-US" altLang="ja-JP">
                <a:latin typeface="Garamond" charset="0"/>
                <a:ea typeface="宋体" charset="0"/>
              </a:rPr>
              <a:t>d)</a:t>
            </a:r>
            <a:endParaRPr lang="en-US">
              <a:latin typeface="Garamond" charset="0"/>
              <a:ea typeface="宋体" charset="0"/>
            </a:endParaRPr>
          </a:p>
        </p:txBody>
      </p:sp>
      <p:sp>
        <p:nvSpPr>
          <p:cNvPr id="267266" name="Rectangle 7"/>
          <p:cNvSpPr>
            <a:spLocks noGrp="1" noChangeArrowheads="1"/>
          </p:cNvSpPr>
          <p:nvPr>
            <p:ph idx="1"/>
          </p:nvPr>
        </p:nvSpPr>
        <p:spPr/>
        <p:txBody>
          <a:bodyPr/>
          <a:lstStyle/>
          <a:p>
            <a:r>
              <a:rPr lang="en-US">
                <a:latin typeface="Arial" charset="0"/>
                <a:ea typeface="宋体" charset="0"/>
              </a:rPr>
              <a:t>Architectural model </a:t>
            </a:r>
          </a:p>
          <a:p>
            <a:pPr lvl="1"/>
            <a:r>
              <a:rPr lang="en-US">
                <a:latin typeface="Arial" charset="0"/>
                <a:ea typeface="宋体" charset="0"/>
              </a:rPr>
              <a:t>may be examined for consistency with requirements</a:t>
            </a:r>
          </a:p>
          <a:p>
            <a:pPr lvl="1"/>
            <a:r>
              <a:rPr lang="en-US">
                <a:latin typeface="Arial" charset="0"/>
                <a:ea typeface="宋体" charset="0"/>
              </a:rPr>
              <a:t>may be used in determining analysis and testing strategies for source code</a:t>
            </a:r>
          </a:p>
          <a:p>
            <a:pPr lvl="1"/>
            <a:r>
              <a:rPr lang="en-US">
                <a:latin typeface="Arial" charset="0"/>
                <a:ea typeface="宋体" charset="0"/>
              </a:rPr>
              <a:t>may be used to check if an implementation is faithful </a:t>
            </a:r>
          </a:p>
        </p:txBody>
      </p:sp>
      <p:sp>
        <p:nvSpPr>
          <p:cNvPr id="267267"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B90ED56-CBAC-CA47-9FE9-C326801C9916}" type="slidenum">
              <a:rPr lang="en-US" sz="1200">
                <a:latin typeface="Garamond" charset="0"/>
              </a:rPr>
              <a:pPr eaLnBrk="1" hangingPunct="1"/>
              <a:t>120</a:t>
            </a:fld>
            <a:endParaRPr lang="en-US" sz="1200">
              <a:latin typeface="Garamond"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6"/>
          <p:cNvSpPr>
            <a:spLocks noGrp="1" noChangeArrowheads="1"/>
          </p:cNvSpPr>
          <p:nvPr>
            <p:ph type="title"/>
          </p:nvPr>
        </p:nvSpPr>
        <p:spPr/>
        <p:txBody>
          <a:bodyPr/>
          <a:lstStyle/>
          <a:p>
            <a:r>
              <a:rPr lang="en-US">
                <a:latin typeface="Garamond" charset="0"/>
                <a:ea typeface="宋体" charset="0"/>
              </a:rPr>
              <a:t>Evolution and Maintenance</a:t>
            </a:r>
          </a:p>
        </p:txBody>
      </p:sp>
      <p:sp>
        <p:nvSpPr>
          <p:cNvPr id="269314" name="Rectangle 7"/>
          <p:cNvSpPr>
            <a:spLocks noGrp="1" noChangeArrowheads="1"/>
          </p:cNvSpPr>
          <p:nvPr>
            <p:ph idx="1"/>
          </p:nvPr>
        </p:nvSpPr>
        <p:spPr/>
        <p:txBody>
          <a:bodyPr/>
          <a:lstStyle/>
          <a:p>
            <a:r>
              <a:rPr lang="en-US" sz="2200">
                <a:latin typeface="Arial" charset="0"/>
                <a:ea typeface="宋体" charset="0"/>
              </a:rPr>
              <a:t>All activities that chronologically follow the release of an application</a:t>
            </a:r>
          </a:p>
          <a:p>
            <a:r>
              <a:rPr lang="en-US" sz="2200">
                <a:latin typeface="Arial" charset="0"/>
                <a:ea typeface="宋体" charset="0"/>
              </a:rPr>
              <a:t>Software will evolve</a:t>
            </a:r>
          </a:p>
          <a:p>
            <a:pPr lvl="1"/>
            <a:r>
              <a:rPr lang="en-US" sz="2200">
                <a:latin typeface="Arial" charset="0"/>
                <a:ea typeface="宋体" charset="0"/>
              </a:rPr>
              <a:t>Regardless of whether one is using an </a:t>
            </a:r>
            <a:br>
              <a:rPr lang="en-US" sz="2200">
                <a:latin typeface="Arial" charset="0"/>
                <a:ea typeface="宋体" charset="0"/>
              </a:rPr>
            </a:br>
            <a:r>
              <a:rPr lang="en-US" sz="2200">
                <a:latin typeface="Arial" charset="0"/>
                <a:ea typeface="宋体" charset="0"/>
              </a:rPr>
              <a:t>architecture-centric development process or not </a:t>
            </a:r>
          </a:p>
          <a:p>
            <a:r>
              <a:rPr lang="en-US" sz="2200">
                <a:latin typeface="Arial" charset="0"/>
                <a:ea typeface="宋体" charset="0"/>
              </a:rPr>
              <a:t>The traditional software engineering approach to maintenance is largely ad hoc </a:t>
            </a:r>
          </a:p>
          <a:p>
            <a:pPr lvl="1"/>
            <a:r>
              <a:rPr lang="en-US" sz="2200">
                <a:latin typeface="Arial" charset="0"/>
                <a:ea typeface="宋体" charset="0"/>
              </a:rPr>
              <a:t>Risk of architectural decay and overall quality degradation</a:t>
            </a:r>
          </a:p>
          <a:p>
            <a:r>
              <a:rPr lang="en-US" sz="2200">
                <a:latin typeface="Arial" charset="0"/>
                <a:ea typeface="宋体" charset="0"/>
              </a:rPr>
              <a:t>Architecture-centric approach </a:t>
            </a:r>
          </a:p>
          <a:p>
            <a:pPr lvl="1"/>
            <a:r>
              <a:rPr lang="en-US" sz="2200">
                <a:latin typeface="Arial" charset="0"/>
                <a:ea typeface="宋体" charset="0"/>
              </a:rPr>
              <a:t>Sustained focus on an explicit, substantive, modifiable, faithful architectural model</a:t>
            </a:r>
          </a:p>
        </p:txBody>
      </p:sp>
      <p:sp>
        <p:nvSpPr>
          <p:cNvPr id="269315"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2BDAE1B-3DA2-154F-8C78-985071276ED9}" type="slidenum">
              <a:rPr lang="en-US" sz="1200">
                <a:latin typeface="Garamond" charset="0"/>
              </a:rPr>
              <a:pPr eaLnBrk="1" hangingPunct="1"/>
              <a:t>121</a:t>
            </a:fld>
            <a:endParaRPr lang="en-US" sz="1200">
              <a:latin typeface="Garamond"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4"/>
          <p:cNvSpPr>
            <a:spLocks noGrp="1" noChangeArrowheads="1"/>
          </p:cNvSpPr>
          <p:nvPr>
            <p:ph type="title"/>
          </p:nvPr>
        </p:nvSpPr>
        <p:spPr/>
        <p:txBody>
          <a:bodyPr/>
          <a:lstStyle/>
          <a:p>
            <a:r>
              <a:rPr lang="en-US">
                <a:latin typeface="Garamond" charset="0"/>
                <a:ea typeface="宋体" charset="0"/>
              </a:rPr>
              <a:t>Turbine – A New Visualisation Model</a:t>
            </a:r>
          </a:p>
        </p:txBody>
      </p:sp>
      <p:sp>
        <p:nvSpPr>
          <p:cNvPr id="271362" name="Rectangle 5"/>
          <p:cNvSpPr>
            <a:spLocks noGrp="1" noChangeArrowheads="1"/>
          </p:cNvSpPr>
          <p:nvPr>
            <p:ph idx="1"/>
          </p:nvPr>
        </p:nvSpPr>
        <p:spPr/>
        <p:txBody>
          <a:bodyPr/>
          <a:lstStyle/>
          <a:p>
            <a:pPr>
              <a:lnSpc>
                <a:spcPct val="90000"/>
              </a:lnSpc>
            </a:pPr>
            <a:r>
              <a:rPr lang="en-US" sz="2000">
                <a:latin typeface="Arial" charset="0"/>
                <a:ea typeface="宋体" charset="0"/>
              </a:rPr>
              <a:t>Goals of the visualisation</a:t>
            </a:r>
          </a:p>
          <a:p>
            <a:pPr lvl="1">
              <a:lnSpc>
                <a:spcPct val="90000"/>
              </a:lnSpc>
            </a:pPr>
            <a:r>
              <a:rPr lang="en-US" sz="2000">
                <a:latin typeface="Arial" charset="0"/>
                <a:ea typeface="宋体" charset="0"/>
              </a:rPr>
              <a:t>Provide an intuitive sense of </a:t>
            </a:r>
          </a:p>
          <a:p>
            <a:pPr lvl="2">
              <a:lnSpc>
                <a:spcPct val="90000"/>
              </a:lnSpc>
            </a:pPr>
            <a:r>
              <a:rPr lang="en-US" sz="2000">
                <a:latin typeface="Arial" charset="0"/>
                <a:ea typeface="宋体" charset="0"/>
              </a:rPr>
              <a:t>Project activities at any given time</a:t>
            </a:r>
          </a:p>
          <a:p>
            <a:pPr lvl="3">
              <a:lnSpc>
                <a:spcPct val="90000"/>
              </a:lnSpc>
            </a:pPr>
            <a:r>
              <a:rPr lang="en-US" sz="1800">
                <a:latin typeface="Arial" charset="0"/>
                <a:ea typeface="宋体" charset="0"/>
              </a:rPr>
              <a:t>Including concurrency of types of development activities</a:t>
            </a:r>
          </a:p>
          <a:p>
            <a:pPr lvl="2">
              <a:lnSpc>
                <a:spcPct val="90000"/>
              </a:lnSpc>
            </a:pPr>
            <a:r>
              <a:rPr lang="en-US" sz="2000">
                <a:latin typeface="Arial" charset="0"/>
                <a:ea typeface="宋体" charset="0"/>
              </a:rPr>
              <a:t>The </a:t>
            </a:r>
            <a:r>
              <a:rPr lang="ja-JP" altLang="en-US" sz="2000">
                <a:latin typeface="Arial" charset="0"/>
                <a:ea typeface="宋体" charset="0"/>
              </a:rPr>
              <a:t>“</a:t>
            </a:r>
            <a:r>
              <a:rPr lang="en-US" altLang="ja-JP" sz="2000">
                <a:latin typeface="Arial" charset="0"/>
                <a:ea typeface="宋体" charset="0"/>
              </a:rPr>
              <a:t>information space</a:t>
            </a:r>
            <a:r>
              <a:rPr lang="ja-JP" altLang="en-US" sz="2000">
                <a:latin typeface="Arial" charset="0"/>
                <a:ea typeface="宋体" charset="0"/>
              </a:rPr>
              <a:t>”</a:t>
            </a:r>
            <a:r>
              <a:rPr lang="en-US" altLang="ja-JP" sz="2000">
                <a:latin typeface="Arial" charset="0"/>
                <a:ea typeface="宋体" charset="0"/>
              </a:rPr>
              <a:t> of the project</a:t>
            </a:r>
          </a:p>
          <a:p>
            <a:pPr lvl="1">
              <a:lnSpc>
                <a:spcPct val="90000"/>
              </a:lnSpc>
            </a:pPr>
            <a:r>
              <a:rPr lang="en-US" sz="2000">
                <a:latin typeface="Arial" charset="0"/>
                <a:ea typeface="宋体" charset="0"/>
              </a:rPr>
              <a:t>Show centrality of the products</a:t>
            </a:r>
          </a:p>
          <a:p>
            <a:pPr lvl="2">
              <a:lnSpc>
                <a:spcPct val="90000"/>
              </a:lnSpc>
            </a:pPr>
            <a:r>
              <a:rPr lang="en-US" sz="2000">
                <a:latin typeface="Arial" charset="0"/>
                <a:ea typeface="宋体" charset="0"/>
              </a:rPr>
              <a:t>(Hopefully) Growing body of artifacts</a:t>
            </a:r>
          </a:p>
          <a:p>
            <a:pPr lvl="2">
              <a:lnSpc>
                <a:spcPct val="90000"/>
              </a:lnSpc>
            </a:pPr>
            <a:r>
              <a:rPr lang="en-US" sz="2000">
                <a:latin typeface="Arial" charset="0"/>
                <a:ea typeface="宋体" charset="0"/>
              </a:rPr>
              <a:t>Allow for the centrality of architecture</a:t>
            </a:r>
          </a:p>
          <a:p>
            <a:pPr lvl="3">
              <a:lnSpc>
                <a:spcPct val="90000"/>
              </a:lnSpc>
            </a:pPr>
            <a:r>
              <a:rPr lang="en-US" sz="1800">
                <a:latin typeface="Arial" charset="0"/>
                <a:ea typeface="宋体" charset="0"/>
              </a:rPr>
              <a:t>But work equally well for other approaches, </a:t>
            </a:r>
            <a:br>
              <a:rPr lang="en-US" sz="1800">
                <a:latin typeface="Arial" charset="0"/>
                <a:ea typeface="宋体" charset="0"/>
              </a:rPr>
            </a:br>
            <a:r>
              <a:rPr lang="en-US" sz="1800">
                <a:latin typeface="Arial" charset="0"/>
                <a:ea typeface="宋体" charset="0"/>
              </a:rPr>
              <a:t>including </a:t>
            </a:r>
            <a:r>
              <a:rPr lang="ja-JP" altLang="en-US" sz="1800">
                <a:latin typeface="Arial" charset="0"/>
                <a:ea typeface="宋体" charset="0"/>
              </a:rPr>
              <a:t>“</a:t>
            </a:r>
            <a:r>
              <a:rPr lang="en-US" altLang="ja-JP" sz="1800">
                <a:latin typeface="Arial" charset="0"/>
                <a:ea typeface="宋体" charset="0"/>
              </a:rPr>
              <a:t>dysfunctional</a:t>
            </a:r>
            <a:r>
              <a:rPr lang="ja-JP" altLang="en-US" sz="1800">
                <a:latin typeface="Arial" charset="0"/>
                <a:ea typeface="宋体" charset="0"/>
              </a:rPr>
              <a:t>”</a:t>
            </a:r>
            <a:r>
              <a:rPr lang="en-US" altLang="ja-JP" sz="1800">
                <a:latin typeface="Arial" charset="0"/>
                <a:ea typeface="宋体" charset="0"/>
              </a:rPr>
              <a:t> ones</a:t>
            </a:r>
          </a:p>
          <a:p>
            <a:pPr lvl="1">
              <a:lnSpc>
                <a:spcPct val="90000"/>
              </a:lnSpc>
            </a:pPr>
            <a:r>
              <a:rPr lang="en-US" sz="2000">
                <a:latin typeface="Arial" charset="0"/>
                <a:ea typeface="宋体" charset="0"/>
              </a:rPr>
              <a:t>Effective for indicating time, gaps, duration of activities</a:t>
            </a:r>
          </a:p>
          <a:p>
            <a:pPr lvl="1">
              <a:lnSpc>
                <a:spcPct val="90000"/>
              </a:lnSpc>
            </a:pPr>
            <a:r>
              <a:rPr lang="en-US" sz="2000">
                <a:latin typeface="Arial" charset="0"/>
                <a:ea typeface="宋体" charset="0"/>
              </a:rPr>
              <a:t>Investment (cost) indicators</a:t>
            </a:r>
          </a:p>
        </p:txBody>
      </p:sp>
      <p:sp>
        <p:nvSpPr>
          <p:cNvPr id="271363"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3AD2837-45A6-DD41-847D-39C70996C69B}" type="slidenum">
              <a:rPr lang="en-US" sz="1200">
                <a:latin typeface="Garamond" charset="0"/>
              </a:rPr>
              <a:pPr eaLnBrk="1" hangingPunct="1"/>
              <a:t>122</a:t>
            </a:fld>
            <a:endParaRPr lang="en-US" sz="1200">
              <a:latin typeface="Garamond"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8"/>
          <p:cNvSpPr>
            <a:spLocks noGrp="1" noChangeArrowheads="1"/>
          </p:cNvSpPr>
          <p:nvPr>
            <p:ph type="title"/>
          </p:nvPr>
        </p:nvSpPr>
        <p:spPr/>
        <p:txBody>
          <a:bodyPr/>
          <a:lstStyle/>
          <a:p>
            <a:r>
              <a:rPr lang="en-US">
                <a:latin typeface="Garamond" charset="0"/>
                <a:ea typeface="宋体" charset="0"/>
              </a:rPr>
              <a:t>The Turbine Model</a:t>
            </a:r>
          </a:p>
        </p:txBody>
      </p:sp>
      <p:sp>
        <p:nvSpPr>
          <p:cNvPr id="273410" name="Slide Number Placeholder 3"/>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B33D003-F34D-074D-9160-20275F3721B2}" type="slidenum">
              <a:rPr lang="en-US" sz="1200">
                <a:latin typeface="Garamond" charset="0"/>
              </a:rPr>
              <a:pPr eaLnBrk="1" hangingPunct="1"/>
              <a:t>123</a:t>
            </a:fld>
            <a:endParaRPr lang="en-US" sz="1200">
              <a:latin typeface="Garamond" charset="0"/>
            </a:endParaRPr>
          </a:p>
        </p:txBody>
      </p:sp>
      <p:pic>
        <p:nvPicPr>
          <p:cNvPr id="273411" name="Picture 2" descr="waterfall-front-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8153400"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5891" name="Text Box 3"/>
          <p:cNvSpPr txBox="1">
            <a:spLocks noChangeArrowheads="1"/>
          </p:cNvSpPr>
          <p:nvPr/>
        </p:nvSpPr>
        <p:spPr bwMode="auto">
          <a:xfrm>
            <a:off x="6862763" y="3581400"/>
            <a:ext cx="10810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Coding</a:t>
            </a:r>
          </a:p>
        </p:txBody>
      </p:sp>
      <p:sp>
        <p:nvSpPr>
          <p:cNvPr id="165892" name="Text Box 4"/>
          <p:cNvSpPr txBox="1">
            <a:spLocks noChangeArrowheads="1"/>
          </p:cNvSpPr>
          <p:nvPr/>
        </p:nvSpPr>
        <p:spPr bwMode="auto">
          <a:xfrm>
            <a:off x="6462713" y="4703763"/>
            <a:ext cx="1047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Design</a:t>
            </a:r>
          </a:p>
        </p:txBody>
      </p:sp>
      <p:sp>
        <p:nvSpPr>
          <p:cNvPr id="165893" name="Text Box 5"/>
          <p:cNvSpPr txBox="1">
            <a:spLocks noChangeArrowheads="1"/>
          </p:cNvSpPr>
          <p:nvPr/>
        </p:nvSpPr>
        <p:spPr bwMode="auto">
          <a:xfrm>
            <a:off x="5805488" y="5505450"/>
            <a:ext cx="1876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Requirements</a:t>
            </a:r>
          </a:p>
        </p:txBody>
      </p:sp>
      <p:sp>
        <p:nvSpPr>
          <p:cNvPr id="165894" name="Text Box 6"/>
          <p:cNvSpPr txBox="1">
            <a:spLocks noChangeArrowheads="1"/>
          </p:cNvSpPr>
          <p:nvPr/>
        </p:nvSpPr>
        <p:spPr bwMode="auto">
          <a:xfrm>
            <a:off x="6900863" y="2076450"/>
            <a:ext cx="1098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Testing</a:t>
            </a:r>
          </a:p>
        </p:txBody>
      </p:sp>
      <p:sp>
        <p:nvSpPr>
          <p:cNvPr id="165895" name="Text Box 7"/>
          <p:cNvSpPr txBox="1">
            <a:spLocks noChangeArrowheads="1"/>
          </p:cNvSpPr>
          <p:nvPr/>
        </p:nvSpPr>
        <p:spPr bwMode="auto">
          <a:xfrm>
            <a:off x="533400" y="5638800"/>
            <a:ext cx="26860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t>Simplistic Waterfall,</a:t>
            </a:r>
          </a:p>
          <a:p>
            <a:pPr>
              <a:defRPr/>
            </a:pPr>
            <a:r>
              <a:rPr lang="en-US" i="1"/>
              <a:t>Side perspective</a:t>
            </a:r>
            <a:endParaRPr lang="en-US"/>
          </a:p>
        </p:txBody>
      </p:sp>
      <p:grpSp>
        <p:nvGrpSpPr>
          <p:cNvPr id="273417" name="Group 8"/>
          <p:cNvGrpSpPr>
            <a:grpSpLocks/>
          </p:cNvGrpSpPr>
          <p:nvPr/>
        </p:nvGrpSpPr>
        <p:grpSpPr bwMode="auto">
          <a:xfrm>
            <a:off x="8001000" y="1524000"/>
            <a:ext cx="725488" cy="3962400"/>
            <a:chOff x="4368" y="912"/>
            <a:chExt cx="457" cy="2496"/>
          </a:xfrm>
        </p:grpSpPr>
        <p:sp>
          <p:nvSpPr>
            <p:cNvPr id="165897" name="Line 9"/>
            <p:cNvSpPr>
              <a:spLocks noChangeShapeType="1"/>
            </p:cNvSpPr>
            <p:nvPr/>
          </p:nvSpPr>
          <p:spPr bwMode="auto">
            <a:xfrm flipV="1">
              <a:off x="4608" y="1248"/>
              <a:ext cx="0" cy="216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5898" name="Text Box 10"/>
            <p:cNvSpPr txBox="1">
              <a:spLocks noChangeArrowheads="1"/>
            </p:cNvSpPr>
            <p:nvPr/>
          </p:nvSpPr>
          <p:spPr bwMode="auto">
            <a:xfrm>
              <a:off x="4368" y="912"/>
              <a:ext cx="457"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time</a:t>
              </a:r>
            </a:p>
          </p:txBody>
        </p:sp>
      </p:grpSp>
      <p:sp>
        <p:nvSpPr>
          <p:cNvPr id="165900" name="Line 12"/>
          <p:cNvSpPr>
            <a:spLocks noChangeShapeType="1"/>
          </p:cNvSpPr>
          <p:nvPr/>
        </p:nvSpPr>
        <p:spPr bwMode="auto">
          <a:xfrm flipH="1">
            <a:off x="6557963" y="22860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5901" name="Line 13"/>
          <p:cNvSpPr>
            <a:spLocks noChangeShapeType="1"/>
          </p:cNvSpPr>
          <p:nvPr/>
        </p:nvSpPr>
        <p:spPr bwMode="auto">
          <a:xfrm flipH="1">
            <a:off x="6557963" y="3810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5902" name="Line 14"/>
          <p:cNvSpPr>
            <a:spLocks noChangeShapeType="1"/>
          </p:cNvSpPr>
          <p:nvPr/>
        </p:nvSpPr>
        <p:spPr bwMode="auto">
          <a:xfrm flipH="1">
            <a:off x="6024563" y="4953000"/>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5903" name="Line 15"/>
          <p:cNvSpPr>
            <a:spLocks noChangeShapeType="1"/>
          </p:cNvSpPr>
          <p:nvPr/>
        </p:nvSpPr>
        <p:spPr bwMode="auto">
          <a:xfrm flipH="1">
            <a:off x="5567363" y="5715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5904" name="Freeform 16"/>
          <p:cNvSpPr>
            <a:spLocks/>
          </p:cNvSpPr>
          <p:nvPr/>
        </p:nvSpPr>
        <p:spPr bwMode="auto">
          <a:xfrm>
            <a:off x="1524000" y="2286000"/>
            <a:ext cx="2209800" cy="762000"/>
          </a:xfrm>
          <a:custGeom>
            <a:avLst/>
            <a:gdLst>
              <a:gd name="T0" fmla="*/ 0 w 1200"/>
              <a:gd name="T1" fmla="*/ 0 h 456"/>
              <a:gd name="T2" fmla="*/ 576 w 1200"/>
              <a:gd name="T3" fmla="*/ 384 h 456"/>
              <a:gd name="T4" fmla="*/ 1200 w 1200"/>
              <a:gd name="T5" fmla="*/ 432 h 456"/>
            </a:gdLst>
            <a:ahLst/>
            <a:cxnLst>
              <a:cxn ang="0">
                <a:pos x="T0" y="T1"/>
              </a:cxn>
              <a:cxn ang="0">
                <a:pos x="T2" y="T3"/>
              </a:cxn>
              <a:cxn ang="0">
                <a:pos x="T4" y="T5"/>
              </a:cxn>
            </a:cxnLst>
            <a:rect l="0" t="0" r="r" b="b"/>
            <a:pathLst>
              <a:path w="1200" h="456">
                <a:moveTo>
                  <a:pt x="0" y="0"/>
                </a:moveTo>
                <a:cubicBezTo>
                  <a:pt x="188" y="156"/>
                  <a:pt x="376" y="312"/>
                  <a:pt x="576" y="384"/>
                </a:cubicBezTo>
                <a:cubicBezTo>
                  <a:pt x="776" y="456"/>
                  <a:pt x="988" y="444"/>
                  <a:pt x="1200" y="432"/>
                </a:cubicBezTo>
              </a:path>
            </a:pathLst>
          </a:custGeom>
          <a:noFill/>
          <a:ln w="9525">
            <a:solidFill>
              <a:srgbClr val="FF0000"/>
            </a:solidFill>
            <a:round/>
            <a:headEnd/>
            <a:tailEnd type="stealth"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5905" name="Text Box 17"/>
          <p:cNvSpPr txBox="1">
            <a:spLocks noChangeArrowheads="1"/>
          </p:cNvSpPr>
          <p:nvPr/>
        </p:nvSpPr>
        <p:spPr bwMode="auto">
          <a:xfrm>
            <a:off x="609600" y="1828800"/>
            <a:ext cx="1944688"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ja-JP" altLang="en-US" sz="2000">
                <a:latin typeface="Arial"/>
              </a:rPr>
              <a:t>“</a:t>
            </a:r>
            <a:r>
              <a:rPr lang="en-US" sz="2000"/>
              <a:t>Core</a:t>
            </a:r>
            <a:r>
              <a:rPr lang="ja-JP" altLang="en-US" sz="2000">
                <a:latin typeface="Arial"/>
              </a:rPr>
              <a:t>”</a:t>
            </a:r>
            <a:r>
              <a:rPr lang="en-US" sz="2000"/>
              <a:t> of project</a:t>
            </a:r>
          </a:p>
          <a:p>
            <a:pPr>
              <a:defRPr/>
            </a:pPr>
            <a:r>
              <a:rPr lang="en-US" sz="2000"/>
              <a:t>artifacts</a:t>
            </a:r>
            <a:endParaRPr lang="en-US"/>
          </a:p>
        </p:txBody>
      </p:sp>
      <p:sp>
        <p:nvSpPr>
          <p:cNvPr id="165906" name="Freeform 18"/>
          <p:cNvSpPr>
            <a:spLocks/>
          </p:cNvSpPr>
          <p:nvPr/>
        </p:nvSpPr>
        <p:spPr bwMode="auto">
          <a:xfrm>
            <a:off x="1981200" y="3124200"/>
            <a:ext cx="838200" cy="762000"/>
          </a:xfrm>
          <a:custGeom>
            <a:avLst/>
            <a:gdLst>
              <a:gd name="T0" fmla="*/ 0 w 816"/>
              <a:gd name="T1" fmla="*/ 192 h 192"/>
              <a:gd name="T2" fmla="*/ 672 w 816"/>
              <a:gd name="T3" fmla="*/ 96 h 192"/>
              <a:gd name="T4" fmla="*/ 816 w 816"/>
              <a:gd name="T5" fmla="*/ 0 h 192"/>
            </a:gdLst>
            <a:ahLst/>
            <a:cxnLst>
              <a:cxn ang="0">
                <a:pos x="T0" y="T1"/>
              </a:cxn>
              <a:cxn ang="0">
                <a:pos x="T2" y="T3"/>
              </a:cxn>
              <a:cxn ang="0">
                <a:pos x="T4" y="T5"/>
              </a:cxn>
            </a:cxnLst>
            <a:rect l="0" t="0" r="r" b="b"/>
            <a:pathLst>
              <a:path w="816" h="192">
                <a:moveTo>
                  <a:pt x="0" y="192"/>
                </a:moveTo>
                <a:cubicBezTo>
                  <a:pt x="268" y="160"/>
                  <a:pt x="536" y="128"/>
                  <a:pt x="672" y="96"/>
                </a:cubicBezTo>
                <a:cubicBezTo>
                  <a:pt x="808" y="64"/>
                  <a:pt x="812" y="32"/>
                  <a:pt x="816" y="0"/>
                </a:cubicBezTo>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5907" name="Text Box 19"/>
          <p:cNvSpPr txBox="1">
            <a:spLocks noChangeArrowheads="1"/>
          </p:cNvSpPr>
          <p:nvPr/>
        </p:nvSpPr>
        <p:spPr bwMode="auto">
          <a:xfrm>
            <a:off x="533400" y="3810000"/>
            <a:ext cx="24384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Radius of rotor indicates</a:t>
            </a:r>
          </a:p>
          <a:p>
            <a:pPr>
              <a:defRPr/>
            </a:pPr>
            <a:r>
              <a:rPr lang="en-US"/>
              <a:t>level of staffing at time </a:t>
            </a:r>
            <a:r>
              <a:rPr lang="en-US" i="1"/>
              <a:t>t</a:t>
            </a:r>
            <a:endParaRPr lang="en-US"/>
          </a:p>
        </p:txBody>
      </p:sp>
      <p:sp>
        <p:nvSpPr>
          <p:cNvPr id="165908" name="Freeform 20"/>
          <p:cNvSpPr>
            <a:spLocks/>
          </p:cNvSpPr>
          <p:nvPr/>
        </p:nvSpPr>
        <p:spPr bwMode="auto">
          <a:xfrm>
            <a:off x="6172200" y="2895600"/>
            <a:ext cx="762000" cy="76200"/>
          </a:xfrm>
          <a:custGeom>
            <a:avLst/>
            <a:gdLst>
              <a:gd name="T0" fmla="*/ 816 w 816"/>
              <a:gd name="T1" fmla="*/ 0 h 112"/>
              <a:gd name="T2" fmla="*/ 288 w 816"/>
              <a:gd name="T3" fmla="*/ 96 h 112"/>
              <a:gd name="T4" fmla="*/ 0 w 816"/>
              <a:gd name="T5" fmla="*/ 96 h 112"/>
            </a:gdLst>
            <a:ahLst/>
            <a:cxnLst>
              <a:cxn ang="0">
                <a:pos x="T0" y="T1"/>
              </a:cxn>
              <a:cxn ang="0">
                <a:pos x="T2" y="T3"/>
              </a:cxn>
              <a:cxn ang="0">
                <a:pos x="T4" y="T5"/>
              </a:cxn>
            </a:cxnLst>
            <a:rect l="0" t="0" r="r" b="b"/>
            <a:pathLst>
              <a:path w="816" h="112">
                <a:moveTo>
                  <a:pt x="816" y="0"/>
                </a:moveTo>
                <a:cubicBezTo>
                  <a:pt x="620" y="40"/>
                  <a:pt x="424" y="80"/>
                  <a:pt x="288" y="96"/>
                </a:cubicBezTo>
                <a:cubicBezTo>
                  <a:pt x="152" y="112"/>
                  <a:pt x="76" y="104"/>
                  <a:pt x="0" y="96"/>
                </a:cubicBezTo>
              </a:path>
            </a:pathLst>
          </a:custGeom>
          <a:noFill/>
          <a:ln w="9525">
            <a:solidFill>
              <a:schemeClr val="tx1"/>
            </a:solidFill>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5909" name="Text Box 21"/>
          <p:cNvSpPr txBox="1">
            <a:spLocks noChangeArrowheads="1"/>
          </p:cNvSpPr>
          <p:nvPr/>
        </p:nvSpPr>
        <p:spPr bwMode="auto">
          <a:xfrm>
            <a:off x="6929438" y="2590800"/>
            <a:ext cx="1382712" cy="6397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Gap between rotors</a:t>
            </a:r>
          </a:p>
          <a:p>
            <a:pPr>
              <a:defRPr/>
            </a:pPr>
            <a:r>
              <a:rPr lang="en-US" sz="1200"/>
              <a:t>indicates no project</a:t>
            </a:r>
          </a:p>
          <a:p>
            <a:pPr>
              <a:defRPr/>
            </a:pPr>
            <a:r>
              <a:rPr lang="en-US" sz="1200"/>
              <a:t>activity for that </a:t>
            </a:r>
            <a:r>
              <a:rPr lang="en-US" sz="1200">
                <a:sym typeface="Symbol" charset="0"/>
              </a:rPr>
              <a:t></a:t>
            </a:r>
            <a:r>
              <a:rPr lang="en-US" sz="1200" i="1">
                <a:sym typeface="Symbol" charset="0"/>
              </a:rPr>
              <a:t>t</a:t>
            </a:r>
            <a:endParaRPr lang="en-US" sz="1200"/>
          </a:p>
        </p:txBody>
      </p:sp>
      <p:sp>
        <p:nvSpPr>
          <p:cNvPr id="165910" name="Line 22"/>
          <p:cNvSpPr>
            <a:spLocks noChangeShapeType="1"/>
          </p:cNvSpPr>
          <p:nvPr/>
        </p:nvSpPr>
        <p:spPr bwMode="auto">
          <a:xfrm>
            <a:off x="2590800" y="5029200"/>
            <a:ext cx="3200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5911" name="Text Box 23"/>
          <p:cNvSpPr txBox="1">
            <a:spLocks noChangeArrowheads="1"/>
          </p:cNvSpPr>
          <p:nvPr/>
        </p:nvSpPr>
        <p:spPr bwMode="auto">
          <a:xfrm>
            <a:off x="2286000" y="4876800"/>
            <a:ext cx="290513"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t>t</a:t>
            </a:r>
            <a:r>
              <a:rPr lang="en-US" i="1" baseline="-25000"/>
              <a:t>i</a:t>
            </a:r>
            <a:endParaRPr lang="en-US" i="1"/>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11"/>
          <p:cNvSpPr>
            <a:spLocks noGrp="1" noChangeArrowheads="1"/>
          </p:cNvSpPr>
          <p:nvPr>
            <p:ph type="title"/>
          </p:nvPr>
        </p:nvSpPr>
        <p:spPr/>
        <p:txBody>
          <a:bodyPr/>
          <a:lstStyle/>
          <a:p>
            <a:r>
              <a:rPr lang="en-US">
                <a:latin typeface="Garamond" charset="0"/>
                <a:ea typeface="宋体" charset="0"/>
              </a:rPr>
              <a:t>The Turbine Model</a:t>
            </a:r>
          </a:p>
        </p:txBody>
      </p:sp>
      <p:sp>
        <p:nvSpPr>
          <p:cNvPr id="276482" name="Slide Number Placeholder 3"/>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A64CA3F-786E-4C4E-BB31-2A4F6D9C9D76}" type="slidenum">
              <a:rPr lang="en-US" sz="1200">
                <a:latin typeface="Garamond" charset="0"/>
              </a:rPr>
              <a:pPr eaLnBrk="1" hangingPunct="1"/>
              <a:t>124</a:t>
            </a:fld>
            <a:endParaRPr lang="en-US" sz="1200">
              <a:latin typeface="Garamond" charset="0"/>
            </a:endParaRPr>
          </a:p>
        </p:txBody>
      </p:sp>
      <p:grpSp>
        <p:nvGrpSpPr>
          <p:cNvPr id="276483" name="Group 9"/>
          <p:cNvGrpSpPr>
            <a:grpSpLocks/>
          </p:cNvGrpSpPr>
          <p:nvPr/>
        </p:nvGrpSpPr>
        <p:grpSpPr bwMode="auto">
          <a:xfrm>
            <a:off x="1219200" y="1676400"/>
            <a:ext cx="6689725" cy="4424363"/>
            <a:chOff x="240" y="912"/>
            <a:chExt cx="4934" cy="3263"/>
          </a:xfrm>
        </p:grpSpPr>
        <p:pic>
          <p:nvPicPr>
            <p:cNvPr id="276484" name="Picture 2" descr="waterfall-persptop-40"/>
            <p:cNvPicPr>
              <a:picLocks noChangeAspect="1" noChangeArrowheads="1"/>
            </p:cNvPicPr>
            <p:nvPr/>
          </p:nvPicPr>
          <p:blipFill>
            <a:blip r:embed="rId3">
              <a:extLst>
                <a:ext uri="{28A0092B-C50C-407E-A947-70E740481C1C}">
                  <a14:useLocalDpi xmlns:a14="http://schemas.microsoft.com/office/drawing/2010/main" val="0"/>
                </a:ext>
              </a:extLst>
            </a:blip>
            <a:srcRect l="10547" t="14063" r="10547" b="14063"/>
            <a:stretch>
              <a:fillRect/>
            </a:stretch>
          </p:blipFill>
          <p:spPr bwMode="auto">
            <a:xfrm>
              <a:off x="610" y="1056"/>
              <a:ext cx="4564" cy="3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8964" name="Text Box 4"/>
            <p:cNvSpPr txBox="1">
              <a:spLocks noChangeArrowheads="1"/>
            </p:cNvSpPr>
            <p:nvPr/>
          </p:nvSpPr>
          <p:spPr bwMode="auto">
            <a:xfrm>
              <a:off x="240" y="3408"/>
              <a:ext cx="1850" cy="6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t>Waterfall example,</a:t>
              </a:r>
            </a:p>
            <a:p>
              <a:pPr>
                <a:defRPr/>
              </a:pPr>
              <a:r>
                <a:rPr lang="en-US" i="1"/>
                <a:t>Angled perspective</a:t>
              </a:r>
              <a:endParaRPr lang="en-US"/>
            </a:p>
          </p:txBody>
        </p:sp>
        <p:grpSp>
          <p:nvGrpSpPr>
            <p:cNvPr id="276486" name="Group 5"/>
            <p:cNvGrpSpPr>
              <a:grpSpLocks/>
            </p:cNvGrpSpPr>
            <p:nvPr/>
          </p:nvGrpSpPr>
          <p:grpSpPr bwMode="auto">
            <a:xfrm>
              <a:off x="4368" y="912"/>
              <a:ext cx="536" cy="2496"/>
              <a:chOff x="4368" y="912"/>
              <a:chExt cx="536" cy="2496"/>
            </a:xfrm>
          </p:grpSpPr>
          <p:sp>
            <p:nvSpPr>
              <p:cNvPr id="168966" name="Line 6"/>
              <p:cNvSpPr>
                <a:spLocks noChangeShapeType="1"/>
              </p:cNvSpPr>
              <p:nvPr/>
            </p:nvSpPr>
            <p:spPr bwMode="auto">
              <a:xfrm flipV="1">
                <a:off x="4608" y="1248"/>
                <a:ext cx="0" cy="216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68967" name="Text Box 7"/>
              <p:cNvSpPr txBox="1">
                <a:spLocks noChangeArrowheads="1"/>
              </p:cNvSpPr>
              <p:nvPr/>
            </p:nvSpPr>
            <p:spPr bwMode="auto">
              <a:xfrm>
                <a:off x="4368" y="912"/>
                <a:ext cx="532" cy="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time</a:t>
                </a:r>
              </a:p>
            </p:txBody>
          </p:sp>
        </p:gr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3"/>
          <p:cNvSpPr>
            <a:spLocks noGrp="1" noChangeArrowheads="1"/>
          </p:cNvSpPr>
          <p:nvPr>
            <p:ph type="title"/>
          </p:nvPr>
        </p:nvSpPr>
        <p:spPr>
          <a:xfrm>
            <a:off x="457200" y="333375"/>
            <a:ext cx="8229600" cy="762000"/>
          </a:xfrm>
        </p:spPr>
        <p:txBody>
          <a:bodyPr/>
          <a:lstStyle/>
          <a:p>
            <a:r>
              <a:rPr lang="en-US">
                <a:latin typeface="Garamond" charset="0"/>
                <a:ea typeface="宋体" charset="0"/>
              </a:rPr>
              <a:t>A Richer Example</a:t>
            </a:r>
          </a:p>
        </p:txBody>
      </p:sp>
      <p:sp>
        <p:nvSpPr>
          <p:cNvPr id="278530" name="Slide Number Placeholder 3"/>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F5FA4E9-16C3-5949-9767-B34AA81B99EB}" type="slidenum">
              <a:rPr lang="en-US" sz="1200">
                <a:latin typeface="Garamond" charset="0"/>
              </a:rPr>
              <a:pPr eaLnBrk="1" hangingPunct="1"/>
              <a:t>125</a:t>
            </a:fld>
            <a:endParaRPr lang="en-US" sz="1200">
              <a:latin typeface="Garamond" charset="0"/>
            </a:endParaRPr>
          </a:p>
        </p:txBody>
      </p:sp>
      <p:pic>
        <p:nvPicPr>
          <p:cNvPr id="278531" name="Picture 2" descr="example-front-40"/>
          <p:cNvPicPr>
            <a:picLocks noChangeAspect="1" noChangeArrowheads="1"/>
          </p:cNvPicPr>
          <p:nvPr/>
        </p:nvPicPr>
        <p:blipFill>
          <a:blip r:embed="rId3">
            <a:extLst>
              <a:ext uri="{28A0092B-C50C-407E-A947-70E740481C1C}">
                <a14:useLocalDpi xmlns:a14="http://schemas.microsoft.com/office/drawing/2010/main" val="0"/>
              </a:ext>
            </a:extLst>
          </a:blip>
          <a:srcRect l="10547" t="6720" r="10547" b="4688"/>
          <a:stretch>
            <a:fillRect/>
          </a:stretch>
        </p:blipFill>
        <p:spPr bwMode="auto">
          <a:xfrm>
            <a:off x="1981200" y="1676400"/>
            <a:ext cx="57912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1012" name="Text Box 4"/>
          <p:cNvSpPr txBox="1">
            <a:spLocks noChangeArrowheads="1"/>
          </p:cNvSpPr>
          <p:nvPr/>
        </p:nvSpPr>
        <p:spPr bwMode="auto">
          <a:xfrm>
            <a:off x="7924800" y="5116513"/>
            <a:ext cx="374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t>S</a:t>
            </a:r>
            <a:r>
              <a:rPr lang="en-US" i="1" baseline="-25000"/>
              <a:t>1</a:t>
            </a:r>
            <a:endParaRPr lang="en-US"/>
          </a:p>
        </p:txBody>
      </p:sp>
      <p:sp>
        <p:nvSpPr>
          <p:cNvPr id="171013" name="Text Box 5"/>
          <p:cNvSpPr txBox="1">
            <a:spLocks noChangeArrowheads="1"/>
          </p:cNvSpPr>
          <p:nvPr/>
        </p:nvSpPr>
        <p:spPr bwMode="auto">
          <a:xfrm>
            <a:off x="990600" y="4811713"/>
            <a:ext cx="14668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Design/Build/</a:t>
            </a:r>
          </a:p>
          <a:p>
            <a:pPr>
              <a:defRPr/>
            </a:pPr>
            <a:r>
              <a:rPr lang="en-US"/>
              <a:t>Requirements</a:t>
            </a:r>
          </a:p>
        </p:txBody>
      </p:sp>
      <p:sp>
        <p:nvSpPr>
          <p:cNvPr id="171014" name="Text Box 6"/>
          <p:cNvSpPr txBox="1">
            <a:spLocks noChangeArrowheads="1"/>
          </p:cNvSpPr>
          <p:nvPr/>
        </p:nvSpPr>
        <p:spPr bwMode="auto">
          <a:xfrm>
            <a:off x="990600" y="2754313"/>
            <a:ext cx="12128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Test/Build/</a:t>
            </a:r>
          </a:p>
          <a:p>
            <a:pPr>
              <a:defRPr/>
            </a:pPr>
            <a:r>
              <a:rPr lang="en-US"/>
              <a:t>Deploy</a:t>
            </a:r>
          </a:p>
        </p:txBody>
      </p:sp>
      <p:sp>
        <p:nvSpPr>
          <p:cNvPr id="171015" name="Text Box 7"/>
          <p:cNvSpPr txBox="1">
            <a:spLocks noChangeArrowheads="1"/>
          </p:cNvSpPr>
          <p:nvPr/>
        </p:nvSpPr>
        <p:spPr bwMode="auto">
          <a:xfrm>
            <a:off x="990600" y="2144713"/>
            <a:ext cx="1098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Assess/…</a:t>
            </a:r>
          </a:p>
        </p:txBody>
      </p:sp>
      <p:sp>
        <p:nvSpPr>
          <p:cNvPr id="171016" name="Text Box 8"/>
          <p:cNvSpPr txBox="1">
            <a:spLocks noChangeArrowheads="1"/>
          </p:cNvSpPr>
          <p:nvPr/>
        </p:nvSpPr>
        <p:spPr bwMode="auto">
          <a:xfrm>
            <a:off x="990600" y="5802313"/>
            <a:ext cx="265906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Requirements/Architecture</a:t>
            </a:r>
          </a:p>
          <a:p>
            <a:pPr>
              <a:defRPr/>
            </a:pPr>
            <a:r>
              <a:rPr lang="en-US"/>
              <a:t>assessment/Planning</a:t>
            </a:r>
          </a:p>
        </p:txBody>
      </p:sp>
      <p:sp>
        <p:nvSpPr>
          <p:cNvPr id="171017" name="Text Box 9"/>
          <p:cNvSpPr txBox="1">
            <a:spLocks noChangeArrowheads="1"/>
          </p:cNvSpPr>
          <p:nvPr/>
        </p:nvSpPr>
        <p:spPr bwMode="auto">
          <a:xfrm>
            <a:off x="990600" y="3744913"/>
            <a:ext cx="19113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Build/Design/</a:t>
            </a:r>
          </a:p>
          <a:p>
            <a:pPr>
              <a:defRPr/>
            </a:pPr>
            <a:r>
              <a:rPr lang="en-US"/>
              <a:t>Requirements/Test</a:t>
            </a:r>
          </a:p>
        </p:txBody>
      </p:sp>
      <p:grpSp>
        <p:nvGrpSpPr>
          <p:cNvPr id="278538" name="Group 10"/>
          <p:cNvGrpSpPr>
            <a:grpSpLocks/>
          </p:cNvGrpSpPr>
          <p:nvPr/>
        </p:nvGrpSpPr>
        <p:grpSpPr bwMode="auto">
          <a:xfrm>
            <a:off x="8153400" y="2068513"/>
            <a:ext cx="725488" cy="3962400"/>
            <a:chOff x="4368" y="912"/>
            <a:chExt cx="457" cy="2496"/>
          </a:xfrm>
        </p:grpSpPr>
        <p:sp>
          <p:nvSpPr>
            <p:cNvPr id="171019" name="Line 11"/>
            <p:cNvSpPr>
              <a:spLocks noChangeShapeType="1"/>
            </p:cNvSpPr>
            <p:nvPr/>
          </p:nvSpPr>
          <p:spPr bwMode="auto">
            <a:xfrm flipV="1">
              <a:off x="4608" y="1248"/>
              <a:ext cx="0" cy="216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71020" name="Text Box 12"/>
            <p:cNvSpPr txBox="1">
              <a:spLocks noChangeArrowheads="1"/>
            </p:cNvSpPr>
            <p:nvPr/>
          </p:nvSpPr>
          <p:spPr bwMode="auto">
            <a:xfrm>
              <a:off x="4368" y="912"/>
              <a:ext cx="457"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time</a:t>
              </a:r>
            </a:p>
          </p:txBody>
        </p:sp>
      </p:grpSp>
      <p:sp>
        <p:nvSpPr>
          <p:cNvPr id="171021" name="Line 13"/>
          <p:cNvSpPr>
            <a:spLocks noChangeShapeType="1"/>
          </p:cNvSpPr>
          <p:nvPr/>
        </p:nvSpPr>
        <p:spPr bwMode="auto">
          <a:xfrm>
            <a:off x="2514600" y="5192713"/>
            <a:ext cx="6248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Rectangle 2"/>
          <p:cNvSpPr>
            <a:spLocks noGrp="1" noChangeArrowheads="1"/>
          </p:cNvSpPr>
          <p:nvPr>
            <p:ph type="title"/>
          </p:nvPr>
        </p:nvSpPr>
        <p:spPr>
          <a:xfrm>
            <a:off x="457200" y="404664"/>
            <a:ext cx="8229600" cy="914400"/>
          </a:xfrm>
        </p:spPr>
        <p:txBody>
          <a:bodyPr/>
          <a:lstStyle/>
          <a:p>
            <a:r>
              <a:rPr lang="en-US">
                <a:latin typeface="Garamond" charset="0"/>
                <a:ea typeface="宋体" charset="0"/>
              </a:rPr>
              <a:t>Volume Indicates Where Time was Spent</a:t>
            </a:r>
          </a:p>
        </p:txBody>
      </p:sp>
      <p:sp>
        <p:nvSpPr>
          <p:cNvPr id="284674" name="Slide Number Placeholder 3"/>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D8D25E0-8410-1647-BB70-049B03CBA483}" type="slidenum">
              <a:rPr lang="en-US" sz="1200">
                <a:latin typeface="Garamond" charset="0"/>
              </a:rPr>
              <a:pPr eaLnBrk="1" hangingPunct="1"/>
              <a:t>126</a:t>
            </a:fld>
            <a:endParaRPr lang="en-US" sz="1200">
              <a:latin typeface="Garamond" charset="0"/>
            </a:endParaRPr>
          </a:p>
        </p:txBody>
      </p:sp>
      <p:pic>
        <p:nvPicPr>
          <p:cNvPr id="284675" name="Picture 3" descr="example-persptop-40"/>
          <p:cNvPicPr>
            <a:picLocks noChangeAspect="1" noChangeArrowheads="1"/>
          </p:cNvPicPr>
          <p:nvPr/>
        </p:nvPicPr>
        <p:blipFill>
          <a:blip r:embed="rId3">
            <a:extLst>
              <a:ext uri="{28A0092B-C50C-407E-A947-70E740481C1C}">
                <a14:useLocalDpi xmlns:a14="http://schemas.microsoft.com/office/drawing/2010/main" val="0"/>
              </a:ext>
            </a:extLst>
          </a:blip>
          <a:srcRect l="8864" t="5910" r="9142" b="3970"/>
          <a:stretch>
            <a:fillRect/>
          </a:stretch>
        </p:blipFill>
        <p:spPr bwMode="auto">
          <a:xfrm>
            <a:off x="2667000" y="1600200"/>
            <a:ext cx="56388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156" name="Text Box 4"/>
          <p:cNvSpPr txBox="1">
            <a:spLocks noChangeArrowheads="1"/>
          </p:cNvSpPr>
          <p:nvPr/>
        </p:nvSpPr>
        <p:spPr bwMode="auto">
          <a:xfrm>
            <a:off x="685800" y="4876800"/>
            <a:ext cx="14668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Design/Build/</a:t>
            </a:r>
          </a:p>
          <a:p>
            <a:pPr>
              <a:defRPr/>
            </a:pPr>
            <a:r>
              <a:rPr lang="en-US"/>
              <a:t>Requirements</a:t>
            </a:r>
          </a:p>
        </p:txBody>
      </p:sp>
      <p:sp>
        <p:nvSpPr>
          <p:cNvPr id="177157" name="Text Box 5"/>
          <p:cNvSpPr txBox="1">
            <a:spLocks noChangeArrowheads="1"/>
          </p:cNvSpPr>
          <p:nvPr/>
        </p:nvSpPr>
        <p:spPr bwMode="auto">
          <a:xfrm>
            <a:off x="685800" y="2590800"/>
            <a:ext cx="12128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Test/Build/</a:t>
            </a:r>
          </a:p>
          <a:p>
            <a:pPr>
              <a:defRPr/>
            </a:pPr>
            <a:r>
              <a:rPr lang="en-US"/>
              <a:t>Deploy</a:t>
            </a:r>
          </a:p>
        </p:txBody>
      </p:sp>
      <p:sp>
        <p:nvSpPr>
          <p:cNvPr id="177158" name="Text Box 6"/>
          <p:cNvSpPr txBox="1">
            <a:spLocks noChangeArrowheads="1"/>
          </p:cNvSpPr>
          <p:nvPr/>
        </p:nvSpPr>
        <p:spPr bwMode="auto">
          <a:xfrm>
            <a:off x="685800" y="1981200"/>
            <a:ext cx="1098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Assess/…</a:t>
            </a:r>
          </a:p>
        </p:txBody>
      </p:sp>
      <p:sp>
        <p:nvSpPr>
          <p:cNvPr id="177159" name="Text Box 7"/>
          <p:cNvSpPr txBox="1">
            <a:spLocks noChangeArrowheads="1"/>
          </p:cNvSpPr>
          <p:nvPr/>
        </p:nvSpPr>
        <p:spPr bwMode="auto">
          <a:xfrm>
            <a:off x="685800" y="5715000"/>
            <a:ext cx="34544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Requirements/</a:t>
            </a:r>
            <a:br>
              <a:rPr lang="en-US"/>
            </a:br>
            <a:r>
              <a:rPr lang="en-US"/>
              <a:t>Architecture Assessment / Planning</a:t>
            </a:r>
          </a:p>
        </p:txBody>
      </p:sp>
      <p:sp>
        <p:nvSpPr>
          <p:cNvPr id="177160" name="Text Box 8"/>
          <p:cNvSpPr txBox="1">
            <a:spLocks noChangeArrowheads="1"/>
          </p:cNvSpPr>
          <p:nvPr/>
        </p:nvSpPr>
        <p:spPr bwMode="auto">
          <a:xfrm>
            <a:off x="685800" y="3581400"/>
            <a:ext cx="19113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Build/Design/</a:t>
            </a:r>
          </a:p>
          <a:p>
            <a:pPr>
              <a:defRPr/>
            </a:pPr>
            <a:r>
              <a:rPr lang="en-US"/>
              <a:t>Requirements/Test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ChangeArrowheads="1"/>
          </p:cNvSpPr>
          <p:nvPr>
            <p:ph type="title"/>
          </p:nvPr>
        </p:nvSpPr>
        <p:spPr>
          <a:xfrm>
            <a:off x="520700" y="259343"/>
            <a:ext cx="8229600" cy="914400"/>
          </a:xfrm>
        </p:spPr>
        <p:txBody>
          <a:bodyPr/>
          <a:lstStyle/>
          <a:p>
            <a:r>
              <a:rPr lang="en-US">
                <a:latin typeface="Garamond" charset="0"/>
                <a:ea typeface="宋体" charset="0"/>
              </a:rPr>
              <a:t>A Technically Strong Product-Line Project</a:t>
            </a:r>
          </a:p>
        </p:txBody>
      </p:sp>
      <p:sp>
        <p:nvSpPr>
          <p:cNvPr id="286722" name="Slide Number Placeholder 3"/>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68265A4-8408-5849-871B-B353D53D2723}" type="slidenum">
              <a:rPr lang="en-US" sz="1200">
                <a:latin typeface="Garamond" charset="0"/>
              </a:rPr>
              <a:pPr eaLnBrk="1" hangingPunct="1"/>
              <a:t>127</a:t>
            </a:fld>
            <a:endParaRPr lang="en-US" sz="1200">
              <a:latin typeface="Garamond" charset="0"/>
            </a:endParaRPr>
          </a:p>
        </p:txBody>
      </p:sp>
      <p:pic>
        <p:nvPicPr>
          <p:cNvPr id="286723" name="Picture 3" descr="dssa-persptop-40"/>
          <p:cNvPicPr>
            <a:picLocks noChangeAspect="1" noChangeArrowheads="1"/>
          </p:cNvPicPr>
          <p:nvPr/>
        </p:nvPicPr>
        <p:blipFill>
          <a:blip r:embed="rId3">
            <a:extLst>
              <a:ext uri="{28A0092B-C50C-407E-A947-70E740481C1C}">
                <a14:useLocalDpi xmlns:a14="http://schemas.microsoft.com/office/drawing/2010/main" val="0"/>
              </a:ext>
            </a:extLst>
          </a:blip>
          <a:srcRect l="12088" t="7326" r="12088" b="9157"/>
          <a:stretch>
            <a:fillRect/>
          </a:stretch>
        </p:blipFill>
        <p:spPr bwMode="auto">
          <a:xfrm>
            <a:off x="1676400" y="1981200"/>
            <a:ext cx="5257800"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9204" name="Text Box 4"/>
          <p:cNvSpPr txBox="1">
            <a:spLocks noChangeArrowheads="1"/>
          </p:cNvSpPr>
          <p:nvPr/>
        </p:nvSpPr>
        <p:spPr bwMode="auto">
          <a:xfrm>
            <a:off x="6553200" y="5257800"/>
            <a:ext cx="13811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t>Assessment</a:t>
            </a:r>
          </a:p>
        </p:txBody>
      </p:sp>
      <p:sp>
        <p:nvSpPr>
          <p:cNvPr id="179205" name="Text Box 5"/>
          <p:cNvSpPr txBox="1">
            <a:spLocks noChangeArrowheads="1"/>
          </p:cNvSpPr>
          <p:nvPr/>
        </p:nvSpPr>
        <p:spPr bwMode="auto">
          <a:xfrm>
            <a:off x="6629400" y="4038600"/>
            <a:ext cx="19002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t>Parameterization</a:t>
            </a:r>
          </a:p>
        </p:txBody>
      </p:sp>
      <p:sp>
        <p:nvSpPr>
          <p:cNvPr id="179206" name="Text Box 6"/>
          <p:cNvSpPr txBox="1">
            <a:spLocks noChangeArrowheads="1"/>
          </p:cNvSpPr>
          <p:nvPr/>
        </p:nvSpPr>
        <p:spPr bwMode="auto">
          <a:xfrm>
            <a:off x="228600" y="4191000"/>
            <a:ext cx="16621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t>Customization</a:t>
            </a:r>
          </a:p>
        </p:txBody>
      </p:sp>
      <p:sp>
        <p:nvSpPr>
          <p:cNvPr id="179207" name="Text Box 7"/>
          <p:cNvSpPr txBox="1">
            <a:spLocks noChangeArrowheads="1"/>
          </p:cNvSpPr>
          <p:nvPr/>
        </p:nvSpPr>
        <p:spPr bwMode="auto">
          <a:xfrm>
            <a:off x="6808788" y="2438400"/>
            <a:ext cx="1941512"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dirty="0"/>
              <a:t>Deployment</a:t>
            </a:r>
          </a:p>
          <a:p>
            <a:pPr>
              <a:defRPr/>
            </a:pPr>
            <a:r>
              <a:rPr lang="en-US" sz="2000" dirty="0"/>
              <a:t>Capture of new </a:t>
            </a:r>
          </a:p>
          <a:p>
            <a:pPr>
              <a:defRPr/>
            </a:pPr>
            <a:r>
              <a:rPr lang="en-US" sz="2000" dirty="0"/>
              <a:t>Work</a:t>
            </a:r>
          </a:p>
        </p:txBody>
      </p:sp>
      <p:sp>
        <p:nvSpPr>
          <p:cNvPr id="179208" name="Rectangle 8"/>
          <p:cNvSpPr>
            <a:spLocks noChangeArrowheads="1"/>
          </p:cNvSpPr>
          <p:nvPr/>
        </p:nvSpPr>
        <p:spPr bwMode="auto">
          <a:xfrm>
            <a:off x="581025" y="3883025"/>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6"/>
          <p:cNvSpPr>
            <a:spLocks noGrp="1" noChangeArrowheads="1"/>
          </p:cNvSpPr>
          <p:nvPr>
            <p:ph type="title"/>
          </p:nvPr>
        </p:nvSpPr>
        <p:spPr/>
        <p:txBody>
          <a:bodyPr/>
          <a:lstStyle/>
          <a:p>
            <a:r>
              <a:rPr lang="en-US">
                <a:latin typeface="Garamond" charset="0"/>
                <a:ea typeface="宋体" charset="0"/>
              </a:rPr>
              <a:t>Summary (1)</a:t>
            </a:r>
          </a:p>
        </p:txBody>
      </p:sp>
      <p:sp>
        <p:nvSpPr>
          <p:cNvPr id="289794" name="Rectangle 7"/>
          <p:cNvSpPr>
            <a:spLocks noGrp="1" noChangeArrowheads="1"/>
          </p:cNvSpPr>
          <p:nvPr>
            <p:ph idx="1"/>
          </p:nvPr>
        </p:nvSpPr>
        <p:spPr>
          <a:xfrm>
            <a:off x="468313" y="1052513"/>
            <a:ext cx="8229600" cy="4530725"/>
          </a:xfrm>
        </p:spPr>
        <p:txBody>
          <a:bodyPr/>
          <a:lstStyle/>
          <a:p>
            <a:pPr>
              <a:lnSpc>
                <a:spcPct val="90000"/>
              </a:lnSpc>
            </a:pPr>
            <a:r>
              <a:rPr lang="en-US">
                <a:latin typeface="Arial" charset="0"/>
                <a:ea typeface="宋体" charset="0"/>
              </a:rPr>
              <a:t>A proper view of software architecture affects every aspect of the classical software engineering activities </a:t>
            </a:r>
          </a:p>
          <a:p>
            <a:pPr>
              <a:lnSpc>
                <a:spcPct val="90000"/>
              </a:lnSpc>
            </a:pPr>
            <a:r>
              <a:rPr lang="en-US">
                <a:latin typeface="Arial" charset="0"/>
                <a:ea typeface="宋体" charset="0"/>
              </a:rPr>
              <a:t>The requirements activity is a co-equal partner with design activities</a:t>
            </a:r>
          </a:p>
          <a:p>
            <a:pPr>
              <a:lnSpc>
                <a:spcPct val="90000"/>
              </a:lnSpc>
            </a:pPr>
            <a:r>
              <a:rPr lang="en-US">
                <a:latin typeface="Arial" charset="0"/>
                <a:ea typeface="宋体" charset="0"/>
              </a:rPr>
              <a:t>The design activity is enriched by techniques that exploit knowledge gained in previous product developments</a:t>
            </a:r>
          </a:p>
          <a:p>
            <a:pPr>
              <a:lnSpc>
                <a:spcPct val="90000"/>
              </a:lnSpc>
            </a:pPr>
            <a:r>
              <a:rPr lang="en-US">
                <a:latin typeface="Arial" charset="0"/>
                <a:ea typeface="宋体" charset="0"/>
              </a:rPr>
              <a:t>The implementation activity </a:t>
            </a:r>
          </a:p>
          <a:p>
            <a:pPr lvl="1">
              <a:lnSpc>
                <a:spcPct val="90000"/>
              </a:lnSpc>
            </a:pPr>
            <a:r>
              <a:rPr lang="en-US">
                <a:latin typeface="Arial" charset="0"/>
                <a:ea typeface="宋体" charset="0"/>
              </a:rPr>
              <a:t>is centered on creating a faithful implementation of the architecture </a:t>
            </a:r>
          </a:p>
          <a:p>
            <a:pPr lvl="1">
              <a:lnSpc>
                <a:spcPct val="90000"/>
              </a:lnSpc>
            </a:pPr>
            <a:r>
              <a:rPr lang="en-US">
                <a:latin typeface="Arial" charset="0"/>
                <a:ea typeface="宋体" charset="0"/>
              </a:rPr>
              <a:t>utilises a variety of techniques to achieve this in a cost-effective manner </a:t>
            </a:r>
          </a:p>
        </p:txBody>
      </p:sp>
      <p:sp>
        <p:nvSpPr>
          <p:cNvPr id="289795"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0F62DCA-DA4B-F240-B4E3-D5F6CECD17F8}" type="slidenum">
              <a:rPr lang="en-US" sz="1200">
                <a:latin typeface="Garamond" charset="0"/>
              </a:rPr>
              <a:pPr eaLnBrk="1" hangingPunct="1"/>
              <a:t>128</a:t>
            </a:fld>
            <a:endParaRPr lang="en-US" sz="1200">
              <a:latin typeface="Garamond"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6"/>
          <p:cNvSpPr>
            <a:spLocks noGrp="1" noChangeArrowheads="1"/>
          </p:cNvSpPr>
          <p:nvPr>
            <p:ph type="title"/>
          </p:nvPr>
        </p:nvSpPr>
        <p:spPr/>
        <p:txBody>
          <a:bodyPr/>
          <a:lstStyle/>
          <a:p>
            <a:r>
              <a:rPr lang="en-US">
                <a:latin typeface="Garamond" charset="0"/>
                <a:ea typeface="宋体" charset="0"/>
              </a:rPr>
              <a:t>Summary (2)</a:t>
            </a:r>
          </a:p>
        </p:txBody>
      </p:sp>
      <p:sp>
        <p:nvSpPr>
          <p:cNvPr id="291842" name="Rectangle 7"/>
          <p:cNvSpPr>
            <a:spLocks noGrp="1" noChangeArrowheads="1"/>
          </p:cNvSpPr>
          <p:nvPr>
            <p:ph idx="1"/>
          </p:nvPr>
        </p:nvSpPr>
        <p:spPr/>
        <p:txBody>
          <a:bodyPr/>
          <a:lstStyle/>
          <a:p>
            <a:r>
              <a:rPr lang="en-US">
                <a:latin typeface="Arial" charset="0"/>
                <a:ea typeface="宋体" charset="0"/>
              </a:rPr>
              <a:t>Analysis and testing activities can be focused on and guided by the architecture </a:t>
            </a:r>
          </a:p>
          <a:p>
            <a:r>
              <a:rPr lang="en-US">
                <a:latin typeface="Arial" charset="0"/>
                <a:ea typeface="宋体" charset="0"/>
              </a:rPr>
              <a:t>Evolution activities revolve around the product</a:t>
            </a:r>
            <a:r>
              <a:rPr lang="ja-JP" altLang="en-US">
                <a:latin typeface="Arial" charset="0"/>
                <a:ea typeface="宋体" charset="0"/>
              </a:rPr>
              <a:t>’</a:t>
            </a:r>
            <a:r>
              <a:rPr lang="en-US" altLang="ja-JP">
                <a:latin typeface="Arial" charset="0"/>
                <a:ea typeface="宋体" charset="0"/>
              </a:rPr>
              <a:t>s architecture. </a:t>
            </a:r>
          </a:p>
          <a:p>
            <a:r>
              <a:rPr lang="en-US">
                <a:latin typeface="Arial" charset="0"/>
                <a:ea typeface="宋体" charset="0"/>
              </a:rPr>
              <a:t>An equal focus on process and product results from a proper understanding of the role of software architecture </a:t>
            </a:r>
          </a:p>
        </p:txBody>
      </p:sp>
      <p:sp>
        <p:nvSpPr>
          <p:cNvPr id="291843" name="Slide Number Placeholder 4"/>
          <p:cNvSpPr>
            <a:spLocks noGrp="1"/>
          </p:cNvSpPr>
          <p:nvPr>
            <p:ph type="sldNum" sz="quarter" idx="12"/>
          </p:nvPr>
        </p:nvSpPr>
        <p:spPr>
          <a:xfrm>
            <a:off x="65532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0B57905-C13E-4143-9939-322021BA4E72}" type="slidenum">
              <a:rPr lang="en-US" sz="1200">
                <a:latin typeface="Garamond" charset="0"/>
              </a:rPr>
              <a:pPr eaLnBrk="1" hangingPunct="1"/>
              <a:t>129</a:t>
            </a:fld>
            <a:endParaRPr lang="en-US" sz="1200">
              <a:latin typeface="Garamond"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1746" name="object 3"/>
          <p:cNvSpPr>
            <a:spLocks/>
          </p:cNvSpPr>
          <p:nvPr/>
        </p:nvSpPr>
        <p:spPr bwMode="auto">
          <a:xfrm>
            <a:off x="1143000" y="1474788"/>
            <a:ext cx="6858000" cy="1601787"/>
          </a:xfrm>
          <a:custGeom>
            <a:avLst/>
            <a:gdLst>
              <a:gd name="T0" fmla="*/ 3600192 w 6858000"/>
              <a:gd name="T1" fmla="*/ 153117 h 1602105"/>
              <a:gd name="T2" fmla="*/ 3994320 w 6858000"/>
              <a:gd name="T3" fmla="*/ 189085 h 1602105"/>
              <a:gd name="T4" fmla="*/ 4303083 w 6858000"/>
              <a:gd name="T5" fmla="*/ 238899 h 1602105"/>
              <a:gd name="T6" fmla="*/ 4618946 w 6858000"/>
              <a:gd name="T7" fmla="*/ 312225 h 1602105"/>
              <a:gd name="T8" fmla="*/ 4940225 w 6858000"/>
              <a:gd name="T9" fmla="*/ 409074 h 1602105"/>
              <a:gd name="T10" fmla="*/ 5261504 w 6858000"/>
              <a:gd name="T11" fmla="*/ 532673 h 1602105"/>
              <a:gd name="T12" fmla="*/ 5582969 w 6858000"/>
              <a:gd name="T13" fmla="*/ 684868 h 1602105"/>
              <a:gd name="T14" fmla="*/ 5896777 w 6858000"/>
              <a:gd name="T15" fmla="*/ 863811 h 1602105"/>
              <a:gd name="T16" fmla="*/ 6203861 w 6858000"/>
              <a:gd name="T17" fmla="*/ 1073210 h 1602105"/>
              <a:gd name="T18" fmla="*/ 6498802 w 6858000"/>
              <a:gd name="T19" fmla="*/ 1314876 h 1602105"/>
              <a:gd name="T20" fmla="*/ 6653650 w 6858000"/>
              <a:gd name="T21" fmla="*/ 1521019 h 1602105"/>
              <a:gd name="T22" fmla="*/ 6838643 w 6858000"/>
              <a:gd name="T23" fmla="*/ 1406187 h 1602105"/>
              <a:gd name="T24" fmla="*/ 6589581 w 6858000"/>
              <a:gd name="T25" fmla="*/ 1211095 h 1602105"/>
              <a:gd name="T26" fmla="*/ 6272038 w 6858000"/>
              <a:gd name="T27" fmla="*/ 949605 h 1602105"/>
              <a:gd name="T28" fmla="*/ 5841675 w 6858000"/>
              <a:gd name="T29" fmla="*/ 658132 h 1602105"/>
              <a:gd name="T30" fmla="*/ 5513297 w 6858000"/>
              <a:gd name="T31" fmla="*/ 478723 h 1602105"/>
              <a:gd name="T32" fmla="*/ 5186414 w 6858000"/>
              <a:gd name="T33" fmla="*/ 330206 h 1602105"/>
              <a:gd name="T34" fmla="*/ 4860092 w 6858000"/>
              <a:gd name="T35" fmla="*/ 212144 h 1602105"/>
              <a:gd name="T36" fmla="*/ 3768882 w 6858000"/>
              <a:gd name="T37" fmla="*/ 0 h 1602105"/>
              <a:gd name="T38" fmla="*/ 2832671 w 6858000"/>
              <a:gd name="T39" fmla="*/ 20753 h 1602105"/>
              <a:gd name="T40" fmla="*/ 2475716 w 6858000"/>
              <a:gd name="T41" fmla="*/ 79783 h 1602105"/>
              <a:gd name="T42" fmla="*/ 2139867 w 6858000"/>
              <a:gd name="T43" fmla="*/ 161879 h 1602105"/>
              <a:gd name="T44" fmla="*/ 1902457 w 6858000"/>
              <a:gd name="T45" fmla="*/ 237058 h 1602105"/>
              <a:gd name="T46" fmla="*/ 1608094 w 6858000"/>
              <a:gd name="T47" fmla="*/ 350049 h 1602105"/>
              <a:gd name="T48" fmla="*/ 1336837 w 6858000"/>
              <a:gd name="T49" fmla="*/ 473651 h 1602105"/>
              <a:gd name="T50" fmla="*/ 1031716 w 6858000"/>
              <a:gd name="T51" fmla="*/ 640132 h 1602105"/>
              <a:gd name="T52" fmla="*/ 715481 w 6858000"/>
              <a:gd name="T53" fmla="*/ 845829 h 1602105"/>
              <a:gd name="T54" fmla="*/ 380230 w 6858000"/>
              <a:gd name="T55" fmla="*/ 1103641 h 1602105"/>
              <a:gd name="T56" fmla="*/ 73264 w 6858000"/>
              <a:gd name="T57" fmla="*/ 1393737 h 1602105"/>
              <a:gd name="T58" fmla="*/ 73264 w 6858000"/>
              <a:gd name="T59" fmla="*/ 1488727 h 1602105"/>
              <a:gd name="T60" fmla="*/ 237410 w 6858000"/>
              <a:gd name="T61" fmla="*/ 1424170 h 1602105"/>
              <a:gd name="T62" fmla="*/ 397844 w 6858000"/>
              <a:gd name="T63" fmla="*/ 1275676 h 1602105"/>
              <a:gd name="T64" fmla="*/ 605125 w 6858000"/>
              <a:gd name="T65" fmla="*/ 1107336 h 1602105"/>
              <a:gd name="T66" fmla="*/ 855050 w 6858000"/>
              <a:gd name="T67" fmla="*/ 926534 h 1602105"/>
              <a:gd name="T68" fmla="*/ 1147657 w 6858000"/>
              <a:gd name="T69" fmla="*/ 745749 h 1602105"/>
              <a:gd name="T70" fmla="*/ 1483375 w 6858000"/>
              <a:gd name="T71" fmla="*/ 573732 h 1602105"/>
              <a:gd name="T72" fmla="*/ 1795427 w 6858000"/>
              <a:gd name="T73" fmla="*/ 443201 h 1602105"/>
              <a:gd name="T74" fmla="*/ 2136319 w 6858000"/>
              <a:gd name="T75" fmla="*/ 328371 h 1602105"/>
              <a:gd name="T76" fmla="*/ 2503921 w 6858000"/>
              <a:gd name="T77" fmla="*/ 238899 h 1602105"/>
              <a:gd name="T78" fmla="*/ 2818288 w 6858000"/>
              <a:gd name="T79" fmla="*/ 187250 h 1602105"/>
              <a:gd name="T80" fmla="*/ 3152269 w 6858000"/>
              <a:gd name="T81" fmla="*/ 156805 h 1602105"/>
              <a:gd name="T82" fmla="*/ 4650462 w 6858000"/>
              <a:gd name="T83" fmla="*/ 149424 h 1602105"/>
              <a:gd name="T84" fmla="*/ 4429728 w 6858000"/>
              <a:gd name="T85" fmla="*/ 95928 h 1602105"/>
              <a:gd name="T86" fmla="*/ 4113865 w 6858000"/>
              <a:gd name="T87" fmla="*/ 38275 h 1602105"/>
              <a:gd name="T88" fmla="*/ 3806969 w 6858000"/>
              <a:gd name="T89" fmla="*/ 2763 h 1602105"/>
              <a:gd name="T90" fmla="*/ 6798227 w 6858000"/>
              <a:gd name="T91" fmla="*/ 1406187 h 16021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858000" h="1602105">
                <a:moveTo>
                  <a:pt x="4650462" y="149574"/>
                </a:moveTo>
                <a:lnTo>
                  <a:pt x="3412281" y="149574"/>
                </a:lnTo>
                <a:lnTo>
                  <a:pt x="3600192" y="153267"/>
                </a:lnTo>
                <a:lnTo>
                  <a:pt x="3696203" y="158807"/>
                </a:lnTo>
                <a:lnTo>
                  <a:pt x="3894574" y="176349"/>
                </a:lnTo>
                <a:lnTo>
                  <a:pt x="3994320" y="189275"/>
                </a:lnTo>
                <a:lnTo>
                  <a:pt x="4096307" y="203594"/>
                </a:lnTo>
                <a:lnTo>
                  <a:pt x="4199789" y="219737"/>
                </a:lnTo>
                <a:lnTo>
                  <a:pt x="4303083" y="239134"/>
                </a:lnTo>
                <a:lnTo>
                  <a:pt x="4408434" y="260836"/>
                </a:lnTo>
                <a:lnTo>
                  <a:pt x="4513596" y="285756"/>
                </a:lnTo>
                <a:lnTo>
                  <a:pt x="4618946" y="312535"/>
                </a:lnTo>
                <a:lnTo>
                  <a:pt x="4725977" y="343015"/>
                </a:lnTo>
                <a:lnTo>
                  <a:pt x="4833194" y="375318"/>
                </a:lnTo>
                <a:lnTo>
                  <a:pt x="4940225" y="409479"/>
                </a:lnTo>
                <a:lnTo>
                  <a:pt x="5047255" y="448718"/>
                </a:lnTo>
                <a:lnTo>
                  <a:pt x="5154472" y="490282"/>
                </a:lnTo>
                <a:lnTo>
                  <a:pt x="5261504" y="533203"/>
                </a:lnTo>
                <a:lnTo>
                  <a:pt x="5368721" y="581685"/>
                </a:lnTo>
                <a:lnTo>
                  <a:pt x="5475752" y="631543"/>
                </a:lnTo>
                <a:lnTo>
                  <a:pt x="5582969" y="685548"/>
                </a:lnTo>
                <a:lnTo>
                  <a:pt x="5688133" y="740947"/>
                </a:lnTo>
                <a:lnTo>
                  <a:pt x="5793482" y="801888"/>
                </a:lnTo>
                <a:lnTo>
                  <a:pt x="5896777" y="864670"/>
                </a:lnTo>
                <a:lnTo>
                  <a:pt x="6000633" y="931153"/>
                </a:lnTo>
                <a:lnTo>
                  <a:pt x="6102247" y="1000855"/>
                </a:lnTo>
                <a:lnTo>
                  <a:pt x="6203861" y="1074275"/>
                </a:lnTo>
                <a:lnTo>
                  <a:pt x="6302112" y="1151357"/>
                </a:lnTo>
                <a:lnTo>
                  <a:pt x="6402231" y="1232160"/>
                </a:lnTo>
                <a:lnTo>
                  <a:pt x="6498802" y="1316181"/>
                </a:lnTo>
                <a:lnTo>
                  <a:pt x="6593318" y="1405741"/>
                </a:lnTo>
                <a:lnTo>
                  <a:pt x="6685965" y="1497144"/>
                </a:lnTo>
                <a:lnTo>
                  <a:pt x="6653650" y="1522529"/>
                </a:lnTo>
                <a:lnTo>
                  <a:pt x="6857998" y="1602041"/>
                </a:lnTo>
                <a:lnTo>
                  <a:pt x="6857998" y="1532059"/>
                </a:lnTo>
                <a:lnTo>
                  <a:pt x="6838643" y="1407582"/>
                </a:lnTo>
                <a:lnTo>
                  <a:pt x="6798227" y="1407582"/>
                </a:lnTo>
                <a:lnTo>
                  <a:pt x="6694932" y="1307402"/>
                </a:lnTo>
                <a:lnTo>
                  <a:pt x="6589581" y="1212298"/>
                </a:lnTo>
                <a:lnTo>
                  <a:pt x="6484419" y="1120896"/>
                </a:lnTo>
                <a:lnTo>
                  <a:pt x="6379069" y="1033175"/>
                </a:lnTo>
                <a:lnTo>
                  <a:pt x="6272038" y="950550"/>
                </a:lnTo>
                <a:lnTo>
                  <a:pt x="6164821" y="871607"/>
                </a:lnTo>
                <a:lnTo>
                  <a:pt x="6057790" y="796347"/>
                </a:lnTo>
                <a:lnTo>
                  <a:pt x="5841675" y="658787"/>
                </a:lnTo>
                <a:lnTo>
                  <a:pt x="5732776" y="595985"/>
                </a:lnTo>
                <a:lnTo>
                  <a:pt x="5622382" y="535063"/>
                </a:lnTo>
                <a:lnTo>
                  <a:pt x="5513297" y="479198"/>
                </a:lnTo>
                <a:lnTo>
                  <a:pt x="5404398" y="425640"/>
                </a:lnTo>
                <a:lnTo>
                  <a:pt x="5295500" y="377177"/>
                </a:lnTo>
                <a:lnTo>
                  <a:pt x="5186414" y="330536"/>
                </a:lnTo>
                <a:lnTo>
                  <a:pt x="5076022" y="287615"/>
                </a:lnTo>
                <a:lnTo>
                  <a:pt x="4967122" y="248376"/>
                </a:lnTo>
                <a:lnTo>
                  <a:pt x="4860092" y="212354"/>
                </a:lnTo>
                <a:lnTo>
                  <a:pt x="4751006" y="178198"/>
                </a:lnTo>
                <a:lnTo>
                  <a:pt x="4650462" y="149574"/>
                </a:lnTo>
                <a:close/>
              </a:path>
              <a:path w="6858000" h="1602105">
                <a:moveTo>
                  <a:pt x="3768882" y="0"/>
                </a:moveTo>
                <a:lnTo>
                  <a:pt x="3056220" y="0"/>
                </a:lnTo>
                <a:lnTo>
                  <a:pt x="3020023" y="2768"/>
                </a:lnTo>
                <a:lnTo>
                  <a:pt x="2832671" y="20773"/>
                </a:lnTo>
                <a:lnTo>
                  <a:pt x="2741331" y="33238"/>
                </a:lnTo>
                <a:lnTo>
                  <a:pt x="2650552" y="47548"/>
                </a:lnTo>
                <a:lnTo>
                  <a:pt x="2475716" y="79863"/>
                </a:lnTo>
                <a:lnTo>
                  <a:pt x="2304056" y="119105"/>
                </a:lnTo>
                <a:lnTo>
                  <a:pt x="2222055" y="138957"/>
                </a:lnTo>
                <a:lnTo>
                  <a:pt x="2139867" y="162039"/>
                </a:lnTo>
                <a:lnTo>
                  <a:pt x="2059734" y="185582"/>
                </a:lnTo>
                <a:lnTo>
                  <a:pt x="1981469" y="210513"/>
                </a:lnTo>
                <a:lnTo>
                  <a:pt x="1902457" y="237293"/>
                </a:lnTo>
                <a:lnTo>
                  <a:pt x="1752783" y="291297"/>
                </a:lnTo>
                <a:lnTo>
                  <a:pt x="1679505" y="319918"/>
                </a:lnTo>
                <a:lnTo>
                  <a:pt x="1608094" y="350398"/>
                </a:lnTo>
                <a:lnTo>
                  <a:pt x="1538553" y="379018"/>
                </a:lnTo>
                <a:lnTo>
                  <a:pt x="1402682" y="441801"/>
                </a:lnTo>
                <a:lnTo>
                  <a:pt x="1336837" y="474121"/>
                </a:lnTo>
                <a:lnTo>
                  <a:pt x="1272377" y="506423"/>
                </a:lnTo>
                <a:lnTo>
                  <a:pt x="1149506" y="574302"/>
                </a:lnTo>
                <a:lnTo>
                  <a:pt x="1031716" y="640767"/>
                </a:lnTo>
                <a:lnTo>
                  <a:pt x="919044" y="708644"/>
                </a:lnTo>
                <a:lnTo>
                  <a:pt x="813788" y="778809"/>
                </a:lnTo>
                <a:lnTo>
                  <a:pt x="715481" y="846669"/>
                </a:lnTo>
                <a:lnTo>
                  <a:pt x="620890" y="913152"/>
                </a:lnTo>
                <a:lnTo>
                  <a:pt x="535564" y="979171"/>
                </a:lnTo>
                <a:lnTo>
                  <a:pt x="380230" y="1104736"/>
                </a:lnTo>
                <a:lnTo>
                  <a:pt x="251792" y="1219682"/>
                </a:lnTo>
                <a:lnTo>
                  <a:pt x="197996" y="1269540"/>
                </a:lnTo>
                <a:lnTo>
                  <a:pt x="73264" y="1395122"/>
                </a:lnTo>
                <a:lnTo>
                  <a:pt x="23184" y="1450522"/>
                </a:lnTo>
                <a:lnTo>
                  <a:pt x="0" y="1475907"/>
                </a:lnTo>
                <a:lnTo>
                  <a:pt x="73264" y="1490207"/>
                </a:lnTo>
                <a:lnTo>
                  <a:pt x="90884" y="1574228"/>
                </a:lnTo>
                <a:lnTo>
                  <a:pt x="153483" y="1508227"/>
                </a:lnTo>
                <a:lnTo>
                  <a:pt x="237410" y="1425585"/>
                </a:lnTo>
                <a:lnTo>
                  <a:pt x="285639" y="1378962"/>
                </a:lnTo>
                <a:lnTo>
                  <a:pt x="338968" y="1328639"/>
                </a:lnTo>
                <a:lnTo>
                  <a:pt x="397844" y="1276941"/>
                </a:lnTo>
                <a:lnTo>
                  <a:pt x="462305" y="1222917"/>
                </a:lnTo>
                <a:lnTo>
                  <a:pt x="531865" y="1165677"/>
                </a:lnTo>
                <a:lnTo>
                  <a:pt x="605125" y="1108436"/>
                </a:lnTo>
                <a:lnTo>
                  <a:pt x="683483" y="1049336"/>
                </a:lnTo>
                <a:lnTo>
                  <a:pt x="767426" y="988395"/>
                </a:lnTo>
                <a:lnTo>
                  <a:pt x="855050" y="927454"/>
                </a:lnTo>
                <a:lnTo>
                  <a:pt x="947792" y="868372"/>
                </a:lnTo>
                <a:lnTo>
                  <a:pt x="1046099" y="807430"/>
                </a:lnTo>
                <a:lnTo>
                  <a:pt x="1147657" y="746489"/>
                </a:lnTo>
                <a:lnTo>
                  <a:pt x="1254762" y="687407"/>
                </a:lnTo>
                <a:lnTo>
                  <a:pt x="1366986" y="629701"/>
                </a:lnTo>
                <a:lnTo>
                  <a:pt x="1483375" y="574302"/>
                </a:lnTo>
                <a:lnTo>
                  <a:pt x="1604396" y="518902"/>
                </a:lnTo>
                <a:lnTo>
                  <a:pt x="1731450" y="466738"/>
                </a:lnTo>
                <a:lnTo>
                  <a:pt x="1795427" y="443641"/>
                </a:lnTo>
                <a:lnTo>
                  <a:pt x="1861737" y="418256"/>
                </a:lnTo>
                <a:lnTo>
                  <a:pt x="1995292" y="371635"/>
                </a:lnTo>
                <a:lnTo>
                  <a:pt x="2136319" y="328696"/>
                </a:lnTo>
                <a:lnTo>
                  <a:pt x="2279026" y="289457"/>
                </a:lnTo>
                <a:lnTo>
                  <a:pt x="2354116" y="271454"/>
                </a:lnTo>
                <a:lnTo>
                  <a:pt x="2503921" y="239134"/>
                </a:lnTo>
                <a:lnTo>
                  <a:pt x="2659330" y="210513"/>
                </a:lnTo>
                <a:lnTo>
                  <a:pt x="2738156" y="198053"/>
                </a:lnTo>
                <a:lnTo>
                  <a:pt x="2818288" y="187435"/>
                </a:lnTo>
                <a:lnTo>
                  <a:pt x="2982478" y="169425"/>
                </a:lnTo>
                <a:lnTo>
                  <a:pt x="3066346" y="162039"/>
                </a:lnTo>
                <a:lnTo>
                  <a:pt x="3152269" y="156960"/>
                </a:lnTo>
                <a:lnTo>
                  <a:pt x="3237447" y="153267"/>
                </a:lnTo>
                <a:lnTo>
                  <a:pt x="3412281" y="149574"/>
                </a:lnTo>
                <a:lnTo>
                  <a:pt x="4650462" y="149574"/>
                </a:lnTo>
                <a:lnTo>
                  <a:pt x="4643976" y="147727"/>
                </a:lnTo>
                <a:lnTo>
                  <a:pt x="4535450" y="120952"/>
                </a:lnTo>
                <a:lnTo>
                  <a:pt x="4429728" y="96023"/>
                </a:lnTo>
                <a:lnTo>
                  <a:pt x="4323071" y="74324"/>
                </a:lnTo>
                <a:lnTo>
                  <a:pt x="4217347" y="54474"/>
                </a:lnTo>
                <a:lnTo>
                  <a:pt x="4113865" y="38315"/>
                </a:lnTo>
                <a:lnTo>
                  <a:pt x="4010571" y="24005"/>
                </a:lnTo>
                <a:lnTo>
                  <a:pt x="3907089" y="11540"/>
                </a:lnTo>
                <a:lnTo>
                  <a:pt x="3806969" y="2768"/>
                </a:lnTo>
                <a:lnTo>
                  <a:pt x="3768882" y="0"/>
                </a:lnTo>
                <a:close/>
              </a:path>
              <a:path w="6858000" h="1602105">
                <a:moveTo>
                  <a:pt x="6833904" y="1377102"/>
                </a:moveTo>
                <a:lnTo>
                  <a:pt x="6798227" y="1407582"/>
                </a:lnTo>
                <a:lnTo>
                  <a:pt x="6838643" y="1407582"/>
                </a:lnTo>
                <a:lnTo>
                  <a:pt x="6833904" y="1377102"/>
                </a:lnTo>
                <a:close/>
              </a:path>
            </a:pathLst>
          </a:custGeom>
          <a:solidFill>
            <a:srgbClr val="676767"/>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47" name="object 4"/>
          <p:cNvSpPr>
            <a:spLocks/>
          </p:cNvSpPr>
          <p:nvPr/>
        </p:nvSpPr>
        <p:spPr bwMode="auto">
          <a:xfrm>
            <a:off x="3321050" y="1422400"/>
            <a:ext cx="2470150" cy="457200"/>
          </a:xfrm>
          <a:custGeom>
            <a:avLst/>
            <a:gdLst>
              <a:gd name="T0" fmla="*/ 2436961 w 2470150"/>
              <a:gd name="T1" fmla="*/ 0 h 457200"/>
              <a:gd name="T2" fmla="*/ 23282 w 2470150"/>
              <a:gd name="T3" fmla="*/ 1503 h 457200"/>
              <a:gd name="T4" fmla="*/ 11250 w 2470150"/>
              <a:gd name="T5" fmla="*/ 8283 h 457200"/>
              <a:gd name="T6" fmla="*/ 3038 w 2470150"/>
              <a:gd name="T7" fmla="*/ 19296 h 457200"/>
              <a:gd name="T8" fmla="*/ 0 w 2470150"/>
              <a:gd name="T9" fmla="*/ 33187 h 457200"/>
              <a:gd name="T10" fmla="*/ 1503 w 2470150"/>
              <a:gd name="T11" fmla="*/ 433917 h 457200"/>
              <a:gd name="T12" fmla="*/ 8284 w 2470150"/>
              <a:gd name="T13" fmla="*/ 445949 h 457200"/>
              <a:gd name="T14" fmla="*/ 19297 w 2470150"/>
              <a:gd name="T15" fmla="*/ 454161 h 457200"/>
              <a:gd name="T16" fmla="*/ 33187 w 2470150"/>
              <a:gd name="T17" fmla="*/ 457200 h 457200"/>
              <a:gd name="T18" fmla="*/ 2446867 w 2470150"/>
              <a:gd name="T19" fmla="*/ 455696 h 457200"/>
              <a:gd name="T20" fmla="*/ 2458899 w 2470150"/>
              <a:gd name="T21" fmla="*/ 448915 h 457200"/>
              <a:gd name="T22" fmla="*/ 2467110 w 2470150"/>
              <a:gd name="T23" fmla="*/ 437902 h 457200"/>
              <a:gd name="T24" fmla="*/ 2470148 w 2470150"/>
              <a:gd name="T25" fmla="*/ 424011 h 457200"/>
              <a:gd name="T26" fmla="*/ 2468645 w 2470150"/>
              <a:gd name="T27" fmla="*/ 23281 h 457200"/>
              <a:gd name="T28" fmla="*/ 2461865 w 2470150"/>
              <a:gd name="T29" fmla="*/ 11249 h 457200"/>
              <a:gd name="T30" fmla="*/ 2450852 w 2470150"/>
              <a:gd name="T31" fmla="*/ 3038 h 457200"/>
              <a:gd name="T32" fmla="*/ 2436961 w 2470150"/>
              <a:gd name="T33" fmla="*/ 0 h 4572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70150" h="457200">
                <a:moveTo>
                  <a:pt x="2436961" y="0"/>
                </a:moveTo>
                <a:lnTo>
                  <a:pt x="23282" y="1503"/>
                </a:lnTo>
                <a:lnTo>
                  <a:pt x="11250" y="8283"/>
                </a:lnTo>
                <a:lnTo>
                  <a:pt x="3038" y="19296"/>
                </a:lnTo>
                <a:lnTo>
                  <a:pt x="0" y="33187"/>
                </a:lnTo>
                <a:lnTo>
                  <a:pt x="1503" y="433917"/>
                </a:lnTo>
                <a:lnTo>
                  <a:pt x="8284" y="445949"/>
                </a:lnTo>
                <a:lnTo>
                  <a:pt x="19297" y="454161"/>
                </a:lnTo>
                <a:lnTo>
                  <a:pt x="33187" y="457200"/>
                </a:lnTo>
                <a:lnTo>
                  <a:pt x="2446867" y="455696"/>
                </a:lnTo>
                <a:lnTo>
                  <a:pt x="2458899" y="448915"/>
                </a:lnTo>
                <a:lnTo>
                  <a:pt x="2467110" y="437902"/>
                </a:lnTo>
                <a:lnTo>
                  <a:pt x="2470148" y="424011"/>
                </a:lnTo>
                <a:lnTo>
                  <a:pt x="2468645" y="23281"/>
                </a:lnTo>
                <a:lnTo>
                  <a:pt x="2461865" y="11249"/>
                </a:lnTo>
                <a:lnTo>
                  <a:pt x="2450852" y="3038"/>
                </a:lnTo>
                <a:lnTo>
                  <a:pt x="2436961" y="0"/>
                </a:lnTo>
                <a:close/>
              </a:path>
            </a:pathLst>
          </a:custGeom>
          <a:solidFill>
            <a:srgbClr val="E5F3E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48" name="object 5"/>
          <p:cNvSpPr>
            <a:spLocks/>
          </p:cNvSpPr>
          <p:nvPr/>
        </p:nvSpPr>
        <p:spPr bwMode="auto">
          <a:xfrm>
            <a:off x="3321050" y="1422400"/>
            <a:ext cx="2470150" cy="457200"/>
          </a:xfrm>
          <a:custGeom>
            <a:avLst/>
            <a:gdLst>
              <a:gd name="T0" fmla="*/ 0 w 2470150"/>
              <a:gd name="T1" fmla="*/ 33187 h 457200"/>
              <a:gd name="T2" fmla="*/ 3038 w 2470150"/>
              <a:gd name="T3" fmla="*/ 19296 h 457200"/>
              <a:gd name="T4" fmla="*/ 11250 w 2470150"/>
              <a:gd name="T5" fmla="*/ 8284 h 457200"/>
              <a:gd name="T6" fmla="*/ 23282 w 2470150"/>
              <a:gd name="T7" fmla="*/ 1503 h 457200"/>
              <a:gd name="T8" fmla="*/ 2436961 w 2470150"/>
              <a:gd name="T9" fmla="*/ 0 h 457200"/>
              <a:gd name="T10" fmla="*/ 2450852 w 2470150"/>
              <a:gd name="T11" fmla="*/ 3038 h 457200"/>
              <a:gd name="T12" fmla="*/ 2461865 w 2470150"/>
              <a:gd name="T13" fmla="*/ 11250 h 457200"/>
              <a:gd name="T14" fmla="*/ 2468645 w 2470150"/>
              <a:gd name="T15" fmla="*/ 23282 h 457200"/>
              <a:gd name="T16" fmla="*/ 2470149 w 2470150"/>
              <a:gd name="T17" fmla="*/ 424012 h 457200"/>
              <a:gd name="T18" fmla="*/ 2467111 w 2470150"/>
              <a:gd name="T19" fmla="*/ 437903 h 457200"/>
              <a:gd name="T20" fmla="*/ 2458899 w 2470150"/>
              <a:gd name="T21" fmla="*/ 448915 h 457200"/>
              <a:gd name="T22" fmla="*/ 2446867 w 2470150"/>
              <a:gd name="T23" fmla="*/ 455696 h 457200"/>
              <a:gd name="T24" fmla="*/ 33187 w 2470150"/>
              <a:gd name="T25" fmla="*/ 457199 h 457200"/>
              <a:gd name="T26" fmla="*/ 19296 w 2470150"/>
              <a:gd name="T27" fmla="*/ 454161 h 457200"/>
              <a:gd name="T28" fmla="*/ 8284 w 2470150"/>
              <a:gd name="T29" fmla="*/ 445949 h 457200"/>
              <a:gd name="T30" fmla="*/ 1503 w 2470150"/>
              <a:gd name="T31" fmla="*/ 433917 h 457200"/>
              <a:gd name="T32" fmla="*/ 0 w 2470150"/>
              <a:gd name="T33" fmla="*/ 33187 h 4572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70150" h="457200">
                <a:moveTo>
                  <a:pt x="0" y="33187"/>
                </a:moveTo>
                <a:lnTo>
                  <a:pt x="3038" y="19296"/>
                </a:lnTo>
                <a:lnTo>
                  <a:pt x="11250" y="8284"/>
                </a:lnTo>
                <a:lnTo>
                  <a:pt x="23282" y="1503"/>
                </a:lnTo>
                <a:lnTo>
                  <a:pt x="2436961" y="0"/>
                </a:lnTo>
                <a:lnTo>
                  <a:pt x="2450852" y="3038"/>
                </a:lnTo>
                <a:lnTo>
                  <a:pt x="2461865" y="11250"/>
                </a:lnTo>
                <a:lnTo>
                  <a:pt x="2468645" y="23282"/>
                </a:lnTo>
                <a:lnTo>
                  <a:pt x="2470149" y="424012"/>
                </a:lnTo>
                <a:lnTo>
                  <a:pt x="2467111" y="437903"/>
                </a:lnTo>
                <a:lnTo>
                  <a:pt x="2458899" y="448915"/>
                </a:lnTo>
                <a:lnTo>
                  <a:pt x="2446867" y="455696"/>
                </a:lnTo>
                <a:lnTo>
                  <a:pt x="33187" y="457199"/>
                </a:lnTo>
                <a:lnTo>
                  <a:pt x="19296" y="454161"/>
                </a:lnTo>
                <a:lnTo>
                  <a:pt x="8284" y="445949"/>
                </a:lnTo>
                <a:lnTo>
                  <a:pt x="1503" y="433917"/>
                </a:lnTo>
                <a:lnTo>
                  <a:pt x="0" y="33187"/>
                </a:lnTo>
                <a:close/>
              </a:path>
            </a:pathLst>
          </a:custGeom>
          <a:noFill/>
          <a:ln w="38099">
            <a:solidFill>
              <a:srgbClr val="3DA779"/>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 name="object 6"/>
          <p:cNvSpPr txBox="1"/>
          <p:nvPr/>
        </p:nvSpPr>
        <p:spPr>
          <a:xfrm>
            <a:off x="3443288" y="1565275"/>
            <a:ext cx="2232025" cy="203200"/>
          </a:xfrm>
          <a:prstGeom prst="rect">
            <a:avLst/>
          </a:prstGeom>
        </p:spPr>
        <p:txBody>
          <a:bodyPr lIns="0" tIns="0" rIns="0" bIns="0">
            <a:spAutoFit/>
          </a:bodyPr>
          <a:lstStyle/>
          <a:p>
            <a:pPr marL="12700">
              <a:defRPr/>
            </a:pPr>
            <a:r>
              <a:rPr sz="1400" i="1" spc="-5" dirty="0">
                <a:latin typeface="Arial"/>
                <a:cs typeface="Arial"/>
              </a:rPr>
              <a:t>I</a:t>
            </a:r>
            <a:r>
              <a:rPr sz="1400" i="1" dirty="0">
                <a:latin typeface="Arial"/>
                <a:cs typeface="Arial"/>
              </a:rPr>
              <a:t>MPLEMEN</a:t>
            </a:r>
            <a:r>
              <a:rPr sz="1400" i="1" spc="-5" dirty="0">
                <a:latin typeface="Arial"/>
                <a:cs typeface="Arial"/>
              </a:rPr>
              <a:t>T</a:t>
            </a:r>
            <a:r>
              <a:rPr sz="1400" i="1" spc="-55" dirty="0">
                <a:latin typeface="Arial"/>
                <a:cs typeface="Arial"/>
              </a:rPr>
              <a:t> </a:t>
            </a:r>
            <a:r>
              <a:rPr sz="1400" i="1" dirty="0">
                <a:latin typeface="Arial"/>
                <a:cs typeface="Arial"/>
              </a:rPr>
              <a:t>AND</a:t>
            </a:r>
            <a:r>
              <a:rPr sz="1400" i="1" spc="-5" dirty="0">
                <a:latin typeface="Arial"/>
                <a:cs typeface="Arial"/>
              </a:rPr>
              <a:t> </a:t>
            </a:r>
            <a:r>
              <a:rPr sz="1400" i="1" dirty="0">
                <a:latin typeface="Arial"/>
                <a:cs typeface="Arial"/>
              </a:rPr>
              <a:t>EVO</a:t>
            </a:r>
            <a:r>
              <a:rPr sz="1400" i="1" spc="-80" dirty="0">
                <a:latin typeface="Arial"/>
                <a:cs typeface="Arial"/>
              </a:rPr>
              <a:t>L</a:t>
            </a:r>
            <a:r>
              <a:rPr sz="1400" i="1" dirty="0">
                <a:latin typeface="Arial"/>
                <a:cs typeface="Arial"/>
              </a:rPr>
              <a:t>VE</a:t>
            </a:r>
            <a:endParaRPr sz="1400">
              <a:latin typeface="Arial"/>
              <a:cs typeface="Arial"/>
            </a:endParaRPr>
          </a:p>
        </p:txBody>
      </p:sp>
      <p:sp>
        <p:nvSpPr>
          <p:cNvPr id="31750" name="object 7"/>
          <p:cNvSpPr>
            <a:spLocks/>
          </p:cNvSpPr>
          <p:nvPr/>
        </p:nvSpPr>
        <p:spPr bwMode="auto">
          <a:xfrm>
            <a:off x="1066800" y="4043363"/>
            <a:ext cx="7010400" cy="1639887"/>
          </a:xfrm>
          <a:custGeom>
            <a:avLst/>
            <a:gdLst>
              <a:gd name="T0" fmla="*/ 166691 w 7010400"/>
              <a:gd name="T1" fmla="*/ 301336 h 1640204"/>
              <a:gd name="T2" fmla="*/ 489573 w 7010400"/>
              <a:gd name="T3" fmla="*/ 581794 h 1640204"/>
              <a:gd name="T4" fmla="*/ 817991 w 7010400"/>
              <a:gd name="T5" fmla="*/ 824008 h 1640204"/>
              <a:gd name="T6" fmla="*/ 1263074 w 7010400"/>
              <a:gd name="T7" fmla="*/ 1091228 h 1640204"/>
              <a:gd name="T8" fmla="*/ 1597221 w 7010400"/>
              <a:gd name="T9" fmla="*/ 1252703 h 1640204"/>
              <a:gd name="T10" fmla="*/ 1932896 w 7010400"/>
              <a:gd name="T11" fmla="*/ 1384428 h 1640204"/>
              <a:gd name="T12" fmla="*/ 2263223 w 7010400"/>
              <a:gd name="T13" fmla="*/ 1487365 h 1640204"/>
              <a:gd name="T14" fmla="*/ 2591260 w 7010400"/>
              <a:gd name="T15" fmla="*/ 1562438 h 1640204"/>
              <a:gd name="T16" fmla="*/ 2910704 w 7010400"/>
              <a:gd name="T17" fmla="*/ 1613900 h 1640204"/>
              <a:gd name="T18" fmla="*/ 3157780 w 7010400"/>
              <a:gd name="T19" fmla="*/ 1638451 h 1640204"/>
              <a:gd name="T20" fmla="*/ 4208148 w 7010400"/>
              <a:gd name="T21" fmla="*/ 1604458 h 1640204"/>
              <a:gd name="T22" fmla="*/ 4655142 w 7010400"/>
              <a:gd name="T23" fmla="*/ 1516640 h 1640204"/>
              <a:gd name="T24" fmla="*/ 3522288 w 7010400"/>
              <a:gd name="T25" fmla="*/ 1485479 h 1640204"/>
              <a:gd name="T26" fmla="*/ 3029278 w 7010400"/>
              <a:gd name="T27" fmla="*/ 1458093 h 1640204"/>
              <a:gd name="T28" fmla="*/ 2717281 w 7010400"/>
              <a:gd name="T29" fmla="*/ 1413721 h 1640204"/>
              <a:gd name="T30" fmla="*/ 2396501 w 7010400"/>
              <a:gd name="T31" fmla="*/ 1346202 h 1640204"/>
              <a:gd name="T32" fmla="*/ 2069799 w 7010400"/>
              <a:gd name="T33" fmla="*/ 1254602 h 1640204"/>
              <a:gd name="T34" fmla="*/ 1741381 w 7010400"/>
              <a:gd name="T35" fmla="*/ 1137026 h 1640204"/>
              <a:gd name="T36" fmla="*/ 1412963 w 7010400"/>
              <a:gd name="T37" fmla="*/ 992555 h 1640204"/>
              <a:gd name="T38" fmla="*/ 1088172 w 7010400"/>
              <a:gd name="T39" fmla="*/ 818340 h 1640204"/>
              <a:gd name="T40" fmla="*/ 772546 w 7010400"/>
              <a:gd name="T41" fmla="*/ 614850 h 1640204"/>
              <a:gd name="T42" fmla="*/ 465895 w 7010400"/>
              <a:gd name="T43" fmla="*/ 378288 h 1640204"/>
              <a:gd name="T44" fmla="*/ 268655 w 7010400"/>
              <a:gd name="T45" fmla="*/ 198881 h 1640204"/>
              <a:gd name="T46" fmla="*/ 6767714 w 7010400"/>
              <a:gd name="T47" fmla="*/ 180467 h 1640204"/>
              <a:gd name="T48" fmla="*/ 6603713 w 7010400"/>
              <a:gd name="T49" fmla="*/ 332491 h 1640204"/>
              <a:gd name="T50" fmla="*/ 6391827 w 7010400"/>
              <a:gd name="T51" fmla="*/ 504822 h 1640204"/>
              <a:gd name="T52" fmla="*/ 6136348 w 7010400"/>
              <a:gd name="T53" fmla="*/ 689922 h 1640204"/>
              <a:gd name="T54" fmla="*/ 5837238 w 7010400"/>
              <a:gd name="T55" fmla="*/ 874998 h 1640204"/>
              <a:gd name="T56" fmla="*/ 5494060 w 7010400"/>
              <a:gd name="T57" fmla="*/ 1051098 h 1640204"/>
              <a:gd name="T58" fmla="*/ 5175074 w 7010400"/>
              <a:gd name="T59" fmla="*/ 1184727 h 1640204"/>
              <a:gd name="T60" fmla="*/ 4826606 w 7010400"/>
              <a:gd name="T61" fmla="*/ 1302285 h 1640204"/>
              <a:gd name="T62" fmla="*/ 4450835 w 7010400"/>
              <a:gd name="T63" fmla="*/ 1393882 h 1640204"/>
              <a:gd name="T64" fmla="*/ 4129482 w 7010400"/>
              <a:gd name="T65" fmla="*/ 1446755 h 1640204"/>
              <a:gd name="T66" fmla="*/ 3788079 w 7010400"/>
              <a:gd name="T67" fmla="*/ 1477922 h 1640204"/>
              <a:gd name="T68" fmla="*/ 4777608 w 7010400"/>
              <a:gd name="T69" fmla="*/ 1485479 h 1640204"/>
              <a:gd name="T70" fmla="*/ 4984896 w 7010400"/>
              <a:gd name="T71" fmla="*/ 1423154 h 1640204"/>
              <a:gd name="T72" fmla="*/ 5293571 w 7010400"/>
              <a:gd name="T73" fmla="*/ 1311261 h 1640204"/>
              <a:gd name="T74" fmla="*/ 5576546 w 7010400"/>
              <a:gd name="T75" fmla="*/ 1186611 h 1640204"/>
              <a:gd name="T76" fmla="*/ 5835348 w 7010400"/>
              <a:gd name="T77" fmla="*/ 1051098 h 1640204"/>
              <a:gd name="T78" fmla="*/ 6178526 w 7010400"/>
              <a:gd name="T79" fmla="*/ 841941 h 1640204"/>
              <a:gd name="T80" fmla="*/ 6462934 w 7010400"/>
              <a:gd name="T81" fmla="*/ 637028 h 1640204"/>
              <a:gd name="T82" fmla="*/ 6808002 w 7010400"/>
              <a:gd name="T83" fmla="*/ 340058 h 1640204"/>
              <a:gd name="T84" fmla="*/ 7010398 w 7010400"/>
              <a:gd name="T85" fmla="*/ 129001 h 1640204"/>
              <a:gd name="T86" fmla="*/ 0 w 7010400"/>
              <a:gd name="T87" fmla="*/ 0 h 1640204"/>
              <a:gd name="T88" fmla="*/ 61101 w 7010400"/>
              <a:gd name="T89" fmla="*/ 198881 h 1640204"/>
              <a:gd name="T90" fmla="*/ 208889 w 7010400"/>
              <a:gd name="T91" fmla="*/ 81318 h 1640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010400" h="1640204">
                <a:moveTo>
                  <a:pt x="268655" y="199071"/>
                </a:moveTo>
                <a:lnTo>
                  <a:pt x="61101" y="199071"/>
                </a:lnTo>
                <a:lnTo>
                  <a:pt x="166691" y="301626"/>
                </a:lnTo>
                <a:lnTo>
                  <a:pt x="274381" y="398986"/>
                </a:lnTo>
                <a:lnTo>
                  <a:pt x="381882" y="492556"/>
                </a:lnTo>
                <a:lnTo>
                  <a:pt x="489573" y="582357"/>
                </a:lnTo>
                <a:lnTo>
                  <a:pt x="598981" y="666942"/>
                </a:lnTo>
                <a:lnTo>
                  <a:pt x="708582" y="747757"/>
                </a:lnTo>
                <a:lnTo>
                  <a:pt x="817991" y="824803"/>
                </a:lnTo>
                <a:lnTo>
                  <a:pt x="1038910" y="965624"/>
                </a:lnTo>
                <a:lnTo>
                  <a:pt x="1150228" y="1029916"/>
                </a:lnTo>
                <a:lnTo>
                  <a:pt x="1263074" y="1092283"/>
                </a:lnTo>
                <a:lnTo>
                  <a:pt x="1374584" y="1149472"/>
                </a:lnTo>
                <a:lnTo>
                  <a:pt x="1485903" y="1204301"/>
                </a:lnTo>
                <a:lnTo>
                  <a:pt x="1597221" y="1253913"/>
                </a:lnTo>
                <a:lnTo>
                  <a:pt x="1708731" y="1301660"/>
                </a:lnTo>
                <a:lnTo>
                  <a:pt x="1821577" y="1345598"/>
                </a:lnTo>
                <a:lnTo>
                  <a:pt x="1932896" y="1385768"/>
                </a:lnTo>
                <a:lnTo>
                  <a:pt x="2042304" y="1422644"/>
                </a:lnTo>
                <a:lnTo>
                  <a:pt x="2153814" y="1457611"/>
                </a:lnTo>
                <a:lnTo>
                  <a:pt x="2263223" y="1488805"/>
                </a:lnTo>
                <a:lnTo>
                  <a:pt x="2374160" y="1516215"/>
                </a:lnTo>
                <a:lnTo>
                  <a:pt x="2482232" y="1541735"/>
                </a:lnTo>
                <a:lnTo>
                  <a:pt x="2591260" y="1563948"/>
                </a:lnTo>
                <a:lnTo>
                  <a:pt x="2699332" y="1584269"/>
                </a:lnTo>
                <a:lnTo>
                  <a:pt x="2805114" y="1600811"/>
                </a:lnTo>
                <a:lnTo>
                  <a:pt x="2910704" y="1615460"/>
                </a:lnTo>
                <a:lnTo>
                  <a:pt x="3016485" y="1628221"/>
                </a:lnTo>
                <a:lnTo>
                  <a:pt x="3118830" y="1637201"/>
                </a:lnTo>
                <a:lnTo>
                  <a:pt x="3157780" y="1640036"/>
                </a:lnTo>
                <a:lnTo>
                  <a:pt x="3886247" y="1640036"/>
                </a:lnTo>
                <a:lnTo>
                  <a:pt x="4114779" y="1618769"/>
                </a:lnTo>
                <a:lnTo>
                  <a:pt x="4208148" y="1606008"/>
                </a:lnTo>
                <a:lnTo>
                  <a:pt x="4300946" y="1591359"/>
                </a:lnTo>
                <a:lnTo>
                  <a:pt x="4479666" y="1558277"/>
                </a:lnTo>
                <a:lnTo>
                  <a:pt x="4655142" y="1518105"/>
                </a:lnTo>
                <a:lnTo>
                  <a:pt x="4738965" y="1497782"/>
                </a:lnTo>
                <a:lnTo>
                  <a:pt x="4777608" y="1486914"/>
                </a:lnTo>
                <a:lnTo>
                  <a:pt x="3522288" y="1486914"/>
                </a:lnTo>
                <a:lnTo>
                  <a:pt x="3330202" y="1483133"/>
                </a:lnTo>
                <a:lnTo>
                  <a:pt x="3232058" y="1477461"/>
                </a:lnTo>
                <a:lnTo>
                  <a:pt x="3029278" y="1459503"/>
                </a:lnTo>
                <a:lnTo>
                  <a:pt x="2927316" y="1446270"/>
                </a:lnTo>
                <a:lnTo>
                  <a:pt x="2823062" y="1431612"/>
                </a:lnTo>
                <a:lnTo>
                  <a:pt x="2717281" y="1415086"/>
                </a:lnTo>
                <a:lnTo>
                  <a:pt x="2611691" y="1395230"/>
                </a:lnTo>
                <a:lnTo>
                  <a:pt x="2504000" y="1373012"/>
                </a:lnTo>
                <a:lnTo>
                  <a:pt x="2396501" y="1347502"/>
                </a:lnTo>
                <a:lnTo>
                  <a:pt x="2288810" y="1320088"/>
                </a:lnTo>
                <a:lnTo>
                  <a:pt x="2179400" y="1288885"/>
                </a:lnTo>
                <a:lnTo>
                  <a:pt x="2069799" y="1255817"/>
                </a:lnTo>
                <a:lnTo>
                  <a:pt x="1960391" y="1220845"/>
                </a:lnTo>
                <a:lnTo>
                  <a:pt x="1850982" y="1180675"/>
                </a:lnTo>
                <a:lnTo>
                  <a:pt x="1741381" y="1138126"/>
                </a:lnTo>
                <a:lnTo>
                  <a:pt x="1631972" y="1094187"/>
                </a:lnTo>
                <a:lnTo>
                  <a:pt x="1522372" y="1044555"/>
                </a:lnTo>
                <a:lnTo>
                  <a:pt x="1412963" y="993515"/>
                </a:lnTo>
                <a:lnTo>
                  <a:pt x="1303363" y="938229"/>
                </a:lnTo>
                <a:lnTo>
                  <a:pt x="1195863" y="881516"/>
                </a:lnTo>
                <a:lnTo>
                  <a:pt x="1088172" y="819130"/>
                </a:lnTo>
                <a:lnTo>
                  <a:pt x="982582" y="754858"/>
                </a:lnTo>
                <a:lnTo>
                  <a:pt x="876418" y="686798"/>
                </a:lnTo>
                <a:lnTo>
                  <a:pt x="772546" y="615445"/>
                </a:lnTo>
                <a:lnTo>
                  <a:pt x="668674" y="540284"/>
                </a:lnTo>
                <a:lnTo>
                  <a:pt x="568240" y="461372"/>
                </a:lnTo>
                <a:lnTo>
                  <a:pt x="465895" y="378653"/>
                </a:lnTo>
                <a:lnTo>
                  <a:pt x="367179" y="292641"/>
                </a:lnTo>
                <a:lnTo>
                  <a:pt x="270562" y="200956"/>
                </a:lnTo>
                <a:lnTo>
                  <a:pt x="268655" y="199071"/>
                </a:lnTo>
                <a:close/>
              </a:path>
              <a:path w="7010400" h="1640204">
                <a:moveTo>
                  <a:pt x="6917495" y="28474"/>
                </a:moveTo>
                <a:lnTo>
                  <a:pt x="6853505" y="96039"/>
                </a:lnTo>
                <a:lnTo>
                  <a:pt x="6767714" y="180642"/>
                </a:lnTo>
                <a:lnTo>
                  <a:pt x="6718412" y="228370"/>
                </a:lnTo>
                <a:lnTo>
                  <a:pt x="6663899" y="279887"/>
                </a:lnTo>
                <a:lnTo>
                  <a:pt x="6603713" y="332811"/>
                </a:lnTo>
                <a:lnTo>
                  <a:pt x="6537821" y="388116"/>
                </a:lnTo>
                <a:lnTo>
                  <a:pt x="6466713" y="446714"/>
                </a:lnTo>
                <a:lnTo>
                  <a:pt x="6391827" y="505312"/>
                </a:lnTo>
                <a:lnTo>
                  <a:pt x="6311728" y="565813"/>
                </a:lnTo>
                <a:lnTo>
                  <a:pt x="6225918" y="628201"/>
                </a:lnTo>
                <a:lnTo>
                  <a:pt x="6136348" y="690587"/>
                </a:lnTo>
                <a:lnTo>
                  <a:pt x="6041545" y="751069"/>
                </a:lnTo>
                <a:lnTo>
                  <a:pt x="5941053" y="813456"/>
                </a:lnTo>
                <a:lnTo>
                  <a:pt x="5837238" y="875843"/>
                </a:lnTo>
                <a:lnTo>
                  <a:pt x="5727752" y="936326"/>
                </a:lnTo>
                <a:lnTo>
                  <a:pt x="5613036" y="995400"/>
                </a:lnTo>
                <a:lnTo>
                  <a:pt x="5494060" y="1052113"/>
                </a:lnTo>
                <a:lnTo>
                  <a:pt x="5370349" y="1108827"/>
                </a:lnTo>
                <a:lnTo>
                  <a:pt x="5240471" y="1162227"/>
                </a:lnTo>
                <a:lnTo>
                  <a:pt x="5175074" y="1185872"/>
                </a:lnTo>
                <a:lnTo>
                  <a:pt x="5107290" y="1211858"/>
                </a:lnTo>
                <a:lnTo>
                  <a:pt x="4970766" y="1259586"/>
                </a:lnTo>
                <a:lnTo>
                  <a:pt x="4826606" y="1303545"/>
                </a:lnTo>
                <a:lnTo>
                  <a:pt x="4680728" y="1343714"/>
                </a:lnTo>
                <a:lnTo>
                  <a:pt x="4603969" y="1362143"/>
                </a:lnTo>
                <a:lnTo>
                  <a:pt x="4450835" y="1395230"/>
                </a:lnTo>
                <a:lnTo>
                  <a:pt x="4291972" y="1424529"/>
                </a:lnTo>
                <a:lnTo>
                  <a:pt x="4211395" y="1437285"/>
                </a:lnTo>
                <a:lnTo>
                  <a:pt x="4129482" y="1448155"/>
                </a:lnTo>
                <a:lnTo>
                  <a:pt x="3961643" y="1466591"/>
                </a:lnTo>
                <a:lnTo>
                  <a:pt x="3875911" y="1474153"/>
                </a:lnTo>
                <a:lnTo>
                  <a:pt x="3788079" y="1479352"/>
                </a:lnTo>
                <a:lnTo>
                  <a:pt x="3701009" y="1483133"/>
                </a:lnTo>
                <a:lnTo>
                  <a:pt x="3522288" y="1486914"/>
                </a:lnTo>
                <a:lnTo>
                  <a:pt x="4777608" y="1486914"/>
                </a:lnTo>
                <a:lnTo>
                  <a:pt x="4822979" y="1474153"/>
                </a:lnTo>
                <a:lnTo>
                  <a:pt x="4904893" y="1450051"/>
                </a:lnTo>
                <a:lnTo>
                  <a:pt x="4984896" y="1424529"/>
                </a:lnTo>
                <a:lnTo>
                  <a:pt x="5065665" y="1397115"/>
                </a:lnTo>
                <a:lnTo>
                  <a:pt x="5218665" y="1341829"/>
                </a:lnTo>
                <a:lnTo>
                  <a:pt x="5293571" y="1312530"/>
                </a:lnTo>
                <a:lnTo>
                  <a:pt x="5366568" y="1281327"/>
                </a:lnTo>
                <a:lnTo>
                  <a:pt x="5437655" y="1252028"/>
                </a:lnTo>
                <a:lnTo>
                  <a:pt x="5576546" y="1187758"/>
                </a:lnTo>
                <a:lnTo>
                  <a:pt x="5643852" y="1154669"/>
                </a:lnTo>
                <a:lnTo>
                  <a:pt x="5709746" y="1121601"/>
                </a:lnTo>
                <a:lnTo>
                  <a:pt x="5835348" y="1052113"/>
                </a:lnTo>
                <a:lnTo>
                  <a:pt x="5955756" y="984072"/>
                </a:lnTo>
                <a:lnTo>
                  <a:pt x="6070931" y="914584"/>
                </a:lnTo>
                <a:lnTo>
                  <a:pt x="6178526" y="842756"/>
                </a:lnTo>
                <a:lnTo>
                  <a:pt x="6279019" y="773287"/>
                </a:lnTo>
                <a:lnTo>
                  <a:pt x="6375712" y="705226"/>
                </a:lnTo>
                <a:lnTo>
                  <a:pt x="6462934" y="637643"/>
                </a:lnTo>
                <a:lnTo>
                  <a:pt x="6621719" y="509100"/>
                </a:lnTo>
                <a:lnTo>
                  <a:pt x="6753011" y="391428"/>
                </a:lnTo>
                <a:lnTo>
                  <a:pt x="6808002" y="340388"/>
                </a:lnTo>
                <a:lnTo>
                  <a:pt x="6935506" y="211826"/>
                </a:lnTo>
                <a:lnTo>
                  <a:pt x="6986700" y="155113"/>
                </a:lnTo>
                <a:lnTo>
                  <a:pt x="7010398" y="129126"/>
                </a:lnTo>
                <a:lnTo>
                  <a:pt x="6935506" y="114486"/>
                </a:lnTo>
                <a:lnTo>
                  <a:pt x="6917495" y="28474"/>
                </a:lnTo>
                <a:close/>
              </a:path>
              <a:path w="7010400" h="1640204">
                <a:moveTo>
                  <a:pt x="0" y="0"/>
                </a:moveTo>
                <a:lnTo>
                  <a:pt x="0" y="71634"/>
                </a:lnTo>
                <a:lnTo>
                  <a:pt x="24631" y="230274"/>
                </a:lnTo>
                <a:lnTo>
                  <a:pt x="61101" y="199071"/>
                </a:lnTo>
                <a:lnTo>
                  <a:pt x="268655" y="199071"/>
                </a:lnTo>
                <a:lnTo>
                  <a:pt x="175856" y="107385"/>
                </a:lnTo>
                <a:lnTo>
                  <a:pt x="208889" y="81398"/>
                </a:lnTo>
                <a:lnTo>
                  <a:pt x="0" y="0"/>
                </a:lnTo>
                <a:close/>
              </a:path>
            </a:pathLst>
          </a:custGeom>
          <a:solidFill>
            <a:srgbClr val="676767"/>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51" name="object 8"/>
          <p:cNvSpPr>
            <a:spLocks/>
          </p:cNvSpPr>
          <p:nvPr/>
        </p:nvSpPr>
        <p:spPr bwMode="auto">
          <a:xfrm>
            <a:off x="3505200" y="5257800"/>
            <a:ext cx="2133600" cy="457200"/>
          </a:xfrm>
          <a:custGeom>
            <a:avLst/>
            <a:gdLst>
              <a:gd name="T0" fmla="*/ 2100411 w 2133600"/>
              <a:gd name="T1" fmla="*/ 0 h 457200"/>
              <a:gd name="T2" fmla="*/ 23282 w 2133600"/>
              <a:gd name="T3" fmla="*/ 1503 h 457200"/>
              <a:gd name="T4" fmla="*/ 11250 w 2133600"/>
              <a:gd name="T5" fmla="*/ 8284 h 457200"/>
              <a:gd name="T6" fmla="*/ 3038 w 2133600"/>
              <a:gd name="T7" fmla="*/ 19296 h 457200"/>
              <a:gd name="T8" fmla="*/ 0 w 2133600"/>
              <a:gd name="T9" fmla="*/ 33187 h 457200"/>
              <a:gd name="T10" fmla="*/ 1503 w 2133600"/>
              <a:gd name="T11" fmla="*/ 433917 h 457200"/>
              <a:gd name="T12" fmla="*/ 8284 w 2133600"/>
              <a:gd name="T13" fmla="*/ 445949 h 457200"/>
              <a:gd name="T14" fmla="*/ 19296 w 2133600"/>
              <a:gd name="T15" fmla="*/ 454161 h 457200"/>
              <a:gd name="T16" fmla="*/ 33187 w 2133600"/>
              <a:gd name="T17" fmla="*/ 457200 h 457200"/>
              <a:gd name="T18" fmla="*/ 2110316 w 2133600"/>
              <a:gd name="T19" fmla="*/ 455696 h 457200"/>
              <a:gd name="T20" fmla="*/ 2122349 w 2133600"/>
              <a:gd name="T21" fmla="*/ 448915 h 457200"/>
              <a:gd name="T22" fmla="*/ 2130560 w 2133600"/>
              <a:gd name="T23" fmla="*/ 437903 h 457200"/>
              <a:gd name="T24" fmla="*/ 2133598 w 2133600"/>
              <a:gd name="T25" fmla="*/ 424011 h 457200"/>
              <a:gd name="T26" fmla="*/ 2132095 w 2133600"/>
              <a:gd name="T27" fmla="*/ 23282 h 457200"/>
              <a:gd name="T28" fmla="*/ 2125315 w 2133600"/>
              <a:gd name="T29" fmla="*/ 11250 h 457200"/>
              <a:gd name="T30" fmla="*/ 2114302 w 2133600"/>
              <a:gd name="T31" fmla="*/ 3038 h 457200"/>
              <a:gd name="T32" fmla="*/ 2100411 w 2133600"/>
              <a:gd name="T33" fmla="*/ 0 h 4572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33600" h="457200">
                <a:moveTo>
                  <a:pt x="2100411" y="0"/>
                </a:moveTo>
                <a:lnTo>
                  <a:pt x="23282" y="1503"/>
                </a:lnTo>
                <a:lnTo>
                  <a:pt x="11250" y="8284"/>
                </a:lnTo>
                <a:lnTo>
                  <a:pt x="3038" y="19296"/>
                </a:lnTo>
                <a:lnTo>
                  <a:pt x="0" y="33187"/>
                </a:lnTo>
                <a:lnTo>
                  <a:pt x="1503" y="433917"/>
                </a:lnTo>
                <a:lnTo>
                  <a:pt x="8284" y="445949"/>
                </a:lnTo>
                <a:lnTo>
                  <a:pt x="19296" y="454161"/>
                </a:lnTo>
                <a:lnTo>
                  <a:pt x="33187" y="457200"/>
                </a:lnTo>
                <a:lnTo>
                  <a:pt x="2110316" y="455696"/>
                </a:lnTo>
                <a:lnTo>
                  <a:pt x="2122349" y="448915"/>
                </a:lnTo>
                <a:lnTo>
                  <a:pt x="2130560" y="437903"/>
                </a:lnTo>
                <a:lnTo>
                  <a:pt x="2133598" y="424011"/>
                </a:lnTo>
                <a:lnTo>
                  <a:pt x="2132095" y="23282"/>
                </a:lnTo>
                <a:lnTo>
                  <a:pt x="2125315" y="11250"/>
                </a:lnTo>
                <a:lnTo>
                  <a:pt x="2114302" y="3038"/>
                </a:lnTo>
                <a:lnTo>
                  <a:pt x="2100411" y="0"/>
                </a:lnTo>
                <a:close/>
              </a:path>
            </a:pathLst>
          </a:custGeom>
          <a:solidFill>
            <a:srgbClr val="E5F3E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52" name="object 9"/>
          <p:cNvSpPr>
            <a:spLocks/>
          </p:cNvSpPr>
          <p:nvPr/>
        </p:nvSpPr>
        <p:spPr bwMode="auto">
          <a:xfrm>
            <a:off x="3505200" y="5257800"/>
            <a:ext cx="2133600" cy="457200"/>
          </a:xfrm>
          <a:custGeom>
            <a:avLst/>
            <a:gdLst>
              <a:gd name="T0" fmla="*/ 0 w 2133600"/>
              <a:gd name="T1" fmla="*/ 33187 h 457200"/>
              <a:gd name="T2" fmla="*/ 3038 w 2133600"/>
              <a:gd name="T3" fmla="*/ 19296 h 457200"/>
              <a:gd name="T4" fmla="*/ 11250 w 2133600"/>
              <a:gd name="T5" fmla="*/ 8284 h 457200"/>
              <a:gd name="T6" fmla="*/ 23282 w 2133600"/>
              <a:gd name="T7" fmla="*/ 1503 h 457200"/>
              <a:gd name="T8" fmla="*/ 2100411 w 2133600"/>
              <a:gd name="T9" fmla="*/ 0 h 457200"/>
              <a:gd name="T10" fmla="*/ 2114302 w 2133600"/>
              <a:gd name="T11" fmla="*/ 3038 h 457200"/>
              <a:gd name="T12" fmla="*/ 2125315 w 2133600"/>
              <a:gd name="T13" fmla="*/ 11250 h 457200"/>
              <a:gd name="T14" fmla="*/ 2132095 w 2133600"/>
              <a:gd name="T15" fmla="*/ 23282 h 457200"/>
              <a:gd name="T16" fmla="*/ 2133599 w 2133600"/>
              <a:gd name="T17" fmla="*/ 424011 h 457200"/>
              <a:gd name="T18" fmla="*/ 2130561 w 2133600"/>
              <a:gd name="T19" fmla="*/ 437902 h 457200"/>
              <a:gd name="T20" fmla="*/ 2122349 w 2133600"/>
              <a:gd name="T21" fmla="*/ 448915 h 457200"/>
              <a:gd name="T22" fmla="*/ 2110317 w 2133600"/>
              <a:gd name="T23" fmla="*/ 455696 h 457200"/>
              <a:gd name="T24" fmla="*/ 33187 w 2133600"/>
              <a:gd name="T25" fmla="*/ 457199 h 457200"/>
              <a:gd name="T26" fmla="*/ 19296 w 2133600"/>
              <a:gd name="T27" fmla="*/ 454161 h 457200"/>
              <a:gd name="T28" fmla="*/ 8284 w 2133600"/>
              <a:gd name="T29" fmla="*/ 445949 h 457200"/>
              <a:gd name="T30" fmla="*/ 1503 w 2133600"/>
              <a:gd name="T31" fmla="*/ 433917 h 457200"/>
              <a:gd name="T32" fmla="*/ 0 w 2133600"/>
              <a:gd name="T33" fmla="*/ 33187 h 4572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33600" h="457200">
                <a:moveTo>
                  <a:pt x="0" y="33187"/>
                </a:moveTo>
                <a:lnTo>
                  <a:pt x="3038" y="19296"/>
                </a:lnTo>
                <a:lnTo>
                  <a:pt x="11250" y="8284"/>
                </a:lnTo>
                <a:lnTo>
                  <a:pt x="23282" y="1503"/>
                </a:lnTo>
                <a:lnTo>
                  <a:pt x="2100411" y="0"/>
                </a:lnTo>
                <a:lnTo>
                  <a:pt x="2114302" y="3038"/>
                </a:lnTo>
                <a:lnTo>
                  <a:pt x="2125315" y="11250"/>
                </a:lnTo>
                <a:lnTo>
                  <a:pt x="2132095" y="23282"/>
                </a:lnTo>
                <a:lnTo>
                  <a:pt x="2133599" y="424011"/>
                </a:lnTo>
                <a:lnTo>
                  <a:pt x="2130561" y="437902"/>
                </a:lnTo>
                <a:lnTo>
                  <a:pt x="2122349" y="448915"/>
                </a:lnTo>
                <a:lnTo>
                  <a:pt x="2110317" y="455696"/>
                </a:lnTo>
                <a:lnTo>
                  <a:pt x="33187" y="457199"/>
                </a:lnTo>
                <a:lnTo>
                  <a:pt x="19296" y="454161"/>
                </a:lnTo>
                <a:lnTo>
                  <a:pt x="8284" y="445949"/>
                </a:lnTo>
                <a:lnTo>
                  <a:pt x="1503" y="433917"/>
                </a:lnTo>
                <a:lnTo>
                  <a:pt x="0" y="33187"/>
                </a:lnTo>
                <a:close/>
              </a:path>
            </a:pathLst>
          </a:custGeom>
          <a:noFill/>
          <a:ln w="38099">
            <a:solidFill>
              <a:srgbClr val="3DA779"/>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0" name="object 10"/>
          <p:cNvSpPr txBox="1"/>
          <p:nvPr/>
        </p:nvSpPr>
        <p:spPr>
          <a:xfrm>
            <a:off x="4197350" y="5400675"/>
            <a:ext cx="754063" cy="203200"/>
          </a:xfrm>
          <a:prstGeom prst="rect">
            <a:avLst/>
          </a:prstGeom>
        </p:spPr>
        <p:txBody>
          <a:bodyPr lIns="0" tIns="0" rIns="0" bIns="0">
            <a:spAutoFit/>
          </a:bodyPr>
          <a:lstStyle/>
          <a:p>
            <a:pPr marL="12700">
              <a:defRPr/>
            </a:pPr>
            <a:r>
              <a:rPr sz="1400" i="1" dirty="0">
                <a:latin typeface="Arial"/>
                <a:cs typeface="Arial"/>
              </a:rPr>
              <a:t>S</a:t>
            </a:r>
            <a:r>
              <a:rPr sz="1400" i="1" spc="-105" dirty="0">
                <a:latin typeface="Arial"/>
                <a:cs typeface="Arial"/>
              </a:rPr>
              <a:t>A</a:t>
            </a:r>
            <a:r>
              <a:rPr sz="1400" i="1" spc="-5" dirty="0">
                <a:latin typeface="Arial"/>
                <a:cs typeface="Arial"/>
              </a:rPr>
              <a:t>TISF</a:t>
            </a:r>
            <a:r>
              <a:rPr sz="1400" i="1" dirty="0">
                <a:latin typeface="Arial"/>
                <a:cs typeface="Arial"/>
              </a:rPr>
              <a:t>Y</a:t>
            </a:r>
            <a:endParaRPr sz="1400">
              <a:latin typeface="Arial"/>
              <a:cs typeface="Arial"/>
            </a:endParaRPr>
          </a:p>
        </p:txBody>
      </p:sp>
      <p:sp>
        <p:nvSpPr>
          <p:cNvPr id="11" name="object 11"/>
          <p:cNvSpPr txBox="1">
            <a:spLocks noGrp="1"/>
          </p:cNvSpPr>
          <p:nvPr>
            <p:ph type="title"/>
          </p:nvPr>
        </p:nvSpPr>
        <p:spPr/>
        <p:txBody>
          <a:bodyPr lIns="0" tIns="144635" rIns="0" bIns="0" rtlCol="0">
            <a:spAutoFit/>
          </a:bodyPr>
          <a:lstStyle/>
          <a:p>
            <a:pPr marL="2196465">
              <a:defRPr/>
            </a:pPr>
            <a:r>
              <a:rPr sz="2900" dirty="0"/>
              <a:t>Ce</a:t>
            </a:r>
            <a:r>
              <a:rPr sz="2900" spc="-10" dirty="0"/>
              <a:t>n</a:t>
            </a:r>
            <a:r>
              <a:rPr sz="2900" dirty="0"/>
              <a:t>tra</a:t>
            </a:r>
            <a:r>
              <a:rPr sz="2900" spc="-5" dirty="0"/>
              <a:t>l </a:t>
            </a:r>
            <a:r>
              <a:rPr sz="2900" dirty="0"/>
              <a:t>R</a:t>
            </a:r>
            <a:r>
              <a:rPr sz="2900" spc="-10" dirty="0"/>
              <a:t>o</a:t>
            </a:r>
            <a:r>
              <a:rPr sz="2900" spc="-5" dirty="0"/>
              <a:t>l</a:t>
            </a:r>
            <a:r>
              <a:rPr sz="2900" dirty="0"/>
              <a:t>e</a:t>
            </a:r>
            <a:r>
              <a:rPr sz="2900" spc="-5" dirty="0"/>
              <a:t> </a:t>
            </a:r>
            <a:r>
              <a:rPr sz="2900" spc="-10" dirty="0"/>
              <a:t>o</a:t>
            </a:r>
            <a:r>
              <a:rPr sz="2900" dirty="0"/>
              <a:t>f</a:t>
            </a:r>
            <a:r>
              <a:rPr sz="2900" spc="-5" dirty="0"/>
              <a:t> </a:t>
            </a:r>
            <a:r>
              <a:rPr sz="2900" dirty="0"/>
              <a:t>Arc</a:t>
            </a:r>
            <a:r>
              <a:rPr sz="2900" spc="-10" dirty="0"/>
              <a:t>h</a:t>
            </a:r>
            <a:r>
              <a:rPr sz="2900" spc="-5" dirty="0"/>
              <a:t>i</a:t>
            </a:r>
            <a:r>
              <a:rPr sz="2900" dirty="0"/>
              <a:t>tec</a:t>
            </a:r>
            <a:r>
              <a:rPr sz="2900" spc="-5" dirty="0"/>
              <a:t>t</a:t>
            </a:r>
            <a:r>
              <a:rPr sz="2900" spc="-10" dirty="0"/>
              <a:t>u</a:t>
            </a:r>
            <a:r>
              <a:rPr sz="2900" dirty="0"/>
              <a:t>re</a:t>
            </a:r>
            <a:endParaRPr sz="2900"/>
          </a:p>
        </p:txBody>
      </p:sp>
      <p:sp>
        <p:nvSpPr>
          <p:cNvPr id="31755" name="object 12"/>
          <p:cNvSpPr>
            <a:spLocks/>
          </p:cNvSpPr>
          <p:nvPr/>
        </p:nvSpPr>
        <p:spPr bwMode="auto">
          <a:xfrm>
            <a:off x="1905000" y="2484438"/>
            <a:ext cx="2286000" cy="593725"/>
          </a:xfrm>
          <a:custGeom>
            <a:avLst/>
            <a:gdLst>
              <a:gd name="T0" fmla="*/ 1185029 w 2286000"/>
              <a:gd name="T1" fmla="*/ 107980 h 593089"/>
              <a:gd name="T2" fmla="*/ 1295824 w 2286000"/>
              <a:gd name="T3" fmla="*/ 115882 h 593089"/>
              <a:gd name="T4" fmla="*/ 1438239 w 2286000"/>
              <a:gd name="T5" fmla="*/ 136950 h 593089"/>
              <a:gd name="T6" fmla="*/ 1576174 w 2286000"/>
              <a:gd name="T7" fmla="*/ 171566 h 593089"/>
              <a:gd name="T8" fmla="*/ 1709632 w 2286000"/>
              <a:gd name="T9" fmla="*/ 220097 h 593089"/>
              <a:gd name="T10" fmla="*/ 1837248 w 2286000"/>
              <a:gd name="T11" fmla="*/ 280675 h 593089"/>
              <a:gd name="T12" fmla="*/ 1955876 w 2286000"/>
              <a:gd name="T13" fmla="*/ 353288 h 593089"/>
              <a:gd name="T14" fmla="*/ 2068513 w 2286000"/>
              <a:gd name="T15" fmla="*/ 434934 h 593089"/>
              <a:gd name="T16" fmla="*/ 2147749 w 2286000"/>
              <a:gd name="T17" fmla="*/ 506426 h 593089"/>
              <a:gd name="T18" fmla="*/ 2285998 w 2286000"/>
              <a:gd name="T19" fmla="*/ 595744 h 593089"/>
              <a:gd name="T20" fmla="*/ 2269026 w 2286000"/>
              <a:gd name="T21" fmla="*/ 431934 h 593089"/>
              <a:gd name="T22" fmla="*/ 2188190 w 2286000"/>
              <a:gd name="T23" fmla="*/ 389785 h 593089"/>
              <a:gd name="T24" fmla="*/ 2073007 w 2286000"/>
              <a:gd name="T25" fmla="*/ 295724 h 593089"/>
              <a:gd name="T26" fmla="*/ 1948387 w 2286000"/>
              <a:gd name="T27" fmla="*/ 214079 h 593089"/>
              <a:gd name="T28" fmla="*/ 1816427 w 2286000"/>
              <a:gd name="T29" fmla="*/ 144476 h 593089"/>
              <a:gd name="T30" fmla="*/ 1731538 w 2286000"/>
              <a:gd name="T31" fmla="*/ 107980 h 593089"/>
              <a:gd name="T32" fmla="*/ 1031914 w 2286000"/>
              <a:gd name="T33" fmla="*/ 0 h 593089"/>
              <a:gd name="T34" fmla="*/ 938874 w 2286000"/>
              <a:gd name="T35" fmla="*/ 8277 h 593089"/>
              <a:gd name="T36" fmla="*/ 818777 w 2286000"/>
              <a:gd name="T37" fmla="*/ 29344 h 593089"/>
              <a:gd name="T38" fmla="*/ 700523 w 2286000"/>
              <a:gd name="T39" fmla="*/ 59822 h 593089"/>
              <a:gd name="T40" fmla="*/ 623924 w 2286000"/>
              <a:gd name="T41" fmla="*/ 85405 h 593089"/>
              <a:gd name="T42" fmla="*/ 440993 w 2286000"/>
              <a:gd name="T43" fmla="*/ 162533 h 593089"/>
              <a:gd name="T44" fmla="*/ 370340 w 2286000"/>
              <a:gd name="T45" fmla="*/ 200530 h 593089"/>
              <a:gd name="T46" fmla="*/ 269955 w 2286000"/>
              <a:gd name="T47" fmla="*/ 264125 h 593089"/>
              <a:gd name="T48" fmla="*/ 205623 w 2286000"/>
              <a:gd name="T49" fmla="*/ 309654 h 593089"/>
              <a:gd name="T50" fmla="*/ 143898 w 2286000"/>
              <a:gd name="T51" fmla="*/ 357805 h 593089"/>
              <a:gd name="T52" fmla="*/ 55402 w 2286000"/>
              <a:gd name="T53" fmla="*/ 436813 h 593089"/>
              <a:gd name="T54" fmla="*/ 7437 w 2286000"/>
              <a:gd name="T55" fmla="*/ 494013 h 593089"/>
              <a:gd name="T56" fmla="*/ 24169 w 2286000"/>
              <a:gd name="T57" fmla="*/ 497013 h 593089"/>
              <a:gd name="T58" fmla="*/ 61351 w 2286000"/>
              <a:gd name="T59" fmla="*/ 503410 h 593089"/>
              <a:gd name="T60" fmla="*/ 67673 w 2286000"/>
              <a:gd name="T61" fmla="*/ 530509 h 593089"/>
              <a:gd name="T62" fmla="*/ 73621 w 2286000"/>
              <a:gd name="T63" fmla="*/ 556092 h 593089"/>
              <a:gd name="T64" fmla="*/ 78083 w 2286000"/>
              <a:gd name="T65" fmla="*/ 574521 h 593089"/>
              <a:gd name="T66" fmla="*/ 129025 w 2286000"/>
              <a:gd name="T67" fmla="*/ 521476 h 593089"/>
              <a:gd name="T68" fmla="*/ 182946 w 2286000"/>
              <a:gd name="T69" fmla="*/ 471429 h 593089"/>
              <a:gd name="T70" fmla="*/ 239834 w 2286000"/>
              <a:gd name="T71" fmla="*/ 424401 h 593089"/>
              <a:gd name="T72" fmla="*/ 423138 w 2286000"/>
              <a:gd name="T73" fmla="*/ 300242 h 593089"/>
              <a:gd name="T74" fmla="*/ 554769 w 2286000"/>
              <a:gd name="T75" fmla="*/ 233645 h 593089"/>
              <a:gd name="T76" fmla="*/ 766338 w 2286000"/>
              <a:gd name="T77" fmla="*/ 158017 h 593089"/>
              <a:gd name="T78" fmla="*/ 839972 w 2286000"/>
              <a:gd name="T79" fmla="*/ 139961 h 593089"/>
              <a:gd name="T80" fmla="*/ 953748 w 2286000"/>
              <a:gd name="T81" fmla="*/ 120397 h 593089"/>
              <a:gd name="T82" fmla="*/ 1108430 w 2286000"/>
              <a:gd name="T83" fmla="*/ 107980 h 593089"/>
              <a:gd name="T84" fmla="*/ 1713077 w 2286000"/>
              <a:gd name="T85" fmla="*/ 100454 h 593089"/>
              <a:gd name="T86" fmla="*/ 1606282 w 2286000"/>
              <a:gd name="T87" fmla="*/ 62831 h 593089"/>
              <a:gd name="T88" fmla="*/ 1495501 w 2286000"/>
              <a:gd name="T89" fmla="*/ 33860 h 593089"/>
              <a:gd name="T90" fmla="*/ 1343799 w 2286000"/>
              <a:gd name="T91" fmla="*/ 6769 h 593089"/>
              <a:gd name="T92" fmla="*/ 1275488 w 2286000"/>
              <a:gd name="T93" fmla="*/ 0 h 593089"/>
              <a:gd name="T94" fmla="*/ 2234774 w 2286000"/>
              <a:gd name="T95" fmla="*/ 431934 h 593089"/>
              <a:gd name="T96" fmla="*/ 2264879 w 2286000"/>
              <a:gd name="T97" fmla="*/ 407850 h 5930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286000" h="593089">
                <a:moveTo>
                  <a:pt x="1731538" y="107403"/>
                </a:moveTo>
                <a:lnTo>
                  <a:pt x="1185029" y="107403"/>
                </a:lnTo>
                <a:lnTo>
                  <a:pt x="1222580" y="109274"/>
                </a:lnTo>
                <a:lnTo>
                  <a:pt x="1295824" y="115262"/>
                </a:lnTo>
                <a:lnTo>
                  <a:pt x="1367960" y="124244"/>
                </a:lnTo>
                <a:lnTo>
                  <a:pt x="1438239" y="136218"/>
                </a:lnTo>
                <a:lnTo>
                  <a:pt x="1508921" y="152680"/>
                </a:lnTo>
                <a:lnTo>
                  <a:pt x="1576174" y="170649"/>
                </a:lnTo>
                <a:lnTo>
                  <a:pt x="1643876" y="193473"/>
                </a:lnTo>
                <a:lnTo>
                  <a:pt x="1709632" y="218920"/>
                </a:lnTo>
                <a:lnTo>
                  <a:pt x="1774338" y="247743"/>
                </a:lnTo>
                <a:lnTo>
                  <a:pt x="1837248" y="279175"/>
                </a:lnTo>
                <a:lnTo>
                  <a:pt x="1897461" y="313984"/>
                </a:lnTo>
                <a:lnTo>
                  <a:pt x="1955876" y="351400"/>
                </a:lnTo>
                <a:lnTo>
                  <a:pt x="2012645" y="390701"/>
                </a:lnTo>
                <a:lnTo>
                  <a:pt x="2068513" y="432610"/>
                </a:lnTo>
                <a:lnTo>
                  <a:pt x="2120938" y="477895"/>
                </a:lnTo>
                <a:lnTo>
                  <a:pt x="2147749" y="503720"/>
                </a:lnTo>
                <a:lnTo>
                  <a:pt x="2114946" y="530659"/>
                </a:lnTo>
                <a:lnTo>
                  <a:pt x="2285998" y="592561"/>
                </a:lnTo>
                <a:lnTo>
                  <a:pt x="2285998" y="527670"/>
                </a:lnTo>
                <a:lnTo>
                  <a:pt x="2269026" y="429625"/>
                </a:lnTo>
                <a:lnTo>
                  <a:pt x="2234774" y="429625"/>
                </a:lnTo>
                <a:lnTo>
                  <a:pt x="2188190" y="387701"/>
                </a:lnTo>
                <a:lnTo>
                  <a:pt x="2131273" y="339430"/>
                </a:lnTo>
                <a:lnTo>
                  <a:pt x="2073007" y="294144"/>
                </a:lnTo>
                <a:lnTo>
                  <a:pt x="2011296" y="252235"/>
                </a:lnTo>
                <a:lnTo>
                  <a:pt x="1948387" y="212935"/>
                </a:lnTo>
                <a:lnTo>
                  <a:pt x="1882183" y="177011"/>
                </a:lnTo>
                <a:lnTo>
                  <a:pt x="1816427" y="143704"/>
                </a:lnTo>
                <a:lnTo>
                  <a:pt x="1747227" y="113765"/>
                </a:lnTo>
                <a:lnTo>
                  <a:pt x="1731538" y="107403"/>
                </a:lnTo>
                <a:close/>
              </a:path>
              <a:path w="2286000" h="593089">
                <a:moveTo>
                  <a:pt x="1275488" y="0"/>
                </a:moveTo>
                <a:lnTo>
                  <a:pt x="1031914" y="0"/>
                </a:lnTo>
                <a:lnTo>
                  <a:pt x="980889" y="3741"/>
                </a:lnTo>
                <a:lnTo>
                  <a:pt x="938874" y="8232"/>
                </a:lnTo>
                <a:lnTo>
                  <a:pt x="898343" y="14220"/>
                </a:lnTo>
                <a:lnTo>
                  <a:pt x="818777" y="29189"/>
                </a:lnTo>
                <a:lnTo>
                  <a:pt x="778606" y="38171"/>
                </a:lnTo>
                <a:lnTo>
                  <a:pt x="700523" y="59502"/>
                </a:lnTo>
                <a:lnTo>
                  <a:pt x="662973" y="71478"/>
                </a:lnTo>
                <a:lnTo>
                  <a:pt x="623924" y="84950"/>
                </a:lnTo>
                <a:lnTo>
                  <a:pt x="548822" y="112268"/>
                </a:lnTo>
                <a:lnTo>
                  <a:pt x="440993" y="161664"/>
                </a:lnTo>
                <a:lnTo>
                  <a:pt x="404925" y="180011"/>
                </a:lnTo>
                <a:lnTo>
                  <a:pt x="370340" y="199458"/>
                </a:lnTo>
                <a:lnTo>
                  <a:pt x="303042" y="240250"/>
                </a:lnTo>
                <a:lnTo>
                  <a:pt x="269955" y="262713"/>
                </a:lnTo>
                <a:lnTo>
                  <a:pt x="238335" y="283668"/>
                </a:lnTo>
                <a:lnTo>
                  <a:pt x="205623" y="307999"/>
                </a:lnTo>
                <a:lnTo>
                  <a:pt x="174019" y="331938"/>
                </a:lnTo>
                <a:lnTo>
                  <a:pt x="143898" y="355893"/>
                </a:lnTo>
                <a:lnTo>
                  <a:pt x="84033" y="407163"/>
                </a:lnTo>
                <a:lnTo>
                  <a:pt x="55402" y="434479"/>
                </a:lnTo>
                <a:lnTo>
                  <a:pt x="0" y="489865"/>
                </a:lnTo>
                <a:lnTo>
                  <a:pt x="7437" y="491373"/>
                </a:lnTo>
                <a:lnTo>
                  <a:pt x="16361" y="492865"/>
                </a:lnTo>
                <a:lnTo>
                  <a:pt x="24169" y="494357"/>
                </a:lnTo>
                <a:lnTo>
                  <a:pt x="31605" y="494357"/>
                </a:lnTo>
                <a:lnTo>
                  <a:pt x="61351" y="500719"/>
                </a:lnTo>
                <a:lnTo>
                  <a:pt x="64325" y="509704"/>
                </a:lnTo>
                <a:lnTo>
                  <a:pt x="67673" y="527674"/>
                </a:lnTo>
                <a:lnTo>
                  <a:pt x="70648" y="535151"/>
                </a:lnTo>
                <a:lnTo>
                  <a:pt x="73621" y="553120"/>
                </a:lnTo>
                <a:lnTo>
                  <a:pt x="76596" y="562090"/>
                </a:lnTo>
                <a:lnTo>
                  <a:pt x="78083" y="571451"/>
                </a:lnTo>
                <a:lnTo>
                  <a:pt x="103369" y="545628"/>
                </a:lnTo>
                <a:lnTo>
                  <a:pt x="129025" y="518689"/>
                </a:lnTo>
                <a:lnTo>
                  <a:pt x="156164" y="494357"/>
                </a:lnTo>
                <a:lnTo>
                  <a:pt x="182946" y="468910"/>
                </a:lnTo>
                <a:lnTo>
                  <a:pt x="211569" y="446464"/>
                </a:lnTo>
                <a:lnTo>
                  <a:pt x="239834" y="422132"/>
                </a:lnTo>
                <a:lnTo>
                  <a:pt x="328325" y="357385"/>
                </a:lnTo>
                <a:lnTo>
                  <a:pt x="423138" y="298637"/>
                </a:lnTo>
                <a:lnTo>
                  <a:pt x="487471" y="264205"/>
                </a:lnTo>
                <a:lnTo>
                  <a:pt x="554769" y="232397"/>
                </a:lnTo>
                <a:lnTo>
                  <a:pt x="658508" y="190488"/>
                </a:lnTo>
                <a:lnTo>
                  <a:pt x="766338" y="157172"/>
                </a:lnTo>
                <a:lnTo>
                  <a:pt x="803904" y="148195"/>
                </a:lnTo>
                <a:lnTo>
                  <a:pt x="839972" y="139213"/>
                </a:lnTo>
                <a:lnTo>
                  <a:pt x="877523" y="131728"/>
                </a:lnTo>
                <a:lnTo>
                  <a:pt x="953748" y="119753"/>
                </a:lnTo>
                <a:lnTo>
                  <a:pt x="1069381" y="109274"/>
                </a:lnTo>
                <a:lnTo>
                  <a:pt x="1108430" y="107403"/>
                </a:lnTo>
                <a:lnTo>
                  <a:pt x="1731538" y="107403"/>
                </a:lnTo>
                <a:lnTo>
                  <a:pt x="1713077" y="99918"/>
                </a:lnTo>
                <a:lnTo>
                  <a:pt x="1676979" y="86447"/>
                </a:lnTo>
                <a:lnTo>
                  <a:pt x="1606282" y="62496"/>
                </a:lnTo>
                <a:lnTo>
                  <a:pt x="1568686" y="52016"/>
                </a:lnTo>
                <a:lnTo>
                  <a:pt x="1495501" y="33680"/>
                </a:lnTo>
                <a:lnTo>
                  <a:pt x="1420399" y="18710"/>
                </a:lnTo>
                <a:lnTo>
                  <a:pt x="1343799" y="6734"/>
                </a:lnTo>
                <a:lnTo>
                  <a:pt x="1304751" y="2244"/>
                </a:lnTo>
                <a:lnTo>
                  <a:pt x="1275488" y="0"/>
                </a:lnTo>
                <a:close/>
              </a:path>
              <a:path w="2286000" h="593089">
                <a:moveTo>
                  <a:pt x="2264879" y="405671"/>
                </a:moveTo>
                <a:lnTo>
                  <a:pt x="2234774" y="429625"/>
                </a:lnTo>
                <a:lnTo>
                  <a:pt x="2269026" y="429625"/>
                </a:lnTo>
                <a:lnTo>
                  <a:pt x="2264879" y="405671"/>
                </a:lnTo>
                <a:close/>
              </a:path>
            </a:pathLst>
          </a:custGeom>
          <a:solidFill>
            <a:srgbClr val="676767"/>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56" name="object 13"/>
          <p:cNvSpPr>
            <a:spLocks/>
          </p:cNvSpPr>
          <p:nvPr/>
        </p:nvSpPr>
        <p:spPr bwMode="auto">
          <a:xfrm>
            <a:off x="2462213" y="2471738"/>
            <a:ext cx="1066800" cy="292100"/>
          </a:xfrm>
          <a:custGeom>
            <a:avLst/>
            <a:gdLst>
              <a:gd name="T0" fmla="*/ 1045596 w 1066800"/>
              <a:gd name="T1" fmla="*/ 0 h 292100"/>
              <a:gd name="T2" fmla="*/ 16011 w 1066800"/>
              <a:gd name="T3" fmla="*/ 640 h 292100"/>
              <a:gd name="T4" fmla="*/ 4555 w 1066800"/>
              <a:gd name="T5" fmla="*/ 8070 h 292100"/>
              <a:gd name="T6" fmla="*/ 0 w 1066800"/>
              <a:gd name="T7" fmla="*/ 21203 h 292100"/>
              <a:gd name="T8" fmla="*/ 640 w 1066800"/>
              <a:gd name="T9" fmla="*/ 276088 h 292100"/>
              <a:gd name="T10" fmla="*/ 8071 w 1066800"/>
              <a:gd name="T11" fmla="*/ 287544 h 292100"/>
              <a:gd name="T12" fmla="*/ 21203 w 1066800"/>
              <a:gd name="T13" fmla="*/ 292100 h 292100"/>
              <a:gd name="T14" fmla="*/ 1050789 w 1066800"/>
              <a:gd name="T15" fmla="*/ 291459 h 292100"/>
              <a:gd name="T16" fmla="*/ 1062244 w 1066800"/>
              <a:gd name="T17" fmla="*/ 284028 h 292100"/>
              <a:gd name="T18" fmla="*/ 1066800 w 1066800"/>
              <a:gd name="T19" fmla="*/ 270894 h 292100"/>
              <a:gd name="T20" fmla="*/ 1066159 w 1066800"/>
              <a:gd name="T21" fmla="*/ 16011 h 292100"/>
              <a:gd name="T22" fmla="*/ 1058729 w 1066800"/>
              <a:gd name="T23" fmla="*/ 4555 h 292100"/>
              <a:gd name="T24" fmla="*/ 1045596 w 1066800"/>
              <a:gd name="T25" fmla="*/ 0 h 292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6800" h="292100">
                <a:moveTo>
                  <a:pt x="1045596" y="0"/>
                </a:moveTo>
                <a:lnTo>
                  <a:pt x="16011" y="640"/>
                </a:lnTo>
                <a:lnTo>
                  <a:pt x="4555" y="8070"/>
                </a:lnTo>
                <a:lnTo>
                  <a:pt x="0" y="21203"/>
                </a:lnTo>
                <a:lnTo>
                  <a:pt x="640" y="276088"/>
                </a:lnTo>
                <a:lnTo>
                  <a:pt x="8071" y="287544"/>
                </a:lnTo>
                <a:lnTo>
                  <a:pt x="21203" y="292100"/>
                </a:lnTo>
                <a:lnTo>
                  <a:pt x="1050789" y="291459"/>
                </a:lnTo>
                <a:lnTo>
                  <a:pt x="1062244" y="284028"/>
                </a:lnTo>
                <a:lnTo>
                  <a:pt x="1066800" y="270894"/>
                </a:lnTo>
                <a:lnTo>
                  <a:pt x="1066159" y="16011"/>
                </a:lnTo>
                <a:lnTo>
                  <a:pt x="1058729" y="4555"/>
                </a:lnTo>
                <a:lnTo>
                  <a:pt x="1045596" y="0"/>
                </a:lnTo>
                <a:close/>
              </a:path>
            </a:pathLst>
          </a:custGeom>
          <a:solidFill>
            <a:srgbClr val="E5F3E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57" name="object 14"/>
          <p:cNvSpPr>
            <a:spLocks/>
          </p:cNvSpPr>
          <p:nvPr/>
        </p:nvSpPr>
        <p:spPr bwMode="auto">
          <a:xfrm>
            <a:off x="2462213" y="2471738"/>
            <a:ext cx="1066800" cy="292100"/>
          </a:xfrm>
          <a:custGeom>
            <a:avLst/>
            <a:gdLst>
              <a:gd name="T0" fmla="*/ 0 w 1066800"/>
              <a:gd name="T1" fmla="*/ 21204 h 292100"/>
              <a:gd name="T2" fmla="*/ 4555 w 1066800"/>
              <a:gd name="T3" fmla="*/ 8070 h 292100"/>
              <a:gd name="T4" fmla="*/ 16011 w 1066800"/>
              <a:gd name="T5" fmla="*/ 640 h 292100"/>
              <a:gd name="T6" fmla="*/ 1045595 w 1066800"/>
              <a:gd name="T7" fmla="*/ 0 h 292100"/>
              <a:gd name="T8" fmla="*/ 1058728 w 1066800"/>
              <a:gd name="T9" fmla="*/ 4555 h 292100"/>
              <a:gd name="T10" fmla="*/ 1066159 w 1066800"/>
              <a:gd name="T11" fmla="*/ 16011 h 292100"/>
              <a:gd name="T12" fmla="*/ 1066799 w 1066800"/>
              <a:gd name="T13" fmla="*/ 270895 h 292100"/>
              <a:gd name="T14" fmla="*/ 1062244 w 1066800"/>
              <a:gd name="T15" fmla="*/ 284029 h 292100"/>
              <a:gd name="T16" fmla="*/ 1050788 w 1066800"/>
              <a:gd name="T17" fmla="*/ 291459 h 292100"/>
              <a:gd name="T18" fmla="*/ 21203 w 1066800"/>
              <a:gd name="T19" fmla="*/ 292100 h 292100"/>
              <a:gd name="T20" fmla="*/ 8070 w 1066800"/>
              <a:gd name="T21" fmla="*/ 287544 h 292100"/>
              <a:gd name="T22" fmla="*/ 640 w 1066800"/>
              <a:gd name="T23" fmla="*/ 276088 h 292100"/>
              <a:gd name="T24" fmla="*/ 0 w 1066800"/>
              <a:gd name="T25" fmla="*/ 21204 h 292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6800" h="292100">
                <a:moveTo>
                  <a:pt x="0" y="21204"/>
                </a:moveTo>
                <a:lnTo>
                  <a:pt x="4555" y="8070"/>
                </a:lnTo>
                <a:lnTo>
                  <a:pt x="16011" y="640"/>
                </a:lnTo>
                <a:lnTo>
                  <a:pt x="1045595" y="0"/>
                </a:lnTo>
                <a:lnTo>
                  <a:pt x="1058728" y="4555"/>
                </a:lnTo>
                <a:lnTo>
                  <a:pt x="1066159" y="16011"/>
                </a:lnTo>
                <a:lnTo>
                  <a:pt x="1066799" y="270895"/>
                </a:lnTo>
                <a:lnTo>
                  <a:pt x="1062244" y="284029"/>
                </a:lnTo>
                <a:lnTo>
                  <a:pt x="1050788" y="291459"/>
                </a:lnTo>
                <a:lnTo>
                  <a:pt x="21203" y="292100"/>
                </a:lnTo>
                <a:lnTo>
                  <a:pt x="8070" y="287544"/>
                </a:lnTo>
                <a:lnTo>
                  <a:pt x="640" y="276088"/>
                </a:lnTo>
                <a:lnTo>
                  <a:pt x="0" y="21204"/>
                </a:lnTo>
                <a:close/>
              </a:path>
            </a:pathLst>
          </a:custGeom>
          <a:noFill/>
          <a:ln w="38099">
            <a:solidFill>
              <a:srgbClr val="3DA779"/>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1758" name="object 15"/>
          <p:cNvSpPr txBox="1">
            <a:spLocks noChangeArrowheads="1"/>
          </p:cNvSpPr>
          <p:nvPr/>
        </p:nvSpPr>
        <p:spPr bwMode="auto">
          <a:xfrm>
            <a:off x="2743200" y="2552700"/>
            <a:ext cx="51117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000" i="1">
                <a:cs typeface="Arial" charset="0"/>
              </a:rPr>
              <a:t>DESIGN</a:t>
            </a:r>
            <a:endParaRPr lang="en-US" sz="1000">
              <a:cs typeface="Arial" charset="0"/>
            </a:endParaRPr>
          </a:p>
        </p:txBody>
      </p:sp>
      <p:sp>
        <p:nvSpPr>
          <p:cNvPr id="31759" name="object 16"/>
          <p:cNvSpPr>
            <a:spLocks/>
          </p:cNvSpPr>
          <p:nvPr/>
        </p:nvSpPr>
        <p:spPr bwMode="auto">
          <a:xfrm>
            <a:off x="5181600" y="2484438"/>
            <a:ext cx="2286000" cy="593725"/>
          </a:xfrm>
          <a:custGeom>
            <a:avLst/>
            <a:gdLst>
              <a:gd name="T0" fmla="*/ 1185029 w 2286000"/>
              <a:gd name="T1" fmla="*/ 107980 h 593089"/>
              <a:gd name="T2" fmla="*/ 1295824 w 2286000"/>
              <a:gd name="T3" fmla="*/ 115882 h 593089"/>
              <a:gd name="T4" fmla="*/ 1438238 w 2286000"/>
              <a:gd name="T5" fmla="*/ 136950 h 593089"/>
              <a:gd name="T6" fmla="*/ 1576174 w 2286000"/>
              <a:gd name="T7" fmla="*/ 171566 h 593089"/>
              <a:gd name="T8" fmla="*/ 1709630 w 2286000"/>
              <a:gd name="T9" fmla="*/ 220097 h 593089"/>
              <a:gd name="T10" fmla="*/ 1837248 w 2286000"/>
              <a:gd name="T11" fmla="*/ 280675 h 593089"/>
              <a:gd name="T12" fmla="*/ 1955876 w 2286000"/>
              <a:gd name="T13" fmla="*/ 353288 h 593089"/>
              <a:gd name="T14" fmla="*/ 2068513 w 2286000"/>
              <a:gd name="T15" fmla="*/ 434934 h 593089"/>
              <a:gd name="T16" fmla="*/ 2147749 w 2286000"/>
              <a:gd name="T17" fmla="*/ 506426 h 593089"/>
              <a:gd name="T18" fmla="*/ 2285998 w 2286000"/>
              <a:gd name="T19" fmla="*/ 595744 h 593089"/>
              <a:gd name="T20" fmla="*/ 2269026 w 2286000"/>
              <a:gd name="T21" fmla="*/ 431934 h 593089"/>
              <a:gd name="T22" fmla="*/ 2188190 w 2286000"/>
              <a:gd name="T23" fmla="*/ 389785 h 593089"/>
              <a:gd name="T24" fmla="*/ 2073007 w 2286000"/>
              <a:gd name="T25" fmla="*/ 295724 h 593089"/>
              <a:gd name="T26" fmla="*/ 1948387 w 2286000"/>
              <a:gd name="T27" fmla="*/ 214079 h 593089"/>
              <a:gd name="T28" fmla="*/ 1816427 w 2286000"/>
              <a:gd name="T29" fmla="*/ 144476 h 593089"/>
              <a:gd name="T30" fmla="*/ 1731538 w 2286000"/>
              <a:gd name="T31" fmla="*/ 107980 h 593089"/>
              <a:gd name="T32" fmla="*/ 1031914 w 2286000"/>
              <a:gd name="T33" fmla="*/ 0 h 593089"/>
              <a:gd name="T34" fmla="*/ 938874 w 2286000"/>
              <a:gd name="T35" fmla="*/ 8277 h 593089"/>
              <a:gd name="T36" fmla="*/ 818777 w 2286000"/>
              <a:gd name="T37" fmla="*/ 29344 h 593089"/>
              <a:gd name="T38" fmla="*/ 700523 w 2286000"/>
              <a:gd name="T39" fmla="*/ 59822 h 593089"/>
              <a:gd name="T40" fmla="*/ 623924 w 2286000"/>
              <a:gd name="T41" fmla="*/ 85405 h 593089"/>
              <a:gd name="T42" fmla="*/ 440992 w 2286000"/>
              <a:gd name="T43" fmla="*/ 162533 h 593089"/>
              <a:gd name="T44" fmla="*/ 370339 w 2286000"/>
              <a:gd name="T45" fmla="*/ 200530 h 593089"/>
              <a:gd name="T46" fmla="*/ 269955 w 2286000"/>
              <a:gd name="T47" fmla="*/ 264125 h 593089"/>
              <a:gd name="T48" fmla="*/ 205623 w 2286000"/>
              <a:gd name="T49" fmla="*/ 309654 h 593089"/>
              <a:gd name="T50" fmla="*/ 143898 w 2286000"/>
              <a:gd name="T51" fmla="*/ 357805 h 593089"/>
              <a:gd name="T52" fmla="*/ 55401 w 2286000"/>
              <a:gd name="T53" fmla="*/ 436813 h 593089"/>
              <a:gd name="T54" fmla="*/ 7435 w 2286000"/>
              <a:gd name="T55" fmla="*/ 494013 h 593089"/>
              <a:gd name="T56" fmla="*/ 24168 w 2286000"/>
              <a:gd name="T57" fmla="*/ 497013 h 593089"/>
              <a:gd name="T58" fmla="*/ 61351 w 2286000"/>
              <a:gd name="T59" fmla="*/ 503410 h 593089"/>
              <a:gd name="T60" fmla="*/ 67673 w 2286000"/>
              <a:gd name="T61" fmla="*/ 530509 h 593089"/>
              <a:gd name="T62" fmla="*/ 73621 w 2286000"/>
              <a:gd name="T63" fmla="*/ 556092 h 593089"/>
              <a:gd name="T64" fmla="*/ 78083 w 2286000"/>
              <a:gd name="T65" fmla="*/ 574521 h 593089"/>
              <a:gd name="T66" fmla="*/ 129024 w 2286000"/>
              <a:gd name="T67" fmla="*/ 521476 h 593089"/>
              <a:gd name="T68" fmla="*/ 182946 w 2286000"/>
              <a:gd name="T69" fmla="*/ 471429 h 593089"/>
              <a:gd name="T70" fmla="*/ 239833 w 2286000"/>
              <a:gd name="T71" fmla="*/ 424401 h 593089"/>
              <a:gd name="T72" fmla="*/ 423138 w 2286000"/>
              <a:gd name="T73" fmla="*/ 300242 h 593089"/>
              <a:gd name="T74" fmla="*/ 554769 w 2286000"/>
              <a:gd name="T75" fmla="*/ 233645 h 593089"/>
              <a:gd name="T76" fmla="*/ 766338 w 2286000"/>
              <a:gd name="T77" fmla="*/ 158017 h 593089"/>
              <a:gd name="T78" fmla="*/ 839971 w 2286000"/>
              <a:gd name="T79" fmla="*/ 139961 h 593089"/>
              <a:gd name="T80" fmla="*/ 953748 w 2286000"/>
              <a:gd name="T81" fmla="*/ 120397 h 593089"/>
              <a:gd name="T82" fmla="*/ 1108429 w 2286000"/>
              <a:gd name="T83" fmla="*/ 107980 h 593089"/>
              <a:gd name="T84" fmla="*/ 1713076 w 2286000"/>
              <a:gd name="T85" fmla="*/ 100454 h 593089"/>
              <a:gd name="T86" fmla="*/ 1606280 w 2286000"/>
              <a:gd name="T87" fmla="*/ 62831 h 593089"/>
              <a:gd name="T88" fmla="*/ 1495501 w 2286000"/>
              <a:gd name="T89" fmla="*/ 33860 h 593089"/>
              <a:gd name="T90" fmla="*/ 1343799 w 2286000"/>
              <a:gd name="T91" fmla="*/ 6769 h 593089"/>
              <a:gd name="T92" fmla="*/ 1275488 w 2286000"/>
              <a:gd name="T93" fmla="*/ 0 h 593089"/>
              <a:gd name="T94" fmla="*/ 2234773 w 2286000"/>
              <a:gd name="T95" fmla="*/ 431934 h 593089"/>
              <a:gd name="T96" fmla="*/ 2264879 w 2286000"/>
              <a:gd name="T97" fmla="*/ 407850 h 5930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286000" h="593089">
                <a:moveTo>
                  <a:pt x="1731538" y="107403"/>
                </a:moveTo>
                <a:lnTo>
                  <a:pt x="1185029" y="107403"/>
                </a:lnTo>
                <a:lnTo>
                  <a:pt x="1222579" y="109274"/>
                </a:lnTo>
                <a:lnTo>
                  <a:pt x="1295824" y="115262"/>
                </a:lnTo>
                <a:lnTo>
                  <a:pt x="1367960" y="124244"/>
                </a:lnTo>
                <a:lnTo>
                  <a:pt x="1438238" y="136218"/>
                </a:lnTo>
                <a:lnTo>
                  <a:pt x="1508921" y="152680"/>
                </a:lnTo>
                <a:lnTo>
                  <a:pt x="1576174" y="170649"/>
                </a:lnTo>
                <a:lnTo>
                  <a:pt x="1643876" y="193473"/>
                </a:lnTo>
                <a:lnTo>
                  <a:pt x="1709630" y="218920"/>
                </a:lnTo>
                <a:lnTo>
                  <a:pt x="1774338" y="247743"/>
                </a:lnTo>
                <a:lnTo>
                  <a:pt x="1837248" y="279175"/>
                </a:lnTo>
                <a:lnTo>
                  <a:pt x="1897461" y="313984"/>
                </a:lnTo>
                <a:lnTo>
                  <a:pt x="1955876" y="351400"/>
                </a:lnTo>
                <a:lnTo>
                  <a:pt x="2012643" y="390701"/>
                </a:lnTo>
                <a:lnTo>
                  <a:pt x="2068513" y="432610"/>
                </a:lnTo>
                <a:lnTo>
                  <a:pt x="2120938" y="477895"/>
                </a:lnTo>
                <a:lnTo>
                  <a:pt x="2147749" y="503720"/>
                </a:lnTo>
                <a:lnTo>
                  <a:pt x="2114946" y="530659"/>
                </a:lnTo>
                <a:lnTo>
                  <a:pt x="2285998" y="592561"/>
                </a:lnTo>
                <a:lnTo>
                  <a:pt x="2285998" y="527670"/>
                </a:lnTo>
                <a:lnTo>
                  <a:pt x="2269026" y="429625"/>
                </a:lnTo>
                <a:lnTo>
                  <a:pt x="2234773" y="429625"/>
                </a:lnTo>
                <a:lnTo>
                  <a:pt x="2188190" y="387701"/>
                </a:lnTo>
                <a:lnTo>
                  <a:pt x="2131273" y="339430"/>
                </a:lnTo>
                <a:lnTo>
                  <a:pt x="2073007" y="294144"/>
                </a:lnTo>
                <a:lnTo>
                  <a:pt x="2011296" y="252235"/>
                </a:lnTo>
                <a:lnTo>
                  <a:pt x="1948387" y="212935"/>
                </a:lnTo>
                <a:lnTo>
                  <a:pt x="1882183" y="177011"/>
                </a:lnTo>
                <a:lnTo>
                  <a:pt x="1816427" y="143704"/>
                </a:lnTo>
                <a:lnTo>
                  <a:pt x="1747227" y="113765"/>
                </a:lnTo>
                <a:lnTo>
                  <a:pt x="1731538" y="107403"/>
                </a:lnTo>
                <a:close/>
              </a:path>
              <a:path w="2286000" h="593089">
                <a:moveTo>
                  <a:pt x="1275488" y="0"/>
                </a:moveTo>
                <a:lnTo>
                  <a:pt x="1031914" y="0"/>
                </a:lnTo>
                <a:lnTo>
                  <a:pt x="980888" y="3741"/>
                </a:lnTo>
                <a:lnTo>
                  <a:pt x="938874" y="8232"/>
                </a:lnTo>
                <a:lnTo>
                  <a:pt x="898343" y="14220"/>
                </a:lnTo>
                <a:lnTo>
                  <a:pt x="818777" y="29189"/>
                </a:lnTo>
                <a:lnTo>
                  <a:pt x="778605" y="38171"/>
                </a:lnTo>
                <a:lnTo>
                  <a:pt x="700523" y="59502"/>
                </a:lnTo>
                <a:lnTo>
                  <a:pt x="662973" y="71478"/>
                </a:lnTo>
                <a:lnTo>
                  <a:pt x="623924" y="84950"/>
                </a:lnTo>
                <a:lnTo>
                  <a:pt x="548822" y="112268"/>
                </a:lnTo>
                <a:lnTo>
                  <a:pt x="440992" y="161664"/>
                </a:lnTo>
                <a:lnTo>
                  <a:pt x="404925" y="180011"/>
                </a:lnTo>
                <a:lnTo>
                  <a:pt x="370339" y="199458"/>
                </a:lnTo>
                <a:lnTo>
                  <a:pt x="303042" y="240250"/>
                </a:lnTo>
                <a:lnTo>
                  <a:pt x="269955" y="262713"/>
                </a:lnTo>
                <a:lnTo>
                  <a:pt x="238335" y="283668"/>
                </a:lnTo>
                <a:lnTo>
                  <a:pt x="205623" y="307999"/>
                </a:lnTo>
                <a:lnTo>
                  <a:pt x="174017" y="331938"/>
                </a:lnTo>
                <a:lnTo>
                  <a:pt x="143898" y="355893"/>
                </a:lnTo>
                <a:lnTo>
                  <a:pt x="84033" y="407163"/>
                </a:lnTo>
                <a:lnTo>
                  <a:pt x="55401" y="434479"/>
                </a:lnTo>
                <a:lnTo>
                  <a:pt x="0" y="489865"/>
                </a:lnTo>
                <a:lnTo>
                  <a:pt x="7435" y="491373"/>
                </a:lnTo>
                <a:lnTo>
                  <a:pt x="16360" y="492865"/>
                </a:lnTo>
                <a:lnTo>
                  <a:pt x="24168" y="494357"/>
                </a:lnTo>
                <a:lnTo>
                  <a:pt x="31605" y="494357"/>
                </a:lnTo>
                <a:lnTo>
                  <a:pt x="61351" y="500719"/>
                </a:lnTo>
                <a:lnTo>
                  <a:pt x="64325" y="509704"/>
                </a:lnTo>
                <a:lnTo>
                  <a:pt x="67673" y="527674"/>
                </a:lnTo>
                <a:lnTo>
                  <a:pt x="70647" y="535151"/>
                </a:lnTo>
                <a:lnTo>
                  <a:pt x="73621" y="553120"/>
                </a:lnTo>
                <a:lnTo>
                  <a:pt x="76596" y="562090"/>
                </a:lnTo>
                <a:lnTo>
                  <a:pt x="78083" y="571451"/>
                </a:lnTo>
                <a:lnTo>
                  <a:pt x="103369" y="545628"/>
                </a:lnTo>
                <a:lnTo>
                  <a:pt x="129024" y="518689"/>
                </a:lnTo>
                <a:lnTo>
                  <a:pt x="156164" y="494357"/>
                </a:lnTo>
                <a:lnTo>
                  <a:pt x="182946" y="468910"/>
                </a:lnTo>
                <a:lnTo>
                  <a:pt x="211569" y="446464"/>
                </a:lnTo>
                <a:lnTo>
                  <a:pt x="239833" y="422132"/>
                </a:lnTo>
                <a:lnTo>
                  <a:pt x="328325" y="357385"/>
                </a:lnTo>
                <a:lnTo>
                  <a:pt x="423138" y="298637"/>
                </a:lnTo>
                <a:lnTo>
                  <a:pt x="487470" y="264205"/>
                </a:lnTo>
                <a:lnTo>
                  <a:pt x="554769" y="232397"/>
                </a:lnTo>
                <a:lnTo>
                  <a:pt x="658508" y="190488"/>
                </a:lnTo>
                <a:lnTo>
                  <a:pt x="766338" y="157172"/>
                </a:lnTo>
                <a:lnTo>
                  <a:pt x="803903" y="148195"/>
                </a:lnTo>
                <a:lnTo>
                  <a:pt x="839971" y="139213"/>
                </a:lnTo>
                <a:lnTo>
                  <a:pt x="877523" y="131728"/>
                </a:lnTo>
                <a:lnTo>
                  <a:pt x="953748" y="119753"/>
                </a:lnTo>
                <a:lnTo>
                  <a:pt x="1069380" y="109274"/>
                </a:lnTo>
                <a:lnTo>
                  <a:pt x="1108429" y="107403"/>
                </a:lnTo>
                <a:lnTo>
                  <a:pt x="1731538" y="107403"/>
                </a:lnTo>
                <a:lnTo>
                  <a:pt x="1713076" y="99918"/>
                </a:lnTo>
                <a:lnTo>
                  <a:pt x="1676979" y="86447"/>
                </a:lnTo>
                <a:lnTo>
                  <a:pt x="1606280" y="62496"/>
                </a:lnTo>
                <a:lnTo>
                  <a:pt x="1568684" y="52016"/>
                </a:lnTo>
                <a:lnTo>
                  <a:pt x="1495501" y="33680"/>
                </a:lnTo>
                <a:lnTo>
                  <a:pt x="1420399" y="18710"/>
                </a:lnTo>
                <a:lnTo>
                  <a:pt x="1343799" y="6734"/>
                </a:lnTo>
                <a:lnTo>
                  <a:pt x="1304751" y="2244"/>
                </a:lnTo>
                <a:lnTo>
                  <a:pt x="1275488" y="0"/>
                </a:lnTo>
                <a:close/>
              </a:path>
              <a:path w="2286000" h="593089">
                <a:moveTo>
                  <a:pt x="2264879" y="405671"/>
                </a:moveTo>
                <a:lnTo>
                  <a:pt x="2234773" y="429625"/>
                </a:lnTo>
                <a:lnTo>
                  <a:pt x="2269026" y="429625"/>
                </a:lnTo>
                <a:lnTo>
                  <a:pt x="2264879" y="405671"/>
                </a:lnTo>
                <a:close/>
              </a:path>
            </a:pathLst>
          </a:custGeom>
          <a:solidFill>
            <a:srgbClr val="676767"/>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60" name="object 17"/>
          <p:cNvSpPr>
            <a:spLocks/>
          </p:cNvSpPr>
          <p:nvPr/>
        </p:nvSpPr>
        <p:spPr bwMode="auto">
          <a:xfrm>
            <a:off x="5791200" y="2471738"/>
            <a:ext cx="1066800" cy="292100"/>
          </a:xfrm>
          <a:custGeom>
            <a:avLst/>
            <a:gdLst>
              <a:gd name="T0" fmla="*/ 1045596 w 1066800"/>
              <a:gd name="T1" fmla="*/ 0 h 292100"/>
              <a:gd name="T2" fmla="*/ 16011 w 1066800"/>
              <a:gd name="T3" fmla="*/ 640 h 292100"/>
              <a:gd name="T4" fmla="*/ 4555 w 1066800"/>
              <a:gd name="T5" fmla="*/ 8071 h 292100"/>
              <a:gd name="T6" fmla="*/ 0 w 1066800"/>
              <a:gd name="T7" fmla="*/ 21203 h 292100"/>
              <a:gd name="T8" fmla="*/ 640 w 1066800"/>
              <a:gd name="T9" fmla="*/ 276089 h 292100"/>
              <a:gd name="T10" fmla="*/ 8071 w 1066800"/>
              <a:gd name="T11" fmla="*/ 287544 h 292100"/>
              <a:gd name="T12" fmla="*/ 21205 w 1066800"/>
              <a:gd name="T13" fmla="*/ 292100 h 292100"/>
              <a:gd name="T14" fmla="*/ 1050789 w 1066800"/>
              <a:gd name="T15" fmla="*/ 291459 h 292100"/>
              <a:gd name="T16" fmla="*/ 1062244 w 1066800"/>
              <a:gd name="T17" fmla="*/ 284028 h 292100"/>
              <a:gd name="T18" fmla="*/ 1066800 w 1066800"/>
              <a:gd name="T19" fmla="*/ 270894 h 292100"/>
              <a:gd name="T20" fmla="*/ 1066159 w 1066800"/>
              <a:gd name="T21" fmla="*/ 16011 h 292100"/>
              <a:gd name="T22" fmla="*/ 1058729 w 1066800"/>
              <a:gd name="T23" fmla="*/ 4555 h 292100"/>
              <a:gd name="T24" fmla="*/ 1045596 w 1066800"/>
              <a:gd name="T25" fmla="*/ 0 h 292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6800" h="292100">
                <a:moveTo>
                  <a:pt x="1045596" y="0"/>
                </a:moveTo>
                <a:lnTo>
                  <a:pt x="16011" y="640"/>
                </a:lnTo>
                <a:lnTo>
                  <a:pt x="4555" y="8071"/>
                </a:lnTo>
                <a:lnTo>
                  <a:pt x="0" y="21203"/>
                </a:lnTo>
                <a:lnTo>
                  <a:pt x="640" y="276089"/>
                </a:lnTo>
                <a:lnTo>
                  <a:pt x="8071" y="287544"/>
                </a:lnTo>
                <a:lnTo>
                  <a:pt x="21205" y="292100"/>
                </a:lnTo>
                <a:lnTo>
                  <a:pt x="1050789" y="291459"/>
                </a:lnTo>
                <a:lnTo>
                  <a:pt x="1062244" y="284028"/>
                </a:lnTo>
                <a:lnTo>
                  <a:pt x="1066800" y="270894"/>
                </a:lnTo>
                <a:lnTo>
                  <a:pt x="1066159" y="16011"/>
                </a:lnTo>
                <a:lnTo>
                  <a:pt x="1058729" y="4555"/>
                </a:lnTo>
                <a:lnTo>
                  <a:pt x="1045596" y="0"/>
                </a:lnTo>
                <a:close/>
              </a:path>
            </a:pathLst>
          </a:custGeom>
          <a:solidFill>
            <a:srgbClr val="E5F3E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61" name="object 18"/>
          <p:cNvSpPr>
            <a:spLocks/>
          </p:cNvSpPr>
          <p:nvPr/>
        </p:nvSpPr>
        <p:spPr bwMode="auto">
          <a:xfrm>
            <a:off x="5791200" y="2471738"/>
            <a:ext cx="1066800" cy="292100"/>
          </a:xfrm>
          <a:custGeom>
            <a:avLst/>
            <a:gdLst>
              <a:gd name="T0" fmla="*/ 0 w 1066800"/>
              <a:gd name="T1" fmla="*/ 21204 h 292100"/>
              <a:gd name="T2" fmla="*/ 4555 w 1066800"/>
              <a:gd name="T3" fmla="*/ 8070 h 292100"/>
              <a:gd name="T4" fmla="*/ 16011 w 1066800"/>
              <a:gd name="T5" fmla="*/ 640 h 292100"/>
              <a:gd name="T6" fmla="*/ 1045595 w 1066800"/>
              <a:gd name="T7" fmla="*/ 0 h 292100"/>
              <a:gd name="T8" fmla="*/ 1058728 w 1066800"/>
              <a:gd name="T9" fmla="*/ 4555 h 292100"/>
              <a:gd name="T10" fmla="*/ 1066159 w 1066800"/>
              <a:gd name="T11" fmla="*/ 16011 h 292100"/>
              <a:gd name="T12" fmla="*/ 1066799 w 1066800"/>
              <a:gd name="T13" fmla="*/ 270895 h 292100"/>
              <a:gd name="T14" fmla="*/ 1062244 w 1066800"/>
              <a:gd name="T15" fmla="*/ 284029 h 292100"/>
              <a:gd name="T16" fmla="*/ 1050788 w 1066800"/>
              <a:gd name="T17" fmla="*/ 291459 h 292100"/>
              <a:gd name="T18" fmla="*/ 21204 w 1066800"/>
              <a:gd name="T19" fmla="*/ 292100 h 292100"/>
              <a:gd name="T20" fmla="*/ 8070 w 1066800"/>
              <a:gd name="T21" fmla="*/ 287544 h 292100"/>
              <a:gd name="T22" fmla="*/ 640 w 1066800"/>
              <a:gd name="T23" fmla="*/ 276088 h 292100"/>
              <a:gd name="T24" fmla="*/ 0 w 1066800"/>
              <a:gd name="T25" fmla="*/ 21204 h 292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6800" h="292100">
                <a:moveTo>
                  <a:pt x="0" y="21204"/>
                </a:moveTo>
                <a:lnTo>
                  <a:pt x="4555" y="8070"/>
                </a:lnTo>
                <a:lnTo>
                  <a:pt x="16011" y="640"/>
                </a:lnTo>
                <a:lnTo>
                  <a:pt x="1045595" y="0"/>
                </a:lnTo>
                <a:lnTo>
                  <a:pt x="1058728" y="4555"/>
                </a:lnTo>
                <a:lnTo>
                  <a:pt x="1066159" y="16011"/>
                </a:lnTo>
                <a:lnTo>
                  <a:pt x="1066799" y="270895"/>
                </a:lnTo>
                <a:lnTo>
                  <a:pt x="1062244" y="284029"/>
                </a:lnTo>
                <a:lnTo>
                  <a:pt x="1050788" y="291459"/>
                </a:lnTo>
                <a:lnTo>
                  <a:pt x="21204" y="292100"/>
                </a:lnTo>
                <a:lnTo>
                  <a:pt x="8070" y="287544"/>
                </a:lnTo>
                <a:lnTo>
                  <a:pt x="640" y="276088"/>
                </a:lnTo>
                <a:lnTo>
                  <a:pt x="0" y="21204"/>
                </a:lnTo>
                <a:close/>
              </a:path>
            </a:pathLst>
          </a:custGeom>
          <a:noFill/>
          <a:ln w="38099">
            <a:solidFill>
              <a:srgbClr val="3DA779"/>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9" name="object 19"/>
          <p:cNvSpPr txBox="1"/>
          <p:nvPr/>
        </p:nvSpPr>
        <p:spPr>
          <a:xfrm>
            <a:off x="5945188" y="2552700"/>
            <a:ext cx="765175" cy="152400"/>
          </a:xfrm>
          <a:prstGeom prst="rect">
            <a:avLst/>
          </a:prstGeom>
        </p:spPr>
        <p:txBody>
          <a:bodyPr lIns="0" tIns="0" rIns="0" bIns="0">
            <a:spAutoFit/>
          </a:bodyPr>
          <a:lstStyle/>
          <a:p>
            <a:pPr marL="12700">
              <a:defRPr/>
            </a:pPr>
            <a:r>
              <a:rPr sz="1000" i="1" spc="-5" dirty="0">
                <a:latin typeface="Arial"/>
                <a:cs typeface="Arial"/>
              </a:rPr>
              <a:t>I</a:t>
            </a:r>
            <a:r>
              <a:rPr sz="1000" i="1" dirty="0">
                <a:latin typeface="Arial"/>
                <a:cs typeface="Arial"/>
              </a:rPr>
              <a:t>MPLEMEN</a:t>
            </a:r>
            <a:r>
              <a:rPr sz="1000" i="1" spc="-5" dirty="0">
                <a:latin typeface="Arial"/>
                <a:cs typeface="Arial"/>
              </a:rPr>
              <a:t>T</a:t>
            </a:r>
            <a:endParaRPr sz="1000">
              <a:latin typeface="Arial"/>
              <a:cs typeface="Arial"/>
            </a:endParaRPr>
          </a:p>
        </p:txBody>
      </p:sp>
      <p:sp>
        <p:nvSpPr>
          <p:cNvPr id="31763" name="object 20"/>
          <p:cNvSpPr>
            <a:spLocks/>
          </p:cNvSpPr>
          <p:nvPr/>
        </p:nvSpPr>
        <p:spPr bwMode="auto">
          <a:xfrm>
            <a:off x="1905000" y="4030663"/>
            <a:ext cx="2286000" cy="592137"/>
          </a:xfrm>
          <a:custGeom>
            <a:avLst/>
            <a:gdLst>
              <a:gd name="T0" fmla="*/ 51225 w 2286000"/>
              <a:gd name="T1" fmla="*/ 161632 h 593089"/>
              <a:gd name="T2" fmla="*/ 154726 w 2286000"/>
              <a:gd name="T3" fmla="*/ 251106 h 593089"/>
              <a:gd name="T4" fmla="*/ 274703 w 2286000"/>
              <a:gd name="T5" fmla="*/ 337602 h 593089"/>
              <a:gd name="T6" fmla="*/ 403816 w 2286000"/>
              <a:gd name="T7" fmla="*/ 412225 h 593089"/>
              <a:gd name="T8" fmla="*/ 538772 w 2286000"/>
              <a:gd name="T9" fmla="*/ 474965 h 593089"/>
              <a:gd name="T10" fmla="*/ 679717 w 2286000"/>
              <a:gd name="T11" fmla="*/ 525826 h 593089"/>
              <a:gd name="T12" fmla="*/ 790498 w 2286000"/>
              <a:gd name="T13" fmla="*/ 554410 h 593089"/>
              <a:gd name="T14" fmla="*/ 942199 w 2286000"/>
              <a:gd name="T15" fmla="*/ 581141 h 593089"/>
              <a:gd name="T16" fmla="*/ 1010526 w 2286000"/>
              <a:gd name="T17" fmla="*/ 587822 h 593089"/>
              <a:gd name="T18" fmla="*/ 1305110 w 2286000"/>
              <a:gd name="T19" fmla="*/ 584109 h 593089"/>
              <a:gd name="T20" fmla="*/ 1387656 w 2286000"/>
              <a:gd name="T21" fmla="*/ 573715 h 593089"/>
              <a:gd name="T22" fmla="*/ 1507393 w 2286000"/>
              <a:gd name="T23" fmla="*/ 549955 h 593089"/>
              <a:gd name="T24" fmla="*/ 1623026 w 2286000"/>
              <a:gd name="T25" fmla="*/ 516915 h 593089"/>
              <a:gd name="T26" fmla="*/ 1723801 w 2286000"/>
              <a:gd name="T27" fmla="*/ 481277 h 593089"/>
              <a:gd name="T28" fmla="*/ 1063419 w 2286000"/>
              <a:gd name="T29" fmla="*/ 479420 h 593089"/>
              <a:gd name="T30" fmla="*/ 918039 w 2286000"/>
              <a:gd name="T31" fmla="*/ 464570 h 593089"/>
              <a:gd name="T32" fmla="*/ 777077 w 2286000"/>
              <a:gd name="T33" fmla="*/ 436362 h 593089"/>
              <a:gd name="T34" fmla="*/ 642122 w 2286000"/>
              <a:gd name="T35" fmla="*/ 395894 h 593089"/>
              <a:gd name="T36" fmla="*/ 511661 w 2286000"/>
              <a:gd name="T37" fmla="*/ 342058 h 593089"/>
              <a:gd name="T38" fmla="*/ 388538 w 2286000"/>
              <a:gd name="T39" fmla="*/ 276350 h 593089"/>
              <a:gd name="T40" fmla="*/ 273354 w 2286000"/>
              <a:gd name="T41" fmla="*/ 200246 h 593089"/>
              <a:gd name="T42" fmla="*/ 2207916 w 2286000"/>
              <a:gd name="T43" fmla="*/ 20940 h 593089"/>
              <a:gd name="T44" fmla="*/ 2156974 w 2286000"/>
              <a:gd name="T45" fmla="*/ 73281 h 593089"/>
              <a:gd name="T46" fmla="*/ 2103053 w 2286000"/>
              <a:gd name="T47" fmla="*/ 122662 h 593089"/>
              <a:gd name="T48" fmla="*/ 2046165 w 2286000"/>
              <a:gd name="T49" fmla="*/ 169065 h 593089"/>
              <a:gd name="T50" fmla="*/ 1862860 w 2286000"/>
              <a:gd name="T51" fmla="*/ 291573 h 593089"/>
              <a:gd name="T52" fmla="*/ 1731230 w 2286000"/>
              <a:gd name="T53" fmla="*/ 357284 h 593089"/>
              <a:gd name="T54" fmla="*/ 1519660 w 2286000"/>
              <a:gd name="T55" fmla="*/ 431905 h 593089"/>
              <a:gd name="T56" fmla="*/ 1446027 w 2286000"/>
              <a:gd name="T57" fmla="*/ 449721 h 593089"/>
              <a:gd name="T58" fmla="*/ 1332251 w 2286000"/>
              <a:gd name="T59" fmla="*/ 469026 h 593089"/>
              <a:gd name="T60" fmla="*/ 1177569 w 2286000"/>
              <a:gd name="T61" fmla="*/ 481277 h 593089"/>
              <a:gd name="T62" fmla="*/ 1845006 w 2286000"/>
              <a:gd name="T63" fmla="*/ 427450 h 593089"/>
              <a:gd name="T64" fmla="*/ 1915659 w 2286000"/>
              <a:gd name="T65" fmla="*/ 389958 h 593089"/>
              <a:gd name="T66" fmla="*/ 2016044 w 2286000"/>
              <a:gd name="T67" fmla="*/ 327209 h 593089"/>
              <a:gd name="T68" fmla="*/ 2080376 w 2286000"/>
              <a:gd name="T69" fmla="*/ 282285 h 593089"/>
              <a:gd name="T70" fmla="*/ 2142101 w 2286000"/>
              <a:gd name="T71" fmla="*/ 234776 h 593089"/>
              <a:gd name="T72" fmla="*/ 2230597 w 2286000"/>
              <a:gd name="T73" fmla="*/ 156817 h 593089"/>
              <a:gd name="T74" fmla="*/ 2278562 w 2286000"/>
              <a:gd name="T75" fmla="*/ 100379 h 593089"/>
              <a:gd name="T76" fmla="*/ 2261830 w 2286000"/>
              <a:gd name="T77" fmla="*/ 97418 h 593089"/>
              <a:gd name="T78" fmla="*/ 2224648 w 2286000"/>
              <a:gd name="T79" fmla="*/ 91108 h 593089"/>
              <a:gd name="T80" fmla="*/ 2218325 w 2286000"/>
              <a:gd name="T81" fmla="*/ 64369 h 593089"/>
              <a:gd name="T82" fmla="*/ 2212378 w 2286000"/>
              <a:gd name="T83" fmla="*/ 39126 h 593089"/>
              <a:gd name="T84" fmla="*/ 2207916 w 2286000"/>
              <a:gd name="T85" fmla="*/ 20940 h 593089"/>
              <a:gd name="T86" fmla="*/ 0 w 2286000"/>
              <a:gd name="T87" fmla="*/ 64372 h 593089"/>
              <a:gd name="T88" fmla="*/ 51225 w 2286000"/>
              <a:gd name="T89" fmla="*/ 161632 h 593089"/>
              <a:gd name="T90" fmla="*/ 217484 w 2286000"/>
              <a:gd name="T91" fmla="*/ 158671 h 593089"/>
              <a:gd name="T92" fmla="*/ 138249 w 2286000"/>
              <a:gd name="T93" fmla="*/ 88130 h 593089"/>
              <a:gd name="T94" fmla="*/ 0 w 2286000"/>
              <a:gd name="T95" fmla="*/ 0 h 59308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86000" h="593089">
                <a:moveTo>
                  <a:pt x="221463" y="162936"/>
                </a:moveTo>
                <a:lnTo>
                  <a:pt x="51225" y="162936"/>
                </a:lnTo>
                <a:lnTo>
                  <a:pt x="97807" y="204860"/>
                </a:lnTo>
                <a:lnTo>
                  <a:pt x="154726" y="253131"/>
                </a:lnTo>
                <a:lnTo>
                  <a:pt x="212991" y="298417"/>
                </a:lnTo>
                <a:lnTo>
                  <a:pt x="274703" y="340325"/>
                </a:lnTo>
                <a:lnTo>
                  <a:pt x="337611" y="379627"/>
                </a:lnTo>
                <a:lnTo>
                  <a:pt x="403816" y="415550"/>
                </a:lnTo>
                <a:lnTo>
                  <a:pt x="469572" y="448857"/>
                </a:lnTo>
                <a:lnTo>
                  <a:pt x="538772" y="478796"/>
                </a:lnTo>
                <a:lnTo>
                  <a:pt x="609020" y="506114"/>
                </a:lnTo>
                <a:lnTo>
                  <a:pt x="679717" y="530066"/>
                </a:lnTo>
                <a:lnTo>
                  <a:pt x="717313" y="540545"/>
                </a:lnTo>
                <a:lnTo>
                  <a:pt x="790498" y="558881"/>
                </a:lnTo>
                <a:lnTo>
                  <a:pt x="865600" y="573852"/>
                </a:lnTo>
                <a:lnTo>
                  <a:pt x="942199" y="585827"/>
                </a:lnTo>
                <a:lnTo>
                  <a:pt x="981247" y="590317"/>
                </a:lnTo>
                <a:lnTo>
                  <a:pt x="1010526" y="592563"/>
                </a:lnTo>
                <a:lnTo>
                  <a:pt x="1254080" y="592563"/>
                </a:lnTo>
                <a:lnTo>
                  <a:pt x="1305110" y="588820"/>
                </a:lnTo>
                <a:lnTo>
                  <a:pt x="1347124" y="584329"/>
                </a:lnTo>
                <a:lnTo>
                  <a:pt x="1387656" y="578341"/>
                </a:lnTo>
                <a:lnTo>
                  <a:pt x="1467222" y="563373"/>
                </a:lnTo>
                <a:lnTo>
                  <a:pt x="1507393" y="554390"/>
                </a:lnTo>
                <a:lnTo>
                  <a:pt x="1585475" y="533059"/>
                </a:lnTo>
                <a:lnTo>
                  <a:pt x="1623026" y="521083"/>
                </a:lnTo>
                <a:lnTo>
                  <a:pt x="1662075" y="507611"/>
                </a:lnTo>
                <a:lnTo>
                  <a:pt x="1723801" y="485159"/>
                </a:lnTo>
                <a:lnTo>
                  <a:pt x="1100970" y="485159"/>
                </a:lnTo>
                <a:lnTo>
                  <a:pt x="1063419" y="483287"/>
                </a:lnTo>
                <a:lnTo>
                  <a:pt x="990175" y="477300"/>
                </a:lnTo>
                <a:lnTo>
                  <a:pt x="918039" y="468317"/>
                </a:lnTo>
                <a:lnTo>
                  <a:pt x="847760" y="456342"/>
                </a:lnTo>
                <a:lnTo>
                  <a:pt x="777077" y="439882"/>
                </a:lnTo>
                <a:lnTo>
                  <a:pt x="709824" y="421912"/>
                </a:lnTo>
                <a:lnTo>
                  <a:pt x="642122" y="399088"/>
                </a:lnTo>
                <a:lnTo>
                  <a:pt x="576367" y="373641"/>
                </a:lnTo>
                <a:lnTo>
                  <a:pt x="511661" y="344817"/>
                </a:lnTo>
                <a:lnTo>
                  <a:pt x="448751" y="313386"/>
                </a:lnTo>
                <a:lnTo>
                  <a:pt x="388538" y="278578"/>
                </a:lnTo>
                <a:lnTo>
                  <a:pt x="330122" y="241161"/>
                </a:lnTo>
                <a:lnTo>
                  <a:pt x="273354" y="201860"/>
                </a:lnTo>
                <a:lnTo>
                  <a:pt x="221463" y="162936"/>
                </a:lnTo>
                <a:close/>
              </a:path>
              <a:path w="2286000" h="593089">
                <a:moveTo>
                  <a:pt x="2207916" y="21110"/>
                </a:moveTo>
                <a:lnTo>
                  <a:pt x="2182630" y="46933"/>
                </a:lnTo>
                <a:lnTo>
                  <a:pt x="2156974" y="73872"/>
                </a:lnTo>
                <a:lnTo>
                  <a:pt x="2129835" y="98204"/>
                </a:lnTo>
                <a:lnTo>
                  <a:pt x="2103053" y="123651"/>
                </a:lnTo>
                <a:lnTo>
                  <a:pt x="2074429" y="146097"/>
                </a:lnTo>
                <a:lnTo>
                  <a:pt x="2046165" y="170429"/>
                </a:lnTo>
                <a:lnTo>
                  <a:pt x="1957673" y="235176"/>
                </a:lnTo>
                <a:lnTo>
                  <a:pt x="1862860" y="293925"/>
                </a:lnTo>
                <a:lnTo>
                  <a:pt x="1798528" y="328356"/>
                </a:lnTo>
                <a:lnTo>
                  <a:pt x="1731230" y="360164"/>
                </a:lnTo>
                <a:lnTo>
                  <a:pt x="1627489" y="402073"/>
                </a:lnTo>
                <a:lnTo>
                  <a:pt x="1519660" y="435389"/>
                </a:lnTo>
                <a:lnTo>
                  <a:pt x="1482095" y="444366"/>
                </a:lnTo>
                <a:lnTo>
                  <a:pt x="1446027" y="453348"/>
                </a:lnTo>
                <a:lnTo>
                  <a:pt x="1408476" y="460833"/>
                </a:lnTo>
                <a:lnTo>
                  <a:pt x="1332251" y="472808"/>
                </a:lnTo>
                <a:lnTo>
                  <a:pt x="1216618" y="483287"/>
                </a:lnTo>
                <a:lnTo>
                  <a:pt x="1177569" y="485159"/>
                </a:lnTo>
                <a:lnTo>
                  <a:pt x="1723801" y="485159"/>
                </a:lnTo>
                <a:lnTo>
                  <a:pt x="1845006" y="430897"/>
                </a:lnTo>
                <a:lnTo>
                  <a:pt x="1881074" y="412550"/>
                </a:lnTo>
                <a:lnTo>
                  <a:pt x="1915659" y="393103"/>
                </a:lnTo>
                <a:lnTo>
                  <a:pt x="1982956" y="352310"/>
                </a:lnTo>
                <a:lnTo>
                  <a:pt x="2016044" y="329848"/>
                </a:lnTo>
                <a:lnTo>
                  <a:pt x="2047664" y="308893"/>
                </a:lnTo>
                <a:lnTo>
                  <a:pt x="2080376" y="284562"/>
                </a:lnTo>
                <a:lnTo>
                  <a:pt x="2111980" y="260623"/>
                </a:lnTo>
                <a:lnTo>
                  <a:pt x="2142101" y="236669"/>
                </a:lnTo>
                <a:lnTo>
                  <a:pt x="2201966" y="185398"/>
                </a:lnTo>
                <a:lnTo>
                  <a:pt x="2230597" y="158082"/>
                </a:lnTo>
                <a:lnTo>
                  <a:pt x="2285998" y="102695"/>
                </a:lnTo>
                <a:lnTo>
                  <a:pt x="2278562" y="101188"/>
                </a:lnTo>
                <a:lnTo>
                  <a:pt x="2269638" y="99696"/>
                </a:lnTo>
                <a:lnTo>
                  <a:pt x="2261830" y="98204"/>
                </a:lnTo>
                <a:lnTo>
                  <a:pt x="2254393" y="98204"/>
                </a:lnTo>
                <a:lnTo>
                  <a:pt x="2224648" y="91842"/>
                </a:lnTo>
                <a:lnTo>
                  <a:pt x="2221673" y="82857"/>
                </a:lnTo>
                <a:lnTo>
                  <a:pt x="2218325" y="64888"/>
                </a:lnTo>
                <a:lnTo>
                  <a:pt x="2215351" y="57410"/>
                </a:lnTo>
                <a:lnTo>
                  <a:pt x="2212378" y="39441"/>
                </a:lnTo>
                <a:lnTo>
                  <a:pt x="2209403" y="30471"/>
                </a:lnTo>
                <a:lnTo>
                  <a:pt x="2207916" y="21110"/>
                </a:lnTo>
                <a:close/>
              </a:path>
              <a:path w="2286000" h="593089">
                <a:moveTo>
                  <a:pt x="0" y="0"/>
                </a:moveTo>
                <a:lnTo>
                  <a:pt x="0" y="64891"/>
                </a:lnTo>
                <a:lnTo>
                  <a:pt x="21118" y="186890"/>
                </a:lnTo>
                <a:lnTo>
                  <a:pt x="51225" y="162936"/>
                </a:lnTo>
                <a:lnTo>
                  <a:pt x="221463" y="162936"/>
                </a:lnTo>
                <a:lnTo>
                  <a:pt x="217484" y="159951"/>
                </a:lnTo>
                <a:lnTo>
                  <a:pt x="165060" y="114665"/>
                </a:lnTo>
                <a:lnTo>
                  <a:pt x="138249" y="88841"/>
                </a:lnTo>
                <a:lnTo>
                  <a:pt x="171052" y="61902"/>
                </a:lnTo>
                <a:lnTo>
                  <a:pt x="0" y="0"/>
                </a:lnTo>
                <a:close/>
              </a:path>
            </a:pathLst>
          </a:custGeom>
          <a:solidFill>
            <a:srgbClr val="676767"/>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64" name="object 21"/>
          <p:cNvSpPr>
            <a:spLocks/>
          </p:cNvSpPr>
          <p:nvPr/>
        </p:nvSpPr>
        <p:spPr bwMode="auto">
          <a:xfrm>
            <a:off x="2462213" y="4330700"/>
            <a:ext cx="1066800" cy="292100"/>
          </a:xfrm>
          <a:custGeom>
            <a:avLst/>
            <a:gdLst>
              <a:gd name="T0" fmla="*/ 1045596 w 1066800"/>
              <a:gd name="T1" fmla="*/ 0 h 292100"/>
              <a:gd name="T2" fmla="*/ 16011 w 1066800"/>
              <a:gd name="T3" fmla="*/ 640 h 292100"/>
              <a:gd name="T4" fmla="*/ 4555 w 1066800"/>
              <a:gd name="T5" fmla="*/ 8070 h 292100"/>
              <a:gd name="T6" fmla="*/ 0 w 1066800"/>
              <a:gd name="T7" fmla="*/ 21203 h 292100"/>
              <a:gd name="T8" fmla="*/ 640 w 1066800"/>
              <a:gd name="T9" fmla="*/ 276088 h 292100"/>
              <a:gd name="T10" fmla="*/ 8070 w 1066800"/>
              <a:gd name="T11" fmla="*/ 287544 h 292100"/>
              <a:gd name="T12" fmla="*/ 21203 w 1066800"/>
              <a:gd name="T13" fmla="*/ 292100 h 292100"/>
              <a:gd name="T14" fmla="*/ 1050788 w 1066800"/>
              <a:gd name="T15" fmla="*/ 291459 h 292100"/>
              <a:gd name="T16" fmla="*/ 1062244 w 1066800"/>
              <a:gd name="T17" fmla="*/ 284029 h 292100"/>
              <a:gd name="T18" fmla="*/ 1066800 w 1066800"/>
              <a:gd name="T19" fmla="*/ 270896 h 292100"/>
              <a:gd name="T20" fmla="*/ 1066159 w 1066800"/>
              <a:gd name="T21" fmla="*/ 16011 h 292100"/>
              <a:gd name="T22" fmla="*/ 1058729 w 1066800"/>
              <a:gd name="T23" fmla="*/ 4555 h 292100"/>
              <a:gd name="T24" fmla="*/ 1045596 w 1066800"/>
              <a:gd name="T25" fmla="*/ 0 h 292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6800" h="292100">
                <a:moveTo>
                  <a:pt x="1045596" y="0"/>
                </a:moveTo>
                <a:lnTo>
                  <a:pt x="16011" y="640"/>
                </a:lnTo>
                <a:lnTo>
                  <a:pt x="4555" y="8070"/>
                </a:lnTo>
                <a:lnTo>
                  <a:pt x="0" y="21203"/>
                </a:lnTo>
                <a:lnTo>
                  <a:pt x="640" y="276088"/>
                </a:lnTo>
                <a:lnTo>
                  <a:pt x="8070" y="287544"/>
                </a:lnTo>
                <a:lnTo>
                  <a:pt x="21203" y="292100"/>
                </a:lnTo>
                <a:lnTo>
                  <a:pt x="1050788" y="291459"/>
                </a:lnTo>
                <a:lnTo>
                  <a:pt x="1062244" y="284029"/>
                </a:lnTo>
                <a:lnTo>
                  <a:pt x="1066800" y="270896"/>
                </a:lnTo>
                <a:lnTo>
                  <a:pt x="1066159" y="16011"/>
                </a:lnTo>
                <a:lnTo>
                  <a:pt x="1058729" y="4555"/>
                </a:lnTo>
                <a:lnTo>
                  <a:pt x="1045596" y="0"/>
                </a:lnTo>
                <a:close/>
              </a:path>
            </a:pathLst>
          </a:custGeom>
          <a:solidFill>
            <a:srgbClr val="E5F3E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65" name="object 22"/>
          <p:cNvSpPr>
            <a:spLocks/>
          </p:cNvSpPr>
          <p:nvPr/>
        </p:nvSpPr>
        <p:spPr bwMode="auto">
          <a:xfrm>
            <a:off x="2462213" y="4330700"/>
            <a:ext cx="1066800" cy="292100"/>
          </a:xfrm>
          <a:custGeom>
            <a:avLst/>
            <a:gdLst>
              <a:gd name="T0" fmla="*/ 0 w 1066800"/>
              <a:gd name="T1" fmla="*/ 21203 h 292100"/>
              <a:gd name="T2" fmla="*/ 4555 w 1066800"/>
              <a:gd name="T3" fmla="*/ 8070 h 292100"/>
              <a:gd name="T4" fmla="*/ 16011 w 1066800"/>
              <a:gd name="T5" fmla="*/ 640 h 292100"/>
              <a:gd name="T6" fmla="*/ 1045595 w 1066800"/>
              <a:gd name="T7" fmla="*/ 0 h 292100"/>
              <a:gd name="T8" fmla="*/ 1058728 w 1066800"/>
              <a:gd name="T9" fmla="*/ 4555 h 292100"/>
              <a:gd name="T10" fmla="*/ 1066159 w 1066800"/>
              <a:gd name="T11" fmla="*/ 16011 h 292100"/>
              <a:gd name="T12" fmla="*/ 1066799 w 1066800"/>
              <a:gd name="T13" fmla="*/ 270895 h 292100"/>
              <a:gd name="T14" fmla="*/ 1062244 w 1066800"/>
              <a:gd name="T15" fmla="*/ 284029 h 292100"/>
              <a:gd name="T16" fmla="*/ 1050787 w 1066800"/>
              <a:gd name="T17" fmla="*/ 291459 h 292100"/>
              <a:gd name="T18" fmla="*/ 21203 w 1066800"/>
              <a:gd name="T19" fmla="*/ 292099 h 292100"/>
              <a:gd name="T20" fmla="*/ 8070 w 1066800"/>
              <a:gd name="T21" fmla="*/ 287544 h 292100"/>
              <a:gd name="T22" fmla="*/ 640 w 1066800"/>
              <a:gd name="T23" fmla="*/ 276088 h 292100"/>
              <a:gd name="T24" fmla="*/ 0 w 1066800"/>
              <a:gd name="T25" fmla="*/ 21203 h 292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6800" h="292100">
                <a:moveTo>
                  <a:pt x="0" y="21203"/>
                </a:moveTo>
                <a:lnTo>
                  <a:pt x="4555" y="8070"/>
                </a:lnTo>
                <a:lnTo>
                  <a:pt x="16011" y="640"/>
                </a:lnTo>
                <a:lnTo>
                  <a:pt x="1045595" y="0"/>
                </a:lnTo>
                <a:lnTo>
                  <a:pt x="1058728" y="4555"/>
                </a:lnTo>
                <a:lnTo>
                  <a:pt x="1066159" y="16011"/>
                </a:lnTo>
                <a:lnTo>
                  <a:pt x="1066799" y="270895"/>
                </a:lnTo>
                <a:lnTo>
                  <a:pt x="1062244" y="284029"/>
                </a:lnTo>
                <a:lnTo>
                  <a:pt x="1050787" y="291459"/>
                </a:lnTo>
                <a:lnTo>
                  <a:pt x="21203" y="292099"/>
                </a:lnTo>
                <a:lnTo>
                  <a:pt x="8070" y="287544"/>
                </a:lnTo>
                <a:lnTo>
                  <a:pt x="640" y="276088"/>
                </a:lnTo>
                <a:lnTo>
                  <a:pt x="0" y="21203"/>
                </a:lnTo>
                <a:close/>
              </a:path>
            </a:pathLst>
          </a:custGeom>
          <a:noFill/>
          <a:ln w="38099">
            <a:solidFill>
              <a:srgbClr val="3DA779"/>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3" name="object 23"/>
          <p:cNvSpPr txBox="1"/>
          <p:nvPr/>
        </p:nvSpPr>
        <p:spPr>
          <a:xfrm>
            <a:off x="2725738" y="4411663"/>
            <a:ext cx="546100" cy="152400"/>
          </a:xfrm>
          <a:prstGeom prst="rect">
            <a:avLst/>
          </a:prstGeom>
        </p:spPr>
        <p:txBody>
          <a:bodyPr lIns="0" tIns="0" rIns="0" bIns="0">
            <a:spAutoFit/>
          </a:bodyPr>
          <a:lstStyle/>
          <a:p>
            <a:pPr marL="12700">
              <a:defRPr/>
            </a:pPr>
            <a:r>
              <a:rPr sz="1000" i="1" dirty="0">
                <a:latin typeface="Arial"/>
                <a:cs typeface="Arial"/>
              </a:rPr>
              <a:t>S</a:t>
            </a:r>
            <a:r>
              <a:rPr sz="1000" i="1" spc="-75" dirty="0">
                <a:latin typeface="Arial"/>
                <a:cs typeface="Arial"/>
              </a:rPr>
              <a:t>A</a:t>
            </a:r>
            <a:r>
              <a:rPr sz="1000" i="1" spc="-5" dirty="0">
                <a:latin typeface="Arial"/>
                <a:cs typeface="Arial"/>
              </a:rPr>
              <a:t>TI</a:t>
            </a:r>
            <a:r>
              <a:rPr sz="1000" i="1" dirty="0">
                <a:latin typeface="Arial"/>
                <a:cs typeface="Arial"/>
              </a:rPr>
              <a:t>SFY</a:t>
            </a:r>
            <a:endParaRPr sz="1000">
              <a:latin typeface="Arial"/>
              <a:cs typeface="Arial"/>
            </a:endParaRPr>
          </a:p>
        </p:txBody>
      </p:sp>
      <p:sp>
        <p:nvSpPr>
          <p:cNvPr id="31767" name="object 24"/>
          <p:cNvSpPr>
            <a:spLocks/>
          </p:cNvSpPr>
          <p:nvPr/>
        </p:nvSpPr>
        <p:spPr bwMode="auto">
          <a:xfrm>
            <a:off x="5181600" y="4030663"/>
            <a:ext cx="2286000" cy="592137"/>
          </a:xfrm>
          <a:custGeom>
            <a:avLst/>
            <a:gdLst>
              <a:gd name="T0" fmla="*/ 51225 w 2286000"/>
              <a:gd name="T1" fmla="*/ 161632 h 593089"/>
              <a:gd name="T2" fmla="*/ 154726 w 2286000"/>
              <a:gd name="T3" fmla="*/ 251107 h 593089"/>
              <a:gd name="T4" fmla="*/ 274703 w 2286000"/>
              <a:gd name="T5" fmla="*/ 337603 h 593089"/>
              <a:gd name="T6" fmla="*/ 403816 w 2286000"/>
              <a:gd name="T7" fmla="*/ 412226 h 593089"/>
              <a:gd name="T8" fmla="*/ 538772 w 2286000"/>
              <a:gd name="T9" fmla="*/ 474966 h 593089"/>
              <a:gd name="T10" fmla="*/ 679717 w 2286000"/>
              <a:gd name="T11" fmla="*/ 525826 h 593089"/>
              <a:gd name="T12" fmla="*/ 790498 w 2286000"/>
              <a:gd name="T13" fmla="*/ 554410 h 593089"/>
              <a:gd name="T14" fmla="*/ 942200 w 2286000"/>
              <a:gd name="T15" fmla="*/ 581141 h 593089"/>
              <a:gd name="T16" fmla="*/ 1010528 w 2286000"/>
              <a:gd name="T17" fmla="*/ 587822 h 593089"/>
              <a:gd name="T18" fmla="*/ 1305110 w 2286000"/>
              <a:gd name="T19" fmla="*/ 584109 h 593089"/>
              <a:gd name="T20" fmla="*/ 1387656 w 2286000"/>
              <a:gd name="T21" fmla="*/ 573716 h 593089"/>
              <a:gd name="T22" fmla="*/ 1507393 w 2286000"/>
              <a:gd name="T23" fmla="*/ 549956 h 593089"/>
              <a:gd name="T24" fmla="*/ 1623026 w 2286000"/>
              <a:gd name="T25" fmla="*/ 516916 h 593089"/>
              <a:gd name="T26" fmla="*/ 1723801 w 2286000"/>
              <a:gd name="T27" fmla="*/ 481277 h 593089"/>
              <a:gd name="T28" fmla="*/ 1063420 w 2286000"/>
              <a:gd name="T29" fmla="*/ 479420 h 593089"/>
              <a:gd name="T30" fmla="*/ 918039 w 2286000"/>
              <a:gd name="T31" fmla="*/ 464571 h 593089"/>
              <a:gd name="T32" fmla="*/ 777078 w 2286000"/>
              <a:gd name="T33" fmla="*/ 436362 h 593089"/>
              <a:gd name="T34" fmla="*/ 642123 w 2286000"/>
              <a:gd name="T35" fmla="*/ 395895 h 593089"/>
              <a:gd name="T36" fmla="*/ 511661 w 2286000"/>
              <a:gd name="T37" fmla="*/ 342059 h 593089"/>
              <a:gd name="T38" fmla="*/ 388538 w 2286000"/>
              <a:gd name="T39" fmla="*/ 276351 h 593089"/>
              <a:gd name="T40" fmla="*/ 273354 w 2286000"/>
              <a:gd name="T41" fmla="*/ 200246 h 593089"/>
              <a:gd name="T42" fmla="*/ 2207916 w 2286000"/>
              <a:gd name="T43" fmla="*/ 20940 h 593089"/>
              <a:gd name="T44" fmla="*/ 2156974 w 2286000"/>
              <a:gd name="T45" fmla="*/ 73281 h 593089"/>
              <a:gd name="T46" fmla="*/ 2103053 w 2286000"/>
              <a:gd name="T47" fmla="*/ 122662 h 593089"/>
              <a:gd name="T48" fmla="*/ 2046166 w 2286000"/>
              <a:gd name="T49" fmla="*/ 169065 h 593089"/>
              <a:gd name="T50" fmla="*/ 1862860 w 2286000"/>
              <a:gd name="T51" fmla="*/ 291573 h 593089"/>
              <a:gd name="T52" fmla="*/ 1731230 w 2286000"/>
              <a:gd name="T53" fmla="*/ 357285 h 593089"/>
              <a:gd name="T54" fmla="*/ 1519661 w 2286000"/>
              <a:gd name="T55" fmla="*/ 431905 h 593089"/>
              <a:gd name="T56" fmla="*/ 1446027 w 2286000"/>
              <a:gd name="T57" fmla="*/ 449721 h 593089"/>
              <a:gd name="T58" fmla="*/ 1332251 w 2286000"/>
              <a:gd name="T59" fmla="*/ 469026 h 593089"/>
              <a:gd name="T60" fmla="*/ 1177569 w 2286000"/>
              <a:gd name="T61" fmla="*/ 481277 h 593089"/>
              <a:gd name="T62" fmla="*/ 1845006 w 2286000"/>
              <a:gd name="T63" fmla="*/ 427450 h 593089"/>
              <a:gd name="T64" fmla="*/ 1915660 w 2286000"/>
              <a:gd name="T65" fmla="*/ 389958 h 593089"/>
              <a:gd name="T66" fmla="*/ 2016044 w 2286000"/>
              <a:gd name="T67" fmla="*/ 327209 h 593089"/>
              <a:gd name="T68" fmla="*/ 2080376 w 2286000"/>
              <a:gd name="T69" fmla="*/ 282286 h 593089"/>
              <a:gd name="T70" fmla="*/ 2142101 w 2286000"/>
              <a:gd name="T71" fmla="*/ 234777 h 593089"/>
              <a:gd name="T72" fmla="*/ 2230597 w 2286000"/>
              <a:gd name="T73" fmla="*/ 156817 h 593089"/>
              <a:gd name="T74" fmla="*/ 2278562 w 2286000"/>
              <a:gd name="T75" fmla="*/ 100380 h 593089"/>
              <a:gd name="T76" fmla="*/ 2261830 w 2286000"/>
              <a:gd name="T77" fmla="*/ 97418 h 593089"/>
              <a:gd name="T78" fmla="*/ 2224648 w 2286000"/>
              <a:gd name="T79" fmla="*/ 91109 h 593089"/>
              <a:gd name="T80" fmla="*/ 2218323 w 2286000"/>
              <a:gd name="T81" fmla="*/ 64365 h 593089"/>
              <a:gd name="T82" fmla="*/ 2212378 w 2286000"/>
              <a:gd name="T83" fmla="*/ 39126 h 593089"/>
              <a:gd name="T84" fmla="*/ 2207916 w 2286000"/>
              <a:gd name="T85" fmla="*/ 20940 h 593089"/>
              <a:gd name="T86" fmla="*/ 0 w 2286000"/>
              <a:gd name="T87" fmla="*/ 64369 h 593089"/>
              <a:gd name="T88" fmla="*/ 51225 w 2286000"/>
              <a:gd name="T89" fmla="*/ 161632 h 593089"/>
              <a:gd name="T90" fmla="*/ 217486 w 2286000"/>
              <a:gd name="T91" fmla="*/ 158672 h 593089"/>
              <a:gd name="T92" fmla="*/ 138250 w 2286000"/>
              <a:gd name="T93" fmla="*/ 88131 h 593089"/>
              <a:gd name="T94" fmla="*/ 0 w 2286000"/>
              <a:gd name="T95" fmla="*/ 0 h 59308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286000" h="593089">
                <a:moveTo>
                  <a:pt x="221464" y="162936"/>
                </a:moveTo>
                <a:lnTo>
                  <a:pt x="51225" y="162936"/>
                </a:lnTo>
                <a:lnTo>
                  <a:pt x="97809" y="204860"/>
                </a:lnTo>
                <a:lnTo>
                  <a:pt x="154726" y="253132"/>
                </a:lnTo>
                <a:lnTo>
                  <a:pt x="212992" y="298417"/>
                </a:lnTo>
                <a:lnTo>
                  <a:pt x="274703" y="340326"/>
                </a:lnTo>
                <a:lnTo>
                  <a:pt x="337612" y="379627"/>
                </a:lnTo>
                <a:lnTo>
                  <a:pt x="403816" y="415551"/>
                </a:lnTo>
                <a:lnTo>
                  <a:pt x="469572" y="448858"/>
                </a:lnTo>
                <a:lnTo>
                  <a:pt x="538772" y="478797"/>
                </a:lnTo>
                <a:lnTo>
                  <a:pt x="609020" y="506114"/>
                </a:lnTo>
                <a:lnTo>
                  <a:pt x="679717" y="530066"/>
                </a:lnTo>
                <a:lnTo>
                  <a:pt x="717313" y="540545"/>
                </a:lnTo>
                <a:lnTo>
                  <a:pt x="790498" y="558881"/>
                </a:lnTo>
                <a:lnTo>
                  <a:pt x="865600" y="573852"/>
                </a:lnTo>
                <a:lnTo>
                  <a:pt x="942200" y="585827"/>
                </a:lnTo>
                <a:lnTo>
                  <a:pt x="981248" y="590318"/>
                </a:lnTo>
                <a:lnTo>
                  <a:pt x="1010528" y="592563"/>
                </a:lnTo>
                <a:lnTo>
                  <a:pt x="1254080" y="592563"/>
                </a:lnTo>
                <a:lnTo>
                  <a:pt x="1305110" y="588820"/>
                </a:lnTo>
                <a:lnTo>
                  <a:pt x="1347125" y="584330"/>
                </a:lnTo>
                <a:lnTo>
                  <a:pt x="1387656" y="578342"/>
                </a:lnTo>
                <a:lnTo>
                  <a:pt x="1467222" y="563373"/>
                </a:lnTo>
                <a:lnTo>
                  <a:pt x="1507393" y="554391"/>
                </a:lnTo>
                <a:lnTo>
                  <a:pt x="1585475" y="533060"/>
                </a:lnTo>
                <a:lnTo>
                  <a:pt x="1623026" y="521084"/>
                </a:lnTo>
                <a:lnTo>
                  <a:pt x="1662075" y="507612"/>
                </a:lnTo>
                <a:lnTo>
                  <a:pt x="1723801" y="485159"/>
                </a:lnTo>
                <a:lnTo>
                  <a:pt x="1100970" y="485159"/>
                </a:lnTo>
                <a:lnTo>
                  <a:pt x="1063420" y="483287"/>
                </a:lnTo>
                <a:lnTo>
                  <a:pt x="990175" y="477300"/>
                </a:lnTo>
                <a:lnTo>
                  <a:pt x="918039" y="468318"/>
                </a:lnTo>
                <a:lnTo>
                  <a:pt x="847760" y="456343"/>
                </a:lnTo>
                <a:lnTo>
                  <a:pt x="777078" y="439882"/>
                </a:lnTo>
                <a:lnTo>
                  <a:pt x="709825" y="421912"/>
                </a:lnTo>
                <a:lnTo>
                  <a:pt x="642123" y="399089"/>
                </a:lnTo>
                <a:lnTo>
                  <a:pt x="576367" y="373642"/>
                </a:lnTo>
                <a:lnTo>
                  <a:pt x="511661" y="344818"/>
                </a:lnTo>
                <a:lnTo>
                  <a:pt x="448751" y="313387"/>
                </a:lnTo>
                <a:lnTo>
                  <a:pt x="388538" y="278579"/>
                </a:lnTo>
                <a:lnTo>
                  <a:pt x="330123" y="241162"/>
                </a:lnTo>
                <a:lnTo>
                  <a:pt x="273354" y="201860"/>
                </a:lnTo>
                <a:lnTo>
                  <a:pt x="221464" y="162936"/>
                </a:lnTo>
                <a:close/>
              </a:path>
              <a:path w="2286000" h="593089">
                <a:moveTo>
                  <a:pt x="2207916" y="21110"/>
                </a:moveTo>
                <a:lnTo>
                  <a:pt x="2182630" y="46933"/>
                </a:lnTo>
                <a:lnTo>
                  <a:pt x="2156974" y="73872"/>
                </a:lnTo>
                <a:lnTo>
                  <a:pt x="2129835" y="98204"/>
                </a:lnTo>
                <a:lnTo>
                  <a:pt x="2103053" y="123651"/>
                </a:lnTo>
                <a:lnTo>
                  <a:pt x="2074430" y="146097"/>
                </a:lnTo>
                <a:lnTo>
                  <a:pt x="2046166" y="170429"/>
                </a:lnTo>
                <a:lnTo>
                  <a:pt x="1957674" y="235176"/>
                </a:lnTo>
                <a:lnTo>
                  <a:pt x="1862860" y="293925"/>
                </a:lnTo>
                <a:lnTo>
                  <a:pt x="1798529" y="328356"/>
                </a:lnTo>
                <a:lnTo>
                  <a:pt x="1731230" y="360165"/>
                </a:lnTo>
                <a:lnTo>
                  <a:pt x="1627491" y="402073"/>
                </a:lnTo>
                <a:lnTo>
                  <a:pt x="1519661" y="435389"/>
                </a:lnTo>
                <a:lnTo>
                  <a:pt x="1482095" y="444367"/>
                </a:lnTo>
                <a:lnTo>
                  <a:pt x="1446027" y="453348"/>
                </a:lnTo>
                <a:lnTo>
                  <a:pt x="1408476" y="460834"/>
                </a:lnTo>
                <a:lnTo>
                  <a:pt x="1332251" y="472808"/>
                </a:lnTo>
                <a:lnTo>
                  <a:pt x="1216619" y="483287"/>
                </a:lnTo>
                <a:lnTo>
                  <a:pt x="1177569" y="485159"/>
                </a:lnTo>
                <a:lnTo>
                  <a:pt x="1723801" y="485159"/>
                </a:lnTo>
                <a:lnTo>
                  <a:pt x="1845006" y="430897"/>
                </a:lnTo>
                <a:lnTo>
                  <a:pt x="1881074" y="412551"/>
                </a:lnTo>
                <a:lnTo>
                  <a:pt x="1915660" y="393103"/>
                </a:lnTo>
                <a:lnTo>
                  <a:pt x="1982957" y="352311"/>
                </a:lnTo>
                <a:lnTo>
                  <a:pt x="2016044" y="329848"/>
                </a:lnTo>
                <a:lnTo>
                  <a:pt x="2047664" y="308893"/>
                </a:lnTo>
                <a:lnTo>
                  <a:pt x="2080376" y="284563"/>
                </a:lnTo>
                <a:lnTo>
                  <a:pt x="2111980" y="260623"/>
                </a:lnTo>
                <a:lnTo>
                  <a:pt x="2142101" y="236670"/>
                </a:lnTo>
                <a:lnTo>
                  <a:pt x="2201966" y="185399"/>
                </a:lnTo>
                <a:lnTo>
                  <a:pt x="2230597" y="158082"/>
                </a:lnTo>
                <a:lnTo>
                  <a:pt x="2285998" y="102696"/>
                </a:lnTo>
                <a:lnTo>
                  <a:pt x="2278562" y="101189"/>
                </a:lnTo>
                <a:lnTo>
                  <a:pt x="2269638" y="99696"/>
                </a:lnTo>
                <a:lnTo>
                  <a:pt x="2261830" y="98204"/>
                </a:lnTo>
                <a:lnTo>
                  <a:pt x="2254394" y="98204"/>
                </a:lnTo>
                <a:lnTo>
                  <a:pt x="2224648" y="91843"/>
                </a:lnTo>
                <a:lnTo>
                  <a:pt x="2221673" y="82858"/>
                </a:lnTo>
                <a:lnTo>
                  <a:pt x="2218323" y="64884"/>
                </a:lnTo>
                <a:lnTo>
                  <a:pt x="2215351" y="57411"/>
                </a:lnTo>
                <a:lnTo>
                  <a:pt x="2212378" y="39441"/>
                </a:lnTo>
                <a:lnTo>
                  <a:pt x="2209403" y="30471"/>
                </a:lnTo>
                <a:lnTo>
                  <a:pt x="2207916" y="21110"/>
                </a:lnTo>
                <a:close/>
              </a:path>
              <a:path w="2286000" h="593089">
                <a:moveTo>
                  <a:pt x="0" y="0"/>
                </a:moveTo>
                <a:lnTo>
                  <a:pt x="0" y="64888"/>
                </a:lnTo>
                <a:lnTo>
                  <a:pt x="21120" y="186891"/>
                </a:lnTo>
                <a:lnTo>
                  <a:pt x="51225" y="162936"/>
                </a:lnTo>
                <a:lnTo>
                  <a:pt x="221464" y="162936"/>
                </a:lnTo>
                <a:lnTo>
                  <a:pt x="217486" y="159952"/>
                </a:lnTo>
                <a:lnTo>
                  <a:pt x="165061" y="114666"/>
                </a:lnTo>
                <a:lnTo>
                  <a:pt x="138250" y="88842"/>
                </a:lnTo>
                <a:lnTo>
                  <a:pt x="171053" y="61903"/>
                </a:lnTo>
                <a:lnTo>
                  <a:pt x="0" y="0"/>
                </a:lnTo>
                <a:close/>
              </a:path>
            </a:pathLst>
          </a:custGeom>
          <a:solidFill>
            <a:srgbClr val="676767"/>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68" name="object 25"/>
          <p:cNvSpPr>
            <a:spLocks/>
          </p:cNvSpPr>
          <p:nvPr/>
        </p:nvSpPr>
        <p:spPr bwMode="auto">
          <a:xfrm>
            <a:off x="5791200" y="4330700"/>
            <a:ext cx="1066800" cy="292100"/>
          </a:xfrm>
          <a:custGeom>
            <a:avLst/>
            <a:gdLst>
              <a:gd name="T0" fmla="*/ 1045596 w 1066800"/>
              <a:gd name="T1" fmla="*/ 0 h 292100"/>
              <a:gd name="T2" fmla="*/ 16011 w 1066800"/>
              <a:gd name="T3" fmla="*/ 640 h 292100"/>
              <a:gd name="T4" fmla="*/ 4555 w 1066800"/>
              <a:gd name="T5" fmla="*/ 8071 h 292100"/>
              <a:gd name="T6" fmla="*/ 0 w 1066800"/>
              <a:gd name="T7" fmla="*/ 21203 h 292100"/>
              <a:gd name="T8" fmla="*/ 640 w 1066800"/>
              <a:gd name="T9" fmla="*/ 276089 h 292100"/>
              <a:gd name="T10" fmla="*/ 8071 w 1066800"/>
              <a:gd name="T11" fmla="*/ 287544 h 292100"/>
              <a:gd name="T12" fmla="*/ 21205 w 1066800"/>
              <a:gd name="T13" fmla="*/ 292100 h 292100"/>
              <a:gd name="T14" fmla="*/ 1050788 w 1066800"/>
              <a:gd name="T15" fmla="*/ 291459 h 292100"/>
              <a:gd name="T16" fmla="*/ 1062244 w 1066800"/>
              <a:gd name="T17" fmla="*/ 284029 h 292100"/>
              <a:gd name="T18" fmla="*/ 1066800 w 1066800"/>
              <a:gd name="T19" fmla="*/ 270896 h 292100"/>
              <a:gd name="T20" fmla="*/ 1066159 w 1066800"/>
              <a:gd name="T21" fmla="*/ 16011 h 292100"/>
              <a:gd name="T22" fmla="*/ 1058729 w 1066800"/>
              <a:gd name="T23" fmla="*/ 4555 h 292100"/>
              <a:gd name="T24" fmla="*/ 1045596 w 1066800"/>
              <a:gd name="T25" fmla="*/ 0 h 292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6800" h="292100">
                <a:moveTo>
                  <a:pt x="1045596" y="0"/>
                </a:moveTo>
                <a:lnTo>
                  <a:pt x="16011" y="640"/>
                </a:lnTo>
                <a:lnTo>
                  <a:pt x="4555" y="8071"/>
                </a:lnTo>
                <a:lnTo>
                  <a:pt x="0" y="21203"/>
                </a:lnTo>
                <a:lnTo>
                  <a:pt x="640" y="276089"/>
                </a:lnTo>
                <a:lnTo>
                  <a:pt x="8071" y="287544"/>
                </a:lnTo>
                <a:lnTo>
                  <a:pt x="21205" y="292100"/>
                </a:lnTo>
                <a:lnTo>
                  <a:pt x="1050788" y="291459"/>
                </a:lnTo>
                <a:lnTo>
                  <a:pt x="1062244" y="284029"/>
                </a:lnTo>
                <a:lnTo>
                  <a:pt x="1066800" y="270896"/>
                </a:lnTo>
                <a:lnTo>
                  <a:pt x="1066159" y="16011"/>
                </a:lnTo>
                <a:lnTo>
                  <a:pt x="1058729" y="4555"/>
                </a:lnTo>
                <a:lnTo>
                  <a:pt x="1045596" y="0"/>
                </a:lnTo>
                <a:close/>
              </a:path>
            </a:pathLst>
          </a:custGeom>
          <a:solidFill>
            <a:srgbClr val="E5F3E5"/>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69" name="object 26"/>
          <p:cNvSpPr>
            <a:spLocks/>
          </p:cNvSpPr>
          <p:nvPr/>
        </p:nvSpPr>
        <p:spPr bwMode="auto">
          <a:xfrm>
            <a:off x="5791200" y="4330700"/>
            <a:ext cx="1066800" cy="292100"/>
          </a:xfrm>
          <a:custGeom>
            <a:avLst/>
            <a:gdLst>
              <a:gd name="T0" fmla="*/ 0 w 1066800"/>
              <a:gd name="T1" fmla="*/ 21203 h 292100"/>
              <a:gd name="T2" fmla="*/ 4555 w 1066800"/>
              <a:gd name="T3" fmla="*/ 8070 h 292100"/>
              <a:gd name="T4" fmla="*/ 16011 w 1066800"/>
              <a:gd name="T5" fmla="*/ 640 h 292100"/>
              <a:gd name="T6" fmla="*/ 1045595 w 1066800"/>
              <a:gd name="T7" fmla="*/ 0 h 292100"/>
              <a:gd name="T8" fmla="*/ 1058728 w 1066800"/>
              <a:gd name="T9" fmla="*/ 4555 h 292100"/>
              <a:gd name="T10" fmla="*/ 1066159 w 1066800"/>
              <a:gd name="T11" fmla="*/ 16011 h 292100"/>
              <a:gd name="T12" fmla="*/ 1066799 w 1066800"/>
              <a:gd name="T13" fmla="*/ 270895 h 292100"/>
              <a:gd name="T14" fmla="*/ 1062244 w 1066800"/>
              <a:gd name="T15" fmla="*/ 284029 h 292100"/>
              <a:gd name="T16" fmla="*/ 1050788 w 1066800"/>
              <a:gd name="T17" fmla="*/ 291459 h 292100"/>
              <a:gd name="T18" fmla="*/ 21204 w 1066800"/>
              <a:gd name="T19" fmla="*/ 292099 h 292100"/>
              <a:gd name="T20" fmla="*/ 8070 w 1066800"/>
              <a:gd name="T21" fmla="*/ 287544 h 292100"/>
              <a:gd name="T22" fmla="*/ 640 w 1066800"/>
              <a:gd name="T23" fmla="*/ 276088 h 292100"/>
              <a:gd name="T24" fmla="*/ 0 w 1066800"/>
              <a:gd name="T25" fmla="*/ 21203 h 292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66800" h="292100">
                <a:moveTo>
                  <a:pt x="0" y="21203"/>
                </a:moveTo>
                <a:lnTo>
                  <a:pt x="4555" y="8070"/>
                </a:lnTo>
                <a:lnTo>
                  <a:pt x="16011" y="640"/>
                </a:lnTo>
                <a:lnTo>
                  <a:pt x="1045595" y="0"/>
                </a:lnTo>
                <a:lnTo>
                  <a:pt x="1058728" y="4555"/>
                </a:lnTo>
                <a:lnTo>
                  <a:pt x="1066159" y="16011"/>
                </a:lnTo>
                <a:lnTo>
                  <a:pt x="1066799" y="270895"/>
                </a:lnTo>
                <a:lnTo>
                  <a:pt x="1062244" y="284029"/>
                </a:lnTo>
                <a:lnTo>
                  <a:pt x="1050788" y="291459"/>
                </a:lnTo>
                <a:lnTo>
                  <a:pt x="21204" y="292099"/>
                </a:lnTo>
                <a:lnTo>
                  <a:pt x="8070" y="287544"/>
                </a:lnTo>
                <a:lnTo>
                  <a:pt x="640" y="276088"/>
                </a:lnTo>
                <a:lnTo>
                  <a:pt x="0" y="21203"/>
                </a:lnTo>
                <a:close/>
              </a:path>
            </a:pathLst>
          </a:custGeom>
          <a:noFill/>
          <a:ln w="38099">
            <a:solidFill>
              <a:srgbClr val="3DA779"/>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1770" name="object 27"/>
          <p:cNvSpPr txBox="1">
            <a:spLocks noChangeArrowheads="1"/>
          </p:cNvSpPr>
          <p:nvPr/>
        </p:nvSpPr>
        <p:spPr bwMode="auto">
          <a:xfrm>
            <a:off x="5986463" y="4411663"/>
            <a:ext cx="682625" cy="15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000" i="1">
                <a:cs typeface="Arial" charset="0"/>
              </a:rPr>
              <a:t>CONFORM</a:t>
            </a:r>
            <a:endParaRPr lang="en-US" sz="1000">
              <a:cs typeface="Arial" charset="0"/>
            </a:endParaRPr>
          </a:p>
        </p:txBody>
      </p:sp>
      <p:sp>
        <p:nvSpPr>
          <p:cNvPr id="31771" name="object 28"/>
          <p:cNvSpPr>
            <a:spLocks/>
          </p:cNvSpPr>
          <p:nvPr/>
        </p:nvSpPr>
        <p:spPr bwMode="auto">
          <a:xfrm>
            <a:off x="3733800" y="3175000"/>
            <a:ext cx="1676400" cy="762000"/>
          </a:xfrm>
          <a:custGeom>
            <a:avLst/>
            <a:gdLst>
              <a:gd name="T0" fmla="*/ 1621086 w 1676400"/>
              <a:gd name="T1" fmla="*/ 0 h 762000"/>
              <a:gd name="T2" fmla="*/ 52952 w 1676400"/>
              <a:gd name="T3" fmla="*/ 49 h 762000"/>
              <a:gd name="T4" fmla="*/ 15430 w 1676400"/>
              <a:gd name="T5" fmla="*/ 16987 h 762000"/>
              <a:gd name="T6" fmla="*/ 0 w 1676400"/>
              <a:gd name="T7" fmla="*/ 55314 h 762000"/>
              <a:gd name="T8" fmla="*/ 49 w 1676400"/>
              <a:gd name="T9" fmla="*/ 709048 h 762000"/>
              <a:gd name="T10" fmla="*/ 16986 w 1676400"/>
              <a:gd name="T11" fmla="*/ 746568 h 762000"/>
              <a:gd name="T12" fmla="*/ 55314 w 1676400"/>
              <a:gd name="T13" fmla="*/ 762000 h 762000"/>
              <a:gd name="T14" fmla="*/ 1623447 w 1676400"/>
              <a:gd name="T15" fmla="*/ 761950 h 762000"/>
              <a:gd name="T16" fmla="*/ 1660968 w 1676400"/>
              <a:gd name="T17" fmla="*/ 745013 h 762000"/>
              <a:gd name="T18" fmla="*/ 1676400 w 1676400"/>
              <a:gd name="T19" fmla="*/ 706686 h 762000"/>
              <a:gd name="T20" fmla="*/ 1676350 w 1676400"/>
              <a:gd name="T21" fmla="*/ 52953 h 762000"/>
              <a:gd name="T22" fmla="*/ 1659413 w 1676400"/>
              <a:gd name="T23" fmla="*/ 15431 h 762000"/>
              <a:gd name="T24" fmla="*/ 1621086 w 1676400"/>
              <a:gd name="T25" fmla="*/ 0 h 762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6400" h="762000">
                <a:moveTo>
                  <a:pt x="1621086" y="0"/>
                </a:moveTo>
                <a:lnTo>
                  <a:pt x="52952" y="49"/>
                </a:lnTo>
                <a:lnTo>
                  <a:pt x="15430" y="16987"/>
                </a:lnTo>
                <a:lnTo>
                  <a:pt x="0" y="55314"/>
                </a:lnTo>
                <a:lnTo>
                  <a:pt x="49" y="709048"/>
                </a:lnTo>
                <a:lnTo>
                  <a:pt x="16986" y="746568"/>
                </a:lnTo>
                <a:lnTo>
                  <a:pt x="55314" y="762000"/>
                </a:lnTo>
                <a:lnTo>
                  <a:pt x="1623447" y="761950"/>
                </a:lnTo>
                <a:lnTo>
                  <a:pt x="1660968" y="745013"/>
                </a:lnTo>
                <a:lnTo>
                  <a:pt x="1676400" y="706686"/>
                </a:lnTo>
                <a:lnTo>
                  <a:pt x="1676350" y="52953"/>
                </a:lnTo>
                <a:lnTo>
                  <a:pt x="1659413" y="15431"/>
                </a:lnTo>
                <a:lnTo>
                  <a:pt x="1621086" y="0"/>
                </a:lnTo>
                <a:close/>
              </a:path>
            </a:pathLst>
          </a:custGeom>
          <a:solidFill>
            <a:srgbClr val="52AA58"/>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72" name="object 29"/>
          <p:cNvSpPr>
            <a:spLocks/>
          </p:cNvSpPr>
          <p:nvPr/>
        </p:nvSpPr>
        <p:spPr bwMode="auto">
          <a:xfrm>
            <a:off x="3733800" y="3175000"/>
            <a:ext cx="1676400" cy="762000"/>
          </a:xfrm>
          <a:custGeom>
            <a:avLst/>
            <a:gdLst>
              <a:gd name="T0" fmla="*/ 0 w 1676400"/>
              <a:gd name="T1" fmla="*/ 55314 h 762000"/>
              <a:gd name="T2" fmla="*/ 15431 w 1676400"/>
              <a:gd name="T3" fmla="*/ 16986 h 762000"/>
              <a:gd name="T4" fmla="*/ 52952 w 1676400"/>
              <a:gd name="T5" fmla="*/ 49 h 762000"/>
              <a:gd name="T6" fmla="*/ 1621085 w 1676400"/>
              <a:gd name="T7" fmla="*/ 0 h 762000"/>
              <a:gd name="T8" fmla="*/ 1635425 w 1676400"/>
              <a:gd name="T9" fmla="*/ 1877 h 762000"/>
              <a:gd name="T10" fmla="*/ 1668085 w 1676400"/>
              <a:gd name="T11" fmla="*/ 26133 h 762000"/>
              <a:gd name="T12" fmla="*/ 1676399 w 1676400"/>
              <a:gd name="T13" fmla="*/ 706685 h 762000"/>
              <a:gd name="T14" fmla="*/ 1674522 w 1676400"/>
              <a:gd name="T15" fmla="*/ 721026 h 762000"/>
              <a:gd name="T16" fmla="*/ 1650265 w 1676400"/>
              <a:gd name="T17" fmla="*/ 753685 h 762000"/>
              <a:gd name="T18" fmla="*/ 55314 w 1676400"/>
              <a:gd name="T19" fmla="*/ 761999 h 762000"/>
              <a:gd name="T20" fmla="*/ 40973 w 1676400"/>
              <a:gd name="T21" fmla="*/ 760122 h 762000"/>
              <a:gd name="T22" fmla="*/ 8314 w 1676400"/>
              <a:gd name="T23" fmla="*/ 735866 h 762000"/>
              <a:gd name="T24" fmla="*/ 0 w 1676400"/>
              <a:gd name="T25" fmla="*/ 55314 h 762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6400" h="762000">
                <a:moveTo>
                  <a:pt x="0" y="55314"/>
                </a:moveTo>
                <a:lnTo>
                  <a:pt x="15431" y="16986"/>
                </a:lnTo>
                <a:lnTo>
                  <a:pt x="52952" y="49"/>
                </a:lnTo>
                <a:lnTo>
                  <a:pt x="1621085" y="0"/>
                </a:lnTo>
                <a:lnTo>
                  <a:pt x="1635425" y="1877"/>
                </a:lnTo>
                <a:lnTo>
                  <a:pt x="1668085" y="26133"/>
                </a:lnTo>
                <a:lnTo>
                  <a:pt x="1676399" y="706685"/>
                </a:lnTo>
                <a:lnTo>
                  <a:pt x="1674522" y="721026"/>
                </a:lnTo>
                <a:lnTo>
                  <a:pt x="1650265" y="753685"/>
                </a:lnTo>
                <a:lnTo>
                  <a:pt x="55314" y="761999"/>
                </a:lnTo>
                <a:lnTo>
                  <a:pt x="40973" y="760122"/>
                </a:lnTo>
                <a:lnTo>
                  <a:pt x="8314" y="735866"/>
                </a:lnTo>
                <a:lnTo>
                  <a:pt x="0" y="55314"/>
                </a:lnTo>
                <a:close/>
              </a:path>
            </a:pathLst>
          </a:custGeom>
          <a:noFill/>
          <a:ln w="38099">
            <a:solidFill>
              <a:srgbClr val="CBCBC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 name="object 30"/>
          <p:cNvSpPr txBox="1"/>
          <p:nvPr/>
        </p:nvSpPr>
        <p:spPr>
          <a:xfrm>
            <a:off x="3860800" y="3470275"/>
            <a:ext cx="1428750" cy="203200"/>
          </a:xfrm>
          <a:prstGeom prst="rect">
            <a:avLst/>
          </a:prstGeom>
        </p:spPr>
        <p:txBody>
          <a:bodyPr lIns="0" tIns="0" rIns="0" bIns="0">
            <a:spAutoFit/>
          </a:bodyPr>
          <a:lstStyle/>
          <a:p>
            <a:pPr marL="12700">
              <a:defRPr/>
            </a:pPr>
            <a:r>
              <a:rPr sz="1400" b="1" dirty="0">
                <a:solidFill>
                  <a:srgbClr val="FFFFFF"/>
                </a:solidFill>
                <a:latin typeface="Arial"/>
                <a:cs typeface="Arial"/>
              </a:rPr>
              <a:t>ARCH</a:t>
            </a:r>
            <a:r>
              <a:rPr sz="1400" b="1" spc="-5" dirty="0">
                <a:solidFill>
                  <a:srgbClr val="FFFFFF"/>
                </a:solidFill>
                <a:latin typeface="Arial"/>
                <a:cs typeface="Arial"/>
              </a:rPr>
              <a:t>IT</a:t>
            </a:r>
            <a:r>
              <a:rPr sz="1400" b="1" dirty="0">
                <a:solidFill>
                  <a:srgbClr val="FFFFFF"/>
                </a:solidFill>
                <a:latin typeface="Arial"/>
                <a:cs typeface="Arial"/>
              </a:rPr>
              <a:t>EC</a:t>
            </a:r>
            <a:r>
              <a:rPr sz="1400" b="1" spc="-5" dirty="0">
                <a:solidFill>
                  <a:srgbClr val="FFFFFF"/>
                </a:solidFill>
                <a:latin typeface="Arial"/>
                <a:cs typeface="Arial"/>
              </a:rPr>
              <a:t>T</a:t>
            </a:r>
            <a:r>
              <a:rPr sz="1400" b="1" dirty="0">
                <a:solidFill>
                  <a:srgbClr val="FFFFFF"/>
                </a:solidFill>
                <a:latin typeface="Arial"/>
                <a:cs typeface="Arial"/>
              </a:rPr>
              <a:t>URE</a:t>
            </a:r>
            <a:endParaRPr sz="1400">
              <a:latin typeface="Arial"/>
              <a:cs typeface="Arial"/>
            </a:endParaRPr>
          </a:p>
        </p:txBody>
      </p:sp>
      <p:sp>
        <p:nvSpPr>
          <p:cNvPr id="31774" name="object 31"/>
          <p:cNvSpPr>
            <a:spLocks/>
          </p:cNvSpPr>
          <p:nvPr/>
        </p:nvSpPr>
        <p:spPr bwMode="auto">
          <a:xfrm>
            <a:off x="7162800" y="3175000"/>
            <a:ext cx="1676400" cy="762000"/>
          </a:xfrm>
          <a:custGeom>
            <a:avLst/>
            <a:gdLst>
              <a:gd name="T0" fmla="*/ 1621086 w 1676400"/>
              <a:gd name="T1" fmla="*/ 0 h 762000"/>
              <a:gd name="T2" fmla="*/ 52951 w 1676400"/>
              <a:gd name="T3" fmla="*/ 49 h 762000"/>
              <a:gd name="T4" fmla="*/ 15431 w 1676400"/>
              <a:gd name="T5" fmla="*/ 16986 h 762000"/>
              <a:gd name="T6" fmla="*/ 0 w 1676400"/>
              <a:gd name="T7" fmla="*/ 55314 h 762000"/>
              <a:gd name="T8" fmla="*/ 49 w 1676400"/>
              <a:gd name="T9" fmla="*/ 709047 h 762000"/>
              <a:gd name="T10" fmla="*/ 16986 w 1676400"/>
              <a:gd name="T11" fmla="*/ 746568 h 762000"/>
              <a:gd name="T12" fmla="*/ 55313 w 1676400"/>
              <a:gd name="T13" fmla="*/ 762000 h 762000"/>
              <a:gd name="T14" fmla="*/ 1623447 w 1676400"/>
              <a:gd name="T15" fmla="*/ 761950 h 762000"/>
              <a:gd name="T16" fmla="*/ 1660968 w 1676400"/>
              <a:gd name="T17" fmla="*/ 745013 h 762000"/>
              <a:gd name="T18" fmla="*/ 1676400 w 1676400"/>
              <a:gd name="T19" fmla="*/ 706686 h 762000"/>
              <a:gd name="T20" fmla="*/ 1676350 w 1676400"/>
              <a:gd name="T21" fmla="*/ 52953 h 762000"/>
              <a:gd name="T22" fmla="*/ 1659413 w 1676400"/>
              <a:gd name="T23" fmla="*/ 15431 h 762000"/>
              <a:gd name="T24" fmla="*/ 1621086 w 1676400"/>
              <a:gd name="T25" fmla="*/ 0 h 762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6400" h="762000">
                <a:moveTo>
                  <a:pt x="1621086" y="0"/>
                </a:moveTo>
                <a:lnTo>
                  <a:pt x="52951" y="49"/>
                </a:lnTo>
                <a:lnTo>
                  <a:pt x="15431" y="16986"/>
                </a:lnTo>
                <a:lnTo>
                  <a:pt x="0" y="55314"/>
                </a:lnTo>
                <a:lnTo>
                  <a:pt x="49" y="709047"/>
                </a:lnTo>
                <a:lnTo>
                  <a:pt x="16986" y="746568"/>
                </a:lnTo>
                <a:lnTo>
                  <a:pt x="55313" y="762000"/>
                </a:lnTo>
                <a:lnTo>
                  <a:pt x="1623447" y="761950"/>
                </a:lnTo>
                <a:lnTo>
                  <a:pt x="1660968" y="745013"/>
                </a:lnTo>
                <a:lnTo>
                  <a:pt x="1676400" y="706686"/>
                </a:lnTo>
                <a:lnTo>
                  <a:pt x="1676350" y="52953"/>
                </a:lnTo>
                <a:lnTo>
                  <a:pt x="1659413" y="15431"/>
                </a:lnTo>
                <a:lnTo>
                  <a:pt x="1621086" y="0"/>
                </a:lnTo>
                <a:close/>
              </a:path>
            </a:pathLst>
          </a:custGeom>
          <a:solidFill>
            <a:srgbClr val="52AA58"/>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75" name="object 32"/>
          <p:cNvSpPr>
            <a:spLocks/>
          </p:cNvSpPr>
          <p:nvPr/>
        </p:nvSpPr>
        <p:spPr bwMode="auto">
          <a:xfrm>
            <a:off x="7162800" y="3175000"/>
            <a:ext cx="1676400" cy="762000"/>
          </a:xfrm>
          <a:custGeom>
            <a:avLst/>
            <a:gdLst>
              <a:gd name="T0" fmla="*/ 0 w 1676400"/>
              <a:gd name="T1" fmla="*/ 55314 h 762000"/>
              <a:gd name="T2" fmla="*/ 15431 w 1676400"/>
              <a:gd name="T3" fmla="*/ 16986 h 762000"/>
              <a:gd name="T4" fmla="*/ 52952 w 1676400"/>
              <a:gd name="T5" fmla="*/ 49 h 762000"/>
              <a:gd name="T6" fmla="*/ 1621085 w 1676400"/>
              <a:gd name="T7" fmla="*/ 0 h 762000"/>
              <a:gd name="T8" fmla="*/ 1635426 w 1676400"/>
              <a:gd name="T9" fmla="*/ 1877 h 762000"/>
              <a:gd name="T10" fmla="*/ 1668085 w 1676400"/>
              <a:gd name="T11" fmla="*/ 26133 h 762000"/>
              <a:gd name="T12" fmla="*/ 1676399 w 1676400"/>
              <a:gd name="T13" fmla="*/ 706685 h 762000"/>
              <a:gd name="T14" fmla="*/ 1674522 w 1676400"/>
              <a:gd name="T15" fmla="*/ 721026 h 762000"/>
              <a:gd name="T16" fmla="*/ 1650266 w 1676400"/>
              <a:gd name="T17" fmla="*/ 753685 h 762000"/>
              <a:gd name="T18" fmla="*/ 55313 w 1676400"/>
              <a:gd name="T19" fmla="*/ 761999 h 762000"/>
              <a:gd name="T20" fmla="*/ 40973 w 1676400"/>
              <a:gd name="T21" fmla="*/ 760122 h 762000"/>
              <a:gd name="T22" fmla="*/ 8314 w 1676400"/>
              <a:gd name="T23" fmla="*/ 735865 h 762000"/>
              <a:gd name="T24" fmla="*/ 0 w 1676400"/>
              <a:gd name="T25" fmla="*/ 55314 h 762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6400" h="762000">
                <a:moveTo>
                  <a:pt x="0" y="55314"/>
                </a:moveTo>
                <a:lnTo>
                  <a:pt x="15431" y="16986"/>
                </a:lnTo>
                <a:lnTo>
                  <a:pt x="52952" y="49"/>
                </a:lnTo>
                <a:lnTo>
                  <a:pt x="1621085" y="0"/>
                </a:lnTo>
                <a:lnTo>
                  <a:pt x="1635426" y="1877"/>
                </a:lnTo>
                <a:lnTo>
                  <a:pt x="1668085" y="26133"/>
                </a:lnTo>
                <a:lnTo>
                  <a:pt x="1676399" y="706685"/>
                </a:lnTo>
                <a:lnTo>
                  <a:pt x="1674522" y="721026"/>
                </a:lnTo>
                <a:lnTo>
                  <a:pt x="1650266" y="753685"/>
                </a:lnTo>
                <a:lnTo>
                  <a:pt x="55313" y="761999"/>
                </a:lnTo>
                <a:lnTo>
                  <a:pt x="40973" y="760122"/>
                </a:lnTo>
                <a:lnTo>
                  <a:pt x="8314" y="735865"/>
                </a:lnTo>
                <a:lnTo>
                  <a:pt x="0" y="55314"/>
                </a:lnTo>
                <a:close/>
              </a:path>
            </a:pathLst>
          </a:custGeom>
          <a:noFill/>
          <a:ln w="38099">
            <a:solidFill>
              <a:srgbClr val="CBCBC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1776" name="object 33"/>
          <p:cNvSpPr txBox="1">
            <a:spLocks noChangeArrowheads="1"/>
          </p:cNvSpPr>
          <p:nvPr/>
        </p:nvSpPr>
        <p:spPr bwMode="auto">
          <a:xfrm>
            <a:off x="7624763" y="3470275"/>
            <a:ext cx="757237" cy="20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400" b="1">
                <a:solidFill>
                  <a:srgbClr val="FFFFFF"/>
                </a:solidFill>
                <a:cs typeface="Arial" charset="0"/>
              </a:rPr>
              <a:t>SYSTEM</a:t>
            </a:r>
            <a:endParaRPr lang="en-US" sz="1400">
              <a:cs typeface="Arial" charset="0"/>
            </a:endParaRPr>
          </a:p>
        </p:txBody>
      </p:sp>
      <p:sp>
        <p:nvSpPr>
          <p:cNvPr id="31777" name="object 34"/>
          <p:cNvSpPr>
            <a:spLocks/>
          </p:cNvSpPr>
          <p:nvPr/>
        </p:nvSpPr>
        <p:spPr bwMode="auto">
          <a:xfrm>
            <a:off x="304800" y="3175000"/>
            <a:ext cx="1981200" cy="762000"/>
          </a:xfrm>
          <a:custGeom>
            <a:avLst/>
            <a:gdLst>
              <a:gd name="T0" fmla="*/ 1925885 w 1981200"/>
              <a:gd name="T1" fmla="*/ 0 h 762000"/>
              <a:gd name="T2" fmla="*/ 52951 w 1981200"/>
              <a:gd name="T3" fmla="*/ 49 h 762000"/>
              <a:gd name="T4" fmla="*/ 15430 w 1981200"/>
              <a:gd name="T5" fmla="*/ 16986 h 762000"/>
              <a:gd name="T6" fmla="*/ 0 w 1981200"/>
              <a:gd name="T7" fmla="*/ 55314 h 762000"/>
              <a:gd name="T8" fmla="*/ 49 w 1981200"/>
              <a:gd name="T9" fmla="*/ 709047 h 762000"/>
              <a:gd name="T10" fmla="*/ 16986 w 1981200"/>
              <a:gd name="T11" fmla="*/ 746568 h 762000"/>
              <a:gd name="T12" fmla="*/ 55313 w 1981200"/>
              <a:gd name="T13" fmla="*/ 762000 h 762000"/>
              <a:gd name="T14" fmla="*/ 1928246 w 1981200"/>
              <a:gd name="T15" fmla="*/ 761950 h 762000"/>
              <a:gd name="T16" fmla="*/ 1965768 w 1981200"/>
              <a:gd name="T17" fmla="*/ 745013 h 762000"/>
              <a:gd name="T18" fmla="*/ 1981200 w 1981200"/>
              <a:gd name="T19" fmla="*/ 706686 h 762000"/>
              <a:gd name="T20" fmla="*/ 1981150 w 1981200"/>
              <a:gd name="T21" fmla="*/ 52952 h 762000"/>
              <a:gd name="T22" fmla="*/ 1964212 w 1981200"/>
              <a:gd name="T23" fmla="*/ 15430 h 762000"/>
              <a:gd name="T24" fmla="*/ 1925885 w 1981200"/>
              <a:gd name="T25" fmla="*/ 0 h 762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1200" h="762000">
                <a:moveTo>
                  <a:pt x="1925885" y="0"/>
                </a:moveTo>
                <a:lnTo>
                  <a:pt x="52951" y="49"/>
                </a:lnTo>
                <a:lnTo>
                  <a:pt x="15430" y="16986"/>
                </a:lnTo>
                <a:lnTo>
                  <a:pt x="0" y="55314"/>
                </a:lnTo>
                <a:lnTo>
                  <a:pt x="49" y="709047"/>
                </a:lnTo>
                <a:lnTo>
                  <a:pt x="16986" y="746568"/>
                </a:lnTo>
                <a:lnTo>
                  <a:pt x="55313" y="762000"/>
                </a:lnTo>
                <a:lnTo>
                  <a:pt x="1928246" y="761950"/>
                </a:lnTo>
                <a:lnTo>
                  <a:pt x="1965768" y="745013"/>
                </a:lnTo>
                <a:lnTo>
                  <a:pt x="1981200" y="706686"/>
                </a:lnTo>
                <a:lnTo>
                  <a:pt x="1981150" y="52952"/>
                </a:lnTo>
                <a:lnTo>
                  <a:pt x="1964212" y="15430"/>
                </a:lnTo>
                <a:lnTo>
                  <a:pt x="1925885" y="0"/>
                </a:lnTo>
                <a:close/>
              </a:path>
            </a:pathLst>
          </a:custGeom>
          <a:solidFill>
            <a:srgbClr val="52AA58"/>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1778" name="object 35"/>
          <p:cNvSpPr>
            <a:spLocks/>
          </p:cNvSpPr>
          <p:nvPr/>
        </p:nvSpPr>
        <p:spPr bwMode="auto">
          <a:xfrm>
            <a:off x="304800" y="3175000"/>
            <a:ext cx="1981200" cy="762000"/>
          </a:xfrm>
          <a:custGeom>
            <a:avLst/>
            <a:gdLst>
              <a:gd name="T0" fmla="*/ 0 w 1981200"/>
              <a:gd name="T1" fmla="*/ 55314 h 762000"/>
              <a:gd name="T2" fmla="*/ 15431 w 1981200"/>
              <a:gd name="T3" fmla="*/ 16986 h 762000"/>
              <a:gd name="T4" fmla="*/ 52952 w 1981200"/>
              <a:gd name="T5" fmla="*/ 49 h 762000"/>
              <a:gd name="T6" fmla="*/ 1925885 w 1981200"/>
              <a:gd name="T7" fmla="*/ 0 h 762000"/>
              <a:gd name="T8" fmla="*/ 1940225 w 1981200"/>
              <a:gd name="T9" fmla="*/ 1877 h 762000"/>
              <a:gd name="T10" fmla="*/ 1972885 w 1981200"/>
              <a:gd name="T11" fmla="*/ 26133 h 762000"/>
              <a:gd name="T12" fmla="*/ 1981199 w 1981200"/>
              <a:gd name="T13" fmla="*/ 706685 h 762000"/>
              <a:gd name="T14" fmla="*/ 1979322 w 1981200"/>
              <a:gd name="T15" fmla="*/ 721026 h 762000"/>
              <a:gd name="T16" fmla="*/ 1955065 w 1981200"/>
              <a:gd name="T17" fmla="*/ 753685 h 762000"/>
              <a:gd name="T18" fmla="*/ 55313 w 1981200"/>
              <a:gd name="T19" fmla="*/ 761999 h 762000"/>
              <a:gd name="T20" fmla="*/ 40973 w 1981200"/>
              <a:gd name="T21" fmla="*/ 760122 h 762000"/>
              <a:gd name="T22" fmla="*/ 8314 w 1981200"/>
              <a:gd name="T23" fmla="*/ 735866 h 762000"/>
              <a:gd name="T24" fmla="*/ 0 w 1981200"/>
              <a:gd name="T25" fmla="*/ 55314 h 762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1200" h="762000">
                <a:moveTo>
                  <a:pt x="0" y="55314"/>
                </a:moveTo>
                <a:lnTo>
                  <a:pt x="15431" y="16986"/>
                </a:lnTo>
                <a:lnTo>
                  <a:pt x="52952" y="49"/>
                </a:lnTo>
                <a:lnTo>
                  <a:pt x="1925885" y="0"/>
                </a:lnTo>
                <a:lnTo>
                  <a:pt x="1940225" y="1877"/>
                </a:lnTo>
                <a:lnTo>
                  <a:pt x="1972885" y="26133"/>
                </a:lnTo>
                <a:lnTo>
                  <a:pt x="1981199" y="706685"/>
                </a:lnTo>
                <a:lnTo>
                  <a:pt x="1979322" y="721026"/>
                </a:lnTo>
                <a:lnTo>
                  <a:pt x="1955065" y="753685"/>
                </a:lnTo>
                <a:lnTo>
                  <a:pt x="55313" y="761999"/>
                </a:lnTo>
                <a:lnTo>
                  <a:pt x="40973" y="760122"/>
                </a:lnTo>
                <a:lnTo>
                  <a:pt x="8314" y="735866"/>
                </a:lnTo>
                <a:lnTo>
                  <a:pt x="0" y="55314"/>
                </a:lnTo>
                <a:close/>
              </a:path>
            </a:pathLst>
          </a:custGeom>
          <a:noFill/>
          <a:ln w="38099">
            <a:solidFill>
              <a:srgbClr val="CBCBC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1779" name="object 36"/>
          <p:cNvSpPr txBox="1">
            <a:spLocks noChangeArrowheads="1"/>
          </p:cNvSpPr>
          <p:nvPr/>
        </p:nvSpPr>
        <p:spPr bwMode="auto">
          <a:xfrm>
            <a:off x="569913" y="3365500"/>
            <a:ext cx="1457325"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indent="476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ts val="1500"/>
              </a:lnSpc>
            </a:pPr>
            <a:r>
              <a:rPr lang="en-US" sz="1400" b="1">
                <a:solidFill>
                  <a:srgbClr val="FFFFFF"/>
                </a:solidFill>
                <a:cs typeface="Arial" charset="0"/>
              </a:rPr>
              <a:t>BUSINESS AND MISSION GOALS</a:t>
            </a:r>
            <a:endParaRPr lang="en-US" sz="1400">
              <a:cs typeface="Arial"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2"/>
          <p:cNvSpPr>
            <a:spLocks noGrp="1" noChangeArrowheads="1"/>
          </p:cNvSpPr>
          <p:nvPr>
            <p:ph type="ctrTitle"/>
          </p:nvPr>
        </p:nvSpPr>
        <p:spPr/>
        <p:txBody>
          <a:bodyPr/>
          <a:lstStyle/>
          <a:p>
            <a:pPr eaLnBrk="1" hangingPunct="1"/>
            <a:r>
              <a:rPr lang="en-GB" altLang="zh-CN">
                <a:latin typeface="Garamond" charset="0"/>
                <a:ea typeface="宋体" charset="0"/>
              </a:rPr>
              <a:t>Topic  2: Modern Software Architecture</a:t>
            </a:r>
          </a:p>
        </p:txBody>
      </p:sp>
      <p:sp>
        <p:nvSpPr>
          <p:cNvPr id="295938" name="Rectangle 3"/>
          <p:cNvSpPr>
            <a:spLocks noGrp="1" noChangeArrowheads="1"/>
          </p:cNvSpPr>
          <p:nvPr>
            <p:ph type="subTitle" idx="1"/>
          </p:nvPr>
        </p:nvSpPr>
        <p:spPr/>
        <p:txBody>
          <a:bodyPr/>
          <a:lstStyle/>
          <a:p>
            <a:pPr eaLnBrk="1" hangingPunct="1">
              <a:buFont typeface="Wingdings" charset="0"/>
              <a:buNone/>
            </a:pPr>
            <a:r>
              <a:rPr lang="en-GB" altLang="zh-CN">
                <a:latin typeface="Arial" charset="0"/>
                <a:ea typeface="宋体" charset="0"/>
              </a:rPr>
              <a:t>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2"/>
          <p:cNvSpPr>
            <a:spLocks noGrp="1" noChangeArrowheads="1"/>
          </p:cNvSpPr>
          <p:nvPr>
            <p:ph type="title"/>
          </p:nvPr>
        </p:nvSpPr>
        <p:spPr/>
        <p:txBody>
          <a:bodyPr/>
          <a:lstStyle/>
          <a:p>
            <a:pPr eaLnBrk="1" hangingPunct="1"/>
            <a:r>
              <a:rPr lang="en-GB" altLang="zh-CN">
                <a:latin typeface="Garamond" charset="0"/>
                <a:ea typeface="宋体" charset="0"/>
              </a:rPr>
              <a:t>Leading Contributors</a:t>
            </a:r>
          </a:p>
        </p:txBody>
      </p:sp>
      <p:sp>
        <p:nvSpPr>
          <p:cNvPr id="297986" name="Rectangle 3"/>
          <p:cNvSpPr>
            <a:spLocks noGrp="1" noChangeArrowheads="1"/>
          </p:cNvSpPr>
          <p:nvPr>
            <p:ph idx="1"/>
          </p:nvPr>
        </p:nvSpPr>
        <p:spPr/>
        <p:txBody>
          <a:bodyPr/>
          <a:lstStyle/>
          <a:p>
            <a:pPr eaLnBrk="1" hangingPunct="1"/>
            <a:r>
              <a:rPr lang="en-GB" altLang="zh-CN" sz="2600">
                <a:latin typeface="Arial" charset="0"/>
                <a:ea typeface="宋体" charset="0"/>
              </a:rPr>
              <a:t>The leading contributors of the modern discipline of Software Architecture to date are:</a:t>
            </a:r>
          </a:p>
          <a:p>
            <a:pPr lvl="1" eaLnBrk="1" hangingPunct="1"/>
            <a:r>
              <a:rPr lang="en-GB" altLang="zh-CN" sz="2200">
                <a:latin typeface="Arial" charset="0"/>
                <a:ea typeface="宋体" charset="0"/>
              </a:rPr>
              <a:t>Dewayne Perry and  Alexander Wolf</a:t>
            </a:r>
          </a:p>
          <a:p>
            <a:pPr lvl="1" eaLnBrk="1" hangingPunct="1"/>
            <a:r>
              <a:rPr lang="en-GB" altLang="zh-CN" sz="2200">
                <a:latin typeface="Arial" charset="0"/>
                <a:ea typeface="宋体" charset="0"/>
              </a:rPr>
              <a:t>Mary Shaw and David Garlan</a:t>
            </a:r>
          </a:p>
          <a:p>
            <a:pPr lvl="1" eaLnBrk="1" hangingPunct="1"/>
            <a:r>
              <a:rPr lang="en-GB" altLang="zh-CN" sz="2200">
                <a:latin typeface="Arial" charset="0"/>
                <a:ea typeface="宋体" charset="0"/>
              </a:rPr>
              <a:t>Len Bass, Paul Clements, Rick Kazman and Linda Northrup</a:t>
            </a:r>
          </a:p>
          <a:p>
            <a:pPr lvl="1" eaLnBrk="1" hangingPunct="1"/>
            <a:r>
              <a:rPr lang="en-GB" altLang="zh-CN" sz="2200">
                <a:latin typeface="Arial" charset="0"/>
                <a:ea typeface="宋体" charset="0"/>
              </a:rPr>
              <a:t>Frank Buschmann et al., </a:t>
            </a:r>
          </a:p>
          <a:p>
            <a:pPr lvl="1" eaLnBrk="1" hangingPunct="1"/>
            <a:r>
              <a:rPr lang="en-GB" altLang="zh-CN" sz="2200">
                <a:latin typeface="Arial" charset="0"/>
                <a:ea typeface="宋体" charset="0"/>
              </a:rPr>
              <a:t>James O. Coplien</a:t>
            </a:r>
          </a:p>
        </p:txBody>
      </p:sp>
      <p:sp>
        <p:nvSpPr>
          <p:cNvPr id="2979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AA2BEEE-6176-5C42-B3F0-01241148C392}" type="slidenum">
              <a:rPr lang="en-US" altLang="zh-CN" sz="1200">
                <a:latin typeface="Garamond" charset="0"/>
              </a:rPr>
              <a:pPr eaLnBrk="1" hangingPunct="1"/>
              <a:t>131</a:t>
            </a:fld>
            <a:endParaRPr lang="en-US" altLang="zh-CN" sz="1200">
              <a:latin typeface="Garamond"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Rectangle 2"/>
          <p:cNvSpPr>
            <a:spLocks noGrp="1" noChangeArrowheads="1"/>
          </p:cNvSpPr>
          <p:nvPr>
            <p:ph type="title"/>
          </p:nvPr>
        </p:nvSpPr>
        <p:spPr/>
        <p:txBody>
          <a:bodyPr/>
          <a:lstStyle/>
          <a:p>
            <a:pPr eaLnBrk="1" hangingPunct="1"/>
            <a:r>
              <a:rPr lang="en-GB" altLang="zh-CN">
                <a:latin typeface="Garamond" charset="0"/>
                <a:ea typeface="宋体" charset="0"/>
              </a:rPr>
              <a:t>Foundations of Study</a:t>
            </a:r>
          </a:p>
        </p:txBody>
      </p:sp>
      <p:sp>
        <p:nvSpPr>
          <p:cNvPr id="300034"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The seminal work is a 1992 paper by Dewayne E. Perry and Alexander L. Wolf</a:t>
            </a:r>
          </a:p>
          <a:p>
            <a:pPr lvl="1" eaLnBrk="1" hangingPunct="1">
              <a:lnSpc>
                <a:spcPct val="90000"/>
              </a:lnSpc>
            </a:pPr>
            <a:r>
              <a:rPr lang="en-GB" altLang="zh-CN" sz="2200">
                <a:latin typeface="Tahoma" charset="0"/>
                <a:ea typeface="宋体" charset="0"/>
              </a:rPr>
              <a:t>“</a:t>
            </a:r>
            <a:r>
              <a:rPr lang="en-GB" altLang="zh-CN" sz="2200">
                <a:latin typeface="Arial" charset="0"/>
                <a:ea typeface="宋体" charset="0"/>
              </a:rPr>
              <a:t>Foundations for the Study of Software Architecture</a:t>
            </a:r>
            <a:r>
              <a:rPr lang="en-GB" altLang="zh-CN" sz="2200">
                <a:latin typeface="Tahoma" charset="0"/>
                <a:ea typeface="宋体" charset="0"/>
              </a:rPr>
              <a:t>”</a:t>
            </a:r>
            <a:r>
              <a:rPr lang="en-GB" altLang="zh-CN" sz="2200">
                <a:latin typeface="Arial" charset="0"/>
                <a:ea typeface="宋体" charset="0"/>
              </a:rPr>
              <a:t>. ACM SIGSOFT Software Engineering Notes 17(4) pp.40-52</a:t>
            </a:r>
          </a:p>
          <a:p>
            <a:pPr eaLnBrk="1" hangingPunct="1">
              <a:lnSpc>
                <a:spcPct val="90000"/>
              </a:lnSpc>
            </a:pPr>
            <a:r>
              <a:rPr lang="en-GB" altLang="zh-CN" sz="2600">
                <a:latin typeface="Arial" charset="0"/>
                <a:ea typeface="宋体" charset="0"/>
              </a:rPr>
              <a:t>Constructed a model of Software Architecture consisting of 3 components:</a:t>
            </a:r>
          </a:p>
          <a:p>
            <a:pPr lvl="1" eaLnBrk="1" hangingPunct="1">
              <a:lnSpc>
                <a:spcPct val="90000"/>
              </a:lnSpc>
            </a:pPr>
            <a:r>
              <a:rPr lang="en-GB" altLang="zh-CN" sz="2200">
                <a:latin typeface="Arial" charset="0"/>
                <a:ea typeface="宋体" charset="0"/>
              </a:rPr>
              <a:t>Elements</a:t>
            </a:r>
          </a:p>
          <a:p>
            <a:pPr lvl="1" eaLnBrk="1" hangingPunct="1">
              <a:lnSpc>
                <a:spcPct val="90000"/>
              </a:lnSpc>
            </a:pPr>
            <a:r>
              <a:rPr lang="en-GB" altLang="zh-CN" sz="2200">
                <a:latin typeface="Arial" charset="0"/>
                <a:ea typeface="宋体" charset="0"/>
              </a:rPr>
              <a:t>Form</a:t>
            </a:r>
          </a:p>
          <a:p>
            <a:pPr lvl="1" eaLnBrk="1" hangingPunct="1">
              <a:lnSpc>
                <a:spcPct val="90000"/>
              </a:lnSpc>
            </a:pPr>
            <a:r>
              <a:rPr lang="en-GB" altLang="zh-CN" sz="2200">
                <a:latin typeface="Arial" charset="0"/>
                <a:ea typeface="宋体" charset="0"/>
              </a:rPr>
              <a:t>rationale</a:t>
            </a:r>
          </a:p>
        </p:txBody>
      </p:sp>
      <p:sp>
        <p:nvSpPr>
          <p:cNvPr id="3000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4806C42-AE2B-F246-BFEE-7634CBFF672F}" type="slidenum">
              <a:rPr lang="en-US" altLang="zh-CN" sz="1200">
                <a:latin typeface="Garamond" charset="0"/>
              </a:rPr>
              <a:pPr eaLnBrk="1" hangingPunct="1"/>
              <a:t>132</a:t>
            </a:fld>
            <a:endParaRPr lang="en-US" altLang="zh-CN" sz="1200">
              <a:latin typeface="Garamond"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p:txBody>
          <a:bodyPr/>
          <a:lstStyle/>
          <a:p>
            <a:pPr eaLnBrk="1" hangingPunct="1"/>
            <a:r>
              <a:rPr lang="en-GB" altLang="zh-CN">
                <a:latin typeface="Garamond" charset="0"/>
                <a:ea typeface="宋体" charset="0"/>
              </a:rPr>
              <a:t>Perry and Wolf, 1992</a:t>
            </a:r>
          </a:p>
        </p:txBody>
      </p:sp>
      <p:sp>
        <p:nvSpPr>
          <p:cNvPr id="302082" name="Rectangle 3"/>
          <p:cNvSpPr>
            <a:spLocks noGrp="1" noChangeArrowheads="1"/>
          </p:cNvSpPr>
          <p:nvPr>
            <p:ph idx="1"/>
          </p:nvPr>
        </p:nvSpPr>
        <p:spPr/>
        <p:txBody>
          <a:bodyPr/>
          <a:lstStyle/>
          <a:p>
            <a:pPr eaLnBrk="1" hangingPunct="1"/>
            <a:r>
              <a:rPr lang="zh-CN" altLang="en-GB" sz="2600">
                <a:latin typeface="Tahoma" charset="0"/>
                <a:ea typeface="宋体" charset="0"/>
              </a:rPr>
              <a:t>“</a:t>
            </a:r>
            <a:r>
              <a:rPr lang="en-GB" altLang="zh-CN" sz="2600">
                <a:latin typeface="Arial" charset="0"/>
                <a:ea typeface="宋体" charset="0"/>
              </a:rPr>
              <a:t>We use the term </a:t>
            </a:r>
            <a:r>
              <a:rPr lang="en-GB" altLang="zh-CN" sz="2600">
                <a:latin typeface="Tahoma" charset="0"/>
                <a:ea typeface="宋体" charset="0"/>
              </a:rPr>
              <a:t>‘</a:t>
            </a:r>
            <a:r>
              <a:rPr lang="en-GB" altLang="zh-CN" sz="2600">
                <a:latin typeface="Arial" charset="0"/>
                <a:ea typeface="宋体" charset="0"/>
              </a:rPr>
              <a:t>architecture</a:t>
            </a:r>
            <a:r>
              <a:rPr lang="en-GB" altLang="zh-CN" sz="2600">
                <a:latin typeface="Tahoma" charset="0"/>
                <a:ea typeface="宋体" charset="0"/>
              </a:rPr>
              <a:t>’</a:t>
            </a:r>
            <a:r>
              <a:rPr lang="en-GB" altLang="zh-CN" sz="2600">
                <a:latin typeface="Arial" charset="0"/>
                <a:ea typeface="宋体" charset="0"/>
              </a:rPr>
              <a:t> rather than </a:t>
            </a:r>
            <a:r>
              <a:rPr lang="en-GB" altLang="zh-CN" sz="2600">
                <a:latin typeface="Tahoma" charset="0"/>
                <a:ea typeface="宋体" charset="0"/>
              </a:rPr>
              <a:t>‘</a:t>
            </a:r>
            <a:r>
              <a:rPr lang="en-GB" altLang="zh-CN" sz="2600">
                <a:latin typeface="Arial" charset="0"/>
                <a:ea typeface="宋体" charset="0"/>
              </a:rPr>
              <a:t>design</a:t>
            </a:r>
            <a:r>
              <a:rPr lang="en-GB" altLang="zh-CN" sz="2600">
                <a:latin typeface="Tahoma" charset="0"/>
                <a:ea typeface="宋体" charset="0"/>
              </a:rPr>
              <a:t>’</a:t>
            </a:r>
            <a:r>
              <a:rPr lang="en-GB" altLang="zh-CN" sz="2600">
                <a:latin typeface="Arial" charset="0"/>
                <a:ea typeface="宋体" charset="0"/>
              </a:rPr>
              <a:t> to evoke notions of codification, of abstraction, of formal training (of software architects), and of style</a:t>
            </a:r>
            <a:r>
              <a:rPr lang="en-GB" altLang="zh-CN" sz="2600">
                <a:latin typeface="Tahoma" charset="0"/>
                <a:ea typeface="宋体" charset="0"/>
              </a:rPr>
              <a:t>”</a:t>
            </a:r>
            <a:endParaRPr lang="en-GB" altLang="zh-CN" sz="2600">
              <a:latin typeface="Arial" charset="0"/>
              <a:ea typeface="宋体" charset="0"/>
            </a:endParaRPr>
          </a:p>
          <a:p>
            <a:pPr eaLnBrk="1" hangingPunct="1"/>
            <a:r>
              <a:rPr lang="en-GB" altLang="zh-CN" sz="2600">
                <a:latin typeface="Arial" charset="0"/>
                <a:ea typeface="宋体" charset="0"/>
              </a:rPr>
              <a:t>Benefits sought</a:t>
            </a:r>
          </a:p>
          <a:p>
            <a:pPr lvl="1" eaLnBrk="1" hangingPunct="1"/>
            <a:r>
              <a:rPr lang="en-GB" altLang="zh-CN" sz="2200">
                <a:latin typeface="Arial" charset="0"/>
                <a:ea typeface="宋体" charset="0"/>
              </a:rPr>
              <a:t>Architecture as a framework for satisfying requirements</a:t>
            </a:r>
          </a:p>
          <a:p>
            <a:pPr lvl="1" eaLnBrk="1" hangingPunct="1"/>
            <a:r>
              <a:rPr lang="en-GB" altLang="zh-CN" sz="2200">
                <a:latin typeface="Arial" charset="0"/>
                <a:ea typeface="宋体" charset="0"/>
              </a:rPr>
              <a:t>Architecture as the technical basis for design</a:t>
            </a:r>
          </a:p>
          <a:p>
            <a:pPr lvl="1" eaLnBrk="1" hangingPunct="1"/>
            <a:r>
              <a:rPr lang="en-GB" altLang="zh-CN" sz="2200">
                <a:latin typeface="Arial" charset="0"/>
                <a:ea typeface="宋体" charset="0"/>
              </a:rPr>
              <a:t>Architecture as an effective basis for reuse</a:t>
            </a:r>
          </a:p>
          <a:p>
            <a:pPr lvl="1" eaLnBrk="1" hangingPunct="1"/>
            <a:r>
              <a:rPr lang="en-GB" altLang="zh-CN" sz="2200">
                <a:latin typeface="Arial" charset="0"/>
                <a:ea typeface="宋体" charset="0"/>
              </a:rPr>
              <a:t>Architecture as the basis for dependency and consistency analysis</a:t>
            </a:r>
          </a:p>
        </p:txBody>
      </p:sp>
      <p:sp>
        <p:nvSpPr>
          <p:cNvPr id="3020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FC8022A-2BDF-B244-8B98-5A2B4CCD262A}" type="slidenum">
              <a:rPr lang="en-US" altLang="zh-CN" sz="1200">
                <a:latin typeface="Garamond" charset="0"/>
              </a:rPr>
              <a:pPr eaLnBrk="1" hangingPunct="1"/>
              <a:t>133</a:t>
            </a:fld>
            <a:endParaRPr lang="en-US" altLang="zh-CN" sz="1200">
              <a:latin typeface="Garamond"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2"/>
          <p:cNvSpPr>
            <a:spLocks noGrp="1" noChangeArrowheads="1"/>
          </p:cNvSpPr>
          <p:nvPr>
            <p:ph type="title"/>
          </p:nvPr>
        </p:nvSpPr>
        <p:spPr/>
        <p:txBody>
          <a:bodyPr/>
          <a:lstStyle/>
          <a:p>
            <a:pPr eaLnBrk="1" hangingPunct="1"/>
            <a:r>
              <a:rPr lang="en-GB" altLang="zh-CN">
                <a:latin typeface="Garamond" charset="0"/>
                <a:ea typeface="宋体" charset="0"/>
              </a:rPr>
              <a:t>Basis of the Intuition</a:t>
            </a:r>
          </a:p>
        </p:txBody>
      </p:sp>
      <p:sp>
        <p:nvSpPr>
          <p:cNvPr id="304130"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Perry and Wolf examined other </a:t>
            </a:r>
            <a:r>
              <a:rPr lang="en-GB" altLang="zh-CN" sz="2600">
                <a:latin typeface="Tahoma" charset="0"/>
                <a:ea typeface="宋体" charset="0"/>
              </a:rPr>
              <a:t>“</a:t>
            </a:r>
            <a:r>
              <a:rPr lang="en-GB" altLang="zh-CN" sz="2600">
                <a:latin typeface="Arial" charset="0"/>
                <a:ea typeface="宋体" charset="0"/>
              </a:rPr>
              <a:t>architectural disciplines</a:t>
            </a:r>
            <a:r>
              <a:rPr lang="en-GB" altLang="zh-CN" sz="2600">
                <a:latin typeface="Tahoma" charset="0"/>
                <a:ea typeface="宋体" charset="0"/>
              </a:rPr>
              <a:t>”</a:t>
            </a:r>
            <a:r>
              <a:rPr lang="en-GB" altLang="zh-CN" sz="2600">
                <a:latin typeface="Arial" charset="0"/>
                <a:ea typeface="宋体" charset="0"/>
              </a:rPr>
              <a:t> for lessons</a:t>
            </a:r>
          </a:p>
          <a:p>
            <a:pPr lvl="1" eaLnBrk="1" hangingPunct="1">
              <a:lnSpc>
                <a:spcPct val="90000"/>
              </a:lnSpc>
            </a:pPr>
            <a:r>
              <a:rPr lang="en-GB" altLang="zh-CN" sz="2200">
                <a:latin typeface="Arial" charset="0"/>
                <a:ea typeface="宋体" charset="0"/>
              </a:rPr>
              <a:t>Computing hardware architecture</a:t>
            </a:r>
          </a:p>
          <a:p>
            <a:pPr lvl="2" eaLnBrk="1" hangingPunct="1">
              <a:lnSpc>
                <a:spcPct val="90000"/>
              </a:lnSpc>
            </a:pPr>
            <a:r>
              <a:rPr lang="en-GB" altLang="zh-CN" sz="2000">
                <a:latin typeface="Arial" charset="0"/>
                <a:ea typeface="宋体" charset="0"/>
              </a:rPr>
              <a:t>Small number of design features</a:t>
            </a:r>
          </a:p>
          <a:p>
            <a:pPr lvl="2" eaLnBrk="1" hangingPunct="1">
              <a:lnSpc>
                <a:spcPct val="90000"/>
              </a:lnSpc>
            </a:pPr>
            <a:r>
              <a:rPr lang="en-GB" altLang="zh-CN" sz="2000">
                <a:latin typeface="Arial" charset="0"/>
                <a:ea typeface="宋体" charset="0"/>
              </a:rPr>
              <a:t>Scale achieved by replication of the design elements</a:t>
            </a:r>
          </a:p>
          <a:p>
            <a:pPr lvl="1" eaLnBrk="1" hangingPunct="1">
              <a:lnSpc>
                <a:spcPct val="90000"/>
              </a:lnSpc>
            </a:pPr>
            <a:r>
              <a:rPr lang="en-GB" altLang="zh-CN" sz="2200">
                <a:latin typeface="Arial" charset="0"/>
                <a:ea typeface="宋体" charset="0"/>
              </a:rPr>
              <a:t>Network architecture</a:t>
            </a:r>
          </a:p>
          <a:p>
            <a:pPr lvl="2" eaLnBrk="1" hangingPunct="1">
              <a:lnSpc>
                <a:spcPct val="90000"/>
              </a:lnSpc>
            </a:pPr>
            <a:r>
              <a:rPr lang="en-GB" altLang="zh-CN" sz="2000">
                <a:latin typeface="Arial" charset="0"/>
                <a:ea typeface="宋体" charset="0"/>
              </a:rPr>
              <a:t>Two kinds of components </a:t>
            </a:r>
            <a:r>
              <a:rPr lang="en-GB" altLang="zh-CN" sz="2000">
                <a:latin typeface="Tahoma" charset="0"/>
                <a:ea typeface="宋体" charset="0"/>
              </a:rPr>
              <a:t>–</a:t>
            </a:r>
            <a:r>
              <a:rPr lang="en-GB" altLang="zh-CN" sz="2000">
                <a:latin typeface="Arial" charset="0"/>
                <a:ea typeface="宋体" charset="0"/>
              </a:rPr>
              <a:t> nodes and connections</a:t>
            </a:r>
          </a:p>
          <a:p>
            <a:pPr lvl="2" eaLnBrk="1" hangingPunct="1">
              <a:lnSpc>
                <a:spcPct val="90000"/>
              </a:lnSpc>
            </a:pPr>
            <a:r>
              <a:rPr lang="en-GB" altLang="zh-CN" sz="2000">
                <a:latin typeface="Arial" charset="0"/>
                <a:ea typeface="宋体" charset="0"/>
              </a:rPr>
              <a:t>Only a few topologies to be considered</a:t>
            </a:r>
          </a:p>
          <a:p>
            <a:pPr lvl="1" eaLnBrk="1" hangingPunct="1">
              <a:lnSpc>
                <a:spcPct val="90000"/>
              </a:lnSpc>
            </a:pPr>
            <a:r>
              <a:rPr lang="en-GB" altLang="zh-CN" sz="2200">
                <a:latin typeface="Arial" charset="0"/>
                <a:ea typeface="宋体" charset="0"/>
              </a:rPr>
              <a:t>Building architecture</a:t>
            </a:r>
          </a:p>
          <a:p>
            <a:pPr lvl="2" eaLnBrk="1" hangingPunct="1">
              <a:lnSpc>
                <a:spcPct val="90000"/>
              </a:lnSpc>
            </a:pPr>
            <a:r>
              <a:rPr lang="en-GB" altLang="zh-CN" sz="2000">
                <a:latin typeface="Arial" charset="0"/>
                <a:ea typeface="宋体" charset="0"/>
              </a:rPr>
              <a:t>Multiple views</a:t>
            </a:r>
          </a:p>
          <a:p>
            <a:pPr lvl="2" eaLnBrk="1" hangingPunct="1">
              <a:lnSpc>
                <a:spcPct val="90000"/>
              </a:lnSpc>
            </a:pPr>
            <a:r>
              <a:rPr lang="en-GB" altLang="zh-CN" sz="2000">
                <a:latin typeface="Arial" charset="0"/>
                <a:ea typeface="宋体" charset="0"/>
              </a:rPr>
              <a:t>Architectural styles</a:t>
            </a:r>
          </a:p>
          <a:p>
            <a:pPr lvl="2" eaLnBrk="1" hangingPunct="1">
              <a:lnSpc>
                <a:spcPct val="90000"/>
              </a:lnSpc>
            </a:pPr>
            <a:r>
              <a:rPr lang="en-GB" altLang="zh-CN" sz="2000">
                <a:latin typeface="Arial" charset="0"/>
                <a:ea typeface="宋体" charset="0"/>
              </a:rPr>
              <a:t>Style and engineering</a:t>
            </a:r>
          </a:p>
          <a:p>
            <a:pPr lvl="2" eaLnBrk="1" hangingPunct="1">
              <a:lnSpc>
                <a:spcPct val="90000"/>
              </a:lnSpc>
            </a:pPr>
            <a:r>
              <a:rPr lang="en-GB" altLang="zh-CN" sz="2000">
                <a:latin typeface="Arial" charset="0"/>
                <a:ea typeface="宋体" charset="0"/>
              </a:rPr>
              <a:t>Style and materials</a:t>
            </a:r>
          </a:p>
          <a:p>
            <a:pPr lvl="2" eaLnBrk="1" hangingPunct="1">
              <a:lnSpc>
                <a:spcPct val="90000"/>
              </a:lnSpc>
            </a:pPr>
            <a:endParaRPr lang="en-GB" altLang="zh-CN" sz="2000">
              <a:latin typeface="Arial" charset="0"/>
              <a:ea typeface="宋体" charset="0"/>
            </a:endParaRPr>
          </a:p>
          <a:p>
            <a:pPr lvl="1" eaLnBrk="1" hangingPunct="1">
              <a:lnSpc>
                <a:spcPct val="90000"/>
              </a:lnSpc>
            </a:pPr>
            <a:endParaRPr lang="en-GB" altLang="zh-CN" sz="2200">
              <a:latin typeface="Arial" charset="0"/>
              <a:ea typeface="宋体" charset="0"/>
            </a:endParaRPr>
          </a:p>
          <a:p>
            <a:pPr lvl="1" eaLnBrk="1" hangingPunct="1">
              <a:lnSpc>
                <a:spcPct val="90000"/>
              </a:lnSpc>
            </a:pPr>
            <a:endParaRPr lang="zh-CN" altLang="en-GB" sz="2200">
              <a:latin typeface="Arial" charset="0"/>
              <a:ea typeface="宋体" charset="0"/>
            </a:endParaRPr>
          </a:p>
        </p:txBody>
      </p:sp>
      <p:sp>
        <p:nvSpPr>
          <p:cNvPr id="30413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61CC9E-6D07-7741-AFE1-4C3640A8B11A}" type="slidenum">
              <a:rPr lang="en-US" altLang="zh-CN" sz="1200">
                <a:latin typeface="Garamond" charset="0"/>
              </a:rPr>
              <a:pPr eaLnBrk="1" hangingPunct="1"/>
              <a:t>134</a:t>
            </a:fld>
            <a:endParaRPr lang="en-US" altLang="zh-CN" sz="1200">
              <a:latin typeface="Garamond"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Rectangle 2"/>
          <p:cNvSpPr>
            <a:spLocks noGrp="1" noChangeArrowheads="1"/>
          </p:cNvSpPr>
          <p:nvPr>
            <p:ph type="title"/>
          </p:nvPr>
        </p:nvSpPr>
        <p:spPr/>
        <p:txBody>
          <a:bodyPr/>
          <a:lstStyle/>
          <a:p>
            <a:pPr eaLnBrk="1" hangingPunct="1"/>
            <a:r>
              <a:rPr lang="en-GB" altLang="zh-CN">
                <a:latin typeface="Garamond" charset="0"/>
                <a:ea typeface="宋体" charset="0"/>
              </a:rPr>
              <a:t>The Context of Architecture</a:t>
            </a:r>
          </a:p>
        </p:txBody>
      </p:sp>
      <p:sp>
        <p:nvSpPr>
          <p:cNvPr id="306178" name="Rectangle 3"/>
          <p:cNvSpPr>
            <a:spLocks noGrp="1" noChangeArrowheads="1"/>
          </p:cNvSpPr>
          <p:nvPr>
            <p:ph idx="1"/>
          </p:nvPr>
        </p:nvSpPr>
        <p:spPr>
          <a:xfrm>
            <a:off x="457200" y="1052513"/>
            <a:ext cx="8229600" cy="5184775"/>
          </a:xfrm>
        </p:spPr>
        <p:txBody>
          <a:bodyPr/>
          <a:lstStyle/>
          <a:p>
            <a:pPr eaLnBrk="1" hangingPunct="1">
              <a:lnSpc>
                <a:spcPct val="90000"/>
              </a:lnSpc>
            </a:pPr>
            <a:r>
              <a:rPr lang="en-GB" altLang="zh-CN" sz="2200" i="1">
                <a:latin typeface="Arial" charset="0"/>
                <a:ea typeface="宋体" charset="0"/>
              </a:rPr>
              <a:t>Requirements</a:t>
            </a:r>
            <a:r>
              <a:rPr lang="en-GB" altLang="zh-CN" sz="2200">
                <a:latin typeface="Arial" charset="0"/>
                <a:ea typeface="宋体" charset="0"/>
              </a:rPr>
              <a:t> are concerned with the determination of the information, processing and characteristics of that information needed by the user of the system</a:t>
            </a:r>
          </a:p>
          <a:p>
            <a:pPr eaLnBrk="1" hangingPunct="1">
              <a:lnSpc>
                <a:spcPct val="90000"/>
              </a:lnSpc>
            </a:pPr>
            <a:r>
              <a:rPr lang="en-GB" altLang="zh-CN" sz="2200" i="1">
                <a:latin typeface="Arial" charset="0"/>
                <a:ea typeface="宋体" charset="0"/>
              </a:rPr>
              <a:t>Architecture</a:t>
            </a:r>
            <a:r>
              <a:rPr lang="en-GB" altLang="zh-CN" sz="2200">
                <a:latin typeface="Arial" charset="0"/>
                <a:ea typeface="宋体" charset="0"/>
              </a:rPr>
              <a:t> is concerned with the selection of architectural elements, their interactions, and the constraints on those elements and their interactions necessary to provide a framework in which to satisfy the requirements and serve as a basis for design</a:t>
            </a:r>
          </a:p>
          <a:p>
            <a:pPr eaLnBrk="1" hangingPunct="1">
              <a:lnSpc>
                <a:spcPct val="90000"/>
              </a:lnSpc>
            </a:pPr>
            <a:r>
              <a:rPr lang="en-GB" altLang="zh-CN" sz="2200" i="1">
                <a:latin typeface="Arial" charset="0"/>
                <a:ea typeface="宋体" charset="0"/>
              </a:rPr>
              <a:t>Design</a:t>
            </a:r>
            <a:r>
              <a:rPr lang="en-GB" altLang="zh-CN" sz="2200">
                <a:latin typeface="Arial" charset="0"/>
                <a:ea typeface="宋体" charset="0"/>
              </a:rPr>
              <a:t> is concerned with the modularisation and detailed interfaces of the design elements, their algorithms and procedures, and the data types needed to support the architecture and to satify the requirements; and</a:t>
            </a:r>
          </a:p>
          <a:p>
            <a:pPr eaLnBrk="1" hangingPunct="1">
              <a:lnSpc>
                <a:spcPct val="90000"/>
              </a:lnSpc>
            </a:pPr>
            <a:r>
              <a:rPr lang="en-GB" altLang="zh-CN" sz="2200" i="1">
                <a:latin typeface="Arial" charset="0"/>
                <a:ea typeface="宋体" charset="0"/>
              </a:rPr>
              <a:t>Implementation</a:t>
            </a:r>
            <a:r>
              <a:rPr lang="en-GB" altLang="zh-CN" sz="2200">
                <a:latin typeface="Arial" charset="0"/>
                <a:ea typeface="宋体" charset="0"/>
              </a:rPr>
              <a:t> is concerned with the representations of the algrithms and data types that satisfy the design, architecture and requirements.</a:t>
            </a:r>
          </a:p>
        </p:txBody>
      </p:sp>
      <p:sp>
        <p:nvSpPr>
          <p:cNvPr id="3061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5D3624-8123-844B-81BA-535AB7916A00}" type="slidenum">
              <a:rPr lang="en-US" altLang="zh-CN" sz="1200">
                <a:latin typeface="Garamond" charset="0"/>
              </a:rPr>
              <a:pPr eaLnBrk="1" hangingPunct="1"/>
              <a:t>135</a:t>
            </a:fld>
            <a:endParaRPr lang="en-US" altLang="zh-CN" sz="1200">
              <a:latin typeface="Garamond"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Rectangle 2"/>
          <p:cNvSpPr>
            <a:spLocks noGrp="1" noChangeArrowheads="1"/>
          </p:cNvSpPr>
          <p:nvPr>
            <p:ph type="title"/>
          </p:nvPr>
        </p:nvSpPr>
        <p:spPr/>
        <p:txBody>
          <a:bodyPr/>
          <a:lstStyle/>
          <a:p>
            <a:pPr eaLnBrk="1" hangingPunct="1"/>
            <a:r>
              <a:rPr lang="en-GB" altLang="zh-CN">
                <a:latin typeface="Garamond" charset="0"/>
                <a:ea typeface="宋体" charset="0"/>
              </a:rPr>
              <a:t>The Purpose of Architectural Specification</a:t>
            </a:r>
          </a:p>
        </p:txBody>
      </p:sp>
      <p:sp>
        <p:nvSpPr>
          <p:cNvPr id="308226"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Architectural specifications are required to be of such a character that we can</a:t>
            </a:r>
          </a:p>
          <a:p>
            <a:pPr lvl="1" eaLnBrk="1" hangingPunct="1">
              <a:lnSpc>
                <a:spcPct val="90000"/>
              </a:lnSpc>
            </a:pPr>
            <a:r>
              <a:rPr lang="en-GB" altLang="zh-CN">
                <a:latin typeface="Arial" charset="0"/>
                <a:ea typeface="宋体" charset="0"/>
              </a:rPr>
              <a:t>Prescribe the architectural constraints to the desired level</a:t>
            </a:r>
          </a:p>
          <a:p>
            <a:pPr lvl="1" eaLnBrk="1" hangingPunct="1">
              <a:lnSpc>
                <a:spcPct val="90000"/>
              </a:lnSpc>
            </a:pPr>
            <a:r>
              <a:rPr lang="en-GB" altLang="zh-CN">
                <a:latin typeface="Arial" charset="0"/>
                <a:ea typeface="宋体" charset="0"/>
              </a:rPr>
              <a:t>Separate aesthetics from engineering</a:t>
            </a:r>
          </a:p>
          <a:p>
            <a:pPr lvl="1" eaLnBrk="1" hangingPunct="1">
              <a:lnSpc>
                <a:spcPct val="90000"/>
              </a:lnSpc>
            </a:pPr>
            <a:r>
              <a:rPr lang="en-GB" altLang="zh-CN">
                <a:latin typeface="Arial" charset="0"/>
                <a:ea typeface="宋体" charset="0"/>
              </a:rPr>
              <a:t>Express different aspects of architecture in an appropriate manner</a:t>
            </a:r>
          </a:p>
          <a:p>
            <a:pPr lvl="1" eaLnBrk="1" hangingPunct="1">
              <a:lnSpc>
                <a:spcPct val="90000"/>
              </a:lnSpc>
            </a:pPr>
            <a:r>
              <a:rPr lang="en-GB" altLang="zh-CN">
                <a:latin typeface="Arial" charset="0"/>
                <a:ea typeface="宋体" charset="0"/>
              </a:rPr>
              <a:t>Perform dependency and consistency analysis</a:t>
            </a:r>
          </a:p>
          <a:p>
            <a:pPr lvl="1" eaLnBrk="1" hangingPunct="1">
              <a:lnSpc>
                <a:spcPct val="90000"/>
              </a:lnSpc>
            </a:pPr>
            <a:endParaRPr lang="en-GB" altLang="zh-CN">
              <a:latin typeface="Arial" charset="0"/>
              <a:ea typeface="宋体" charset="0"/>
            </a:endParaRPr>
          </a:p>
        </p:txBody>
      </p:sp>
      <p:sp>
        <p:nvSpPr>
          <p:cNvPr id="3082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003E9E2-EBFF-E74C-8C13-AF9D0E906D0A}" type="slidenum">
              <a:rPr lang="en-US" altLang="zh-CN" sz="1200">
                <a:latin typeface="Garamond" charset="0"/>
              </a:rPr>
              <a:pPr eaLnBrk="1" hangingPunct="1"/>
              <a:t>136</a:t>
            </a:fld>
            <a:endParaRPr lang="en-US" altLang="zh-CN" sz="1200">
              <a:latin typeface="Garamond"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2"/>
          <p:cNvSpPr>
            <a:spLocks noGrp="1" noChangeArrowheads="1"/>
          </p:cNvSpPr>
          <p:nvPr>
            <p:ph type="title"/>
          </p:nvPr>
        </p:nvSpPr>
        <p:spPr/>
        <p:txBody>
          <a:bodyPr/>
          <a:lstStyle/>
          <a:p>
            <a:pPr eaLnBrk="1" hangingPunct="1"/>
            <a:r>
              <a:rPr lang="en-GB" altLang="zh-CN">
                <a:latin typeface="Garamond" charset="0"/>
                <a:ea typeface="宋体" charset="0"/>
              </a:rPr>
              <a:t>The Model: elements</a:t>
            </a:r>
          </a:p>
        </p:txBody>
      </p:sp>
      <p:sp>
        <p:nvSpPr>
          <p:cNvPr id="310274" name="Rectangle 3"/>
          <p:cNvSpPr>
            <a:spLocks noGrp="1" noChangeArrowheads="1"/>
          </p:cNvSpPr>
          <p:nvPr>
            <p:ph idx="1"/>
          </p:nvPr>
        </p:nvSpPr>
        <p:spPr/>
        <p:txBody>
          <a:bodyPr/>
          <a:lstStyle/>
          <a:p>
            <a:pPr eaLnBrk="1" hangingPunct="1"/>
            <a:r>
              <a:rPr lang="en-GB" altLang="zh-CN">
                <a:latin typeface="Arial" charset="0"/>
                <a:ea typeface="宋体" charset="0"/>
              </a:rPr>
              <a:t>Software Architecture = {elements, form, rationale}</a:t>
            </a:r>
          </a:p>
          <a:p>
            <a:pPr eaLnBrk="1" hangingPunct="1"/>
            <a:r>
              <a:rPr lang="en-GB" altLang="zh-CN">
                <a:latin typeface="Arial" charset="0"/>
                <a:ea typeface="宋体" charset="0"/>
              </a:rPr>
              <a:t>Elements:</a:t>
            </a:r>
          </a:p>
          <a:p>
            <a:pPr lvl="1" eaLnBrk="1" hangingPunct="1"/>
            <a:r>
              <a:rPr lang="en-GB" altLang="zh-CN">
                <a:latin typeface="Arial" charset="0"/>
                <a:ea typeface="宋体" charset="0"/>
              </a:rPr>
              <a:t>Processing elements</a:t>
            </a:r>
          </a:p>
          <a:p>
            <a:pPr lvl="1" eaLnBrk="1" hangingPunct="1"/>
            <a:r>
              <a:rPr lang="en-GB" altLang="zh-CN">
                <a:latin typeface="Arial" charset="0"/>
                <a:ea typeface="宋体" charset="0"/>
              </a:rPr>
              <a:t>Data elements</a:t>
            </a:r>
          </a:p>
          <a:p>
            <a:pPr lvl="1" eaLnBrk="1" hangingPunct="1"/>
            <a:r>
              <a:rPr lang="en-GB" altLang="zh-CN">
                <a:latin typeface="Arial" charset="0"/>
                <a:ea typeface="宋体" charset="0"/>
              </a:rPr>
              <a:t>Connecting elements</a:t>
            </a:r>
          </a:p>
        </p:txBody>
      </p:sp>
      <p:sp>
        <p:nvSpPr>
          <p:cNvPr id="3102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EC88661-5403-DA46-8115-EA58BEADFFFF}" type="slidenum">
              <a:rPr lang="en-US" altLang="zh-CN" sz="1200">
                <a:latin typeface="Garamond" charset="0"/>
              </a:rPr>
              <a:pPr eaLnBrk="1" hangingPunct="1"/>
              <a:t>137</a:t>
            </a:fld>
            <a:endParaRPr lang="en-US" altLang="zh-CN" sz="1200">
              <a:latin typeface="Garamond"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noChangeArrowheads="1"/>
          </p:cNvSpPr>
          <p:nvPr>
            <p:ph type="title"/>
          </p:nvPr>
        </p:nvSpPr>
        <p:spPr/>
        <p:txBody>
          <a:bodyPr/>
          <a:lstStyle/>
          <a:p>
            <a:pPr eaLnBrk="1" hangingPunct="1"/>
            <a:r>
              <a:rPr lang="en-GB" altLang="zh-CN">
                <a:latin typeface="Garamond" charset="0"/>
                <a:ea typeface="宋体" charset="0"/>
              </a:rPr>
              <a:t>The Model: form</a:t>
            </a:r>
          </a:p>
        </p:txBody>
      </p:sp>
      <p:sp>
        <p:nvSpPr>
          <p:cNvPr id="312322" name="Rectangle 3"/>
          <p:cNvSpPr>
            <a:spLocks noGrp="1" noChangeArrowheads="1"/>
          </p:cNvSpPr>
          <p:nvPr>
            <p:ph idx="1"/>
          </p:nvPr>
        </p:nvSpPr>
        <p:spPr/>
        <p:txBody>
          <a:bodyPr/>
          <a:lstStyle/>
          <a:p>
            <a:pPr eaLnBrk="1" hangingPunct="1"/>
            <a:r>
              <a:rPr lang="en-GB" altLang="zh-CN" sz="2600">
                <a:latin typeface="Arial" charset="0"/>
                <a:ea typeface="宋体" charset="0"/>
              </a:rPr>
              <a:t>Form</a:t>
            </a:r>
          </a:p>
          <a:p>
            <a:pPr lvl="1" eaLnBrk="1" hangingPunct="1"/>
            <a:r>
              <a:rPr lang="en-GB" altLang="zh-CN" sz="2200">
                <a:latin typeface="Arial" charset="0"/>
                <a:ea typeface="宋体" charset="0"/>
              </a:rPr>
              <a:t>Consists of weighted properties and relationships</a:t>
            </a:r>
          </a:p>
          <a:p>
            <a:pPr lvl="1" eaLnBrk="1" hangingPunct="1"/>
            <a:r>
              <a:rPr lang="en-GB" altLang="zh-CN" sz="2200">
                <a:latin typeface="Arial" charset="0"/>
                <a:ea typeface="宋体" charset="0"/>
              </a:rPr>
              <a:t>Weighting is either:</a:t>
            </a:r>
          </a:p>
          <a:p>
            <a:pPr lvl="2" eaLnBrk="1" hangingPunct="1"/>
            <a:r>
              <a:rPr lang="en-GB" altLang="zh-CN" sz="2000">
                <a:latin typeface="Arial" charset="0"/>
                <a:ea typeface="宋体" charset="0"/>
              </a:rPr>
              <a:t>Importance of property or relationship</a:t>
            </a:r>
          </a:p>
          <a:p>
            <a:pPr lvl="2" eaLnBrk="1" hangingPunct="1"/>
            <a:r>
              <a:rPr lang="en-GB" altLang="zh-CN" sz="2000">
                <a:latin typeface="Arial" charset="0"/>
                <a:ea typeface="宋体" charset="0"/>
              </a:rPr>
              <a:t>Or necessity of selecting among alternatives</a:t>
            </a:r>
          </a:p>
          <a:p>
            <a:pPr lvl="1" eaLnBrk="1" hangingPunct="1"/>
            <a:r>
              <a:rPr lang="en-GB" altLang="zh-CN" sz="2200">
                <a:latin typeface="Arial" charset="0"/>
                <a:ea typeface="宋体" charset="0"/>
              </a:rPr>
              <a:t>Properties</a:t>
            </a:r>
          </a:p>
          <a:p>
            <a:pPr lvl="2" eaLnBrk="1" hangingPunct="1"/>
            <a:r>
              <a:rPr lang="en-GB" altLang="zh-CN" sz="2000">
                <a:latin typeface="Arial" charset="0"/>
                <a:ea typeface="宋体" charset="0"/>
              </a:rPr>
              <a:t>Define the minimum constraints on the choice of architectural elements</a:t>
            </a:r>
          </a:p>
          <a:p>
            <a:pPr lvl="1" eaLnBrk="1" hangingPunct="1"/>
            <a:r>
              <a:rPr lang="en-GB" altLang="zh-CN" sz="2200">
                <a:latin typeface="Arial" charset="0"/>
                <a:ea typeface="宋体" charset="0"/>
              </a:rPr>
              <a:t>Relationships </a:t>
            </a:r>
          </a:p>
          <a:p>
            <a:pPr lvl="2" eaLnBrk="1" hangingPunct="1"/>
            <a:r>
              <a:rPr lang="en-GB" altLang="zh-CN" sz="2000">
                <a:latin typeface="Arial" charset="0"/>
                <a:ea typeface="宋体" charset="0"/>
              </a:rPr>
              <a:t>used to constrain the </a:t>
            </a:r>
            <a:r>
              <a:rPr lang="en-GB" altLang="zh-CN" sz="2000">
                <a:latin typeface="Tahoma" charset="0"/>
                <a:ea typeface="宋体" charset="0"/>
              </a:rPr>
              <a:t>“</a:t>
            </a:r>
            <a:r>
              <a:rPr lang="en-GB" altLang="zh-CN" sz="2000">
                <a:latin typeface="Arial" charset="0"/>
                <a:ea typeface="宋体" charset="0"/>
              </a:rPr>
              <a:t>placement</a:t>
            </a:r>
            <a:r>
              <a:rPr lang="en-GB" altLang="zh-CN" sz="2000">
                <a:latin typeface="Tahoma" charset="0"/>
                <a:ea typeface="宋体" charset="0"/>
              </a:rPr>
              <a:t>”</a:t>
            </a:r>
            <a:r>
              <a:rPr lang="en-GB" altLang="zh-CN" sz="2000">
                <a:latin typeface="Arial" charset="0"/>
                <a:ea typeface="宋体" charset="0"/>
              </a:rPr>
              <a:t> of architectural elements and how they interact</a:t>
            </a:r>
          </a:p>
          <a:p>
            <a:pPr lvl="2" eaLnBrk="1" hangingPunct="1"/>
            <a:endParaRPr lang="en-GB" altLang="zh-CN" sz="2000">
              <a:latin typeface="Arial" charset="0"/>
              <a:ea typeface="宋体" charset="0"/>
            </a:endParaRPr>
          </a:p>
          <a:p>
            <a:pPr eaLnBrk="1" hangingPunct="1"/>
            <a:endParaRPr lang="zh-CN" altLang="en-GB" sz="2600">
              <a:latin typeface="Arial" charset="0"/>
              <a:ea typeface="宋体" charset="0"/>
            </a:endParaRPr>
          </a:p>
        </p:txBody>
      </p:sp>
      <p:sp>
        <p:nvSpPr>
          <p:cNvPr id="3123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0735C11-71E5-3E4E-B855-DA0C4FE59D13}" type="slidenum">
              <a:rPr lang="en-US" altLang="zh-CN" sz="1200">
                <a:latin typeface="Garamond" charset="0"/>
              </a:rPr>
              <a:pPr eaLnBrk="1" hangingPunct="1"/>
              <a:t>138</a:t>
            </a:fld>
            <a:endParaRPr lang="en-US" altLang="zh-CN" sz="1200">
              <a:latin typeface="Garamond"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pPr eaLnBrk="1" hangingPunct="1"/>
            <a:r>
              <a:rPr lang="en-GB" altLang="zh-CN">
                <a:latin typeface="Garamond" charset="0"/>
                <a:ea typeface="宋体" charset="0"/>
              </a:rPr>
              <a:t>The Model: rationale</a:t>
            </a:r>
          </a:p>
        </p:txBody>
      </p:sp>
      <p:sp>
        <p:nvSpPr>
          <p:cNvPr id="314370" name="Rectangle 3"/>
          <p:cNvSpPr>
            <a:spLocks noGrp="1" noChangeArrowheads="1"/>
          </p:cNvSpPr>
          <p:nvPr>
            <p:ph idx="1"/>
          </p:nvPr>
        </p:nvSpPr>
        <p:spPr/>
        <p:txBody>
          <a:bodyPr/>
          <a:lstStyle/>
          <a:p>
            <a:pPr eaLnBrk="1" hangingPunct="1"/>
            <a:r>
              <a:rPr lang="en-GB" altLang="zh-CN" sz="2600">
                <a:latin typeface="Arial" charset="0"/>
                <a:ea typeface="宋体" charset="0"/>
              </a:rPr>
              <a:t>Rationale:</a:t>
            </a:r>
          </a:p>
          <a:p>
            <a:pPr lvl="1" eaLnBrk="1" hangingPunct="1"/>
            <a:r>
              <a:rPr lang="en-GB" altLang="zh-CN" sz="2200">
                <a:latin typeface="Arial" charset="0"/>
                <a:ea typeface="宋体" charset="0"/>
              </a:rPr>
              <a:t>Is underlying, but integral</a:t>
            </a:r>
          </a:p>
          <a:p>
            <a:pPr lvl="1" eaLnBrk="1" hangingPunct="1"/>
            <a:r>
              <a:rPr lang="en-GB" altLang="zh-CN" sz="2200">
                <a:latin typeface="Arial" charset="0"/>
                <a:ea typeface="宋体" charset="0"/>
              </a:rPr>
              <a:t>Captures the motivation for the choice of style, elements and form</a:t>
            </a:r>
          </a:p>
          <a:p>
            <a:pPr eaLnBrk="1" hangingPunct="1"/>
            <a:r>
              <a:rPr lang="en-GB" altLang="zh-CN" sz="2600">
                <a:latin typeface="Arial" charset="0"/>
                <a:ea typeface="宋体" charset="0"/>
              </a:rPr>
              <a:t>In building architecture</a:t>
            </a:r>
          </a:p>
          <a:p>
            <a:pPr lvl="1" eaLnBrk="1" hangingPunct="1"/>
            <a:r>
              <a:rPr lang="en-GB" altLang="zh-CN" sz="2200">
                <a:latin typeface="Arial" charset="0"/>
                <a:ea typeface="宋体" charset="0"/>
              </a:rPr>
              <a:t>Rationale explicates underlying philosophical aesthetics</a:t>
            </a:r>
          </a:p>
          <a:p>
            <a:pPr eaLnBrk="1" hangingPunct="1"/>
            <a:r>
              <a:rPr lang="en-GB" altLang="zh-CN" sz="2600">
                <a:latin typeface="Arial" charset="0"/>
                <a:ea typeface="宋体" charset="0"/>
              </a:rPr>
              <a:t>In software architecture</a:t>
            </a:r>
          </a:p>
          <a:p>
            <a:pPr lvl="1" eaLnBrk="1" hangingPunct="1"/>
            <a:r>
              <a:rPr lang="en-GB" altLang="zh-CN" sz="2200">
                <a:latin typeface="Arial" charset="0"/>
                <a:ea typeface="宋体" charset="0"/>
              </a:rPr>
              <a:t>Instead explicates the satisfaction of system constraints</a:t>
            </a:r>
          </a:p>
          <a:p>
            <a:pPr lvl="2" eaLnBrk="1" hangingPunct="1"/>
            <a:r>
              <a:rPr lang="en-GB" altLang="zh-CN">
                <a:latin typeface="Arial" charset="0"/>
                <a:ea typeface="宋体" charset="0"/>
              </a:rPr>
              <a:t>Functional and non-functional</a:t>
            </a:r>
          </a:p>
        </p:txBody>
      </p:sp>
      <p:sp>
        <p:nvSpPr>
          <p:cNvPr id="3143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52CD4EB-CD49-914F-B233-85EFBDEFBF6E}" type="slidenum">
              <a:rPr lang="en-US" altLang="zh-CN" sz="1200">
                <a:latin typeface="Garamond" charset="0"/>
              </a:rPr>
              <a:pPr eaLnBrk="1" hangingPunct="1"/>
              <a:t>139</a:t>
            </a:fld>
            <a:endParaRPr lang="en-US" altLang="zh-CN" sz="1200">
              <a:latin typeface="Garamond"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object 2"/>
          <p:cNvSpPr>
            <a:spLocks noChangeArrowheads="1"/>
          </p:cNvSpPr>
          <p:nvPr/>
        </p:nvSpPr>
        <p:spPr bwMode="auto">
          <a:xfrm>
            <a:off x="395288" y="3806825"/>
            <a:ext cx="1487487" cy="2198688"/>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70" name="object 3"/>
          <p:cNvSpPr>
            <a:spLocks noChangeArrowheads="1"/>
          </p:cNvSpPr>
          <p:nvPr/>
        </p:nvSpPr>
        <p:spPr bwMode="auto">
          <a:xfrm>
            <a:off x="407988" y="1600200"/>
            <a:ext cx="1460500" cy="2170113"/>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71" name="object 4"/>
          <p:cNvSpPr>
            <a:spLocks noChangeArrowheads="1"/>
          </p:cNvSpPr>
          <p:nvPr/>
        </p:nvSpPr>
        <p:spPr bwMode="auto">
          <a:xfrm>
            <a:off x="3824288" y="3806825"/>
            <a:ext cx="1454150" cy="2198688"/>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72" name="object 5"/>
          <p:cNvSpPr>
            <a:spLocks noChangeArrowheads="1"/>
          </p:cNvSpPr>
          <p:nvPr/>
        </p:nvSpPr>
        <p:spPr bwMode="auto">
          <a:xfrm>
            <a:off x="3833813" y="1600200"/>
            <a:ext cx="1433512" cy="217011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73" name="object 6"/>
          <p:cNvSpPr>
            <a:spLocks noChangeArrowheads="1"/>
          </p:cNvSpPr>
          <p:nvPr/>
        </p:nvSpPr>
        <p:spPr bwMode="auto">
          <a:xfrm>
            <a:off x="5499100" y="3806825"/>
            <a:ext cx="1474788" cy="2198688"/>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74" name="object 7"/>
          <p:cNvSpPr>
            <a:spLocks noChangeArrowheads="1"/>
          </p:cNvSpPr>
          <p:nvPr/>
        </p:nvSpPr>
        <p:spPr bwMode="auto">
          <a:xfrm>
            <a:off x="5511800" y="1600200"/>
            <a:ext cx="1450975" cy="2170113"/>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75" name="object 8"/>
          <p:cNvSpPr txBox="1">
            <a:spLocks noChangeArrowheads="1"/>
          </p:cNvSpPr>
          <p:nvPr/>
        </p:nvSpPr>
        <p:spPr bwMode="auto">
          <a:xfrm>
            <a:off x="1519238" y="146050"/>
            <a:ext cx="6416675" cy="881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indent="2246313"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ts val="3400"/>
              </a:lnSpc>
            </a:pPr>
            <a:r>
              <a:rPr lang="en-US" sz="3200" b="1" dirty="0">
                <a:cs typeface="Arial" charset="0"/>
              </a:rPr>
              <a:t>One View: Architecture-Centric Engineering</a:t>
            </a:r>
            <a:endParaRPr lang="en-US" sz="3200" dirty="0">
              <a:cs typeface="Arial" charset="0"/>
            </a:endParaRPr>
          </a:p>
        </p:txBody>
      </p:sp>
      <p:sp>
        <p:nvSpPr>
          <p:cNvPr id="32776" name="object 9"/>
          <p:cNvSpPr>
            <a:spLocks noChangeArrowheads="1"/>
          </p:cNvSpPr>
          <p:nvPr/>
        </p:nvSpPr>
        <p:spPr bwMode="auto">
          <a:xfrm>
            <a:off x="165100" y="4205288"/>
            <a:ext cx="8593138" cy="1662112"/>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77" name="object 10"/>
          <p:cNvSpPr>
            <a:spLocks noChangeArrowheads="1"/>
          </p:cNvSpPr>
          <p:nvPr/>
        </p:nvSpPr>
        <p:spPr bwMode="auto">
          <a:xfrm>
            <a:off x="2149475" y="3814763"/>
            <a:ext cx="1387475" cy="2182812"/>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78" name="object 11"/>
          <p:cNvSpPr>
            <a:spLocks noChangeArrowheads="1"/>
          </p:cNvSpPr>
          <p:nvPr/>
        </p:nvSpPr>
        <p:spPr bwMode="auto">
          <a:xfrm>
            <a:off x="2154238" y="1600200"/>
            <a:ext cx="1377950" cy="2170113"/>
          </a:xfrm>
          <a:prstGeom prst="rect">
            <a:avLst/>
          </a:prstGeom>
          <a:blipFill dpi="0" rotWithShape="1">
            <a:blip r:embed="rId1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79" name="object 12"/>
          <p:cNvSpPr>
            <a:spLocks noChangeArrowheads="1"/>
          </p:cNvSpPr>
          <p:nvPr/>
        </p:nvSpPr>
        <p:spPr bwMode="auto">
          <a:xfrm>
            <a:off x="7265988" y="3814763"/>
            <a:ext cx="1728787" cy="2182812"/>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780" name="object 13"/>
          <p:cNvSpPr>
            <a:spLocks noChangeArrowheads="1"/>
          </p:cNvSpPr>
          <p:nvPr/>
        </p:nvSpPr>
        <p:spPr bwMode="auto">
          <a:xfrm>
            <a:off x="7269163" y="1600200"/>
            <a:ext cx="1722437" cy="2170113"/>
          </a:xfrm>
          <a:prstGeom prst="rect">
            <a:avLst/>
          </a:prstGeom>
          <a:blipFill dpi="0" rotWithShape="1">
            <a:blip r:embed="rId1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2"/>
          <p:cNvSpPr>
            <a:spLocks noGrp="1" noChangeArrowheads="1"/>
          </p:cNvSpPr>
          <p:nvPr>
            <p:ph type="title"/>
          </p:nvPr>
        </p:nvSpPr>
        <p:spPr/>
        <p:txBody>
          <a:bodyPr/>
          <a:lstStyle/>
          <a:p>
            <a:pPr eaLnBrk="1" hangingPunct="1"/>
            <a:r>
              <a:rPr lang="en-GB" altLang="zh-CN">
                <a:latin typeface="Garamond" charset="0"/>
                <a:ea typeface="宋体" charset="0"/>
              </a:rPr>
              <a:t>Architectural Style</a:t>
            </a:r>
          </a:p>
        </p:txBody>
      </p:sp>
      <p:sp>
        <p:nvSpPr>
          <p:cNvPr id="316418"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Perry and Wolf noted that, distinct from other architectural disciplines, software architecture had no </a:t>
            </a:r>
            <a:r>
              <a:rPr lang="en-GB" altLang="zh-CN" i="1">
                <a:latin typeface="Arial" charset="0"/>
                <a:ea typeface="宋体" charset="0"/>
              </a:rPr>
              <a:t>named</a:t>
            </a:r>
            <a:r>
              <a:rPr lang="en-GB" altLang="zh-CN">
                <a:latin typeface="Arial" charset="0"/>
                <a:ea typeface="宋体" charset="0"/>
              </a:rPr>
              <a:t> styles</a:t>
            </a:r>
          </a:p>
          <a:p>
            <a:pPr eaLnBrk="1" hangingPunct="1">
              <a:lnSpc>
                <a:spcPct val="90000"/>
              </a:lnSpc>
            </a:pPr>
            <a:r>
              <a:rPr lang="en-GB" altLang="zh-CN">
                <a:latin typeface="Arial" charset="0"/>
                <a:ea typeface="宋体" charset="0"/>
              </a:rPr>
              <a:t>They proposed that architectural styles be used as constraints on an architecture</a:t>
            </a:r>
          </a:p>
          <a:p>
            <a:pPr eaLnBrk="1" hangingPunct="1">
              <a:lnSpc>
                <a:spcPct val="90000"/>
              </a:lnSpc>
            </a:pPr>
            <a:r>
              <a:rPr lang="en-GB" altLang="zh-CN">
                <a:latin typeface="Tahoma" charset="0"/>
                <a:ea typeface="宋体" charset="0"/>
              </a:rPr>
              <a:t>“</a:t>
            </a:r>
            <a:r>
              <a:rPr lang="en-GB" altLang="zh-CN">
                <a:latin typeface="Arial" charset="0"/>
                <a:ea typeface="宋体" charset="0"/>
              </a:rPr>
              <a:t>The important thing about an architectural style is that it encapsulates important decisions about the architectural elements and emphasises important constraints on their elements and their relationships</a:t>
            </a:r>
            <a:r>
              <a:rPr lang="en-GB" altLang="zh-CN">
                <a:latin typeface="Tahoma" charset="0"/>
                <a:ea typeface="宋体" charset="0"/>
              </a:rPr>
              <a:t>”</a:t>
            </a:r>
            <a:endParaRPr lang="en-GB" altLang="zh-CN">
              <a:latin typeface="Arial" charset="0"/>
              <a:ea typeface="宋体" charset="0"/>
            </a:endParaRPr>
          </a:p>
        </p:txBody>
      </p:sp>
      <p:sp>
        <p:nvSpPr>
          <p:cNvPr id="3164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9E624D-C625-CD43-A459-997C0A33F0D0}" type="slidenum">
              <a:rPr lang="en-US" altLang="zh-CN" sz="1200">
                <a:latin typeface="Garamond" charset="0"/>
              </a:rPr>
              <a:pPr eaLnBrk="1" hangingPunct="1"/>
              <a:t>140</a:t>
            </a:fld>
            <a:endParaRPr lang="en-US" altLang="zh-CN" sz="1200">
              <a:latin typeface="Garamond"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2"/>
          <p:cNvSpPr>
            <a:spLocks noGrp="1" noChangeArrowheads="1"/>
          </p:cNvSpPr>
          <p:nvPr>
            <p:ph type="title"/>
          </p:nvPr>
        </p:nvSpPr>
        <p:spPr/>
        <p:txBody>
          <a:bodyPr/>
          <a:lstStyle/>
          <a:p>
            <a:pPr eaLnBrk="1" hangingPunct="1"/>
            <a:r>
              <a:rPr lang="en-GB" altLang="zh-CN">
                <a:latin typeface="Garamond" charset="0"/>
                <a:ea typeface="宋体" charset="0"/>
              </a:rPr>
              <a:t>Garlan and Shaw</a:t>
            </a:r>
            <a:endParaRPr lang="en-US" altLang="zh-CN">
              <a:latin typeface="Garamond" charset="0"/>
              <a:ea typeface="宋体" charset="0"/>
            </a:endParaRPr>
          </a:p>
        </p:txBody>
      </p:sp>
      <p:sp>
        <p:nvSpPr>
          <p:cNvPr id="31846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David Garlan and Mary Shaw, both of Carnegie Mellon University, wrote a book,  </a:t>
            </a:r>
            <a:r>
              <a:rPr lang="en-GB" altLang="zh-CN" sz="2600" u="sng">
                <a:latin typeface="Arial" charset="0"/>
                <a:ea typeface="宋体" charset="0"/>
              </a:rPr>
              <a:t>Software Architecture: Perspectives on an Emerging Discipline </a:t>
            </a:r>
            <a:r>
              <a:rPr lang="en-GB" altLang="zh-CN" sz="2600">
                <a:latin typeface="Arial" charset="0"/>
                <a:ea typeface="宋体" charset="0"/>
              </a:rPr>
              <a:t>in 1996</a:t>
            </a:r>
          </a:p>
          <a:p>
            <a:pPr eaLnBrk="1" hangingPunct="1">
              <a:lnSpc>
                <a:spcPct val="90000"/>
              </a:lnSpc>
            </a:pPr>
            <a:r>
              <a:rPr lang="en-GB" altLang="zh-CN" sz="2600">
                <a:latin typeface="Arial" charset="0"/>
                <a:ea typeface="宋体" charset="0"/>
              </a:rPr>
              <a:t>Identified three levels of software design</a:t>
            </a:r>
          </a:p>
          <a:p>
            <a:pPr eaLnBrk="1" hangingPunct="1">
              <a:lnSpc>
                <a:spcPct val="90000"/>
              </a:lnSpc>
            </a:pPr>
            <a:r>
              <a:rPr lang="en-GB" altLang="zh-CN" sz="2600">
                <a:latin typeface="Arial" charset="0"/>
                <a:ea typeface="宋体" charset="0"/>
              </a:rPr>
              <a:t>Introduced four categories of research/development on software architecture</a:t>
            </a:r>
          </a:p>
          <a:p>
            <a:pPr eaLnBrk="1" hangingPunct="1">
              <a:lnSpc>
                <a:spcPct val="90000"/>
              </a:lnSpc>
            </a:pPr>
            <a:r>
              <a:rPr lang="en-GB" altLang="zh-CN" sz="2600">
                <a:latin typeface="Arial" charset="0"/>
                <a:ea typeface="宋体" charset="0"/>
              </a:rPr>
              <a:t>Presented a number of common “architectural styles”</a:t>
            </a:r>
            <a:endParaRPr lang="en-US" altLang="zh-CN" sz="2600">
              <a:latin typeface="Arial" charset="0"/>
              <a:ea typeface="宋体" charset="0"/>
            </a:endParaRPr>
          </a:p>
        </p:txBody>
      </p:sp>
      <p:sp>
        <p:nvSpPr>
          <p:cNvPr id="3184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ED8CCCE-37FA-124F-BA99-3AF735DCC8F6}" type="slidenum">
              <a:rPr lang="en-US" altLang="zh-CN" sz="1200">
                <a:latin typeface="Garamond" charset="0"/>
              </a:rPr>
              <a:pPr eaLnBrk="1" hangingPunct="1"/>
              <a:t>141</a:t>
            </a:fld>
            <a:endParaRPr lang="en-US" altLang="zh-CN" sz="1200">
              <a:latin typeface="Garamond"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Rectangle 2"/>
          <p:cNvSpPr>
            <a:spLocks noGrp="1" noChangeArrowheads="1"/>
          </p:cNvSpPr>
          <p:nvPr>
            <p:ph type="title"/>
          </p:nvPr>
        </p:nvSpPr>
        <p:spPr/>
        <p:txBody>
          <a:bodyPr/>
          <a:lstStyle/>
          <a:p>
            <a:pPr eaLnBrk="1" hangingPunct="1"/>
            <a:r>
              <a:rPr lang="en-GB" altLang="zh-CN">
                <a:latin typeface="Garamond" charset="0"/>
                <a:ea typeface="宋体" charset="0"/>
              </a:rPr>
              <a:t>Levels of Software Design</a:t>
            </a:r>
            <a:endParaRPr lang="en-US" altLang="zh-CN">
              <a:latin typeface="Garamond" charset="0"/>
              <a:ea typeface="宋体" charset="0"/>
            </a:endParaRPr>
          </a:p>
        </p:txBody>
      </p:sp>
      <p:sp>
        <p:nvSpPr>
          <p:cNvPr id="320514" name="Rectangle 3"/>
          <p:cNvSpPr>
            <a:spLocks noGrp="1" noChangeArrowheads="1"/>
          </p:cNvSpPr>
          <p:nvPr>
            <p:ph idx="1"/>
          </p:nvPr>
        </p:nvSpPr>
        <p:spPr/>
        <p:txBody>
          <a:bodyPr/>
          <a:lstStyle/>
          <a:p>
            <a:pPr marL="609600" indent="-609600" eaLnBrk="1" hangingPunct="1">
              <a:lnSpc>
                <a:spcPct val="90000"/>
              </a:lnSpc>
            </a:pPr>
            <a:r>
              <a:rPr lang="en-GB" altLang="zh-CN">
                <a:latin typeface="Arial" charset="0"/>
                <a:ea typeface="宋体" charset="0"/>
              </a:rPr>
              <a:t>The three levels of software design identified by Garlan and Shaw are:</a:t>
            </a:r>
          </a:p>
          <a:p>
            <a:pPr marL="990600" lvl="1" indent="-646113" eaLnBrk="1" hangingPunct="1">
              <a:lnSpc>
                <a:spcPct val="90000"/>
              </a:lnSpc>
              <a:buFont typeface="Wingdings" charset="0"/>
              <a:buAutoNum type="arabicPeriod"/>
            </a:pPr>
            <a:r>
              <a:rPr lang="en-GB" altLang="zh-CN">
                <a:latin typeface="Arial" charset="0"/>
                <a:ea typeface="宋体" charset="0"/>
              </a:rPr>
              <a:t>Architecture</a:t>
            </a:r>
          </a:p>
          <a:p>
            <a:pPr marL="1371600" lvl="2" indent="-700088" eaLnBrk="1" hangingPunct="1">
              <a:lnSpc>
                <a:spcPct val="90000"/>
              </a:lnSpc>
            </a:pPr>
            <a:r>
              <a:rPr lang="en-GB" altLang="zh-CN">
                <a:latin typeface="Arial" charset="0"/>
                <a:ea typeface="宋体" charset="0"/>
              </a:rPr>
              <a:t>Issues involve the overall association of system capability with components</a:t>
            </a:r>
          </a:p>
          <a:p>
            <a:pPr marL="1371600" lvl="2" indent="-700088" eaLnBrk="1" hangingPunct="1">
              <a:lnSpc>
                <a:spcPct val="90000"/>
              </a:lnSpc>
            </a:pPr>
            <a:r>
              <a:rPr lang="en-GB" altLang="zh-CN">
                <a:latin typeface="Arial" charset="0"/>
                <a:ea typeface="宋体" charset="0"/>
              </a:rPr>
              <a:t>Components are modules</a:t>
            </a:r>
          </a:p>
          <a:p>
            <a:pPr marL="1752600" lvl="3" indent="-728663" eaLnBrk="1" hangingPunct="1">
              <a:lnSpc>
                <a:spcPct val="90000"/>
              </a:lnSpc>
            </a:pPr>
            <a:r>
              <a:rPr lang="en-GB" altLang="zh-CN">
                <a:latin typeface="Arial" charset="0"/>
                <a:ea typeface="宋体" charset="0"/>
              </a:rPr>
              <a:t>their interconnections can be handled in different ways</a:t>
            </a:r>
          </a:p>
          <a:p>
            <a:pPr marL="1371600" lvl="2" indent="-700088" eaLnBrk="1" hangingPunct="1">
              <a:lnSpc>
                <a:spcPct val="90000"/>
              </a:lnSpc>
            </a:pPr>
            <a:r>
              <a:rPr lang="en-GB" altLang="zh-CN">
                <a:latin typeface="Arial" charset="0"/>
                <a:ea typeface="宋体" charset="0"/>
              </a:rPr>
              <a:t>Operators guide the composition of systems from subsystems</a:t>
            </a:r>
          </a:p>
          <a:p>
            <a:pPr marL="1371600" lvl="2" indent="-700088" eaLnBrk="1" hangingPunct="1">
              <a:lnSpc>
                <a:spcPct val="90000"/>
              </a:lnSpc>
            </a:pPr>
            <a:endParaRPr lang="en-US" altLang="zh-CN">
              <a:latin typeface="Arial" charset="0"/>
              <a:ea typeface="宋体" charset="0"/>
            </a:endParaRPr>
          </a:p>
        </p:txBody>
      </p:sp>
      <p:sp>
        <p:nvSpPr>
          <p:cNvPr id="3205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21EFCCF-B0B2-AD4B-8C6E-49E48D77E00A}" type="slidenum">
              <a:rPr lang="en-US" altLang="zh-CN" sz="1200">
                <a:latin typeface="Garamond" charset="0"/>
              </a:rPr>
              <a:pPr eaLnBrk="1" hangingPunct="1"/>
              <a:t>142</a:t>
            </a:fld>
            <a:endParaRPr lang="en-US" altLang="zh-CN" sz="1200">
              <a:latin typeface="Garamond"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Rectangle 2"/>
          <p:cNvSpPr>
            <a:spLocks noGrp="1" noChangeArrowheads="1"/>
          </p:cNvSpPr>
          <p:nvPr>
            <p:ph type="title"/>
          </p:nvPr>
        </p:nvSpPr>
        <p:spPr/>
        <p:txBody>
          <a:bodyPr/>
          <a:lstStyle/>
          <a:p>
            <a:pPr eaLnBrk="1" hangingPunct="1"/>
            <a:r>
              <a:rPr lang="en-GB" altLang="zh-CN">
                <a:latin typeface="Garamond" charset="0"/>
                <a:ea typeface="宋体" charset="0"/>
              </a:rPr>
              <a:t>Levels of Software Design</a:t>
            </a:r>
            <a:endParaRPr lang="en-US" altLang="zh-CN">
              <a:latin typeface="Garamond" charset="0"/>
              <a:ea typeface="宋体" charset="0"/>
            </a:endParaRPr>
          </a:p>
        </p:txBody>
      </p:sp>
      <p:sp>
        <p:nvSpPr>
          <p:cNvPr id="322562" name="Rectangle 3"/>
          <p:cNvSpPr>
            <a:spLocks noGrp="1" noChangeArrowheads="1"/>
          </p:cNvSpPr>
          <p:nvPr>
            <p:ph idx="1"/>
          </p:nvPr>
        </p:nvSpPr>
        <p:spPr/>
        <p:txBody>
          <a:bodyPr/>
          <a:lstStyle/>
          <a:p>
            <a:pPr marL="609600" indent="-609600" eaLnBrk="1" hangingPunct="1">
              <a:buClr>
                <a:schemeClr val="hlink"/>
              </a:buClr>
              <a:buFont typeface="Wingdings" charset="0"/>
              <a:buAutoNum type="arabicPeriod" startAt="2"/>
            </a:pPr>
            <a:r>
              <a:rPr lang="en-GB" altLang="zh-CN">
                <a:latin typeface="Arial" charset="0"/>
                <a:ea typeface="宋体" charset="0"/>
              </a:rPr>
              <a:t>Code</a:t>
            </a:r>
          </a:p>
          <a:p>
            <a:pPr marL="990600" lvl="1" indent="-646113" eaLnBrk="1" hangingPunct="1"/>
            <a:r>
              <a:rPr lang="en-GB" altLang="zh-CN">
                <a:latin typeface="Arial" charset="0"/>
                <a:ea typeface="宋体" charset="0"/>
              </a:rPr>
              <a:t>Issues involve algorithms and data structures</a:t>
            </a:r>
          </a:p>
          <a:p>
            <a:pPr marL="990600" lvl="1" indent="-646113" eaLnBrk="1" hangingPunct="1"/>
            <a:r>
              <a:rPr lang="en-GB" altLang="zh-CN">
                <a:latin typeface="Arial" charset="0"/>
                <a:ea typeface="宋体" charset="0"/>
              </a:rPr>
              <a:t>Components are programming language primitives</a:t>
            </a:r>
          </a:p>
          <a:p>
            <a:pPr marL="990600" lvl="1" indent="-646113" eaLnBrk="1" hangingPunct="1"/>
            <a:r>
              <a:rPr lang="en-GB" altLang="zh-CN">
                <a:latin typeface="Arial" charset="0"/>
                <a:ea typeface="宋体" charset="0"/>
              </a:rPr>
              <a:t>Composition mechanisms include records, arrays, procedures etc.,</a:t>
            </a:r>
            <a:endParaRPr lang="en-US" altLang="zh-CN">
              <a:latin typeface="Arial" charset="0"/>
              <a:ea typeface="宋体" charset="0"/>
            </a:endParaRPr>
          </a:p>
        </p:txBody>
      </p:sp>
      <p:sp>
        <p:nvSpPr>
          <p:cNvPr id="3225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2C2E0B5-99B6-8446-A609-3253270BDB1A}" type="slidenum">
              <a:rPr lang="en-US" altLang="zh-CN" sz="1200">
                <a:latin typeface="Garamond" charset="0"/>
              </a:rPr>
              <a:pPr eaLnBrk="1" hangingPunct="1"/>
              <a:t>143</a:t>
            </a:fld>
            <a:endParaRPr lang="en-US" altLang="zh-CN" sz="1200">
              <a:latin typeface="Garamond"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2"/>
          <p:cNvSpPr>
            <a:spLocks noGrp="1" noChangeArrowheads="1"/>
          </p:cNvSpPr>
          <p:nvPr>
            <p:ph type="title"/>
          </p:nvPr>
        </p:nvSpPr>
        <p:spPr/>
        <p:txBody>
          <a:bodyPr/>
          <a:lstStyle/>
          <a:p>
            <a:pPr eaLnBrk="1" hangingPunct="1"/>
            <a:r>
              <a:rPr lang="en-GB" altLang="zh-CN">
                <a:latin typeface="Garamond" charset="0"/>
                <a:ea typeface="宋体" charset="0"/>
              </a:rPr>
              <a:t>Levels of Software Design</a:t>
            </a:r>
            <a:endParaRPr lang="en-US" altLang="zh-CN">
              <a:latin typeface="Garamond" charset="0"/>
              <a:ea typeface="宋体" charset="0"/>
            </a:endParaRPr>
          </a:p>
        </p:txBody>
      </p:sp>
      <p:sp>
        <p:nvSpPr>
          <p:cNvPr id="324610" name="Rectangle 3"/>
          <p:cNvSpPr>
            <a:spLocks noGrp="1" noChangeArrowheads="1"/>
          </p:cNvSpPr>
          <p:nvPr>
            <p:ph idx="1"/>
          </p:nvPr>
        </p:nvSpPr>
        <p:spPr/>
        <p:txBody>
          <a:bodyPr/>
          <a:lstStyle/>
          <a:p>
            <a:pPr marL="609600" indent="-609600" eaLnBrk="1" hangingPunct="1">
              <a:buClr>
                <a:schemeClr val="hlink"/>
              </a:buClr>
              <a:buFont typeface="Wingdings" charset="0"/>
              <a:buAutoNum type="arabicPeriod" startAt="3"/>
            </a:pPr>
            <a:r>
              <a:rPr lang="en-GB" altLang="zh-CN">
                <a:latin typeface="Arial" charset="0"/>
                <a:ea typeface="宋体" charset="0"/>
              </a:rPr>
              <a:t>Executable</a:t>
            </a:r>
          </a:p>
          <a:p>
            <a:pPr marL="990600" lvl="1" indent="-646113" eaLnBrk="1" hangingPunct="1"/>
            <a:r>
              <a:rPr lang="en-GB" altLang="zh-CN">
                <a:latin typeface="Arial" charset="0"/>
                <a:ea typeface="宋体" charset="0"/>
              </a:rPr>
              <a:t>Issues involve memory maps, data layouts, call stacks and register allocations</a:t>
            </a:r>
          </a:p>
          <a:p>
            <a:pPr marL="990600" lvl="1" indent="-646113" eaLnBrk="1" hangingPunct="1"/>
            <a:r>
              <a:rPr lang="en-GB" altLang="zh-CN">
                <a:latin typeface="Arial" charset="0"/>
                <a:ea typeface="宋体" charset="0"/>
              </a:rPr>
              <a:t>Components are bit patterns supported by hardware</a:t>
            </a:r>
          </a:p>
          <a:p>
            <a:pPr marL="990600" lvl="1" indent="-646113" eaLnBrk="1" hangingPunct="1"/>
            <a:r>
              <a:rPr lang="en-GB" altLang="zh-CN">
                <a:latin typeface="Arial" charset="0"/>
                <a:ea typeface="宋体" charset="0"/>
              </a:rPr>
              <a:t>Composition and operations described in the machine code</a:t>
            </a:r>
            <a:endParaRPr lang="en-US" altLang="zh-CN">
              <a:latin typeface="Arial" charset="0"/>
              <a:ea typeface="宋体" charset="0"/>
            </a:endParaRPr>
          </a:p>
        </p:txBody>
      </p:sp>
      <p:sp>
        <p:nvSpPr>
          <p:cNvPr id="3246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B4464BA-A5A5-9E4A-90CF-4C4D562A2E27}" type="slidenum">
              <a:rPr lang="en-US" altLang="zh-CN" sz="1200">
                <a:latin typeface="Garamond" charset="0"/>
              </a:rPr>
              <a:pPr eaLnBrk="1" hangingPunct="1"/>
              <a:t>144</a:t>
            </a:fld>
            <a:endParaRPr lang="en-US" altLang="zh-CN" sz="1200">
              <a:latin typeface="Garamond"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Rectangle 2"/>
          <p:cNvSpPr>
            <a:spLocks noGrp="1" noChangeArrowheads="1"/>
          </p:cNvSpPr>
          <p:nvPr>
            <p:ph type="title"/>
          </p:nvPr>
        </p:nvSpPr>
        <p:spPr/>
        <p:txBody>
          <a:bodyPr/>
          <a:lstStyle/>
          <a:p>
            <a:pPr eaLnBrk="1" hangingPunct="1"/>
            <a:r>
              <a:rPr lang="en-GB" altLang="zh-CN">
                <a:latin typeface="Garamond" charset="0"/>
                <a:ea typeface="宋体" charset="0"/>
              </a:rPr>
              <a:t>Architectural Styles</a:t>
            </a:r>
            <a:endParaRPr lang="en-US" altLang="zh-CN">
              <a:latin typeface="Garamond" charset="0"/>
              <a:ea typeface="宋体" charset="0"/>
            </a:endParaRPr>
          </a:p>
        </p:txBody>
      </p:sp>
      <p:sp>
        <p:nvSpPr>
          <p:cNvPr id="326658" name="Rectangle 3"/>
          <p:cNvSpPr>
            <a:spLocks noGrp="1" noChangeArrowheads="1"/>
          </p:cNvSpPr>
          <p:nvPr>
            <p:ph idx="1"/>
          </p:nvPr>
        </p:nvSpPr>
        <p:spPr/>
        <p:txBody>
          <a:bodyPr/>
          <a:lstStyle/>
          <a:p>
            <a:pPr eaLnBrk="1" hangingPunct="1"/>
            <a:r>
              <a:rPr lang="en-GB" altLang="zh-CN" sz="2600">
                <a:latin typeface="Arial" charset="0"/>
                <a:ea typeface="宋体" charset="0"/>
              </a:rPr>
              <a:t>Garlan and Shaw identify a number of common </a:t>
            </a:r>
            <a:r>
              <a:rPr lang="en-GB" altLang="zh-CN" sz="2600" i="1">
                <a:latin typeface="Arial" charset="0"/>
                <a:ea typeface="宋体" charset="0"/>
              </a:rPr>
              <a:t>architectural styles</a:t>
            </a:r>
            <a:r>
              <a:rPr lang="en-GB" altLang="zh-CN" sz="2600">
                <a:latin typeface="Arial" charset="0"/>
                <a:ea typeface="宋体" charset="0"/>
              </a:rPr>
              <a:t>, characterised by their respective </a:t>
            </a:r>
            <a:r>
              <a:rPr lang="en-GB" altLang="zh-CN" sz="2600" i="1">
                <a:latin typeface="Arial" charset="0"/>
                <a:ea typeface="宋体" charset="0"/>
              </a:rPr>
              <a:t>components</a:t>
            </a:r>
            <a:r>
              <a:rPr lang="en-GB" altLang="zh-CN" sz="2600">
                <a:latin typeface="Arial" charset="0"/>
                <a:ea typeface="宋体" charset="0"/>
              </a:rPr>
              <a:t> and </a:t>
            </a:r>
            <a:r>
              <a:rPr lang="en-GB" altLang="zh-CN" sz="2600" i="1">
                <a:latin typeface="Arial" charset="0"/>
                <a:ea typeface="宋体" charset="0"/>
              </a:rPr>
              <a:t>connectors</a:t>
            </a:r>
          </a:p>
          <a:p>
            <a:pPr eaLnBrk="1" hangingPunct="1"/>
            <a:r>
              <a:rPr lang="en-GB" altLang="zh-CN" sz="2600">
                <a:latin typeface="Arial" charset="0"/>
                <a:ea typeface="宋体" charset="0"/>
              </a:rPr>
              <a:t>These styles include:</a:t>
            </a:r>
          </a:p>
          <a:p>
            <a:pPr lvl="1" eaLnBrk="1" hangingPunct="1"/>
            <a:r>
              <a:rPr lang="en-GB" altLang="zh-CN" sz="2200">
                <a:latin typeface="Arial" charset="0"/>
                <a:ea typeface="宋体" charset="0"/>
              </a:rPr>
              <a:t>Dataflow systems</a:t>
            </a:r>
          </a:p>
          <a:p>
            <a:pPr lvl="2" eaLnBrk="1" hangingPunct="1"/>
            <a:r>
              <a:rPr lang="en-GB" altLang="zh-CN" sz="2000">
                <a:latin typeface="Arial" charset="0"/>
                <a:ea typeface="宋体" charset="0"/>
              </a:rPr>
              <a:t>Batch Sequential</a:t>
            </a:r>
          </a:p>
          <a:p>
            <a:pPr lvl="2" eaLnBrk="1" hangingPunct="1"/>
            <a:r>
              <a:rPr lang="en-GB" altLang="zh-CN" sz="2000">
                <a:latin typeface="Arial" charset="0"/>
                <a:ea typeface="宋体" charset="0"/>
              </a:rPr>
              <a:t>Pipes and Filters</a:t>
            </a:r>
          </a:p>
          <a:p>
            <a:pPr lvl="1" eaLnBrk="1" hangingPunct="1"/>
            <a:r>
              <a:rPr lang="en-GB" altLang="zh-CN" sz="2200">
                <a:latin typeface="Arial" charset="0"/>
                <a:ea typeface="宋体" charset="0"/>
              </a:rPr>
              <a:t>Call-and-Return Systems</a:t>
            </a:r>
          </a:p>
          <a:p>
            <a:pPr lvl="2" eaLnBrk="1" hangingPunct="1"/>
            <a:r>
              <a:rPr lang="en-GB" altLang="zh-CN" sz="2000">
                <a:latin typeface="Arial" charset="0"/>
                <a:ea typeface="宋体" charset="0"/>
              </a:rPr>
              <a:t>Main program and subroutine</a:t>
            </a:r>
          </a:p>
          <a:p>
            <a:pPr lvl="2" eaLnBrk="1" hangingPunct="1"/>
            <a:r>
              <a:rPr lang="en-GB" altLang="zh-CN" sz="2000">
                <a:latin typeface="Arial" charset="0"/>
                <a:ea typeface="宋体" charset="0"/>
              </a:rPr>
              <a:t>OO Systems</a:t>
            </a:r>
          </a:p>
          <a:p>
            <a:pPr lvl="2" eaLnBrk="1" hangingPunct="1"/>
            <a:r>
              <a:rPr lang="en-GB" altLang="zh-CN" sz="2000">
                <a:latin typeface="Arial" charset="0"/>
                <a:ea typeface="宋体" charset="0"/>
              </a:rPr>
              <a:t>Hierarchical systems</a:t>
            </a:r>
            <a:endParaRPr lang="en-US" altLang="zh-CN" sz="2000">
              <a:latin typeface="Arial" charset="0"/>
              <a:ea typeface="宋体" charset="0"/>
            </a:endParaRPr>
          </a:p>
        </p:txBody>
      </p:sp>
      <p:sp>
        <p:nvSpPr>
          <p:cNvPr id="3266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3535427-3955-4D42-9311-172D8BB46219}" type="slidenum">
              <a:rPr lang="en-US" altLang="zh-CN" sz="1200">
                <a:latin typeface="Garamond" charset="0"/>
              </a:rPr>
              <a:pPr eaLnBrk="1" hangingPunct="1"/>
              <a:t>145</a:t>
            </a:fld>
            <a:endParaRPr lang="en-US" altLang="zh-CN" sz="1200">
              <a:latin typeface="Garamond"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noChangeArrowheads="1"/>
          </p:cNvSpPr>
          <p:nvPr>
            <p:ph type="title"/>
          </p:nvPr>
        </p:nvSpPr>
        <p:spPr/>
        <p:txBody>
          <a:bodyPr/>
          <a:lstStyle/>
          <a:p>
            <a:pPr eaLnBrk="1" hangingPunct="1"/>
            <a:r>
              <a:rPr lang="en-GB" altLang="zh-CN">
                <a:latin typeface="Garamond" charset="0"/>
                <a:ea typeface="宋体" charset="0"/>
              </a:rPr>
              <a:t>Architectural Styles</a:t>
            </a:r>
            <a:endParaRPr lang="en-US" altLang="zh-CN">
              <a:latin typeface="Garamond" charset="0"/>
              <a:ea typeface="宋体" charset="0"/>
            </a:endParaRPr>
          </a:p>
        </p:txBody>
      </p:sp>
      <p:sp>
        <p:nvSpPr>
          <p:cNvPr id="328706" name="Rectangle 3"/>
          <p:cNvSpPr>
            <a:spLocks noGrp="1" noChangeArrowheads="1"/>
          </p:cNvSpPr>
          <p:nvPr>
            <p:ph idx="1"/>
          </p:nvPr>
        </p:nvSpPr>
        <p:spPr/>
        <p:txBody>
          <a:bodyPr/>
          <a:lstStyle/>
          <a:p>
            <a:pPr lvl="1" eaLnBrk="1" hangingPunct="1"/>
            <a:r>
              <a:rPr lang="en-GB" altLang="zh-CN" sz="2200">
                <a:latin typeface="Arial" charset="0"/>
                <a:ea typeface="宋体" charset="0"/>
              </a:rPr>
              <a:t>Independent Components</a:t>
            </a:r>
          </a:p>
          <a:p>
            <a:pPr lvl="2" eaLnBrk="1" hangingPunct="1"/>
            <a:r>
              <a:rPr lang="en-GB" altLang="zh-CN" sz="2000">
                <a:latin typeface="Arial" charset="0"/>
                <a:ea typeface="宋体" charset="0"/>
              </a:rPr>
              <a:t>Communicating processes</a:t>
            </a:r>
          </a:p>
          <a:p>
            <a:pPr lvl="2" eaLnBrk="1" hangingPunct="1"/>
            <a:r>
              <a:rPr lang="en-GB" altLang="zh-CN" sz="2000">
                <a:latin typeface="Arial" charset="0"/>
                <a:ea typeface="宋体" charset="0"/>
              </a:rPr>
              <a:t>Event systems</a:t>
            </a:r>
          </a:p>
          <a:p>
            <a:pPr lvl="1" eaLnBrk="1" hangingPunct="1"/>
            <a:r>
              <a:rPr lang="en-GB" altLang="zh-CN" sz="2200">
                <a:latin typeface="Arial" charset="0"/>
                <a:ea typeface="宋体" charset="0"/>
              </a:rPr>
              <a:t>Virtual Machines</a:t>
            </a:r>
          </a:p>
          <a:p>
            <a:pPr lvl="2" eaLnBrk="1" hangingPunct="1"/>
            <a:r>
              <a:rPr lang="en-GB" altLang="zh-CN" sz="2000">
                <a:latin typeface="Arial" charset="0"/>
                <a:ea typeface="宋体" charset="0"/>
              </a:rPr>
              <a:t>Interpreters</a:t>
            </a:r>
          </a:p>
          <a:p>
            <a:pPr lvl="2" eaLnBrk="1" hangingPunct="1"/>
            <a:r>
              <a:rPr lang="en-GB" altLang="zh-CN" sz="2000">
                <a:latin typeface="Arial" charset="0"/>
                <a:ea typeface="宋体" charset="0"/>
              </a:rPr>
              <a:t>Rule-based Systems</a:t>
            </a:r>
          </a:p>
          <a:p>
            <a:pPr lvl="1" eaLnBrk="1" hangingPunct="1"/>
            <a:r>
              <a:rPr lang="en-GB" altLang="zh-CN" sz="2200">
                <a:latin typeface="Arial" charset="0"/>
                <a:ea typeface="宋体" charset="0"/>
              </a:rPr>
              <a:t>Data-Centred Systems</a:t>
            </a:r>
          </a:p>
          <a:p>
            <a:pPr lvl="2" eaLnBrk="1" hangingPunct="1"/>
            <a:r>
              <a:rPr lang="en-GB" altLang="zh-CN" sz="2000">
                <a:latin typeface="Arial" charset="0"/>
                <a:ea typeface="宋体" charset="0"/>
              </a:rPr>
              <a:t>Database</a:t>
            </a:r>
          </a:p>
          <a:p>
            <a:pPr lvl="2" eaLnBrk="1" hangingPunct="1"/>
            <a:r>
              <a:rPr lang="en-GB" altLang="zh-CN" sz="2000">
                <a:latin typeface="Arial" charset="0"/>
                <a:ea typeface="宋体" charset="0"/>
              </a:rPr>
              <a:t>Hypertext Systems</a:t>
            </a:r>
          </a:p>
          <a:p>
            <a:pPr lvl="2" eaLnBrk="1" hangingPunct="1"/>
            <a:r>
              <a:rPr lang="en-GB" altLang="zh-CN" sz="2000">
                <a:latin typeface="Arial" charset="0"/>
                <a:ea typeface="宋体" charset="0"/>
              </a:rPr>
              <a:t>Blackboards</a:t>
            </a:r>
            <a:endParaRPr lang="en-US" altLang="zh-CN" sz="2000">
              <a:latin typeface="Arial" charset="0"/>
              <a:ea typeface="宋体" charset="0"/>
            </a:endParaRPr>
          </a:p>
        </p:txBody>
      </p:sp>
      <p:sp>
        <p:nvSpPr>
          <p:cNvPr id="3287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BD8EEF3-62A2-B84B-9BAD-EF17B67DD12A}" type="slidenum">
              <a:rPr lang="en-US" altLang="zh-CN" sz="1200">
                <a:latin typeface="Garamond" charset="0"/>
              </a:rPr>
              <a:pPr eaLnBrk="1" hangingPunct="1"/>
              <a:t>146</a:t>
            </a:fld>
            <a:endParaRPr lang="en-US" altLang="zh-CN" sz="1200">
              <a:latin typeface="Garamond"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Rectangle 2"/>
          <p:cNvSpPr>
            <a:spLocks noGrp="1" noChangeArrowheads="1"/>
          </p:cNvSpPr>
          <p:nvPr>
            <p:ph type="title"/>
          </p:nvPr>
        </p:nvSpPr>
        <p:spPr/>
        <p:txBody>
          <a:bodyPr/>
          <a:lstStyle/>
          <a:p>
            <a:pPr eaLnBrk="1" hangingPunct="1"/>
            <a:r>
              <a:rPr lang="en-GB" altLang="zh-CN">
                <a:latin typeface="Garamond" charset="0"/>
                <a:ea typeface="宋体" charset="0"/>
              </a:rPr>
              <a:t>Bass, Clements and Kazman</a:t>
            </a:r>
            <a:endParaRPr lang="en-US" altLang="zh-CN">
              <a:latin typeface="Garamond" charset="0"/>
              <a:ea typeface="宋体" charset="0"/>
            </a:endParaRPr>
          </a:p>
        </p:txBody>
      </p:sp>
      <p:sp>
        <p:nvSpPr>
          <p:cNvPr id="330754"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Len Bass, Paul Clements and Rick Kazman wrote a book </a:t>
            </a:r>
            <a:r>
              <a:rPr lang="en-GB" altLang="zh-CN" sz="2600" u="sng">
                <a:latin typeface="Arial" charset="0"/>
                <a:ea typeface="宋体" charset="0"/>
              </a:rPr>
              <a:t>Software Architecture in Practice</a:t>
            </a:r>
            <a:r>
              <a:rPr lang="en-GB" altLang="zh-CN" sz="2600">
                <a:latin typeface="Arial" charset="0"/>
                <a:ea typeface="宋体" charset="0"/>
              </a:rPr>
              <a:t> in 1998</a:t>
            </a:r>
          </a:p>
          <a:p>
            <a:pPr lvl="1" eaLnBrk="1" hangingPunct="1">
              <a:lnSpc>
                <a:spcPct val="90000"/>
              </a:lnSpc>
            </a:pPr>
            <a:r>
              <a:rPr lang="en-GB" altLang="zh-CN" sz="2200">
                <a:latin typeface="Arial" charset="0"/>
                <a:ea typeface="宋体" charset="0"/>
              </a:rPr>
              <a:t>From the Software Engineering Institute, based at Carnegie Mellon University</a:t>
            </a:r>
          </a:p>
          <a:p>
            <a:pPr lvl="2" eaLnBrk="1" hangingPunct="1">
              <a:lnSpc>
                <a:spcPct val="90000"/>
              </a:lnSpc>
            </a:pPr>
            <a:r>
              <a:rPr lang="en-GB" altLang="zh-CN" sz="2000">
                <a:latin typeface="Arial" charset="0"/>
                <a:ea typeface="宋体" charset="0"/>
              </a:rPr>
              <a:t>Presented a taxonomy for “architecture”</a:t>
            </a:r>
          </a:p>
          <a:p>
            <a:pPr lvl="2" eaLnBrk="1" hangingPunct="1">
              <a:lnSpc>
                <a:spcPct val="90000"/>
              </a:lnSpc>
            </a:pPr>
            <a:r>
              <a:rPr lang="en-GB" altLang="zh-CN" sz="2000">
                <a:latin typeface="Arial" charset="0"/>
                <a:ea typeface="宋体" charset="0"/>
              </a:rPr>
              <a:t>Introduced an “Architectural Business Cycle (ABC)</a:t>
            </a:r>
          </a:p>
          <a:p>
            <a:pPr lvl="2" eaLnBrk="1" hangingPunct="1">
              <a:lnSpc>
                <a:spcPct val="90000"/>
              </a:lnSpc>
            </a:pPr>
            <a:r>
              <a:rPr lang="en-GB" altLang="zh-CN" sz="2000">
                <a:latin typeface="Arial" charset="0"/>
                <a:ea typeface="宋体" charset="0"/>
              </a:rPr>
              <a:t>Explained the Software Architecture Analysis Method (SAAM)</a:t>
            </a:r>
          </a:p>
          <a:p>
            <a:pPr lvl="2" eaLnBrk="1" hangingPunct="1">
              <a:lnSpc>
                <a:spcPct val="90000"/>
              </a:lnSpc>
            </a:pPr>
            <a:r>
              <a:rPr lang="en-GB" altLang="zh-CN" sz="2000">
                <a:latin typeface="Arial" charset="0"/>
                <a:ea typeface="宋体" charset="0"/>
              </a:rPr>
              <a:t>Described some Architectural Description Languages (ADLs)</a:t>
            </a:r>
            <a:endParaRPr lang="en-US" altLang="zh-CN" sz="2000">
              <a:latin typeface="Arial" charset="0"/>
              <a:ea typeface="宋体" charset="0"/>
            </a:endParaRPr>
          </a:p>
        </p:txBody>
      </p:sp>
      <p:sp>
        <p:nvSpPr>
          <p:cNvPr id="33075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B71B707-65FD-8F4B-B645-15A279F0F293}" type="slidenum">
              <a:rPr lang="en-US" altLang="zh-CN" sz="1200">
                <a:latin typeface="Garamond" charset="0"/>
              </a:rPr>
              <a:pPr eaLnBrk="1" hangingPunct="1"/>
              <a:t>147</a:t>
            </a:fld>
            <a:endParaRPr lang="en-US" altLang="zh-CN" sz="1200">
              <a:latin typeface="Garamond"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Rectangle 2"/>
          <p:cNvSpPr>
            <a:spLocks noGrp="1" noChangeArrowheads="1"/>
          </p:cNvSpPr>
          <p:nvPr>
            <p:ph type="title"/>
          </p:nvPr>
        </p:nvSpPr>
        <p:spPr/>
        <p:txBody>
          <a:bodyPr/>
          <a:lstStyle/>
          <a:p>
            <a:pPr eaLnBrk="1" hangingPunct="1"/>
            <a:r>
              <a:rPr lang="en-GB" altLang="zh-CN">
                <a:latin typeface="Garamond" charset="0"/>
                <a:ea typeface="宋体" charset="0"/>
              </a:rPr>
              <a:t>A Taxonomy of </a:t>
            </a:r>
            <a:r>
              <a:rPr lang="en-GB" altLang="zh-CN">
                <a:latin typeface="Arial" charset="0"/>
                <a:ea typeface="宋体" charset="0"/>
              </a:rPr>
              <a:t>“</a:t>
            </a:r>
            <a:r>
              <a:rPr lang="en-GB" altLang="zh-CN">
                <a:latin typeface="Garamond" charset="0"/>
                <a:ea typeface="宋体" charset="0"/>
              </a:rPr>
              <a:t>Architecture</a:t>
            </a:r>
            <a:r>
              <a:rPr lang="en-GB" altLang="zh-CN">
                <a:latin typeface="Arial" charset="0"/>
                <a:ea typeface="宋体" charset="0"/>
              </a:rPr>
              <a:t>”</a:t>
            </a:r>
            <a:endParaRPr lang="en-US" altLang="zh-CN">
              <a:latin typeface="Garamond" charset="0"/>
              <a:ea typeface="宋体" charset="0"/>
            </a:endParaRPr>
          </a:p>
        </p:txBody>
      </p:sp>
      <p:sp>
        <p:nvSpPr>
          <p:cNvPr id="332802"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8AC8A30-51C7-264F-B920-802D17412ADE}" type="slidenum">
              <a:rPr lang="en-US" altLang="zh-CN" sz="1200">
                <a:latin typeface="Garamond" charset="0"/>
              </a:rPr>
              <a:pPr eaLnBrk="1" hangingPunct="1"/>
              <a:t>148</a:t>
            </a:fld>
            <a:endParaRPr lang="en-US" altLang="zh-CN" sz="1200">
              <a:latin typeface="Garamond" charset="0"/>
            </a:endParaRPr>
          </a:p>
        </p:txBody>
      </p:sp>
      <p:sp>
        <p:nvSpPr>
          <p:cNvPr id="332803" name="Rectangle 3"/>
          <p:cNvSpPr>
            <a:spLocks noChangeArrowheads="1"/>
          </p:cNvSpPr>
          <p:nvPr/>
        </p:nvSpPr>
        <p:spPr bwMode="auto">
          <a:xfrm>
            <a:off x="44450" y="2438400"/>
            <a:ext cx="9144000"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000">
                <a:latin typeface="Times New Roman" charset="0"/>
                <a:cs typeface="Times New Roman" charset="0"/>
              </a:rPr>
              <a:t> </a:t>
            </a:r>
          </a:p>
          <a:p>
            <a:pPr eaLnBrk="0" hangingPunct="0"/>
            <a:r>
              <a:rPr lang="zh-CN" altLang="en-US" sz="1000">
                <a:latin typeface="Times New Roman" charset="0"/>
                <a:cs typeface="Times New Roman" charset="0"/>
              </a:rPr>
              <a:t> </a:t>
            </a:r>
          </a:p>
          <a:p>
            <a:pPr eaLnBrk="0" hangingPunct="0"/>
            <a:r>
              <a:rPr lang="zh-CN" altLang="en-US" sz="1000">
                <a:latin typeface="Times New Roman" charset="0"/>
                <a:cs typeface="Times New Roman" charset="0"/>
              </a:rPr>
              <a:t> </a:t>
            </a:r>
          </a:p>
          <a:p>
            <a:pPr eaLnBrk="0" hangingPunct="0"/>
            <a:r>
              <a:rPr lang="zh-CN" altLang="en-US" sz="1000">
                <a:latin typeface="Times New Roman" charset="0"/>
                <a:cs typeface="Times New Roman" charset="0"/>
              </a:rPr>
              <a:t> </a:t>
            </a:r>
          </a:p>
          <a:p>
            <a:pPr eaLnBrk="0" hangingPunct="0"/>
            <a:r>
              <a:rPr lang="zh-CN" altLang="en-US" sz="1000">
                <a:latin typeface="Times New Roman" charset="0"/>
                <a:cs typeface="Times New Roman" charset="0"/>
              </a:rPr>
              <a:t> </a:t>
            </a:r>
          </a:p>
          <a:p>
            <a:pPr eaLnBrk="0" hangingPunct="0"/>
            <a:r>
              <a:rPr lang="zh-CN" altLang="en-US" sz="1000">
                <a:latin typeface="Times New Roman" charset="0"/>
                <a:cs typeface="Times New Roman" charset="0"/>
              </a:rPr>
              <a:t> </a:t>
            </a:r>
          </a:p>
          <a:p>
            <a:pPr eaLnBrk="0" hangingPunct="0"/>
            <a:r>
              <a:rPr lang="zh-CN" altLang="en-US" sz="1000">
                <a:latin typeface="Times New Roman" charset="0"/>
                <a:cs typeface="Times New Roman" charset="0"/>
              </a:rPr>
              <a:t> </a:t>
            </a:r>
          </a:p>
          <a:p>
            <a:pPr eaLnBrk="0" hangingPunct="0"/>
            <a:r>
              <a:rPr lang="zh-CN" altLang="en-US" sz="1000">
                <a:latin typeface="Times New Roman" charset="0"/>
                <a:cs typeface="Times New Roman" charset="0"/>
              </a:rPr>
              <a:t> </a:t>
            </a:r>
          </a:p>
          <a:p>
            <a:pPr eaLnBrk="0" hangingPunct="0"/>
            <a:r>
              <a:rPr lang="zh-CN" altLang="en-US" sz="1000">
                <a:latin typeface="Times New Roman" charset="0"/>
                <a:cs typeface="Times New Roman" charset="0"/>
              </a:rPr>
              <a:t> </a:t>
            </a:r>
          </a:p>
          <a:p>
            <a:pPr eaLnBrk="0" hangingPunct="0"/>
            <a:r>
              <a:rPr lang="zh-CN" altLang="en-US" sz="1000">
                <a:latin typeface="Times New Roman" charset="0"/>
                <a:cs typeface="Times New Roman" charset="0"/>
              </a:rPr>
              <a:t> </a:t>
            </a:r>
          </a:p>
          <a:p>
            <a:pPr eaLnBrk="0" hangingPunct="0"/>
            <a:endParaRPr lang="zh-CN" altLang="en-US" sz="2400">
              <a:latin typeface="Times New Roman" charset="0"/>
              <a:cs typeface="Times New Roman" charset="0"/>
            </a:endParaRPr>
          </a:p>
        </p:txBody>
      </p:sp>
      <p:grpSp>
        <p:nvGrpSpPr>
          <p:cNvPr id="332804" name="Group 4"/>
          <p:cNvGrpSpPr>
            <a:grpSpLocks/>
          </p:cNvGrpSpPr>
          <p:nvPr/>
        </p:nvGrpSpPr>
        <p:grpSpPr bwMode="auto">
          <a:xfrm>
            <a:off x="900113" y="1412875"/>
            <a:ext cx="7162800" cy="2209800"/>
            <a:chOff x="1960" y="4380"/>
            <a:chExt cx="9060" cy="1660"/>
          </a:xfrm>
        </p:grpSpPr>
        <p:sp>
          <p:nvSpPr>
            <p:cNvPr id="332807" name="Text Box 5"/>
            <p:cNvSpPr txBox="1">
              <a:spLocks noChangeArrowheads="1"/>
            </p:cNvSpPr>
            <p:nvPr/>
          </p:nvSpPr>
          <p:spPr bwMode="auto">
            <a:xfrm>
              <a:off x="1960" y="5500"/>
              <a:ext cx="1460" cy="540"/>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tLang="zh-CN" sz="1000">
                  <a:latin typeface="Times New Roman" charset="0"/>
                  <a:cs typeface="Times New Roman" charset="0"/>
                </a:rPr>
                <a:t>Architectural Style</a:t>
              </a:r>
            </a:p>
            <a:p>
              <a:endParaRPr lang="zh-CN" altLang="en-US">
                <a:latin typeface="Times New Roman" charset="0"/>
                <a:cs typeface="Times New Roman" charset="0"/>
              </a:endParaRPr>
            </a:p>
          </p:txBody>
        </p:sp>
        <p:sp>
          <p:nvSpPr>
            <p:cNvPr id="332808" name="Text Box 6"/>
            <p:cNvSpPr txBox="1">
              <a:spLocks noChangeArrowheads="1"/>
            </p:cNvSpPr>
            <p:nvPr/>
          </p:nvSpPr>
          <p:spPr bwMode="auto">
            <a:xfrm>
              <a:off x="4580" y="5020"/>
              <a:ext cx="1940" cy="580"/>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tLang="zh-CN" sz="1000">
                  <a:latin typeface="Times New Roman" charset="0"/>
                  <a:cs typeface="Times New Roman" charset="0"/>
                </a:rPr>
                <a:t>Reference Architecture</a:t>
              </a:r>
            </a:p>
            <a:p>
              <a:endParaRPr lang="zh-CN" altLang="en-US">
                <a:latin typeface="Times New Roman" charset="0"/>
                <a:cs typeface="Times New Roman" charset="0"/>
              </a:endParaRPr>
            </a:p>
          </p:txBody>
        </p:sp>
        <p:sp>
          <p:nvSpPr>
            <p:cNvPr id="332809" name="Text Box 7"/>
            <p:cNvSpPr txBox="1">
              <a:spLocks noChangeArrowheads="1"/>
            </p:cNvSpPr>
            <p:nvPr/>
          </p:nvSpPr>
          <p:spPr bwMode="auto">
            <a:xfrm>
              <a:off x="7560" y="4920"/>
              <a:ext cx="1480" cy="720"/>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tLang="zh-CN" sz="1000">
                  <a:latin typeface="Times New Roman" charset="0"/>
                  <a:cs typeface="Times New Roman" charset="0"/>
                </a:rPr>
                <a:t>Software Architecture</a:t>
              </a:r>
            </a:p>
            <a:p>
              <a:endParaRPr lang="zh-CN" altLang="en-US">
                <a:latin typeface="Times New Roman" charset="0"/>
                <a:cs typeface="Times New Roman" charset="0"/>
              </a:endParaRPr>
            </a:p>
          </p:txBody>
        </p:sp>
        <p:sp>
          <p:nvSpPr>
            <p:cNvPr id="332810" name="Text Box 8"/>
            <p:cNvSpPr txBox="1">
              <a:spLocks noChangeArrowheads="1"/>
            </p:cNvSpPr>
            <p:nvPr/>
          </p:nvSpPr>
          <p:spPr bwMode="auto">
            <a:xfrm>
              <a:off x="9640" y="4880"/>
              <a:ext cx="1380" cy="680"/>
            </a:xfrm>
            <a:prstGeom prst="rect">
              <a:avLst/>
            </a:prstGeom>
            <a:solidFill>
              <a:srgbClr val="CCFFFF"/>
            </a:solidFill>
            <a:ln w="9525">
              <a:solidFill>
                <a:srgbClr val="000000"/>
              </a:solidFill>
              <a:miter lim="800000"/>
              <a:headEnd/>
              <a:tailEnd/>
            </a:ln>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tLang="zh-CN" sz="1000">
                  <a:latin typeface="Times New Roman" charset="0"/>
                  <a:cs typeface="Times New Roman" charset="0"/>
                </a:rPr>
                <a:t>System Architecture</a:t>
              </a:r>
            </a:p>
            <a:p>
              <a:endParaRPr lang="zh-CN" altLang="en-US">
                <a:latin typeface="Times New Roman" charset="0"/>
                <a:cs typeface="Times New Roman" charset="0"/>
              </a:endParaRPr>
            </a:p>
          </p:txBody>
        </p:sp>
        <p:sp>
          <p:nvSpPr>
            <p:cNvPr id="332811" name="Oval 9"/>
            <p:cNvSpPr>
              <a:spLocks noChangeArrowheads="1"/>
            </p:cNvSpPr>
            <p:nvPr/>
          </p:nvSpPr>
          <p:spPr bwMode="auto">
            <a:xfrm>
              <a:off x="2040" y="4380"/>
              <a:ext cx="1660" cy="740"/>
            </a:xfrm>
            <a:prstGeom prst="ellipse">
              <a:avLst/>
            </a:prstGeom>
            <a:solidFill>
              <a:srgbClr val="FFFFFF"/>
            </a:solidFill>
            <a:ln w="9525">
              <a:solidFill>
                <a:srgbClr val="000000"/>
              </a:solidFill>
              <a:round/>
              <a:headEnd/>
              <a:tailEnd/>
            </a:ln>
          </p:spPr>
          <p:txBody>
            <a:bodyPr/>
            <a:lstStyle/>
            <a:p>
              <a:r>
                <a:rPr lang="en-US" altLang="zh-CN" sz="1000">
                  <a:latin typeface="Times New Roman" charset="0"/>
                  <a:cs typeface="Times New Roman" charset="0"/>
                </a:rPr>
                <a:t>Reference Model</a:t>
              </a:r>
            </a:p>
            <a:p>
              <a:pPr eaLnBrk="0" hangingPunct="0"/>
              <a:endParaRPr lang="zh-CN" altLang="en-US" sz="2400">
                <a:latin typeface="Times New Roman" charset="0"/>
                <a:cs typeface="Times New Roman" charset="0"/>
              </a:endParaRPr>
            </a:p>
          </p:txBody>
        </p:sp>
        <p:sp>
          <p:nvSpPr>
            <p:cNvPr id="332812" name="Line 10"/>
            <p:cNvSpPr>
              <a:spLocks noChangeShapeType="1"/>
            </p:cNvSpPr>
            <p:nvPr/>
          </p:nvSpPr>
          <p:spPr bwMode="auto">
            <a:xfrm>
              <a:off x="3700" y="4760"/>
              <a:ext cx="880" cy="5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32813" name="Line 11"/>
            <p:cNvSpPr>
              <a:spLocks noChangeShapeType="1"/>
            </p:cNvSpPr>
            <p:nvPr/>
          </p:nvSpPr>
          <p:spPr bwMode="auto">
            <a:xfrm flipV="1">
              <a:off x="3420" y="5500"/>
              <a:ext cx="1140" cy="32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32814" name="Line 12"/>
            <p:cNvSpPr>
              <a:spLocks noChangeShapeType="1"/>
            </p:cNvSpPr>
            <p:nvPr/>
          </p:nvSpPr>
          <p:spPr bwMode="auto">
            <a:xfrm>
              <a:off x="6540" y="5340"/>
              <a:ext cx="104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32815" name="Line 13"/>
            <p:cNvSpPr>
              <a:spLocks noChangeShapeType="1"/>
            </p:cNvSpPr>
            <p:nvPr/>
          </p:nvSpPr>
          <p:spPr bwMode="auto">
            <a:xfrm>
              <a:off x="9040" y="5320"/>
              <a:ext cx="62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sp>
        <p:nvSpPr>
          <p:cNvPr id="332805" name="Rectangle 14"/>
          <p:cNvSpPr>
            <a:spLocks noChangeArrowheads="1"/>
          </p:cNvSpPr>
          <p:nvPr/>
        </p:nvSpPr>
        <p:spPr bwMode="auto">
          <a:xfrm>
            <a:off x="44450" y="243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000">
                <a:latin typeface="Times New Roman" charset="0"/>
                <a:cs typeface="Times New Roman" charset="0"/>
              </a:rPr>
              <a:t> </a:t>
            </a:r>
          </a:p>
          <a:p>
            <a:pPr eaLnBrk="0" hangingPunct="0"/>
            <a:endParaRPr lang="zh-CN" altLang="en-US" sz="2400">
              <a:latin typeface="Times New Roman" charset="0"/>
              <a:cs typeface="Times New Roman" charset="0"/>
            </a:endParaRPr>
          </a:p>
        </p:txBody>
      </p:sp>
      <p:sp>
        <p:nvSpPr>
          <p:cNvPr id="332806" name="Text Box 15"/>
          <p:cNvSpPr txBox="1">
            <a:spLocks noChangeArrowheads="1"/>
          </p:cNvSpPr>
          <p:nvPr/>
        </p:nvSpPr>
        <p:spPr bwMode="auto">
          <a:xfrm>
            <a:off x="755650" y="3933825"/>
            <a:ext cx="7848600" cy="191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zh-CN" altLang="en-GB">
                <a:latin typeface="Tahoma" charset="0"/>
              </a:rPr>
              <a:t>“</a:t>
            </a:r>
            <a:r>
              <a:rPr lang="en-GB" altLang="zh-CN">
                <a:latin typeface="Tahoma" charset="0"/>
              </a:rPr>
              <a:t>Reference models, architectural styles and reference architectures are NOT architectures: they are useful steps towards architectures….At each successive phase in this progression, more requirements are addressed, and more design and development have taken place”</a:t>
            </a:r>
            <a:endParaRPr lang="en-US" altLang="zh-CN">
              <a:latin typeface="Tahoma"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2"/>
          <p:cNvSpPr>
            <a:spLocks noGrp="1" noChangeArrowheads="1"/>
          </p:cNvSpPr>
          <p:nvPr>
            <p:ph type="title"/>
          </p:nvPr>
        </p:nvSpPr>
        <p:spPr/>
        <p:txBody>
          <a:bodyPr/>
          <a:lstStyle/>
          <a:p>
            <a:pPr eaLnBrk="1" hangingPunct="1"/>
            <a:r>
              <a:rPr lang="en-GB" altLang="zh-CN">
                <a:latin typeface="Garamond" charset="0"/>
                <a:ea typeface="宋体" charset="0"/>
              </a:rPr>
              <a:t>Taxonomy</a:t>
            </a:r>
            <a:endParaRPr lang="en-US" altLang="zh-CN">
              <a:latin typeface="Garamond" charset="0"/>
              <a:ea typeface="宋体" charset="0"/>
            </a:endParaRPr>
          </a:p>
        </p:txBody>
      </p:sp>
      <p:sp>
        <p:nvSpPr>
          <p:cNvPr id="334850"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Architectural Style</a:t>
            </a:r>
          </a:p>
          <a:p>
            <a:pPr lvl="1" eaLnBrk="1" hangingPunct="1">
              <a:lnSpc>
                <a:spcPct val="90000"/>
              </a:lnSpc>
            </a:pPr>
            <a:r>
              <a:rPr lang="en-GB" altLang="zh-CN" sz="2200">
                <a:latin typeface="Arial" charset="0"/>
                <a:ea typeface="宋体" charset="0"/>
              </a:rPr>
              <a:t>“A description of component types and a pattern of their run-time control and/or data transfer”</a:t>
            </a:r>
          </a:p>
          <a:p>
            <a:pPr lvl="2" eaLnBrk="1" hangingPunct="1">
              <a:lnSpc>
                <a:spcPct val="90000"/>
              </a:lnSpc>
            </a:pPr>
            <a:r>
              <a:rPr lang="en-GB" altLang="zh-CN" sz="2000">
                <a:latin typeface="Arial" charset="0"/>
                <a:ea typeface="宋体" charset="0"/>
              </a:rPr>
              <a:t>Effectively a set of constraints on the architecture that define a family of architectures</a:t>
            </a:r>
          </a:p>
          <a:p>
            <a:pPr eaLnBrk="1" hangingPunct="1">
              <a:lnSpc>
                <a:spcPct val="90000"/>
              </a:lnSpc>
            </a:pPr>
            <a:r>
              <a:rPr lang="en-GB" altLang="zh-CN" sz="2600">
                <a:latin typeface="Arial" charset="0"/>
                <a:ea typeface="宋体" charset="0"/>
              </a:rPr>
              <a:t>Reference Model</a:t>
            </a:r>
          </a:p>
          <a:p>
            <a:pPr lvl="1" eaLnBrk="1" hangingPunct="1">
              <a:lnSpc>
                <a:spcPct val="90000"/>
              </a:lnSpc>
            </a:pPr>
            <a:r>
              <a:rPr lang="en-GB" altLang="zh-CN" sz="2200">
                <a:latin typeface="Arial" charset="0"/>
                <a:ea typeface="宋体" charset="0"/>
              </a:rPr>
              <a:t>“A division of functionality together with dataflow between the pieces”</a:t>
            </a:r>
          </a:p>
          <a:p>
            <a:pPr lvl="2" eaLnBrk="1" hangingPunct="1">
              <a:lnSpc>
                <a:spcPct val="90000"/>
              </a:lnSpc>
            </a:pPr>
            <a:r>
              <a:rPr lang="en-GB" altLang="zh-CN" sz="2000">
                <a:latin typeface="Arial" charset="0"/>
                <a:ea typeface="宋体" charset="0"/>
              </a:rPr>
              <a:t>A standard decomposition of a known problem into parts that co-operatively solve the problem</a:t>
            </a:r>
          </a:p>
          <a:p>
            <a:pPr eaLnBrk="1" hangingPunct="1">
              <a:lnSpc>
                <a:spcPct val="90000"/>
              </a:lnSpc>
            </a:pPr>
            <a:r>
              <a:rPr lang="en-GB" altLang="zh-CN" sz="2600">
                <a:latin typeface="Arial" charset="0"/>
                <a:ea typeface="宋体" charset="0"/>
              </a:rPr>
              <a:t>Reference Architecture</a:t>
            </a:r>
          </a:p>
          <a:p>
            <a:pPr lvl="1" eaLnBrk="1" hangingPunct="1">
              <a:lnSpc>
                <a:spcPct val="90000"/>
              </a:lnSpc>
            </a:pPr>
            <a:r>
              <a:rPr lang="en-GB" altLang="zh-CN" sz="2200">
                <a:latin typeface="Arial" charset="0"/>
                <a:ea typeface="宋体" charset="0"/>
              </a:rPr>
              <a:t>“A reference model mapped onto components …and the data flow between the components”</a:t>
            </a:r>
            <a:endParaRPr lang="en-US" altLang="zh-CN" sz="2200">
              <a:latin typeface="Arial" charset="0"/>
              <a:ea typeface="宋体" charset="0"/>
            </a:endParaRPr>
          </a:p>
        </p:txBody>
      </p:sp>
      <p:sp>
        <p:nvSpPr>
          <p:cNvPr id="3348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D64A53B-F077-3045-B0CF-5DD48596DB0D}" type="slidenum">
              <a:rPr lang="en-US" altLang="zh-CN" sz="1200">
                <a:latin typeface="Garamond" charset="0"/>
              </a:rPr>
              <a:pPr eaLnBrk="1" hangingPunct="1"/>
              <a:t>149</a:t>
            </a:fld>
            <a:endParaRPr lang="en-US" altLang="zh-CN" sz="1200">
              <a:latin typeface="Garamond"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 name="object 3"/>
          <p:cNvSpPr txBox="1">
            <a:spLocks noGrp="1"/>
          </p:cNvSpPr>
          <p:nvPr>
            <p:ph type="title"/>
          </p:nvPr>
        </p:nvSpPr>
        <p:spPr/>
        <p:txBody>
          <a:bodyPr lIns="0" tIns="149640" rIns="0" bIns="0" rtlCol="0">
            <a:spAutoFit/>
          </a:bodyPr>
          <a:lstStyle/>
          <a:p>
            <a:pPr marL="1534795">
              <a:defRPr/>
            </a:pPr>
            <a:r>
              <a:rPr dirty="0"/>
              <a:t>A</a:t>
            </a:r>
            <a:r>
              <a:rPr spc="-10" dirty="0"/>
              <a:t>d</a:t>
            </a:r>
            <a:r>
              <a:rPr dirty="0"/>
              <a:t>va</a:t>
            </a:r>
            <a:r>
              <a:rPr spc="-10" dirty="0"/>
              <a:t>n</a:t>
            </a:r>
            <a:r>
              <a:rPr dirty="0"/>
              <a:t>ceme</a:t>
            </a:r>
            <a:r>
              <a:rPr spc="-10" dirty="0"/>
              <a:t>n</a:t>
            </a:r>
            <a:r>
              <a:rPr dirty="0"/>
              <a:t>ts</a:t>
            </a:r>
            <a:r>
              <a:rPr spc="-5" dirty="0"/>
              <a:t> </a:t>
            </a:r>
            <a:r>
              <a:rPr spc="-10" dirty="0"/>
              <a:t>O</a:t>
            </a:r>
            <a:r>
              <a:rPr dirty="0"/>
              <a:t>ver</a:t>
            </a:r>
            <a:r>
              <a:rPr spc="-5" dirty="0"/>
              <a:t> t</a:t>
            </a:r>
            <a:r>
              <a:rPr spc="-10" dirty="0"/>
              <a:t>h</a:t>
            </a:r>
            <a:r>
              <a:rPr dirty="0"/>
              <a:t>e</a:t>
            </a:r>
            <a:r>
              <a:rPr spc="-5" dirty="0"/>
              <a:t> </a:t>
            </a:r>
            <a:r>
              <a:rPr dirty="0"/>
              <a:t>Years</a:t>
            </a:r>
          </a:p>
        </p:txBody>
      </p:sp>
      <p:sp>
        <p:nvSpPr>
          <p:cNvPr id="4" name="object 4"/>
          <p:cNvSpPr txBox="1"/>
          <p:nvPr/>
        </p:nvSpPr>
        <p:spPr>
          <a:xfrm>
            <a:off x="444500" y="1406525"/>
            <a:ext cx="8087940" cy="2616101"/>
          </a:xfrm>
          <a:prstGeom prst="rect">
            <a:avLst/>
          </a:prstGeom>
        </p:spPr>
        <p:txBody>
          <a:bodyPr wrap="square" lIns="0" tIns="0" rIns="0" bIns="0">
            <a:spAutoFit/>
          </a:bodyPr>
          <a:lstStyle/>
          <a:p>
            <a:pPr marL="12700">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Archi</a:t>
            </a:r>
            <a:r>
              <a:rPr sz="2400" spc="-5" dirty="0">
                <a:latin typeface="Arial"/>
                <a:cs typeface="Arial"/>
              </a:rPr>
              <a:t>t</a:t>
            </a:r>
            <a:r>
              <a:rPr sz="2400" dirty="0">
                <a:latin typeface="Arial"/>
                <a:cs typeface="Arial"/>
              </a:rPr>
              <a:t>e</a:t>
            </a:r>
            <a:r>
              <a:rPr sz="2400" spc="-5" dirty="0">
                <a:latin typeface="Arial"/>
                <a:cs typeface="Arial"/>
              </a:rPr>
              <a:t>ct</a:t>
            </a:r>
            <a:r>
              <a:rPr sz="2400" dirty="0">
                <a:latin typeface="Arial"/>
                <a:cs typeface="Arial"/>
              </a:rPr>
              <a:t>ural</a:t>
            </a:r>
            <a:r>
              <a:rPr sz="2400" spc="-5" dirty="0">
                <a:latin typeface="Arial"/>
                <a:cs typeface="Arial"/>
              </a:rPr>
              <a:t> </a:t>
            </a:r>
            <a:r>
              <a:rPr sz="2400" dirty="0">
                <a:latin typeface="Arial"/>
                <a:cs typeface="Arial"/>
              </a:rPr>
              <a:t>pa</a:t>
            </a:r>
            <a:r>
              <a:rPr sz="2400" spc="-5" dirty="0">
                <a:latin typeface="Arial"/>
                <a:cs typeface="Arial"/>
              </a:rPr>
              <a:t>tt</a:t>
            </a:r>
            <a:r>
              <a:rPr sz="2400" dirty="0">
                <a:latin typeface="Arial"/>
                <a:cs typeface="Arial"/>
              </a:rPr>
              <a:t>erns</a:t>
            </a:r>
          </a:p>
          <a:p>
            <a:pPr marL="12700">
              <a:spcBef>
                <a:spcPts val="4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Componen</a:t>
            </a:r>
            <a:r>
              <a:rPr sz="2400" spc="-5" dirty="0">
                <a:latin typeface="Arial"/>
                <a:cs typeface="Arial"/>
              </a:rPr>
              <a:t>t</a:t>
            </a:r>
            <a:r>
              <a:rPr sz="2400" dirty="0">
                <a:latin typeface="Arial"/>
                <a:cs typeface="Arial"/>
              </a:rPr>
              <a:t>-based</a:t>
            </a:r>
            <a:r>
              <a:rPr sz="2400" spc="-5" dirty="0">
                <a:latin typeface="Arial"/>
                <a:cs typeface="Arial"/>
              </a:rPr>
              <a:t> </a:t>
            </a:r>
            <a:r>
              <a:rPr sz="2400" dirty="0">
                <a:latin typeface="Arial"/>
                <a:cs typeface="Arial"/>
              </a:rPr>
              <a:t>approaches</a:t>
            </a:r>
          </a:p>
          <a:p>
            <a:pPr marL="12700">
              <a:spcBef>
                <a:spcPts val="5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Company</a:t>
            </a:r>
            <a:r>
              <a:rPr sz="2400" spc="-5" dirty="0">
                <a:latin typeface="Arial"/>
                <a:cs typeface="Arial"/>
              </a:rPr>
              <a:t> </a:t>
            </a:r>
            <a:r>
              <a:rPr sz="2400" dirty="0">
                <a:latin typeface="Arial"/>
                <a:cs typeface="Arial"/>
              </a:rPr>
              <a:t>speci</a:t>
            </a:r>
            <a:r>
              <a:rPr sz="2400" spc="-5" dirty="0">
                <a:latin typeface="Arial"/>
                <a:cs typeface="Arial"/>
              </a:rPr>
              <a:t>f</a:t>
            </a:r>
            <a:r>
              <a:rPr sz="2400" dirty="0">
                <a:latin typeface="Arial"/>
                <a:cs typeface="Arial"/>
              </a:rPr>
              <a:t>ic</a:t>
            </a:r>
            <a:r>
              <a:rPr sz="2400" spc="-5" dirty="0">
                <a:latin typeface="Arial"/>
                <a:cs typeface="Arial"/>
              </a:rPr>
              <a:t> </a:t>
            </a:r>
            <a:r>
              <a:rPr sz="2400" dirty="0">
                <a:latin typeface="Arial"/>
                <a:cs typeface="Arial"/>
              </a:rPr>
              <a:t>produ</a:t>
            </a:r>
            <a:r>
              <a:rPr sz="2400" spc="-5" dirty="0">
                <a:latin typeface="Arial"/>
                <a:cs typeface="Arial"/>
              </a:rPr>
              <a:t>ct </a:t>
            </a:r>
            <a:r>
              <a:rPr sz="2400" dirty="0">
                <a:latin typeface="Arial"/>
                <a:cs typeface="Arial"/>
              </a:rPr>
              <a:t>lines</a:t>
            </a:r>
          </a:p>
          <a:p>
            <a:pPr marL="12700">
              <a:spcBef>
                <a:spcPts val="5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Model-based</a:t>
            </a:r>
            <a:r>
              <a:rPr sz="2400" spc="-5" dirty="0">
                <a:latin typeface="Arial"/>
                <a:cs typeface="Arial"/>
              </a:rPr>
              <a:t> </a:t>
            </a:r>
            <a:r>
              <a:rPr sz="2400" dirty="0">
                <a:latin typeface="Arial"/>
                <a:cs typeface="Arial"/>
              </a:rPr>
              <a:t>approaches</a:t>
            </a:r>
          </a:p>
          <a:p>
            <a:pPr marL="12700">
              <a:spcBef>
                <a:spcPts val="5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spc="-5" dirty="0">
                <a:latin typeface="Arial"/>
                <a:cs typeface="Arial"/>
              </a:rPr>
              <a:t>F</a:t>
            </a:r>
            <a:r>
              <a:rPr sz="2400" dirty="0">
                <a:latin typeface="Arial"/>
                <a:cs typeface="Arial"/>
              </a:rPr>
              <a:t>rameworks</a:t>
            </a:r>
            <a:r>
              <a:rPr sz="2400" spc="-5" dirty="0">
                <a:latin typeface="Arial"/>
                <a:cs typeface="Arial"/>
              </a:rPr>
              <a:t> </a:t>
            </a:r>
            <a:r>
              <a:rPr sz="2400" dirty="0">
                <a:latin typeface="Arial"/>
                <a:cs typeface="Arial"/>
              </a:rPr>
              <a:t>and</a:t>
            </a:r>
            <a:r>
              <a:rPr sz="2400" spc="-5" dirty="0">
                <a:latin typeface="Arial"/>
                <a:cs typeface="Arial"/>
              </a:rPr>
              <a:t> </a:t>
            </a:r>
            <a:r>
              <a:rPr sz="2400" dirty="0">
                <a:latin typeface="Arial"/>
                <a:cs typeface="Arial"/>
              </a:rPr>
              <a:t>pla</a:t>
            </a:r>
            <a:r>
              <a:rPr sz="2400" spc="-5" dirty="0">
                <a:latin typeface="Arial"/>
                <a:cs typeface="Arial"/>
              </a:rPr>
              <a:t>tf</a:t>
            </a:r>
            <a:r>
              <a:rPr sz="2400" dirty="0">
                <a:latin typeface="Arial"/>
                <a:cs typeface="Arial"/>
              </a:rPr>
              <a:t>orms</a:t>
            </a:r>
          </a:p>
          <a:p>
            <a:pPr marL="12700">
              <a:spcBef>
                <a:spcPts val="5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spc="-5" dirty="0">
                <a:latin typeface="Arial"/>
                <a:cs typeface="Arial"/>
              </a:rPr>
              <a:t>St</a:t>
            </a:r>
            <a:r>
              <a:rPr sz="2400" dirty="0">
                <a:latin typeface="Arial"/>
                <a:cs typeface="Arial"/>
              </a:rPr>
              <a:t>andard</a:t>
            </a:r>
            <a:r>
              <a:rPr sz="2400" spc="-5" dirty="0">
                <a:latin typeface="Arial"/>
                <a:cs typeface="Arial"/>
              </a:rPr>
              <a:t> </a:t>
            </a:r>
            <a:r>
              <a:rPr sz="2400" dirty="0">
                <a:latin typeface="Arial"/>
                <a:cs typeface="Arial"/>
              </a:rPr>
              <a:t>in</a:t>
            </a:r>
            <a:r>
              <a:rPr sz="2400" spc="-5" dirty="0">
                <a:latin typeface="Arial"/>
                <a:cs typeface="Arial"/>
              </a:rPr>
              <a:t>t</a:t>
            </a:r>
            <a:r>
              <a:rPr sz="2400" dirty="0">
                <a:latin typeface="Arial"/>
                <a:cs typeface="Arial"/>
              </a:rPr>
              <a:t>e</a:t>
            </a:r>
            <a:r>
              <a:rPr sz="2400" spc="-5" dirty="0">
                <a:latin typeface="Arial"/>
                <a:cs typeface="Arial"/>
              </a:rPr>
              <a:t>rf</a:t>
            </a:r>
            <a:r>
              <a:rPr sz="2400" dirty="0">
                <a:latin typeface="Arial"/>
                <a:cs typeface="Arial"/>
              </a:rPr>
              <a:t>aces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Rectangle 2"/>
          <p:cNvSpPr>
            <a:spLocks noGrp="1" noChangeArrowheads="1"/>
          </p:cNvSpPr>
          <p:nvPr>
            <p:ph type="title"/>
          </p:nvPr>
        </p:nvSpPr>
        <p:spPr/>
        <p:txBody>
          <a:bodyPr/>
          <a:lstStyle/>
          <a:p>
            <a:pPr eaLnBrk="1" hangingPunct="1"/>
            <a:r>
              <a:rPr lang="en-GB" altLang="zh-CN">
                <a:latin typeface="Garamond" charset="0"/>
                <a:ea typeface="宋体" charset="0"/>
              </a:rPr>
              <a:t>The Architectural Business Cycle</a:t>
            </a:r>
            <a:endParaRPr lang="en-US" altLang="zh-CN">
              <a:latin typeface="Garamond" charset="0"/>
              <a:ea typeface="宋体" charset="0"/>
            </a:endParaRPr>
          </a:p>
        </p:txBody>
      </p:sp>
      <p:sp>
        <p:nvSpPr>
          <p:cNvPr id="33689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B984D3D-6FFA-0F49-B728-323E03F1AF0D}" type="slidenum">
              <a:rPr lang="en-US" altLang="zh-CN" sz="1200">
                <a:latin typeface="Garamond" charset="0"/>
              </a:rPr>
              <a:pPr eaLnBrk="1" hangingPunct="1"/>
              <a:t>150</a:t>
            </a:fld>
            <a:endParaRPr lang="en-US" altLang="zh-CN" sz="1200">
              <a:latin typeface="Garamond" charset="0"/>
            </a:endParaRPr>
          </a:p>
        </p:txBody>
      </p:sp>
      <p:pic>
        <p:nvPicPr>
          <p:cNvPr id="336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41413"/>
            <a:ext cx="6953250" cy="518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2"/>
          <p:cNvSpPr>
            <a:spLocks noGrp="1" noChangeArrowheads="1"/>
          </p:cNvSpPr>
          <p:nvPr>
            <p:ph type="title"/>
          </p:nvPr>
        </p:nvSpPr>
        <p:spPr>
          <a:noFill/>
        </p:spPr>
        <p:txBody>
          <a:bodyPr anchor="b"/>
          <a:lstStyle/>
          <a:p>
            <a:pPr eaLnBrk="1" hangingPunct="1"/>
            <a:r>
              <a:rPr lang="en-GB" altLang="zh-CN">
                <a:latin typeface="Garamond" charset="0"/>
                <a:ea typeface="宋体" charset="0"/>
              </a:rPr>
              <a:t>The Architectural Business Cycle</a:t>
            </a:r>
            <a:endParaRPr lang="en-US" altLang="zh-CN">
              <a:latin typeface="Garamond" charset="0"/>
              <a:ea typeface="宋体" charset="0"/>
            </a:endParaRPr>
          </a:p>
        </p:txBody>
      </p:sp>
      <p:sp>
        <p:nvSpPr>
          <p:cNvPr id="338946" name="Rectangle 3"/>
          <p:cNvSpPr>
            <a:spLocks noGrp="1" noChangeArrowheads="1"/>
          </p:cNvSpPr>
          <p:nvPr>
            <p:ph idx="1"/>
          </p:nvPr>
        </p:nvSpPr>
        <p:spPr>
          <a:xfrm>
            <a:off x="1219200" y="1828800"/>
            <a:ext cx="7772400" cy="4114800"/>
          </a:xfrm>
        </p:spPr>
        <p:txBody>
          <a:bodyPr/>
          <a:lstStyle/>
          <a:p>
            <a:pPr marL="609600" indent="-609600" eaLnBrk="1" hangingPunct="1">
              <a:lnSpc>
                <a:spcPct val="80000"/>
              </a:lnSpc>
              <a:buFont typeface="Wingdings" charset="0"/>
              <a:buAutoNum type="arabicPeriod"/>
            </a:pPr>
            <a:r>
              <a:rPr lang="en-GB" altLang="zh-CN" sz="2000">
                <a:latin typeface="Arial" charset="0"/>
                <a:ea typeface="宋体" charset="0"/>
              </a:rPr>
              <a:t>The architecture affects the structure of the developing organisation</a:t>
            </a:r>
          </a:p>
          <a:p>
            <a:pPr marL="990600" lvl="1" indent="-646113" eaLnBrk="1" hangingPunct="1">
              <a:lnSpc>
                <a:spcPct val="80000"/>
              </a:lnSpc>
            </a:pPr>
            <a:r>
              <a:rPr lang="en-GB" altLang="zh-CN" sz="2200">
                <a:latin typeface="Arial" charset="0"/>
                <a:ea typeface="宋体" charset="0"/>
              </a:rPr>
              <a:t>Software units prescribed correspond to work assignments</a:t>
            </a:r>
          </a:p>
          <a:p>
            <a:pPr marL="609600" indent="-609600" eaLnBrk="1" hangingPunct="1">
              <a:lnSpc>
                <a:spcPct val="80000"/>
              </a:lnSpc>
              <a:buFont typeface="Wingdings" charset="0"/>
              <a:buAutoNum type="arabicPeriod"/>
            </a:pPr>
            <a:r>
              <a:rPr lang="en-GB" altLang="zh-CN" sz="2000">
                <a:latin typeface="Arial" charset="0"/>
                <a:ea typeface="宋体" charset="0"/>
              </a:rPr>
              <a:t>The architecture can affect the enterprise goals of the developing organisation</a:t>
            </a:r>
          </a:p>
          <a:p>
            <a:pPr marL="990600" lvl="1" indent="-646113" eaLnBrk="1" hangingPunct="1">
              <a:lnSpc>
                <a:spcPct val="80000"/>
              </a:lnSpc>
            </a:pPr>
            <a:r>
              <a:rPr lang="en-GB" altLang="zh-CN" sz="2200">
                <a:latin typeface="Arial" charset="0"/>
                <a:ea typeface="宋体" charset="0"/>
              </a:rPr>
              <a:t>E.g., open up market opportunities, aid efficient development of product families etc</a:t>
            </a:r>
            <a:r>
              <a:rPr lang="en-GB" altLang="zh-CN" sz="2500">
                <a:latin typeface="Arial" charset="0"/>
                <a:ea typeface="宋体" charset="0"/>
              </a:rPr>
              <a:t>.</a:t>
            </a:r>
          </a:p>
          <a:p>
            <a:pPr marL="609600" indent="-609600" eaLnBrk="1" hangingPunct="1">
              <a:lnSpc>
                <a:spcPct val="80000"/>
              </a:lnSpc>
              <a:buFont typeface="Wingdings" charset="0"/>
              <a:buAutoNum type="arabicPeriod"/>
            </a:pPr>
            <a:r>
              <a:rPr lang="en-GB" altLang="zh-CN" sz="2000">
                <a:latin typeface="Arial" charset="0"/>
                <a:ea typeface="宋体" charset="0"/>
              </a:rPr>
              <a:t>The architecture can effect customer requirements for the next system</a:t>
            </a:r>
          </a:p>
          <a:p>
            <a:pPr marL="990600" lvl="1" indent="-646113" eaLnBrk="1" hangingPunct="1">
              <a:lnSpc>
                <a:spcPct val="80000"/>
              </a:lnSpc>
            </a:pPr>
            <a:r>
              <a:rPr lang="en-GB" altLang="zh-CN" sz="2200">
                <a:latin typeface="Arial" charset="0"/>
                <a:ea typeface="宋体" charset="0"/>
              </a:rPr>
              <a:t>E.g., through upgradeability etc.,</a:t>
            </a:r>
          </a:p>
          <a:p>
            <a:pPr marL="609600" indent="-609600" eaLnBrk="1" hangingPunct="1">
              <a:lnSpc>
                <a:spcPct val="80000"/>
              </a:lnSpc>
              <a:buFont typeface="Wingdings" charset="0"/>
              <a:buAutoNum type="arabicPeriod"/>
            </a:pPr>
            <a:r>
              <a:rPr lang="en-GB" altLang="zh-CN" sz="2000">
                <a:latin typeface="Arial" charset="0"/>
                <a:ea typeface="宋体" charset="0"/>
              </a:rPr>
              <a:t>The architecture adds to the corporate base of experience</a:t>
            </a:r>
          </a:p>
          <a:p>
            <a:pPr marL="609600" indent="-609600" eaLnBrk="1" hangingPunct="1">
              <a:lnSpc>
                <a:spcPct val="80000"/>
              </a:lnSpc>
              <a:buFont typeface="Wingdings" charset="0"/>
              <a:buAutoNum type="arabicPeriod"/>
            </a:pPr>
            <a:r>
              <a:rPr lang="en-GB" altLang="zh-CN" sz="2000">
                <a:latin typeface="Arial" charset="0"/>
                <a:ea typeface="宋体" charset="0"/>
              </a:rPr>
              <a:t>The architecture may actually change software engineering culture</a:t>
            </a:r>
          </a:p>
          <a:p>
            <a:pPr marL="990600" lvl="1" indent="-646113" eaLnBrk="1" hangingPunct="1">
              <a:lnSpc>
                <a:spcPct val="80000"/>
              </a:lnSpc>
            </a:pPr>
            <a:endParaRPr lang="en-GB" altLang="zh-CN" sz="2500">
              <a:latin typeface="Arial" charset="0"/>
              <a:ea typeface="宋体" charset="0"/>
            </a:endParaRPr>
          </a:p>
          <a:p>
            <a:pPr marL="990600" lvl="1" indent="-646113" eaLnBrk="1" hangingPunct="1">
              <a:lnSpc>
                <a:spcPct val="80000"/>
              </a:lnSpc>
            </a:pPr>
            <a:endParaRPr lang="en-GB" altLang="zh-CN" sz="2500">
              <a:latin typeface="Arial" charset="0"/>
              <a:ea typeface="宋体" charset="0"/>
            </a:endParaRPr>
          </a:p>
          <a:p>
            <a:pPr marL="609600" indent="-609600" eaLnBrk="1" hangingPunct="1">
              <a:lnSpc>
                <a:spcPct val="80000"/>
              </a:lnSpc>
            </a:pPr>
            <a:endParaRPr lang="en-US" altLang="zh-CN" sz="2600">
              <a:latin typeface="Arial" charset="0"/>
              <a:ea typeface="宋体" charset="0"/>
            </a:endParaRPr>
          </a:p>
        </p:txBody>
      </p:sp>
      <p:sp>
        <p:nvSpPr>
          <p:cNvPr id="3389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68B788E-D069-604B-B741-25D458B21EFA}" type="slidenum">
              <a:rPr lang="en-US" altLang="zh-CN" sz="1200">
                <a:latin typeface="Garamond" charset="0"/>
              </a:rPr>
              <a:pPr eaLnBrk="1" hangingPunct="1"/>
              <a:t>151</a:t>
            </a:fld>
            <a:endParaRPr lang="en-US" altLang="zh-CN" sz="1200">
              <a:latin typeface="Garamond"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3" name="Rectangle 2"/>
          <p:cNvSpPr>
            <a:spLocks noGrp="1" noChangeArrowheads="1"/>
          </p:cNvSpPr>
          <p:nvPr>
            <p:ph type="ctrTitle"/>
          </p:nvPr>
        </p:nvSpPr>
        <p:spPr/>
        <p:txBody>
          <a:bodyPr/>
          <a:lstStyle/>
          <a:p>
            <a:pPr eaLnBrk="1" hangingPunct="1"/>
            <a:r>
              <a:rPr lang="en-GB" altLang="zh-CN" sz="4600">
                <a:latin typeface="Garamond" charset="0"/>
                <a:ea typeface="宋体" charset="0"/>
              </a:rPr>
              <a:t>Topic 3: Software Architecture and the Built Environment</a:t>
            </a:r>
            <a:endParaRPr lang="en-US" altLang="zh-CN" sz="4600">
              <a:latin typeface="Garamond" charset="0"/>
              <a:ea typeface="宋体" charset="0"/>
            </a:endParaRPr>
          </a:p>
        </p:txBody>
      </p:sp>
      <p:sp>
        <p:nvSpPr>
          <p:cNvPr id="2585603" name="Rectangle 3"/>
          <p:cNvSpPr>
            <a:spLocks noGrp="1" noChangeArrowheads="1"/>
          </p:cNvSpPr>
          <p:nvPr>
            <p:ph type="subTitle" idx="1"/>
          </p:nvPr>
        </p:nvSpPr>
        <p:spPr/>
        <p:txBody>
          <a:bodyPr/>
          <a:lstStyle/>
          <a:p>
            <a:pPr eaLnBrk="1" hangingPunct="1">
              <a:buFont typeface="Wingdings" charset="0"/>
              <a:buNone/>
            </a:pPr>
            <a:r>
              <a:rPr lang="en-US" altLang="zh-CN">
                <a:latin typeface="Arial" charset="0"/>
                <a:ea typeface="宋体" charset="0"/>
              </a:rPr>
              <a:t> </a:t>
            </a:r>
          </a:p>
        </p:txBody>
      </p:sp>
      <p:sp>
        <p:nvSpPr>
          <p:cNvPr id="340995" name="Rectangle 1"/>
          <p:cNvSpPr>
            <a:spLocks noChangeArrowheads="1"/>
          </p:cNvSpPr>
          <p:nvPr/>
        </p:nvSpPr>
        <p:spPr bwMode="auto">
          <a:xfrm>
            <a:off x="3798888" y="3244850"/>
            <a:ext cx="184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t> </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85603">
                                            <p:txEl>
                                              <p:pRg st="0" end="0"/>
                                            </p:txEl>
                                          </p:spTgt>
                                        </p:tgtEl>
                                        <p:attrNameLst>
                                          <p:attrName>style.visibility</p:attrName>
                                        </p:attrNameLst>
                                      </p:cBhvr>
                                      <p:to>
                                        <p:strVal val="visible"/>
                                      </p:to>
                                    </p:set>
                                    <p:anim calcmode="lin" valueType="num">
                                      <p:cBhvr additive="base">
                                        <p:cTn id="7" dur="500" fill="hold"/>
                                        <p:tgtEl>
                                          <p:spTgt spid="25856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8560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5603"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a:xfrm>
            <a:off x="1066800" y="228600"/>
            <a:ext cx="7793038" cy="1143000"/>
          </a:xfrm>
        </p:spPr>
        <p:txBody>
          <a:bodyPr/>
          <a:lstStyle/>
          <a:p>
            <a:pPr eaLnBrk="1" hangingPunct="1"/>
            <a:r>
              <a:rPr lang="en-GB" altLang="zh-CN">
                <a:latin typeface="Garamond" charset="0"/>
                <a:ea typeface="宋体" charset="0"/>
              </a:rPr>
              <a:t>Architectural Knowledge</a:t>
            </a:r>
            <a:endParaRPr lang="en-US" altLang="zh-CN">
              <a:latin typeface="Garamond" charset="0"/>
              <a:ea typeface="宋体" charset="0"/>
            </a:endParaRPr>
          </a:p>
        </p:txBody>
      </p:sp>
      <p:sp>
        <p:nvSpPr>
          <p:cNvPr id="897027" name="Rectangle 3"/>
          <p:cNvSpPr>
            <a:spLocks noGrp="1" noChangeArrowheads="1"/>
          </p:cNvSpPr>
          <p:nvPr>
            <p:ph idx="1"/>
          </p:nvPr>
        </p:nvSpPr>
        <p:spPr>
          <a:xfrm>
            <a:off x="914400" y="1676400"/>
            <a:ext cx="7772400" cy="4495800"/>
          </a:xfrm>
        </p:spPr>
        <p:txBody>
          <a:bodyPr/>
          <a:lstStyle/>
          <a:p>
            <a:pPr eaLnBrk="1" hangingPunct="1">
              <a:lnSpc>
                <a:spcPct val="80000"/>
              </a:lnSpc>
              <a:buFont typeface="Wingdings" charset="0"/>
              <a:buChar char="§"/>
            </a:pPr>
            <a:r>
              <a:rPr lang="en-US" altLang="zh-CN" sz="2000" b="1">
                <a:latin typeface="Arial" charset="0"/>
                <a:ea typeface="宋体" charset="0"/>
              </a:rPr>
              <a:t>ADLs and Notions of ‘Software Architecture Styles’ help us analyze structure better… but how do they help us create architectures?</a:t>
            </a:r>
          </a:p>
          <a:p>
            <a:pPr eaLnBrk="1" hangingPunct="1">
              <a:lnSpc>
                <a:spcPct val="80000"/>
              </a:lnSpc>
              <a:buFont typeface="Wingdings" charset="0"/>
              <a:buChar char="§"/>
            </a:pPr>
            <a:r>
              <a:rPr lang="en-US" altLang="zh-CN" sz="2000" b="1">
                <a:latin typeface="Arial" charset="0"/>
                <a:ea typeface="宋体" charset="0"/>
              </a:rPr>
              <a:t>The built environment has a notion of architecture that goes back to Ancient Egypt</a:t>
            </a:r>
          </a:p>
          <a:p>
            <a:pPr lvl="1" eaLnBrk="1" hangingPunct="1">
              <a:lnSpc>
                <a:spcPct val="80000"/>
              </a:lnSpc>
              <a:buFont typeface="Wingdings" charset="0"/>
              <a:buChar char="§"/>
            </a:pPr>
            <a:r>
              <a:rPr lang="en-US" altLang="zh-CN" sz="2500">
                <a:latin typeface="Arial" charset="0"/>
                <a:ea typeface="宋体" charset="0"/>
              </a:rPr>
              <a:t>And recently the Royal Institute of British Architects (RIBA) has tried to define what an architect needs to know</a:t>
            </a:r>
          </a:p>
          <a:p>
            <a:pPr lvl="1" eaLnBrk="1" hangingPunct="1">
              <a:lnSpc>
                <a:spcPct val="80000"/>
              </a:lnSpc>
              <a:buFont typeface="Wingdings" charset="0"/>
              <a:buChar char="§"/>
            </a:pPr>
            <a:r>
              <a:rPr lang="en-US" altLang="zh-CN" sz="2500">
                <a:latin typeface="Arial" charset="0"/>
                <a:ea typeface="宋体" charset="0"/>
              </a:rPr>
              <a:t>Perhaps architecture offers real lessons, not just a metaphor?</a:t>
            </a:r>
          </a:p>
          <a:p>
            <a:pPr eaLnBrk="1" hangingPunct="1">
              <a:lnSpc>
                <a:spcPct val="80000"/>
              </a:lnSpc>
            </a:pPr>
            <a:r>
              <a:rPr lang="en-US" altLang="zh-CN" sz="2000" b="1">
                <a:latin typeface="Arial" charset="0"/>
                <a:ea typeface="宋体" charset="0"/>
              </a:rPr>
              <a:t>It is interesting and important to examine the fundamentals of building construction</a:t>
            </a:r>
          </a:p>
          <a:p>
            <a:pPr lvl="1" eaLnBrk="1" hangingPunct="1">
              <a:lnSpc>
                <a:spcPct val="80000"/>
              </a:lnSpc>
            </a:pPr>
            <a:r>
              <a:rPr lang="en-US" altLang="zh-CN" sz="2500">
                <a:latin typeface="Arial" charset="0"/>
                <a:ea typeface="宋体" charset="0"/>
              </a:rPr>
              <a:t>Derive a notion of “architectural knowledge” as distinct from “vernacular design”</a:t>
            </a:r>
          </a:p>
        </p:txBody>
      </p:sp>
      <p:sp>
        <p:nvSpPr>
          <p:cNvPr id="3430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041427E-7C7D-2648-944A-7A4053B44A5E}" type="slidenum">
              <a:rPr lang="en-US" altLang="zh-CN" sz="1200">
                <a:latin typeface="Garamond" charset="0"/>
              </a:rPr>
              <a:pPr eaLnBrk="1" hangingPunct="1"/>
              <a:t>153</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7027">
                                            <p:txEl>
                                              <p:pRg st="0" end="0"/>
                                            </p:txEl>
                                          </p:spTgt>
                                        </p:tgtEl>
                                        <p:attrNameLst>
                                          <p:attrName>style.visibility</p:attrName>
                                        </p:attrNameLst>
                                      </p:cBhvr>
                                      <p:to>
                                        <p:strVal val="visible"/>
                                      </p:to>
                                    </p:set>
                                    <p:anim calcmode="lin" valueType="num">
                                      <p:cBhvr additive="base">
                                        <p:cTn id="7" dur="500" fill="hold"/>
                                        <p:tgtEl>
                                          <p:spTgt spid="8970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97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97027">
                                            <p:txEl>
                                              <p:pRg st="1" end="1"/>
                                            </p:txEl>
                                          </p:spTgt>
                                        </p:tgtEl>
                                        <p:attrNameLst>
                                          <p:attrName>style.visibility</p:attrName>
                                        </p:attrNameLst>
                                      </p:cBhvr>
                                      <p:to>
                                        <p:strVal val="visible"/>
                                      </p:to>
                                    </p:set>
                                    <p:anim calcmode="lin" valueType="num">
                                      <p:cBhvr additive="base">
                                        <p:cTn id="13" dur="500" fill="hold"/>
                                        <p:tgtEl>
                                          <p:spTgt spid="8970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9702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897027">
                                            <p:txEl>
                                              <p:pRg st="2" end="2"/>
                                            </p:txEl>
                                          </p:spTgt>
                                        </p:tgtEl>
                                        <p:attrNameLst>
                                          <p:attrName>style.visibility</p:attrName>
                                        </p:attrNameLst>
                                      </p:cBhvr>
                                      <p:to>
                                        <p:strVal val="visible"/>
                                      </p:to>
                                    </p:set>
                                    <p:anim calcmode="lin" valueType="num">
                                      <p:cBhvr additive="base">
                                        <p:cTn id="17" dur="500" fill="hold"/>
                                        <p:tgtEl>
                                          <p:spTgt spid="89702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9702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897027">
                                            <p:txEl>
                                              <p:pRg st="3" end="3"/>
                                            </p:txEl>
                                          </p:spTgt>
                                        </p:tgtEl>
                                        <p:attrNameLst>
                                          <p:attrName>style.visibility</p:attrName>
                                        </p:attrNameLst>
                                      </p:cBhvr>
                                      <p:to>
                                        <p:strVal val="visible"/>
                                      </p:to>
                                    </p:set>
                                    <p:anim calcmode="lin" valueType="num">
                                      <p:cBhvr additive="base">
                                        <p:cTn id="21" dur="500" fill="hold"/>
                                        <p:tgtEl>
                                          <p:spTgt spid="89702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970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897027">
                                            <p:txEl>
                                              <p:pRg st="4" end="4"/>
                                            </p:txEl>
                                          </p:spTgt>
                                        </p:tgtEl>
                                        <p:attrNameLst>
                                          <p:attrName>style.visibility</p:attrName>
                                        </p:attrNameLst>
                                      </p:cBhvr>
                                      <p:to>
                                        <p:strVal val="visible"/>
                                      </p:to>
                                    </p:set>
                                    <p:anim calcmode="lin" valueType="num">
                                      <p:cBhvr additive="base">
                                        <p:cTn id="27" dur="500" fill="hold"/>
                                        <p:tgtEl>
                                          <p:spTgt spid="897027">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9702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97027">
                                            <p:txEl>
                                              <p:pRg st="5" end="5"/>
                                            </p:txEl>
                                          </p:spTgt>
                                        </p:tgtEl>
                                        <p:attrNameLst>
                                          <p:attrName>style.visibility</p:attrName>
                                        </p:attrNameLst>
                                      </p:cBhvr>
                                      <p:to>
                                        <p:strVal val="visible"/>
                                      </p:to>
                                    </p:set>
                                    <p:anim calcmode="lin" valueType="num">
                                      <p:cBhvr additive="base">
                                        <p:cTn id="31" dur="500" fill="hold"/>
                                        <p:tgtEl>
                                          <p:spTgt spid="89702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9702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027" grpId="0" build="p"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5089" name="Rectangle 2"/>
          <p:cNvSpPr>
            <a:spLocks noGrp="1" noChangeArrowheads="1"/>
          </p:cNvSpPr>
          <p:nvPr>
            <p:ph type="title"/>
          </p:nvPr>
        </p:nvSpPr>
        <p:spPr/>
        <p:txBody>
          <a:bodyPr/>
          <a:lstStyle/>
          <a:p>
            <a:pPr eaLnBrk="1" hangingPunct="1"/>
            <a:r>
              <a:rPr lang="en-GB" altLang="zh-CN">
                <a:latin typeface="Garamond" charset="0"/>
                <a:ea typeface="宋体" charset="0"/>
              </a:rPr>
              <a:t>Structure</a:t>
            </a:r>
          </a:p>
        </p:txBody>
      </p:sp>
      <p:sp>
        <p:nvSpPr>
          <p:cNvPr id="899075" name="Rectangle 3"/>
          <p:cNvSpPr>
            <a:spLocks noGrp="1" noChangeArrowheads="1"/>
          </p:cNvSpPr>
          <p:nvPr>
            <p:ph idx="1"/>
          </p:nvPr>
        </p:nvSpPr>
        <p:spPr/>
        <p:txBody>
          <a:bodyPr/>
          <a:lstStyle/>
          <a:p>
            <a:pPr eaLnBrk="1" hangingPunct="1"/>
            <a:r>
              <a:rPr lang="en-GB" altLang="zh-CN" sz="2600">
                <a:latin typeface="Arial" charset="0"/>
                <a:ea typeface="宋体" charset="0"/>
              </a:rPr>
              <a:t>An architecture defines the arrangement of structural elements in a system</a:t>
            </a:r>
          </a:p>
          <a:p>
            <a:pPr lvl="1" eaLnBrk="1" hangingPunct="1"/>
            <a:r>
              <a:rPr lang="en-GB" altLang="zh-CN" sz="2200">
                <a:latin typeface="Arial" charset="0"/>
                <a:ea typeface="宋体" charset="0"/>
              </a:rPr>
              <a:t>Relates to form, function and characteristics</a:t>
            </a:r>
          </a:p>
          <a:p>
            <a:pPr lvl="1" eaLnBrk="1" hangingPunct="1"/>
            <a:r>
              <a:rPr lang="en-GB" altLang="zh-CN" sz="2200">
                <a:latin typeface="Arial" charset="0"/>
                <a:ea typeface="宋体" charset="0"/>
              </a:rPr>
              <a:t>Architectural style is the underlying structuring principle and philosophy</a:t>
            </a:r>
          </a:p>
          <a:p>
            <a:pPr eaLnBrk="1" hangingPunct="1"/>
            <a:r>
              <a:rPr lang="en-GB" altLang="zh-CN" sz="2600">
                <a:latin typeface="Arial" charset="0"/>
                <a:ea typeface="宋体" charset="0"/>
              </a:rPr>
              <a:t> But any structure contains</a:t>
            </a:r>
            <a:br>
              <a:rPr lang="en-GB" altLang="zh-CN" sz="2600">
                <a:latin typeface="Arial" charset="0"/>
                <a:ea typeface="宋体" charset="0"/>
              </a:rPr>
            </a:br>
            <a:r>
              <a:rPr lang="en-GB" altLang="zh-CN" sz="2600">
                <a:latin typeface="Arial" charset="0"/>
                <a:ea typeface="宋体" charset="0"/>
              </a:rPr>
              <a:t>a distribution of</a:t>
            </a:r>
            <a:br>
              <a:rPr lang="en-GB" altLang="zh-CN" sz="2600">
                <a:latin typeface="Arial" charset="0"/>
                <a:ea typeface="宋体" charset="0"/>
              </a:rPr>
            </a:br>
            <a:r>
              <a:rPr lang="en-GB" altLang="zh-CN" sz="2600">
                <a:latin typeface="Arial" charset="0"/>
                <a:ea typeface="宋体" charset="0"/>
              </a:rPr>
              <a:t>responsibility</a:t>
            </a:r>
          </a:p>
          <a:p>
            <a:pPr lvl="1" eaLnBrk="1" hangingPunct="1"/>
            <a:r>
              <a:rPr lang="en-GB" altLang="zh-CN" sz="2200">
                <a:latin typeface="Arial" charset="0"/>
                <a:ea typeface="宋体" charset="0"/>
              </a:rPr>
              <a:t>In complex structures this is often</a:t>
            </a:r>
          </a:p>
          <a:p>
            <a:pPr lvl="1" eaLnBrk="1" hangingPunct="1">
              <a:buFont typeface="Wingdings" charset="0"/>
              <a:buNone/>
            </a:pPr>
            <a:r>
              <a:rPr lang="en-GB" altLang="zh-CN" sz="2200">
                <a:latin typeface="Arial" charset="0"/>
                <a:ea typeface="宋体" charset="0"/>
              </a:rPr>
              <a:t>    a sociological as much as a </a:t>
            </a:r>
          </a:p>
          <a:p>
            <a:pPr lvl="1" eaLnBrk="1" hangingPunct="1">
              <a:buFont typeface="Wingdings" charset="0"/>
              <a:buNone/>
            </a:pPr>
            <a:r>
              <a:rPr lang="en-GB" altLang="zh-CN" sz="2200">
                <a:latin typeface="Arial" charset="0"/>
                <a:ea typeface="宋体" charset="0"/>
              </a:rPr>
              <a:t>    technical choice</a:t>
            </a:r>
          </a:p>
        </p:txBody>
      </p:sp>
      <p:sp>
        <p:nvSpPr>
          <p:cNvPr id="3450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F8FD44C-A4E9-6841-9177-59163BB36940}" type="slidenum">
              <a:rPr lang="en-US" altLang="zh-CN" sz="1200">
                <a:latin typeface="Garamond" charset="0"/>
              </a:rPr>
              <a:pPr eaLnBrk="1" hangingPunct="1"/>
              <a:t>154</a:t>
            </a:fld>
            <a:endParaRPr lang="en-US" altLang="zh-CN" sz="1200">
              <a:latin typeface="Garamond" charset="0"/>
            </a:endParaRPr>
          </a:p>
        </p:txBody>
      </p:sp>
      <p:pic>
        <p:nvPicPr>
          <p:cNvPr id="899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3429000"/>
            <a:ext cx="3352800" cy="2609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899076"/>
                                        </p:tgtEl>
                                        <p:attrNameLst>
                                          <p:attrName>style.visibility</p:attrName>
                                        </p:attrNameLst>
                                      </p:cBhvr>
                                      <p:to>
                                        <p:strVal val="visible"/>
                                      </p:to>
                                    </p:set>
                                    <p:anim calcmode="lin" valueType="num">
                                      <p:cBhvr additive="base">
                                        <p:cTn id="7" dur="500" fill="hold"/>
                                        <p:tgtEl>
                                          <p:spTgt spid="899076"/>
                                        </p:tgtEl>
                                        <p:attrNameLst>
                                          <p:attrName>ppt_x</p:attrName>
                                        </p:attrNameLst>
                                      </p:cBhvr>
                                      <p:tavLst>
                                        <p:tav tm="0">
                                          <p:val>
                                            <p:strVal val="1+#ppt_w/2"/>
                                          </p:val>
                                        </p:tav>
                                        <p:tav tm="100000">
                                          <p:val>
                                            <p:strVal val="#ppt_x"/>
                                          </p:val>
                                        </p:tav>
                                      </p:tavLst>
                                    </p:anim>
                                    <p:anim calcmode="lin" valueType="num">
                                      <p:cBhvr additive="base">
                                        <p:cTn id="8" dur="500" fill="hold"/>
                                        <p:tgtEl>
                                          <p:spTgt spid="89907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99075">
                                            <p:txEl>
                                              <p:pRg st="0" end="0"/>
                                            </p:txEl>
                                          </p:spTgt>
                                        </p:tgtEl>
                                        <p:attrNameLst>
                                          <p:attrName>style.visibility</p:attrName>
                                        </p:attrNameLst>
                                      </p:cBhvr>
                                      <p:to>
                                        <p:strVal val="visible"/>
                                      </p:to>
                                    </p:set>
                                    <p:anim calcmode="lin" valueType="num">
                                      <p:cBhvr additive="base">
                                        <p:cTn id="13" dur="500" fill="hold"/>
                                        <p:tgtEl>
                                          <p:spTgt spid="89907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99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99075">
                                            <p:txEl>
                                              <p:pRg st="1" end="1"/>
                                            </p:txEl>
                                          </p:spTgt>
                                        </p:tgtEl>
                                        <p:attrNameLst>
                                          <p:attrName>style.visibility</p:attrName>
                                        </p:attrNameLst>
                                      </p:cBhvr>
                                      <p:to>
                                        <p:strVal val="visible"/>
                                      </p:to>
                                    </p:set>
                                    <p:anim calcmode="lin" valueType="num">
                                      <p:cBhvr additive="base">
                                        <p:cTn id="19" dur="500" fill="hold"/>
                                        <p:tgtEl>
                                          <p:spTgt spid="89907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990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99075">
                                            <p:txEl>
                                              <p:pRg st="2" end="2"/>
                                            </p:txEl>
                                          </p:spTgt>
                                        </p:tgtEl>
                                        <p:attrNameLst>
                                          <p:attrName>style.visibility</p:attrName>
                                        </p:attrNameLst>
                                      </p:cBhvr>
                                      <p:to>
                                        <p:strVal val="visible"/>
                                      </p:to>
                                    </p:set>
                                    <p:anim calcmode="lin" valueType="num">
                                      <p:cBhvr additive="base">
                                        <p:cTn id="25" dur="500" fill="hold"/>
                                        <p:tgtEl>
                                          <p:spTgt spid="899075">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990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99075">
                                            <p:txEl>
                                              <p:pRg st="3" end="3"/>
                                            </p:txEl>
                                          </p:spTgt>
                                        </p:tgtEl>
                                        <p:attrNameLst>
                                          <p:attrName>style.visibility</p:attrName>
                                        </p:attrNameLst>
                                      </p:cBhvr>
                                      <p:to>
                                        <p:strVal val="visible"/>
                                      </p:to>
                                    </p:set>
                                    <p:anim calcmode="lin" valueType="num">
                                      <p:cBhvr additive="base">
                                        <p:cTn id="31" dur="500" fill="hold"/>
                                        <p:tgtEl>
                                          <p:spTgt spid="899075">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990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99075">
                                            <p:txEl>
                                              <p:pRg st="4" end="4"/>
                                            </p:txEl>
                                          </p:spTgt>
                                        </p:tgtEl>
                                        <p:attrNameLst>
                                          <p:attrName>style.visibility</p:attrName>
                                        </p:attrNameLst>
                                      </p:cBhvr>
                                      <p:to>
                                        <p:strVal val="visible"/>
                                      </p:to>
                                    </p:set>
                                    <p:anim calcmode="lin" valueType="num">
                                      <p:cBhvr additive="base">
                                        <p:cTn id="37" dur="500" fill="hold"/>
                                        <p:tgtEl>
                                          <p:spTgt spid="899075">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990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899075">
                                            <p:txEl>
                                              <p:pRg st="5" end="5"/>
                                            </p:txEl>
                                          </p:spTgt>
                                        </p:tgtEl>
                                        <p:attrNameLst>
                                          <p:attrName>style.visibility</p:attrName>
                                        </p:attrNameLst>
                                      </p:cBhvr>
                                      <p:to>
                                        <p:strVal val="visible"/>
                                      </p:to>
                                    </p:set>
                                    <p:anim calcmode="lin" valueType="num">
                                      <p:cBhvr additive="base">
                                        <p:cTn id="43" dur="500" fill="hold"/>
                                        <p:tgtEl>
                                          <p:spTgt spid="899075">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990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899075">
                                            <p:txEl>
                                              <p:pRg st="6" end="6"/>
                                            </p:txEl>
                                          </p:spTgt>
                                        </p:tgtEl>
                                        <p:attrNameLst>
                                          <p:attrName>style.visibility</p:attrName>
                                        </p:attrNameLst>
                                      </p:cBhvr>
                                      <p:to>
                                        <p:strVal val="visible"/>
                                      </p:to>
                                    </p:set>
                                    <p:anim calcmode="lin" valueType="num">
                                      <p:cBhvr additive="base">
                                        <p:cTn id="49" dur="500" fill="hold"/>
                                        <p:tgtEl>
                                          <p:spTgt spid="899075">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9907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75" grpId="0" build="p" bldLvl="2"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B71B4F3-BA10-D140-95C8-4A2E0ED50BF0}" type="slidenum">
              <a:rPr lang="en-US" altLang="zh-CN" sz="1200">
                <a:latin typeface="Garamond" charset="0"/>
              </a:rPr>
              <a:pPr eaLnBrk="1" hangingPunct="1"/>
              <a:t>155</a:t>
            </a:fld>
            <a:endParaRPr lang="en-US" altLang="zh-CN" sz="1200">
              <a:latin typeface="Garamond" charset="0"/>
            </a:endParaRPr>
          </a:p>
        </p:txBody>
      </p:sp>
      <p:sp>
        <p:nvSpPr>
          <p:cNvPr id="347138" name="Rectangle 2"/>
          <p:cNvSpPr>
            <a:spLocks noChangeArrowheads="1"/>
          </p:cNvSpPr>
          <p:nvPr/>
        </p:nvSpPr>
        <p:spPr bwMode="auto">
          <a:xfrm>
            <a:off x="685800" y="4572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nchor="ctr"/>
          <a:lstStyle/>
          <a:p>
            <a:r>
              <a:rPr lang="en-US" altLang="zh-CN" sz="4200">
                <a:solidFill>
                  <a:schemeClr val="tx2"/>
                </a:solidFill>
                <a:latin typeface="Garamond" charset="0"/>
              </a:rPr>
              <a:t>Space</a:t>
            </a:r>
          </a:p>
        </p:txBody>
      </p:sp>
      <p:sp>
        <p:nvSpPr>
          <p:cNvPr id="901123" name="Rectangle 3"/>
          <p:cNvSpPr>
            <a:spLocks noChangeArrowheads="1"/>
          </p:cNvSpPr>
          <p:nvPr/>
        </p:nvSpPr>
        <p:spPr bwMode="auto">
          <a:xfrm>
            <a:off x="685800" y="1828800"/>
            <a:ext cx="7772400"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lstStyle/>
          <a:p>
            <a:pPr marL="342900" indent="-342900">
              <a:spcBef>
                <a:spcPct val="20000"/>
              </a:spcBef>
              <a:buClr>
                <a:schemeClr val="accent1"/>
              </a:buClr>
              <a:buSzPct val="65000"/>
              <a:buFont typeface="Wingdings" charset="0"/>
              <a:buChar char="n"/>
            </a:pPr>
            <a:r>
              <a:rPr lang="en-US" altLang="zh-CN" sz="3000"/>
              <a:t>Construction is both a physical and spatial transformation of a pre-existing situation</a:t>
            </a:r>
          </a:p>
        </p:txBody>
      </p:sp>
      <p:sp>
        <p:nvSpPr>
          <p:cNvPr id="901124" name="AutoShape 4"/>
          <p:cNvSpPr>
            <a:spLocks noChangeArrowheads="1"/>
          </p:cNvSpPr>
          <p:nvPr/>
        </p:nvSpPr>
        <p:spPr bwMode="auto">
          <a:xfrm>
            <a:off x="990600" y="3414713"/>
            <a:ext cx="7162800" cy="2138362"/>
          </a:xfrm>
          <a:prstGeom prst="bevel">
            <a:avLst>
              <a:gd name="adj" fmla="val 7579"/>
            </a:avLst>
          </a:prstGeom>
          <a:solidFill>
            <a:schemeClr val="bg1"/>
          </a:solidFill>
          <a:ln>
            <a:noFill/>
          </a:ln>
          <a:effectLst>
            <a:outerShdw blurRad="63500" dist="107763" dir="2700000" algn="ctr" rotWithShape="0">
              <a:srgbClr val="000066">
                <a:alpha val="74998"/>
              </a:srgbClr>
            </a:outerShdw>
          </a:effectLst>
          <a:extLst>
            <a:ext uri="{91240B29-F687-4f45-9708-019B960494DF}">
              <a14:hiddenLine xmlns:a14="http://schemas.microsoft.com/office/drawing/2010/main" xmlns="" w="6350">
                <a:solidFill>
                  <a:srgbClr val="000000"/>
                </a:solidFill>
                <a:miter lim="800000"/>
                <a:headEnd/>
                <a:tailEnd/>
              </a14:hiddenLine>
            </a:ext>
          </a:extLst>
        </p:spPr>
        <p:txBody>
          <a:bodyPr>
            <a:spAutoFit/>
          </a:bodyPr>
          <a:lstStyle/>
          <a:p>
            <a:pPr defTabSz="762000">
              <a:defRPr/>
            </a:pPr>
            <a:r>
              <a:rPr lang="en-US" altLang="zh-CN" sz="2400">
                <a:solidFill>
                  <a:schemeClr val="bg2"/>
                </a:solidFill>
                <a:latin typeface="Arial Narrow" charset="0"/>
              </a:rPr>
              <a:t>At the most elementary level, a building is a construction of physical elements or materials into a more or less stable form, as a result of which space is created which is distinct from the ambient space.</a:t>
            </a:r>
          </a:p>
          <a:p>
            <a:pPr algn="r" defTabSz="762000" eaLnBrk="0" hangingPunct="0">
              <a:defRPr/>
            </a:pPr>
            <a:r>
              <a:rPr lang="en-GB" altLang="zh-CN" b="1">
                <a:latin typeface="Times New Roman" charset="0"/>
              </a:rPr>
              <a:t>[Hillier1996]</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901124"/>
                                        </p:tgtEl>
                                        <p:attrNameLst>
                                          <p:attrName>style.visibility</p:attrName>
                                        </p:attrNameLst>
                                      </p:cBhvr>
                                      <p:to>
                                        <p:strVal val="visible"/>
                                      </p:to>
                                    </p:set>
                                    <p:animEffect transition="in" filter="box(out)">
                                      <p:cBhvr>
                                        <p:cTn id="7" dur="500"/>
                                        <p:tgtEl>
                                          <p:spTgt spid="9011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01123"/>
                                        </p:tgtEl>
                                        <p:attrNameLst>
                                          <p:attrName>style.visibility</p:attrName>
                                        </p:attrNameLst>
                                      </p:cBhvr>
                                      <p:to>
                                        <p:strVal val="visible"/>
                                      </p:to>
                                    </p:set>
                                    <p:anim calcmode="lin" valueType="num">
                                      <p:cBhvr additive="base">
                                        <p:cTn id="12" dur="500" fill="hold"/>
                                        <p:tgtEl>
                                          <p:spTgt spid="901123"/>
                                        </p:tgtEl>
                                        <p:attrNameLst>
                                          <p:attrName>ppt_x</p:attrName>
                                        </p:attrNameLst>
                                      </p:cBhvr>
                                      <p:tavLst>
                                        <p:tav tm="0">
                                          <p:val>
                                            <p:strVal val="0-#ppt_w/2"/>
                                          </p:val>
                                        </p:tav>
                                        <p:tav tm="100000">
                                          <p:val>
                                            <p:strVal val="#ppt_x"/>
                                          </p:val>
                                        </p:tav>
                                      </p:tavLst>
                                    </p:anim>
                                    <p:anim calcmode="lin" valueType="num">
                                      <p:cBhvr additive="base">
                                        <p:cTn id="13" dur="500" fill="hold"/>
                                        <p:tgtEl>
                                          <p:spTgt spid="901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23" grpId="0" autoUpdateAnimBg="0"/>
      <p:bldP spid="901124" grpId="0" animBg="1"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9185" name="Rectangle 3"/>
          <p:cNvSpPr>
            <a:spLocks noGrp="1" noChangeArrowheads="1"/>
          </p:cNvSpPr>
          <p:nvPr>
            <p:ph type="title"/>
          </p:nvPr>
        </p:nvSpPr>
        <p:spPr/>
        <p:txBody>
          <a:bodyPr/>
          <a:lstStyle/>
          <a:p>
            <a:pPr eaLnBrk="1" hangingPunct="1"/>
            <a:r>
              <a:rPr lang="en-US" altLang="zh-CN">
                <a:latin typeface="Garamond" charset="0"/>
                <a:ea typeface="宋体" charset="0"/>
              </a:rPr>
              <a:t>Boundaries</a:t>
            </a:r>
          </a:p>
        </p:txBody>
      </p:sp>
      <p:sp>
        <p:nvSpPr>
          <p:cNvPr id="903172" name="Rectangle 4"/>
          <p:cNvSpPr>
            <a:spLocks noGrp="1" noChangeArrowheads="1"/>
          </p:cNvSpPr>
          <p:nvPr>
            <p:ph idx="1"/>
          </p:nvPr>
        </p:nvSpPr>
        <p:spPr/>
        <p:txBody>
          <a:bodyPr/>
          <a:lstStyle/>
          <a:p>
            <a:pPr eaLnBrk="1" hangingPunct="1"/>
            <a:r>
              <a:rPr lang="en-US" altLang="zh-CN">
                <a:latin typeface="Arial" charset="0"/>
                <a:ea typeface="宋体" charset="0"/>
              </a:rPr>
              <a:t>Building has a logical aspect too</a:t>
            </a:r>
          </a:p>
          <a:p>
            <a:pPr lvl="1" eaLnBrk="1" hangingPunct="1"/>
            <a:r>
              <a:rPr lang="en-US" altLang="zh-CN">
                <a:latin typeface="Arial" charset="0"/>
                <a:ea typeface="宋体" charset="0"/>
              </a:rPr>
              <a:t>Separates notions of “inside” and “outside”</a:t>
            </a:r>
            <a:endParaRPr lang="en-GB" altLang="zh-CN">
              <a:latin typeface="Arial" charset="0"/>
              <a:ea typeface="宋体" charset="0"/>
            </a:endParaRPr>
          </a:p>
          <a:p>
            <a:pPr eaLnBrk="1" hangingPunct="1"/>
            <a:r>
              <a:rPr lang="en-GB" altLang="zh-CN">
                <a:latin typeface="Arial" charset="0"/>
                <a:ea typeface="宋体" charset="0"/>
              </a:rPr>
              <a:t>Architecture addresses the complex whole of interrelationship between such domains </a:t>
            </a:r>
            <a:endParaRPr lang="en-US" altLang="zh-CN">
              <a:latin typeface="Arial" charset="0"/>
              <a:ea typeface="宋体" charset="0"/>
            </a:endParaRPr>
          </a:p>
        </p:txBody>
      </p:sp>
      <p:sp>
        <p:nvSpPr>
          <p:cNvPr id="3491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1D3F6B5-901D-674F-9091-03A27EF51C03}" type="slidenum">
              <a:rPr lang="en-US" altLang="zh-CN" sz="1200">
                <a:latin typeface="Garamond" charset="0"/>
              </a:rPr>
              <a:pPr eaLnBrk="1" hangingPunct="1"/>
              <a:t>156</a:t>
            </a:fld>
            <a:endParaRPr lang="en-US" altLang="zh-CN" sz="1200">
              <a:latin typeface="Garamond" charset="0"/>
            </a:endParaRPr>
          </a:p>
        </p:txBody>
      </p:sp>
      <p:sp>
        <p:nvSpPr>
          <p:cNvPr id="903170" name="Text Box 2"/>
          <p:cNvSpPr txBox="1">
            <a:spLocks noChangeArrowheads="1"/>
          </p:cNvSpPr>
          <p:nvPr/>
        </p:nvSpPr>
        <p:spPr bwMode="auto">
          <a:xfrm>
            <a:off x="1042988" y="4005263"/>
            <a:ext cx="7543800" cy="1927225"/>
          </a:xfrm>
          <a:prstGeom prst="rect">
            <a:avLst/>
          </a:prstGeom>
          <a:solidFill>
            <a:srgbClr val="CC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FF"/>
            </a:extrusionClr>
          </a:sp3d>
        </p:spPr>
        <p:txBody>
          <a:bodyPr>
            <a:spAutoFit/>
            <a:flatTx/>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tLang="zh-CN">
                <a:solidFill>
                  <a:schemeClr val="bg2"/>
                </a:solidFill>
                <a:latin typeface="Arial Narrow" charset="0"/>
              </a:rPr>
              <a:t>The drawing of a boundary establishes not only a physical separateness, but also the social separateness of a domain – the protected space – identified with an individual or collectivity which creates and claims special rights in that domain.</a:t>
            </a:r>
          </a:p>
          <a:p>
            <a:pPr eaLnBrk="1" hangingPunct="1"/>
            <a:r>
              <a:rPr lang="en-GB" altLang="zh-CN">
                <a:solidFill>
                  <a:schemeClr val="bg2"/>
                </a:solidFill>
                <a:latin typeface="Arial Narrow" charset="0"/>
              </a:rPr>
              <a:t>[Hillier1996]</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903170"/>
                                        </p:tgtEl>
                                        <p:attrNameLst>
                                          <p:attrName>style.visibility</p:attrName>
                                        </p:attrNameLst>
                                      </p:cBhvr>
                                      <p:to>
                                        <p:strVal val="visible"/>
                                      </p:to>
                                    </p:set>
                                    <p:animEffect transition="in" filter="slide(fromTop)">
                                      <p:cBhvr>
                                        <p:cTn id="7" dur="500"/>
                                        <p:tgtEl>
                                          <p:spTgt spid="903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03172">
                                            <p:txEl>
                                              <p:pRg st="0" end="0"/>
                                            </p:txEl>
                                          </p:spTgt>
                                        </p:tgtEl>
                                        <p:attrNameLst>
                                          <p:attrName>style.visibility</p:attrName>
                                        </p:attrNameLst>
                                      </p:cBhvr>
                                      <p:to>
                                        <p:strVal val="visible"/>
                                      </p:to>
                                    </p:set>
                                    <p:anim calcmode="lin" valueType="num">
                                      <p:cBhvr additive="base">
                                        <p:cTn id="12" dur="500" fill="hold"/>
                                        <p:tgtEl>
                                          <p:spTgt spid="90317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903172">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03172">
                                            <p:txEl>
                                              <p:pRg st="1" end="1"/>
                                            </p:txEl>
                                          </p:spTgt>
                                        </p:tgtEl>
                                        <p:attrNameLst>
                                          <p:attrName>style.visibility</p:attrName>
                                        </p:attrNameLst>
                                      </p:cBhvr>
                                      <p:to>
                                        <p:strVal val="visible"/>
                                      </p:to>
                                    </p:set>
                                    <p:anim calcmode="lin" valueType="num">
                                      <p:cBhvr additive="base">
                                        <p:cTn id="16" dur="500" fill="hold"/>
                                        <p:tgtEl>
                                          <p:spTgt spid="903172">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0317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03172">
                                            <p:txEl>
                                              <p:pRg st="2" end="2"/>
                                            </p:txEl>
                                          </p:spTgt>
                                        </p:tgtEl>
                                        <p:attrNameLst>
                                          <p:attrName>style.visibility</p:attrName>
                                        </p:attrNameLst>
                                      </p:cBhvr>
                                      <p:to>
                                        <p:strVal val="visible"/>
                                      </p:to>
                                    </p:set>
                                    <p:anim calcmode="lin" valueType="num">
                                      <p:cBhvr additive="base">
                                        <p:cTn id="22" dur="500" fill="hold"/>
                                        <p:tgtEl>
                                          <p:spTgt spid="903172">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90317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3172" grpId="0" build="p" autoUpdateAnimBg="0"/>
      <p:bldP spid="903170" grpId="0" animBg="1" autoUpdateAnimBg="0"/>
    </p:bld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1233" name="Rectangle 2"/>
          <p:cNvSpPr>
            <a:spLocks noGrp="1" noChangeArrowheads="1"/>
          </p:cNvSpPr>
          <p:nvPr>
            <p:ph type="title"/>
          </p:nvPr>
        </p:nvSpPr>
        <p:spPr/>
        <p:txBody>
          <a:bodyPr/>
          <a:lstStyle/>
          <a:p>
            <a:pPr eaLnBrk="1" hangingPunct="1"/>
            <a:r>
              <a:rPr lang="en-US" altLang="zh-CN">
                <a:latin typeface="Garamond" charset="0"/>
                <a:ea typeface="宋体" charset="0"/>
              </a:rPr>
              <a:t>Neighborhoods</a:t>
            </a:r>
            <a:r>
              <a:rPr lang="en-GB" altLang="zh-CN">
                <a:latin typeface="Garamond" charset="0"/>
                <a:ea typeface="宋体" charset="0"/>
              </a:rPr>
              <a:t> as Domains</a:t>
            </a:r>
          </a:p>
        </p:txBody>
      </p:sp>
      <p:sp>
        <p:nvSpPr>
          <p:cNvPr id="905219" name="Rectangle 3"/>
          <p:cNvSpPr>
            <a:spLocks noGrp="1" noChangeArrowheads="1"/>
          </p:cNvSpPr>
          <p:nvPr>
            <p:ph idx="1"/>
          </p:nvPr>
        </p:nvSpPr>
        <p:spPr/>
        <p:txBody>
          <a:bodyPr/>
          <a:lstStyle/>
          <a:p>
            <a:pPr eaLnBrk="1" hangingPunct="1"/>
            <a:r>
              <a:rPr lang="en-US" altLang="zh-CN">
                <a:latin typeface="Arial" charset="0"/>
                <a:ea typeface="宋体" charset="0"/>
              </a:rPr>
              <a:t>The logical structure of an architecture is based on </a:t>
            </a:r>
            <a:r>
              <a:rPr lang="en-US" altLang="zh-CN" i="1">
                <a:latin typeface="Arial" charset="0"/>
                <a:ea typeface="宋体" charset="0"/>
              </a:rPr>
              <a:t>spatial</a:t>
            </a:r>
            <a:r>
              <a:rPr lang="en-US" altLang="zh-CN">
                <a:latin typeface="Arial" charset="0"/>
                <a:ea typeface="宋体" charset="0"/>
              </a:rPr>
              <a:t> domains…</a:t>
            </a:r>
          </a:p>
          <a:p>
            <a:pPr lvl="1" eaLnBrk="1" hangingPunct="1"/>
            <a:r>
              <a:rPr lang="en-US" altLang="zh-CN">
                <a:latin typeface="Arial" charset="0"/>
                <a:ea typeface="宋体" charset="0"/>
              </a:rPr>
              <a:t>Buildings, rooms, alcoves, etc.</a:t>
            </a:r>
          </a:p>
          <a:p>
            <a:pPr eaLnBrk="1" hangingPunct="1"/>
            <a:r>
              <a:rPr lang="en-US" altLang="zh-CN">
                <a:latin typeface="Arial" charset="0"/>
                <a:ea typeface="宋体" charset="0"/>
              </a:rPr>
              <a:t>And </a:t>
            </a:r>
            <a:r>
              <a:rPr lang="en-US" altLang="zh-CN" i="1">
                <a:latin typeface="Arial" charset="0"/>
                <a:ea typeface="宋体" charset="0"/>
              </a:rPr>
              <a:t>connection</a:t>
            </a:r>
            <a:r>
              <a:rPr lang="en-US" altLang="zh-CN">
                <a:latin typeface="Arial" charset="0"/>
                <a:ea typeface="宋体" charset="0"/>
              </a:rPr>
              <a:t> domains between them...</a:t>
            </a:r>
          </a:p>
          <a:p>
            <a:pPr lvl="1" eaLnBrk="1" hangingPunct="1"/>
            <a:r>
              <a:rPr lang="en-US" altLang="zh-CN">
                <a:latin typeface="Arial" charset="0"/>
                <a:ea typeface="宋体" charset="0"/>
              </a:rPr>
              <a:t>Streets, alleys, hallways, corridors, doors, etc.</a:t>
            </a:r>
          </a:p>
          <a:p>
            <a:pPr eaLnBrk="1" hangingPunct="1"/>
            <a:r>
              <a:rPr lang="en-US" altLang="zh-CN">
                <a:latin typeface="Arial" charset="0"/>
                <a:ea typeface="宋体" charset="0"/>
              </a:rPr>
              <a:t>And on how they are </a:t>
            </a:r>
            <a:r>
              <a:rPr lang="en-US" altLang="zh-CN" i="1">
                <a:latin typeface="Arial" charset="0"/>
                <a:ea typeface="宋体" charset="0"/>
              </a:rPr>
              <a:t>configured</a:t>
            </a:r>
            <a:r>
              <a:rPr lang="en-US" altLang="zh-CN">
                <a:latin typeface="Arial" charset="0"/>
                <a:ea typeface="宋体" charset="0"/>
              </a:rPr>
              <a:t> as a whole</a:t>
            </a:r>
          </a:p>
          <a:p>
            <a:pPr lvl="1" eaLnBrk="1" hangingPunct="1"/>
            <a:r>
              <a:rPr lang="en-US" altLang="zh-CN">
                <a:latin typeface="Arial" charset="0"/>
                <a:ea typeface="宋体" charset="0"/>
              </a:rPr>
              <a:t>Christopher Alexander strongly reflects this idea of a configuration based on logical coupling, cohesion, and connections in some patterns</a:t>
            </a:r>
          </a:p>
        </p:txBody>
      </p:sp>
      <p:sp>
        <p:nvSpPr>
          <p:cNvPr id="3512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4EC6D14-B86B-CA47-992B-17E27BBC1D06}" type="slidenum">
              <a:rPr lang="en-US" altLang="zh-CN" sz="1200">
                <a:latin typeface="Garamond" charset="0"/>
              </a:rPr>
              <a:pPr eaLnBrk="1" hangingPunct="1"/>
              <a:t>157</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5219">
                                            <p:txEl>
                                              <p:pRg st="0" end="0"/>
                                            </p:txEl>
                                          </p:spTgt>
                                        </p:tgtEl>
                                        <p:attrNameLst>
                                          <p:attrName>style.visibility</p:attrName>
                                        </p:attrNameLst>
                                      </p:cBhvr>
                                      <p:to>
                                        <p:strVal val="visible"/>
                                      </p:to>
                                    </p:set>
                                    <p:anim calcmode="lin" valueType="num">
                                      <p:cBhvr additive="base">
                                        <p:cTn id="7" dur="500" fill="hold"/>
                                        <p:tgtEl>
                                          <p:spTgt spid="9052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521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05219">
                                            <p:txEl>
                                              <p:pRg st="1" end="1"/>
                                            </p:txEl>
                                          </p:spTgt>
                                        </p:tgtEl>
                                        <p:attrNameLst>
                                          <p:attrName>style.visibility</p:attrName>
                                        </p:attrNameLst>
                                      </p:cBhvr>
                                      <p:to>
                                        <p:strVal val="visible"/>
                                      </p:to>
                                    </p:set>
                                    <p:anim calcmode="lin" valueType="num">
                                      <p:cBhvr additive="base">
                                        <p:cTn id="11" dur="500" fill="hold"/>
                                        <p:tgtEl>
                                          <p:spTgt spid="90521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052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05219">
                                            <p:txEl>
                                              <p:pRg st="2" end="2"/>
                                            </p:txEl>
                                          </p:spTgt>
                                        </p:tgtEl>
                                        <p:attrNameLst>
                                          <p:attrName>style.visibility</p:attrName>
                                        </p:attrNameLst>
                                      </p:cBhvr>
                                      <p:to>
                                        <p:strVal val="visible"/>
                                      </p:to>
                                    </p:set>
                                    <p:anim calcmode="lin" valueType="num">
                                      <p:cBhvr additive="base">
                                        <p:cTn id="17" dur="500" fill="hold"/>
                                        <p:tgtEl>
                                          <p:spTgt spid="90521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0521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905219">
                                            <p:txEl>
                                              <p:pRg st="3" end="3"/>
                                            </p:txEl>
                                          </p:spTgt>
                                        </p:tgtEl>
                                        <p:attrNameLst>
                                          <p:attrName>style.visibility</p:attrName>
                                        </p:attrNameLst>
                                      </p:cBhvr>
                                      <p:to>
                                        <p:strVal val="visible"/>
                                      </p:to>
                                    </p:set>
                                    <p:anim calcmode="lin" valueType="num">
                                      <p:cBhvr additive="base">
                                        <p:cTn id="21" dur="500" fill="hold"/>
                                        <p:tgtEl>
                                          <p:spTgt spid="90521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052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905219">
                                            <p:txEl>
                                              <p:pRg st="4" end="4"/>
                                            </p:txEl>
                                          </p:spTgt>
                                        </p:tgtEl>
                                        <p:attrNameLst>
                                          <p:attrName>style.visibility</p:attrName>
                                        </p:attrNameLst>
                                      </p:cBhvr>
                                      <p:to>
                                        <p:strVal val="visible"/>
                                      </p:to>
                                    </p:set>
                                    <p:anim calcmode="lin" valueType="num">
                                      <p:cBhvr additive="base">
                                        <p:cTn id="27" dur="500" fill="hold"/>
                                        <p:tgtEl>
                                          <p:spTgt spid="905219">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05219">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05219">
                                            <p:txEl>
                                              <p:pRg st="5" end="5"/>
                                            </p:txEl>
                                          </p:spTgt>
                                        </p:tgtEl>
                                        <p:attrNameLst>
                                          <p:attrName>style.visibility</p:attrName>
                                        </p:attrNameLst>
                                      </p:cBhvr>
                                      <p:to>
                                        <p:strVal val="visible"/>
                                      </p:to>
                                    </p:set>
                                    <p:anim calcmode="lin" valueType="num">
                                      <p:cBhvr additive="base">
                                        <p:cTn id="31" dur="500" fill="hold"/>
                                        <p:tgtEl>
                                          <p:spTgt spid="90521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0521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219" grpId="0" build="p"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2"/>
          <p:cNvSpPr>
            <a:spLocks noGrp="1" noChangeArrowheads="1"/>
          </p:cNvSpPr>
          <p:nvPr>
            <p:ph type="title"/>
          </p:nvPr>
        </p:nvSpPr>
        <p:spPr/>
        <p:txBody>
          <a:bodyPr/>
          <a:lstStyle/>
          <a:p>
            <a:pPr eaLnBrk="1" hangingPunct="1"/>
            <a:r>
              <a:rPr lang="en-US" altLang="zh-CN">
                <a:latin typeface="Garamond" charset="0"/>
                <a:ea typeface="宋体" charset="0"/>
              </a:rPr>
              <a:t>Neighborhood Boundary</a:t>
            </a:r>
          </a:p>
        </p:txBody>
      </p:sp>
      <p:sp>
        <p:nvSpPr>
          <p:cNvPr id="353282" name="Rectangle 3"/>
          <p:cNvSpPr>
            <a:spLocks noGrp="1" noChangeArrowheads="1"/>
          </p:cNvSpPr>
          <p:nvPr>
            <p:ph type="body" sz="half" idx="1"/>
          </p:nvPr>
        </p:nvSpPr>
        <p:spPr>
          <a:xfrm>
            <a:off x="457200" y="1196975"/>
            <a:ext cx="7643813" cy="4968875"/>
          </a:xfrm>
        </p:spPr>
        <p:txBody>
          <a:bodyPr/>
          <a:lstStyle/>
          <a:p>
            <a:pPr marL="173038" indent="-173038" defTabSz="762000" eaLnBrk="1" hangingPunct="1">
              <a:lnSpc>
                <a:spcPct val="90000"/>
              </a:lnSpc>
              <a:buFont typeface="Wingdings" charset="0"/>
              <a:buNone/>
            </a:pPr>
            <a:r>
              <a:rPr lang="en-US" altLang="zh-CN" sz="2400">
                <a:latin typeface="Arial" charset="0"/>
                <a:ea typeface="宋体" charset="0"/>
              </a:rPr>
              <a:t>“	The strength of the boundary is essential to a neighborhood. If the boundary is too weak the neighborhood will not be able to maintain </a:t>
            </a:r>
            <a:r>
              <a:rPr lang="en-US" altLang="zh-CN" sz="2400" i="1">
                <a:latin typeface="Arial" charset="0"/>
                <a:ea typeface="宋体" charset="0"/>
              </a:rPr>
              <a:t>its own identifiable character….”</a:t>
            </a:r>
          </a:p>
          <a:p>
            <a:pPr marL="173038" indent="-173038" defTabSz="762000" eaLnBrk="1" hangingPunct="1">
              <a:lnSpc>
                <a:spcPct val="90000"/>
              </a:lnSpc>
              <a:buFont typeface="Wingdings" charset="0"/>
              <a:buNone/>
            </a:pPr>
            <a:r>
              <a:rPr lang="en-US" altLang="zh-CN" sz="2400">
                <a:latin typeface="Arial" charset="0"/>
                <a:ea typeface="宋体" charset="0"/>
              </a:rPr>
              <a:t>“	… Encourage the formation of a boundary around each neighborhood, to separate it from the next door neighborhoods. Form this boundary by closing down streets and limiting access to the neighborhood….”</a:t>
            </a:r>
          </a:p>
          <a:p>
            <a:pPr marL="173038" indent="-173038" defTabSz="762000" eaLnBrk="1" hangingPunct="1">
              <a:lnSpc>
                <a:spcPct val="90000"/>
              </a:lnSpc>
              <a:buFont typeface="Wingdings" charset="0"/>
              <a:buNone/>
            </a:pPr>
            <a:r>
              <a:rPr lang="en-GB" altLang="zh-CN" sz="2400">
                <a:latin typeface="Tahoma" charset="0"/>
                <a:ea typeface="宋体" charset="0"/>
              </a:rPr>
              <a:t>“</a:t>
            </a:r>
            <a:r>
              <a:rPr lang="en-GB" altLang="zh-CN" sz="2400">
                <a:latin typeface="Arial" charset="0"/>
                <a:ea typeface="宋体" charset="0"/>
              </a:rPr>
              <a:t>	</a:t>
            </a:r>
            <a:r>
              <a:rPr lang="en-GB" altLang="zh-CN" sz="2400">
                <a:latin typeface="Tahoma" charset="0"/>
                <a:ea typeface="宋体" charset="0"/>
              </a:rPr>
              <a:t>…</a:t>
            </a:r>
            <a:r>
              <a:rPr lang="en-GB" altLang="zh-CN" sz="2400">
                <a:latin typeface="Arial" charset="0"/>
                <a:ea typeface="宋体" charset="0"/>
              </a:rPr>
              <a:t> Place gateways at those points where the restricted access paths cross the boundary; and make the boundary zone wide enough to contain meeting places for the common functions shared by several </a:t>
            </a:r>
            <a:r>
              <a:rPr lang="en-US" altLang="zh-CN" sz="2400">
                <a:latin typeface="Arial" charset="0"/>
                <a:ea typeface="宋体" charset="0"/>
              </a:rPr>
              <a:t>neighborhoods</a:t>
            </a:r>
            <a:r>
              <a:rPr lang="en-GB" altLang="zh-CN" sz="2400">
                <a:latin typeface="Arial" charset="0"/>
                <a:ea typeface="宋体" charset="0"/>
              </a:rPr>
              <a:t>.</a:t>
            </a:r>
            <a:r>
              <a:rPr lang="en-GB" altLang="zh-CN" sz="2400">
                <a:latin typeface="Tahoma" charset="0"/>
                <a:ea typeface="宋体" charset="0"/>
              </a:rPr>
              <a:t>”</a:t>
            </a:r>
            <a:endParaRPr lang="en-GB" altLang="zh-CN" sz="2400">
              <a:latin typeface="Arial" charset="0"/>
              <a:ea typeface="宋体" charset="0"/>
            </a:endParaRPr>
          </a:p>
          <a:p>
            <a:pPr marL="173038" indent="-173038" algn="r" defTabSz="762000" eaLnBrk="1" hangingPunct="1">
              <a:lnSpc>
                <a:spcPct val="90000"/>
              </a:lnSpc>
              <a:buFont typeface="Wingdings" charset="0"/>
              <a:buNone/>
            </a:pPr>
            <a:r>
              <a:rPr lang="en-GB" altLang="zh-CN" sz="1800">
                <a:latin typeface="Arial" charset="0"/>
                <a:ea typeface="宋体" charset="0"/>
              </a:rPr>
              <a:t>[Alexander+1977] (pp89-90)</a:t>
            </a:r>
            <a:endParaRPr lang="en-US" altLang="zh-CN" sz="2400">
              <a:latin typeface="Arial" charset="0"/>
              <a:ea typeface="宋体" charset="0"/>
            </a:endParaRPr>
          </a:p>
        </p:txBody>
      </p:sp>
      <p:sp>
        <p:nvSpPr>
          <p:cNvPr id="353283"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017FD03-3FDE-D548-81A5-FD205818BCFC}" type="slidenum">
              <a:rPr lang="en-US" altLang="zh-CN" sz="1200">
                <a:latin typeface="Garamond" charset="0"/>
              </a:rPr>
              <a:pPr eaLnBrk="1" hangingPunct="1"/>
              <a:t>158</a:t>
            </a:fld>
            <a:endParaRPr lang="en-US" altLang="zh-CN" sz="1200">
              <a:latin typeface="Garamond" charset="0"/>
            </a:endParaRPr>
          </a:p>
        </p:txBody>
      </p:sp>
    </p:spTree>
  </p:cSld>
  <p:clrMapOvr>
    <a:masterClrMapping/>
  </p:clrMapOvr>
  <p:transition>
    <p:cover dir="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p:txBody>
          <a:bodyPr/>
          <a:lstStyle/>
          <a:p>
            <a:pPr eaLnBrk="1" hangingPunct="1"/>
            <a:r>
              <a:rPr lang="en-GB" altLang="zh-CN">
                <a:latin typeface="Garamond" charset="0"/>
                <a:ea typeface="宋体" charset="0"/>
              </a:rPr>
              <a:t>Exercise: Configurational Knowledge</a:t>
            </a:r>
          </a:p>
        </p:txBody>
      </p:sp>
      <p:sp>
        <p:nvSpPr>
          <p:cNvPr id="35533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BEDF79C-D206-9D49-9C1C-42C9C8E14E3B}" type="slidenum">
              <a:rPr lang="en-US" altLang="zh-CN" sz="1200">
                <a:latin typeface="Garamond" charset="0"/>
              </a:rPr>
              <a:pPr eaLnBrk="1" hangingPunct="1"/>
              <a:t>159</a:t>
            </a:fld>
            <a:endParaRPr lang="en-US" altLang="zh-CN" sz="1200">
              <a:latin typeface="Garamond" charset="0"/>
            </a:endParaRPr>
          </a:p>
        </p:txBody>
      </p:sp>
      <p:sp>
        <p:nvSpPr>
          <p:cNvPr id="355331" name="Text Box 3"/>
          <p:cNvSpPr txBox="1">
            <a:spLocks noChangeArrowheads="1"/>
          </p:cNvSpPr>
          <p:nvPr/>
        </p:nvSpPr>
        <p:spPr bwMode="auto">
          <a:xfrm>
            <a:off x="6481763" y="1471613"/>
            <a:ext cx="2197100" cy="538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Consider the squares in this grid to be spaces; the yellow lines to be walls.</a:t>
            </a:r>
          </a:p>
          <a:p>
            <a:pPr eaLnBrk="1" hangingPunct="1">
              <a:spcBef>
                <a:spcPct val="50000"/>
              </a:spcBef>
            </a:pPr>
            <a:r>
              <a:rPr lang="en-GB" altLang="zh-CN">
                <a:latin typeface="Arial Narrow" charset="0"/>
              </a:rPr>
              <a:t>At B3 is an external entrance; use exactly 8 other </a:t>
            </a:r>
            <a:r>
              <a:rPr lang="en-GB" altLang="zh-CN" i="1">
                <a:latin typeface="Arial Narrow" charset="0"/>
              </a:rPr>
              <a:t>internal </a:t>
            </a:r>
            <a:r>
              <a:rPr lang="en-GB" altLang="zh-CN">
                <a:latin typeface="Arial Narrow" charset="0"/>
              </a:rPr>
              <a:t>entrances to connect the rooms so that every room is accessible</a:t>
            </a:r>
          </a:p>
        </p:txBody>
      </p:sp>
      <p:sp>
        <p:nvSpPr>
          <p:cNvPr id="355332" name="Text Box 4"/>
          <p:cNvSpPr txBox="1">
            <a:spLocks noChangeArrowheads="1"/>
          </p:cNvSpPr>
          <p:nvPr/>
        </p:nvSpPr>
        <p:spPr bwMode="auto">
          <a:xfrm>
            <a:off x="1752600" y="1676400"/>
            <a:ext cx="700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A</a:t>
            </a:r>
          </a:p>
        </p:txBody>
      </p:sp>
      <p:sp>
        <p:nvSpPr>
          <p:cNvPr id="355333" name="Text Box 5"/>
          <p:cNvSpPr txBox="1">
            <a:spLocks noChangeArrowheads="1"/>
          </p:cNvSpPr>
          <p:nvPr/>
        </p:nvSpPr>
        <p:spPr bwMode="auto">
          <a:xfrm>
            <a:off x="3276600" y="1676400"/>
            <a:ext cx="700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B</a:t>
            </a:r>
          </a:p>
        </p:txBody>
      </p:sp>
      <p:sp>
        <p:nvSpPr>
          <p:cNvPr id="355334" name="Text Box 6"/>
          <p:cNvSpPr txBox="1">
            <a:spLocks noChangeArrowheads="1"/>
          </p:cNvSpPr>
          <p:nvPr/>
        </p:nvSpPr>
        <p:spPr bwMode="auto">
          <a:xfrm>
            <a:off x="4876800" y="1676400"/>
            <a:ext cx="700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C</a:t>
            </a:r>
          </a:p>
        </p:txBody>
      </p:sp>
      <p:sp>
        <p:nvSpPr>
          <p:cNvPr id="355335" name="Text Box 7"/>
          <p:cNvSpPr txBox="1">
            <a:spLocks noChangeArrowheads="1"/>
          </p:cNvSpPr>
          <p:nvPr/>
        </p:nvSpPr>
        <p:spPr bwMode="auto">
          <a:xfrm>
            <a:off x="5661025" y="1362075"/>
            <a:ext cx="700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endParaRPr lang="en-US" altLang="zh-CN">
              <a:latin typeface="Arial Narrow" charset="0"/>
            </a:endParaRPr>
          </a:p>
        </p:txBody>
      </p:sp>
      <p:sp>
        <p:nvSpPr>
          <p:cNvPr id="355336" name="Text Box 8"/>
          <p:cNvSpPr txBox="1">
            <a:spLocks noChangeArrowheads="1"/>
          </p:cNvSpPr>
          <p:nvPr/>
        </p:nvSpPr>
        <p:spPr bwMode="auto">
          <a:xfrm>
            <a:off x="914400" y="2609850"/>
            <a:ext cx="700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1</a:t>
            </a:r>
          </a:p>
        </p:txBody>
      </p:sp>
      <p:sp>
        <p:nvSpPr>
          <p:cNvPr id="355337" name="Text Box 9"/>
          <p:cNvSpPr txBox="1">
            <a:spLocks noChangeArrowheads="1"/>
          </p:cNvSpPr>
          <p:nvPr/>
        </p:nvSpPr>
        <p:spPr bwMode="auto">
          <a:xfrm>
            <a:off x="914400" y="3981450"/>
            <a:ext cx="700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2</a:t>
            </a:r>
          </a:p>
        </p:txBody>
      </p:sp>
      <p:sp>
        <p:nvSpPr>
          <p:cNvPr id="355338" name="Text Box 10"/>
          <p:cNvSpPr txBox="1">
            <a:spLocks noChangeArrowheads="1"/>
          </p:cNvSpPr>
          <p:nvPr/>
        </p:nvSpPr>
        <p:spPr bwMode="auto">
          <a:xfrm>
            <a:off x="914400" y="5581650"/>
            <a:ext cx="700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3</a:t>
            </a:r>
          </a:p>
        </p:txBody>
      </p:sp>
      <p:graphicFrame>
        <p:nvGraphicFramePr>
          <p:cNvPr id="909323" name="Group 11"/>
          <p:cNvGraphicFramePr>
            <a:graphicFrameLocks noGrp="1"/>
          </p:cNvGraphicFramePr>
          <p:nvPr/>
        </p:nvGraphicFramePr>
        <p:xfrm>
          <a:off x="1600200" y="2152650"/>
          <a:ext cx="4306888" cy="4354513"/>
        </p:xfrm>
        <a:graphic>
          <a:graphicData uri="http://schemas.openxmlformats.org/drawingml/2006/table">
            <a:tbl>
              <a:tblPr/>
              <a:tblGrid>
                <a:gridCol w="1435100">
                  <a:extLst>
                    <a:ext uri="{9D8B030D-6E8A-4147-A177-3AD203B41FA5}">
                      <a16:colId xmlns:a16="http://schemas.microsoft.com/office/drawing/2014/main" val="20000"/>
                    </a:ext>
                  </a:extLst>
                </a:gridCol>
                <a:gridCol w="1436688">
                  <a:extLst>
                    <a:ext uri="{9D8B030D-6E8A-4147-A177-3AD203B41FA5}">
                      <a16:colId xmlns:a16="http://schemas.microsoft.com/office/drawing/2014/main" val="20001"/>
                    </a:ext>
                  </a:extLst>
                </a:gridCol>
                <a:gridCol w="1435100">
                  <a:extLst>
                    <a:ext uri="{9D8B030D-6E8A-4147-A177-3AD203B41FA5}">
                      <a16:colId xmlns:a16="http://schemas.microsoft.com/office/drawing/2014/main" val="20002"/>
                    </a:ext>
                  </a:extLst>
                </a:gridCol>
              </a:tblGrid>
              <a:tr h="14509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horzOverflow="overflow">
                    <a:lnL w="76200" cap="flat" cmpd="sng" algn="ctr">
                      <a:solidFill>
                        <a:schemeClr val="accent1"/>
                      </a:solidFill>
                      <a:prstDash val="solid"/>
                      <a:miter lim="800000"/>
                      <a:headEnd type="none" w="med" len="med"/>
                      <a:tailEnd type="none" w="med" len="med"/>
                    </a:lnL>
                    <a:lnR w="76200" cap="flat" cmpd="sng" algn="ctr">
                      <a:solidFill>
                        <a:schemeClr val="accent1"/>
                      </a:solidFill>
                      <a:prstDash val="solid"/>
                      <a:miter lim="800000"/>
                      <a:headEnd type="none" w="med" len="med"/>
                      <a:tailEnd type="none" w="med" len="med"/>
                    </a:lnR>
                    <a:lnT w="76200" cap="flat" cmpd="sng" algn="ctr">
                      <a:solidFill>
                        <a:schemeClr val="accent1"/>
                      </a:solidFill>
                      <a:prstDash val="solid"/>
                      <a:miter lim="800000"/>
                      <a:headEnd type="none" w="med" len="med"/>
                      <a:tailEnd type="none" w="med" len="med"/>
                    </a:lnT>
                    <a:lnB w="76200" cap="flat" cmpd="sng" algn="ctr">
                      <a:solidFill>
                        <a:schemeClr val="accent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horzOverflow="overflow">
                    <a:lnL w="76200" cap="flat" cmpd="sng" algn="ctr">
                      <a:solidFill>
                        <a:schemeClr val="accent1"/>
                      </a:solidFill>
                      <a:prstDash val="solid"/>
                      <a:miter lim="800000"/>
                      <a:headEnd type="none" w="med" len="med"/>
                      <a:tailEnd type="none" w="med" len="med"/>
                    </a:lnL>
                    <a:lnR w="76200" cap="flat" cmpd="sng" algn="ctr">
                      <a:solidFill>
                        <a:schemeClr val="accent1"/>
                      </a:solidFill>
                      <a:prstDash val="solid"/>
                      <a:miter lim="800000"/>
                      <a:headEnd type="none" w="med" len="med"/>
                      <a:tailEnd type="none" w="med" len="med"/>
                    </a:lnR>
                    <a:lnT w="76200" cap="flat" cmpd="sng" algn="ctr">
                      <a:solidFill>
                        <a:schemeClr val="accent1"/>
                      </a:solidFill>
                      <a:prstDash val="solid"/>
                      <a:miter lim="800000"/>
                      <a:headEnd type="none" w="med" len="med"/>
                      <a:tailEnd type="none" w="med" len="med"/>
                    </a:lnT>
                    <a:lnB w="76200" cap="flat" cmpd="sng" algn="ctr">
                      <a:solidFill>
                        <a:schemeClr val="accent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horzOverflow="overflow">
                    <a:lnL w="76200" cap="flat" cmpd="sng" algn="ctr">
                      <a:solidFill>
                        <a:schemeClr val="accent1"/>
                      </a:solidFill>
                      <a:prstDash val="solid"/>
                      <a:miter lim="800000"/>
                      <a:headEnd type="none" w="med" len="med"/>
                      <a:tailEnd type="none" w="med" len="med"/>
                    </a:lnL>
                    <a:lnR w="76200" cap="flat" cmpd="sng" algn="ctr">
                      <a:solidFill>
                        <a:schemeClr val="accent1"/>
                      </a:solidFill>
                      <a:prstDash val="solid"/>
                      <a:miter lim="800000"/>
                      <a:headEnd type="none" w="med" len="med"/>
                      <a:tailEnd type="none" w="med" len="med"/>
                    </a:lnR>
                    <a:lnT w="76200" cap="flat" cmpd="sng" algn="ctr">
                      <a:solidFill>
                        <a:schemeClr val="accent1"/>
                      </a:solidFill>
                      <a:prstDash val="solid"/>
                      <a:miter lim="800000"/>
                      <a:headEnd type="none" w="med" len="med"/>
                      <a:tailEnd type="none" w="med" len="med"/>
                    </a:lnT>
                    <a:lnB w="76200" cap="flat" cmpd="sng" algn="ctr">
                      <a:solidFill>
                        <a:schemeClr val="accent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1452563">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horzOverflow="overflow">
                    <a:lnL w="76200" cap="flat" cmpd="sng" algn="ctr">
                      <a:solidFill>
                        <a:schemeClr val="accent1"/>
                      </a:solidFill>
                      <a:prstDash val="solid"/>
                      <a:miter lim="800000"/>
                      <a:headEnd type="none" w="med" len="med"/>
                      <a:tailEnd type="none" w="med" len="med"/>
                    </a:lnL>
                    <a:lnR w="76200" cap="flat" cmpd="sng" algn="ctr">
                      <a:solidFill>
                        <a:schemeClr val="accent1"/>
                      </a:solidFill>
                      <a:prstDash val="solid"/>
                      <a:miter lim="800000"/>
                      <a:headEnd type="none" w="med" len="med"/>
                      <a:tailEnd type="none" w="med" len="med"/>
                    </a:lnR>
                    <a:lnT w="76200" cap="flat" cmpd="sng" algn="ctr">
                      <a:solidFill>
                        <a:schemeClr val="accent1"/>
                      </a:solidFill>
                      <a:prstDash val="solid"/>
                      <a:miter lim="800000"/>
                      <a:headEnd type="none" w="med" len="med"/>
                      <a:tailEnd type="none" w="med" len="med"/>
                    </a:lnT>
                    <a:lnB w="76200" cap="flat" cmpd="sng" algn="ctr">
                      <a:solidFill>
                        <a:schemeClr val="accent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horzOverflow="overflow">
                    <a:lnL w="76200" cap="flat" cmpd="sng" algn="ctr">
                      <a:solidFill>
                        <a:schemeClr val="accent1"/>
                      </a:solidFill>
                      <a:prstDash val="solid"/>
                      <a:miter lim="800000"/>
                      <a:headEnd type="none" w="med" len="med"/>
                      <a:tailEnd type="none" w="med" len="med"/>
                    </a:lnL>
                    <a:lnR w="76200" cap="flat" cmpd="sng" algn="ctr">
                      <a:solidFill>
                        <a:schemeClr val="accent1"/>
                      </a:solidFill>
                      <a:prstDash val="solid"/>
                      <a:miter lim="800000"/>
                      <a:headEnd type="none" w="med" len="med"/>
                      <a:tailEnd type="none" w="med" len="med"/>
                    </a:lnR>
                    <a:lnT w="76200" cap="flat" cmpd="sng" algn="ctr">
                      <a:solidFill>
                        <a:schemeClr val="accent1"/>
                      </a:solidFill>
                      <a:prstDash val="solid"/>
                      <a:miter lim="800000"/>
                      <a:headEnd type="none" w="med" len="med"/>
                      <a:tailEnd type="none" w="med" len="med"/>
                    </a:lnT>
                    <a:lnB w="76200" cap="flat" cmpd="sng" algn="ctr">
                      <a:solidFill>
                        <a:schemeClr val="accent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horzOverflow="overflow">
                    <a:lnL w="76200" cap="flat" cmpd="sng" algn="ctr">
                      <a:solidFill>
                        <a:schemeClr val="accent1"/>
                      </a:solidFill>
                      <a:prstDash val="solid"/>
                      <a:miter lim="800000"/>
                      <a:headEnd type="none" w="med" len="med"/>
                      <a:tailEnd type="none" w="med" len="med"/>
                    </a:lnL>
                    <a:lnR w="76200" cap="flat" cmpd="sng" algn="ctr">
                      <a:solidFill>
                        <a:schemeClr val="accent1"/>
                      </a:solidFill>
                      <a:prstDash val="solid"/>
                      <a:miter lim="800000"/>
                      <a:headEnd type="none" w="med" len="med"/>
                      <a:tailEnd type="none" w="med" len="med"/>
                    </a:lnR>
                    <a:lnT w="76200" cap="flat" cmpd="sng" algn="ctr">
                      <a:solidFill>
                        <a:schemeClr val="accent1"/>
                      </a:solidFill>
                      <a:prstDash val="solid"/>
                      <a:miter lim="800000"/>
                      <a:headEnd type="none" w="med" len="med"/>
                      <a:tailEnd type="none" w="med" len="med"/>
                    </a:lnT>
                    <a:lnB w="76200" cap="flat" cmpd="sng" algn="ctr">
                      <a:solidFill>
                        <a:schemeClr val="accent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14509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horzOverflow="overflow">
                    <a:lnL w="76200" cap="flat" cmpd="sng" algn="ctr">
                      <a:solidFill>
                        <a:schemeClr val="accent1"/>
                      </a:solidFill>
                      <a:prstDash val="solid"/>
                      <a:miter lim="800000"/>
                      <a:headEnd type="none" w="med" len="med"/>
                      <a:tailEnd type="none" w="med" len="med"/>
                    </a:lnL>
                    <a:lnR w="76200" cap="flat" cmpd="sng" algn="ctr">
                      <a:solidFill>
                        <a:schemeClr val="accent1"/>
                      </a:solidFill>
                      <a:prstDash val="solid"/>
                      <a:miter lim="800000"/>
                      <a:headEnd type="none" w="med" len="med"/>
                      <a:tailEnd type="none" w="med" len="med"/>
                    </a:lnR>
                    <a:lnT w="76200" cap="flat" cmpd="sng" algn="ctr">
                      <a:solidFill>
                        <a:schemeClr val="accent1"/>
                      </a:solidFill>
                      <a:prstDash val="solid"/>
                      <a:miter lim="800000"/>
                      <a:headEnd type="none" w="med" len="med"/>
                      <a:tailEnd type="none" w="med" len="med"/>
                    </a:lnT>
                    <a:lnB w="76200" cap="flat" cmpd="sng" algn="ctr">
                      <a:solidFill>
                        <a:schemeClr val="accent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horzOverflow="overflow">
                    <a:lnL w="76200" cap="flat" cmpd="sng" algn="ctr">
                      <a:solidFill>
                        <a:schemeClr val="accent1"/>
                      </a:solidFill>
                      <a:prstDash val="solid"/>
                      <a:miter lim="800000"/>
                      <a:headEnd type="none" w="med" len="med"/>
                      <a:tailEnd type="none" w="med" len="med"/>
                    </a:lnL>
                    <a:lnR w="76200" cap="flat" cmpd="sng" algn="ctr">
                      <a:solidFill>
                        <a:schemeClr val="accent1"/>
                      </a:solidFill>
                      <a:prstDash val="solid"/>
                      <a:miter lim="800000"/>
                      <a:headEnd type="none" w="med" len="med"/>
                      <a:tailEnd type="none" w="med" len="med"/>
                    </a:lnR>
                    <a:lnT w="76200" cap="flat" cmpd="sng" algn="ctr">
                      <a:solidFill>
                        <a:schemeClr val="accent1"/>
                      </a:solidFill>
                      <a:prstDash val="solid"/>
                      <a:miter lim="800000"/>
                      <a:headEnd type="none" w="med" len="med"/>
                      <a:tailEnd type="none" w="med" len="med"/>
                    </a:lnT>
                    <a:lnB w="76200" cap="flat" cmpd="sng" algn="ctr">
                      <a:solidFill>
                        <a:schemeClr val="accent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a:ln>
                          <a:noFill/>
                        </a:ln>
                        <a:solidFill>
                          <a:schemeClr val="tx1"/>
                        </a:solidFill>
                        <a:effectLst/>
                        <a:latin typeface="Times New Roman" charset="0"/>
                        <a:ea typeface="宋体" charset="0"/>
                        <a:cs typeface="宋体" charset="0"/>
                      </a:endParaRPr>
                    </a:p>
                  </a:txBody>
                  <a:tcPr horzOverflow="overflow">
                    <a:lnL w="76200" cap="flat" cmpd="sng" algn="ctr">
                      <a:solidFill>
                        <a:schemeClr val="accent1"/>
                      </a:solidFill>
                      <a:prstDash val="solid"/>
                      <a:miter lim="800000"/>
                      <a:headEnd type="none" w="med" len="med"/>
                      <a:tailEnd type="none" w="med" len="med"/>
                    </a:lnL>
                    <a:lnR w="76200" cap="flat" cmpd="sng" algn="ctr">
                      <a:solidFill>
                        <a:schemeClr val="accent1"/>
                      </a:solidFill>
                      <a:prstDash val="solid"/>
                      <a:miter lim="800000"/>
                      <a:headEnd type="none" w="med" len="med"/>
                      <a:tailEnd type="none" w="med" len="med"/>
                    </a:lnR>
                    <a:lnT w="76200" cap="flat" cmpd="sng" algn="ctr">
                      <a:solidFill>
                        <a:schemeClr val="accent1"/>
                      </a:solidFill>
                      <a:prstDash val="solid"/>
                      <a:miter lim="800000"/>
                      <a:headEnd type="none" w="med" len="med"/>
                      <a:tailEnd type="none" w="med" len="med"/>
                    </a:lnT>
                    <a:lnB w="76200" cap="flat" cmpd="sng" algn="ctr">
                      <a:solidFill>
                        <a:schemeClr val="accent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bl>
          </a:graphicData>
        </a:graphic>
      </p:graphicFrame>
      <p:sp>
        <p:nvSpPr>
          <p:cNvPr id="355357" name="Rectangle 29"/>
          <p:cNvSpPr>
            <a:spLocks noChangeArrowheads="1"/>
          </p:cNvSpPr>
          <p:nvPr/>
        </p:nvSpPr>
        <p:spPr bwMode="auto">
          <a:xfrm>
            <a:off x="3443288" y="5857875"/>
            <a:ext cx="525462" cy="582613"/>
          </a:xfrm>
          <a:prstGeom prst="rect">
            <a:avLst/>
          </a:prstGeom>
          <a:solidFill>
            <a:schemeClr val="tx1"/>
          </a:solidFill>
          <a:ln w="9525">
            <a:solidFill>
              <a:schemeClr val="tx1"/>
            </a:solidFill>
            <a:miter lim="800000"/>
            <a:headEnd/>
            <a:tailEnd/>
          </a:ln>
        </p:spPr>
        <p:txBody>
          <a:bodyPr wrap="none" anchor="ctr"/>
          <a:lstStyle/>
          <a:p>
            <a:endParaRPr lang="zh-CN" altLang="en-US"/>
          </a:p>
        </p:txBody>
      </p:sp>
    </p:spTree>
  </p:cSld>
  <p:clrMapOvr>
    <a:masterClrMapping/>
  </p:clrMapOvr>
  <p:transition>
    <p:cover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4818" name="object 3"/>
          <p:cNvSpPr>
            <a:spLocks noChangeArrowheads="1"/>
          </p:cNvSpPr>
          <p:nvPr/>
        </p:nvSpPr>
        <p:spPr bwMode="auto">
          <a:xfrm>
            <a:off x="6564313" y="1141413"/>
            <a:ext cx="2579687" cy="141605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4819" name="object 4"/>
          <p:cNvSpPr>
            <a:spLocks noChangeArrowheads="1"/>
          </p:cNvSpPr>
          <p:nvPr/>
        </p:nvSpPr>
        <p:spPr bwMode="auto">
          <a:xfrm>
            <a:off x="6488113" y="4506913"/>
            <a:ext cx="1146175" cy="74930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4820" name="object 5"/>
          <p:cNvSpPr>
            <a:spLocks noChangeArrowheads="1"/>
          </p:cNvSpPr>
          <p:nvPr/>
        </p:nvSpPr>
        <p:spPr bwMode="auto">
          <a:xfrm>
            <a:off x="5394325" y="2763838"/>
            <a:ext cx="3749675" cy="3260725"/>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4821" name="object 6"/>
          <p:cNvSpPr>
            <a:spLocks noChangeArrowheads="1"/>
          </p:cNvSpPr>
          <p:nvPr/>
        </p:nvSpPr>
        <p:spPr bwMode="auto">
          <a:xfrm>
            <a:off x="6994525" y="2557463"/>
            <a:ext cx="2149475" cy="1376362"/>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7" name="object 7"/>
          <p:cNvSpPr txBox="1">
            <a:spLocks noGrp="1"/>
          </p:cNvSpPr>
          <p:nvPr>
            <p:ph type="title"/>
          </p:nvPr>
        </p:nvSpPr>
        <p:spPr/>
        <p:txBody>
          <a:bodyPr lIns="0" tIns="149640" rIns="0" bIns="0" rtlCol="0">
            <a:spAutoFit/>
          </a:bodyPr>
          <a:lstStyle/>
          <a:p>
            <a:pPr marL="2439670">
              <a:defRPr/>
            </a:pPr>
            <a:r>
              <a:rPr spc="-10" dirty="0"/>
              <a:t>Wh</a:t>
            </a:r>
            <a:r>
              <a:rPr dirty="0"/>
              <a:t>at</a:t>
            </a:r>
            <a:r>
              <a:rPr spc="-5" dirty="0"/>
              <a:t> </a:t>
            </a:r>
            <a:r>
              <a:rPr dirty="0"/>
              <a:t>HAS</a:t>
            </a:r>
            <a:r>
              <a:rPr spc="-5" dirty="0"/>
              <a:t> </a:t>
            </a:r>
            <a:r>
              <a:rPr dirty="0"/>
              <a:t>C</a:t>
            </a:r>
            <a:r>
              <a:rPr spc="-10" dirty="0"/>
              <a:t>h</a:t>
            </a:r>
            <a:r>
              <a:rPr dirty="0"/>
              <a:t>a</a:t>
            </a:r>
            <a:r>
              <a:rPr spc="-10" dirty="0"/>
              <a:t>ng</a:t>
            </a:r>
            <a:r>
              <a:rPr dirty="0"/>
              <a:t>e</a:t>
            </a:r>
            <a:r>
              <a:rPr spc="-10" dirty="0"/>
              <a:t>d</a:t>
            </a:r>
            <a:r>
              <a:rPr spc="-5" dirty="0"/>
              <a:t>?</a:t>
            </a:r>
          </a:p>
        </p:txBody>
      </p:sp>
      <p:sp>
        <p:nvSpPr>
          <p:cNvPr id="8" name="object 8"/>
          <p:cNvSpPr txBox="1"/>
          <p:nvPr/>
        </p:nvSpPr>
        <p:spPr>
          <a:xfrm>
            <a:off x="520700" y="1336675"/>
            <a:ext cx="6318250" cy="4067175"/>
          </a:xfrm>
          <a:prstGeom prst="rect">
            <a:avLst/>
          </a:prstGeom>
        </p:spPr>
        <p:txBody>
          <a:bodyPr lIns="0" tIns="0" rIns="0" bIns="0">
            <a:spAutoFit/>
          </a:bodyPr>
          <a:lstStyle/>
          <a:p>
            <a:pPr marL="12700">
              <a:defRPr/>
            </a:pPr>
            <a:r>
              <a:rPr sz="2900" spc="-660" dirty="0">
                <a:solidFill>
                  <a:srgbClr val="90BF44"/>
                </a:solidFill>
                <a:latin typeface="Wingdings"/>
                <a:cs typeface="Wingdings"/>
              </a:rPr>
              <a:t>§</a:t>
            </a:r>
            <a:r>
              <a:rPr sz="2900" spc="5" dirty="0">
                <a:solidFill>
                  <a:srgbClr val="A0C755"/>
                </a:solidFill>
                <a:latin typeface="Helvetica"/>
                <a:cs typeface="Helvetica"/>
              </a:rPr>
              <a:t> </a:t>
            </a:r>
            <a:r>
              <a:rPr sz="2900" spc="135" dirty="0">
                <a:solidFill>
                  <a:srgbClr val="A0C755"/>
                </a:solidFill>
                <a:latin typeface="Helvetica"/>
                <a:cs typeface="Helvetica"/>
              </a:rPr>
              <a:t> </a:t>
            </a:r>
            <a:r>
              <a:rPr sz="2800" spc="-5" dirty="0">
                <a:latin typeface="Arial"/>
                <a:cs typeface="Arial"/>
              </a:rPr>
              <a:t>I</a:t>
            </a:r>
            <a:r>
              <a:rPr sz="2800" dirty="0">
                <a:latin typeface="Arial"/>
                <a:cs typeface="Arial"/>
              </a:rPr>
              <a:t>ncreased</a:t>
            </a:r>
            <a:r>
              <a:rPr sz="2800" spc="-5" dirty="0">
                <a:latin typeface="Arial"/>
                <a:cs typeface="Arial"/>
              </a:rPr>
              <a:t> </a:t>
            </a:r>
            <a:r>
              <a:rPr sz="2800" dirty="0">
                <a:latin typeface="Arial"/>
                <a:cs typeface="Arial"/>
              </a:rPr>
              <a:t>conne</a:t>
            </a:r>
            <a:r>
              <a:rPr sz="2800" spc="-5" dirty="0">
                <a:latin typeface="Arial"/>
                <a:cs typeface="Arial"/>
              </a:rPr>
              <a:t>ct</a:t>
            </a:r>
            <a:r>
              <a:rPr sz="2800" dirty="0">
                <a:latin typeface="Arial"/>
                <a:cs typeface="Arial"/>
              </a:rPr>
              <a:t>ivi</a:t>
            </a:r>
            <a:r>
              <a:rPr sz="2800" spc="-5" dirty="0">
                <a:latin typeface="Arial"/>
                <a:cs typeface="Arial"/>
              </a:rPr>
              <a:t>t</a:t>
            </a:r>
            <a:r>
              <a:rPr sz="2800" dirty="0">
                <a:latin typeface="Arial"/>
                <a:cs typeface="Arial"/>
              </a:rPr>
              <a:t>y</a:t>
            </a:r>
            <a:endParaRPr sz="2800">
              <a:latin typeface="Arial"/>
              <a:cs typeface="Arial"/>
            </a:endParaRPr>
          </a:p>
          <a:p>
            <a:pPr marL="12700">
              <a:spcBef>
                <a:spcPts val="490"/>
              </a:spcBef>
              <a:defRPr/>
            </a:pPr>
            <a:r>
              <a:rPr sz="2900" spc="-660" dirty="0">
                <a:solidFill>
                  <a:srgbClr val="90BF44"/>
                </a:solidFill>
                <a:latin typeface="Wingdings"/>
                <a:cs typeface="Wingdings"/>
              </a:rPr>
              <a:t>§</a:t>
            </a:r>
            <a:r>
              <a:rPr sz="2900" spc="5" dirty="0">
                <a:solidFill>
                  <a:srgbClr val="A0C755"/>
                </a:solidFill>
                <a:latin typeface="Helvetica"/>
                <a:cs typeface="Helvetica"/>
              </a:rPr>
              <a:t> </a:t>
            </a:r>
            <a:r>
              <a:rPr sz="2900" spc="135" dirty="0">
                <a:solidFill>
                  <a:srgbClr val="A0C755"/>
                </a:solidFill>
                <a:latin typeface="Helvetica"/>
                <a:cs typeface="Helvetica"/>
              </a:rPr>
              <a:t> </a:t>
            </a:r>
            <a:r>
              <a:rPr sz="2800" dirty="0">
                <a:latin typeface="Arial"/>
                <a:cs typeface="Arial"/>
              </a:rPr>
              <a:t>Scale</a:t>
            </a:r>
            <a:r>
              <a:rPr sz="2800" spc="-5" dirty="0">
                <a:latin typeface="Arial"/>
                <a:cs typeface="Arial"/>
              </a:rPr>
              <a:t> </a:t>
            </a:r>
            <a:r>
              <a:rPr sz="2800" dirty="0">
                <a:latin typeface="Arial"/>
                <a:cs typeface="Arial"/>
              </a:rPr>
              <a:t>and</a:t>
            </a:r>
            <a:r>
              <a:rPr sz="2800" spc="-5" dirty="0">
                <a:latin typeface="Arial"/>
                <a:cs typeface="Arial"/>
              </a:rPr>
              <a:t> </a:t>
            </a:r>
            <a:r>
              <a:rPr sz="2800" dirty="0">
                <a:latin typeface="Arial"/>
                <a:cs typeface="Arial"/>
              </a:rPr>
              <a:t>complexi</a:t>
            </a:r>
            <a:r>
              <a:rPr sz="2800" spc="-5" dirty="0">
                <a:latin typeface="Arial"/>
                <a:cs typeface="Arial"/>
              </a:rPr>
              <a:t>t</a:t>
            </a:r>
            <a:r>
              <a:rPr sz="2800" dirty="0">
                <a:latin typeface="Arial"/>
                <a:cs typeface="Arial"/>
              </a:rPr>
              <a:t>y</a:t>
            </a:r>
            <a:endParaRPr sz="2800">
              <a:latin typeface="Arial"/>
              <a:cs typeface="Arial"/>
            </a:endParaRPr>
          </a:p>
          <a:p>
            <a:pPr marL="469265">
              <a:spcBef>
                <a:spcPts val="5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decen</a:t>
            </a:r>
            <a:r>
              <a:rPr sz="2400" spc="-5" dirty="0">
                <a:latin typeface="Arial"/>
                <a:cs typeface="Arial"/>
              </a:rPr>
              <a:t>t</a:t>
            </a:r>
            <a:r>
              <a:rPr sz="2400" dirty="0">
                <a:latin typeface="Arial"/>
                <a:cs typeface="Arial"/>
              </a:rPr>
              <a:t>raliza</a:t>
            </a:r>
            <a:r>
              <a:rPr sz="2400" spc="-5" dirty="0">
                <a:latin typeface="Arial"/>
                <a:cs typeface="Arial"/>
              </a:rPr>
              <a:t>t</a:t>
            </a:r>
            <a:r>
              <a:rPr sz="2400" dirty="0">
                <a:latin typeface="Arial"/>
                <a:cs typeface="Arial"/>
              </a:rPr>
              <a:t>ion</a:t>
            </a:r>
            <a:r>
              <a:rPr sz="2400" spc="-5" dirty="0">
                <a:latin typeface="Arial"/>
                <a:cs typeface="Arial"/>
              </a:rPr>
              <a:t> </a:t>
            </a:r>
            <a:r>
              <a:rPr sz="2400" dirty="0">
                <a:latin typeface="Arial"/>
                <a:cs typeface="Arial"/>
              </a:rPr>
              <a:t>and</a:t>
            </a:r>
            <a:r>
              <a:rPr sz="2400" spc="-5" dirty="0">
                <a:latin typeface="Arial"/>
                <a:cs typeface="Arial"/>
              </a:rPr>
              <a:t> </a:t>
            </a:r>
            <a:r>
              <a:rPr sz="2400" dirty="0">
                <a:latin typeface="Arial"/>
                <a:cs typeface="Arial"/>
              </a:rPr>
              <a:t>di</a:t>
            </a:r>
            <a:r>
              <a:rPr sz="2400" spc="-5" dirty="0">
                <a:latin typeface="Arial"/>
                <a:cs typeface="Arial"/>
              </a:rPr>
              <a:t>st</a:t>
            </a:r>
            <a:r>
              <a:rPr sz="2400" dirty="0">
                <a:latin typeface="Arial"/>
                <a:cs typeface="Arial"/>
              </a:rPr>
              <a:t>ribu</a:t>
            </a:r>
            <a:r>
              <a:rPr sz="2400" spc="-5" dirty="0">
                <a:latin typeface="Arial"/>
                <a:cs typeface="Arial"/>
              </a:rPr>
              <a:t>t</a:t>
            </a:r>
            <a:r>
              <a:rPr sz="2400" dirty="0">
                <a:latin typeface="Arial"/>
                <a:cs typeface="Arial"/>
              </a:rPr>
              <a:t>ion</a:t>
            </a:r>
            <a:endParaRPr sz="2400">
              <a:latin typeface="Arial"/>
              <a:cs typeface="Arial"/>
            </a:endParaRPr>
          </a:p>
          <a:p>
            <a:pPr marL="469265">
              <a:spcBef>
                <a:spcPts val="6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“big</a:t>
            </a:r>
            <a:r>
              <a:rPr sz="2400" spc="-5" dirty="0">
                <a:latin typeface="Arial"/>
                <a:cs typeface="Arial"/>
              </a:rPr>
              <a:t> </a:t>
            </a:r>
            <a:r>
              <a:rPr sz="2400" dirty="0">
                <a:latin typeface="Arial"/>
                <a:cs typeface="Arial"/>
              </a:rPr>
              <a:t>da</a:t>
            </a:r>
            <a:r>
              <a:rPr sz="2400" spc="-5" dirty="0">
                <a:latin typeface="Arial"/>
                <a:cs typeface="Arial"/>
              </a:rPr>
              <a:t>t</a:t>
            </a:r>
            <a:r>
              <a:rPr sz="2400" dirty="0">
                <a:latin typeface="Arial"/>
                <a:cs typeface="Arial"/>
              </a:rPr>
              <a:t>a”</a:t>
            </a:r>
            <a:endParaRPr sz="2400">
              <a:latin typeface="Arial"/>
              <a:cs typeface="Arial"/>
            </a:endParaRPr>
          </a:p>
          <a:p>
            <a:pPr marL="469265">
              <a:spcBef>
                <a:spcPts val="6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increased</a:t>
            </a:r>
            <a:r>
              <a:rPr sz="2400" spc="-5" dirty="0">
                <a:latin typeface="Arial"/>
                <a:cs typeface="Arial"/>
              </a:rPr>
              <a:t> </a:t>
            </a:r>
            <a:r>
              <a:rPr sz="2400" dirty="0">
                <a:latin typeface="Arial"/>
                <a:cs typeface="Arial"/>
              </a:rPr>
              <a:t>opera</a:t>
            </a:r>
            <a:r>
              <a:rPr sz="2400" spc="-5" dirty="0">
                <a:latin typeface="Arial"/>
                <a:cs typeface="Arial"/>
              </a:rPr>
              <a:t>t</a:t>
            </a:r>
            <a:r>
              <a:rPr sz="2400" dirty="0">
                <a:latin typeface="Arial"/>
                <a:cs typeface="Arial"/>
              </a:rPr>
              <a:t>ional</a:t>
            </a:r>
            <a:r>
              <a:rPr sz="2400" spc="-5" dirty="0">
                <a:latin typeface="Arial"/>
                <a:cs typeface="Arial"/>
              </a:rPr>
              <a:t> t</a:t>
            </a:r>
            <a:r>
              <a:rPr sz="2400" dirty="0">
                <a:latin typeface="Arial"/>
                <a:cs typeface="Arial"/>
              </a:rPr>
              <a:t>empo</a:t>
            </a:r>
            <a:endParaRPr sz="2400">
              <a:latin typeface="Arial"/>
              <a:cs typeface="Arial"/>
            </a:endParaRPr>
          </a:p>
          <a:p>
            <a:pPr marL="469265">
              <a:spcBef>
                <a:spcPts val="5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in</a:t>
            </a:r>
            <a:r>
              <a:rPr sz="2400" spc="-5" dirty="0">
                <a:latin typeface="Arial"/>
                <a:cs typeface="Arial"/>
              </a:rPr>
              <a:t>t</a:t>
            </a:r>
            <a:r>
              <a:rPr sz="2400" dirty="0">
                <a:latin typeface="Arial"/>
                <a:cs typeface="Arial"/>
              </a:rPr>
              <a:t>er-relian</a:t>
            </a:r>
            <a:r>
              <a:rPr sz="2400" spc="-5" dirty="0">
                <a:latin typeface="Arial"/>
                <a:cs typeface="Arial"/>
              </a:rPr>
              <a:t>t </a:t>
            </a:r>
            <a:r>
              <a:rPr sz="2400" dirty="0">
                <a:latin typeface="Arial"/>
                <a:cs typeface="Arial"/>
              </a:rPr>
              <a:t>eco</a:t>
            </a:r>
            <a:r>
              <a:rPr sz="2400" spc="-5" dirty="0">
                <a:latin typeface="Arial"/>
                <a:cs typeface="Arial"/>
              </a:rPr>
              <a:t>syst</a:t>
            </a:r>
            <a:r>
              <a:rPr sz="2400" dirty="0">
                <a:latin typeface="Arial"/>
                <a:cs typeface="Arial"/>
              </a:rPr>
              <a:t>ems</a:t>
            </a:r>
            <a:endParaRPr sz="2400">
              <a:latin typeface="Arial"/>
              <a:cs typeface="Arial"/>
            </a:endParaRPr>
          </a:p>
          <a:p>
            <a:pPr marL="469265">
              <a:spcBef>
                <a:spcPts val="6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vulnerabili</a:t>
            </a:r>
            <a:r>
              <a:rPr sz="2400" spc="-5" dirty="0">
                <a:latin typeface="Arial"/>
                <a:cs typeface="Arial"/>
              </a:rPr>
              <a:t>ty</a:t>
            </a:r>
            <a:endParaRPr sz="2400">
              <a:latin typeface="Arial"/>
              <a:cs typeface="Arial"/>
            </a:endParaRPr>
          </a:p>
          <a:p>
            <a:pPr marL="469265">
              <a:spcBef>
                <a:spcPts val="5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colle</a:t>
            </a:r>
            <a:r>
              <a:rPr sz="2400" spc="-5" dirty="0">
                <a:latin typeface="Arial"/>
                <a:cs typeface="Arial"/>
              </a:rPr>
              <a:t>ct</a:t>
            </a:r>
            <a:r>
              <a:rPr sz="2400" dirty="0">
                <a:latin typeface="Arial"/>
                <a:cs typeface="Arial"/>
              </a:rPr>
              <a:t>ive</a:t>
            </a:r>
            <a:r>
              <a:rPr sz="2400" spc="-5" dirty="0">
                <a:latin typeface="Arial"/>
                <a:cs typeface="Arial"/>
              </a:rPr>
              <a:t> </a:t>
            </a:r>
            <a:r>
              <a:rPr sz="2400" dirty="0">
                <a:latin typeface="Arial"/>
                <a:cs typeface="Arial"/>
              </a:rPr>
              <a:t>a</a:t>
            </a:r>
            <a:r>
              <a:rPr sz="2400" spc="-5" dirty="0">
                <a:latin typeface="Arial"/>
                <a:cs typeface="Arial"/>
              </a:rPr>
              <a:t>ct</a:t>
            </a:r>
            <a:r>
              <a:rPr sz="2400" dirty="0">
                <a:latin typeface="Arial"/>
                <a:cs typeface="Arial"/>
              </a:rPr>
              <a:t>ion</a:t>
            </a:r>
            <a:endParaRPr sz="2400">
              <a:latin typeface="Arial"/>
              <a:cs typeface="Arial"/>
            </a:endParaRPr>
          </a:p>
          <a:p>
            <a:pPr marL="12700">
              <a:spcBef>
                <a:spcPts val="615"/>
              </a:spcBef>
              <a:defRPr/>
            </a:pPr>
            <a:r>
              <a:rPr sz="2900" spc="-660" dirty="0">
                <a:solidFill>
                  <a:srgbClr val="90BF44"/>
                </a:solidFill>
                <a:latin typeface="Wingdings"/>
                <a:cs typeface="Wingdings"/>
              </a:rPr>
              <a:t>§</a:t>
            </a:r>
            <a:r>
              <a:rPr sz="2900" spc="5" dirty="0">
                <a:solidFill>
                  <a:srgbClr val="A0C755"/>
                </a:solidFill>
                <a:latin typeface="Helvetica"/>
                <a:cs typeface="Helvetica"/>
              </a:rPr>
              <a:t> </a:t>
            </a:r>
            <a:r>
              <a:rPr sz="2900" spc="135" dirty="0">
                <a:solidFill>
                  <a:srgbClr val="A0C755"/>
                </a:solidFill>
                <a:latin typeface="Helvetica"/>
                <a:cs typeface="Helvetica"/>
              </a:rPr>
              <a:t> </a:t>
            </a:r>
            <a:r>
              <a:rPr sz="2800" dirty="0">
                <a:latin typeface="Arial"/>
                <a:cs typeface="Arial"/>
              </a:rPr>
              <a:t>Disrup</a:t>
            </a:r>
            <a:r>
              <a:rPr sz="2800" spc="-5" dirty="0">
                <a:latin typeface="Arial"/>
                <a:cs typeface="Arial"/>
              </a:rPr>
              <a:t>t</a:t>
            </a:r>
            <a:r>
              <a:rPr sz="2800" dirty="0">
                <a:latin typeface="Arial"/>
                <a:cs typeface="Arial"/>
              </a:rPr>
              <a:t>ive</a:t>
            </a:r>
            <a:r>
              <a:rPr sz="2800" spc="-5" dirty="0">
                <a:latin typeface="Arial"/>
                <a:cs typeface="Arial"/>
              </a:rPr>
              <a:t> </a:t>
            </a:r>
            <a:r>
              <a:rPr sz="2800" dirty="0">
                <a:latin typeface="Arial"/>
                <a:cs typeface="Arial"/>
              </a:rPr>
              <a:t>and</a:t>
            </a:r>
            <a:r>
              <a:rPr sz="2800" spc="-5" dirty="0">
                <a:latin typeface="Arial"/>
                <a:cs typeface="Arial"/>
              </a:rPr>
              <a:t> </a:t>
            </a:r>
            <a:r>
              <a:rPr sz="2800" dirty="0">
                <a:latin typeface="Arial"/>
                <a:cs typeface="Arial"/>
              </a:rPr>
              <a:t>emerging</a:t>
            </a:r>
            <a:r>
              <a:rPr sz="2800" spc="-5" dirty="0">
                <a:latin typeface="Arial"/>
                <a:cs typeface="Arial"/>
              </a:rPr>
              <a:t> t</a:t>
            </a:r>
            <a:r>
              <a:rPr sz="2800" dirty="0">
                <a:latin typeface="Arial"/>
                <a:cs typeface="Arial"/>
              </a:rPr>
              <a:t>echnologies</a:t>
            </a:r>
            <a:endParaRPr sz="2800">
              <a:latin typeface="Arial"/>
              <a:cs typeface="Arial"/>
            </a:endParaRPr>
          </a:p>
        </p:txBody>
      </p:sp>
      <p:sp>
        <p:nvSpPr>
          <p:cNvPr id="34824" name="object 9"/>
          <p:cNvSpPr>
            <a:spLocks noChangeArrowheads="1"/>
          </p:cNvSpPr>
          <p:nvPr/>
        </p:nvSpPr>
        <p:spPr bwMode="auto">
          <a:xfrm>
            <a:off x="7764463" y="1249363"/>
            <a:ext cx="1379537" cy="1427162"/>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0" name="object 10"/>
          <p:cNvSpPr txBox="1"/>
          <p:nvPr/>
        </p:nvSpPr>
        <p:spPr>
          <a:xfrm>
            <a:off x="8099425" y="2565400"/>
            <a:ext cx="1028700" cy="76200"/>
          </a:xfrm>
          <a:prstGeom prst="rect">
            <a:avLst/>
          </a:prstGeom>
        </p:spPr>
        <p:txBody>
          <a:bodyPr lIns="0" tIns="0" rIns="0" bIns="0">
            <a:spAutoFit/>
          </a:bodyPr>
          <a:lstStyle/>
          <a:p>
            <a:pPr marL="12700">
              <a:defRPr/>
            </a:pPr>
            <a:r>
              <a:rPr sz="400" b="1" dirty="0">
                <a:solidFill>
                  <a:srgbClr val="FFFFFF"/>
                </a:solidFill>
                <a:latin typeface="Arial"/>
                <a:cs typeface="Arial"/>
              </a:rPr>
              <a:t>https://</a:t>
            </a:r>
            <a:r>
              <a:rPr sz="400" b="1" dirty="0">
                <a:solidFill>
                  <a:srgbClr val="FFFFFF"/>
                </a:solidFill>
                <a:latin typeface="Arial"/>
                <a:cs typeface="Arial"/>
                <a:hlinkClick r:id="rId7"/>
              </a:rPr>
              <a:t>ww</a:t>
            </a:r>
            <a:r>
              <a:rPr sz="400" b="1" spc="-15" dirty="0">
                <a:solidFill>
                  <a:srgbClr val="FFFFFF"/>
                </a:solidFill>
                <a:latin typeface="Arial"/>
                <a:cs typeface="Arial"/>
                <a:hlinkClick r:id="rId7"/>
              </a:rPr>
              <a:t>w</a:t>
            </a:r>
            <a:r>
              <a:rPr sz="400" b="1" dirty="0">
                <a:solidFill>
                  <a:srgbClr val="FFFFFF"/>
                </a:solidFill>
                <a:latin typeface="Arial"/>
                <a:cs typeface="Arial"/>
                <a:hlinkClick r:id="rId7"/>
              </a:rPr>
              <a:t>.flick</a:t>
            </a:r>
            <a:r>
              <a:rPr sz="400" b="1" spc="-25" dirty="0">
                <a:solidFill>
                  <a:srgbClr val="FFFFFF"/>
                </a:solidFill>
                <a:latin typeface="Arial"/>
                <a:cs typeface="Arial"/>
                <a:hlinkClick r:id="rId7"/>
              </a:rPr>
              <a:t>r</a:t>
            </a:r>
            <a:r>
              <a:rPr sz="400" b="1" dirty="0">
                <a:solidFill>
                  <a:srgbClr val="FFFFFF"/>
                </a:solidFill>
                <a:latin typeface="Arial"/>
                <a:cs typeface="Arial"/>
                <a:hlinkClick r:id="rId7"/>
              </a:rPr>
              <a:t>.com/photos/simononl</a:t>
            </a:r>
            <a:r>
              <a:rPr sz="400" b="1" spc="-5" dirty="0">
                <a:solidFill>
                  <a:srgbClr val="FFFFFF"/>
                </a:solidFill>
                <a:latin typeface="Arial"/>
                <a:cs typeface="Arial"/>
                <a:hlinkClick r:id="rId7"/>
              </a:rPr>
              <a:t>y</a:t>
            </a:r>
            <a:r>
              <a:rPr sz="400" b="1" dirty="0">
                <a:solidFill>
                  <a:srgbClr val="FFFFFF"/>
                </a:solidFill>
                <a:latin typeface="Arial"/>
                <a:cs typeface="Arial"/>
                <a:hlinkClick r:id="rId7"/>
              </a:rPr>
              <a:t>/</a:t>
            </a:r>
            <a:endParaRPr sz="400">
              <a:latin typeface="Arial"/>
              <a:cs typeface="Arial"/>
            </a:endParaRPr>
          </a:p>
        </p:txBody>
      </p:sp>
      <p:sp>
        <p:nvSpPr>
          <p:cNvPr id="34826" name="object 11"/>
          <p:cNvSpPr>
            <a:spLocks noChangeArrowheads="1"/>
          </p:cNvSpPr>
          <p:nvPr/>
        </p:nvSpPr>
        <p:spPr bwMode="auto">
          <a:xfrm>
            <a:off x="7994650" y="3289300"/>
            <a:ext cx="1149350" cy="1533525"/>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2" name="object 12"/>
          <p:cNvSpPr txBox="1"/>
          <p:nvPr/>
        </p:nvSpPr>
        <p:spPr>
          <a:xfrm>
            <a:off x="8364538" y="3332163"/>
            <a:ext cx="788987" cy="76200"/>
          </a:xfrm>
          <a:prstGeom prst="rect">
            <a:avLst/>
          </a:prstGeom>
        </p:spPr>
        <p:txBody>
          <a:bodyPr lIns="0" tIns="0" rIns="0" bIns="0">
            <a:spAutoFit/>
          </a:bodyPr>
          <a:lstStyle/>
          <a:p>
            <a:pPr marL="12700">
              <a:defRPr/>
            </a:pPr>
            <a:r>
              <a:rPr sz="400" b="1" dirty="0">
                <a:solidFill>
                  <a:srgbClr val="FFFFFF"/>
                </a:solidFill>
                <a:latin typeface="Arial"/>
                <a:cs typeface="Arial"/>
              </a:rPr>
              <a:t>https://</a:t>
            </a:r>
            <a:r>
              <a:rPr sz="400" b="1" dirty="0">
                <a:solidFill>
                  <a:srgbClr val="FFFFFF"/>
                </a:solidFill>
                <a:latin typeface="Arial"/>
                <a:cs typeface="Arial"/>
                <a:hlinkClick r:id="rId9"/>
              </a:rPr>
              <a:t>ww</a:t>
            </a:r>
            <a:r>
              <a:rPr sz="400" b="1" spc="-15" dirty="0">
                <a:solidFill>
                  <a:srgbClr val="FFFFFF"/>
                </a:solidFill>
                <a:latin typeface="Arial"/>
                <a:cs typeface="Arial"/>
                <a:hlinkClick r:id="rId9"/>
              </a:rPr>
              <a:t>w</a:t>
            </a:r>
            <a:r>
              <a:rPr sz="400" b="1" dirty="0">
                <a:solidFill>
                  <a:srgbClr val="FFFFFF"/>
                </a:solidFill>
                <a:latin typeface="Arial"/>
                <a:cs typeface="Arial"/>
                <a:hlinkClick r:id="rId9"/>
              </a:rPr>
              <a:t>.flick</a:t>
            </a:r>
            <a:r>
              <a:rPr sz="400" b="1" spc="-25" dirty="0">
                <a:solidFill>
                  <a:srgbClr val="FFFFFF"/>
                </a:solidFill>
                <a:latin typeface="Arial"/>
                <a:cs typeface="Arial"/>
                <a:hlinkClick r:id="rId9"/>
              </a:rPr>
              <a:t>r</a:t>
            </a:r>
            <a:r>
              <a:rPr sz="400" b="1" dirty="0">
                <a:solidFill>
                  <a:srgbClr val="FFFFFF"/>
                </a:solidFill>
                <a:latin typeface="Arial"/>
                <a:cs typeface="Arial"/>
                <a:hlinkClick r:id="rId9"/>
              </a:rPr>
              <a:t>.com/photos/c</a:t>
            </a:r>
            <a:endParaRPr sz="400">
              <a:latin typeface="Arial"/>
              <a:cs typeface="Arial"/>
            </a:endParaRPr>
          </a:p>
        </p:txBody>
      </p:sp>
      <p:sp>
        <p:nvSpPr>
          <p:cNvPr id="34828" name="object 13"/>
          <p:cNvSpPr>
            <a:spLocks noChangeArrowheads="1"/>
          </p:cNvSpPr>
          <p:nvPr/>
        </p:nvSpPr>
        <p:spPr bwMode="auto">
          <a:xfrm>
            <a:off x="8140700" y="4297363"/>
            <a:ext cx="919163" cy="1828800"/>
          </a:xfrm>
          <a:prstGeom prst="rect">
            <a:avLst/>
          </a:prstGeom>
          <a:blipFill dpi="0" rotWithShape="1">
            <a:blip r:embed="rId1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Rectangle 2"/>
          <p:cNvSpPr>
            <a:spLocks noGrp="1" noChangeArrowheads="1"/>
          </p:cNvSpPr>
          <p:nvPr>
            <p:ph type="title"/>
          </p:nvPr>
        </p:nvSpPr>
        <p:spPr/>
        <p:txBody>
          <a:bodyPr/>
          <a:lstStyle/>
          <a:p>
            <a:pPr eaLnBrk="1" hangingPunct="1"/>
            <a:r>
              <a:rPr lang="en-GB" altLang="zh-CN">
                <a:latin typeface="Garamond" charset="0"/>
                <a:ea typeface="宋体" charset="0"/>
              </a:rPr>
              <a:t>Configuration of Space</a:t>
            </a:r>
          </a:p>
        </p:txBody>
      </p:sp>
      <p:sp>
        <p:nvSpPr>
          <p:cNvPr id="35737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8546AF0-CF47-C744-8FFE-47FE140B9E12}" type="slidenum">
              <a:rPr lang="en-US" altLang="zh-CN" sz="1200">
                <a:latin typeface="Garamond" charset="0"/>
              </a:rPr>
              <a:pPr eaLnBrk="1" hangingPunct="1"/>
              <a:t>160</a:t>
            </a:fld>
            <a:endParaRPr lang="en-US" altLang="zh-CN" sz="1200">
              <a:latin typeface="Garamond" charset="0"/>
            </a:endParaRPr>
          </a:p>
        </p:txBody>
      </p:sp>
      <p:sp>
        <p:nvSpPr>
          <p:cNvPr id="357379" name="Text Box 3"/>
          <p:cNvSpPr txBox="1">
            <a:spLocks noChangeArrowheads="1"/>
          </p:cNvSpPr>
          <p:nvPr/>
        </p:nvSpPr>
        <p:spPr bwMode="auto">
          <a:xfrm>
            <a:off x="817563" y="4046538"/>
            <a:ext cx="311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a</a:t>
            </a:r>
          </a:p>
        </p:txBody>
      </p:sp>
      <p:sp>
        <p:nvSpPr>
          <p:cNvPr id="357380" name="Text Box 4"/>
          <p:cNvSpPr txBox="1">
            <a:spLocks noChangeArrowheads="1"/>
          </p:cNvSpPr>
          <p:nvPr/>
        </p:nvSpPr>
        <p:spPr bwMode="auto">
          <a:xfrm>
            <a:off x="3344863" y="4022725"/>
            <a:ext cx="311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b</a:t>
            </a:r>
          </a:p>
        </p:txBody>
      </p:sp>
      <p:sp>
        <p:nvSpPr>
          <p:cNvPr id="357381" name="Text Box 5"/>
          <p:cNvSpPr txBox="1">
            <a:spLocks noChangeArrowheads="1"/>
          </p:cNvSpPr>
          <p:nvPr/>
        </p:nvSpPr>
        <p:spPr bwMode="auto">
          <a:xfrm>
            <a:off x="5934075" y="4008438"/>
            <a:ext cx="311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c</a:t>
            </a:r>
          </a:p>
        </p:txBody>
      </p:sp>
      <p:sp>
        <p:nvSpPr>
          <p:cNvPr id="357382" name="Rectangle 6"/>
          <p:cNvSpPr>
            <a:spLocks noChangeArrowheads="1"/>
          </p:cNvSpPr>
          <p:nvPr/>
        </p:nvSpPr>
        <p:spPr bwMode="auto">
          <a:xfrm>
            <a:off x="1187450" y="1809750"/>
            <a:ext cx="2159000" cy="215900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383" name="Rectangle 7"/>
          <p:cNvSpPr>
            <a:spLocks noChangeArrowheads="1"/>
          </p:cNvSpPr>
          <p:nvPr/>
        </p:nvSpPr>
        <p:spPr bwMode="auto">
          <a:xfrm>
            <a:off x="1303338" y="1946275"/>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384" name="Rectangle 8"/>
          <p:cNvSpPr>
            <a:spLocks noChangeArrowheads="1"/>
          </p:cNvSpPr>
          <p:nvPr/>
        </p:nvSpPr>
        <p:spPr bwMode="auto">
          <a:xfrm>
            <a:off x="1981200" y="1943100"/>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385" name="Rectangle 9"/>
          <p:cNvSpPr>
            <a:spLocks noChangeArrowheads="1"/>
          </p:cNvSpPr>
          <p:nvPr/>
        </p:nvSpPr>
        <p:spPr bwMode="auto">
          <a:xfrm>
            <a:off x="2663825" y="1943100"/>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386" name="Rectangle 10"/>
          <p:cNvSpPr>
            <a:spLocks noChangeArrowheads="1"/>
          </p:cNvSpPr>
          <p:nvPr/>
        </p:nvSpPr>
        <p:spPr bwMode="auto">
          <a:xfrm>
            <a:off x="1303338" y="2647950"/>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387" name="Rectangle 11"/>
          <p:cNvSpPr>
            <a:spLocks noChangeArrowheads="1"/>
          </p:cNvSpPr>
          <p:nvPr/>
        </p:nvSpPr>
        <p:spPr bwMode="auto">
          <a:xfrm>
            <a:off x="1304925" y="3348038"/>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388" name="Rectangle 12"/>
          <p:cNvSpPr>
            <a:spLocks noChangeArrowheads="1"/>
          </p:cNvSpPr>
          <p:nvPr/>
        </p:nvSpPr>
        <p:spPr bwMode="auto">
          <a:xfrm>
            <a:off x="1985963" y="2646363"/>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389" name="Rectangle 13"/>
          <p:cNvSpPr>
            <a:spLocks noChangeArrowheads="1"/>
          </p:cNvSpPr>
          <p:nvPr/>
        </p:nvSpPr>
        <p:spPr bwMode="auto">
          <a:xfrm>
            <a:off x="2665413" y="2646363"/>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390" name="Rectangle 14"/>
          <p:cNvSpPr>
            <a:spLocks noChangeArrowheads="1"/>
          </p:cNvSpPr>
          <p:nvPr/>
        </p:nvSpPr>
        <p:spPr bwMode="auto">
          <a:xfrm>
            <a:off x="1985963" y="3346450"/>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391" name="Rectangle 15"/>
          <p:cNvSpPr>
            <a:spLocks noChangeArrowheads="1"/>
          </p:cNvSpPr>
          <p:nvPr/>
        </p:nvSpPr>
        <p:spPr bwMode="auto">
          <a:xfrm>
            <a:off x="2665413" y="3348038"/>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392" name="Rectangle 16"/>
          <p:cNvSpPr>
            <a:spLocks noChangeArrowheads="1"/>
          </p:cNvSpPr>
          <p:nvPr/>
        </p:nvSpPr>
        <p:spPr bwMode="auto">
          <a:xfrm>
            <a:off x="1184275" y="4452938"/>
            <a:ext cx="2159000" cy="2159000"/>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393" name="Rectangle 17"/>
          <p:cNvSpPr>
            <a:spLocks noChangeArrowheads="1"/>
          </p:cNvSpPr>
          <p:nvPr/>
        </p:nvSpPr>
        <p:spPr bwMode="auto">
          <a:xfrm>
            <a:off x="1300163" y="4589463"/>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394" name="Rectangle 18"/>
          <p:cNvSpPr>
            <a:spLocks noChangeArrowheads="1"/>
          </p:cNvSpPr>
          <p:nvPr/>
        </p:nvSpPr>
        <p:spPr bwMode="auto">
          <a:xfrm>
            <a:off x="1978025" y="4586288"/>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395" name="Rectangle 19"/>
          <p:cNvSpPr>
            <a:spLocks noChangeArrowheads="1"/>
          </p:cNvSpPr>
          <p:nvPr/>
        </p:nvSpPr>
        <p:spPr bwMode="auto">
          <a:xfrm>
            <a:off x="2660650" y="4586288"/>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396" name="Rectangle 20"/>
          <p:cNvSpPr>
            <a:spLocks noChangeArrowheads="1"/>
          </p:cNvSpPr>
          <p:nvPr/>
        </p:nvSpPr>
        <p:spPr bwMode="auto">
          <a:xfrm>
            <a:off x="1300163" y="5291138"/>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397" name="Rectangle 21"/>
          <p:cNvSpPr>
            <a:spLocks noChangeArrowheads="1"/>
          </p:cNvSpPr>
          <p:nvPr/>
        </p:nvSpPr>
        <p:spPr bwMode="auto">
          <a:xfrm>
            <a:off x="1301750" y="5991225"/>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398" name="Rectangle 22"/>
          <p:cNvSpPr>
            <a:spLocks noChangeArrowheads="1"/>
          </p:cNvSpPr>
          <p:nvPr/>
        </p:nvSpPr>
        <p:spPr bwMode="auto">
          <a:xfrm>
            <a:off x="1982788" y="5289550"/>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399" name="Rectangle 23"/>
          <p:cNvSpPr>
            <a:spLocks noChangeArrowheads="1"/>
          </p:cNvSpPr>
          <p:nvPr/>
        </p:nvSpPr>
        <p:spPr bwMode="auto">
          <a:xfrm>
            <a:off x="2662238" y="5289550"/>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00" name="Rectangle 24"/>
          <p:cNvSpPr>
            <a:spLocks noChangeArrowheads="1"/>
          </p:cNvSpPr>
          <p:nvPr/>
        </p:nvSpPr>
        <p:spPr bwMode="auto">
          <a:xfrm>
            <a:off x="1982788" y="5989638"/>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01" name="Rectangle 25"/>
          <p:cNvSpPr>
            <a:spLocks noChangeArrowheads="1"/>
          </p:cNvSpPr>
          <p:nvPr/>
        </p:nvSpPr>
        <p:spPr bwMode="auto">
          <a:xfrm>
            <a:off x="2662238" y="5991225"/>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02" name="Rectangle 26"/>
          <p:cNvSpPr>
            <a:spLocks noChangeArrowheads="1"/>
          </p:cNvSpPr>
          <p:nvPr/>
        </p:nvSpPr>
        <p:spPr bwMode="auto">
          <a:xfrm>
            <a:off x="3670300" y="4448175"/>
            <a:ext cx="2159000" cy="2159000"/>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03" name="Rectangle 27"/>
          <p:cNvSpPr>
            <a:spLocks noChangeArrowheads="1"/>
          </p:cNvSpPr>
          <p:nvPr/>
        </p:nvSpPr>
        <p:spPr bwMode="auto">
          <a:xfrm>
            <a:off x="3786188" y="4584700"/>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04" name="Rectangle 28"/>
          <p:cNvSpPr>
            <a:spLocks noChangeArrowheads="1"/>
          </p:cNvSpPr>
          <p:nvPr/>
        </p:nvSpPr>
        <p:spPr bwMode="auto">
          <a:xfrm>
            <a:off x="4464050" y="4581525"/>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05" name="Rectangle 29"/>
          <p:cNvSpPr>
            <a:spLocks noChangeArrowheads="1"/>
          </p:cNvSpPr>
          <p:nvPr/>
        </p:nvSpPr>
        <p:spPr bwMode="auto">
          <a:xfrm>
            <a:off x="5146675" y="4581525"/>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06" name="Rectangle 30"/>
          <p:cNvSpPr>
            <a:spLocks noChangeArrowheads="1"/>
          </p:cNvSpPr>
          <p:nvPr/>
        </p:nvSpPr>
        <p:spPr bwMode="auto">
          <a:xfrm>
            <a:off x="3786188" y="5286375"/>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07" name="Rectangle 31"/>
          <p:cNvSpPr>
            <a:spLocks noChangeArrowheads="1"/>
          </p:cNvSpPr>
          <p:nvPr/>
        </p:nvSpPr>
        <p:spPr bwMode="auto">
          <a:xfrm>
            <a:off x="3787775" y="5986463"/>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08" name="Rectangle 32"/>
          <p:cNvSpPr>
            <a:spLocks noChangeArrowheads="1"/>
          </p:cNvSpPr>
          <p:nvPr/>
        </p:nvSpPr>
        <p:spPr bwMode="auto">
          <a:xfrm>
            <a:off x="4468813" y="5284788"/>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09" name="Rectangle 33"/>
          <p:cNvSpPr>
            <a:spLocks noChangeArrowheads="1"/>
          </p:cNvSpPr>
          <p:nvPr/>
        </p:nvSpPr>
        <p:spPr bwMode="auto">
          <a:xfrm>
            <a:off x="5148263" y="5284788"/>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10" name="Rectangle 34"/>
          <p:cNvSpPr>
            <a:spLocks noChangeArrowheads="1"/>
          </p:cNvSpPr>
          <p:nvPr/>
        </p:nvSpPr>
        <p:spPr bwMode="auto">
          <a:xfrm>
            <a:off x="4468813" y="5984875"/>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11" name="Rectangle 35"/>
          <p:cNvSpPr>
            <a:spLocks noChangeArrowheads="1"/>
          </p:cNvSpPr>
          <p:nvPr/>
        </p:nvSpPr>
        <p:spPr bwMode="auto">
          <a:xfrm>
            <a:off x="5148263" y="5986463"/>
            <a:ext cx="539750" cy="53975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12" name="Rectangle 36"/>
          <p:cNvSpPr>
            <a:spLocks noChangeArrowheads="1"/>
          </p:cNvSpPr>
          <p:nvPr/>
        </p:nvSpPr>
        <p:spPr bwMode="auto">
          <a:xfrm>
            <a:off x="3665538" y="1781175"/>
            <a:ext cx="2159000" cy="215900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13" name="Rectangle 37"/>
          <p:cNvSpPr>
            <a:spLocks noChangeArrowheads="1"/>
          </p:cNvSpPr>
          <p:nvPr/>
        </p:nvSpPr>
        <p:spPr bwMode="auto">
          <a:xfrm>
            <a:off x="3781425" y="1917700"/>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14" name="Rectangle 38"/>
          <p:cNvSpPr>
            <a:spLocks noChangeArrowheads="1"/>
          </p:cNvSpPr>
          <p:nvPr/>
        </p:nvSpPr>
        <p:spPr bwMode="auto">
          <a:xfrm>
            <a:off x="4459288" y="1914525"/>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15" name="Rectangle 39"/>
          <p:cNvSpPr>
            <a:spLocks noChangeArrowheads="1"/>
          </p:cNvSpPr>
          <p:nvPr/>
        </p:nvSpPr>
        <p:spPr bwMode="auto">
          <a:xfrm>
            <a:off x="5141913" y="1914525"/>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16" name="Rectangle 40"/>
          <p:cNvSpPr>
            <a:spLocks noChangeArrowheads="1"/>
          </p:cNvSpPr>
          <p:nvPr/>
        </p:nvSpPr>
        <p:spPr bwMode="auto">
          <a:xfrm>
            <a:off x="3781425" y="2619375"/>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17" name="Rectangle 41"/>
          <p:cNvSpPr>
            <a:spLocks noChangeArrowheads="1"/>
          </p:cNvSpPr>
          <p:nvPr/>
        </p:nvSpPr>
        <p:spPr bwMode="auto">
          <a:xfrm>
            <a:off x="3783013" y="3319463"/>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18" name="Rectangle 42"/>
          <p:cNvSpPr>
            <a:spLocks noChangeArrowheads="1"/>
          </p:cNvSpPr>
          <p:nvPr/>
        </p:nvSpPr>
        <p:spPr bwMode="auto">
          <a:xfrm>
            <a:off x="4464050" y="2617788"/>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19" name="Rectangle 43"/>
          <p:cNvSpPr>
            <a:spLocks noChangeArrowheads="1"/>
          </p:cNvSpPr>
          <p:nvPr/>
        </p:nvSpPr>
        <p:spPr bwMode="auto">
          <a:xfrm>
            <a:off x="5143500" y="2617788"/>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20" name="Rectangle 44"/>
          <p:cNvSpPr>
            <a:spLocks noChangeArrowheads="1"/>
          </p:cNvSpPr>
          <p:nvPr/>
        </p:nvSpPr>
        <p:spPr bwMode="auto">
          <a:xfrm>
            <a:off x="4464050" y="3317875"/>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21" name="Rectangle 45"/>
          <p:cNvSpPr>
            <a:spLocks noChangeArrowheads="1"/>
          </p:cNvSpPr>
          <p:nvPr/>
        </p:nvSpPr>
        <p:spPr bwMode="auto">
          <a:xfrm>
            <a:off x="5143500" y="3319463"/>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22" name="Rectangle 46"/>
          <p:cNvSpPr>
            <a:spLocks noChangeArrowheads="1"/>
          </p:cNvSpPr>
          <p:nvPr/>
        </p:nvSpPr>
        <p:spPr bwMode="auto">
          <a:xfrm>
            <a:off x="6270625" y="1816100"/>
            <a:ext cx="2159000" cy="215900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23" name="Rectangle 47"/>
          <p:cNvSpPr>
            <a:spLocks noChangeArrowheads="1"/>
          </p:cNvSpPr>
          <p:nvPr/>
        </p:nvSpPr>
        <p:spPr bwMode="auto">
          <a:xfrm>
            <a:off x="6386513" y="1952625"/>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24" name="Rectangle 48"/>
          <p:cNvSpPr>
            <a:spLocks noChangeArrowheads="1"/>
          </p:cNvSpPr>
          <p:nvPr/>
        </p:nvSpPr>
        <p:spPr bwMode="auto">
          <a:xfrm>
            <a:off x="7064375" y="1949450"/>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25" name="Rectangle 49"/>
          <p:cNvSpPr>
            <a:spLocks noChangeArrowheads="1"/>
          </p:cNvSpPr>
          <p:nvPr/>
        </p:nvSpPr>
        <p:spPr bwMode="auto">
          <a:xfrm>
            <a:off x="7747000" y="1949450"/>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26" name="Rectangle 50"/>
          <p:cNvSpPr>
            <a:spLocks noChangeArrowheads="1"/>
          </p:cNvSpPr>
          <p:nvPr/>
        </p:nvSpPr>
        <p:spPr bwMode="auto">
          <a:xfrm>
            <a:off x="6386513" y="2654300"/>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27" name="Rectangle 51"/>
          <p:cNvSpPr>
            <a:spLocks noChangeArrowheads="1"/>
          </p:cNvSpPr>
          <p:nvPr/>
        </p:nvSpPr>
        <p:spPr bwMode="auto">
          <a:xfrm>
            <a:off x="6388100" y="3354388"/>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28" name="Rectangle 52"/>
          <p:cNvSpPr>
            <a:spLocks noChangeArrowheads="1"/>
          </p:cNvSpPr>
          <p:nvPr/>
        </p:nvSpPr>
        <p:spPr bwMode="auto">
          <a:xfrm>
            <a:off x="7069138" y="2652713"/>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29" name="Rectangle 53"/>
          <p:cNvSpPr>
            <a:spLocks noChangeArrowheads="1"/>
          </p:cNvSpPr>
          <p:nvPr/>
        </p:nvSpPr>
        <p:spPr bwMode="auto">
          <a:xfrm>
            <a:off x="7748588" y="2652713"/>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30" name="Rectangle 54"/>
          <p:cNvSpPr>
            <a:spLocks noChangeArrowheads="1"/>
          </p:cNvSpPr>
          <p:nvPr/>
        </p:nvSpPr>
        <p:spPr bwMode="auto">
          <a:xfrm>
            <a:off x="7069138" y="3352800"/>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sp>
        <p:nvSpPr>
          <p:cNvPr id="357431" name="Rectangle 55"/>
          <p:cNvSpPr>
            <a:spLocks noChangeArrowheads="1"/>
          </p:cNvSpPr>
          <p:nvPr/>
        </p:nvSpPr>
        <p:spPr bwMode="auto">
          <a:xfrm>
            <a:off x="7748588" y="3354388"/>
            <a:ext cx="539750" cy="539750"/>
          </a:xfrm>
          <a:prstGeom prst="rect">
            <a:avLst/>
          </a:prstGeom>
          <a:solidFill>
            <a:schemeClr val="tx1"/>
          </a:solidFill>
          <a:ln w="9525">
            <a:solidFill>
              <a:schemeClr val="accent1"/>
            </a:solidFill>
            <a:miter lim="800000"/>
            <a:headEnd/>
            <a:tailEnd/>
          </a:ln>
        </p:spPr>
        <p:txBody>
          <a:bodyPr wrap="none" anchor="ctr"/>
          <a:lstStyle/>
          <a:p>
            <a:endParaRPr lang="zh-CN" altLang="en-US"/>
          </a:p>
        </p:txBody>
      </p:sp>
      <p:grpSp>
        <p:nvGrpSpPr>
          <p:cNvPr id="357432" name="Group 56"/>
          <p:cNvGrpSpPr>
            <a:grpSpLocks/>
          </p:cNvGrpSpPr>
          <p:nvPr/>
        </p:nvGrpSpPr>
        <p:grpSpPr bwMode="auto">
          <a:xfrm>
            <a:off x="6254750" y="4445000"/>
            <a:ext cx="2159000" cy="2159000"/>
            <a:chOff x="2300" y="2778"/>
            <a:chExt cx="1360" cy="1360"/>
          </a:xfrm>
        </p:grpSpPr>
        <p:sp>
          <p:nvSpPr>
            <p:cNvPr id="357487" name="Rectangle 57"/>
            <p:cNvSpPr>
              <a:spLocks noChangeArrowheads="1"/>
            </p:cNvSpPr>
            <p:nvPr/>
          </p:nvSpPr>
          <p:spPr bwMode="auto">
            <a:xfrm>
              <a:off x="2300" y="2778"/>
              <a:ext cx="1360" cy="1360"/>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88" name="Rectangle 58"/>
            <p:cNvSpPr>
              <a:spLocks noChangeArrowheads="1"/>
            </p:cNvSpPr>
            <p:nvPr/>
          </p:nvSpPr>
          <p:spPr bwMode="auto">
            <a:xfrm>
              <a:off x="2373" y="2864"/>
              <a:ext cx="340" cy="34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89" name="Rectangle 59"/>
            <p:cNvSpPr>
              <a:spLocks noChangeArrowheads="1"/>
            </p:cNvSpPr>
            <p:nvPr/>
          </p:nvSpPr>
          <p:spPr bwMode="auto">
            <a:xfrm>
              <a:off x="2800" y="2862"/>
              <a:ext cx="340" cy="34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90" name="Rectangle 60"/>
            <p:cNvSpPr>
              <a:spLocks noChangeArrowheads="1"/>
            </p:cNvSpPr>
            <p:nvPr/>
          </p:nvSpPr>
          <p:spPr bwMode="auto">
            <a:xfrm>
              <a:off x="3230" y="2862"/>
              <a:ext cx="340" cy="34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91" name="Rectangle 61"/>
            <p:cNvSpPr>
              <a:spLocks noChangeArrowheads="1"/>
            </p:cNvSpPr>
            <p:nvPr/>
          </p:nvSpPr>
          <p:spPr bwMode="auto">
            <a:xfrm>
              <a:off x="2373" y="3306"/>
              <a:ext cx="340" cy="34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92" name="Rectangle 62"/>
            <p:cNvSpPr>
              <a:spLocks noChangeArrowheads="1"/>
            </p:cNvSpPr>
            <p:nvPr/>
          </p:nvSpPr>
          <p:spPr bwMode="auto">
            <a:xfrm>
              <a:off x="2374" y="3747"/>
              <a:ext cx="340" cy="34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93" name="Rectangle 63"/>
            <p:cNvSpPr>
              <a:spLocks noChangeArrowheads="1"/>
            </p:cNvSpPr>
            <p:nvPr/>
          </p:nvSpPr>
          <p:spPr bwMode="auto">
            <a:xfrm>
              <a:off x="2803" y="3305"/>
              <a:ext cx="340" cy="34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94" name="Rectangle 64"/>
            <p:cNvSpPr>
              <a:spLocks noChangeArrowheads="1"/>
            </p:cNvSpPr>
            <p:nvPr/>
          </p:nvSpPr>
          <p:spPr bwMode="auto">
            <a:xfrm>
              <a:off x="3231" y="3305"/>
              <a:ext cx="340" cy="34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95" name="Rectangle 65"/>
            <p:cNvSpPr>
              <a:spLocks noChangeArrowheads="1"/>
            </p:cNvSpPr>
            <p:nvPr/>
          </p:nvSpPr>
          <p:spPr bwMode="auto">
            <a:xfrm>
              <a:off x="2803" y="3746"/>
              <a:ext cx="340" cy="34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96" name="Rectangle 66"/>
            <p:cNvSpPr>
              <a:spLocks noChangeArrowheads="1"/>
            </p:cNvSpPr>
            <p:nvPr/>
          </p:nvSpPr>
          <p:spPr bwMode="auto">
            <a:xfrm>
              <a:off x="3231" y="3747"/>
              <a:ext cx="340" cy="340"/>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grpSp>
      <p:sp>
        <p:nvSpPr>
          <p:cNvPr id="357433" name="Rectangle 67"/>
          <p:cNvSpPr>
            <a:spLocks noChangeArrowheads="1"/>
          </p:cNvSpPr>
          <p:nvPr/>
        </p:nvSpPr>
        <p:spPr bwMode="auto">
          <a:xfrm>
            <a:off x="1474788" y="2409825"/>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34" name="Rectangle 68"/>
          <p:cNvSpPr>
            <a:spLocks noChangeArrowheads="1"/>
          </p:cNvSpPr>
          <p:nvPr/>
        </p:nvSpPr>
        <p:spPr bwMode="auto">
          <a:xfrm>
            <a:off x="2814638" y="2446338"/>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35" name="Rectangle 69"/>
          <p:cNvSpPr>
            <a:spLocks noChangeArrowheads="1"/>
          </p:cNvSpPr>
          <p:nvPr/>
        </p:nvSpPr>
        <p:spPr bwMode="auto">
          <a:xfrm>
            <a:off x="2482850" y="2816225"/>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36" name="Rectangle 70"/>
          <p:cNvSpPr>
            <a:spLocks noChangeArrowheads="1"/>
          </p:cNvSpPr>
          <p:nvPr/>
        </p:nvSpPr>
        <p:spPr bwMode="auto">
          <a:xfrm>
            <a:off x="2833688" y="3146425"/>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37" name="Rectangle 71"/>
          <p:cNvSpPr>
            <a:spLocks noChangeArrowheads="1"/>
          </p:cNvSpPr>
          <p:nvPr/>
        </p:nvSpPr>
        <p:spPr bwMode="auto">
          <a:xfrm>
            <a:off x="1471613" y="3146425"/>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38" name="Rectangle 72"/>
          <p:cNvSpPr>
            <a:spLocks noChangeArrowheads="1"/>
          </p:cNvSpPr>
          <p:nvPr/>
        </p:nvSpPr>
        <p:spPr bwMode="auto">
          <a:xfrm>
            <a:off x="1803400" y="3497263"/>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39" name="Rectangle 73"/>
          <p:cNvSpPr>
            <a:spLocks noChangeArrowheads="1"/>
          </p:cNvSpPr>
          <p:nvPr/>
        </p:nvSpPr>
        <p:spPr bwMode="auto">
          <a:xfrm>
            <a:off x="2152650" y="3749675"/>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0" name="Rectangle 74"/>
          <p:cNvSpPr>
            <a:spLocks noChangeArrowheads="1"/>
          </p:cNvSpPr>
          <p:nvPr/>
        </p:nvSpPr>
        <p:spPr bwMode="auto">
          <a:xfrm>
            <a:off x="1817688" y="2111375"/>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1" name="Rectangle 75"/>
          <p:cNvSpPr>
            <a:spLocks noChangeArrowheads="1"/>
          </p:cNvSpPr>
          <p:nvPr/>
        </p:nvSpPr>
        <p:spPr bwMode="auto">
          <a:xfrm>
            <a:off x="2519363" y="2132013"/>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2" name="Rectangle 76"/>
          <p:cNvSpPr>
            <a:spLocks noChangeArrowheads="1"/>
          </p:cNvSpPr>
          <p:nvPr/>
        </p:nvSpPr>
        <p:spPr bwMode="auto">
          <a:xfrm>
            <a:off x="4659313" y="3767138"/>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3" name="Rectangle 77"/>
          <p:cNvSpPr>
            <a:spLocks noChangeArrowheads="1"/>
          </p:cNvSpPr>
          <p:nvPr/>
        </p:nvSpPr>
        <p:spPr bwMode="auto">
          <a:xfrm>
            <a:off x="4289425" y="2073275"/>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4" name="Rectangle 78"/>
          <p:cNvSpPr>
            <a:spLocks noChangeArrowheads="1"/>
          </p:cNvSpPr>
          <p:nvPr/>
        </p:nvSpPr>
        <p:spPr bwMode="auto">
          <a:xfrm>
            <a:off x="4932363" y="2092325"/>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5" name="Rectangle 79"/>
          <p:cNvSpPr>
            <a:spLocks noChangeArrowheads="1"/>
          </p:cNvSpPr>
          <p:nvPr/>
        </p:nvSpPr>
        <p:spPr bwMode="auto">
          <a:xfrm>
            <a:off x="4619625" y="2422525"/>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6" name="Rectangle 80"/>
          <p:cNvSpPr>
            <a:spLocks noChangeArrowheads="1"/>
          </p:cNvSpPr>
          <p:nvPr/>
        </p:nvSpPr>
        <p:spPr bwMode="auto">
          <a:xfrm>
            <a:off x="4289425" y="2773363"/>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7" name="Rectangle 81"/>
          <p:cNvSpPr>
            <a:spLocks noChangeArrowheads="1"/>
          </p:cNvSpPr>
          <p:nvPr/>
        </p:nvSpPr>
        <p:spPr bwMode="auto">
          <a:xfrm>
            <a:off x="4989513" y="2794000"/>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8" name="Rectangle 82"/>
          <p:cNvSpPr>
            <a:spLocks noChangeArrowheads="1"/>
          </p:cNvSpPr>
          <p:nvPr/>
        </p:nvSpPr>
        <p:spPr bwMode="auto">
          <a:xfrm>
            <a:off x="4602163" y="3122613"/>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49" name="Rectangle 83"/>
          <p:cNvSpPr>
            <a:spLocks noChangeArrowheads="1"/>
          </p:cNvSpPr>
          <p:nvPr/>
        </p:nvSpPr>
        <p:spPr bwMode="auto">
          <a:xfrm>
            <a:off x="4289425" y="3454400"/>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50" name="Rectangle 84"/>
          <p:cNvSpPr>
            <a:spLocks noChangeArrowheads="1"/>
          </p:cNvSpPr>
          <p:nvPr/>
        </p:nvSpPr>
        <p:spPr bwMode="auto">
          <a:xfrm>
            <a:off x="4989513" y="3490913"/>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51" name="Rectangle 85"/>
          <p:cNvSpPr>
            <a:spLocks noChangeArrowheads="1"/>
          </p:cNvSpPr>
          <p:nvPr/>
        </p:nvSpPr>
        <p:spPr bwMode="auto">
          <a:xfrm>
            <a:off x="6877050" y="2111375"/>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52" name="Rectangle 86"/>
          <p:cNvSpPr>
            <a:spLocks noChangeArrowheads="1"/>
          </p:cNvSpPr>
          <p:nvPr/>
        </p:nvSpPr>
        <p:spPr bwMode="auto">
          <a:xfrm>
            <a:off x="7577138" y="2132013"/>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53" name="Rectangle 87"/>
          <p:cNvSpPr>
            <a:spLocks noChangeArrowheads="1"/>
          </p:cNvSpPr>
          <p:nvPr/>
        </p:nvSpPr>
        <p:spPr bwMode="auto">
          <a:xfrm>
            <a:off x="6877050" y="2813050"/>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54" name="Rectangle 88"/>
          <p:cNvSpPr>
            <a:spLocks noChangeArrowheads="1"/>
          </p:cNvSpPr>
          <p:nvPr/>
        </p:nvSpPr>
        <p:spPr bwMode="auto">
          <a:xfrm>
            <a:off x="7596188" y="2832100"/>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55" name="Rectangle 89"/>
          <p:cNvSpPr>
            <a:spLocks noChangeArrowheads="1"/>
          </p:cNvSpPr>
          <p:nvPr/>
        </p:nvSpPr>
        <p:spPr bwMode="auto">
          <a:xfrm>
            <a:off x="7246938" y="3143250"/>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56" name="Rectangle 90"/>
          <p:cNvSpPr>
            <a:spLocks noChangeArrowheads="1"/>
          </p:cNvSpPr>
          <p:nvPr/>
        </p:nvSpPr>
        <p:spPr bwMode="auto">
          <a:xfrm>
            <a:off x="2149475" y="6391275"/>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57" name="Rectangle 91"/>
          <p:cNvSpPr>
            <a:spLocks noChangeArrowheads="1"/>
          </p:cNvSpPr>
          <p:nvPr/>
        </p:nvSpPr>
        <p:spPr bwMode="auto">
          <a:xfrm>
            <a:off x="1838325" y="6138863"/>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58" name="Rectangle 92"/>
          <p:cNvSpPr>
            <a:spLocks noChangeArrowheads="1"/>
          </p:cNvSpPr>
          <p:nvPr/>
        </p:nvSpPr>
        <p:spPr bwMode="auto">
          <a:xfrm>
            <a:off x="1468438" y="5789613"/>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59" name="Rectangle 93"/>
          <p:cNvSpPr>
            <a:spLocks noChangeArrowheads="1"/>
          </p:cNvSpPr>
          <p:nvPr/>
        </p:nvSpPr>
        <p:spPr bwMode="auto">
          <a:xfrm>
            <a:off x="1468438" y="5108575"/>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0" name="Rectangle 94"/>
          <p:cNvSpPr>
            <a:spLocks noChangeArrowheads="1"/>
          </p:cNvSpPr>
          <p:nvPr/>
        </p:nvSpPr>
        <p:spPr bwMode="auto">
          <a:xfrm>
            <a:off x="1819275" y="4776788"/>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1" name="Rectangle 95"/>
          <p:cNvSpPr>
            <a:spLocks noChangeArrowheads="1"/>
          </p:cNvSpPr>
          <p:nvPr/>
        </p:nvSpPr>
        <p:spPr bwMode="auto">
          <a:xfrm>
            <a:off x="2479675" y="4776788"/>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2" name="Rectangle 96"/>
          <p:cNvSpPr>
            <a:spLocks noChangeArrowheads="1"/>
          </p:cNvSpPr>
          <p:nvPr/>
        </p:nvSpPr>
        <p:spPr bwMode="auto">
          <a:xfrm>
            <a:off x="2830513" y="5089525"/>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3" name="Rectangle 97"/>
          <p:cNvSpPr>
            <a:spLocks noChangeArrowheads="1"/>
          </p:cNvSpPr>
          <p:nvPr/>
        </p:nvSpPr>
        <p:spPr bwMode="auto">
          <a:xfrm>
            <a:off x="2500313" y="5457825"/>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4" name="Rectangle 98"/>
          <p:cNvSpPr>
            <a:spLocks noChangeArrowheads="1"/>
          </p:cNvSpPr>
          <p:nvPr/>
        </p:nvSpPr>
        <p:spPr bwMode="auto">
          <a:xfrm>
            <a:off x="2830513" y="5808663"/>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5" name="Rectangle 99"/>
          <p:cNvSpPr>
            <a:spLocks noChangeArrowheads="1"/>
          </p:cNvSpPr>
          <p:nvPr/>
        </p:nvSpPr>
        <p:spPr bwMode="auto">
          <a:xfrm>
            <a:off x="4638675" y="6391275"/>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6" name="Rectangle 100"/>
          <p:cNvSpPr>
            <a:spLocks noChangeArrowheads="1"/>
          </p:cNvSpPr>
          <p:nvPr/>
        </p:nvSpPr>
        <p:spPr bwMode="auto">
          <a:xfrm>
            <a:off x="4308475" y="6119813"/>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7" name="Rectangle 101"/>
          <p:cNvSpPr>
            <a:spLocks noChangeArrowheads="1"/>
          </p:cNvSpPr>
          <p:nvPr/>
        </p:nvSpPr>
        <p:spPr bwMode="auto">
          <a:xfrm>
            <a:off x="4308475" y="5476875"/>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8" name="Rectangle 102"/>
          <p:cNvSpPr>
            <a:spLocks noChangeArrowheads="1"/>
          </p:cNvSpPr>
          <p:nvPr/>
        </p:nvSpPr>
        <p:spPr bwMode="auto">
          <a:xfrm>
            <a:off x="4289425" y="4738688"/>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69" name="Rectangle 103"/>
          <p:cNvSpPr>
            <a:spLocks noChangeArrowheads="1"/>
          </p:cNvSpPr>
          <p:nvPr/>
        </p:nvSpPr>
        <p:spPr bwMode="auto">
          <a:xfrm>
            <a:off x="4989513" y="4738688"/>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70" name="Rectangle 104"/>
          <p:cNvSpPr>
            <a:spLocks noChangeArrowheads="1"/>
          </p:cNvSpPr>
          <p:nvPr/>
        </p:nvSpPr>
        <p:spPr bwMode="auto">
          <a:xfrm>
            <a:off x="4989513" y="5478463"/>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71" name="Rectangle 105"/>
          <p:cNvSpPr>
            <a:spLocks noChangeArrowheads="1"/>
          </p:cNvSpPr>
          <p:nvPr/>
        </p:nvSpPr>
        <p:spPr bwMode="auto">
          <a:xfrm>
            <a:off x="4970463" y="6119813"/>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72" name="Rectangle 106"/>
          <p:cNvSpPr>
            <a:spLocks noChangeArrowheads="1"/>
          </p:cNvSpPr>
          <p:nvPr/>
        </p:nvSpPr>
        <p:spPr bwMode="auto">
          <a:xfrm>
            <a:off x="6545263" y="3162300"/>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73" name="Rectangle 107"/>
          <p:cNvSpPr>
            <a:spLocks noChangeArrowheads="1"/>
          </p:cNvSpPr>
          <p:nvPr/>
        </p:nvSpPr>
        <p:spPr bwMode="auto">
          <a:xfrm>
            <a:off x="7189788" y="2424113"/>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74" name="Rectangle 108"/>
          <p:cNvSpPr>
            <a:spLocks noChangeArrowheads="1"/>
          </p:cNvSpPr>
          <p:nvPr/>
        </p:nvSpPr>
        <p:spPr bwMode="auto">
          <a:xfrm>
            <a:off x="7927975" y="3162300"/>
            <a:ext cx="214313"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75" name="Rectangle 109"/>
          <p:cNvSpPr>
            <a:spLocks noChangeArrowheads="1"/>
          </p:cNvSpPr>
          <p:nvPr/>
        </p:nvSpPr>
        <p:spPr bwMode="auto">
          <a:xfrm>
            <a:off x="7246938" y="3784600"/>
            <a:ext cx="214312" cy="231775"/>
          </a:xfrm>
          <a:prstGeom prst="rect">
            <a:avLst/>
          </a:prstGeom>
          <a:solidFill>
            <a:schemeClr val="tx1"/>
          </a:solidFill>
          <a:ln w="9525">
            <a:solidFill>
              <a:schemeClr val="tx1"/>
            </a:solidFill>
            <a:miter lim="800000"/>
            <a:headEnd/>
            <a:tailEnd/>
          </a:ln>
        </p:spPr>
        <p:txBody>
          <a:bodyPr wrap="none" anchor="ctr"/>
          <a:lstStyle/>
          <a:p>
            <a:endParaRPr lang="zh-CN" altLang="en-US"/>
          </a:p>
        </p:txBody>
      </p:sp>
      <p:sp>
        <p:nvSpPr>
          <p:cNvPr id="357476" name="Rectangle 110"/>
          <p:cNvSpPr>
            <a:spLocks noChangeArrowheads="1"/>
          </p:cNvSpPr>
          <p:nvPr/>
        </p:nvSpPr>
        <p:spPr bwMode="auto">
          <a:xfrm>
            <a:off x="6875463" y="4740275"/>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77" name="Rectangle 111"/>
          <p:cNvSpPr>
            <a:spLocks noChangeArrowheads="1"/>
          </p:cNvSpPr>
          <p:nvPr/>
        </p:nvSpPr>
        <p:spPr bwMode="auto">
          <a:xfrm>
            <a:off x="7596188" y="4759325"/>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78" name="Rectangle 112"/>
          <p:cNvSpPr>
            <a:spLocks noChangeArrowheads="1"/>
          </p:cNvSpPr>
          <p:nvPr/>
        </p:nvSpPr>
        <p:spPr bwMode="auto">
          <a:xfrm>
            <a:off x="7207250" y="5089525"/>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79" name="Rectangle 113"/>
          <p:cNvSpPr>
            <a:spLocks noChangeArrowheads="1"/>
          </p:cNvSpPr>
          <p:nvPr/>
        </p:nvSpPr>
        <p:spPr bwMode="auto">
          <a:xfrm>
            <a:off x="6896100" y="5440363"/>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80" name="Rectangle 114"/>
          <p:cNvSpPr>
            <a:spLocks noChangeArrowheads="1"/>
          </p:cNvSpPr>
          <p:nvPr/>
        </p:nvSpPr>
        <p:spPr bwMode="auto">
          <a:xfrm>
            <a:off x="7577138" y="5440363"/>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81" name="Rectangle 115"/>
          <p:cNvSpPr>
            <a:spLocks noChangeArrowheads="1"/>
          </p:cNvSpPr>
          <p:nvPr/>
        </p:nvSpPr>
        <p:spPr bwMode="auto">
          <a:xfrm>
            <a:off x="6507163" y="5789613"/>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82" name="Rectangle 116"/>
          <p:cNvSpPr>
            <a:spLocks noChangeArrowheads="1"/>
          </p:cNvSpPr>
          <p:nvPr/>
        </p:nvSpPr>
        <p:spPr bwMode="auto">
          <a:xfrm>
            <a:off x="7227888" y="5789613"/>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83" name="Rectangle 117"/>
          <p:cNvSpPr>
            <a:spLocks noChangeArrowheads="1"/>
          </p:cNvSpPr>
          <p:nvPr/>
        </p:nvSpPr>
        <p:spPr bwMode="auto">
          <a:xfrm>
            <a:off x="7907338" y="5770563"/>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84" name="Rectangle 118"/>
          <p:cNvSpPr>
            <a:spLocks noChangeArrowheads="1"/>
          </p:cNvSpPr>
          <p:nvPr/>
        </p:nvSpPr>
        <p:spPr bwMode="auto">
          <a:xfrm>
            <a:off x="7227888" y="6373813"/>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85" name="Rectangle 119"/>
          <p:cNvSpPr>
            <a:spLocks noChangeArrowheads="1"/>
          </p:cNvSpPr>
          <p:nvPr/>
        </p:nvSpPr>
        <p:spPr bwMode="auto">
          <a:xfrm>
            <a:off x="4633913" y="5767388"/>
            <a:ext cx="214312"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
        <p:nvSpPr>
          <p:cNvPr id="357486" name="Rectangle 120"/>
          <p:cNvSpPr>
            <a:spLocks noChangeArrowheads="1"/>
          </p:cNvSpPr>
          <p:nvPr/>
        </p:nvSpPr>
        <p:spPr bwMode="auto">
          <a:xfrm>
            <a:off x="4635500" y="5103813"/>
            <a:ext cx="214313" cy="231775"/>
          </a:xfrm>
          <a:prstGeom prst="rect">
            <a:avLst/>
          </a:prstGeom>
          <a:solidFill>
            <a:schemeClr val="accent1"/>
          </a:solidFill>
          <a:ln w="9525">
            <a:solidFill>
              <a:schemeClr val="accent1"/>
            </a:solidFill>
            <a:miter lim="800000"/>
            <a:headEnd/>
            <a:tailEnd/>
          </a:ln>
        </p:spPr>
        <p:txBody>
          <a:bodyPr wrap="none" anchor="ctr"/>
          <a:lstStyle/>
          <a:p>
            <a:endParaRPr lang="zh-CN" altLang="en-US"/>
          </a:p>
        </p:txBody>
      </p:sp>
    </p:spTree>
  </p:cSld>
  <p:clrMapOvr>
    <a:masterClrMapping/>
  </p:clrMapOvr>
  <p:transition>
    <p:cover dir="r"/>
  </p:transition>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9425" name="Rectangle 2"/>
          <p:cNvSpPr>
            <a:spLocks noGrp="1" noChangeArrowheads="1"/>
          </p:cNvSpPr>
          <p:nvPr>
            <p:ph type="title"/>
          </p:nvPr>
        </p:nvSpPr>
        <p:spPr/>
        <p:txBody>
          <a:bodyPr/>
          <a:lstStyle/>
          <a:p>
            <a:pPr eaLnBrk="1" hangingPunct="1"/>
            <a:r>
              <a:rPr lang="en-GB" altLang="zh-CN">
                <a:latin typeface="Garamond" charset="0"/>
                <a:ea typeface="宋体" charset="0"/>
              </a:rPr>
              <a:t>Configuration of Space</a:t>
            </a:r>
          </a:p>
        </p:txBody>
      </p:sp>
      <p:sp>
        <p:nvSpPr>
          <p:cNvPr id="913411" name="Rectangle 3"/>
          <p:cNvSpPr>
            <a:spLocks noGrp="1" noChangeArrowheads="1"/>
          </p:cNvSpPr>
          <p:nvPr>
            <p:ph idx="1"/>
          </p:nvPr>
        </p:nvSpPr>
        <p:spPr>
          <a:xfrm>
            <a:off x="838200" y="2057400"/>
            <a:ext cx="7772400" cy="4114800"/>
          </a:xfrm>
        </p:spPr>
        <p:txBody>
          <a:bodyPr/>
          <a:lstStyle/>
          <a:p>
            <a:pPr eaLnBrk="1" hangingPunct="1">
              <a:lnSpc>
                <a:spcPct val="90000"/>
              </a:lnSpc>
            </a:pPr>
            <a:r>
              <a:rPr lang="en-GB" altLang="zh-CN" sz="2600">
                <a:latin typeface="Arial" charset="0"/>
                <a:ea typeface="宋体" charset="0"/>
              </a:rPr>
              <a:t>In the previous slide 3 notional courtyard buildings are shown</a:t>
            </a:r>
          </a:p>
          <a:p>
            <a:pPr lvl="1" eaLnBrk="1" hangingPunct="1">
              <a:lnSpc>
                <a:spcPct val="90000"/>
              </a:lnSpc>
            </a:pPr>
            <a:r>
              <a:rPr lang="en-GB" altLang="zh-CN" sz="2200">
                <a:latin typeface="Arial" charset="0"/>
                <a:ea typeface="宋体" charset="0"/>
              </a:rPr>
              <a:t>Same basic physical structures and cell division</a:t>
            </a:r>
          </a:p>
          <a:p>
            <a:pPr lvl="1" eaLnBrk="1" hangingPunct="1">
              <a:lnSpc>
                <a:spcPct val="90000"/>
              </a:lnSpc>
            </a:pPr>
            <a:r>
              <a:rPr lang="en-GB" altLang="zh-CN" sz="2200">
                <a:latin typeface="Arial" charset="0"/>
                <a:ea typeface="宋体" charset="0"/>
              </a:rPr>
              <a:t>Same number of internal, external openings</a:t>
            </a:r>
          </a:p>
          <a:p>
            <a:pPr lvl="1" eaLnBrk="1" hangingPunct="1">
              <a:lnSpc>
                <a:spcPct val="90000"/>
              </a:lnSpc>
            </a:pPr>
            <a:r>
              <a:rPr lang="en-GB" altLang="zh-CN" sz="2200">
                <a:latin typeface="Arial" charset="0"/>
                <a:ea typeface="宋体" charset="0"/>
              </a:rPr>
              <a:t>Lower figure highlights space as against normal view of </a:t>
            </a:r>
            <a:r>
              <a:rPr lang="en-GB" altLang="zh-CN" sz="2200">
                <a:latin typeface="Tahoma" charset="0"/>
                <a:ea typeface="宋体" charset="0"/>
              </a:rPr>
              <a:t>‘</a:t>
            </a:r>
            <a:r>
              <a:rPr lang="en-GB" altLang="zh-CN" sz="2200">
                <a:latin typeface="Arial" charset="0"/>
                <a:ea typeface="宋体" charset="0"/>
              </a:rPr>
              <a:t>structure</a:t>
            </a:r>
            <a:r>
              <a:rPr lang="en-GB" altLang="zh-CN" sz="2200">
                <a:latin typeface="Tahoma" charset="0"/>
                <a:ea typeface="宋体" charset="0"/>
              </a:rPr>
              <a:t>’</a:t>
            </a:r>
            <a:r>
              <a:rPr lang="en-GB" altLang="zh-CN" sz="2200">
                <a:latin typeface="Arial" charset="0"/>
                <a:ea typeface="宋体" charset="0"/>
              </a:rPr>
              <a:t> above</a:t>
            </a:r>
          </a:p>
          <a:p>
            <a:pPr eaLnBrk="1" hangingPunct="1">
              <a:lnSpc>
                <a:spcPct val="90000"/>
              </a:lnSpc>
            </a:pPr>
            <a:r>
              <a:rPr lang="en-GB" altLang="zh-CN" sz="2600">
                <a:latin typeface="Tahoma" charset="0"/>
                <a:ea typeface="宋体" charset="0"/>
              </a:rPr>
              <a:t>‘</a:t>
            </a:r>
            <a:r>
              <a:rPr lang="en-GB" altLang="zh-CN" sz="2600">
                <a:latin typeface="Arial" charset="0"/>
                <a:ea typeface="宋体" charset="0"/>
              </a:rPr>
              <a:t>Only</a:t>
            </a:r>
            <a:r>
              <a:rPr lang="en-GB" altLang="zh-CN" sz="2600">
                <a:latin typeface="Tahoma" charset="0"/>
                <a:ea typeface="宋体" charset="0"/>
              </a:rPr>
              <a:t>’</a:t>
            </a:r>
            <a:r>
              <a:rPr lang="en-GB" altLang="zh-CN" sz="2600">
                <a:latin typeface="Arial" charset="0"/>
                <a:ea typeface="宋体" charset="0"/>
              </a:rPr>
              <a:t> difference is the location of cell entrances</a:t>
            </a:r>
          </a:p>
          <a:p>
            <a:pPr lvl="1" eaLnBrk="1" hangingPunct="1">
              <a:lnSpc>
                <a:spcPct val="90000"/>
              </a:lnSpc>
            </a:pPr>
            <a:r>
              <a:rPr lang="en-GB" altLang="zh-CN" sz="2200">
                <a:latin typeface="Arial" charset="0"/>
                <a:ea typeface="宋体" charset="0"/>
              </a:rPr>
              <a:t>But this radically changes the patterns of movement through the buildings</a:t>
            </a:r>
          </a:p>
          <a:p>
            <a:pPr lvl="1" eaLnBrk="1" hangingPunct="1">
              <a:lnSpc>
                <a:spcPct val="90000"/>
              </a:lnSpc>
            </a:pPr>
            <a:r>
              <a:rPr lang="en-GB" altLang="zh-CN" sz="2200">
                <a:latin typeface="Arial" charset="0"/>
                <a:ea typeface="宋体" charset="0"/>
              </a:rPr>
              <a:t>Which offers more opportunities for </a:t>
            </a:r>
            <a:r>
              <a:rPr lang="en-GB" altLang="zh-CN" sz="2200">
                <a:latin typeface="Tahoma" charset="0"/>
                <a:ea typeface="宋体" charset="0"/>
              </a:rPr>
              <a:t>“</a:t>
            </a:r>
            <a:r>
              <a:rPr lang="en-GB" altLang="zh-CN" sz="2200">
                <a:latin typeface="Arial" charset="0"/>
                <a:ea typeface="宋体" charset="0"/>
              </a:rPr>
              <a:t>private</a:t>
            </a:r>
            <a:r>
              <a:rPr lang="en-GB" altLang="zh-CN" sz="2200">
                <a:latin typeface="Tahoma" charset="0"/>
                <a:ea typeface="宋体" charset="0"/>
              </a:rPr>
              <a:t>”</a:t>
            </a:r>
            <a:r>
              <a:rPr lang="en-GB" altLang="zh-CN" sz="2200">
                <a:latin typeface="Arial" charset="0"/>
                <a:ea typeface="宋体" charset="0"/>
              </a:rPr>
              <a:t> space?</a:t>
            </a:r>
          </a:p>
        </p:txBody>
      </p:sp>
      <p:sp>
        <p:nvSpPr>
          <p:cNvPr id="3594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49C20B9-2FAF-C14B-A086-41262B477917}" type="slidenum">
              <a:rPr lang="en-US" altLang="zh-CN" sz="1200">
                <a:latin typeface="Garamond" charset="0"/>
              </a:rPr>
              <a:pPr eaLnBrk="1" hangingPunct="1"/>
              <a:t>161</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3411">
                                            <p:txEl>
                                              <p:pRg st="0" end="0"/>
                                            </p:txEl>
                                          </p:spTgt>
                                        </p:tgtEl>
                                        <p:attrNameLst>
                                          <p:attrName>style.visibility</p:attrName>
                                        </p:attrNameLst>
                                      </p:cBhvr>
                                      <p:to>
                                        <p:strVal val="visible"/>
                                      </p:to>
                                    </p:set>
                                    <p:anim calcmode="lin" valueType="num">
                                      <p:cBhvr additive="base">
                                        <p:cTn id="7" dur="500" fill="hold"/>
                                        <p:tgtEl>
                                          <p:spTgt spid="9134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341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13411">
                                            <p:txEl>
                                              <p:pRg st="1" end="1"/>
                                            </p:txEl>
                                          </p:spTgt>
                                        </p:tgtEl>
                                        <p:attrNameLst>
                                          <p:attrName>style.visibility</p:attrName>
                                        </p:attrNameLst>
                                      </p:cBhvr>
                                      <p:to>
                                        <p:strVal val="visible"/>
                                      </p:to>
                                    </p:set>
                                    <p:anim calcmode="lin" valueType="num">
                                      <p:cBhvr additive="base">
                                        <p:cTn id="11" dur="500" fill="hold"/>
                                        <p:tgtEl>
                                          <p:spTgt spid="91341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1341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13411">
                                            <p:txEl>
                                              <p:pRg st="2" end="2"/>
                                            </p:txEl>
                                          </p:spTgt>
                                        </p:tgtEl>
                                        <p:attrNameLst>
                                          <p:attrName>style.visibility</p:attrName>
                                        </p:attrNameLst>
                                      </p:cBhvr>
                                      <p:to>
                                        <p:strVal val="visible"/>
                                      </p:to>
                                    </p:set>
                                    <p:anim calcmode="lin" valueType="num">
                                      <p:cBhvr additive="base">
                                        <p:cTn id="15" dur="500" fill="hold"/>
                                        <p:tgtEl>
                                          <p:spTgt spid="913411">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1341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13411">
                                            <p:txEl>
                                              <p:pRg st="3" end="3"/>
                                            </p:txEl>
                                          </p:spTgt>
                                        </p:tgtEl>
                                        <p:attrNameLst>
                                          <p:attrName>style.visibility</p:attrName>
                                        </p:attrNameLst>
                                      </p:cBhvr>
                                      <p:to>
                                        <p:strVal val="visible"/>
                                      </p:to>
                                    </p:set>
                                    <p:anim calcmode="lin" valueType="num">
                                      <p:cBhvr additive="base">
                                        <p:cTn id="19" dur="500" fill="hold"/>
                                        <p:tgtEl>
                                          <p:spTgt spid="913411">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341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3411">
                                            <p:txEl>
                                              <p:pRg st="4" end="4"/>
                                            </p:txEl>
                                          </p:spTgt>
                                        </p:tgtEl>
                                        <p:attrNameLst>
                                          <p:attrName>style.visibility</p:attrName>
                                        </p:attrNameLst>
                                      </p:cBhvr>
                                      <p:to>
                                        <p:strVal val="visible"/>
                                      </p:to>
                                    </p:set>
                                    <p:anim calcmode="lin" valueType="num">
                                      <p:cBhvr additive="base">
                                        <p:cTn id="25" dur="500" fill="hold"/>
                                        <p:tgtEl>
                                          <p:spTgt spid="91341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3411">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913411">
                                            <p:txEl>
                                              <p:pRg st="5" end="5"/>
                                            </p:txEl>
                                          </p:spTgt>
                                        </p:tgtEl>
                                        <p:attrNameLst>
                                          <p:attrName>style.visibility</p:attrName>
                                        </p:attrNameLst>
                                      </p:cBhvr>
                                      <p:to>
                                        <p:strVal val="visible"/>
                                      </p:to>
                                    </p:set>
                                    <p:anim calcmode="lin" valueType="num">
                                      <p:cBhvr additive="base">
                                        <p:cTn id="29" dur="500" fill="hold"/>
                                        <p:tgtEl>
                                          <p:spTgt spid="913411">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13411">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13411">
                                            <p:txEl>
                                              <p:pRg st="6" end="6"/>
                                            </p:txEl>
                                          </p:spTgt>
                                        </p:tgtEl>
                                        <p:attrNameLst>
                                          <p:attrName>style.visibility</p:attrName>
                                        </p:attrNameLst>
                                      </p:cBhvr>
                                      <p:to>
                                        <p:strVal val="visible"/>
                                      </p:to>
                                    </p:set>
                                    <p:anim calcmode="lin" valueType="num">
                                      <p:cBhvr additive="base">
                                        <p:cTn id="33" dur="500" fill="hold"/>
                                        <p:tgtEl>
                                          <p:spTgt spid="913411">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134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1" grpId="0" build="p" autoUpdateAnimBg="0"/>
    </p:bld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1473" name="Rectangle 2"/>
          <p:cNvSpPr>
            <a:spLocks noGrp="1" noChangeArrowheads="1"/>
          </p:cNvSpPr>
          <p:nvPr>
            <p:ph type="title"/>
          </p:nvPr>
        </p:nvSpPr>
        <p:spPr/>
        <p:txBody>
          <a:bodyPr/>
          <a:lstStyle/>
          <a:p>
            <a:pPr eaLnBrk="1" hangingPunct="1"/>
            <a:r>
              <a:rPr lang="en-GB" altLang="zh-CN">
                <a:latin typeface="Garamond" charset="0"/>
                <a:ea typeface="宋体" charset="0"/>
              </a:rPr>
              <a:t>Dependencies</a:t>
            </a:r>
          </a:p>
        </p:txBody>
      </p:sp>
      <p:sp>
        <p:nvSpPr>
          <p:cNvPr id="915459" name="Rectangle 3"/>
          <p:cNvSpPr>
            <a:spLocks noGrp="1" noChangeArrowheads="1"/>
          </p:cNvSpPr>
          <p:nvPr>
            <p:ph idx="1"/>
          </p:nvPr>
        </p:nvSpPr>
        <p:spPr/>
        <p:txBody>
          <a:bodyPr/>
          <a:lstStyle/>
          <a:p>
            <a:pPr eaLnBrk="1" hangingPunct="1"/>
            <a:r>
              <a:rPr lang="en-GB" altLang="zh-CN" sz="2600">
                <a:latin typeface="Arial" charset="0"/>
                <a:ea typeface="宋体" charset="0"/>
              </a:rPr>
              <a:t>Consider rooms A2, B2 and C2 in each of the configurations a, b and c and the routes by which they can be reached etc.</a:t>
            </a:r>
          </a:p>
          <a:p>
            <a:pPr eaLnBrk="1" hangingPunct="1"/>
            <a:r>
              <a:rPr lang="en-GB" altLang="zh-CN" sz="2600">
                <a:latin typeface="Arial" charset="0"/>
                <a:ea typeface="宋体" charset="0"/>
              </a:rPr>
              <a:t>Which other rooms is each directly dependent on?</a:t>
            </a:r>
          </a:p>
          <a:p>
            <a:pPr eaLnBrk="1" hangingPunct="1"/>
            <a:r>
              <a:rPr lang="en-GB" altLang="zh-CN" sz="2600">
                <a:latin typeface="Arial" charset="0"/>
                <a:ea typeface="宋体" charset="0"/>
              </a:rPr>
              <a:t>Which other rooms is each indirectly dependent upon?</a:t>
            </a:r>
          </a:p>
          <a:p>
            <a:pPr eaLnBrk="1" hangingPunct="1"/>
            <a:r>
              <a:rPr lang="en-GB" altLang="zh-CN" sz="2600">
                <a:latin typeface="Arial" charset="0"/>
                <a:ea typeface="宋体" charset="0"/>
              </a:rPr>
              <a:t>Which other rooms directly depend on A2,B2 and C2?</a:t>
            </a:r>
          </a:p>
          <a:p>
            <a:pPr eaLnBrk="1" hangingPunct="1"/>
            <a:r>
              <a:rPr lang="en-GB" altLang="zh-CN" sz="2600">
                <a:latin typeface="Arial" charset="0"/>
                <a:ea typeface="宋体" charset="0"/>
              </a:rPr>
              <a:t>Are there any parallels with software?</a:t>
            </a:r>
          </a:p>
          <a:p>
            <a:pPr eaLnBrk="1" hangingPunct="1"/>
            <a:endParaRPr lang="en-GB" altLang="zh-CN" sz="2600">
              <a:latin typeface="Arial" charset="0"/>
              <a:ea typeface="宋体" charset="0"/>
            </a:endParaRPr>
          </a:p>
        </p:txBody>
      </p:sp>
      <p:sp>
        <p:nvSpPr>
          <p:cNvPr id="3614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37CA401-1373-0E4E-9767-7DBF01BDB10A}" type="slidenum">
              <a:rPr lang="en-US" altLang="zh-CN" sz="1200">
                <a:latin typeface="Garamond" charset="0"/>
              </a:rPr>
              <a:pPr eaLnBrk="1" hangingPunct="1"/>
              <a:t>162</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5459">
                                            <p:txEl>
                                              <p:pRg st="0" end="0"/>
                                            </p:txEl>
                                          </p:spTgt>
                                        </p:tgtEl>
                                        <p:attrNameLst>
                                          <p:attrName>style.visibility</p:attrName>
                                        </p:attrNameLst>
                                      </p:cBhvr>
                                      <p:to>
                                        <p:strVal val="visible"/>
                                      </p:to>
                                    </p:set>
                                    <p:anim calcmode="lin" valueType="num">
                                      <p:cBhvr additive="base">
                                        <p:cTn id="7" dur="500" fill="hold"/>
                                        <p:tgtEl>
                                          <p:spTgt spid="9154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54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5459">
                                            <p:txEl>
                                              <p:pRg st="1" end="1"/>
                                            </p:txEl>
                                          </p:spTgt>
                                        </p:tgtEl>
                                        <p:attrNameLst>
                                          <p:attrName>style.visibility</p:attrName>
                                        </p:attrNameLst>
                                      </p:cBhvr>
                                      <p:to>
                                        <p:strVal val="visible"/>
                                      </p:to>
                                    </p:set>
                                    <p:anim calcmode="lin" valueType="num">
                                      <p:cBhvr additive="base">
                                        <p:cTn id="13" dur="500" fill="hold"/>
                                        <p:tgtEl>
                                          <p:spTgt spid="9154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54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5459">
                                            <p:txEl>
                                              <p:pRg st="2" end="2"/>
                                            </p:txEl>
                                          </p:spTgt>
                                        </p:tgtEl>
                                        <p:attrNameLst>
                                          <p:attrName>style.visibility</p:attrName>
                                        </p:attrNameLst>
                                      </p:cBhvr>
                                      <p:to>
                                        <p:strVal val="visible"/>
                                      </p:to>
                                    </p:set>
                                    <p:anim calcmode="lin" valueType="num">
                                      <p:cBhvr additive="base">
                                        <p:cTn id="19" dur="500" fill="hold"/>
                                        <p:tgtEl>
                                          <p:spTgt spid="9154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154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15459">
                                            <p:txEl>
                                              <p:pRg st="3" end="3"/>
                                            </p:txEl>
                                          </p:spTgt>
                                        </p:tgtEl>
                                        <p:attrNameLst>
                                          <p:attrName>style.visibility</p:attrName>
                                        </p:attrNameLst>
                                      </p:cBhvr>
                                      <p:to>
                                        <p:strVal val="visible"/>
                                      </p:to>
                                    </p:set>
                                    <p:anim calcmode="lin" valueType="num">
                                      <p:cBhvr additive="base">
                                        <p:cTn id="25" dur="500" fill="hold"/>
                                        <p:tgtEl>
                                          <p:spTgt spid="9154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154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15459">
                                            <p:txEl>
                                              <p:pRg st="4" end="4"/>
                                            </p:txEl>
                                          </p:spTgt>
                                        </p:tgtEl>
                                        <p:attrNameLst>
                                          <p:attrName>style.visibility</p:attrName>
                                        </p:attrNameLst>
                                      </p:cBhvr>
                                      <p:to>
                                        <p:strVal val="visible"/>
                                      </p:to>
                                    </p:set>
                                    <p:anim calcmode="lin" valueType="num">
                                      <p:cBhvr additive="base">
                                        <p:cTn id="31" dur="500" fill="hold"/>
                                        <p:tgtEl>
                                          <p:spTgt spid="9154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1545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459" grpId="0" build="p"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3521" name="Rectangle 2"/>
          <p:cNvSpPr>
            <a:spLocks noGrp="1" noChangeArrowheads="1"/>
          </p:cNvSpPr>
          <p:nvPr>
            <p:ph type="title"/>
          </p:nvPr>
        </p:nvSpPr>
        <p:spPr/>
        <p:txBody>
          <a:bodyPr/>
          <a:lstStyle/>
          <a:p>
            <a:pPr eaLnBrk="1" hangingPunct="1"/>
            <a:r>
              <a:rPr lang="en-GB" altLang="zh-CN">
                <a:latin typeface="Garamond" charset="0"/>
                <a:ea typeface="宋体" charset="0"/>
              </a:rPr>
              <a:t>Software and </a:t>
            </a:r>
            <a:r>
              <a:rPr lang="en-GB" altLang="zh-CN">
                <a:latin typeface="Tahoma" charset="0"/>
                <a:ea typeface="宋体" charset="0"/>
              </a:rPr>
              <a:t>“</a:t>
            </a:r>
            <a:r>
              <a:rPr lang="en-GB" altLang="zh-CN">
                <a:latin typeface="Garamond" charset="0"/>
                <a:ea typeface="宋体" charset="0"/>
              </a:rPr>
              <a:t>Space</a:t>
            </a:r>
            <a:r>
              <a:rPr lang="en-GB" altLang="zh-CN">
                <a:latin typeface="Tahoma" charset="0"/>
                <a:ea typeface="宋体" charset="0"/>
              </a:rPr>
              <a:t>”</a:t>
            </a:r>
            <a:endParaRPr lang="en-GB" altLang="zh-CN">
              <a:latin typeface="Garamond" charset="0"/>
              <a:ea typeface="宋体" charset="0"/>
            </a:endParaRPr>
          </a:p>
        </p:txBody>
      </p:sp>
      <p:sp>
        <p:nvSpPr>
          <p:cNvPr id="917507"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Software does not deal with physical spaces</a:t>
            </a:r>
          </a:p>
          <a:p>
            <a:pPr eaLnBrk="1" hangingPunct="1">
              <a:lnSpc>
                <a:spcPct val="90000"/>
              </a:lnSpc>
            </a:pPr>
            <a:r>
              <a:rPr lang="en-GB" altLang="zh-CN" sz="2600">
                <a:latin typeface="Arial" charset="0"/>
                <a:ea typeface="宋体" charset="0"/>
              </a:rPr>
              <a:t>But space is not merely a </a:t>
            </a:r>
            <a:r>
              <a:rPr lang="en-GB" altLang="zh-CN" sz="2600" i="1">
                <a:latin typeface="Arial" charset="0"/>
                <a:ea typeface="宋体" charset="0"/>
              </a:rPr>
              <a:t>physical</a:t>
            </a:r>
            <a:r>
              <a:rPr lang="en-GB" altLang="zh-CN" sz="2600">
                <a:latin typeface="Arial" charset="0"/>
                <a:ea typeface="宋体" charset="0"/>
              </a:rPr>
              <a:t> construct in architecture of the built environment</a:t>
            </a:r>
          </a:p>
          <a:p>
            <a:pPr lvl="1" eaLnBrk="1" hangingPunct="1">
              <a:lnSpc>
                <a:spcPct val="90000"/>
              </a:lnSpc>
            </a:pPr>
            <a:r>
              <a:rPr lang="en-GB" altLang="zh-CN" sz="2200">
                <a:latin typeface="Arial" charset="0"/>
                <a:ea typeface="宋体" charset="0"/>
              </a:rPr>
              <a:t>Also embodies notions of </a:t>
            </a:r>
            <a:r>
              <a:rPr lang="en-GB" altLang="zh-CN" sz="2200" i="1">
                <a:latin typeface="Arial" charset="0"/>
                <a:ea typeface="宋体" charset="0"/>
              </a:rPr>
              <a:t>logical</a:t>
            </a:r>
            <a:r>
              <a:rPr lang="en-GB" altLang="zh-CN" sz="2200">
                <a:latin typeface="Arial" charset="0"/>
                <a:ea typeface="宋体" charset="0"/>
              </a:rPr>
              <a:t> and </a:t>
            </a:r>
            <a:r>
              <a:rPr lang="en-GB" altLang="zh-CN" sz="2200" i="1">
                <a:latin typeface="Arial" charset="0"/>
                <a:ea typeface="宋体" charset="0"/>
              </a:rPr>
              <a:t>social</a:t>
            </a:r>
            <a:r>
              <a:rPr lang="en-GB" altLang="zh-CN" sz="2200">
                <a:latin typeface="Arial" charset="0"/>
                <a:ea typeface="宋体" charset="0"/>
              </a:rPr>
              <a:t> spaces</a:t>
            </a:r>
          </a:p>
          <a:p>
            <a:pPr eaLnBrk="1" hangingPunct="1">
              <a:lnSpc>
                <a:spcPct val="90000"/>
              </a:lnSpc>
            </a:pPr>
            <a:r>
              <a:rPr lang="en-GB" altLang="zh-CN" sz="2600">
                <a:latin typeface="Arial" charset="0"/>
                <a:ea typeface="宋体" charset="0"/>
              </a:rPr>
              <a:t>We can consider modules, packages, components etc., to occupy virtual spaces in software</a:t>
            </a:r>
          </a:p>
          <a:p>
            <a:pPr lvl="1" eaLnBrk="1" hangingPunct="1">
              <a:lnSpc>
                <a:spcPct val="90000"/>
              </a:lnSpc>
            </a:pPr>
            <a:r>
              <a:rPr lang="en-GB" altLang="zh-CN" sz="2200">
                <a:latin typeface="Arial" charset="0"/>
                <a:ea typeface="宋体" charset="0"/>
              </a:rPr>
              <a:t>And connectors to be access paths to these spaces which make them interdependent</a:t>
            </a:r>
          </a:p>
          <a:p>
            <a:pPr eaLnBrk="1" hangingPunct="1">
              <a:lnSpc>
                <a:spcPct val="90000"/>
              </a:lnSpc>
            </a:pPr>
            <a:r>
              <a:rPr lang="en-GB" altLang="zh-CN" sz="2600">
                <a:latin typeface="Arial" charset="0"/>
                <a:ea typeface="宋体" charset="0"/>
              </a:rPr>
              <a:t>Therefore the knowledge of how to put modules and connectors together appropriately is configurational</a:t>
            </a:r>
          </a:p>
          <a:p>
            <a:pPr eaLnBrk="1" hangingPunct="1">
              <a:lnSpc>
                <a:spcPct val="90000"/>
              </a:lnSpc>
            </a:pPr>
            <a:endParaRPr lang="en-GB" altLang="zh-CN" sz="2600">
              <a:latin typeface="Arial" charset="0"/>
              <a:ea typeface="宋体" charset="0"/>
            </a:endParaRPr>
          </a:p>
          <a:p>
            <a:pPr lvl="1" eaLnBrk="1" hangingPunct="1">
              <a:lnSpc>
                <a:spcPct val="90000"/>
              </a:lnSpc>
            </a:pPr>
            <a:endParaRPr lang="en-GB" altLang="zh-CN" sz="2200">
              <a:latin typeface="Arial" charset="0"/>
              <a:ea typeface="宋体" charset="0"/>
            </a:endParaRPr>
          </a:p>
        </p:txBody>
      </p:sp>
      <p:sp>
        <p:nvSpPr>
          <p:cNvPr id="3635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7F7A9BC-140F-D04C-857D-FA93B000800F}" type="slidenum">
              <a:rPr lang="en-US" altLang="zh-CN" sz="1200">
                <a:latin typeface="Garamond" charset="0"/>
              </a:rPr>
              <a:pPr eaLnBrk="1" hangingPunct="1"/>
              <a:t>163</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7507">
                                            <p:txEl>
                                              <p:pRg st="0" end="0"/>
                                            </p:txEl>
                                          </p:spTgt>
                                        </p:tgtEl>
                                        <p:attrNameLst>
                                          <p:attrName>style.visibility</p:attrName>
                                        </p:attrNameLst>
                                      </p:cBhvr>
                                      <p:to>
                                        <p:strVal val="visible"/>
                                      </p:to>
                                    </p:set>
                                    <p:anim calcmode="lin" valueType="num">
                                      <p:cBhvr additive="base">
                                        <p:cTn id="7" dur="500" fill="hold"/>
                                        <p:tgtEl>
                                          <p:spTgt spid="917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75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17507">
                                            <p:txEl>
                                              <p:pRg st="1" end="1"/>
                                            </p:txEl>
                                          </p:spTgt>
                                        </p:tgtEl>
                                        <p:attrNameLst>
                                          <p:attrName>style.visibility</p:attrName>
                                        </p:attrNameLst>
                                      </p:cBhvr>
                                      <p:to>
                                        <p:strVal val="visible"/>
                                      </p:to>
                                    </p:set>
                                    <p:anim calcmode="lin" valueType="num">
                                      <p:cBhvr additive="base">
                                        <p:cTn id="13" dur="500" fill="hold"/>
                                        <p:tgtEl>
                                          <p:spTgt spid="9175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1750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17507">
                                            <p:txEl>
                                              <p:pRg st="2" end="2"/>
                                            </p:txEl>
                                          </p:spTgt>
                                        </p:tgtEl>
                                        <p:attrNameLst>
                                          <p:attrName>style.visibility</p:attrName>
                                        </p:attrNameLst>
                                      </p:cBhvr>
                                      <p:to>
                                        <p:strVal val="visible"/>
                                      </p:to>
                                    </p:set>
                                    <p:anim calcmode="lin" valueType="num">
                                      <p:cBhvr additive="base">
                                        <p:cTn id="17" dur="500" fill="hold"/>
                                        <p:tgtEl>
                                          <p:spTgt spid="91750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175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17507">
                                            <p:txEl>
                                              <p:pRg st="3" end="3"/>
                                            </p:txEl>
                                          </p:spTgt>
                                        </p:tgtEl>
                                        <p:attrNameLst>
                                          <p:attrName>style.visibility</p:attrName>
                                        </p:attrNameLst>
                                      </p:cBhvr>
                                      <p:to>
                                        <p:strVal val="visible"/>
                                      </p:to>
                                    </p:set>
                                    <p:anim calcmode="lin" valueType="num">
                                      <p:cBhvr additive="base">
                                        <p:cTn id="23" dur="500" fill="hold"/>
                                        <p:tgtEl>
                                          <p:spTgt spid="91750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17507">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17507">
                                            <p:txEl>
                                              <p:pRg st="4" end="4"/>
                                            </p:txEl>
                                          </p:spTgt>
                                        </p:tgtEl>
                                        <p:attrNameLst>
                                          <p:attrName>style.visibility</p:attrName>
                                        </p:attrNameLst>
                                      </p:cBhvr>
                                      <p:to>
                                        <p:strVal val="visible"/>
                                      </p:to>
                                    </p:set>
                                    <p:anim calcmode="lin" valueType="num">
                                      <p:cBhvr additive="base">
                                        <p:cTn id="27" dur="500" fill="hold"/>
                                        <p:tgtEl>
                                          <p:spTgt spid="917507">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1750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917507">
                                            <p:txEl>
                                              <p:pRg st="5" end="5"/>
                                            </p:txEl>
                                          </p:spTgt>
                                        </p:tgtEl>
                                        <p:attrNameLst>
                                          <p:attrName>style.visibility</p:attrName>
                                        </p:attrNameLst>
                                      </p:cBhvr>
                                      <p:to>
                                        <p:strVal val="visible"/>
                                      </p:to>
                                    </p:set>
                                    <p:anim calcmode="lin" valueType="num">
                                      <p:cBhvr additive="base">
                                        <p:cTn id="33" dur="500" fill="hold"/>
                                        <p:tgtEl>
                                          <p:spTgt spid="917507">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1750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7507" grpId="0" build="p"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2"/>
          <p:cNvSpPr>
            <a:spLocks noGrp="1" noChangeArrowheads="1"/>
          </p:cNvSpPr>
          <p:nvPr>
            <p:ph type="title"/>
          </p:nvPr>
        </p:nvSpPr>
        <p:spPr/>
        <p:txBody>
          <a:bodyPr/>
          <a:lstStyle/>
          <a:p>
            <a:pPr eaLnBrk="1" hangingPunct="1"/>
            <a:r>
              <a:rPr lang="en-GB" altLang="zh-CN">
                <a:latin typeface="Garamond" charset="0"/>
                <a:ea typeface="宋体" charset="0"/>
              </a:rPr>
              <a:t>Software, Space and Dependency</a:t>
            </a:r>
          </a:p>
        </p:txBody>
      </p:sp>
      <p:sp>
        <p:nvSpPr>
          <p:cNvPr id="36557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1D8CB9C-7FEF-AC49-B74B-127D412CA67F}" type="slidenum">
              <a:rPr lang="en-US" altLang="zh-CN" sz="1200">
                <a:latin typeface="Garamond" charset="0"/>
              </a:rPr>
              <a:pPr eaLnBrk="1" hangingPunct="1"/>
              <a:t>164</a:t>
            </a:fld>
            <a:endParaRPr lang="en-US" altLang="zh-CN" sz="1200">
              <a:latin typeface="Garamond" charset="0"/>
            </a:endParaRPr>
          </a:p>
        </p:txBody>
      </p:sp>
      <p:sp>
        <p:nvSpPr>
          <p:cNvPr id="365571" name="Rectangle 3"/>
          <p:cNvSpPr>
            <a:spLocks noChangeArrowheads="1"/>
          </p:cNvSpPr>
          <p:nvPr/>
        </p:nvSpPr>
        <p:spPr bwMode="auto">
          <a:xfrm>
            <a:off x="1371600" y="23622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A</a:t>
            </a:r>
          </a:p>
        </p:txBody>
      </p:sp>
      <p:sp>
        <p:nvSpPr>
          <p:cNvPr id="365572" name="Rectangle 4"/>
          <p:cNvSpPr>
            <a:spLocks noChangeArrowheads="1"/>
          </p:cNvSpPr>
          <p:nvPr/>
        </p:nvSpPr>
        <p:spPr bwMode="auto">
          <a:xfrm>
            <a:off x="3352800" y="2362200"/>
            <a:ext cx="914400" cy="9144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365573" name="Rectangle 5"/>
          <p:cNvSpPr>
            <a:spLocks noChangeArrowheads="1"/>
          </p:cNvSpPr>
          <p:nvPr/>
        </p:nvSpPr>
        <p:spPr bwMode="auto">
          <a:xfrm>
            <a:off x="1676400" y="4800600"/>
            <a:ext cx="914400" cy="9144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365574" name="Rectangle 6"/>
          <p:cNvSpPr>
            <a:spLocks noChangeArrowheads="1"/>
          </p:cNvSpPr>
          <p:nvPr/>
        </p:nvSpPr>
        <p:spPr bwMode="auto">
          <a:xfrm>
            <a:off x="3505200" y="4800600"/>
            <a:ext cx="914400" cy="9144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365575" name="Rectangle 7"/>
          <p:cNvSpPr>
            <a:spLocks noChangeArrowheads="1"/>
          </p:cNvSpPr>
          <p:nvPr/>
        </p:nvSpPr>
        <p:spPr bwMode="auto">
          <a:xfrm>
            <a:off x="5867400" y="2667000"/>
            <a:ext cx="914400" cy="9144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365576" name="Rectangle 8"/>
          <p:cNvSpPr>
            <a:spLocks noChangeArrowheads="1"/>
          </p:cNvSpPr>
          <p:nvPr/>
        </p:nvSpPr>
        <p:spPr bwMode="auto">
          <a:xfrm>
            <a:off x="8001000" y="3124200"/>
            <a:ext cx="914400" cy="9144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365577" name="Rectangle 9"/>
          <p:cNvSpPr>
            <a:spLocks noChangeArrowheads="1"/>
          </p:cNvSpPr>
          <p:nvPr/>
        </p:nvSpPr>
        <p:spPr bwMode="auto">
          <a:xfrm>
            <a:off x="6705600" y="4800600"/>
            <a:ext cx="914400" cy="914400"/>
          </a:xfrm>
          <a:prstGeom prst="rect">
            <a:avLst/>
          </a:prstGeom>
          <a:solidFill>
            <a:schemeClr val="accent1"/>
          </a:solidFill>
          <a:ln w="9525">
            <a:solidFill>
              <a:schemeClr val="tx1"/>
            </a:solidFill>
            <a:miter lim="800000"/>
            <a:headEnd/>
            <a:tailEnd/>
          </a:ln>
        </p:spPr>
        <p:txBody>
          <a:bodyPr wrap="none" anchor="ctr"/>
          <a:lstStyle/>
          <a:p>
            <a:endParaRPr lang="zh-CN" altLang="en-US"/>
          </a:p>
        </p:txBody>
      </p:sp>
      <p:sp>
        <p:nvSpPr>
          <p:cNvPr id="365578" name="Line 10"/>
          <p:cNvSpPr>
            <a:spLocks noChangeShapeType="1"/>
          </p:cNvSpPr>
          <p:nvPr/>
        </p:nvSpPr>
        <p:spPr bwMode="auto">
          <a:xfrm>
            <a:off x="2286000" y="2819400"/>
            <a:ext cx="1066800" cy="0"/>
          </a:xfrm>
          <a:prstGeom prst="line">
            <a:avLst/>
          </a:prstGeom>
          <a:noFill/>
          <a:ln w="9525">
            <a:solidFill>
              <a:schemeClr val="tx1"/>
            </a:solidFill>
            <a:miter lim="800000"/>
            <a:headEnd type="arrow" w="lg" len="lg"/>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365579" name="Line 11"/>
          <p:cNvSpPr>
            <a:spLocks noChangeShapeType="1"/>
          </p:cNvSpPr>
          <p:nvPr/>
        </p:nvSpPr>
        <p:spPr bwMode="auto">
          <a:xfrm>
            <a:off x="2590800" y="5257800"/>
            <a:ext cx="914400" cy="0"/>
          </a:xfrm>
          <a:prstGeom prst="line">
            <a:avLst/>
          </a:prstGeom>
          <a:noFill/>
          <a:ln w="9525">
            <a:solidFill>
              <a:schemeClr val="tx1"/>
            </a:solidFill>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365580" name="Rectangle 12"/>
          <p:cNvSpPr>
            <a:spLocks noChangeArrowheads="1"/>
          </p:cNvSpPr>
          <p:nvPr/>
        </p:nvSpPr>
        <p:spPr bwMode="auto">
          <a:xfrm>
            <a:off x="1676400" y="48006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A</a:t>
            </a:r>
          </a:p>
        </p:txBody>
      </p:sp>
      <p:sp>
        <p:nvSpPr>
          <p:cNvPr id="365581" name="Rectangle 13"/>
          <p:cNvSpPr>
            <a:spLocks noChangeArrowheads="1"/>
          </p:cNvSpPr>
          <p:nvPr/>
        </p:nvSpPr>
        <p:spPr bwMode="auto">
          <a:xfrm>
            <a:off x="5867400" y="26670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A</a:t>
            </a:r>
          </a:p>
        </p:txBody>
      </p:sp>
      <p:sp>
        <p:nvSpPr>
          <p:cNvPr id="365582" name="Rectangle 14"/>
          <p:cNvSpPr>
            <a:spLocks noChangeArrowheads="1"/>
          </p:cNvSpPr>
          <p:nvPr/>
        </p:nvSpPr>
        <p:spPr bwMode="auto">
          <a:xfrm>
            <a:off x="3352800" y="23622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B</a:t>
            </a:r>
          </a:p>
        </p:txBody>
      </p:sp>
      <p:sp>
        <p:nvSpPr>
          <p:cNvPr id="365583" name="Rectangle 15"/>
          <p:cNvSpPr>
            <a:spLocks noChangeArrowheads="1"/>
          </p:cNvSpPr>
          <p:nvPr/>
        </p:nvSpPr>
        <p:spPr bwMode="auto">
          <a:xfrm>
            <a:off x="3505200" y="48006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B</a:t>
            </a:r>
          </a:p>
        </p:txBody>
      </p:sp>
      <p:sp>
        <p:nvSpPr>
          <p:cNvPr id="365584" name="Rectangle 16"/>
          <p:cNvSpPr>
            <a:spLocks noChangeArrowheads="1"/>
          </p:cNvSpPr>
          <p:nvPr/>
        </p:nvSpPr>
        <p:spPr bwMode="auto">
          <a:xfrm>
            <a:off x="8001000" y="31242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B</a:t>
            </a:r>
          </a:p>
        </p:txBody>
      </p:sp>
      <p:sp>
        <p:nvSpPr>
          <p:cNvPr id="365585" name="Rectangle 17"/>
          <p:cNvSpPr>
            <a:spLocks noChangeArrowheads="1"/>
          </p:cNvSpPr>
          <p:nvPr/>
        </p:nvSpPr>
        <p:spPr bwMode="auto">
          <a:xfrm>
            <a:off x="6705600" y="4800600"/>
            <a:ext cx="914400" cy="914400"/>
          </a:xfrm>
          <a:prstGeom prst="rect">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C</a:t>
            </a:r>
          </a:p>
        </p:txBody>
      </p:sp>
      <p:sp>
        <p:nvSpPr>
          <p:cNvPr id="365586" name="Line 18"/>
          <p:cNvSpPr>
            <a:spLocks noChangeShapeType="1"/>
          </p:cNvSpPr>
          <p:nvPr/>
        </p:nvSpPr>
        <p:spPr bwMode="auto">
          <a:xfrm>
            <a:off x="6781800" y="3200400"/>
            <a:ext cx="1219200" cy="457200"/>
          </a:xfrm>
          <a:prstGeom prst="line">
            <a:avLst/>
          </a:prstGeom>
          <a:noFill/>
          <a:ln w="9525">
            <a:solidFill>
              <a:schemeClr val="tx1"/>
            </a:solidFill>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365587" name="Line 19"/>
          <p:cNvSpPr>
            <a:spLocks noChangeShapeType="1"/>
          </p:cNvSpPr>
          <p:nvPr/>
        </p:nvSpPr>
        <p:spPr bwMode="auto">
          <a:xfrm flipH="1">
            <a:off x="7315200" y="4038600"/>
            <a:ext cx="1066800" cy="762000"/>
          </a:xfrm>
          <a:prstGeom prst="line">
            <a:avLst/>
          </a:prstGeom>
          <a:noFill/>
          <a:ln w="9525">
            <a:solidFill>
              <a:schemeClr val="tx1"/>
            </a:solidFill>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365588" name="Line 20"/>
          <p:cNvSpPr>
            <a:spLocks noChangeShapeType="1"/>
          </p:cNvSpPr>
          <p:nvPr/>
        </p:nvSpPr>
        <p:spPr bwMode="auto">
          <a:xfrm flipH="1" flipV="1">
            <a:off x="6248400" y="3581400"/>
            <a:ext cx="838200" cy="1219200"/>
          </a:xfrm>
          <a:prstGeom prst="line">
            <a:avLst/>
          </a:prstGeom>
          <a:noFill/>
          <a:ln w="9525">
            <a:solidFill>
              <a:schemeClr val="tx1"/>
            </a:solidFill>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7617" name="Rectangle 2"/>
          <p:cNvSpPr>
            <a:spLocks noGrp="1" noChangeArrowheads="1"/>
          </p:cNvSpPr>
          <p:nvPr>
            <p:ph type="title"/>
          </p:nvPr>
        </p:nvSpPr>
        <p:spPr/>
        <p:txBody>
          <a:bodyPr/>
          <a:lstStyle/>
          <a:p>
            <a:pPr eaLnBrk="1" hangingPunct="1"/>
            <a:r>
              <a:rPr lang="en-GB" altLang="zh-CN">
                <a:latin typeface="Garamond" charset="0"/>
                <a:ea typeface="宋体" charset="0"/>
              </a:rPr>
              <a:t>Architecture Enables Creative Design</a:t>
            </a:r>
          </a:p>
        </p:txBody>
      </p:sp>
      <p:sp>
        <p:nvSpPr>
          <p:cNvPr id="921603" name="Rectangle 3"/>
          <p:cNvSpPr>
            <a:spLocks noGrp="1" noChangeArrowheads="1"/>
          </p:cNvSpPr>
          <p:nvPr>
            <p:ph idx="1"/>
          </p:nvPr>
        </p:nvSpPr>
        <p:spPr/>
        <p:txBody>
          <a:bodyPr/>
          <a:lstStyle/>
          <a:p>
            <a:pPr eaLnBrk="1" hangingPunct="1"/>
            <a:r>
              <a:rPr lang="en-GB" altLang="zh-CN">
                <a:latin typeface="Arial" charset="0"/>
                <a:ea typeface="宋体" charset="0"/>
              </a:rPr>
              <a:t>Design is a creational and intentional act</a:t>
            </a:r>
          </a:p>
          <a:p>
            <a:pPr lvl="1" eaLnBrk="1" hangingPunct="1"/>
            <a:r>
              <a:rPr lang="en-GB" altLang="zh-CN">
                <a:latin typeface="Arial" charset="0"/>
                <a:ea typeface="宋体" charset="0"/>
              </a:rPr>
              <a:t>Conception and construction of a structure on purpose for a purpose</a:t>
            </a:r>
          </a:p>
          <a:p>
            <a:pPr eaLnBrk="1" hangingPunct="1"/>
            <a:r>
              <a:rPr lang="en-GB" altLang="zh-CN">
                <a:latin typeface="Tahoma" charset="0"/>
                <a:ea typeface="宋体" charset="0"/>
              </a:rPr>
              <a:t>‘</a:t>
            </a:r>
            <a:r>
              <a:rPr lang="en-GB" altLang="zh-CN">
                <a:latin typeface="Arial" charset="0"/>
                <a:ea typeface="宋体" charset="0"/>
              </a:rPr>
              <a:t>Good</a:t>
            </a:r>
            <a:r>
              <a:rPr lang="en-GB" altLang="zh-CN">
                <a:latin typeface="Tahoma" charset="0"/>
                <a:ea typeface="宋体" charset="0"/>
              </a:rPr>
              <a:t>’</a:t>
            </a:r>
            <a:r>
              <a:rPr lang="en-GB" altLang="zh-CN">
                <a:latin typeface="Arial" charset="0"/>
                <a:ea typeface="宋体" charset="0"/>
              </a:rPr>
              <a:t> architecture provides                    forms which                                              enables creativity rather                             than dictate design</a:t>
            </a:r>
          </a:p>
          <a:p>
            <a:pPr lvl="1" eaLnBrk="1" hangingPunct="1"/>
            <a:r>
              <a:rPr lang="en-GB" altLang="zh-CN">
                <a:latin typeface="Arial" charset="0"/>
                <a:ea typeface="宋体" charset="0"/>
              </a:rPr>
              <a:t>Form is liberating</a:t>
            </a:r>
          </a:p>
          <a:p>
            <a:pPr eaLnBrk="1" hangingPunct="1">
              <a:buFont typeface="Wingdings" charset="0"/>
              <a:buNone/>
            </a:pPr>
            <a:endParaRPr lang="zh-CN" altLang="en-GB">
              <a:latin typeface="Arial" charset="0"/>
              <a:ea typeface="宋体" charset="0"/>
            </a:endParaRPr>
          </a:p>
        </p:txBody>
      </p:sp>
      <p:sp>
        <p:nvSpPr>
          <p:cNvPr id="3676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37E286D-34A1-524D-9AE1-BBDA8DCFA043}" type="slidenum">
              <a:rPr lang="en-US" altLang="zh-CN" sz="1200">
                <a:latin typeface="Garamond" charset="0"/>
              </a:rPr>
              <a:pPr eaLnBrk="1" hangingPunct="1"/>
              <a:t>165</a:t>
            </a:fld>
            <a:endParaRPr lang="en-US" altLang="zh-CN" sz="1200">
              <a:latin typeface="Garamond" charset="0"/>
            </a:endParaRPr>
          </a:p>
        </p:txBody>
      </p:sp>
      <p:grpSp>
        <p:nvGrpSpPr>
          <p:cNvPr id="2" name="Group 4"/>
          <p:cNvGrpSpPr>
            <a:grpSpLocks/>
          </p:cNvGrpSpPr>
          <p:nvPr/>
        </p:nvGrpSpPr>
        <p:grpSpPr bwMode="auto">
          <a:xfrm>
            <a:off x="5334000" y="3700463"/>
            <a:ext cx="3810000" cy="2800350"/>
            <a:chOff x="2976" y="2220"/>
            <a:chExt cx="2400" cy="1764"/>
          </a:xfrm>
        </p:grpSpPr>
        <p:pic>
          <p:nvPicPr>
            <p:cNvPr id="3676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2220"/>
              <a:ext cx="2400" cy="1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pic>
        <p:sp>
          <p:nvSpPr>
            <p:cNvPr id="367622" name="Text Box 6"/>
            <p:cNvSpPr txBox="1">
              <a:spLocks noChangeArrowheads="1"/>
            </p:cNvSpPr>
            <p:nvPr/>
          </p:nvSpPr>
          <p:spPr bwMode="auto">
            <a:xfrm>
              <a:off x="3216" y="2687"/>
              <a:ext cx="1824" cy="1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defTabSz="762000" eaLnBrk="0" hangingPunct="0">
                <a:defRPr sz="2400">
                  <a:solidFill>
                    <a:schemeClr val="tx1"/>
                  </a:solidFill>
                  <a:latin typeface="Arial" charset="0"/>
                  <a:ea typeface="宋体" charset="0"/>
                  <a:cs typeface="宋体" charset="0"/>
                </a:defRPr>
              </a:lvl1pPr>
              <a:lvl2pPr marL="742950" indent="-285750" defTabSz="762000" eaLnBrk="0" hangingPunct="0">
                <a:defRPr sz="2400">
                  <a:solidFill>
                    <a:schemeClr val="tx1"/>
                  </a:solidFill>
                  <a:latin typeface="Arial" charset="0"/>
                  <a:ea typeface="宋体" charset="0"/>
                  <a:cs typeface="宋体" charset="0"/>
                </a:defRPr>
              </a:lvl2pPr>
              <a:lvl3pPr marL="1143000" indent="-228600" defTabSz="762000" eaLnBrk="0" hangingPunct="0">
                <a:defRPr sz="2400">
                  <a:solidFill>
                    <a:schemeClr val="tx1"/>
                  </a:solidFill>
                  <a:latin typeface="Arial" charset="0"/>
                  <a:ea typeface="宋体" charset="0"/>
                  <a:cs typeface="宋体" charset="0"/>
                </a:defRPr>
              </a:lvl3pPr>
              <a:lvl4pPr marL="1600200" indent="-228600" defTabSz="762000" eaLnBrk="0" hangingPunct="0">
                <a:defRPr sz="2400">
                  <a:solidFill>
                    <a:schemeClr val="tx1"/>
                  </a:solidFill>
                  <a:latin typeface="Arial" charset="0"/>
                  <a:ea typeface="宋体" charset="0"/>
                  <a:cs typeface="宋体" charset="0"/>
                </a:defRPr>
              </a:lvl4pPr>
              <a:lvl5pPr marL="2057400" indent="-228600" defTabSz="762000" eaLnBrk="0" hangingPunct="0">
                <a:defRPr sz="2400">
                  <a:solidFill>
                    <a:schemeClr val="tx1"/>
                  </a:solidFill>
                  <a:latin typeface="Arial" charset="0"/>
                  <a:ea typeface="宋体" charset="0"/>
                  <a:cs typeface="宋体" charset="0"/>
                </a:defRPr>
              </a:lvl5pPr>
              <a:lvl6pPr marL="2514600" indent="-228600" defTabSz="7620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defTabSz="7620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defTabSz="7620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defTabSz="7620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GB" altLang="zh-CN" sz="1600" b="1" i="1">
                  <a:solidFill>
                    <a:srgbClr val="000066"/>
                  </a:solidFill>
                </a:rPr>
                <a:t>Design is the activity of aligning the structure of the application analysis with the available structures of the solution domain</a:t>
              </a:r>
            </a:p>
            <a:p>
              <a:endParaRPr lang="en-GB" altLang="zh-CN" sz="800" b="1" i="1">
                <a:solidFill>
                  <a:srgbClr val="000066"/>
                </a:solidFill>
              </a:endParaRPr>
            </a:p>
            <a:p>
              <a:endParaRPr lang="en-GB" altLang="zh-CN" sz="1600" b="1" i="1">
                <a:solidFill>
                  <a:srgbClr val="000066"/>
                </a:solidFill>
              </a:endParaRPr>
            </a:p>
            <a:p>
              <a:pPr algn="r"/>
              <a:r>
                <a:rPr lang="en-GB" altLang="zh-CN" sz="1200" b="1">
                  <a:solidFill>
                    <a:srgbClr val="000066"/>
                  </a:solidFill>
                </a:rPr>
                <a:t>[Coplien1999]</a:t>
              </a:r>
            </a:p>
          </p:txBody>
        </p:sp>
      </p:grpSp>
    </p:spTree>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21603">
                                            <p:txEl>
                                              <p:pRg st="0" end="0"/>
                                            </p:txEl>
                                          </p:spTgt>
                                        </p:tgtEl>
                                        <p:attrNameLst>
                                          <p:attrName>style.visibility</p:attrName>
                                        </p:attrNameLst>
                                      </p:cBhvr>
                                      <p:to>
                                        <p:strVal val="visible"/>
                                      </p:to>
                                    </p:set>
                                    <p:anim calcmode="lin" valueType="num">
                                      <p:cBhvr additive="base">
                                        <p:cTn id="12" dur="500" fill="hold"/>
                                        <p:tgtEl>
                                          <p:spTgt spid="921603">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92160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921603">
                                            <p:txEl>
                                              <p:pRg st="1" end="1"/>
                                            </p:txEl>
                                          </p:spTgt>
                                        </p:tgtEl>
                                        <p:attrNameLst>
                                          <p:attrName>style.visibility</p:attrName>
                                        </p:attrNameLst>
                                      </p:cBhvr>
                                      <p:to>
                                        <p:strVal val="visible"/>
                                      </p:to>
                                    </p:set>
                                    <p:anim calcmode="lin" valueType="num">
                                      <p:cBhvr additive="base">
                                        <p:cTn id="16" dur="500" fill="hold"/>
                                        <p:tgtEl>
                                          <p:spTgt spid="921603">
                                            <p:txEl>
                                              <p:pRg st="1" end="1"/>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216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921603">
                                            <p:txEl>
                                              <p:pRg st="2" end="2"/>
                                            </p:txEl>
                                          </p:spTgt>
                                        </p:tgtEl>
                                        <p:attrNameLst>
                                          <p:attrName>style.visibility</p:attrName>
                                        </p:attrNameLst>
                                      </p:cBhvr>
                                      <p:to>
                                        <p:strVal val="visible"/>
                                      </p:to>
                                    </p:set>
                                    <p:anim calcmode="lin" valueType="num">
                                      <p:cBhvr additive="base">
                                        <p:cTn id="22" dur="500" fill="hold"/>
                                        <p:tgtEl>
                                          <p:spTgt spid="921603">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921603">
                                            <p:txEl>
                                              <p:pRg st="2" end="2"/>
                                            </p:txEl>
                                          </p:spTgt>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921603">
                                            <p:txEl>
                                              <p:pRg st="3" end="3"/>
                                            </p:txEl>
                                          </p:spTgt>
                                        </p:tgtEl>
                                        <p:attrNameLst>
                                          <p:attrName>style.visibility</p:attrName>
                                        </p:attrNameLst>
                                      </p:cBhvr>
                                      <p:to>
                                        <p:strVal val="visible"/>
                                      </p:to>
                                    </p:set>
                                    <p:anim calcmode="lin" valueType="num">
                                      <p:cBhvr additive="base">
                                        <p:cTn id="26" dur="500" fill="hold"/>
                                        <p:tgtEl>
                                          <p:spTgt spid="921603">
                                            <p:txEl>
                                              <p:pRg st="3" end="3"/>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92160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3" grpId="0" build="p"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9665" name="Rectangle 2"/>
          <p:cNvSpPr>
            <a:spLocks noGrp="1" noChangeArrowheads="1"/>
          </p:cNvSpPr>
          <p:nvPr>
            <p:ph type="title"/>
          </p:nvPr>
        </p:nvSpPr>
        <p:spPr/>
        <p:txBody>
          <a:bodyPr/>
          <a:lstStyle/>
          <a:p>
            <a:pPr eaLnBrk="1" hangingPunct="1"/>
            <a:r>
              <a:rPr lang="en-GB" altLang="zh-CN">
                <a:latin typeface="Garamond" charset="0"/>
                <a:ea typeface="宋体" charset="0"/>
              </a:rPr>
              <a:t>Significance of Office Buildings</a:t>
            </a:r>
          </a:p>
        </p:txBody>
      </p:sp>
      <p:sp>
        <p:nvSpPr>
          <p:cNvPr id="923651" name="Rectangle 3"/>
          <p:cNvSpPr>
            <a:spLocks noGrp="1" noChangeArrowheads="1"/>
          </p:cNvSpPr>
          <p:nvPr>
            <p:ph idx="1"/>
          </p:nvPr>
        </p:nvSpPr>
        <p:spPr>
          <a:xfrm>
            <a:off x="611188" y="1677988"/>
            <a:ext cx="7772400" cy="4265612"/>
          </a:xfrm>
        </p:spPr>
        <p:txBody>
          <a:bodyPr/>
          <a:lstStyle/>
          <a:p>
            <a:pPr eaLnBrk="1" hangingPunct="1">
              <a:lnSpc>
                <a:spcPct val="90000"/>
              </a:lnSpc>
            </a:pPr>
            <a:r>
              <a:rPr lang="en-US" altLang="zh-CN">
                <a:latin typeface="Arial" charset="0"/>
                <a:ea typeface="宋体" charset="0"/>
              </a:rPr>
              <a:t>Icons of the 20th Century</a:t>
            </a:r>
          </a:p>
          <a:p>
            <a:pPr lvl="1" eaLnBrk="1" hangingPunct="1">
              <a:lnSpc>
                <a:spcPct val="90000"/>
              </a:lnSpc>
            </a:pPr>
            <a:r>
              <a:rPr lang="en-US" altLang="zh-CN">
                <a:latin typeface="Arial" charset="0"/>
                <a:ea typeface="宋体" charset="0"/>
              </a:rPr>
              <a:t>Office towers dominate the skylines of cities on every continent</a:t>
            </a:r>
          </a:p>
          <a:p>
            <a:pPr lvl="1" eaLnBrk="1" hangingPunct="1">
              <a:lnSpc>
                <a:spcPct val="90000"/>
              </a:lnSpc>
            </a:pPr>
            <a:r>
              <a:rPr lang="en-US" altLang="zh-CN">
                <a:latin typeface="Arial" charset="0"/>
                <a:ea typeface="宋体" charset="0"/>
              </a:rPr>
              <a:t>At least 50% of the population of industrialised countries work in offices</a:t>
            </a:r>
          </a:p>
          <a:p>
            <a:pPr eaLnBrk="1" hangingPunct="1">
              <a:lnSpc>
                <a:spcPct val="90000"/>
              </a:lnSpc>
            </a:pPr>
            <a:r>
              <a:rPr lang="en-US" altLang="zh-CN">
                <a:latin typeface="Arial" charset="0"/>
                <a:ea typeface="宋体" charset="0"/>
              </a:rPr>
              <a:t>In function they stand closest to computing</a:t>
            </a:r>
          </a:p>
          <a:p>
            <a:pPr lvl="1" eaLnBrk="1" hangingPunct="1">
              <a:lnSpc>
                <a:spcPct val="90000"/>
              </a:lnSpc>
            </a:pPr>
            <a:r>
              <a:rPr lang="en-US" altLang="zh-CN">
                <a:latin typeface="Arial" charset="0"/>
                <a:ea typeface="宋体" charset="0"/>
              </a:rPr>
              <a:t>As foci for administrative and information generating work</a:t>
            </a:r>
          </a:p>
          <a:p>
            <a:pPr lvl="2" eaLnBrk="1" hangingPunct="1">
              <a:lnSpc>
                <a:spcPct val="90000"/>
              </a:lnSpc>
            </a:pPr>
            <a:r>
              <a:rPr lang="en-US" altLang="zh-CN" sz="2400">
                <a:latin typeface="Arial" charset="0"/>
                <a:ea typeface="宋体" charset="0"/>
              </a:rPr>
              <a:t>“Computer” originated as a term for number crunching clerks!</a:t>
            </a:r>
          </a:p>
        </p:txBody>
      </p:sp>
      <p:sp>
        <p:nvSpPr>
          <p:cNvPr id="3696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6CD7D11-6006-084E-835A-078E7A8EA976}" type="slidenum">
              <a:rPr lang="en-US" altLang="zh-CN" sz="1200">
                <a:latin typeface="Garamond" charset="0"/>
              </a:rPr>
              <a:pPr eaLnBrk="1" hangingPunct="1"/>
              <a:t>166</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3651">
                                            <p:txEl>
                                              <p:pRg st="0" end="0"/>
                                            </p:txEl>
                                          </p:spTgt>
                                        </p:tgtEl>
                                        <p:attrNameLst>
                                          <p:attrName>style.visibility</p:attrName>
                                        </p:attrNameLst>
                                      </p:cBhvr>
                                      <p:to>
                                        <p:strVal val="visible"/>
                                      </p:to>
                                    </p:set>
                                    <p:anim calcmode="lin" valueType="num">
                                      <p:cBhvr additive="base">
                                        <p:cTn id="7" dur="500" fill="hold"/>
                                        <p:tgtEl>
                                          <p:spTgt spid="923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36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3651">
                                            <p:txEl>
                                              <p:pRg st="1" end="1"/>
                                            </p:txEl>
                                          </p:spTgt>
                                        </p:tgtEl>
                                        <p:attrNameLst>
                                          <p:attrName>style.visibility</p:attrName>
                                        </p:attrNameLst>
                                      </p:cBhvr>
                                      <p:to>
                                        <p:strVal val="visible"/>
                                      </p:to>
                                    </p:set>
                                    <p:anim calcmode="lin" valueType="num">
                                      <p:cBhvr additive="base">
                                        <p:cTn id="13" dur="500" fill="hold"/>
                                        <p:tgtEl>
                                          <p:spTgt spid="9236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36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3651">
                                            <p:txEl>
                                              <p:pRg st="2" end="2"/>
                                            </p:txEl>
                                          </p:spTgt>
                                        </p:tgtEl>
                                        <p:attrNameLst>
                                          <p:attrName>style.visibility</p:attrName>
                                        </p:attrNameLst>
                                      </p:cBhvr>
                                      <p:to>
                                        <p:strVal val="visible"/>
                                      </p:to>
                                    </p:set>
                                    <p:anim calcmode="lin" valueType="num">
                                      <p:cBhvr additive="base">
                                        <p:cTn id="19" dur="500" fill="hold"/>
                                        <p:tgtEl>
                                          <p:spTgt spid="9236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36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3651">
                                            <p:txEl>
                                              <p:pRg st="3" end="3"/>
                                            </p:txEl>
                                          </p:spTgt>
                                        </p:tgtEl>
                                        <p:attrNameLst>
                                          <p:attrName>style.visibility</p:attrName>
                                        </p:attrNameLst>
                                      </p:cBhvr>
                                      <p:to>
                                        <p:strVal val="visible"/>
                                      </p:to>
                                    </p:set>
                                    <p:anim calcmode="lin" valueType="num">
                                      <p:cBhvr additive="base">
                                        <p:cTn id="25" dur="500" fill="hold"/>
                                        <p:tgtEl>
                                          <p:spTgt spid="9236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236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23651">
                                            <p:txEl>
                                              <p:pRg st="4" end="4"/>
                                            </p:txEl>
                                          </p:spTgt>
                                        </p:tgtEl>
                                        <p:attrNameLst>
                                          <p:attrName>style.visibility</p:attrName>
                                        </p:attrNameLst>
                                      </p:cBhvr>
                                      <p:to>
                                        <p:strVal val="visible"/>
                                      </p:to>
                                    </p:set>
                                    <p:anim calcmode="lin" valueType="num">
                                      <p:cBhvr additive="base">
                                        <p:cTn id="31" dur="500" fill="hold"/>
                                        <p:tgtEl>
                                          <p:spTgt spid="9236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23651">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23651">
                                            <p:txEl>
                                              <p:pRg st="5" end="5"/>
                                            </p:txEl>
                                          </p:spTgt>
                                        </p:tgtEl>
                                        <p:attrNameLst>
                                          <p:attrName>style.visibility</p:attrName>
                                        </p:attrNameLst>
                                      </p:cBhvr>
                                      <p:to>
                                        <p:strVal val="visible"/>
                                      </p:to>
                                    </p:set>
                                    <p:anim calcmode="lin" valueType="num">
                                      <p:cBhvr additive="base">
                                        <p:cTn id="35" dur="500" fill="hold"/>
                                        <p:tgtEl>
                                          <p:spTgt spid="923651">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2365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51" grpId="0" build="p" bldLvl="2"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1713" name="Rectangle 2"/>
          <p:cNvSpPr>
            <a:spLocks noGrp="1" noChangeArrowheads="1"/>
          </p:cNvSpPr>
          <p:nvPr>
            <p:ph type="title"/>
          </p:nvPr>
        </p:nvSpPr>
        <p:spPr/>
        <p:txBody>
          <a:bodyPr/>
          <a:lstStyle/>
          <a:p>
            <a:pPr eaLnBrk="1" hangingPunct="1"/>
            <a:r>
              <a:rPr lang="en-GB" altLang="zh-CN">
                <a:latin typeface="Garamond" charset="0"/>
                <a:ea typeface="宋体" charset="0"/>
              </a:rPr>
              <a:t>Office Architecture: 2 Traditions</a:t>
            </a:r>
          </a:p>
        </p:txBody>
      </p:sp>
      <p:sp>
        <p:nvSpPr>
          <p:cNvPr id="925699" name="Rectangle 3"/>
          <p:cNvSpPr>
            <a:spLocks noGrp="1" noChangeArrowheads="1"/>
          </p:cNvSpPr>
          <p:nvPr>
            <p:ph idx="1"/>
          </p:nvPr>
        </p:nvSpPr>
        <p:spPr>
          <a:xfrm>
            <a:off x="1371600" y="1828800"/>
            <a:ext cx="7772400" cy="4114800"/>
          </a:xfrm>
        </p:spPr>
        <p:txBody>
          <a:bodyPr/>
          <a:lstStyle/>
          <a:p>
            <a:pPr eaLnBrk="1" hangingPunct="1"/>
            <a:r>
              <a:rPr lang="en-GB" altLang="zh-CN">
                <a:latin typeface="Arial" charset="0"/>
                <a:ea typeface="宋体" charset="0"/>
              </a:rPr>
              <a:t>North American vs. North European</a:t>
            </a:r>
          </a:p>
          <a:p>
            <a:pPr lvl="1" eaLnBrk="1" hangingPunct="1"/>
            <a:r>
              <a:rPr lang="en-GB" altLang="zh-CN" sz="2000">
                <a:latin typeface="Arial" charset="0"/>
                <a:ea typeface="宋体" charset="0"/>
              </a:rPr>
              <a:t>Skyscrapers in Chicago, ground hugging buildings in Stockholm</a:t>
            </a:r>
          </a:p>
          <a:p>
            <a:pPr lvl="1" eaLnBrk="1" hangingPunct="1"/>
            <a:r>
              <a:rPr lang="en-GB" altLang="zh-CN" sz="2000">
                <a:latin typeface="Arial" charset="0"/>
                <a:ea typeface="宋体" charset="0"/>
              </a:rPr>
              <a:t>City centre in NA, suburban in NE</a:t>
            </a:r>
          </a:p>
          <a:p>
            <a:pPr lvl="1" eaLnBrk="1" hangingPunct="1"/>
            <a:r>
              <a:rPr lang="en-GB" altLang="zh-CN" sz="2000">
                <a:latin typeface="Arial" charset="0"/>
                <a:ea typeface="宋体" charset="0"/>
              </a:rPr>
              <a:t>Tall and deep in NA, short and narrow in NE</a:t>
            </a:r>
          </a:p>
          <a:p>
            <a:pPr lvl="1" eaLnBrk="1" hangingPunct="1"/>
            <a:r>
              <a:rPr lang="en-GB" altLang="zh-CN" sz="2000">
                <a:latin typeface="Arial" charset="0"/>
                <a:ea typeface="宋体" charset="0"/>
              </a:rPr>
              <a:t>Space efficient in NA, rambling in NE</a:t>
            </a:r>
          </a:p>
          <a:p>
            <a:pPr lvl="1" eaLnBrk="1" hangingPunct="1"/>
            <a:r>
              <a:rPr lang="en-GB" altLang="zh-CN" sz="2000">
                <a:latin typeface="Arial" charset="0"/>
                <a:ea typeface="宋体" charset="0"/>
              </a:rPr>
              <a:t>Corporate domination of requirements in NA, workers</a:t>
            </a:r>
            <a:r>
              <a:rPr lang="en-GB" altLang="zh-CN" sz="2000">
                <a:latin typeface="Tahoma" charset="0"/>
                <a:ea typeface="宋体" charset="0"/>
              </a:rPr>
              <a:t>’</a:t>
            </a:r>
            <a:r>
              <a:rPr lang="en-GB" altLang="zh-CN" sz="2000">
                <a:latin typeface="Arial" charset="0"/>
                <a:ea typeface="宋体" charset="0"/>
              </a:rPr>
              <a:t> requirements better reflected in NE</a:t>
            </a:r>
          </a:p>
        </p:txBody>
      </p:sp>
      <p:sp>
        <p:nvSpPr>
          <p:cNvPr id="3717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966DAD4-D357-524C-AB94-704541B50A79}" type="slidenum">
              <a:rPr lang="en-US" altLang="zh-CN" sz="1200">
                <a:latin typeface="Garamond" charset="0"/>
              </a:rPr>
              <a:pPr eaLnBrk="1" hangingPunct="1"/>
              <a:t>167</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5699">
                                            <p:txEl>
                                              <p:pRg st="0" end="0"/>
                                            </p:txEl>
                                          </p:spTgt>
                                        </p:tgtEl>
                                        <p:attrNameLst>
                                          <p:attrName>style.visibility</p:attrName>
                                        </p:attrNameLst>
                                      </p:cBhvr>
                                      <p:to>
                                        <p:strVal val="visible"/>
                                      </p:to>
                                    </p:set>
                                    <p:anim calcmode="lin" valueType="num">
                                      <p:cBhvr additive="base">
                                        <p:cTn id="7" dur="500" fill="hold"/>
                                        <p:tgtEl>
                                          <p:spTgt spid="9256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56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5699">
                                            <p:txEl>
                                              <p:pRg st="1" end="1"/>
                                            </p:txEl>
                                          </p:spTgt>
                                        </p:tgtEl>
                                        <p:attrNameLst>
                                          <p:attrName>style.visibility</p:attrName>
                                        </p:attrNameLst>
                                      </p:cBhvr>
                                      <p:to>
                                        <p:strVal val="visible"/>
                                      </p:to>
                                    </p:set>
                                    <p:anim calcmode="lin" valueType="num">
                                      <p:cBhvr additive="base">
                                        <p:cTn id="13" dur="500" fill="hold"/>
                                        <p:tgtEl>
                                          <p:spTgt spid="9256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56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5699">
                                            <p:txEl>
                                              <p:pRg st="2" end="2"/>
                                            </p:txEl>
                                          </p:spTgt>
                                        </p:tgtEl>
                                        <p:attrNameLst>
                                          <p:attrName>style.visibility</p:attrName>
                                        </p:attrNameLst>
                                      </p:cBhvr>
                                      <p:to>
                                        <p:strVal val="visible"/>
                                      </p:to>
                                    </p:set>
                                    <p:anim calcmode="lin" valueType="num">
                                      <p:cBhvr additive="base">
                                        <p:cTn id="19" dur="500" fill="hold"/>
                                        <p:tgtEl>
                                          <p:spTgt spid="9256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56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5699">
                                            <p:txEl>
                                              <p:pRg st="3" end="3"/>
                                            </p:txEl>
                                          </p:spTgt>
                                        </p:tgtEl>
                                        <p:attrNameLst>
                                          <p:attrName>style.visibility</p:attrName>
                                        </p:attrNameLst>
                                      </p:cBhvr>
                                      <p:to>
                                        <p:strVal val="visible"/>
                                      </p:to>
                                    </p:set>
                                    <p:anim calcmode="lin" valueType="num">
                                      <p:cBhvr additive="base">
                                        <p:cTn id="25" dur="500" fill="hold"/>
                                        <p:tgtEl>
                                          <p:spTgt spid="9256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256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25699">
                                            <p:txEl>
                                              <p:pRg st="4" end="4"/>
                                            </p:txEl>
                                          </p:spTgt>
                                        </p:tgtEl>
                                        <p:attrNameLst>
                                          <p:attrName>style.visibility</p:attrName>
                                        </p:attrNameLst>
                                      </p:cBhvr>
                                      <p:to>
                                        <p:strVal val="visible"/>
                                      </p:to>
                                    </p:set>
                                    <p:anim calcmode="lin" valueType="num">
                                      <p:cBhvr additive="base">
                                        <p:cTn id="31" dur="500" fill="hold"/>
                                        <p:tgtEl>
                                          <p:spTgt spid="92569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2569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25699">
                                            <p:txEl>
                                              <p:pRg st="5" end="5"/>
                                            </p:txEl>
                                          </p:spTgt>
                                        </p:tgtEl>
                                        <p:attrNameLst>
                                          <p:attrName>style.visibility</p:attrName>
                                        </p:attrNameLst>
                                      </p:cBhvr>
                                      <p:to>
                                        <p:strVal val="visible"/>
                                      </p:to>
                                    </p:set>
                                    <p:anim calcmode="lin" valueType="num">
                                      <p:cBhvr additive="base">
                                        <p:cTn id="37" dur="500" fill="hold"/>
                                        <p:tgtEl>
                                          <p:spTgt spid="92569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2569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699" grpId="0" build="p" bldLvl="2"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3761" name="Rectangle 2"/>
          <p:cNvSpPr>
            <a:spLocks noGrp="1" noChangeArrowheads="1"/>
          </p:cNvSpPr>
          <p:nvPr>
            <p:ph type="title"/>
          </p:nvPr>
        </p:nvSpPr>
        <p:spPr/>
        <p:txBody>
          <a:bodyPr/>
          <a:lstStyle/>
          <a:p>
            <a:pPr eaLnBrk="1" hangingPunct="1"/>
            <a:r>
              <a:rPr lang="en-GB" altLang="zh-CN">
                <a:latin typeface="Garamond" charset="0"/>
                <a:ea typeface="宋体" charset="0"/>
              </a:rPr>
              <a:t>The North American Tradition</a:t>
            </a:r>
          </a:p>
        </p:txBody>
      </p:sp>
      <p:sp>
        <p:nvSpPr>
          <p:cNvPr id="927747" name="Rectangle 3"/>
          <p:cNvSpPr>
            <a:spLocks noGrp="1" noChangeArrowheads="1"/>
          </p:cNvSpPr>
          <p:nvPr>
            <p:ph idx="1"/>
          </p:nvPr>
        </p:nvSpPr>
        <p:spPr/>
        <p:txBody>
          <a:bodyPr/>
          <a:lstStyle/>
          <a:p>
            <a:pPr eaLnBrk="1" hangingPunct="1"/>
            <a:r>
              <a:rPr lang="en-GB" altLang="zh-CN">
                <a:latin typeface="Arial" charset="0"/>
                <a:ea typeface="宋体" charset="0"/>
              </a:rPr>
              <a:t>Forces driving the North American tradition</a:t>
            </a:r>
          </a:p>
          <a:p>
            <a:pPr lvl="1" eaLnBrk="1" hangingPunct="1"/>
            <a:r>
              <a:rPr lang="en-GB" altLang="zh-CN">
                <a:latin typeface="Arial" charset="0"/>
                <a:ea typeface="宋体" charset="0"/>
              </a:rPr>
              <a:t>Late 19th century economic boom in Chicago and New York </a:t>
            </a:r>
          </a:p>
          <a:p>
            <a:pPr lvl="1" eaLnBrk="1" hangingPunct="1"/>
            <a:r>
              <a:rPr lang="en-GB" altLang="zh-CN">
                <a:latin typeface="Arial" charset="0"/>
                <a:ea typeface="宋体" charset="0"/>
              </a:rPr>
              <a:t>Rapid exploitation of new technology</a:t>
            </a:r>
          </a:p>
          <a:p>
            <a:pPr lvl="2" eaLnBrk="1" hangingPunct="1"/>
            <a:r>
              <a:rPr lang="en-GB" altLang="zh-CN" sz="2400">
                <a:latin typeface="Arial" charset="0"/>
                <a:ea typeface="宋体" charset="0"/>
              </a:rPr>
              <a:t>Steel frame, elevator, electricity, air conditioning</a:t>
            </a:r>
          </a:p>
          <a:p>
            <a:pPr lvl="1" eaLnBrk="1" hangingPunct="1"/>
            <a:r>
              <a:rPr lang="en-GB" altLang="zh-CN">
                <a:latin typeface="Arial" charset="0"/>
                <a:ea typeface="宋体" charset="0"/>
              </a:rPr>
              <a:t>Advances in real estate financing, city planning</a:t>
            </a:r>
          </a:p>
          <a:p>
            <a:pPr lvl="2" eaLnBrk="1" hangingPunct="1"/>
            <a:r>
              <a:rPr lang="en-GB" altLang="zh-CN" sz="2400">
                <a:latin typeface="Arial" charset="0"/>
                <a:ea typeface="宋体" charset="0"/>
              </a:rPr>
              <a:t>Buildings as multipliers of land value, speculator and regulator struggle, </a:t>
            </a:r>
            <a:r>
              <a:rPr lang="en-GB" altLang="zh-CN" sz="2400">
                <a:latin typeface="Tahoma" charset="0"/>
                <a:ea typeface="宋体" charset="0"/>
              </a:rPr>
              <a:t>“</a:t>
            </a:r>
            <a:r>
              <a:rPr lang="en-GB" altLang="zh-CN" sz="2400">
                <a:latin typeface="Arial" charset="0"/>
                <a:ea typeface="宋体" charset="0"/>
              </a:rPr>
              <a:t>form follows finance</a:t>
            </a:r>
            <a:r>
              <a:rPr lang="en-GB" altLang="zh-CN" sz="2400">
                <a:latin typeface="Tahoma" charset="0"/>
                <a:ea typeface="宋体" charset="0"/>
              </a:rPr>
              <a:t>”</a:t>
            </a:r>
            <a:endParaRPr lang="en-GB" altLang="zh-CN" sz="2400">
              <a:latin typeface="Arial" charset="0"/>
              <a:ea typeface="宋体" charset="0"/>
            </a:endParaRPr>
          </a:p>
          <a:p>
            <a:pPr lvl="1" eaLnBrk="1" hangingPunct="1"/>
            <a:r>
              <a:rPr lang="en-GB" altLang="zh-CN">
                <a:latin typeface="Arial" charset="0"/>
                <a:ea typeface="宋体" charset="0"/>
              </a:rPr>
              <a:t>Taylorist management theory</a:t>
            </a:r>
          </a:p>
        </p:txBody>
      </p:sp>
      <p:sp>
        <p:nvSpPr>
          <p:cNvPr id="3737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726CB45-F6D8-434F-96FC-5A50B058E8A6}" type="slidenum">
              <a:rPr lang="en-US" altLang="zh-CN" sz="1200">
                <a:latin typeface="Garamond" charset="0"/>
              </a:rPr>
              <a:pPr eaLnBrk="1" hangingPunct="1"/>
              <a:t>168</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7747">
                                            <p:txEl>
                                              <p:pRg st="0" end="0"/>
                                            </p:txEl>
                                          </p:spTgt>
                                        </p:tgtEl>
                                        <p:attrNameLst>
                                          <p:attrName>style.visibility</p:attrName>
                                        </p:attrNameLst>
                                      </p:cBhvr>
                                      <p:to>
                                        <p:strVal val="visible"/>
                                      </p:to>
                                    </p:set>
                                    <p:anim calcmode="lin" valueType="num">
                                      <p:cBhvr additive="base">
                                        <p:cTn id="7" dur="500" fill="hold"/>
                                        <p:tgtEl>
                                          <p:spTgt spid="927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277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27747">
                                            <p:txEl>
                                              <p:pRg st="1" end="1"/>
                                            </p:txEl>
                                          </p:spTgt>
                                        </p:tgtEl>
                                        <p:attrNameLst>
                                          <p:attrName>style.visibility</p:attrName>
                                        </p:attrNameLst>
                                      </p:cBhvr>
                                      <p:to>
                                        <p:strVal val="visible"/>
                                      </p:to>
                                    </p:set>
                                    <p:anim calcmode="lin" valueType="num">
                                      <p:cBhvr additive="base">
                                        <p:cTn id="13" dur="500" fill="hold"/>
                                        <p:tgtEl>
                                          <p:spTgt spid="9277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277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27747">
                                            <p:txEl>
                                              <p:pRg st="2" end="2"/>
                                            </p:txEl>
                                          </p:spTgt>
                                        </p:tgtEl>
                                        <p:attrNameLst>
                                          <p:attrName>style.visibility</p:attrName>
                                        </p:attrNameLst>
                                      </p:cBhvr>
                                      <p:to>
                                        <p:strVal val="visible"/>
                                      </p:to>
                                    </p:set>
                                    <p:anim calcmode="lin" valueType="num">
                                      <p:cBhvr additive="base">
                                        <p:cTn id="19" dur="500" fill="hold"/>
                                        <p:tgtEl>
                                          <p:spTgt spid="9277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27747">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27747">
                                            <p:txEl>
                                              <p:pRg st="3" end="3"/>
                                            </p:txEl>
                                          </p:spTgt>
                                        </p:tgtEl>
                                        <p:attrNameLst>
                                          <p:attrName>style.visibility</p:attrName>
                                        </p:attrNameLst>
                                      </p:cBhvr>
                                      <p:to>
                                        <p:strVal val="visible"/>
                                      </p:to>
                                    </p:set>
                                    <p:anim calcmode="lin" valueType="num">
                                      <p:cBhvr additive="base">
                                        <p:cTn id="23" dur="500" fill="hold"/>
                                        <p:tgtEl>
                                          <p:spTgt spid="92774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277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27747">
                                            <p:txEl>
                                              <p:pRg st="4" end="4"/>
                                            </p:txEl>
                                          </p:spTgt>
                                        </p:tgtEl>
                                        <p:attrNameLst>
                                          <p:attrName>style.visibility</p:attrName>
                                        </p:attrNameLst>
                                      </p:cBhvr>
                                      <p:to>
                                        <p:strVal val="visible"/>
                                      </p:to>
                                    </p:set>
                                    <p:anim calcmode="lin" valueType="num">
                                      <p:cBhvr additive="base">
                                        <p:cTn id="29" dur="500" fill="hold"/>
                                        <p:tgtEl>
                                          <p:spTgt spid="927747">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27747">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27747">
                                            <p:txEl>
                                              <p:pRg st="5" end="5"/>
                                            </p:txEl>
                                          </p:spTgt>
                                        </p:tgtEl>
                                        <p:attrNameLst>
                                          <p:attrName>style.visibility</p:attrName>
                                        </p:attrNameLst>
                                      </p:cBhvr>
                                      <p:to>
                                        <p:strVal val="visible"/>
                                      </p:to>
                                    </p:set>
                                    <p:anim calcmode="lin" valueType="num">
                                      <p:cBhvr additive="base">
                                        <p:cTn id="33" dur="500" fill="hold"/>
                                        <p:tgtEl>
                                          <p:spTgt spid="927747">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2774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927747">
                                            <p:txEl>
                                              <p:pRg st="6" end="6"/>
                                            </p:txEl>
                                          </p:spTgt>
                                        </p:tgtEl>
                                        <p:attrNameLst>
                                          <p:attrName>style.visibility</p:attrName>
                                        </p:attrNameLst>
                                      </p:cBhvr>
                                      <p:to>
                                        <p:strVal val="visible"/>
                                      </p:to>
                                    </p:set>
                                    <p:anim calcmode="lin" valueType="num">
                                      <p:cBhvr additive="base">
                                        <p:cTn id="39" dur="500" fill="hold"/>
                                        <p:tgtEl>
                                          <p:spTgt spid="927747">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2774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7" grpId="0" build="p" bldLvl="2"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2"/>
          <p:cNvSpPr>
            <a:spLocks noGrp="1" noChangeArrowheads="1"/>
          </p:cNvSpPr>
          <p:nvPr>
            <p:ph type="title"/>
          </p:nvPr>
        </p:nvSpPr>
        <p:spPr/>
        <p:txBody>
          <a:bodyPr/>
          <a:lstStyle/>
          <a:p>
            <a:pPr eaLnBrk="1" hangingPunct="1"/>
            <a:r>
              <a:rPr lang="en-GB" altLang="zh-CN">
                <a:latin typeface="Garamond" charset="0"/>
                <a:ea typeface="宋体" charset="0"/>
              </a:rPr>
              <a:t>Exemplar: Empire State Building</a:t>
            </a:r>
            <a:endParaRPr lang="en-US" altLang="zh-CN">
              <a:latin typeface="Garamond" charset="0"/>
              <a:ea typeface="宋体" charset="0"/>
            </a:endParaRPr>
          </a:p>
        </p:txBody>
      </p:sp>
      <p:sp>
        <p:nvSpPr>
          <p:cNvPr id="37581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C5ECC3D-2B46-C543-9815-3D80A3BAE711}" type="slidenum">
              <a:rPr lang="en-US" altLang="zh-CN" sz="1200">
                <a:latin typeface="Garamond" charset="0"/>
              </a:rPr>
              <a:pPr eaLnBrk="1" hangingPunct="1"/>
              <a:t>169</a:t>
            </a:fld>
            <a:endParaRPr lang="en-US" altLang="zh-CN" sz="1200">
              <a:latin typeface="Garamond" charset="0"/>
            </a:endParaRPr>
          </a:p>
        </p:txBody>
      </p:sp>
      <p:pic>
        <p:nvPicPr>
          <p:cNvPr id="929795" name="Picture 3" descr="Empire Floor Pl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100138"/>
            <a:ext cx="3125788" cy="5757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5000"/>
                                  </p:stCondLst>
                                  <p:childTnLst>
                                    <p:set>
                                      <p:cBhvr>
                                        <p:cTn id="6" dur="1" fill="hold">
                                          <p:stCondLst>
                                            <p:cond delay="0"/>
                                          </p:stCondLst>
                                        </p:cTn>
                                        <p:tgtEl>
                                          <p:spTgt spid="929795"/>
                                        </p:tgtEl>
                                        <p:attrNameLst>
                                          <p:attrName>style.visibility</p:attrName>
                                        </p:attrNameLst>
                                      </p:cBhvr>
                                      <p:to>
                                        <p:strVal val="visible"/>
                                      </p:to>
                                    </p:set>
                                    <p:anim calcmode="lin" valueType="num">
                                      <p:cBhvr additive="base">
                                        <p:cTn id="7" dur="500" fill="hold"/>
                                        <p:tgtEl>
                                          <p:spTgt spid="929795"/>
                                        </p:tgtEl>
                                        <p:attrNameLst>
                                          <p:attrName>ppt_x</p:attrName>
                                        </p:attrNameLst>
                                      </p:cBhvr>
                                      <p:tavLst>
                                        <p:tav tm="0">
                                          <p:val>
                                            <p:strVal val="0-#ppt_w/2"/>
                                          </p:val>
                                        </p:tav>
                                        <p:tav tm="100000">
                                          <p:val>
                                            <p:strVal val="#ppt_x"/>
                                          </p:val>
                                        </p:tav>
                                      </p:tavLst>
                                    </p:anim>
                                    <p:anim calcmode="lin" valueType="num">
                                      <p:cBhvr additive="base">
                                        <p:cTn id="8" dur="500" fill="hold"/>
                                        <p:tgtEl>
                                          <p:spTgt spid="9297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5842" name="object 3"/>
          <p:cNvSpPr>
            <a:spLocks noChangeArrowheads="1"/>
          </p:cNvSpPr>
          <p:nvPr/>
        </p:nvSpPr>
        <p:spPr bwMode="auto">
          <a:xfrm>
            <a:off x="1516063" y="1263650"/>
            <a:ext cx="5483225" cy="4022725"/>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43" name="object 4"/>
          <p:cNvSpPr>
            <a:spLocks noChangeArrowheads="1"/>
          </p:cNvSpPr>
          <p:nvPr/>
        </p:nvSpPr>
        <p:spPr bwMode="auto">
          <a:xfrm>
            <a:off x="7281863" y="1371600"/>
            <a:ext cx="1854200" cy="2681288"/>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44" name="object 5"/>
          <p:cNvSpPr>
            <a:spLocks noChangeArrowheads="1"/>
          </p:cNvSpPr>
          <p:nvPr/>
        </p:nvSpPr>
        <p:spPr bwMode="auto">
          <a:xfrm>
            <a:off x="7377113" y="1430338"/>
            <a:ext cx="1736725" cy="2565400"/>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45" name="object 6"/>
          <p:cNvSpPr>
            <a:spLocks noChangeArrowheads="1"/>
          </p:cNvSpPr>
          <p:nvPr/>
        </p:nvSpPr>
        <p:spPr bwMode="auto">
          <a:xfrm>
            <a:off x="2717800" y="444500"/>
            <a:ext cx="3808413" cy="51911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7" name="object 7"/>
          <p:cNvSpPr txBox="1">
            <a:spLocks noGrp="1"/>
          </p:cNvSpPr>
          <p:nvPr>
            <p:ph type="title"/>
          </p:nvPr>
        </p:nvSpPr>
        <p:spPr/>
        <p:txBody>
          <a:bodyPr lIns="0" tIns="184565" rIns="0" bIns="0" rtlCol="0">
            <a:spAutoFit/>
          </a:bodyPr>
          <a:lstStyle/>
          <a:p>
            <a:pPr marL="2597150">
              <a:defRPr/>
            </a:pPr>
            <a:r>
              <a:rPr spc="-5" dirty="0"/>
              <a:t>Technology</a:t>
            </a:r>
            <a:r>
              <a:rPr spc="-10" dirty="0"/>
              <a:t> </a:t>
            </a:r>
            <a:r>
              <a:rPr dirty="0"/>
              <a:t>Trends</a:t>
            </a:r>
          </a:p>
        </p:txBody>
      </p:sp>
      <p:sp>
        <p:nvSpPr>
          <p:cNvPr id="35847" name="object 8"/>
          <p:cNvSpPr>
            <a:spLocks noChangeArrowheads="1"/>
          </p:cNvSpPr>
          <p:nvPr/>
        </p:nvSpPr>
        <p:spPr bwMode="auto">
          <a:xfrm>
            <a:off x="7608888" y="4822825"/>
            <a:ext cx="1287462" cy="112712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48" name="object 9"/>
          <p:cNvSpPr>
            <a:spLocks/>
          </p:cNvSpPr>
          <p:nvPr/>
        </p:nvSpPr>
        <p:spPr bwMode="auto">
          <a:xfrm>
            <a:off x="7604125" y="4818063"/>
            <a:ext cx="1298575" cy="1136650"/>
          </a:xfrm>
          <a:custGeom>
            <a:avLst/>
            <a:gdLst>
              <a:gd name="T0" fmla="*/ 0 w 1297940"/>
              <a:gd name="T1" fmla="*/ 0 h 1136650"/>
              <a:gd name="T2" fmla="*/ 1300959 w 1297940"/>
              <a:gd name="T3" fmla="*/ 0 h 1136650"/>
              <a:gd name="T4" fmla="*/ 1300959 w 1297940"/>
              <a:gd name="T5" fmla="*/ 1136650 h 1136650"/>
              <a:gd name="T6" fmla="*/ 0 w 1297940"/>
              <a:gd name="T7" fmla="*/ 1136650 h 1136650"/>
              <a:gd name="T8" fmla="*/ 0 w 1297940"/>
              <a:gd name="T9" fmla="*/ 0 h 11366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7940" h="1136650">
                <a:moveTo>
                  <a:pt x="0" y="0"/>
                </a:moveTo>
                <a:lnTo>
                  <a:pt x="1297781" y="0"/>
                </a:lnTo>
                <a:lnTo>
                  <a:pt x="1297781" y="1136650"/>
                </a:lnTo>
                <a:lnTo>
                  <a:pt x="0" y="1136650"/>
                </a:lnTo>
                <a:lnTo>
                  <a:pt x="0" y="0"/>
                </a:lnTo>
                <a:close/>
              </a:path>
            </a:pathLst>
          </a:custGeom>
          <a:noFill/>
          <a:ln w="9524">
            <a:solidFill>
              <a:srgbClr val="78AAD6"/>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5849" name="object 10"/>
          <p:cNvSpPr>
            <a:spLocks noChangeArrowheads="1"/>
          </p:cNvSpPr>
          <p:nvPr/>
        </p:nvSpPr>
        <p:spPr bwMode="auto">
          <a:xfrm>
            <a:off x="228600" y="4862513"/>
            <a:ext cx="1635125" cy="1111250"/>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50" name="object 11"/>
          <p:cNvSpPr>
            <a:spLocks noChangeArrowheads="1"/>
          </p:cNvSpPr>
          <p:nvPr/>
        </p:nvSpPr>
        <p:spPr bwMode="auto">
          <a:xfrm>
            <a:off x="3254375" y="4479925"/>
            <a:ext cx="2395538" cy="1536700"/>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51" name="object 12"/>
          <p:cNvSpPr>
            <a:spLocks noChangeArrowheads="1"/>
          </p:cNvSpPr>
          <p:nvPr/>
        </p:nvSpPr>
        <p:spPr bwMode="auto">
          <a:xfrm>
            <a:off x="5822950" y="4862513"/>
            <a:ext cx="1666875" cy="1087437"/>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52" name="object 13"/>
          <p:cNvSpPr>
            <a:spLocks noChangeArrowheads="1"/>
          </p:cNvSpPr>
          <p:nvPr/>
        </p:nvSpPr>
        <p:spPr bwMode="auto">
          <a:xfrm>
            <a:off x="228600" y="1589088"/>
            <a:ext cx="2238375" cy="1778000"/>
          </a:xfrm>
          <a:prstGeom prst="rect">
            <a:avLst/>
          </a:prstGeom>
          <a:blipFill dpi="0" rotWithShape="1">
            <a:blip r:embed="rId1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53" name="object 14"/>
          <p:cNvSpPr>
            <a:spLocks noChangeArrowheads="1"/>
          </p:cNvSpPr>
          <p:nvPr/>
        </p:nvSpPr>
        <p:spPr bwMode="auto">
          <a:xfrm>
            <a:off x="7235825" y="3367088"/>
            <a:ext cx="1766888" cy="1354137"/>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54" name="object 15"/>
          <p:cNvSpPr>
            <a:spLocks noChangeArrowheads="1"/>
          </p:cNvSpPr>
          <p:nvPr/>
        </p:nvSpPr>
        <p:spPr bwMode="auto">
          <a:xfrm>
            <a:off x="1516063" y="4106863"/>
            <a:ext cx="1738312" cy="660400"/>
          </a:xfrm>
          <a:prstGeom prst="rect">
            <a:avLst/>
          </a:prstGeom>
          <a:blipFill dpi="0" rotWithShape="1">
            <a:blip r:embed="rId1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55" name="object 16"/>
          <p:cNvSpPr>
            <a:spLocks noChangeArrowheads="1"/>
          </p:cNvSpPr>
          <p:nvPr/>
        </p:nvSpPr>
        <p:spPr bwMode="auto">
          <a:xfrm>
            <a:off x="5649913" y="2452688"/>
            <a:ext cx="919162" cy="1828800"/>
          </a:xfrm>
          <a:prstGeom prst="rect">
            <a:avLst/>
          </a:prstGeom>
          <a:blipFill dpi="0" rotWithShape="1">
            <a:blip r:embed="rId1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56" name="object 17"/>
          <p:cNvSpPr>
            <a:spLocks noChangeArrowheads="1"/>
          </p:cNvSpPr>
          <p:nvPr/>
        </p:nvSpPr>
        <p:spPr bwMode="auto">
          <a:xfrm>
            <a:off x="1822450" y="4144963"/>
            <a:ext cx="1371600" cy="1828800"/>
          </a:xfrm>
          <a:prstGeom prst="rect">
            <a:avLst/>
          </a:prstGeom>
          <a:blipFill dpi="0" rotWithShape="1">
            <a:blip r:embed="rId1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57" name="object 18"/>
          <p:cNvSpPr>
            <a:spLocks noChangeArrowheads="1"/>
          </p:cNvSpPr>
          <p:nvPr/>
        </p:nvSpPr>
        <p:spPr bwMode="auto">
          <a:xfrm>
            <a:off x="223838" y="3436938"/>
            <a:ext cx="1524000" cy="1577975"/>
          </a:xfrm>
          <a:prstGeom prst="rect">
            <a:avLst/>
          </a:prstGeom>
          <a:blipFill dpi="0" rotWithShape="1">
            <a:blip r:embed="rId1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5858" name="object 20"/>
          <p:cNvSpPr txBox="1">
            <a:spLocks noChangeArrowheads="1"/>
          </p:cNvSpPr>
          <p:nvPr/>
        </p:nvSpPr>
        <p:spPr bwMode="auto">
          <a:xfrm>
            <a:off x="8542338" y="6477000"/>
            <a:ext cx="138112" cy="12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800" b="1">
                <a:solidFill>
                  <a:srgbClr val="FFFFFF"/>
                </a:solidFill>
                <a:cs typeface="Arial" charset="0"/>
              </a:rPr>
              <a:t>10</a:t>
            </a:r>
            <a:endParaRPr lang="en-US" sz="800">
              <a:cs typeface="Arial"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7857" name="Rectangle 2"/>
          <p:cNvSpPr>
            <a:spLocks noGrp="1" noChangeArrowheads="1"/>
          </p:cNvSpPr>
          <p:nvPr>
            <p:ph type="title"/>
          </p:nvPr>
        </p:nvSpPr>
        <p:spPr/>
        <p:txBody>
          <a:bodyPr/>
          <a:lstStyle/>
          <a:p>
            <a:pPr eaLnBrk="1" hangingPunct="1"/>
            <a:r>
              <a:rPr lang="en-GB" altLang="zh-CN">
                <a:latin typeface="Garamond" charset="0"/>
                <a:ea typeface="宋体" charset="0"/>
              </a:rPr>
              <a:t>Exemplar: Empire State Building</a:t>
            </a:r>
          </a:p>
        </p:txBody>
      </p:sp>
      <p:sp>
        <p:nvSpPr>
          <p:cNvPr id="931843" name="Rectangle 3"/>
          <p:cNvSpPr>
            <a:spLocks noGrp="1" noChangeArrowheads="1"/>
          </p:cNvSpPr>
          <p:nvPr>
            <p:ph idx="1"/>
          </p:nvPr>
        </p:nvSpPr>
        <p:spPr/>
        <p:txBody>
          <a:bodyPr/>
          <a:lstStyle/>
          <a:p>
            <a:pPr eaLnBrk="1" hangingPunct="1">
              <a:lnSpc>
                <a:spcPct val="90000"/>
              </a:lnSpc>
            </a:pPr>
            <a:r>
              <a:rPr lang="en-US" altLang="zh-CN">
                <a:latin typeface="Arial" charset="0"/>
                <a:ea typeface="宋体" charset="0"/>
              </a:rPr>
              <a:t>Architectural features of the Empire State Building 1930-31</a:t>
            </a:r>
          </a:p>
          <a:p>
            <a:pPr lvl="1" eaLnBrk="1" hangingPunct="1">
              <a:lnSpc>
                <a:spcPct val="90000"/>
              </a:lnSpc>
            </a:pPr>
            <a:r>
              <a:rPr lang="en-US" altLang="zh-CN">
                <a:latin typeface="Arial" charset="0"/>
                <a:ea typeface="宋体" charset="0"/>
              </a:rPr>
              <a:t>Standardised construction elements to maximise efficiency</a:t>
            </a:r>
          </a:p>
          <a:p>
            <a:pPr lvl="1" eaLnBrk="1" hangingPunct="1">
              <a:lnSpc>
                <a:spcPct val="90000"/>
              </a:lnSpc>
            </a:pPr>
            <a:r>
              <a:rPr lang="en-US" altLang="zh-CN">
                <a:latin typeface="Arial" charset="0"/>
                <a:ea typeface="宋体" charset="0"/>
              </a:rPr>
              <a:t>Highly service central core on each floor</a:t>
            </a:r>
          </a:p>
          <a:p>
            <a:pPr lvl="1" eaLnBrk="1" hangingPunct="1">
              <a:lnSpc>
                <a:spcPct val="90000"/>
              </a:lnSpc>
            </a:pPr>
            <a:r>
              <a:rPr lang="en-US" altLang="zh-CN">
                <a:latin typeface="Arial" charset="0"/>
                <a:ea typeface="宋体" charset="0"/>
              </a:rPr>
              <a:t>Surrounded by continuous “race track” of subdivisible, rentable space</a:t>
            </a:r>
          </a:p>
          <a:p>
            <a:pPr lvl="1" eaLnBrk="1" hangingPunct="1">
              <a:lnSpc>
                <a:spcPct val="90000"/>
              </a:lnSpc>
            </a:pPr>
            <a:r>
              <a:rPr lang="en-US" altLang="zh-CN">
                <a:latin typeface="Arial" charset="0"/>
                <a:ea typeface="宋体" charset="0"/>
              </a:rPr>
              <a:t>Relations between landlord and tenant dominate other (e.g. functional) concerns</a:t>
            </a:r>
          </a:p>
        </p:txBody>
      </p:sp>
      <p:sp>
        <p:nvSpPr>
          <p:cNvPr id="3778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503C20-6213-8A4B-93CA-BBABFF1AFD7B}" type="slidenum">
              <a:rPr lang="en-US" altLang="zh-CN" sz="1200">
                <a:latin typeface="Garamond" charset="0"/>
              </a:rPr>
              <a:pPr eaLnBrk="1" hangingPunct="1"/>
              <a:t>170</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43">
                                            <p:txEl>
                                              <p:pRg st="0" end="0"/>
                                            </p:txEl>
                                          </p:spTgt>
                                        </p:tgtEl>
                                        <p:attrNameLst>
                                          <p:attrName>style.visibility</p:attrName>
                                        </p:attrNameLst>
                                      </p:cBhvr>
                                      <p:to>
                                        <p:strVal val="visible"/>
                                      </p:to>
                                    </p:set>
                                    <p:anim calcmode="lin" valueType="num">
                                      <p:cBhvr additive="base">
                                        <p:cTn id="7" dur="500" fill="hold"/>
                                        <p:tgtEl>
                                          <p:spTgt spid="9318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1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1843">
                                            <p:txEl>
                                              <p:pRg st="1" end="1"/>
                                            </p:txEl>
                                          </p:spTgt>
                                        </p:tgtEl>
                                        <p:attrNameLst>
                                          <p:attrName>style.visibility</p:attrName>
                                        </p:attrNameLst>
                                      </p:cBhvr>
                                      <p:to>
                                        <p:strVal val="visible"/>
                                      </p:to>
                                    </p:set>
                                    <p:anim calcmode="lin" valueType="num">
                                      <p:cBhvr additive="base">
                                        <p:cTn id="13" dur="500" fill="hold"/>
                                        <p:tgtEl>
                                          <p:spTgt spid="9318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1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1843">
                                            <p:txEl>
                                              <p:pRg st="2" end="2"/>
                                            </p:txEl>
                                          </p:spTgt>
                                        </p:tgtEl>
                                        <p:attrNameLst>
                                          <p:attrName>style.visibility</p:attrName>
                                        </p:attrNameLst>
                                      </p:cBhvr>
                                      <p:to>
                                        <p:strVal val="visible"/>
                                      </p:to>
                                    </p:set>
                                    <p:anim calcmode="lin" valueType="num">
                                      <p:cBhvr additive="base">
                                        <p:cTn id="19" dur="500" fill="hold"/>
                                        <p:tgtEl>
                                          <p:spTgt spid="9318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1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1843">
                                            <p:txEl>
                                              <p:pRg st="3" end="3"/>
                                            </p:txEl>
                                          </p:spTgt>
                                        </p:tgtEl>
                                        <p:attrNameLst>
                                          <p:attrName>style.visibility</p:attrName>
                                        </p:attrNameLst>
                                      </p:cBhvr>
                                      <p:to>
                                        <p:strVal val="visible"/>
                                      </p:to>
                                    </p:set>
                                    <p:anim calcmode="lin" valueType="num">
                                      <p:cBhvr additive="base">
                                        <p:cTn id="25" dur="500" fill="hold"/>
                                        <p:tgtEl>
                                          <p:spTgt spid="9318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184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31843">
                                            <p:txEl>
                                              <p:pRg st="4" end="4"/>
                                            </p:txEl>
                                          </p:spTgt>
                                        </p:tgtEl>
                                        <p:attrNameLst>
                                          <p:attrName>style.visibility</p:attrName>
                                        </p:attrNameLst>
                                      </p:cBhvr>
                                      <p:to>
                                        <p:strVal val="visible"/>
                                      </p:to>
                                    </p:set>
                                    <p:anim calcmode="lin" valueType="num">
                                      <p:cBhvr additive="base">
                                        <p:cTn id="31" dur="500" fill="hold"/>
                                        <p:tgtEl>
                                          <p:spTgt spid="93184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184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43" grpId="0" build="p" bldLvl="2"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9905" name="Rectangle 2"/>
          <p:cNvSpPr>
            <a:spLocks noGrp="1" noChangeArrowheads="1"/>
          </p:cNvSpPr>
          <p:nvPr>
            <p:ph type="title"/>
          </p:nvPr>
        </p:nvSpPr>
        <p:spPr/>
        <p:txBody>
          <a:bodyPr/>
          <a:lstStyle/>
          <a:p>
            <a:pPr eaLnBrk="1" hangingPunct="1"/>
            <a:r>
              <a:rPr lang="en-GB" altLang="zh-CN">
                <a:latin typeface="Garamond" charset="0"/>
                <a:ea typeface="宋体" charset="0"/>
              </a:rPr>
              <a:t>The North European Tradition</a:t>
            </a:r>
          </a:p>
        </p:txBody>
      </p:sp>
      <p:sp>
        <p:nvSpPr>
          <p:cNvPr id="933891" name="Rectangle 3"/>
          <p:cNvSpPr>
            <a:spLocks noGrp="1" noChangeArrowheads="1"/>
          </p:cNvSpPr>
          <p:nvPr>
            <p:ph idx="1"/>
          </p:nvPr>
        </p:nvSpPr>
        <p:spPr/>
        <p:txBody>
          <a:bodyPr/>
          <a:lstStyle/>
          <a:p>
            <a:pPr eaLnBrk="1" hangingPunct="1"/>
            <a:r>
              <a:rPr lang="en-GB" altLang="zh-CN" sz="2600">
                <a:latin typeface="Arial" charset="0"/>
                <a:ea typeface="宋体" charset="0"/>
              </a:rPr>
              <a:t>Forces driving the North European tradition</a:t>
            </a:r>
          </a:p>
          <a:p>
            <a:pPr lvl="1" eaLnBrk="1" hangingPunct="1"/>
            <a:r>
              <a:rPr lang="en-GB" altLang="zh-CN" sz="2200">
                <a:latin typeface="Arial" charset="0"/>
                <a:ea typeface="宋体" charset="0"/>
              </a:rPr>
              <a:t>North European cities have long histories</a:t>
            </a:r>
          </a:p>
          <a:p>
            <a:pPr lvl="2" eaLnBrk="1" hangingPunct="1"/>
            <a:r>
              <a:rPr lang="en-GB" altLang="zh-CN" sz="2000">
                <a:latin typeface="Arial" charset="0"/>
                <a:ea typeface="宋体" charset="0"/>
              </a:rPr>
              <a:t>Historically established patterns of land ownership</a:t>
            </a:r>
          </a:p>
          <a:p>
            <a:pPr lvl="1" eaLnBrk="1" hangingPunct="1"/>
            <a:r>
              <a:rPr lang="en-GB" altLang="zh-CN" sz="2200">
                <a:latin typeface="Arial" charset="0"/>
                <a:ea typeface="宋体" charset="0"/>
              </a:rPr>
              <a:t>Financing</a:t>
            </a:r>
          </a:p>
          <a:p>
            <a:pPr lvl="2" eaLnBrk="1" hangingPunct="1"/>
            <a:r>
              <a:rPr lang="en-GB" altLang="zh-CN" sz="2000">
                <a:latin typeface="Arial" charset="0"/>
                <a:ea typeface="宋体" charset="0"/>
              </a:rPr>
              <a:t>Direct Bank loans, rather than share issues, dominate the financing of construction</a:t>
            </a:r>
          </a:p>
          <a:p>
            <a:pPr lvl="2" eaLnBrk="1" hangingPunct="1"/>
            <a:r>
              <a:rPr lang="en-GB" altLang="zh-CN" sz="2000">
                <a:latin typeface="Arial" charset="0"/>
                <a:ea typeface="宋体" charset="0"/>
              </a:rPr>
              <a:t>Offices often customised for specific uses by client</a:t>
            </a:r>
          </a:p>
          <a:p>
            <a:pPr lvl="1" eaLnBrk="1" hangingPunct="1"/>
            <a:r>
              <a:rPr lang="en-GB" altLang="zh-CN" sz="2200">
                <a:latin typeface="Arial" charset="0"/>
                <a:ea typeface="宋体" charset="0"/>
              </a:rPr>
              <a:t>Social democratic political climate</a:t>
            </a:r>
          </a:p>
          <a:p>
            <a:pPr lvl="2" eaLnBrk="1" hangingPunct="1"/>
            <a:r>
              <a:rPr lang="en-GB" altLang="zh-CN" sz="2000">
                <a:latin typeface="Arial" charset="0"/>
                <a:ea typeface="宋体" charset="0"/>
              </a:rPr>
              <a:t>Statutory based negotiating procedures for working conditions, etc.</a:t>
            </a:r>
          </a:p>
        </p:txBody>
      </p:sp>
      <p:sp>
        <p:nvSpPr>
          <p:cNvPr id="3799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83C70CD-FB37-7B46-B556-5C8C21358A43}" type="slidenum">
              <a:rPr lang="en-US" altLang="zh-CN" sz="1200">
                <a:latin typeface="Garamond" charset="0"/>
              </a:rPr>
              <a:pPr eaLnBrk="1" hangingPunct="1"/>
              <a:t>171</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3891">
                                            <p:txEl>
                                              <p:pRg st="0" end="0"/>
                                            </p:txEl>
                                          </p:spTgt>
                                        </p:tgtEl>
                                        <p:attrNameLst>
                                          <p:attrName>style.visibility</p:attrName>
                                        </p:attrNameLst>
                                      </p:cBhvr>
                                      <p:to>
                                        <p:strVal val="visible"/>
                                      </p:to>
                                    </p:set>
                                    <p:anim calcmode="lin" valueType="num">
                                      <p:cBhvr additive="base">
                                        <p:cTn id="7" dur="500" fill="hold"/>
                                        <p:tgtEl>
                                          <p:spTgt spid="9338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38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3891">
                                            <p:txEl>
                                              <p:pRg st="1" end="1"/>
                                            </p:txEl>
                                          </p:spTgt>
                                        </p:tgtEl>
                                        <p:attrNameLst>
                                          <p:attrName>style.visibility</p:attrName>
                                        </p:attrNameLst>
                                      </p:cBhvr>
                                      <p:to>
                                        <p:strVal val="visible"/>
                                      </p:to>
                                    </p:set>
                                    <p:anim calcmode="lin" valueType="num">
                                      <p:cBhvr additive="base">
                                        <p:cTn id="13" dur="500" fill="hold"/>
                                        <p:tgtEl>
                                          <p:spTgt spid="9338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389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33891">
                                            <p:txEl>
                                              <p:pRg st="2" end="2"/>
                                            </p:txEl>
                                          </p:spTgt>
                                        </p:tgtEl>
                                        <p:attrNameLst>
                                          <p:attrName>style.visibility</p:attrName>
                                        </p:attrNameLst>
                                      </p:cBhvr>
                                      <p:to>
                                        <p:strVal val="visible"/>
                                      </p:to>
                                    </p:set>
                                    <p:anim calcmode="lin" valueType="num">
                                      <p:cBhvr additive="base">
                                        <p:cTn id="17" dur="500" fill="hold"/>
                                        <p:tgtEl>
                                          <p:spTgt spid="93389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338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33891">
                                            <p:txEl>
                                              <p:pRg st="3" end="3"/>
                                            </p:txEl>
                                          </p:spTgt>
                                        </p:tgtEl>
                                        <p:attrNameLst>
                                          <p:attrName>style.visibility</p:attrName>
                                        </p:attrNameLst>
                                      </p:cBhvr>
                                      <p:to>
                                        <p:strVal val="visible"/>
                                      </p:to>
                                    </p:set>
                                    <p:anim calcmode="lin" valueType="num">
                                      <p:cBhvr additive="base">
                                        <p:cTn id="23" dur="500" fill="hold"/>
                                        <p:tgtEl>
                                          <p:spTgt spid="933891">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33891">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33891">
                                            <p:txEl>
                                              <p:pRg st="4" end="4"/>
                                            </p:txEl>
                                          </p:spTgt>
                                        </p:tgtEl>
                                        <p:attrNameLst>
                                          <p:attrName>style.visibility</p:attrName>
                                        </p:attrNameLst>
                                      </p:cBhvr>
                                      <p:to>
                                        <p:strVal val="visible"/>
                                      </p:to>
                                    </p:set>
                                    <p:anim calcmode="lin" valueType="num">
                                      <p:cBhvr additive="base">
                                        <p:cTn id="27" dur="500" fill="hold"/>
                                        <p:tgtEl>
                                          <p:spTgt spid="933891">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33891">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33891">
                                            <p:txEl>
                                              <p:pRg st="5" end="5"/>
                                            </p:txEl>
                                          </p:spTgt>
                                        </p:tgtEl>
                                        <p:attrNameLst>
                                          <p:attrName>style.visibility</p:attrName>
                                        </p:attrNameLst>
                                      </p:cBhvr>
                                      <p:to>
                                        <p:strVal val="visible"/>
                                      </p:to>
                                    </p:set>
                                    <p:anim calcmode="lin" valueType="num">
                                      <p:cBhvr additive="base">
                                        <p:cTn id="31" dur="500" fill="hold"/>
                                        <p:tgtEl>
                                          <p:spTgt spid="93389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3389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33891">
                                            <p:txEl>
                                              <p:pRg st="6" end="6"/>
                                            </p:txEl>
                                          </p:spTgt>
                                        </p:tgtEl>
                                        <p:attrNameLst>
                                          <p:attrName>style.visibility</p:attrName>
                                        </p:attrNameLst>
                                      </p:cBhvr>
                                      <p:to>
                                        <p:strVal val="visible"/>
                                      </p:to>
                                    </p:set>
                                    <p:anim calcmode="lin" valueType="num">
                                      <p:cBhvr additive="base">
                                        <p:cTn id="37" dur="500" fill="hold"/>
                                        <p:tgtEl>
                                          <p:spTgt spid="933891">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33891">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933891">
                                            <p:txEl>
                                              <p:pRg st="7" end="7"/>
                                            </p:txEl>
                                          </p:spTgt>
                                        </p:tgtEl>
                                        <p:attrNameLst>
                                          <p:attrName>style.visibility</p:attrName>
                                        </p:attrNameLst>
                                      </p:cBhvr>
                                      <p:to>
                                        <p:strVal val="visible"/>
                                      </p:to>
                                    </p:set>
                                    <p:anim calcmode="lin" valueType="num">
                                      <p:cBhvr additive="base">
                                        <p:cTn id="41" dur="500" fill="hold"/>
                                        <p:tgtEl>
                                          <p:spTgt spid="933891">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93389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3891" grpId="0" build="p" bldLvl="2" autoUpdateAnimBg="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3" name="Rectangle 2"/>
          <p:cNvSpPr>
            <a:spLocks noGrp="1" noChangeArrowheads="1"/>
          </p:cNvSpPr>
          <p:nvPr>
            <p:ph type="title"/>
          </p:nvPr>
        </p:nvSpPr>
        <p:spPr/>
        <p:txBody>
          <a:bodyPr/>
          <a:lstStyle/>
          <a:p>
            <a:pPr eaLnBrk="1" hangingPunct="1"/>
            <a:r>
              <a:rPr lang="en-GB" altLang="zh-CN">
                <a:latin typeface="Garamond" charset="0"/>
                <a:ea typeface="宋体" charset="0"/>
              </a:rPr>
              <a:t>Exemplar: Ninoflex Building</a:t>
            </a:r>
            <a:endParaRPr lang="en-US" altLang="zh-CN">
              <a:latin typeface="Garamond" charset="0"/>
              <a:ea typeface="宋体" charset="0"/>
            </a:endParaRPr>
          </a:p>
        </p:txBody>
      </p:sp>
      <p:sp>
        <p:nvSpPr>
          <p:cNvPr id="381954"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D8B89AA-D916-C045-9456-8A0267449F38}" type="slidenum">
              <a:rPr lang="en-US" altLang="zh-CN" sz="1200">
                <a:latin typeface="Garamond" charset="0"/>
              </a:rPr>
              <a:pPr eaLnBrk="1" hangingPunct="1"/>
              <a:t>172</a:t>
            </a:fld>
            <a:endParaRPr lang="en-US" altLang="zh-CN" sz="1200">
              <a:latin typeface="Garamond" charset="0"/>
            </a:endParaRPr>
          </a:p>
        </p:txBody>
      </p:sp>
      <p:pic>
        <p:nvPicPr>
          <p:cNvPr id="935939" name="Picture 3" descr="Ninoflex Floor Pl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2492375"/>
            <a:ext cx="3848100" cy="294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5000"/>
                                  </p:stCondLst>
                                  <p:childTnLst>
                                    <p:set>
                                      <p:cBhvr>
                                        <p:cTn id="6" dur="1" fill="hold">
                                          <p:stCondLst>
                                            <p:cond delay="0"/>
                                          </p:stCondLst>
                                        </p:cTn>
                                        <p:tgtEl>
                                          <p:spTgt spid="935939"/>
                                        </p:tgtEl>
                                        <p:attrNameLst>
                                          <p:attrName>style.visibility</p:attrName>
                                        </p:attrNameLst>
                                      </p:cBhvr>
                                      <p:to>
                                        <p:strVal val="visible"/>
                                      </p:to>
                                    </p:set>
                                    <p:anim calcmode="lin" valueType="num">
                                      <p:cBhvr additive="base">
                                        <p:cTn id="7" dur="500" fill="hold"/>
                                        <p:tgtEl>
                                          <p:spTgt spid="935939"/>
                                        </p:tgtEl>
                                        <p:attrNameLst>
                                          <p:attrName>ppt_x</p:attrName>
                                        </p:attrNameLst>
                                      </p:cBhvr>
                                      <p:tavLst>
                                        <p:tav tm="0">
                                          <p:val>
                                            <p:strVal val="0-#ppt_w/2"/>
                                          </p:val>
                                        </p:tav>
                                        <p:tav tm="100000">
                                          <p:val>
                                            <p:strVal val="#ppt_x"/>
                                          </p:val>
                                        </p:tav>
                                      </p:tavLst>
                                    </p:anim>
                                    <p:anim calcmode="lin" valueType="num">
                                      <p:cBhvr additive="base">
                                        <p:cTn id="8" dur="500" fill="hold"/>
                                        <p:tgtEl>
                                          <p:spTgt spid="9359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1" name="Rectangle 2"/>
          <p:cNvSpPr>
            <a:spLocks noGrp="1" noChangeArrowheads="1"/>
          </p:cNvSpPr>
          <p:nvPr>
            <p:ph type="title"/>
          </p:nvPr>
        </p:nvSpPr>
        <p:spPr/>
        <p:txBody>
          <a:bodyPr/>
          <a:lstStyle/>
          <a:p>
            <a:pPr eaLnBrk="1" hangingPunct="1"/>
            <a:r>
              <a:rPr lang="en-GB" altLang="zh-CN">
                <a:latin typeface="Garamond" charset="0"/>
                <a:ea typeface="宋体" charset="0"/>
              </a:rPr>
              <a:t>Exemplar: Ninoflex Building</a:t>
            </a:r>
          </a:p>
        </p:txBody>
      </p:sp>
      <p:sp>
        <p:nvSpPr>
          <p:cNvPr id="937987" name="Rectangle 3"/>
          <p:cNvSpPr>
            <a:spLocks noGrp="1" noChangeArrowheads="1"/>
          </p:cNvSpPr>
          <p:nvPr>
            <p:ph idx="1"/>
          </p:nvPr>
        </p:nvSpPr>
        <p:spPr/>
        <p:txBody>
          <a:bodyPr/>
          <a:lstStyle/>
          <a:p>
            <a:pPr eaLnBrk="1" hangingPunct="1"/>
            <a:r>
              <a:rPr lang="en-GB" altLang="zh-CN">
                <a:latin typeface="Arial" charset="0"/>
                <a:ea typeface="宋体" charset="0"/>
              </a:rPr>
              <a:t>Architecture of the Ninoflax Building, 1962</a:t>
            </a:r>
          </a:p>
          <a:p>
            <a:pPr lvl="1" eaLnBrk="1" hangingPunct="1"/>
            <a:r>
              <a:rPr lang="en-GB" altLang="zh-CN">
                <a:latin typeface="Tahoma" charset="0"/>
                <a:ea typeface="宋体" charset="0"/>
              </a:rPr>
              <a:t>“</a:t>
            </a:r>
            <a:r>
              <a:rPr lang="en-GB" altLang="zh-CN">
                <a:latin typeface="Arial" charset="0"/>
                <a:ea typeface="宋体" charset="0"/>
              </a:rPr>
              <a:t>Office landscaping</a:t>
            </a:r>
            <a:r>
              <a:rPr lang="en-GB" altLang="zh-CN">
                <a:latin typeface="Tahoma" charset="0"/>
                <a:ea typeface="宋体" charset="0"/>
              </a:rPr>
              <a:t>”</a:t>
            </a:r>
            <a:r>
              <a:rPr lang="en-GB" altLang="zh-CN">
                <a:latin typeface="Arial" charset="0"/>
                <a:ea typeface="宋体" charset="0"/>
              </a:rPr>
              <a:t>, open plan interiors, wall to wall carpeting, break areas</a:t>
            </a:r>
          </a:p>
          <a:p>
            <a:pPr lvl="1" eaLnBrk="1" hangingPunct="1"/>
            <a:r>
              <a:rPr lang="en-GB" altLang="zh-CN">
                <a:latin typeface="Arial" charset="0"/>
                <a:ea typeface="宋体" charset="0"/>
              </a:rPr>
              <a:t>Complex, dynamic, </a:t>
            </a:r>
            <a:r>
              <a:rPr lang="en-GB" altLang="zh-CN">
                <a:latin typeface="Tahoma" charset="0"/>
                <a:ea typeface="宋体" charset="0"/>
              </a:rPr>
              <a:t>“</a:t>
            </a:r>
            <a:r>
              <a:rPr lang="en-GB" altLang="zh-CN">
                <a:latin typeface="Arial" charset="0"/>
                <a:ea typeface="宋体" charset="0"/>
              </a:rPr>
              <a:t>more organic</a:t>
            </a:r>
            <a:r>
              <a:rPr lang="en-GB" altLang="zh-CN">
                <a:latin typeface="Tahoma" charset="0"/>
                <a:ea typeface="宋体" charset="0"/>
              </a:rPr>
              <a:t>”</a:t>
            </a:r>
            <a:r>
              <a:rPr lang="en-GB" altLang="zh-CN">
                <a:latin typeface="Arial" charset="0"/>
                <a:ea typeface="宋体" charset="0"/>
              </a:rPr>
              <a:t> geometry</a:t>
            </a:r>
          </a:p>
          <a:p>
            <a:pPr lvl="1" eaLnBrk="1" hangingPunct="1"/>
            <a:r>
              <a:rPr lang="en-GB" altLang="zh-CN">
                <a:latin typeface="Arial" charset="0"/>
                <a:ea typeface="宋体" charset="0"/>
              </a:rPr>
              <a:t>Based on a theoretical understanding of office processes and communication, rather than needs of syndicated investors/speculators</a:t>
            </a:r>
          </a:p>
        </p:txBody>
      </p:sp>
      <p:sp>
        <p:nvSpPr>
          <p:cNvPr id="3840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AC7C820-811C-5F4E-B835-F8A1B5FA8BA5}" type="slidenum">
              <a:rPr lang="en-US" altLang="zh-CN" sz="1200">
                <a:latin typeface="Garamond" charset="0"/>
              </a:rPr>
              <a:pPr eaLnBrk="1" hangingPunct="1"/>
              <a:t>173</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7987">
                                            <p:txEl>
                                              <p:pRg st="0" end="0"/>
                                            </p:txEl>
                                          </p:spTgt>
                                        </p:tgtEl>
                                        <p:attrNameLst>
                                          <p:attrName>style.visibility</p:attrName>
                                        </p:attrNameLst>
                                      </p:cBhvr>
                                      <p:to>
                                        <p:strVal val="visible"/>
                                      </p:to>
                                    </p:set>
                                    <p:anim calcmode="lin" valueType="num">
                                      <p:cBhvr additive="base">
                                        <p:cTn id="7" dur="500" fill="hold"/>
                                        <p:tgtEl>
                                          <p:spTgt spid="9379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379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37987">
                                            <p:txEl>
                                              <p:pRg st="1" end="1"/>
                                            </p:txEl>
                                          </p:spTgt>
                                        </p:tgtEl>
                                        <p:attrNameLst>
                                          <p:attrName>style.visibility</p:attrName>
                                        </p:attrNameLst>
                                      </p:cBhvr>
                                      <p:to>
                                        <p:strVal val="visible"/>
                                      </p:to>
                                    </p:set>
                                    <p:anim calcmode="lin" valueType="num">
                                      <p:cBhvr additive="base">
                                        <p:cTn id="13" dur="500" fill="hold"/>
                                        <p:tgtEl>
                                          <p:spTgt spid="9379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379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37987">
                                            <p:txEl>
                                              <p:pRg st="2" end="2"/>
                                            </p:txEl>
                                          </p:spTgt>
                                        </p:tgtEl>
                                        <p:attrNameLst>
                                          <p:attrName>style.visibility</p:attrName>
                                        </p:attrNameLst>
                                      </p:cBhvr>
                                      <p:to>
                                        <p:strVal val="visible"/>
                                      </p:to>
                                    </p:set>
                                    <p:anim calcmode="lin" valueType="num">
                                      <p:cBhvr additive="base">
                                        <p:cTn id="19" dur="500" fill="hold"/>
                                        <p:tgtEl>
                                          <p:spTgt spid="9379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3798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37987">
                                            <p:txEl>
                                              <p:pRg st="3" end="3"/>
                                            </p:txEl>
                                          </p:spTgt>
                                        </p:tgtEl>
                                        <p:attrNameLst>
                                          <p:attrName>style.visibility</p:attrName>
                                        </p:attrNameLst>
                                      </p:cBhvr>
                                      <p:to>
                                        <p:strVal val="visible"/>
                                      </p:to>
                                    </p:set>
                                    <p:anim calcmode="lin" valueType="num">
                                      <p:cBhvr additive="base">
                                        <p:cTn id="25" dur="500" fill="hold"/>
                                        <p:tgtEl>
                                          <p:spTgt spid="93798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3798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87" grpId="0" build="p" bldLvl="2" autoUpdateAnimBg="0"/>
    </p:bldLst>
  </p:timing>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6049" name="Rectangle 2"/>
          <p:cNvSpPr>
            <a:spLocks noGrp="1" noChangeArrowheads="1"/>
          </p:cNvSpPr>
          <p:nvPr>
            <p:ph type="title"/>
          </p:nvPr>
        </p:nvSpPr>
        <p:spPr/>
        <p:txBody>
          <a:bodyPr/>
          <a:lstStyle/>
          <a:p>
            <a:pPr eaLnBrk="1" hangingPunct="1"/>
            <a:r>
              <a:rPr lang="en-GB" altLang="zh-CN">
                <a:latin typeface="Garamond" charset="0"/>
                <a:ea typeface="宋体" charset="0"/>
              </a:rPr>
              <a:t>Office Architecture vs. Design</a:t>
            </a:r>
          </a:p>
        </p:txBody>
      </p:sp>
      <p:sp>
        <p:nvSpPr>
          <p:cNvPr id="940035" name="Rectangle 3"/>
          <p:cNvSpPr>
            <a:spLocks noGrp="1" noChangeArrowheads="1"/>
          </p:cNvSpPr>
          <p:nvPr>
            <p:ph idx="1"/>
          </p:nvPr>
        </p:nvSpPr>
        <p:spPr>
          <a:xfrm>
            <a:off x="395288" y="1196975"/>
            <a:ext cx="8229600" cy="4530725"/>
          </a:xfrm>
        </p:spPr>
        <p:txBody>
          <a:bodyPr/>
          <a:lstStyle/>
          <a:p>
            <a:pPr eaLnBrk="1" hangingPunct="1"/>
            <a:r>
              <a:rPr lang="en-GB" altLang="zh-CN">
                <a:latin typeface="Arial" charset="0"/>
                <a:ea typeface="宋体" charset="0"/>
              </a:rPr>
              <a:t>Complex forces shaping the two traditions reveal themselves only in retrospect</a:t>
            </a:r>
          </a:p>
          <a:p>
            <a:pPr lvl="1" eaLnBrk="1" hangingPunct="1"/>
            <a:r>
              <a:rPr lang="en-GB" altLang="zh-CN">
                <a:latin typeface="Arial" charset="0"/>
                <a:ea typeface="宋体" charset="0"/>
              </a:rPr>
              <a:t>Most office architects took (at least some) of the prevailing forces for granted</a:t>
            </a:r>
          </a:p>
          <a:p>
            <a:pPr lvl="1" eaLnBrk="1" hangingPunct="1"/>
            <a:r>
              <a:rPr lang="en-GB" altLang="zh-CN">
                <a:latin typeface="Arial" charset="0"/>
                <a:ea typeface="宋体" charset="0"/>
              </a:rPr>
              <a:t>The essentially architectural knowledge was hidden, and transmitted culturally</a:t>
            </a:r>
          </a:p>
        </p:txBody>
      </p:sp>
      <p:sp>
        <p:nvSpPr>
          <p:cNvPr id="3860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432649A-F848-0A40-B079-275374DF08D5}" type="slidenum">
              <a:rPr lang="en-US" altLang="zh-CN" sz="1200">
                <a:latin typeface="Garamond" charset="0"/>
              </a:rPr>
              <a:pPr eaLnBrk="1" hangingPunct="1"/>
              <a:t>174</a:t>
            </a:fld>
            <a:endParaRPr lang="en-US" altLang="zh-CN" sz="1200">
              <a:latin typeface="Garamond" charset="0"/>
            </a:endParaRPr>
          </a:p>
        </p:txBody>
      </p:sp>
      <p:sp>
        <p:nvSpPr>
          <p:cNvPr id="940036" name="Text Box 4"/>
          <p:cNvSpPr txBox="1">
            <a:spLocks noChangeArrowheads="1"/>
          </p:cNvSpPr>
          <p:nvPr/>
        </p:nvSpPr>
        <p:spPr bwMode="auto">
          <a:xfrm>
            <a:off x="1331913" y="4076700"/>
            <a:ext cx="6705600" cy="1562100"/>
          </a:xfrm>
          <a:prstGeom prst="rect">
            <a:avLst/>
          </a:prstGeom>
          <a:solidFill>
            <a:schemeClr val="accent1">
              <a:alpha val="49019"/>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a:spAutoFit/>
            <a:flatTx/>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tLang="zh-CN">
                <a:solidFill>
                  <a:schemeClr val="bg2"/>
                </a:solidFill>
                <a:latin typeface="Arial Narrow" charset="0"/>
              </a:rPr>
              <a:t>It is clear from this analysis that architecture does not depend on architects, but can exist within the context of what we would normally call the vernacular.</a:t>
            </a:r>
          </a:p>
          <a:p>
            <a:pPr eaLnBrk="1" hangingPunct="1"/>
            <a:r>
              <a:rPr lang="en-GB" altLang="zh-CN">
                <a:solidFill>
                  <a:schemeClr val="bg2"/>
                </a:solidFill>
                <a:latin typeface="Arial Narrow" charset="0"/>
              </a:rPr>
              <a:t>[Hillier1996]</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940036"/>
                                        </p:tgtEl>
                                        <p:attrNameLst>
                                          <p:attrName>style.visibility</p:attrName>
                                        </p:attrNameLst>
                                      </p:cBhvr>
                                      <p:to>
                                        <p:strVal val="visible"/>
                                      </p:to>
                                    </p:set>
                                    <p:animEffect transition="in" filter="slide(fromRight)">
                                      <p:cBhvr>
                                        <p:cTn id="7" dur="500"/>
                                        <p:tgtEl>
                                          <p:spTgt spid="9400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940035">
                                            <p:txEl>
                                              <p:pRg st="0" end="0"/>
                                            </p:txEl>
                                          </p:spTgt>
                                        </p:tgtEl>
                                        <p:attrNameLst>
                                          <p:attrName>style.visibility</p:attrName>
                                        </p:attrNameLst>
                                      </p:cBhvr>
                                      <p:to>
                                        <p:strVal val="visible"/>
                                      </p:to>
                                    </p:set>
                                    <p:anim calcmode="lin" valueType="num">
                                      <p:cBhvr additive="base">
                                        <p:cTn id="12" dur="500" fill="hold"/>
                                        <p:tgtEl>
                                          <p:spTgt spid="94003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940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40035">
                                            <p:txEl>
                                              <p:pRg st="1" end="1"/>
                                            </p:txEl>
                                          </p:spTgt>
                                        </p:tgtEl>
                                        <p:attrNameLst>
                                          <p:attrName>style.visibility</p:attrName>
                                        </p:attrNameLst>
                                      </p:cBhvr>
                                      <p:to>
                                        <p:strVal val="visible"/>
                                      </p:to>
                                    </p:set>
                                    <p:anim calcmode="lin" valueType="num">
                                      <p:cBhvr additive="base">
                                        <p:cTn id="18" dur="500" fill="hold"/>
                                        <p:tgtEl>
                                          <p:spTgt spid="940035">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9400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40035">
                                            <p:txEl>
                                              <p:pRg st="2" end="2"/>
                                            </p:txEl>
                                          </p:spTgt>
                                        </p:tgtEl>
                                        <p:attrNameLst>
                                          <p:attrName>style.visibility</p:attrName>
                                        </p:attrNameLst>
                                      </p:cBhvr>
                                      <p:to>
                                        <p:strVal val="visible"/>
                                      </p:to>
                                    </p:set>
                                    <p:anim calcmode="lin" valueType="num">
                                      <p:cBhvr additive="base">
                                        <p:cTn id="24" dur="500" fill="hold"/>
                                        <p:tgtEl>
                                          <p:spTgt spid="940035">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94003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0035" grpId="0" build="p" bldLvl="2" autoUpdateAnimBg="0"/>
      <p:bldP spid="940036" grpId="0" animBg="1" autoUpdateAnimBg="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7" name="Rectangle 2"/>
          <p:cNvSpPr>
            <a:spLocks noGrp="1" noChangeArrowheads="1"/>
          </p:cNvSpPr>
          <p:nvPr>
            <p:ph type="title"/>
          </p:nvPr>
        </p:nvSpPr>
        <p:spPr/>
        <p:txBody>
          <a:bodyPr/>
          <a:lstStyle/>
          <a:p>
            <a:pPr eaLnBrk="1" hangingPunct="1"/>
            <a:r>
              <a:rPr lang="en-GB" altLang="zh-CN">
                <a:latin typeface="Garamond" charset="0"/>
                <a:ea typeface="宋体" charset="0"/>
              </a:rPr>
              <a:t>Architecture as Configurational Knowledge</a:t>
            </a:r>
          </a:p>
        </p:txBody>
      </p:sp>
      <p:sp>
        <p:nvSpPr>
          <p:cNvPr id="388098" name="Rectangle 3"/>
          <p:cNvSpPr>
            <a:spLocks noGrp="1" noChangeArrowheads="1"/>
          </p:cNvSpPr>
          <p:nvPr>
            <p:ph idx="1"/>
          </p:nvPr>
        </p:nvSpPr>
        <p:spPr/>
        <p:txBody>
          <a:bodyPr/>
          <a:lstStyle/>
          <a:p>
            <a:pPr eaLnBrk="1" hangingPunct="1"/>
            <a:r>
              <a:rPr lang="en-GB" altLang="zh-CN" sz="2600">
                <a:latin typeface="Arial" charset="0"/>
                <a:ea typeface="宋体" charset="0"/>
              </a:rPr>
              <a:t>To summarise, architectural knowledge</a:t>
            </a:r>
          </a:p>
          <a:p>
            <a:pPr lvl="1" eaLnBrk="1" hangingPunct="1"/>
            <a:r>
              <a:rPr lang="en-GB" altLang="zh-CN" sz="2200">
                <a:latin typeface="Arial" charset="0"/>
                <a:ea typeface="宋体" charset="0"/>
              </a:rPr>
              <a:t>Deals with process, organisation as well as </a:t>
            </a:r>
            <a:r>
              <a:rPr lang="en-GB" altLang="zh-CN" sz="2200">
                <a:latin typeface="Tahoma" charset="0"/>
                <a:ea typeface="宋体" charset="0"/>
              </a:rPr>
              <a:t>“</a:t>
            </a:r>
            <a:r>
              <a:rPr lang="en-GB" altLang="zh-CN" sz="2200">
                <a:latin typeface="Arial" charset="0"/>
                <a:ea typeface="宋体" charset="0"/>
              </a:rPr>
              <a:t>product</a:t>
            </a:r>
            <a:r>
              <a:rPr lang="en-GB" altLang="zh-CN" sz="2200">
                <a:latin typeface="Tahoma" charset="0"/>
                <a:ea typeface="宋体" charset="0"/>
              </a:rPr>
              <a:t>”</a:t>
            </a:r>
            <a:endParaRPr lang="en-GB" altLang="zh-CN" sz="2200">
              <a:latin typeface="Arial" charset="0"/>
              <a:ea typeface="宋体" charset="0"/>
            </a:endParaRPr>
          </a:p>
          <a:p>
            <a:pPr lvl="1" eaLnBrk="1" hangingPunct="1"/>
            <a:r>
              <a:rPr lang="en-GB" altLang="zh-CN" sz="2200">
                <a:latin typeface="Arial" charset="0"/>
                <a:ea typeface="宋体" charset="0"/>
              </a:rPr>
              <a:t>Recognises that the </a:t>
            </a:r>
            <a:r>
              <a:rPr lang="en-GB" altLang="zh-CN" sz="2200">
                <a:latin typeface="Tahoma" charset="0"/>
                <a:ea typeface="宋体" charset="0"/>
              </a:rPr>
              <a:t>“</a:t>
            </a:r>
            <a:r>
              <a:rPr lang="en-GB" altLang="zh-CN" sz="2200">
                <a:latin typeface="Arial" charset="0"/>
                <a:ea typeface="宋体" charset="0"/>
              </a:rPr>
              <a:t>whole</a:t>
            </a:r>
            <a:r>
              <a:rPr lang="en-GB" altLang="zh-CN" sz="2200">
                <a:latin typeface="Tahoma" charset="0"/>
                <a:ea typeface="宋体" charset="0"/>
              </a:rPr>
              <a:t>”</a:t>
            </a:r>
            <a:r>
              <a:rPr lang="en-GB" altLang="zh-CN" sz="2200">
                <a:latin typeface="Arial" charset="0"/>
                <a:ea typeface="宋体" charset="0"/>
              </a:rPr>
              <a:t> is greater than the sum of its parts</a:t>
            </a:r>
          </a:p>
          <a:p>
            <a:pPr lvl="2" eaLnBrk="1" hangingPunct="1"/>
            <a:r>
              <a:rPr lang="en-GB" altLang="zh-CN">
                <a:latin typeface="Arial" charset="0"/>
                <a:ea typeface="宋体" charset="0"/>
              </a:rPr>
              <a:t>structure </a:t>
            </a:r>
            <a:r>
              <a:rPr lang="en-GB" altLang="zh-CN">
                <a:latin typeface="Tahoma" charset="0"/>
                <a:ea typeface="宋体" charset="0"/>
              </a:rPr>
              <a:t>“</a:t>
            </a:r>
            <a:r>
              <a:rPr lang="en-GB" altLang="zh-CN">
                <a:latin typeface="Arial" charset="0"/>
                <a:ea typeface="宋体" charset="0"/>
              </a:rPr>
              <a:t>carves out</a:t>
            </a:r>
            <a:r>
              <a:rPr lang="en-GB" altLang="zh-CN">
                <a:latin typeface="Tahoma" charset="0"/>
                <a:ea typeface="宋体" charset="0"/>
              </a:rPr>
              <a:t>”</a:t>
            </a:r>
            <a:r>
              <a:rPr lang="en-GB" altLang="zh-CN">
                <a:latin typeface="Arial" charset="0"/>
                <a:ea typeface="宋体" charset="0"/>
              </a:rPr>
              <a:t> space</a:t>
            </a:r>
          </a:p>
          <a:p>
            <a:pPr lvl="1" eaLnBrk="1" hangingPunct="1"/>
            <a:r>
              <a:rPr lang="en-GB" altLang="zh-CN" sz="2200">
                <a:latin typeface="Arial" charset="0"/>
                <a:ea typeface="宋体" charset="0"/>
              </a:rPr>
              <a:t>That a design choice in one place will have unintended side effects elsewhere that have to be imagined</a:t>
            </a:r>
          </a:p>
          <a:p>
            <a:pPr lvl="2" eaLnBrk="1" hangingPunct="1"/>
            <a:r>
              <a:rPr lang="en-GB" altLang="zh-CN">
                <a:latin typeface="Arial" charset="0"/>
                <a:ea typeface="宋体" charset="0"/>
              </a:rPr>
              <a:t>and dealt with in design</a:t>
            </a:r>
          </a:p>
          <a:p>
            <a:pPr lvl="1" eaLnBrk="1" hangingPunct="1"/>
            <a:r>
              <a:rPr lang="en-GB" altLang="zh-CN" sz="2200">
                <a:latin typeface="Arial" charset="0"/>
                <a:ea typeface="宋体" charset="0"/>
              </a:rPr>
              <a:t>Deals with multiple kinds of </a:t>
            </a:r>
            <a:r>
              <a:rPr lang="en-GB" altLang="zh-CN" sz="2200">
                <a:latin typeface="Tahoma" charset="0"/>
                <a:ea typeface="宋体" charset="0"/>
              </a:rPr>
              <a:t>“</a:t>
            </a:r>
            <a:r>
              <a:rPr lang="en-GB" altLang="zh-CN" sz="2200">
                <a:latin typeface="Arial" charset="0"/>
                <a:ea typeface="宋体" charset="0"/>
              </a:rPr>
              <a:t>spaces</a:t>
            </a:r>
            <a:r>
              <a:rPr lang="en-GB" altLang="zh-CN" sz="2200">
                <a:latin typeface="Tahoma" charset="0"/>
                <a:ea typeface="宋体" charset="0"/>
              </a:rPr>
              <a:t>”</a:t>
            </a:r>
            <a:endParaRPr lang="en-GB" altLang="zh-CN" sz="2200">
              <a:latin typeface="Arial" charset="0"/>
              <a:ea typeface="宋体" charset="0"/>
            </a:endParaRPr>
          </a:p>
          <a:p>
            <a:pPr lvl="2" eaLnBrk="1" hangingPunct="1"/>
            <a:r>
              <a:rPr lang="en-GB" altLang="zh-CN">
                <a:latin typeface="Arial" charset="0"/>
                <a:ea typeface="宋体" charset="0"/>
              </a:rPr>
              <a:t>Physical, logical, social</a:t>
            </a:r>
          </a:p>
        </p:txBody>
      </p:sp>
      <p:sp>
        <p:nvSpPr>
          <p:cNvPr id="3880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964F8E1-A80B-6543-A40E-17AFECBC20F7}" type="slidenum">
              <a:rPr lang="en-US" altLang="zh-CN" sz="1200">
                <a:latin typeface="Garamond" charset="0"/>
              </a:rPr>
              <a:pPr eaLnBrk="1" hangingPunct="1"/>
              <a:t>175</a:t>
            </a:fld>
            <a:endParaRPr lang="en-US" altLang="zh-CN" sz="1200">
              <a:latin typeface="Garamond" charset="0"/>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title"/>
          </p:nvPr>
        </p:nvSpPr>
        <p:spPr/>
        <p:txBody>
          <a:bodyPr/>
          <a:lstStyle/>
          <a:p>
            <a:pPr eaLnBrk="1" hangingPunct="1"/>
            <a:r>
              <a:rPr lang="en-GB" altLang="zh-CN">
                <a:latin typeface="Garamond" charset="0"/>
                <a:ea typeface="宋体" charset="0"/>
              </a:rPr>
              <a:t>Architecture as Non-discursive Knowledge</a:t>
            </a:r>
          </a:p>
        </p:txBody>
      </p:sp>
      <p:sp>
        <p:nvSpPr>
          <p:cNvPr id="39014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Architecture is knowledge </a:t>
            </a:r>
            <a:r>
              <a:rPr lang="en-GB" altLang="zh-CN" sz="2600">
                <a:latin typeface="Tahoma" charset="0"/>
                <a:ea typeface="宋体" charset="0"/>
              </a:rPr>
              <a:t>“</a:t>
            </a:r>
            <a:r>
              <a:rPr lang="en-GB" altLang="zh-CN" sz="2600">
                <a:latin typeface="Arial" charset="0"/>
                <a:ea typeface="宋体" charset="0"/>
              </a:rPr>
              <a:t>to-design-with</a:t>
            </a:r>
            <a:r>
              <a:rPr lang="en-GB" altLang="zh-CN" sz="2600">
                <a:latin typeface="Tahoma" charset="0"/>
                <a:ea typeface="宋体" charset="0"/>
              </a:rPr>
              <a:t>”</a:t>
            </a:r>
            <a:r>
              <a:rPr lang="en-GB" altLang="zh-CN" sz="2600">
                <a:latin typeface="Arial" charset="0"/>
                <a:ea typeface="宋体" charset="0"/>
              </a:rPr>
              <a:t> rather than knowledge </a:t>
            </a:r>
            <a:r>
              <a:rPr lang="en-GB" altLang="zh-CN" sz="2600">
                <a:latin typeface="Tahoma" charset="0"/>
                <a:ea typeface="宋体" charset="0"/>
              </a:rPr>
              <a:t>“</a:t>
            </a:r>
            <a:r>
              <a:rPr lang="en-GB" altLang="zh-CN" sz="2600">
                <a:latin typeface="Arial" charset="0"/>
                <a:ea typeface="宋体" charset="0"/>
              </a:rPr>
              <a:t>of</a:t>
            </a:r>
            <a:r>
              <a:rPr lang="en-GB" altLang="zh-CN" sz="2600">
                <a:latin typeface="Tahoma" charset="0"/>
                <a:ea typeface="宋体" charset="0"/>
              </a:rPr>
              <a:t>”</a:t>
            </a:r>
            <a:r>
              <a:rPr lang="en-GB" altLang="zh-CN" sz="2600">
                <a:latin typeface="Arial" charset="0"/>
                <a:ea typeface="宋体" charset="0"/>
              </a:rPr>
              <a:t> a design</a:t>
            </a:r>
          </a:p>
          <a:p>
            <a:pPr eaLnBrk="1" hangingPunct="1">
              <a:lnSpc>
                <a:spcPct val="90000"/>
              </a:lnSpc>
            </a:pPr>
            <a:r>
              <a:rPr lang="en-GB" altLang="zh-CN" sz="2600">
                <a:latin typeface="Arial" charset="0"/>
                <a:ea typeface="宋体" charset="0"/>
              </a:rPr>
              <a:t>This kind of knowledge is inherently difficult to express (</a:t>
            </a:r>
            <a:r>
              <a:rPr lang="en-GB" altLang="zh-CN" sz="2600">
                <a:latin typeface="Tahoma" charset="0"/>
                <a:ea typeface="宋体" charset="0"/>
              </a:rPr>
              <a:t>“</a:t>
            </a:r>
            <a:r>
              <a:rPr lang="en-GB" altLang="zh-CN" sz="2600">
                <a:latin typeface="Arial" charset="0"/>
                <a:ea typeface="宋体" charset="0"/>
              </a:rPr>
              <a:t>non-discursive</a:t>
            </a:r>
            <a:r>
              <a:rPr lang="en-GB" altLang="zh-CN" sz="2600">
                <a:latin typeface="Tahoma" charset="0"/>
                <a:ea typeface="宋体" charset="0"/>
              </a:rPr>
              <a:t>”</a:t>
            </a:r>
            <a:r>
              <a:rPr lang="en-GB" altLang="zh-CN" sz="2600">
                <a:latin typeface="Arial" charset="0"/>
                <a:ea typeface="宋体" charset="0"/>
              </a:rPr>
              <a:t>)</a:t>
            </a:r>
          </a:p>
          <a:p>
            <a:pPr lvl="1" eaLnBrk="1" hangingPunct="1">
              <a:lnSpc>
                <a:spcPct val="90000"/>
              </a:lnSpc>
            </a:pPr>
            <a:r>
              <a:rPr lang="en-GB" altLang="zh-CN" sz="2200">
                <a:latin typeface="Arial" charset="0"/>
                <a:ea typeface="宋体" charset="0"/>
              </a:rPr>
              <a:t>Creative, not analytical thought</a:t>
            </a:r>
          </a:p>
          <a:p>
            <a:pPr eaLnBrk="1" hangingPunct="1">
              <a:lnSpc>
                <a:spcPct val="90000"/>
              </a:lnSpc>
            </a:pPr>
            <a:r>
              <a:rPr lang="en-GB" altLang="zh-CN" sz="2600">
                <a:latin typeface="Arial" charset="0"/>
                <a:ea typeface="宋体" charset="0"/>
              </a:rPr>
              <a:t>Is typically acquired socially</a:t>
            </a:r>
          </a:p>
          <a:p>
            <a:pPr lvl="1" eaLnBrk="1" hangingPunct="1">
              <a:lnSpc>
                <a:spcPct val="90000"/>
              </a:lnSpc>
            </a:pPr>
            <a:r>
              <a:rPr lang="en-GB" altLang="zh-CN" sz="2200">
                <a:latin typeface="Tahoma" charset="0"/>
                <a:ea typeface="宋体" charset="0"/>
              </a:rPr>
              <a:t>“</a:t>
            </a:r>
            <a:r>
              <a:rPr lang="en-GB" altLang="zh-CN" sz="2200">
                <a:latin typeface="Arial" charset="0"/>
                <a:ea typeface="宋体" charset="0"/>
              </a:rPr>
              <a:t>learning-by-doing</a:t>
            </a:r>
            <a:r>
              <a:rPr lang="en-GB" altLang="zh-CN" sz="2200">
                <a:latin typeface="Tahoma" charset="0"/>
                <a:ea typeface="宋体" charset="0"/>
              </a:rPr>
              <a:t>”</a:t>
            </a:r>
            <a:endParaRPr lang="en-GB" altLang="zh-CN" sz="2200">
              <a:latin typeface="Arial" charset="0"/>
              <a:ea typeface="宋体" charset="0"/>
            </a:endParaRPr>
          </a:p>
          <a:p>
            <a:pPr eaLnBrk="1" hangingPunct="1">
              <a:lnSpc>
                <a:spcPct val="90000"/>
              </a:lnSpc>
            </a:pPr>
            <a:r>
              <a:rPr lang="en-GB" altLang="zh-CN" sz="2600">
                <a:latin typeface="Arial" charset="0"/>
                <a:ea typeface="宋体" charset="0"/>
              </a:rPr>
              <a:t>Only becomes explicit when different sets of configurational rules are compared and contrasted</a:t>
            </a:r>
          </a:p>
          <a:p>
            <a:pPr lvl="1" eaLnBrk="1" hangingPunct="1">
              <a:lnSpc>
                <a:spcPct val="90000"/>
              </a:lnSpc>
            </a:pPr>
            <a:r>
              <a:rPr lang="en-GB" altLang="zh-CN" sz="2200">
                <a:latin typeface="Arial" charset="0"/>
                <a:ea typeface="宋体" charset="0"/>
              </a:rPr>
              <a:t>E.g., different </a:t>
            </a:r>
            <a:r>
              <a:rPr lang="en-GB" altLang="zh-CN" sz="2200">
                <a:latin typeface="Tahoma" charset="0"/>
                <a:ea typeface="宋体" charset="0"/>
              </a:rPr>
              <a:t>“</a:t>
            </a:r>
            <a:r>
              <a:rPr lang="en-GB" altLang="zh-CN" sz="2200">
                <a:latin typeface="Arial" charset="0"/>
                <a:ea typeface="宋体" charset="0"/>
              </a:rPr>
              <a:t>styles</a:t>
            </a:r>
            <a:r>
              <a:rPr lang="en-GB" altLang="zh-CN" sz="2200">
                <a:latin typeface="Tahoma" charset="0"/>
                <a:ea typeface="宋体" charset="0"/>
              </a:rPr>
              <a:t>”</a:t>
            </a:r>
            <a:r>
              <a:rPr lang="en-GB" altLang="zh-CN" sz="2200">
                <a:latin typeface="Arial" charset="0"/>
                <a:ea typeface="宋体" charset="0"/>
              </a:rPr>
              <a:t> of office building</a:t>
            </a:r>
          </a:p>
          <a:p>
            <a:pPr lvl="1" eaLnBrk="1" hangingPunct="1">
              <a:lnSpc>
                <a:spcPct val="90000"/>
              </a:lnSpc>
            </a:pPr>
            <a:endParaRPr lang="zh-CN" altLang="en-GB" sz="2200">
              <a:latin typeface="Arial" charset="0"/>
              <a:ea typeface="宋体" charset="0"/>
            </a:endParaRPr>
          </a:p>
        </p:txBody>
      </p:sp>
      <p:sp>
        <p:nvSpPr>
          <p:cNvPr id="3901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B660325-5B67-EA4A-A312-9237E321F46F}" type="slidenum">
              <a:rPr lang="en-US" altLang="zh-CN" sz="1200">
                <a:latin typeface="Garamond" charset="0"/>
              </a:rPr>
              <a:pPr eaLnBrk="1" hangingPunct="1"/>
              <a:t>176</a:t>
            </a:fld>
            <a:endParaRPr lang="en-US" altLang="zh-CN" sz="1200">
              <a:latin typeface="Garamond"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noChangeArrowheads="1"/>
          </p:cNvSpPr>
          <p:nvPr>
            <p:ph type="title"/>
          </p:nvPr>
        </p:nvSpPr>
        <p:spPr/>
        <p:txBody>
          <a:bodyPr/>
          <a:lstStyle/>
          <a:p>
            <a:pPr eaLnBrk="1" hangingPunct="1"/>
            <a:r>
              <a:rPr lang="en-GB" altLang="zh-CN">
                <a:latin typeface="Garamond" charset="0"/>
                <a:ea typeface="宋体" charset="0"/>
              </a:rPr>
              <a:t>Exercise: Non-discursive Knowledge</a:t>
            </a:r>
          </a:p>
        </p:txBody>
      </p:sp>
      <p:sp>
        <p:nvSpPr>
          <p:cNvPr id="39219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63BC8EE-900F-9543-BDD8-67C818AFDE89}" type="slidenum">
              <a:rPr lang="en-US" altLang="zh-CN" sz="1200">
                <a:latin typeface="Garamond" charset="0"/>
              </a:rPr>
              <a:pPr eaLnBrk="1" hangingPunct="1"/>
              <a:t>177</a:t>
            </a:fld>
            <a:endParaRPr lang="en-US" altLang="zh-CN" sz="1200">
              <a:latin typeface="Garamond" charset="0"/>
            </a:endParaRPr>
          </a:p>
        </p:txBody>
      </p:sp>
      <p:sp>
        <p:nvSpPr>
          <p:cNvPr id="392195" name="AutoShape 3"/>
          <p:cNvSpPr>
            <a:spLocks noChangeArrowheads="1"/>
          </p:cNvSpPr>
          <p:nvPr/>
        </p:nvSpPr>
        <p:spPr bwMode="auto">
          <a:xfrm>
            <a:off x="1360488" y="1460500"/>
            <a:ext cx="995362" cy="1279525"/>
          </a:xfrm>
          <a:prstGeom prst="triangle">
            <a:avLst>
              <a:gd name="adj" fmla="val 50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392196" name="Text Box 4"/>
          <p:cNvSpPr txBox="1">
            <a:spLocks noChangeArrowheads="1"/>
          </p:cNvSpPr>
          <p:nvPr/>
        </p:nvSpPr>
        <p:spPr bwMode="auto">
          <a:xfrm>
            <a:off x="1138238" y="1747838"/>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accent1"/>
                </a:solidFill>
                <a:latin typeface="Arial Narrow" charset="0"/>
              </a:rPr>
              <a:t>1</a:t>
            </a:r>
          </a:p>
        </p:txBody>
      </p:sp>
      <p:sp>
        <p:nvSpPr>
          <p:cNvPr id="392197" name="Text Box 5"/>
          <p:cNvSpPr txBox="1">
            <a:spLocks noChangeArrowheads="1"/>
          </p:cNvSpPr>
          <p:nvPr/>
        </p:nvSpPr>
        <p:spPr bwMode="auto">
          <a:xfrm>
            <a:off x="2447925" y="1697038"/>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accent1"/>
                </a:solidFill>
                <a:latin typeface="Arial Narrow" charset="0"/>
              </a:rPr>
              <a:t>5</a:t>
            </a:r>
          </a:p>
        </p:txBody>
      </p:sp>
      <p:sp>
        <p:nvSpPr>
          <p:cNvPr id="392198" name="AutoShape 6"/>
          <p:cNvSpPr>
            <a:spLocks noChangeArrowheads="1"/>
          </p:cNvSpPr>
          <p:nvPr/>
        </p:nvSpPr>
        <p:spPr bwMode="auto">
          <a:xfrm>
            <a:off x="4316413" y="1428750"/>
            <a:ext cx="995362" cy="1279525"/>
          </a:xfrm>
          <a:prstGeom prst="triangle">
            <a:avLst>
              <a:gd name="adj" fmla="val 50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392199" name="AutoShape 7"/>
          <p:cNvSpPr>
            <a:spLocks noChangeArrowheads="1"/>
          </p:cNvSpPr>
          <p:nvPr/>
        </p:nvSpPr>
        <p:spPr bwMode="auto">
          <a:xfrm>
            <a:off x="7080250" y="1409700"/>
            <a:ext cx="995363" cy="1279525"/>
          </a:xfrm>
          <a:prstGeom prst="triangle">
            <a:avLst>
              <a:gd name="adj" fmla="val 50000"/>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392200" name="AutoShape 8"/>
          <p:cNvSpPr>
            <a:spLocks noChangeArrowheads="1"/>
          </p:cNvSpPr>
          <p:nvPr/>
        </p:nvSpPr>
        <p:spPr bwMode="auto">
          <a:xfrm>
            <a:off x="1390650" y="3400425"/>
            <a:ext cx="995363" cy="1279525"/>
          </a:xfrm>
          <a:prstGeom prst="triangle">
            <a:avLst>
              <a:gd name="adj" fmla="val 50000"/>
            </a:avLst>
          </a:prstGeom>
          <a:solidFill>
            <a:srgbClr val="3399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9966"/>
            </a:extrusionClr>
          </a:sp3d>
        </p:spPr>
        <p:txBody>
          <a:bodyPr wrap="none" anchor="ctr">
            <a:flatTx/>
          </a:bodyPr>
          <a:lstStyle/>
          <a:p>
            <a:endParaRPr lang="zh-CN" altLang="en-US"/>
          </a:p>
        </p:txBody>
      </p:sp>
      <p:sp>
        <p:nvSpPr>
          <p:cNvPr id="392201" name="AutoShape 9"/>
          <p:cNvSpPr>
            <a:spLocks noChangeArrowheads="1"/>
          </p:cNvSpPr>
          <p:nvPr/>
        </p:nvSpPr>
        <p:spPr bwMode="auto">
          <a:xfrm>
            <a:off x="4406900" y="3390900"/>
            <a:ext cx="995363" cy="1279525"/>
          </a:xfrm>
          <a:prstGeom prst="triangle">
            <a:avLst>
              <a:gd name="adj" fmla="val 50000"/>
            </a:avLst>
          </a:prstGeom>
          <a:solidFill>
            <a:srgbClr val="3399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9966"/>
            </a:extrusionClr>
          </a:sp3d>
        </p:spPr>
        <p:txBody>
          <a:bodyPr wrap="none" anchor="ctr">
            <a:flatTx/>
          </a:bodyPr>
          <a:lstStyle/>
          <a:p>
            <a:endParaRPr lang="zh-CN" altLang="en-US"/>
          </a:p>
        </p:txBody>
      </p:sp>
      <p:sp>
        <p:nvSpPr>
          <p:cNvPr id="392202" name="AutoShape 10"/>
          <p:cNvSpPr>
            <a:spLocks noChangeArrowheads="1"/>
          </p:cNvSpPr>
          <p:nvPr/>
        </p:nvSpPr>
        <p:spPr bwMode="auto">
          <a:xfrm>
            <a:off x="7129463" y="3430588"/>
            <a:ext cx="995362" cy="1279525"/>
          </a:xfrm>
          <a:prstGeom prst="triangle">
            <a:avLst>
              <a:gd name="adj" fmla="val 50000"/>
            </a:avLst>
          </a:prstGeom>
          <a:solidFill>
            <a:srgbClr val="3399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9966"/>
            </a:extrusionClr>
          </a:sp3d>
        </p:spPr>
        <p:txBody>
          <a:bodyPr wrap="none" anchor="ctr">
            <a:flatTx/>
          </a:bodyPr>
          <a:lstStyle/>
          <a:p>
            <a:endParaRPr lang="zh-CN" altLang="en-US"/>
          </a:p>
        </p:txBody>
      </p:sp>
      <p:sp>
        <p:nvSpPr>
          <p:cNvPr id="392203" name="AutoShape 11"/>
          <p:cNvSpPr>
            <a:spLocks noChangeArrowheads="1"/>
          </p:cNvSpPr>
          <p:nvPr/>
        </p:nvSpPr>
        <p:spPr bwMode="auto">
          <a:xfrm>
            <a:off x="1520825" y="5138738"/>
            <a:ext cx="995363" cy="1279525"/>
          </a:xfrm>
          <a:prstGeom prst="triangle">
            <a:avLst>
              <a:gd name="adj" fmla="val 50000"/>
            </a:avLst>
          </a:prstGeom>
          <a:solidFill>
            <a:srgbClr val="FF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00FF"/>
            </a:extrusionClr>
          </a:sp3d>
        </p:spPr>
        <p:txBody>
          <a:bodyPr wrap="none" anchor="ctr">
            <a:flatTx/>
          </a:bodyPr>
          <a:lstStyle/>
          <a:p>
            <a:endParaRPr lang="zh-CN" altLang="en-US"/>
          </a:p>
        </p:txBody>
      </p:sp>
      <p:sp>
        <p:nvSpPr>
          <p:cNvPr id="392204" name="AutoShape 12"/>
          <p:cNvSpPr>
            <a:spLocks noChangeArrowheads="1"/>
          </p:cNvSpPr>
          <p:nvPr/>
        </p:nvSpPr>
        <p:spPr bwMode="auto">
          <a:xfrm>
            <a:off x="4437063" y="5210175"/>
            <a:ext cx="995362" cy="1279525"/>
          </a:xfrm>
          <a:prstGeom prst="triangle">
            <a:avLst>
              <a:gd name="adj" fmla="val 50000"/>
            </a:avLst>
          </a:prstGeom>
          <a:solidFill>
            <a:srgbClr val="FF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00FF"/>
            </a:extrusionClr>
          </a:sp3d>
        </p:spPr>
        <p:txBody>
          <a:bodyPr wrap="none" anchor="ctr">
            <a:flatTx/>
          </a:bodyPr>
          <a:lstStyle/>
          <a:p>
            <a:endParaRPr lang="zh-CN" altLang="en-US"/>
          </a:p>
        </p:txBody>
      </p:sp>
      <p:sp>
        <p:nvSpPr>
          <p:cNvPr id="392205" name="AutoShape 13"/>
          <p:cNvSpPr>
            <a:spLocks noChangeArrowheads="1"/>
          </p:cNvSpPr>
          <p:nvPr/>
        </p:nvSpPr>
        <p:spPr bwMode="auto">
          <a:xfrm>
            <a:off x="7118350" y="5210175"/>
            <a:ext cx="995363" cy="1279525"/>
          </a:xfrm>
          <a:prstGeom prst="triangle">
            <a:avLst>
              <a:gd name="adj" fmla="val 50000"/>
            </a:avLst>
          </a:prstGeom>
          <a:solidFill>
            <a:srgbClr val="FF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00FF"/>
            </a:extrusionClr>
          </a:sp3d>
        </p:spPr>
        <p:txBody>
          <a:bodyPr wrap="none" anchor="ctr">
            <a:flatTx/>
          </a:bodyPr>
          <a:lstStyle/>
          <a:p>
            <a:endParaRPr lang="zh-CN" altLang="en-US"/>
          </a:p>
        </p:txBody>
      </p:sp>
      <p:sp>
        <p:nvSpPr>
          <p:cNvPr id="392206" name="Text Box 14"/>
          <p:cNvSpPr txBox="1">
            <a:spLocks noChangeArrowheads="1"/>
          </p:cNvSpPr>
          <p:nvPr/>
        </p:nvSpPr>
        <p:spPr bwMode="auto">
          <a:xfrm>
            <a:off x="1685925" y="2763838"/>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accent1"/>
                </a:solidFill>
                <a:latin typeface="Arial Narrow" charset="0"/>
              </a:rPr>
              <a:t>6</a:t>
            </a:r>
          </a:p>
        </p:txBody>
      </p:sp>
      <p:sp>
        <p:nvSpPr>
          <p:cNvPr id="392207" name="Text Box 15"/>
          <p:cNvSpPr txBox="1">
            <a:spLocks noChangeArrowheads="1"/>
          </p:cNvSpPr>
          <p:nvPr/>
        </p:nvSpPr>
        <p:spPr bwMode="auto">
          <a:xfrm>
            <a:off x="4175125" y="1697038"/>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accent1"/>
                </a:solidFill>
                <a:latin typeface="Arial Narrow" charset="0"/>
              </a:rPr>
              <a:t>9</a:t>
            </a:r>
          </a:p>
        </p:txBody>
      </p:sp>
      <p:sp>
        <p:nvSpPr>
          <p:cNvPr id="392208" name="Text Box 16"/>
          <p:cNvSpPr txBox="1">
            <a:spLocks noChangeArrowheads="1"/>
          </p:cNvSpPr>
          <p:nvPr/>
        </p:nvSpPr>
        <p:spPr bwMode="auto">
          <a:xfrm>
            <a:off x="4622800" y="2652713"/>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accent1"/>
                </a:solidFill>
                <a:latin typeface="Arial Narrow" charset="0"/>
              </a:rPr>
              <a:t>3</a:t>
            </a:r>
          </a:p>
        </p:txBody>
      </p:sp>
      <p:sp>
        <p:nvSpPr>
          <p:cNvPr id="392209" name="Text Box 17"/>
          <p:cNvSpPr txBox="1">
            <a:spLocks noChangeArrowheads="1"/>
          </p:cNvSpPr>
          <p:nvPr/>
        </p:nvSpPr>
        <p:spPr bwMode="auto">
          <a:xfrm>
            <a:off x="7021513" y="1616075"/>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accent1"/>
                </a:solidFill>
                <a:latin typeface="Arial Narrow" charset="0"/>
              </a:rPr>
              <a:t>4</a:t>
            </a:r>
          </a:p>
        </p:txBody>
      </p:sp>
      <p:sp>
        <p:nvSpPr>
          <p:cNvPr id="392210" name="Text Box 18"/>
          <p:cNvSpPr txBox="1">
            <a:spLocks noChangeArrowheads="1"/>
          </p:cNvSpPr>
          <p:nvPr/>
        </p:nvSpPr>
        <p:spPr bwMode="auto">
          <a:xfrm>
            <a:off x="7448550" y="2652713"/>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accent1"/>
                </a:solidFill>
                <a:latin typeface="Arial Narrow" charset="0"/>
              </a:rPr>
              <a:t>7</a:t>
            </a:r>
          </a:p>
        </p:txBody>
      </p:sp>
      <p:sp>
        <p:nvSpPr>
          <p:cNvPr id="392211" name="Text Box 19"/>
          <p:cNvSpPr txBox="1">
            <a:spLocks noChangeArrowheads="1"/>
          </p:cNvSpPr>
          <p:nvPr/>
        </p:nvSpPr>
        <p:spPr bwMode="auto">
          <a:xfrm>
            <a:off x="8035925" y="1616075"/>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accent1"/>
                </a:solidFill>
                <a:latin typeface="Arial Narrow" charset="0"/>
              </a:rPr>
              <a:t>8</a:t>
            </a:r>
          </a:p>
        </p:txBody>
      </p:sp>
      <p:sp>
        <p:nvSpPr>
          <p:cNvPr id="392212" name="Text Box 20"/>
          <p:cNvSpPr txBox="1">
            <a:spLocks noChangeArrowheads="1"/>
          </p:cNvSpPr>
          <p:nvPr/>
        </p:nvSpPr>
        <p:spPr bwMode="auto">
          <a:xfrm>
            <a:off x="1068388" y="3546475"/>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1EC22A"/>
                </a:solidFill>
                <a:latin typeface="Arial Narrow" charset="0"/>
              </a:rPr>
              <a:t>1</a:t>
            </a:r>
          </a:p>
        </p:txBody>
      </p:sp>
      <p:sp>
        <p:nvSpPr>
          <p:cNvPr id="392213" name="Text Box 21"/>
          <p:cNvSpPr txBox="1">
            <a:spLocks noChangeArrowheads="1"/>
          </p:cNvSpPr>
          <p:nvPr/>
        </p:nvSpPr>
        <p:spPr bwMode="auto">
          <a:xfrm>
            <a:off x="2398713" y="3597275"/>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1EC22A"/>
                </a:solidFill>
                <a:latin typeface="Arial Narrow" charset="0"/>
              </a:rPr>
              <a:t>5</a:t>
            </a:r>
          </a:p>
        </p:txBody>
      </p:sp>
      <p:sp>
        <p:nvSpPr>
          <p:cNvPr id="392214" name="Text Box 22"/>
          <p:cNvSpPr txBox="1">
            <a:spLocks noChangeArrowheads="1"/>
          </p:cNvSpPr>
          <p:nvPr/>
        </p:nvSpPr>
        <p:spPr bwMode="auto">
          <a:xfrm>
            <a:off x="1749425" y="4613275"/>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1EC22A"/>
                </a:solidFill>
                <a:latin typeface="Arial Narrow" charset="0"/>
              </a:rPr>
              <a:t>6</a:t>
            </a:r>
          </a:p>
        </p:txBody>
      </p:sp>
      <p:sp>
        <p:nvSpPr>
          <p:cNvPr id="392215" name="Text Box 23"/>
          <p:cNvSpPr txBox="1">
            <a:spLocks noChangeArrowheads="1"/>
          </p:cNvSpPr>
          <p:nvPr/>
        </p:nvSpPr>
        <p:spPr bwMode="auto">
          <a:xfrm>
            <a:off x="4268788" y="3597275"/>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1EC22A"/>
                </a:solidFill>
                <a:latin typeface="Arial Narrow" charset="0"/>
              </a:rPr>
              <a:t>9</a:t>
            </a:r>
          </a:p>
        </p:txBody>
      </p:sp>
      <p:sp>
        <p:nvSpPr>
          <p:cNvPr id="392216" name="Text Box 24"/>
          <p:cNvSpPr txBox="1">
            <a:spLocks noChangeArrowheads="1"/>
          </p:cNvSpPr>
          <p:nvPr/>
        </p:nvSpPr>
        <p:spPr bwMode="auto">
          <a:xfrm>
            <a:off x="4776788" y="4613275"/>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1EC22A"/>
                </a:solidFill>
                <a:latin typeface="Arial Narrow" charset="0"/>
              </a:rPr>
              <a:t>3</a:t>
            </a:r>
          </a:p>
        </p:txBody>
      </p:sp>
      <p:sp>
        <p:nvSpPr>
          <p:cNvPr id="392217" name="Text Box 25"/>
          <p:cNvSpPr txBox="1">
            <a:spLocks noChangeArrowheads="1"/>
          </p:cNvSpPr>
          <p:nvPr/>
        </p:nvSpPr>
        <p:spPr bwMode="auto">
          <a:xfrm>
            <a:off x="5487988" y="3578225"/>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1EC22A"/>
                </a:solidFill>
                <a:latin typeface="Arial Narrow" charset="0"/>
              </a:rPr>
              <a:t>2</a:t>
            </a:r>
          </a:p>
        </p:txBody>
      </p:sp>
      <p:sp>
        <p:nvSpPr>
          <p:cNvPr id="392218" name="Text Box 26"/>
          <p:cNvSpPr txBox="1">
            <a:spLocks noChangeArrowheads="1"/>
          </p:cNvSpPr>
          <p:nvPr/>
        </p:nvSpPr>
        <p:spPr bwMode="auto">
          <a:xfrm>
            <a:off x="6970713" y="3557588"/>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1EC22A"/>
                </a:solidFill>
                <a:latin typeface="Arial Narrow" charset="0"/>
              </a:rPr>
              <a:t>4</a:t>
            </a:r>
          </a:p>
        </p:txBody>
      </p:sp>
      <p:sp>
        <p:nvSpPr>
          <p:cNvPr id="392219" name="Text Box 27"/>
          <p:cNvSpPr txBox="1">
            <a:spLocks noChangeArrowheads="1"/>
          </p:cNvSpPr>
          <p:nvPr/>
        </p:nvSpPr>
        <p:spPr bwMode="auto">
          <a:xfrm>
            <a:off x="7478713" y="4694238"/>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1EC22A"/>
                </a:solidFill>
                <a:latin typeface="Arial Narrow" charset="0"/>
              </a:rPr>
              <a:t>7</a:t>
            </a:r>
          </a:p>
        </p:txBody>
      </p:sp>
      <p:sp>
        <p:nvSpPr>
          <p:cNvPr id="392220" name="Text Box 28"/>
          <p:cNvSpPr txBox="1">
            <a:spLocks noChangeArrowheads="1"/>
          </p:cNvSpPr>
          <p:nvPr/>
        </p:nvSpPr>
        <p:spPr bwMode="auto">
          <a:xfrm>
            <a:off x="8150225" y="3536950"/>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1EC22A"/>
                </a:solidFill>
                <a:latin typeface="Arial Narrow" charset="0"/>
              </a:rPr>
              <a:t>8</a:t>
            </a:r>
          </a:p>
        </p:txBody>
      </p:sp>
      <p:sp>
        <p:nvSpPr>
          <p:cNvPr id="392221" name="Text Box 29"/>
          <p:cNvSpPr txBox="1">
            <a:spLocks noChangeArrowheads="1"/>
          </p:cNvSpPr>
          <p:nvPr/>
        </p:nvSpPr>
        <p:spPr bwMode="auto">
          <a:xfrm>
            <a:off x="1363663" y="5487988"/>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B828AE"/>
                </a:solidFill>
                <a:latin typeface="Arial Narrow" charset="0"/>
              </a:rPr>
              <a:t>1</a:t>
            </a:r>
          </a:p>
        </p:txBody>
      </p:sp>
      <p:sp>
        <p:nvSpPr>
          <p:cNvPr id="392222" name="Text Box 30"/>
          <p:cNvSpPr txBox="1">
            <a:spLocks noChangeArrowheads="1"/>
          </p:cNvSpPr>
          <p:nvPr/>
        </p:nvSpPr>
        <p:spPr bwMode="auto">
          <a:xfrm>
            <a:off x="2470150" y="5499100"/>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B828AE"/>
                </a:solidFill>
                <a:latin typeface="Arial Narrow" charset="0"/>
              </a:rPr>
              <a:t>5</a:t>
            </a:r>
          </a:p>
        </p:txBody>
      </p:sp>
      <p:sp>
        <p:nvSpPr>
          <p:cNvPr id="392223" name="Text Box 31"/>
          <p:cNvSpPr txBox="1">
            <a:spLocks noChangeArrowheads="1"/>
          </p:cNvSpPr>
          <p:nvPr/>
        </p:nvSpPr>
        <p:spPr bwMode="auto">
          <a:xfrm>
            <a:off x="1820863" y="6400800"/>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B828AE"/>
                </a:solidFill>
                <a:latin typeface="Arial Narrow" charset="0"/>
              </a:rPr>
              <a:t>6</a:t>
            </a:r>
          </a:p>
        </p:txBody>
      </p:sp>
      <p:sp>
        <p:nvSpPr>
          <p:cNvPr id="392224" name="Text Box 32"/>
          <p:cNvSpPr txBox="1">
            <a:spLocks noChangeArrowheads="1"/>
          </p:cNvSpPr>
          <p:nvPr/>
        </p:nvSpPr>
        <p:spPr bwMode="auto">
          <a:xfrm>
            <a:off x="4259263" y="5457825"/>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B828AE"/>
                </a:solidFill>
                <a:latin typeface="Arial Narrow" charset="0"/>
              </a:rPr>
              <a:t>9</a:t>
            </a:r>
          </a:p>
        </p:txBody>
      </p:sp>
      <p:sp>
        <p:nvSpPr>
          <p:cNvPr id="392225" name="Text Box 33"/>
          <p:cNvSpPr txBox="1">
            <a:spLocks noChangeArrowheads="1"/>
          </p:cNvSpPr>
          <p:nvPr/>
        </p:nvSpPr>
        <p:spPr bwMode="auto">
          <a:xfrm>
            <a:off x="4808538" y="6400800"/>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B828AE"/>
                </a:solidFill>
                <a:latin typeface="Arial Narrow" charset="0"/>
              </a:rPr>
              <a:t>3</a:t>
            </a:r>
          </a:p>
        </p:txBody>
      </p:sp>
      <p:sp>
        <p:nvSpPr>
          <p:cNvPr id="392226" name="Text Box 34"/>
          <p:cNvSpPr txBox="1">
            <a:spLocks noChangeArrowheads="1"/>
          </p:cNvSpPr>
          <p:nvPr/>
        </p:nvSpPr>
        <p:spPr bwMode="auto">
          <a:xfrm>
            <a:off x="5397500" y="5437188"/>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B828AE"/>
                </a:solidFill>
                <a:latin typeface="Arial Narrow" charset="0"/>
              </a:rPr>
              <a:t>2</a:t>
            </a:r>
          </a:p>
        </p:txBody>
      </p:sp>
      <p:sp>
        <p:nvSpPr>
          <p:cNvPr id="392227" name="Text Box 35"/>
          <p:cNvSpPr txBox="1">
            <a:spLocks noChangeArrowheads="1"/>
          </p:cNvSpPr>
          <p:nvPr/>
        </p:nvSpPr>
        <p:spPr bwMode="auto">
          <a:xfrm>
            <a:off x="6961188" y="5538788"/>
            <a:ext cx="3444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B828AE"/>
                </a:solidFill>
                <a:latin typeface="Arial Narrow" charset="0"/>
              </a:rPr>
              <a:t>4</a:t>
            </a:r>
          </a:p>
        </p:txBody>
      </p:sp>
      <p:sp>
        <p:nvSpPr>
          <p:cNvPr id="392228" name="Text Box 36"/>
          <p:cNvSpPr txBox="1">
            <a:spLocks noChangeArrowheads="1"/>
          </p:cNvSpPr>
          <p:nvPr/>
        </p:nvSpPr>
        <p:spPr bwMode="auto">
          <a:xfrm>
            <a:off x="7489825" y="6400800"/>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B828AE"/>
                </a:solidFill>
                <a:latin typeface="Arial Narrow" charset="0"/>
              </a:rPr>
              <a:t>7</a:t>
            </a:r>
          </a:p>
        </p:txBody>
      </p:sp>
      <p:sp>
        <p:nvSpPr>
          <p:cNvPr id="392229" name="Text Box 37"/>
          <p:cNvSpPr txBox="1">
            <a:spLocks noChangeArrowheads="1"/>
          </p:cNvSpPr>
          <p:nvPr/>
        </p:nvSpPr>
        <p:spPr bwMode="auto">
          <a:xfrm>
            <a:off x="8140700" y="5538788"/>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rgbClr val="B828AE"/>
                </a:solidFill>
                <a:latin typeface="Arial Narrow" charset="0"/>
              </a:rPr>
              <a:t>8</a:t>
            </a:r>
          </a:p>
        </p:txBody>
      </p:sp>
      <p:sp>
        <p:nvSpPr>
          <p:cNvPr id="392230" name="Text Box 38"/>
          <p:cNvSpPr txBox="1">
            <a:spLocks noChangeArrowheads="1"/>
          </p:cNvSpPr>
          <p:nvPr/>
        </p:nvSpPr>
        <p:spPr bwMode="auto">
          <a:xfrm>
            <a:off x="5343525" y="1687513"/>
            <a:ext cx="34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accent1"/>
                </a:solidFill>
                <a:latin typeface="Arial Narrow" charset="0"/>
              </a:rPr>
              <a:t>2</a:t>
            </a:r>
          </a:p>
        </p:txBody>
      </p:sp>
      <p:sp>
        <p:nvSpPr>
          <p:cNvPr id="392231" name="Text Box 39"/>
          <p:cNvSpPr txBox="1">
            <a:spLocks noChangeArrowheads="1"/>
          </p:cNvSpPr>
          <p:nvPr/>
        </p:nvSpPr>
        <p:spPr bwMode="auto">
          <a:xfrm>
            <a:off x="1625600" y="2032000"/>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12</a:t>
            </a:r>
          </a:p>
        </p:txBody>
      </p:sp>
      <p:sp>
        <p:nvSpPr>
          <p:cNvPr id="392232" name="Text Box 40"/>
          <p:cNvSpPr txBox="1">
            <a:spLocks noChangeArrowheads="1"/>
          </p:cNvSpPr>
          <p:nvPr/>
        </p:nvSpPr>
        <p:spPr bwMode="auto">
          <a:xfrm>
            <a:off x="4581525" y="1960563"/>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14</a:t>
            </a:r>
          </a:p>
        </p:txBody>
      </p:sp>
      <p:sp>
        <p:nvSpPr>
          <p:cNvPr id="392233" name="Text Box 41"/>
          <p:cNvSpPr txBox="1">
            <a:spLocks noChangeArrowheads="1"/>
          </p:cNvSpPr>
          <p:nvPr/>
        </p:nvSpPr>
        <p:spPr bwMode="auto">
          <a:xfrm>
            <a:off x="7345363" y="2022475"/>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a:t>
            </a:r>
          </a:p>
        </p:txBody>
      </p:sp>
      <p:sp>
        <p:nvSpPr>
          <p:cNvPr id="392234" name="Text Box 42"/>
          <p:cNvSpPr txBox="1">
            <a:spLocks noChangeArrowheads="1"/>
          </p:cNvSpPr>
          <p:nvPr/>
        </p:nvSpPr>
        <p:spPr bwMode="auto">
          <a:xfrm>
            <a:off x="1676400" y="3932238"/>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1</a:t>
            </a:r>
          </a:p>
        </p:txBody>
      </p:sp>
      <p:sp>
        <p:nvSpPr>
          <p:cNvPr id="392235" name="Text Box 43"/>
          <p:cNvSpPr txBox="1">
            <a:spLocks noChangeArrowheads="1"/>
          </p:cNvSpPr>
          <p:nvPr/>
        </p:nvSpPr>
        <p:spPr bwMode="auto">
          <a:xfrm>
            <a:off x="4703763" y="3952875"/>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25</a:t>
            </a:r>
          </a:p>
        </p:txBody>
      </p:sp>
      <p:sp>
        <p:nvSpPr>
          <p:cNvPr id="392236" name="Text Box 44"/>
          <p:cNvSpPr txBox="1">
            <a:spLocks noChangeArrowheads="1"/>
          </p:cNvSpPr>
          <p:nvPr/>
        </p:nvSpPr>
        <p:spPr bwMode="auto">
          <a:xfrm>
            <a:off x="7386638" y="3971925"/>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a:t>
            </a:r>
          </a:p>
        </p:txBody>
      </p:sp>
      <p:sp>
        <p:nvSpPr>
          <p:cNvPr id="392237" name="Text Box 45"/>
          <p:cNvSpPr txBox="1">
            <a:spLocks noChangeArrowheads="1"/>
          </p:cNvSpPr>
          <p:nvPr/>
        </p:nvSpPr>
        <p:spPr bwMode="auto">
          <a:xfrm>
            <a:off x="1778000" y="5680075"/>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14</a:t>
            </a:r>
          </a:p>
        </p:txBody>
      </p:sp>
      <p:sp>
        <p:nvSpPr>
          <p:cNvPr id="392238" name="Text Box 46"/>
          <p:cNvSpPr txBox="1">
            <a:spLocks noChangeArrowheads="1"/>
          </p:cNvSpPr>
          <p:nvPr/>
        </p:nvSpPr>
        <p:spPr bwMode="auto">
          <a:xfrm>
            <a:off x="4724400" y="5721350"/>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15</a:t>
            </a:r>
          </a:p>
        </p:txBody>
      </p:sp>
      <p:sp>
        <p:nvSpPr>
          <p:cNvPr id="392239" name="Text Box 47"/>
          <p:cNvSpPr txBox="1">
            <a:spLocks noChangeArrowheads="1"/>
          </p:cNvSpPr>
          <p:nvPr/>
        </p:nvSpPr>
        <p:spPr bwMode="auto">
          <a:xfrm>
            <a:off x="7407275" y="5781675"/>
            <a:ext cx="4889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a:t>
            </a:r>
          </a:p>
        </p:txBody>
      </p:sp>
    </p:spTree>
  </p:cSld>
  <p:clrMapOvr>
    <a:masterClrMapping/>
  </p:clrMapOvr>
  <p:transition>
    <p:cover dir="r"/>
  </p:transition>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4241" name="Rectangle 2"/>
          <p:cNvSpPr>
            <a:spLocks noGrp="1" noChangeArrowheads="1"/>
          </p:cNvSpPr>
          <p:nvPr>
            <p:ph type="title"/>
          </p:nvPr>
        </p:nvSpPr>
        <p:spPr/>
        <p:txBody>
          <a:bodyPr/>
          <a:lstStyle/>
          <a:p>
            <a:pPr eaLnBrk="1" hangingPunct="1"/>
            <a:r>
              <a:rPr lang="en-GB" altLang="zh-CN">
                <a:latin typeface="Garamond" charset="0"/>
                <a:ea typeface="宋体" charset="0"/>
              </a:rPr>
              <a:t>Explicit Architecture</a:t>
            </a:r>
          </a:p>
        </p:txBody>
      </p:sp>
      <p:sp>
        <p:nvSpPr>
          <p:cNvPr id="948227"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Architectural knowledge is, therefore, normatively</a:t>
            </a:r>
          </a:p>
          <a:p>
            <a:pPr lvl="1" eaLnBrk="1" hangingPunct="1">
              <a:lnSpc>
                <a:spcPct val="90000"/>
              </a:lnSpc>
            </a:pPr>
            <a:r>
              <a:rPr lang="en-GB" altLang="zh-CN" sz="2200">
                <a:latin typeface="Arial" charset="0"/>
                <a:ea typeface="宋体" charset="0"/>
              </a:rPr>
              <a:t>Configurational</a:t>
            </a:r>
          </a:p>
          <a:p>
            <a:pPr lvl="1" eaLnBrk="1" hangingPunct="1">
              <a:lnSpc>
                <a:spcPct val="90000"/>
              </a:lnSpc>
            </a:pPr>
            <a:r>
              <a:rPr lang="en-GB" altLang="zh-CN" sz="2200">
                <a:latin typeface="Arial" charset="0"/>
                <a:ea typeface="宋体" charset="0"/>
              </a:rPr>
              <a:t>Non-discursive</a:t>
            </a:r>
          </a:p>
          <a:p>
            <a:pPr eaLnBrk="1" hangingPunct="1">
              <a:lnSpc>
                <a:spcPct val="90000"/>
              </a:lnSpc>
            </a:pPr>
            <a:r>
              <a:rPr lang="en-GB" altLang="zh-CN" sz="2600">
                <a:latin typeface="Arial" charset="0"/>
                <a:ea typeface="宋体" charset="0"/>
              </a:rPr>
              <a:t>It tends to be made explicit only when there is a need to contrast normative approaches</a:t>
            </a:r>
          </a:p>
          <a:p>
            <a:pPr lvl="1" eaLnBrk="1" hangingPunct="1">
              <a:lnSpc>
                <a:spcPct val="90000"/>
              </a:lnSpc>
            </a:pPr>
            <a:r>
              <a:rPr lang="en-GB" altLang="zh-CN" sz="2200">
                <a:latin typeface="Arial" charset="0"/>
                <a:ea typeface="宋体" charset="0"/>
              </a:rPr>
              <a:t>To distinguish Gothic and Romanesque cathedrals</a:t>
            </a:r>
          </a:p>
          <a:p>
            <a:pPr eaLnBrk="1" hangingPunct="1">
              <a:lnSpc>
                <a:spcPct val="90000"/>
              </a:lnSpc>
            </a:pPr>
            <a:r>
              <a:rPr lang="en-GB" altLang="zh-CN" sz="2600">
                <a:latin typeface="Tahoma" charset="0"/>
                <a:ea typeface="宋体" charset="0"/>
              </a:rPr>
              <a:t>…</a:t>
            </a:r>
            <a:r>
              <a:rPr lang="en-GB" altLang="zh-CN" sz="2600">
                <a:latin typeface="Arial" charset="0"/>
                <a:ea typeface="宋体" charset="0"/>
              </a:rPr>
              <a:t>But it always exists, even in vernacular design</a:t>
            </a:r>
          </a:p>
          <a:p>
            <a:pPr lvl="1" eaLnBrk="1" hangingPunct="1">
              <a:lnSpc>
                <a:spcPct val="90000"/>
              </a:lnSpc>
            </a:pPr>
            <a:r>
              <a:rPr lang="en-GB" altLang="zh-CN" sz="2200">
                <a:latin typeface="Arial" charset="0"/>
                <a:ea typeface="宋体" charset="0"/>
              </a:rPr>
              <a:t>Where it is implicit: </a:t>
            </a:r>
            <a:r>
              <a:rPr lang="en-GB" altLang="zh-CN" sz="2200">
                <a:latin typeface="Tahoma" charset="0"/>
                <a:ea typeface="宋体" charset="0"/>
              </a:rPr>
              <a:t>“</a:t>
            </a:r>
            <a:r>
              <a:rPr lang="en-GB" altLang="zh-CN" sz="2200">
                <a:latin typeface="Arial" charset="0"/>
                <a:ea typeface="宋体" charset="0"/>
              </a:rPr>
              <a:t>the way things are done here</a:t>
            </a:r>
            <a:r>
              <a:rPr lang="en-GB" altLang="zh-CN" sz="2200">
                <a:latin typeface="Tahoma" charset="0"/>
                <a:ea typeface="宋体" charset="0"/>
              </a:rPr>
              <a:t>”</a:t>
            </a:r>
            <a:endParaRPr lang="en-GB" altLang="zh-CN" sz="2200">
              <a:latin typeface="Arial" charset="0"/>
              <a:ea typeface="宋体" charset="0"/>
            </a:endParaRPr>
          </a:p>
        </p:txBody>
      </p:sp>
      <p:sp>
        <p:nvSpPr>
          <p:cNvPr id="3942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A0E2AA2-1243-7440-9302-091B838433DD}" type="slidenum">
              <a:rPr lang="en-US" altLang="zh-CN" sz="1200">
                <a:latin typeface="Garamond" charset="0"/>
              </a:rPr>
              <a:pPr eaLnBrk="1" hangingPunct="1"/>
              <a:t>178</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8227">
                                            <p:txEl>
                                              <p:pRg st="0" end="0"/>
                                            </p:txEl>
                                          </p:spTgt>
                                        </p:tgtEl>
                                        <p:attrNameLst>
                                          <p:attrName>style.visibility</p:attrName>
                                        </p:attrNameLst>
                                      </p:cBhvr>
                                      <p:to>
                                        <p:strVal val="visible"/>
                                      </p:to>
                                    </p:set>
                                    <p:anim calcmode="lin" valueType="num">
                                      <p:cBhvr additive="base">
                                        <p:cTn id="7" dur="500" fill="hold"/>
                                        <p:tgtEl>
                                          <p:spTgt spid="9482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4822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48227">
                                            <p:txEl>
                                              <p:pRg st="1" end="1"/>
                                            </p:txEl>
                                          </p:spTgt>
                                        </p:tgtEl>
                                        <p:attrNameLst>
                                          <p:attrName>style.visibility</p:attrName>
                                        </p:attrNameLst>
                                      </p:cBhvr>
                                      <p:to>
                                        <p:strVal val="visible"/>
                                      </p:to>
                                    </p:set>
                                    <p:anim calcmode="lin" valueType="num">
                                      <p:cBhvr additive="base">
                                        <p:cTn id="11" dur="500" fill="hold"/>
                                        <p:tgtEl>
                                          <p:spTgt spid="94822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4822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48227">
                                            <p:txEl>
                                              <p:pRg st="2" end="2"/>
                                            </p:txEl>
                                          </p:spTgt>
                                        </p:tgtEl>
                                        <p:attrNameLst>
                                          <p:attrName>style.visibility</p:attrName>
                                        </p:attrNameLst>
                                      </p:cBhvr>
                                      <p:to>
                                        <p:strVal val="visible"/>
                                      </p:to>
                                    </p:set>
                                    <p:anim calcmode="lin" valueType="num">
                                      <p:cBhvr additive="base">
                                        <p:cTn id="15" dur="500" fill="hold"/>
                                        <p:tgtEl>
                                          <p:spTgt spid="94822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482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948227">
                                            <p:txEl>
                                              <p:pRg st="3" end="3"/>
                                            </p:txEl>
                                          </p:spTgt>
                                        </p:tgtEl>
                                        <p:attrNameLst>
                                          <p:attrName>style.visibility</p:attrName>
                                        </p:attrNameLst>
                                      </p:cBhvr>
                                      <p:to>
                                        <p:strVal val="visible"/>
                                      </p:to>
                                    </p:set>
                                    <p:anim calcmode="lin" valueType="num">
                                      <p:cBhvr additive="base">
                                        <p:cTn id="21" dur="500" fill="hold"/>
                                        <p:tgtEl>
                                          <p:spTgt spid="94822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48227">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48227">
                                            <p:txEl>
                                              <p:pRg st="4" end="4"/>
                                            </p:txEl>
                                          </p:spTgt>
                                        </p:tgtEl>
                                        <p:attrNameLst>
                                          <p:attrName>style.visibility</p:attrName>
                                        </p:attrNameLst>
                                      </p:cBhvr>
                                      <p:to>
                                        <p:strVal val="visible"/>
                                      </p:to>
                                    </p:set>
                                    <p:anim calcmode="lin" valueType="num">
                                      <p:cBhvr additive="base">
                                        <p:cTn id="25" dur="500" fill="hold"/>
                                        <p:tgtEl>
                                          <p:spTgt spid="94822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482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48227">
                                            <p:txEl>
                                              <p:pRg st="5" end="5"/>
                                            </p:txEl>
                                          </p:spTgt>
                                        </p:tgtEl>
                                        <p:attrNameLst>
                                          <p:attrName>style.visibility</p:attrName>
                                        </p:attrNameLst>
                                      </p:cBhvr>
                                      <p:to>
                                        <p:strVal val="visible"/>
                                      </p:to>
                                    </p:set>
                                    <p:anim calcmode="lin" valueType="num">
                                      <p:cBhvr additive="base">
                                        <p:cTn id="31" dur="500" fill="hold"/>
                                        <p:tgtEl>
                                          <p:spTgt spid="94822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48227">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48227">
                                            <p:txEl>
                                              <p:pRg st="6" end="6"/>
                                            </p:txEl>
                                          </p:spTgt>
                                        </p:tgtEl>
                                        <p:attrNameLst>
                                          <p:attrName>style.visibility</p:attrName>
                                        </p:attrNameLst>
                                      </p:cBhvr>
                                      <p:to>
                                        <p:strVal val="visible"/>
                                      </p:to>
                                    </p:set>
                                    <p:anim calcmode="lin" valueType="num">
                                      <p:cBhvr additive="base">
                                        <p:cTn id="35" dur="500" fill="hold"/>
                                        <p:tgtEl>
                                          <p:spTgt spid="948227">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4822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8227" grpId="0" build="p"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6289" name="Rectangle 2"/>
          <p:cNvSpPr>
            <a:spLocks noGrp="1" noChangeArrowheads="1"/>
          </p:cNvSpPr>
          <p:nvPr>
            <p:ph type="title"/>
          </p:nvPr>
        </p:nvSpPr>
        <p:spPr/>
        <p:txBody>
          <a:bodyPr/>
          <a:lstStyle/>
          <a:p>
            <a:pPr eaLnBrk="1" hangingPunct="1"/>
            <a:r>
              <a:rPr lang="en-GB" altLang="zh-CN">
                <a:latin typeface="Garamond" charset="0"/>
                <a:ea typeface="宋体" charset="0"/>
              </a:rPr>
              <a:t>Three Filters of Applied Architectural Knowledge</a:t>
            </a:r>
          </a:p>
        </p:txBody>
      </p:sp>
      <p:sp>
        <p:nvSpPr>
          <p:cNvPr id="950275" name="Rectangle 3"/>
          <p:cNvSpPr>
            <a:spLocks noGrp="1" noChangeArrowheads="1"/>
          </p:cNvSpPr>
          <p:nvPr>
            <p:ph idx="1"/>
          </p:nvPr>
        </p:nvSpPr>
        <p:spPr/>
        <p:txBody>
          <a:bodyPr/>
          <a:lstStyle/>
          <a:p>
            <a:pPr eaLnBrk="1" hangingPunct="1">
              <a:lnSpc>
                <a:spcPct val="90000"/>
              </a:lnSpc>
              <a:buFont typeface="Wingdings" charset="0"/>
              <a:buNone/>
            </a:pPr>
            <a:r>
              <a:rPr lang="en-GB" altLang="zh-CN" sz="2600">
                <a:latin typeface="Arial" charset="0"/>
                <a:ea typeface="宋体" charset="0"/>
              </a:rPr>
              <a:t>Function imposes restraints on the configuration of space. Hillier (1996) suggests that three </a:t>
            </a:r>
            <a:r>
              <a:rPr lang="en-GB" altLang="zh-CN" sz="2600">
                <a:latin typeface="Tahoma" charset="0"/>
                <a:ea typeface="宋体" charset="0"/>
              </a:rPr>
              <a:t>‘</a:t>
            </a:r>
            <a:r>
              <a:rPr lang="en-GB" altLang="zh-CN" sz="2600">
                <a:latin typeface="Arial" charset="0"/>
                <a:ea typeface="宋体" charset="0"/>
              </a:rPr>
              <a:t>filters</a:t>
            </a:r>
            <a:r>
              <a:rPr lang="en-GB" altLang="zh-CN" sz="2600">
                <a:latin typeface="Tahoma" charset="0"/>
                <a:ea typeface="宋体" charset="0"/>
              </a:rPr>
              <a:t>’</a:t>
            </a:r>
            <a:r>
              <a:rPr lang="en-GB" altLang="zh-CN" sz="2600">
                <a:latin typeface="Arial" charset="0"/>
                <a:ea typeface="宋体" charset="0"/>
              </a:rPr>
              <a:t> are applied between the </a:t>
            </a:r>
            <a:r>
              <a:rPr lang="en-GB" altLang="zh-CN" sz="2600">
                <a:latin typeface="Tahoma" charset="0"/>
                <a:ea typeface="宋体" charset="0"/>
              </a:rPr>
              <a:t>‘</a:t>
            </a:r>
            <a:r>
              <a:rPr lang="en-GB" altLang="zh-CN" sz="2600">
                <a:latin typeface="Arial" charset="0"/>
                <a:ea typeface="宋体" charset="0"/>
              </a:rPr>
              <a:t>field of possibility</a:t>
            </a:r>
            <a:r>
              <a:rPr lang="en-GB" altLang="zh-CN" sz="2600">
                <a:latin typeface="Tahoma" charset="0"/>
                <a:ea typeface="宋体" charset="0"/>
              </a:rPr>
              <a:t>’</a:t>
            </a:r>
            <a:r>
              <a:rPr lang="en-GB" altLang="zh-CN" sz="2600">
                <a:latin typeface="Arial" charset="0"/>
                <a:ea typeface="宋体" charset="0"/>
              </a:rPr>
              <a:t> and the architectural reality:</a:t>
            </a:r>
          </a:p>
          <a:p>
            <a:pPr eaLnBrk="1" hangingPunct="1">
              <a:lnSpc>
                <a:spcPct val="90000"/>
              </a:lnSpc>
              <a:buFont typeface="Wingdings" charset="0"/>
              <a:buChar char="§"/>
            </a:pPr>
            <a:r>
              <a:rPr lang="en-GB" altLang="zh-CN" sz="2600">
                <a:latin typeface="Arial" charset="0"/>
                <a:ea typeface="宋体" charset="0"/>
              </a:rPr>
              <a:t>Generic Function</a:t>
            </a:r>
          </a:p>
          <a:p>
            <a:pPr lvl="1" eaLnBrk="1" hangingPunct="1">
              <a:lnSpc>
                <a:spcPct val="90000"/>
              </a:lnSpc>
              <a:buFont typeface="Wingdings" charset="0"/>
              <a:buChar char="§"/>
            </a:pPr>
            <a:r>
              <a:rPr lang="en-GB" altLang="zh-CN" sz="2200">
                <a:latin typeface="Arial" charset="0"/>
                <a:ea typeface="宋体" charset="0"/>
              </a:rPr>
              <a:t>What type of building is it?</a:t>
            </a:r>
          </a:p>
          <a:p>
            <a:pPr eaLnBrk="1" hangingPunct="1">
              <a:lnSpc>
                <a:spcPct val="90000"/>
              </a:lnSpc>
              <a:buFont typeface="Wingdings" charset="0"/>
              <a:buChar char="§"/>
            </a:pPr>
            <a:r>
              <a:rPr lang="en-GB" altLang="zh-CN" sz="2600">
                <a:latin typeface="Arial" charset="0"/>
                <a:ea typeface="宋体" charset="0"/>
              </a:rPr>
              <a:t>Cultural requirements for that type of building</a:t>
            </a:r>
          </a:p>
          <a:p>
            <a:pPr lvl="1" eaLnBrk="1" hangingPunct="1">
              <a:lnSpc>
                <a:spcPct val="90000"/>
              </a:lnSpc>
              <a:buFont typeface="Wingdings" charset="0"/>
              <a:buChar char="§"/>
            </a:pPr>
            <a:r>
              <a:rPr lang="en-GB" altLang="zh-CN" sz="2200">
                <a:latin typeface="Arial" charset="0"/>
                <a:ea typeface="宋体" charset="0"/>
              </a:rPr>
              <a:t>	What aspects are typical for this kind of building?</a:t>
            </a:r>
          </a:p>
          <a:p>
            <a:pPr eaLnBrk="1" hangingPunct="1">
              <a:lnSpc>
                <a:spcPct val="90000"/>
              </a:lnSpc>
              <a:buFont typeface="Wingdings" charset="0"/>
              <a:buChar char="§"/>
            </a:pPr>
            <a:r>
              <a:rPr lang="en-GB" altLang="zh-CN" sz="2600">
                <a:latin typeface="Arial" charset="0"/>
                <a:ea typeface="宋体" charset="0"/>
              </a:rPr>
              <a:t>Idiosyncrasies of structure and expression</a:t>
            </a:r>
          </a:p>
          <a:p>
            <a:pPr lvl="1" eaLnBrk="1" hangingPunct="1">
              <a:lnSpc>
                <a:spcPct val="90000"/>
              </a:lnSpc>
              <a:buFont typeface="Wingdings" charset="0"/>
              <a:buChar char="§"/>
            </a:pPr>
            <a:r>
              <a:rPr lang="en-GB" altLang="zh-CN" sz="2200">
                <a:latin typeface="Arial" charset="0"/>
                <a:ea typeface="宋体" charset="0"/>
              </a:rPr>
              <a:t>	What uniquely distinguishes this building from all others?</a:t>
            </a:r>
          </a:p>
          <a:p>
            <a:pPr eaLnBrk="1" hangingPunct="1">
              <a:lnSpc>
                <a:spcPct val="90000"/>
              </a:lnSpc>
              <a:buFont typeface="Wingdings" charset="0"/>
              <a:buNone/>
            </a:pPr>
            <a:endParaRPr lang="en-GB" altLang="zh-CN" sz="2600">
              <a:latin typeface="Arial" charset="0"/>
              <a:ea typeface="宋体" charset="0"/>
            </a:endParaRPr>
          </a:p>
          <a:p>
            <a:pPr eaLnBrk="1" hangingPunct="1">
              <a:lnSpc>
                <a:spcPct val="90000"/>
              </a:lnSpc>
            </a:pPr>
            <a:endParaRPr lang="zh-CN" altLang="en-GB" sz="2600">
              <a:latin typeface="Arial" charset="0"/>
              <a:ea typeface="宋体" charset="0"/>
            </a:endParaRPr>
          </a:p>
        </p:txBody>
      </p:sp>
      <p:sp>
        <p:nvSpPr>
          <p:cNvPr id="3962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7E50330-BD18-1046-8E67-AE450A29BA36}" type="slidenum">
              <a:rPr lang="en-US" altLang="zh-CN" sz="1200">
                <a:latin typeface="Garamond" charset="0"/>
              </a:rPr>
              <a:pPr eaLnBrk="1" hangingPunct="1"/>
              <a:t>179</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0275">
                                            <p:txEl>
                                              <p:pRg st="0" end="0"/>
                                            </p:txEl>
                                          </p:spTgt>
                                        </p:tgtEl>
                                        <p:attrNameLst>
                                          <p:attrName>style.visibility</p:attrName>
                                        </p:attrNameLst>
                                      </p:cBhvr>
                                      <p:to>
                                        <p:strVal val="visible"/>
                                      </p:to>
                                    </p:set>
                                    <p:anim calcmode="lin" valueType="num">
                                      <p:cBhvr additive="base">
                                        <p:cTn id="7" dur="500" fill="hold"/>
                                        <p:tgtEl>
                                          <p:spTgt spid="9502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0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0275">
                                            <p:txEl>
                                              <p:pRg st="1" end="1"/>
                                            </p:txEl>
                                          </p:spTgt>
                                        </p:tgtEl>
                                        <p:attrNameLst>
                                          <p:attrName>style.visibility</p:attrName>
                                        </p:attrNameLst>
                                      </p:cBhvr>
                                      <p:to>
                                        <p:strVal val="visible"/>
                                      </p:to>
                                    </p:set>
                                    <p:anim calcmode="lin" valueType="num">
                                      <p:cBhvr additive="base">
                                        <p:cTn id="13" dur="500" fill="hold"/>
                                        <p:tgtEl>
                                          <p:spTgt spid="9502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0275">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50275">
                                            <p:txEl>
                                              <p:pRg st="2" end="2"/>
                                            </p:txEl>
                                          </p:spTgt>
                                        </p:tgtEl>
                                        <p:attrNameLst>
                                          <p:attrName>style.visibility</p:attrName>
                                        </p:attrNameLst>
                                      </p:cBhvr>
                                      <p:to>
                                        <p:strVal val="visible"/>
                                      </p:to>
                                    </p:set>
                                    <p:anim calcmode="lin" valueType="num">
                                      <p:cBhvr additive="base">
                                        <p:cTn id="17" dur="500" fill="hold"/>
                                        <p:tgtEl>
                                          <p:spTgt spid="95027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502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50275">
                                            <p:txEl>
                                              <p:pRg st="3" end="3"/>
                                            </p:txEl>
                                          </p:spTgt>
                                        </p:tgtEl>
                                        <p:attrNameLst>
                                          <p:attrName>style.visibility</p:attrName>
                                        </p:attrNameLst>
                                      </p:cBhvr>
                                      <p:to>
                                        <p:strVal val="visible"/>
                                      </p:to>
                                    </p:set>
                                    <p:anim calcmode="lin" valueType="num">
                                      <p:cBhvr additive="base">
                                        <p:cTn id="23" dur="500" fill="hold"/>
                                        <p:tgtEl>
                                          <p:spTgt spid="95027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50275">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50275">
                                            <p:txEl>
                                              <p:pRg st="4" end="4"/>
                                            </p:txEl>
                                          </p:spTgt>
                                        </p:tgtEl>
                                        <p:attrNameLst>
                                          <p:attrName>style.visibility</p:attrName>
                                        </p:attrNameLst>
                                      </p:cBhvr>
                                      <p:to>
                                        <p:strVal val="visible"/>
                                      </p:to>
                                    </p:set>
                                    <p:anim calcmode="lin" valueType="num">
                                      <p:cBhvr additive="base">
                                        <p:cTn id="27" dur="500" fill="hold"/>
                                        <p:tgtEl>
                                          <p:spTgt spid="95027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502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950275">
                                            <p:txEl>
                                              <p:pRg st="5" end="5"/>
                                            </p:txEl>
                                          </p:spTgt>
                                        </p:tgtEl>
                                        <p:attrNameLst>
                                          <p:attrName>style.visibility</p:attrName>
                                        </p:attrNameLst>
                                      </p:cBhvr>
                                      <p:to>
                                        <p:strVal val="visible"/>
                                      </p:to>
                                    </p:set>
                                    <p:anim calcmode="lin" valueType="num">
                                      <p:cBhvr additive="base">
                                        <p:cTn id="33" dur="500" fill="hold"/>
                                        <p:tgtEl>
                                          <p:spTgt spid="95027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5027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950275">
                                            <p:txEl>
                                              <p:pRg st="6" end="6"/>
                                            </p:txEl>
                                          </p:spTgt>
                                        </p:tgtEl>
                                        <p:attrNameLst>
                                          <p:attrName>style.visibility</p:attrName>
                                        </p:attrNameLst>
                                      </p:cBhvr>
                                      <p:to>
                                        <p:strVal val="visible"/>
                                      </p:to>
                                    </p:set>
                                    <p:anim calcmode="lin" valueType="num">
                                      <p:cBhvr additive="base">
                                        <p:cTn id="37" dur="500" fill="hold"/>
                                        <p:tgtEl>
                                          <p:spTgt spid="95027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5027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027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 name="object 3"/>
          <p:cNvSpPr txBox="1">
            <a:spLocks noGrp="1"/>
          </p:cNvSpPr>
          <p:nvPr>
            <p:ph type="title"/>
          </p:nvPr>
        </p:nvSpPr>
        <p:spPr/>
        <p:txBody>
          <a:bodyPr lIns="0" tIns="149640" rIns="0" bIns="0" rtlCol="0">
            <a:spAutoFit/>
          </a:bodyPr>
          <a:lstStyle/>
          <a:p>
            <a:pPr marL="1546860">
              <a:defRPr/>
            </a:pPr>
            <a:r>
              <a:rPr spc="-5" dirty="0"/>
              <a:t>S</a:t>
            </a:r>
            <a:r>
              <a:rPr spc="-10" dirty="0"/>
              <a:t>o</a:t>
            </a:r>
            <a:r>
              <a:rPr spc="-5" dirty="0"/>
              <a:t>ft</a:t>
            </a:r>
            <a:r>
              <a:rPr spc="-10" dirty="0"/>
              <a:t>w</a:t>
            </a:r>
            <a:r>
              <a:rPr dirty="0"/>
              <a:t>are</a:t>
            </a:r>
            <a:r>
              <a:rPr spc="-5" dirty="0"/>
              <a:t> </a:t>
            </a:r>
            <a:r>
              <a:rPr dirty="0"/>
              <a:t>Deve</a:t>
            </a:r>
            <a:r>
              <a:rPr spc="-10" dirty="0"/>
              <a:t>lop</a:t>
            </a:r>
            <a:r>
              <a:rPr dirty="0"/>
              <a:t>me</a:t>
            </a:r>
            <a:r>
              <a:rPr spc="-10" dirty="0"/>
              <a:t>n</a:t>
            </a:r>
            <a:r>
              <a:rPr dirty="0"/>
              <a:t>t</a:t>
            </a:r>
            <a:r>
              <a:rPr spc="-5" dirty="0"/>
              <a:t> </a:t>
            </a:r>
            <a:r>
              <a:rPr spc="-10" dirty="0"/>
              <a:t>T</a:t>
            </a:r>
            <a:r>
              <a:rPr dirty="0"/>
              <a:t>re</a:t>
            </a:r>
            <a:r>
              <a:rPr spc="-10" dirty="0"/>
              <a:t>nd</a:t>
            </a:r>
            <a:r>
              <a:rPr dirty="0"/>
              <a:t>s</a:t>
            </a:r>
          </a:p>
        </p:txBody>
      </p:sp>
      <p:sp>
        <p:nvSpPr>
          <p:cNvPr id="4" name="object 4"/>
          <p:cNvSpPr txBox="1"/>
          <p:nvPr/>
        </p:nvSpPr>
        <p:spPr>
          <a:xfrm>
            <a:off x="520700" y="1328738"/>
            <a:ext cx="5570538" cy="4305300"/>
          </a:xfrm>
          <a:prstGeom prst="rect">
            <a:avLst/>
          </a:prstGeom>
        </p:spPr>
        <p:txBody>
          <a:bodyPr lIns="0" tIns="0" rIns="0" bIns="0">
            <a:spAutoFit/>
          </a:bodyPr>
          <a:lstStyle/>
          <a:p>
            <a:pPr marL="12700">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Applica</a:t>
            </a:r>
            <a:r>
              <a:rPr sz="2400" spc="-5" dirty="0">
                <a:latin typeface="Arial"/>
                <a:cs typeface="Arial"/>
              </a:rPr>
              <a:t>t</a:t>
            </a:r>
            <a:r>
              <a:rPr sz="2400" dirty="0">
                <a:latin typeface="Arial"/>
                <a:cs typeface="Arial"/>
              </a:rPr>
              <a:t>ion</a:t>
            </a:r>
            <a:r>
              <a:rPr sz="2400" spc="-5" dirty="0">
                <a:latin typeface="Arial"/>
                <a:cs typeface="Arial"/>
              </a:rPr>
              <a:t> f</a:t>
            </a:r>
            <a:r>
              <a:rPr sz="2400" dirty="0">
                <a:latin typeface="Arial"/>
                <a:cs typeface="Arial"/>
              </a:rPr>
              <a:t>rameworks</a:t>
            </a:r>
            <a:endParaRPr sz="2400">
              <a:latin typeface="Arial"/>
              <a:cs typeface="Arial"/>
            </a:endParaRPr>
          </a:p>
          <a:p>
            <a:pPr marL="12700">
              <a:spcBef>
                <a:spcPts val="375"/>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spc="-5" dirty="0">
                <a:latin typeface="Arial"/>
                <a:cs typeface="Arial"/>
              </a:rPr>
              <a:t>O</a:t>
            </a:r>
            <a:r>
              <a:rPr sz="2400" dirty="0">
                <a:latin typeface="Arial"/>
                <a:cs typeface="Arial"/>
              </a:rPr>
              <a:t>pen</a:t>
            </a:r>
            <a:r>
              <a:rPr sz="2400" spc="-5" dirty="0">
                <a:latin typeface="Arial"/>
                <a:cs typeface="Arial"/>
              </a:rPr>
              <a:t> </a:t>
            </a:r>
            <a:r>
              <a:rPr sz="2400" dirty="0">
                <a:latin typeface="Arial"/>
                <a:cs typeface="Arial"/>
              </a:rPr>
              <a:t>source</a:t>
            </a:r>
            <a:endParaRPr sz="2400">
              <a:latin typeface="Arial"/>
              <a:cs typeface="Arial"/>
            </a:endParaRPr>
          </a:p>
          <a:p>
            <a:pPr marL="12700">
              <a:spcBef>
                <a:spcPts val="5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Cloud</a:t>
            </a:r>
            <a:r>
              <a:rPr sz="2400" spc="-5" dirty="0">
                <a:latin typeface="Arial"/>
                <a:cs typeface="Arial"/>
              </a:rPr>
              <a:t> st</a:t>
            </a:r>
            <a:r>
              <a:rPr sz="2400" dirty="0">
                <a:latin typeface="Arial"/>
                <a:cs typeface="Arial"/>
              </a:rPr>
              <a:t>ra</a:t>
            </a:r>
            <a:r>
              <a:rPr sz="2400" spc="-5" dirty="0">
                <a:latin typeface="Arial"/>
                <a:cs typeface="Arial"/>
              </a:rPr>
              <a:t>t</a:t>
            </a:r>
            <a:r>
              <a:rPr sz="2400" dirty="0">
                <a:latin typeface="Arial"/>
                <a:cs typeface="Arial"/>
              </a:rPr>
              <a:t>egies</a:t>
            </a:r>
            <a:endParaRPr sz="2400">
              <a:latin typeface="Arial"/>
              <a:cs typeface="Arial"/>
            </a:endParaRPr>
          </a:p>
          <a:p>
            <a:pPr marL="12700">
              <a:spcBef>
                <a:spcPts val="4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No</a:t>
            </a:r>
            <a:r>
              <a:rPr sz="2400" spc="-5" dirty="0">
                <a:latin typeface="Arial"/>
                <a:cs typeface="Arial"/>
              </a:rPr>
              <a:t>SQ</a:t>
            </a:r>
            <a:r>
              <a:rPr sz="2400" dirty="0">
                <a:latin typeface="Arial"/>
                <a:cs typeface="Arial"/>
              </a:rPr>
              <a:t>L</a:t>
            </a:r>
            <a:endParaRPr sz="2400">
              <a:latin typeface="Arial"/>
              <a:cs typeface="Arial"/>
            </a:endParaRPr>
          </a:p>
          <a:p>
            <a:pPr marL="12700">
              <a:spcBef>
                <a:spcPts val="5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Machine</a:t>
            </a:r>
            <a:r>
              <a:rPr sz="2400" spc="-5" dirty="0">
                <a:latin typeface="Arial"/>
                <a:cs typeface="Arial"/>
              </a:rPr>
              <a:t> </a:t>
            </a:r>
            <a:r>
              <a:rPr sz="2400" dirty="0">
                <a:latin typeface="Arial"/>
                <a:cs typeface="Arial"/>
              </a:rPr>
              <a:t>Learning</a:t>
            </a:r>
            <a:endParaRPr sz="2400">
              <a:latin typeface="Arial"/>
              <a:cs typeface="Arial"/>
            </a:endParaRPr>
          </a:p>
          <a:p>
            <a:pPr marL="12700">
              <a:spcBef>
                <a:spcPts val="5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MDD</a:t>
            </a:r>
            <a:endParaRPr sz="2400">
              <a:latin typeface="Arial"/>
              <a:cs typeface="Arial"/>
            </a:endParaRPr>
          </a:p>
          <a:p>
            <a:pPr marL="12700">
              <a:spcBef>
                <a:spcPts val="4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spc="-5" dirty="0">
                <a:latin typeface="Arial"/>
                <a:cs typeface="Arial"/>
              </a:rPr>
              <a:t>I</a:t>
            </a:r>
            <a:r>
              <a:rPr sz="2400" dirty="0">
                <a:latin typeface="Arial"/>
                <a:cs typeface="Arial"/>
              </a:rPr>
              <a:t>ncremen</a:t>
            </a:r>
            <a:r>
              <a:rPr sz="2400" spc="-5" dirty="0">
                <a:latin typeface="Arial"/>
                <a:cs typeface="Arial"/>
              </a:rPr>
              <a:t>t</a:t>
            </a:r>
            <a:r>
              <a:rPr sz="2400" dirty="0">
                <a:latin typeface="Arial"/>
                <a:cs typeface="Arial"/>
              </a:rPr>
              <a:t>al</a:t>
            </a:r>
            <a:r>
              <a:rPr sz="2400" spc="-5" dirty="0">
                <a:latin typeface="Arial"/>
                <a:cs typeface="Arial"/>
              </a:rPr>
              <a:t> </a:t>
            </a:r>
            <a:r>
              <a:rPr sz="2400" dirty="0">
                <a:latin typeface="Arial"/>
                <a:cs typeface="Arial"/>
              </a:rPr>
              <a:t>approaches</a:t>
            </a:r>
            <a:endParaRPr sz="2400">
              <a:latin typeface="Arial"/>
              <a:cs typeface="Arial"/>
            </a:endParaRPr>
          </a:p>
          <a:p>
            <a:pPr marL="12700">
              <a:spcBef>
                <a:spcPts val="5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Dashboards</a:t>
            </a:r>
            <a:endParaRPr sz="2400">
              <a:latin typeface="Arial"/>
              <a:cs typeface="Arial"/>
            </a:endParaRPr>
          </a:p>
          <a:p>
            <a:pPr marL="12700">
              <a:spcBef>
                <a:spcPts val="4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Di</a:t>
            </a:r>
            <a:r>
              <a:rPr sz="2400" spc="-5" dirty="0">
                <a:latin typeface="Arial"/>
                <a:cs typeface="Arial"/>
              </a:rPr>
              <a:t>st</a:t>
            </a:r>
            <a:r>
              <a:rPr sz="2400" dirty="0">
                <a:latin typeface="Arial"/>
                <a:cs typeface="Arial"/>
              </a:rPr>
              <a:t>ribu</a:t>
            </a:r>
            <a:r>
              <a:rPr sz="2400" spc="-5" dirty="0">
                <a:latin typeface="Arial"/>
                <a:cs typeface="Arial"/>
              </a:rPr>
              <a:t>t</a:t>
            </a:r>
            <a:r>
              <a:rPr sz="2400" dirty="0">
                <a:latin typeface="Arial"/>
                <a:cs typeface="Arial"/>
              </a:rPr>
              <a:t>ed</a:t>
            </a:r>
            <a:r>
              <a:rPr sz="2400" spc="-5" dirty="0">
                <a:latin typeface="Arial"/>
                <a:cs typeface="Arial"/>
              </a:rPr>
              <a:t> </a:t>
            </a:r>
            <a:r>
              <a:rPr sz="2400" dirty="0">
                <a:latin typeface="Arial"/>
                <a:cs typeface="Arial"/>
              </a:rPr>
              <a:t>developmen</a:t>
            </a:r>
            <a:r>
              <a:rPr sz="2400" spc="-5" dirty="0">
                <a:latin typeface="Arial"/>
                <a:cs typeface="Arial"/>
              </a:rPr>
              <a:t>t </a:t>
            </a:r>
            <a:r>
              <a:rPr sz="2400" dirty="0">
                <a:latin typeface="Arial"/>
                <a:cs typeface="Arial"/>
              </a:rPr>
              <a:t>environmen</a:t>
            </a:r>
            <a:r>
              <a:rPr sz="2400" spc="-5" dirty="0">
                <a:latin typeface="Arial"/>
                <a:cs typeface="Arial"/>
              </a:rPr>
              <a:t>t</a:t>
            </a:r>
            <a:r>
              <a:rPr sz="2400" dirty="0">
                <a:latin typeface="Arial"/>
                <a:cs typeface="Arial"/>
              </a:rPr>
              <a:t>s</a:t>
            </a:r>
            <a:endParaRPr sz="2400">
              <a:latin typeface="Arial"/>
              <a:cs typeface="Arial"/>
            </a:endParaRPr>
          </a:p>
          <a:p>
            <a:pPr marL="12700">
              <a:spcBef>
                <a:spcPts val="500"/>
              </a:spcBef>
              <a:tabLst>
                <a:tab pos="354965" algn="l"/>
              </a:tabLst>
              <a:defRPr/>
            </a:pPr>
            <a:r>
              <a:rPr sz="2500" spc="-570" dirty="0">
                <a:solidFill>
                  <a:srgbClr val="90BF44"/>
                </a:solidFill>
                <a:latin typeface="Wingdings"/>
                <a:cs typeface="Wingdings"/>
              </a:rPr>
              <a:t>§</a:t>
            </a:r>
            <a:r>
              <a:rPr sz="2500" dirty="0">
                <a:solidFill>
                  <a:srgbClr val="A0C755"/>
                </a:solidFill>
                <a:latin typeface="Helvetica"/>
                <a:cs typeface="Helvetica"/>
              </a:rPr>
              <a:t> 	</a:t>
            </a:r>
            <a:r>
              <a:rPr sz="2400" dirty="0">
                <a:latin typeface="Arial"/>
                <a:cs typeface="Arial"/>
              </a:rPr>
              <a:t>De</a:t>
            </a:r>
            <a:r>
              <a:rPr sz="2400" spc="-5" dirty="0">
                <a:latin typeface="Arial"/>
                <a:cs typeface="Arial"/>
              </a:rPr>
              <a:t>vO</a:t>
            </a:r>
            <a:r>
              <a:rPr sz="2400" dirty="0">
                <a:latin typeface="Arial"/>
                <a:cs typeface="Arial"/>
              </a:rPr>
              <a:t>ps</a:t>
            </a:r>
            <a:endParaRPr sz="2400">
              <a:latin typeface="Arial"/>
              <a:cs typeface="Arial"/>
            </a:endParaRPr>
          </a:p>
        </p:txBody>
      </p:sp>
      <p:sp>
        <p:nvSpPr>
          <p:cNvPr id="36868" name="object 5"/>
          <p:cNvSpPr>
            <a:spLocks noChangeArrowheads="1"/>
          </p:cNvSpPr>
          <p:nvPr/>
        </p:nvSpPr>
        <p:spPr bwMode="auto">
          <a:xfrm>
            <a:off x="5372100" y="1439863"/>
            <a:ext cx="1682750" cy="690562"/>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6869" name="object 6"/>
          <p:cNvSpPr>
            <a:spLocks noChangeArrowheads="1"/>
          </p:cNvSpPr>
          <p:nvPr/>
        </p:nvSpPr>
        <p:spPr bwMode="auto">
          <a:xfrm>
            <a:off x="7494588" y="2838450"/>
            <a:ext cx="1122362" cy="11239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6870" name="object 7"/>
          <p:cNvSpPr>
            <a:spLocks noChangeArrowheads="1"/>
          </p:cNvSpPr>
          <p:nvPr/>
        </p:nvSpPr>
        <p:spPr bwMode="auto">
          <a:xfrm>
            <a:off x="6350000" y="3040063"/>
            <a:ext cx="906463" cy="598487"/>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6871" name="object 8"/>
          <p:cNvSpPr>
            <a:spLocks noChangeArrowheads="1"/>
          </p:cNvSpPr>
          <p:nvPr/>
        </p:nvSpPr>
        <p:spPr bwMode="auto">
          <a:xfrm>
            <a:off x="7151688" y="1187450"/>
            <a:ext cx="928687" cy="1546225"/>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6872" name="object 9"/>
          <p:cNvSpPr>
            <a:spLocks noChangeArrowheads="1"/>
          </p:cNvSpPr>
          <p:nvPr/>
        </p:nvSpPr>
        <p:spPr bwMode="auto">
          <a:xfrm>
            <a:off x="7370763" y="4510088"/>
            <a:ext cx="885825" cy="1452562"/>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6873" name="object 10"/>
          <p:cNvSpPr>
            <a:spLocks noChangeArrowheads="1"/>
          </p:cNvSpPr>
          <p:nvPr/>
        </p:nvSpPr>
        <p:spPr bwMode="auto">
          <a:xfrm>
            <a:off x="5105400" y="3786188"/>
            <a:ext cx="2528888" cy="669925"/>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6874" name="object 11"/>
          <p:cNvSpPr>
            <a:spLocks noChangeArrowheads="1"/>
          </p:cNvSpPr>
          <p:nvPr/>
        </p:nvSpPr>
        <p:spPr bwMode="auto">
          <a:xfrm>
            <a:off x="4938713" y="2130425"/>
            <a:ext cx="2114550" cy="704850"/>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Rectangle 3"/>
          <p:cNvSpPr>
            <a:spLocks noGrp="1" noChangeArrowheads="1"/>
          </p:cNvSpPr>
          <p:nvPr>
            <p:ph type="title"/>
          </p:nvPr>
        </p:nvSpPr>
        <p:spPr/>
        <p:txBody>
          <a:bodyPr/>
          <a:lstStyle/>
          <a:p>
            <a:pPr eaLnBrk="1" hangingPunct="1"/>
            <a:r>
              <a:rPr lang="en-US" altLang="zh-CN">
                <a:latin typeface="Garamond" charset="0"/>
                <a:ea typeface="宋体" charset="0"/>
              </a:rPr>
              <a:t>Building for Change</a:t>
            </a:r>
          </a:p>
        </p:txBody>
      </p:sp>
      <p:sp>
        <p:nvSpPr>
          <p:cNvPr id="398338" name="Rectangle 4"/>
          <p:cNvSpPr>
            <a:spLocks noGrp="1" noChangeArrowheads="1"/>
          </p:cNvSpPr>
          <p:nvPr>
            <p:ph idx="1"/>
          </p:nvPr>
        </p:nvSpPr>
        <p:spPr>
          <a:xfrm>
            <a:off x="990600" y="1981200"/>
            <a:ext cx="7772400" cy="4114800"/>
          </a:xfrm>
        </p:spPr>
        <p:txBody>
          <a:bodyPr/>
          <a:lstStyle/>
          <a:p>
            <a:pPr eaLnBrk="1" hangingPunct="1">
              <a:spcBef>
                <a:spcPct val="0"/>
              </a:spcBef>
              <a:buClrTx/>
              <a:buSzTx/>
              <a:buFontTx/>
              <a:buNone/>
            </a:pPr>
            <a:r>
              <a:rPr lang="en-US" altLang="zh-CN" sz="2600">
                <a:latin typeface="Arial" charset="0"/>
                <a:ea typeface="宋体" charset="0"/>
              </a:rPr>
              <a:t>Usage centered approach to office building</a:t>
            </a:r>
            <a:r>
              <a:rPr lang="en-GB" altLang="zh-CN" sz="2600">
                <a:latin typeface="Arial" charset="0"/>
                <a:ea typeface="宋体" charset="0"/>
              </a:rPr>
              <a:t> </a:t>
            </a:r>
            <a:r>
              <a:rPr lang="en-US" altLang="zh-CN" sz="2600">
                <a:latin typeface="Arial" charset="0"/>
                <a:ea typeface="宋体" charset="0"/>
              </a:rPr>
              <a:t>requires a process that embraces change over time</a:t>
            </a:r>
          </a:p>
          <a:p>
            <a:pPr lvl="1" eaLnBrk="1" hangingPunct="1">
              <a:spcBef>
                <a:spcPct val="0"/>
              </a:spcBef>
              <a:buClrTx/>
              <a:buSzTx/>
              <a:buFontTx/>
              <a:buNone/>
            </a:pPr>
            <a:r>
              <a:rPr lang="en-US" altLang="zh-CN">
                <a:latin typeface="Arial" charset="0"/>
                <a:ea typeface="宋体" charset="0"/>
              </a:rPr>
              <a:t>Changeability is also a feature of the product</a:t>
            </a:r>
          </a:p>
          <a:p>
            <a:pPr eaLnBrk="1" hangingPunct="1"/>
            <a:endParaRPr lang="en-US" altLang="zh-CN" sz="2600">
              <a:latin typeface="Arial" charset="0"/>
              <a:ea typeface="宋体" charset="0"/>
            </a:endParaRPr>
          </a:p>
        </p:txBody>
      </p:sp>
      <p:sp>
        <p:nvSpPr>
          <p:cNvPr id="3983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1803290-9D76-F742-9647-B2B6F140E9F0}" type="slidenum">
              <a:rPr lang="en-US" altLang="zh-CN" sz="1200">
                <a:latin typeface="Garamond" charset="0"/>
              </a:rPr>
              <a:pPr eaLnBrk="1" hangingPunct="1"/>
              <a:t>180</a:t>
            </a:fld>
            <a:endParaRPr lang="en-US" altLang="zh-CN" sz="1200">
              <a:latin typeface="Garamond" charset="0"/>
            </a:endParaRPr>
          </a:p>
        </p:txBody>
      </p:sp>
      <p:sp>
        <p:nvSpPr>
          <p:cNvPr id="954370" name="Text Box 2"/>
          <p:cNvSpPr txBox="1">
            <a:spLocks noChangeArrowheads="1"/>
          </p:cNvSpPr>
          <p:nvPr/>
        </p:nvSpPr>
        <p:spPr bwMode="auto">
          <a:xfrm>
            <a:off x="1116013" y="3573463"/>
            <a:ext cx="7543800" cy="2295525"/>
          </a:xfrm>
          <a:prstGeom prst="rect">
            <a:avLst/>
          </a:prstGeom>
          <a:solidFill>
            <a:schemeClr val="accent1">
              <a:alpha val="23137"/>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a:spAutoFit/>
            <a:flatTx/>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2000">
                <a:solidFill>
                  <a:schemeClr val="bg2"/>
                </a:solidFill>
                <a:latin typeface="Arial Narrow" charset="0"/>
              </a:rPr>
              <a:t>The crux both builders and architects face is coming to terms with time. In technical terms this means shifting from a professional industry based on the assumption that the relationship with the client is synchronic (that is, each transaction is separate and each comes at a unique moment in time) whereas we should be trying to devise professional professional and technical services which are diachronic (that is, continuing and developing through time).</a:t>
            </a:r>
          </a:p>
          <a:p>
            <a:pPr algn="r" eaLnBrk="1" hangingPunct="1"/>
            <a:r>
              <a:rPr lang="en-GB" altLang="zh-CN">
                <a:latin typeface="Arial Narrow" charset="0"/>
              </a:rPr>
              <a:t>[Duffy+1998]</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954370"/>
                                        </p:tgtEl>
                                        <p:attrNameLst>
                                          <p:attrName>style.visibility</p:attrName>
                                        </p:attrNameLst>
                                      </p:cBhvr>
                                      <p:to>
                                        <p:strVal val="visible"/>
                                      </p:to>
                                    </p:set>
                                    <p:animEffect transition="in" filter="slide(fromTop)">
                                      <p:cBhvr>
                                        <p:cTn id="7" dur="500"/>
                                        <p:tgtEl>
                                          <p:spTgt spid="954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370" grpId="0" animBg="1"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5" name="Rectangle 2"/>
          <p:cNvSpPr>
            <a:spLocks noGrp="1" noChangeArrowheads="1"/>
          </p:cNvSpPr>
          <p:nvPr>
            <p:ph type="title"/>
          </p:nvPr>
        </p:nvSpPr>
        <p:spPr/>
        <p:txBody>
          <a:bodyPr/>
          <a:lstStyle/>
          <a:p>
            <a:pPr eaLnBrk="1" hangingPunct="1"/>
            <a:r>
              <a:rPr lang="en-GB" altLang="zh-CN">
                <a:latin typeface="Garamond" charset="0"/>
                <a:ea typeface="宋体" charset="0"/>
              </a:rPr>
              <a:t>Designing in Slippage</a:t>
            </a:r>
          </a:p>
        </p:txBody>
      </p:sp>
      <p:sp>
        <p:nvSpPr>
          <p:cNvPr id="956419" name="Rectangle 3"/>
          <p:cNvSpPr>
            <a:spLocks noGrp="1" noChangeArrowheads="1"/>
          </p:cNvSpPr>
          <p:nvPr>
            <p:ph idx="1"/>
          </p:nvPr>
        </p:nvSpPr>
        <p:spPr/>
        <p:txBody>
          <a:bodyPr/>
          <a:lstStyle/>
          <a:p>
            <a:pPr eaLnBrk="1" hangingPunct="1"/>
            <a:r>
              <a:rPr lang="en-GB" altLang="zh-CN" sz="2600">
                <a:latin typeface="Arial" charset="0"/>
                <a:ea typeface="宋体" charset="0"/>
              </a:rPr>
              <a:t>Flexible process requires building in slippage</a:t>
            </a:r>
          </a:p>
          <a:p>
            <a:pPr eaLnBrk="1" hangingPunct="1"/>
            <a:r>
              <a:rPr lang="en-GB" altLang="zh-CN" sz="2600">
                <a:latin typeface="Arial" charset="0"/>
                <a:ea typeface="宋体" charset="0"/>
              </a:rPr>
              <a:t>Recognising that change is both inevitable and necessary over time</a:t>
            </a:r>
          </a:p>
          <a:p>
            <a:pPr eaLnBrk="1" hangingPunct="1"/>
            <a:r>
              <a:rPr lang="en-GB" altLang="zh-CN" sz="2600">
                <a:latin typeface="Tahoma" charset="0"/>
                <a:ea typeface="宋体" charset="0"/>
              </a:rPr>
              <a:t>“</a:t>
            </a:r>
            <a:r>
              <a:rPr lang="en-GB" altLang="zh-CN" sz="2600">
                <a:latin typeface="Arial" charset="0"/>
                <a:ea typeface="宋体" charset="0"/>
              </a:rPr>
              <a:t>Leeway</a:t>
            </a:r>
            <a:r>
              <a:rPr lang="en-GB" altLang="zh-CN" sz="2600">
                <a:latin typeface="Tahoma" charset="0"/>
                <a:ea typeface="宋体" charset="0"/>
              </a:rPr>
              <a:t>”</a:t>
            </a:r>
            <a:r>
              <a:rPr lang="en-GB" altLang="zh-CN" sz="2600">
                <a:latin typeface="Arial" charset="0"/>
                <a:ea typeface="宋体" charset="0"/>
              </a:rPr>
              <a:t> has to be designed in so that products do not become brittle when faced with change</a:t>
            </a:r>
          </a:p>
          <a:p>
            <a:pPr lvl="1" eaLnBrk="1" hangingPunct="1"/>
            <a:r>
              <a:rPr lang="en-GB" altLang="zh-CN" sz="2200">
                <a:latin typeface="Arial" charset="0"/>
                <a:ea typeface="宋体" charset="0"/>
              </a:rPr>
              <a:t>We don</a:t>
            </a:r>
            <a:r>
              <a:rPr lang="en-GB" altLang="zh-CN" sz="2200">
                <a:latin typeface="Tahoma" charset="0"/>
                <a:ea typeface="宋体" charset="0"/>
              </a:rPr>
              <a:t>’</a:t>
            </a:r>
            <a:r>
              <a:rPr lang="en-GB" altLang="zh-CN" sz="2200">
                <a:latin typeface="Arial" charset="0"/>
                <a:ea typeface="宋体" charset="0"/>
              </a:rPr>
              <a:t>t want to have to start again from scratch</a:t>
            </a:r>
          </a:p>
          <a:p>
            <a:pPr eaLnBrk="1" hangingPunct="1"/>
            <a:endParaRPr lang="zh-CN" altLang="en-GB" sz="2600">
              <a:latin typeface="Arial" charset="0"/>
              <a:ea typeface="宋体" charset="0"/>
            </a:endParaRPr>
          </a:p>
        </p:txBody>
      </p:sp>
      <p:sp>
        <p:nvSpPr>
          <p:cNvPr id="4003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3F95E6-E6FB-C14B-A362-0FAA295C8544}" type="slidenum">
              <a:rPr lang="en-US" altLang="zh-CN" sz="1200">
                <a:latin typeface="Garamond" charset="0"/>
              </a:rPr>
              <a:pPr eaLnBrk="1" hangingPunct="1"/>
              <a:t>181</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6419">
                                            <p:txEl>
                                              <p:pRg st="0" end="0"/>
                                            </p:txEl>
                                          </p:spTgt>
                                        </p:tgtEl>
                                        <p:attrNameLst>
                                          <p:attrName>style.visibility</p:attrName>
                                        </p:attrNameLst>
                                      </p:cBhvr>
                                      <p:to>
                                        <p:strVal val="visible"/>
                                      </p:to>
                                    </p:set>
                                    <p:anim calcmode="lin" valueType="num">
                                      <p:cBhvr additive="base">
                                        <p:cTn id="7" dur="500" fill="hold"/>
                                        <p:tgtEl>
                                          <p:spTgt spid="956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64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6419">
                                            <p:txEl>
                                              <p:pRg st="1" end="1"/>
                                            </p:txEl>
                                          </p:spTgt>
                                        </p:tgtEl>
                                        <p:attrNameLst>
                                          <p:attrName>style.visibility</p:attrName>
                                        </p:attrNameLst>
                                      </p:cBhvr>
                                      <p:to>
                                        <p:strVal val="visible"/>
                                      </p:to>
                                    </p:set>
                                    <p:anim calcmode="lin" valueType="num">
                                      <p:cBhvr additive="base">
                                        <p:cTn id="13" dur="500" fill="hold"/>
                                        <p:tgtEl>
                                          <p:spTgt spid="9564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64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56419">
                                            <p:txEl>
                                              <p:pRg st="2" end="2"/>
                                            </p:txEl>
                                          </p:spTgt>
                                        </p:tgtEl>
                                        <p:attrNameLst>
                                          <p:attrName>style.visibility</p:attrName>
                                        </p:attrNameLst>
                                      </p:cBhvr>
                                      <p:to>
                                        <p:strVal val="visible"/>
                                      </p:to>
                                    </p:set>
                                    <p:anim calcmode="lin" valueType="num">
                                      <p:cBhvr additive="base">
                                        <p:cTn id="19" dur="500" fill="hold"/>
                                        <p:tgtEl>
                                          <p:spTgt spid="9564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564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56419">
                                            <p:txEl>
                                              <p:pRg st="3" end="3"/>
                                            </p:txEl>
                                          </p:spTgt>
                                        </p:tgtEl>
                                        <p:attrNameLst>
                                          <p:attrName>style.visibility</p:attrName>
                                        </p:attrNameLst>
                                      </p:cBhvr>
                                      <p:to>
                                        <p:strVal val="visible"/>
                                      </p:to>
                                    </p:set>
                                    <p:anim calcmode="lin" valueType="num">
                                      <p:cBhvr additive="base">
                                        <p:cTn id="25" dur="500" fill="hold"/>
                                        <p:tgtEl>
                                          <p:spTgt spid="9564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564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6419" grpId="0" build="p" bldLvl="2"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2433" name="Rectangle 2"/>
          <p:cNvSpPr>
            <a:spLocks noGrp="1" noChangeArrowheads="1"/>
          </p:cNvSpPr>
          <p:nvPr>
            <p:ph type="title"/>
          </p:nvPr>
        </p:nvSpPr>
        <p:spPr/>
        <p:txBody>
          <a:bodyPr/>
          <a:lstStyle/>
          <a:p>
            <a:pPr eaLnBrk="1" hangingPunct="1"/>
            <a:r>
              <a:rPr lang="en-GB" altLang="zh-CN">
                <a:latin typeface="Garamond" charset="0"/>
                <a:ea typeface="宋体" charset="0"/>
              </a:rPr>
              <a:t>Shearing Layers</a:t>
            </a:r>
          </a:p>
        </p:txBody>
      </p:sp>
      <p:sp>
        <p:nvSpPr>
          <p:cNvPr id="958467"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Shearing layers [Brand1994] underpin the process of new office design</a:t>
            </a:r>
          </a:p>
          <a:p>
            <a:pPr lvl="1" eaLnBrk="1" hangingPunct="1">
              <a:lnSpc>
                <a:spcPct val="90000"/>
              </a:lnSpc>
            </a:pPr>
            <a:r>
              <a:rPr lang="en-GB" altLang="zh-CN">
                <a:latin typeface="Arial" charset="0"/>
                <a:ea typeface="宋体" charset="0"/>
              </a:rPr>
              <a:t>Build in slippage between </a:t>
            </a:r>
            <a:r>
              <a:rPr lang="en-GB" altLang="zh-CN">
                <a:latin typeface="Tahoma" charset="0"/>
                <a:ea typeface="宋体" charset="0"/>
              </a:rPr>
              <a:t>“</a:t>
            </a:r>
            <a:r>
              <a:rPr lang="en-GB" altLang="zh-CN">
                <a:latin typeface="Arial" charset="0"/>
                <a:ea typeface="宋体" charset="0"/>
              </a:rPr>
              <a:t>layers</a:t>
            </a:r>
            <a:r>
              <a:rPr lang="en-GB" altLang="zh-CN">
                <a:latin typeface="Tahoma" charset="0"/>
                <a:ea typeface="宋体" charset="0"/>
              </a:rPr>
              <a:t>”</a:t>
            </a:r>
            <a:r>
              <a:rPr lang="en-GB" altLang="zh-CN">
                <a:latin typeface="Arial" charset="0"/>
                <a:ea typeface="宋体" charset="0"/>
              </a:rPr>
              <a:t> so that buildings don</a:t>
            </a:r>
            <a:r>
              <a:rPr lang="en-GB" altLang="zh-CN">
                <a:latin typeface="Tahoma" charset="0"/>
                <a:ea typeface="宋体" charset="0"/>
              </a:rPr>
              <a:t>’</a:t>
            </a:r>
            <a:r>
              <a:rPr lang="en-GB" altLang="zh-CN">
                <a:latin typeface="Arial" charset="0"/>
                <a:ea typeface="宋体" charset="0"/>
              </a:rPr>
              <a:t>t tear themselves apart as usage changes</a:t>
            </a:r>
          </a:p>
          <a:p>
            <a:pPr lvl="1" eaLnBrk="1" hangingPunct="1">
              <a:lnSpc>
                <a:spcPct val="90000"/>
              </a:lnSpc>
            </a:pPr>
            <a:r>
              <a:rPr lang="en-GB" altLang="zh-CN">
                <a:latin typeface="Arial" charset="0"/>
                <a:ea typeface="宋体" charset="0"/>
              </a:rPr>
              <a:t>Layers constructed on the basis of different change rates</a:t>
            </a:r>
          </a:p>
          <a:p>
            <a:pPr lvl="1" eaLnBrk="1" hangingPunct="1">
              <a:lnSpc>
                <a:spcPct val="90000"/>
              </a:lnSpc>
            </a:pPr>
            <a:r>
              <a:rPr lang="en-GB" altLang="zh-CN">
                <a:latin typeface="Arial" charset="0"/>
                <a:ea typeface="宋体" charset="0"/>
              </a:rPr>
              <a:t>Changes therefore get localised to particular layers</a:t>
            </a:r>
          </a:p>
        </p:txBody>
      </p:sp>
      <p:sp>
        <p:nvSpPr>
          <p:cNvPr id="4024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881B914-3224-4641-BE60-66E1FB368003}" type="slidenum">
              <a:rPr lang="en-US" altLang="zh-CN" sz="1200">
                <a:latin typeface="Garamond" charset="0"/>
              </a:rPr>
              <a:pPr eaLnBrk="1" hangingPunct="1"/>
              <a:t>182</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8467">
                                            <p:txEl>
                                              <p:pRg st="0" end="0"/>
                                            </p:txEl>
                                          </p:spTgt>
                                        </p:tgtEl>
                                        <p:attrNameLst>
                                          <p:attrName>style.visibility</p:attrName>
                                        </p:attrNameLst>
                                      </p:cBhvr>
                                      <p:to>
                                        <p:strVal val="visible"/>
                                      </p:to>
                                    </p:set>
                                    <p:anim calcmode="lin" valueType="num">
                                      <p:cBhvr additive="base">
                                        <p:cTn id="7" dur="500" fill="hold"/>
                                        <p:tgtEl>
                                          <p:spTgt spid="958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58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58467">
                                            <p:txEl>
                                              <p:pRg st="1" end="1"/>
                                            </p:txEl>
                                          </p:spTgt>
                                        </p:tgtEl>
                                        <p:attrNameLst>
                                          <p:attrName>style.visibility</p:attrName>
                                        </p:attrNameLst>
                                      </p:cBhvr>
                                      <p:to>
                                        <p:strVal val="visible"/>
                                      </p:to>
                                    </p:set>
                                    <p:anim calcmode="lin" valueType="num">
                                      <p:cBhvr additive="base">
                                        <p:cTn id="13" dur="500" fill="hold"/>
                                        <p:tgtEl>
                                          <p:spTgt spid="9584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584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58467">
                                            <p:txEl>
                                              <p:pRg st="2" end="2"/>
                                            </p:txEl>
                                          </p:spTgt>
                                        </p:tgtEl>
                                        <p:attrNameLst>
                                          <p:attrName>style.visibility</p:attrName>
                                        </p:attrNameLst>
                                      </p:cBhvr>
                                      <p:to>
                                        <p:strVal val="visible"/>
                                      </p:to>
                                    </p:set>
                                    <p:anim calcmode="lin" valueType="num">
                                      <p:cBhvr additive="base">
                                        <p:cTn id="19" dur="500" fill="hold"/>
                                        <p:tgtEl>
                                          <p:spTgt spid="9584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584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58467">
                                            <p:txEl>
                                              <p:pRg st="3" end="3"/>
                                            </p:txEl>
                                          </p:spTgt>
                                        </p:tgtEl>
                                        <p:attrNameLst>
                                          <p:attrName>style.visibility</p:attrName>
                                        </p:attrNameLst>
                                      </p:cBhvr>
                                      <p:to>
                                        <p:strVal val="visible"/>
                                      </p:to>
                                    </p:set>
                                    <p:anim calcmode="lin" valueType="num">
                                      <p:cBhvr additive="base">
                                        <p:cTn id="25" dur="500" fill="hold"/>
                                        <p:tgtEl>
                                          <p:spTgt spid="9584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5846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67" grpId="0" build="p" bldLvl="2"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2673" name="Rectangle 2"/>
          <p:cNvSpPr>
            <a:spLocks noGrp="1" noChangeArrowheads="1"/>
          </p:cNvSpPr>
          <p:nvPr>
            <p:ph type="title"/>
          </p:nvPr>
        </p:nvSpPr>
        <p:spPr/>
        <p:txBody>
          <a:bodyPr/>
          <a:lstStyle/>
          <a:p>
            <a:pPr eaLnBrk="1" hangingPunct="1"/>
            <a:r>
              <a:rPr lang="en-US" altLang="zh-CN">
                <a:latin typeface="Garamond" charset="0"/>
                <a:ea typeface="宋体" charset="0"/>
              </a:rPr>
              <a:t>Lessons for Software Architecture</a:t>
            </a:r>
          </a:p>
        </p:txBody>
      </p:sp>
      <p:sp>
        <p:nvSpPr>
          <p:cNvPr id="970755" name="Rectangle 3"/>
          <p:cNvSpPr>
            <a:spLocks noGrp="1" noChangeArrowheads="1"/>
          </p:cNvSpPr>
          <p:nvPr>
            <p:ph idx="1"/>
          </p:nvPr>
        </p:nvSpPr>
        <p:spPr/>
        <p:txBody>
          <a:bodyPr/>
          <a:lstStyle/>
          <a:p>
            <a:pPr eaLnBrk="1" hangingPunct="1"/>
            <a:r>
              <a:rPr lang="zh-CN" altLang="en-GB" sz="2600">
                <a:latin typeface="Tahoma" charset="0"/>
                <a:ea typeface="宋体" charset="0"/>
              </a:rPr>
              <a:t>‘</a:t>
            </a:r>
            <a:r>
              <a:rPr lang="en-GB" altLang="zh-CN" sz="2600">
                <a:latin typeface="Arial" charset="0"/>
                <a:ea typeface="宋体" charset="0"/>
              </a:rPr>
              <a:t>Architectural Knowledge</a:t>
            </a:r>
            <a:r>
              <a:rPr lang="en-GB" altLang="zh-CN" sz="2600">
                <a:latin typeface="Tahoma" charset="0"/>
                <a:ea typeface="宋体" charset="0"/>
              </a:rPr>
              <a:t>’</a:t>
            </a:r>
            <a:r>
              <a:rPr lang="en-GB" altLang="zh-CN" sz="2600">
                <a:latin typeface="Arial" charset="0"/>
                <a:ea typeface="宋体" charset="0"/>
              </a:rPr>
              <a:t> is fundamental to successful, usable design in the new millenium</a:t>
            </a:r>
          </a:p>
          <a:p>
            <a:pPr lvl="1" eaLnBrk="1" hangingPunct="1"/>
            <a:r>
              <a:rPr lang="en-GB" altLang="zh-CN" sz="2200">
                <a:latin typeface="Arial" charset="0"/>
                <a:ea typeface="宋体" charset="0"/>
              </a:rPr>
              <a:t>It can be regarded as design imagination</a:t>
            </a:r>
          </a:p>
          <a:p>
            <a:pPr eaLnBrk="1" hangingPunct="1"/>
            <a:r>
              <a:rPr lang="en-GB" altLang="zh-CN" sz="2600">
                <a:latin typeface="Arial" charset="0"/>
                <a:ea typeface="宋体" charset="0"/>
              </a:rPr>
              <a:t>It is by nature </a:t>
            </a:r>
            <a:r>
              <a:rPr lang="en-GB" altLang="zh-CN" sz="2600">
                <a:latin typeface="Tahoma" charset="0"/>
                <a:ea typeface="宋体" charset="0"/>
              </a:rPr>
              <a:t>‘</a:t>
            </a:r>
            <a:r>
              <a:rPr lang="en-GB" altLang="zh-CN" sz="2600">
                <a:latin typeface="Arial" charset="0"/>
                <a:ea typeface="宋体" charset="0"/>
              </a:rPr>
              <a:t>configurational</a:t>
            </a:r>
            <a:r>
              <a:rPr lang="en-GB" altLang="zh-CN" sz="2600">
                <a:latin typeface="Tahoma" charset="0"/>
                <a:ea typeface="宋体" charset="0"/>
              </a:rPr>
              <a:t>’</a:t>
            </a:r>
            <a:r>
              <a:rPr lang="en-GB" altLang="zh-CN" sz="2600">
                <a:latin typeface="Arial" charset="0"/>
                <a:ea typeface="宋体" charset="0"/>
              </a:rPr>
              <a:t> and often tacit</a:t>
            </a:r>
          </a:p>
          <a:p>
            <a:pPr lvl="1" eaLnBrk="1" hangingPunct="1"/>
            <a:r>
              <a:rPr lang="en-GB" altLang="zh-CN" sz="2200">
                <a:latin typeface="Arial" charset="0"/>
                <a:ea typeface="宋体" charset="0"/>
              </a:rPr>
              <a:t>Especially in vernacular design</a:t>
            </a:r>
          </a:p>
          <a:p>
            <a:pPr eaLnBrk="1" hangingPunct="1"/>
            <a:r>
              <a:rPr lang="en-GB" altLang="zh-CN" sz="2600">
                <a:latin typeface="Arial" charset="0"/>
                <a:ea typeface="宋体" charset="0"/>
              </a:rPr>
              <a:t>It is knowledge that is socially acquired</a:t>
            </a:r>
          </a:p>
          <a:p>
            <a:pPr lvl="1" eaLnBrk="1" hangingPunct="1"/>
            <a:r>
              <a:rPr lang="en-GB" altLang="zh-CN" sz="2200">
                <a:latin typeface="Tahoma" charset="0"/>
                <a:ea typeface="宋体" charset="0"/>
              </a:rPr>
              <a:t>“</a:t>
            </a:r>
            <a:r>
              <a:rPr lang="en-GB" altLang="zh-CN" sz="2200">
                <a:latin typeface="Arial" charset="0"/>
                <a:ea typeface="宋体" charset="0"/>
              </a:rPr>
              <a:t>Culturally transmitted</a:t>
            </a:r>
            <a:r>
              <a:rPr lang="en-GB" altLang="zh-CN" sz="2200">
                <a:latin typeface="Tahoma" charset="0"/>
                <a:ea typeface="宋体" charset="0"/>
              </a:rPr>
              <a:t>”</a:t>
            </a:r>
            <a:endParaRPr lang="en-GB" altLang="zh-CN" sz="2200">
              <a:latin typeface="Arial" charset="0"/>
              <a:ea typeface="宋体" charset="0"/>
            </a:endParaRPr>
          </a:p>
          <a:p>
            <a:pPr eaLnBrk="1" hangingPunct="1"/>
            <a:r>
              <a:rPr lang="en-GB" altLang="zh-CN" sz="2600">
                <a:latin typeface="Arial" charset="0"/>
                <a:ea typeface="宋体" charset="0"/>
              </a:rPr>
              <a:t>It is both deontic and time-ordered</a:t>
            </a:r>
          </a:p>
          <a:p>
            <a:pPr eaLnBrk="1" hangingPunct="1"/>
            <a:r>
              <a:rPr lang="en-GB" altLang="zh-CN" sz="2600">
                <a:latin typeface="Arial" charset="0"/>
                <a:ea typeface="宋体" charset="0"/>
              </a:rPr>
              <a:t>It is not reducible to </a:t>
            </a:r>
            <a:r>
              <a:rPr lang="en-GB" altLang="zh-CN" sz="2600">
                <a:latin typeface="Tahoma" charset="0"/>
                <a:ea typeface="宋体" charset="0"/>
              </a:rPr>
              <a:t>“</a:t>
            </a:r>
            <a:r>
              <a:rPr lang="en-GB" altLang="zh-CN" sz="2600">
                <a:latin typeface="Arial" charset="0"/>
                <a:ea typeface="宋体" charset="0"/>
              </a:rPr>
              <a:t>high level structure</a:t>
            </a:r>
            <a:r>
              <a:rPr lang="en-GB" altLang="zh-CN" sz="2600">
                <a:latin typeface="Tahoma" charset="0"/>
                <a:ea typeface="宋体" charset="0"/>
              </a:rPr>
              <a:t>”</a:t>
            </a:r>
            <a:endParaRPr lang="en-GB" altLang="zh-CN" sz="2600">
              <a:latin typeface="Arial" charset="0"/>
              <a:ea typeface="宋体" charset="0"/>
            </a:endParaRPr>
          </a:p>
          <a:p>
            <a:pPr lvl="1" eaLnBrk="1" hangingPunct="1"/>
            <a:r>
              <a:rPr lang="en-GB" altLang="zh-CN" sz="2200">
                <a:latin typeface="Arial" charset="0"/>
                <a:ea typeface="宋体" charset="0"/>
              </a:rPr>
              <a:t>Affects process and organisation too</a:t>
            </a:r>
          </a:p>
          <a:p>
            <a:pPr lvl="1" eaLnBrk="1" hangingPunct="1"/>
            <a:endParaRPr lang="zh-CN" altLang="en-GB" sz="2200">
              <a:latin typeface="Arial" charset="0"/>
              <a:ea typeface="宋体" charset="0"/>
            </a:endParaRPr>
          </a:p>
        </p:txBody>
      </p:sp>
      <p:sp>
        <p:nvSpPr>
          <p:cNvPr id="4126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050476F-D469-594C-A4B9-74BD6ACA368B}" type="slidenum">
              <a:rPr lang="en-US" altLang="zh-CN" sz="1200">
                <a:latin typeface="Garamond" charset="0"/>
              </a:rPr>
              <a:pPr eaLnBrk="1" hangingPunct="1"/>
              <a:t>183</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70755">
                                            <p:txEl>
                                              <p:pRg st="0" end="0"/>
                                            </p:txEl>
                                          </p:spTgt>
                                        </p:tgtEl>
                                        <p:attrNameLst>
                                          <p:attrName>style.visibility</p:attrName>
                                        </p:attrNameLst>
                                      </p:cBhvr>
                                      <p:to>
                                        <p:strVal val="visible"/>
                                      </p:to>
                                    </p:set>
                                    <p:anim calcmode="lin" valueType="num">
                                      <p:cBhvr additive="base">
                                        <p:cTn id="7" dur="500" fill="hold"/>
                                        <p:tgtEl>
                                          <p:spTgt spid="970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7075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70755">
                                            <p:txEl>
                                              <p:pRg st="1" end="1"/>
                                            </p:txEl>
                                          </p:spTgt>
                                        </p:tgtEl>
                                        <p:attrNameLst>
                                          <p:attrName>style.visibility</p:attrName>
                                        </p:attrNameLst>
                                      </p:cBhvr>
                                      <p:to>
                                        <p:strVal val="visible"/>
                                      </p:to>
                                    </p:set>
                                    <p:anim calcmode="lin" valueType="num">
                                      <p:cBhvr additive="base">
                                        <p:cTn id="11" dur="500" fill="hold"/>
                                        <p:tgtEl>
                                          <p:spTgt spid="97075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70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70755">
                                            <p:txEl>
                                              <p:pRg st="2" end="2"/>
                                            </p:txEl>
                                          </p:spTgt>
                                        </p:tgtEl>
                                        <p:attrNameLst>
                                          <p:attrName>style.visibility</p:attrName>
                                        </p:attrNameLst>
                                      </p:cBhvr>
                                      <p:to>
                                        <p:strVal val="visible"/>
                                      </p:to>
                                    </p:set>
                                    <p:anim calcmode="lin" valueType="num">
                                      <p:cBhvr additive="base">
                                        <p:cTn id="17" dur="500" fill="hold"/>
                                        <p:tgtEl>
                                          <p:spTgt spid="97075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7075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970755">
                                            <p:txEl>
                                              <p:pRg st="3" end="3"/>
                                            </p:txEl>
                                          </p:spTgt>
                                        </p:tgtEl>
                                        <p:attrNameLst>
                                          <p:attrName>style.visibility</p:attrName>
                                        </p:attrNameLst>
                                      </p:cBhvr>
                                      <p:to>
                                        <p:strVal val="visible"/>
                                      </p:to>
                                    </p:set>
                                    <p:anim calcmode="lin" valueType="num">
                                      <p:cBhvr additive="base">
                                        <p:cTn id="21" dur="500" fill="hold"/>
                                        <p:tgtEl>
                                          <p:spTgt spid="97075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707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970755">
                                            <p:txEl>
                                              <p:pRg st="4" end="4"/>
                                            </p:txEl>
                                          </p:spTgt>
                                        </p:tgtEl>
                                        <p:attrNameLst>
                                          <p:attrName>style.visibility</p:attrName>
                                        </p:attrNameLst>
                                      </p:cBhvr>
                                      <p:to>
                                        <p:strVal val="visible"/>
                                      </p:to>
                                    </p:set>
                                    <p:anim calcmode="lin" valueType="num">
                                      <p:cBhvr additive="base">
                                        <p:cTn id="27" dur="500" fill="hold"/>
                                        <p:tgtEl>
                                          <p:spTgt spid="97075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70755">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970755">
                                            <p:txEl>
                                              <p:pRg st="5" end="5"/>
                                            </p:txEl>
                                          </p:spTgt>
                                        </p:tgtEl>
                                        <p:attrNameLst>
                                          <p:attrName>style.visibility</p:attrName>
                                        </p:attrNameLst>
                                      </p:cBhvr>
                                      <p:to>
                                        <p:strVal val="visible"/>
                                      </p:to>
                                    </p:set>
                                    <p:anim calcmode="lin" valueType="num">
                                      <p:cBhvr additive="base">
                                        <p:cTn id="31" dur="500" fill="hold"/>
                                        <p:tgtEl>
                                          <p:spTgt spid="97075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707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70755">
                                            <p:txEl>
                                              <p:pRg st="6" end="6"/>
                                            </p:txEl>
                                          </p:spTgt>
                                        </p:tgtEl>
                                        <p:attrNameLst>
                                          <p:attrName>style.visibility</p:attrName>
                                        </p:attrNameLst>
                                      </p:cBhvr>
                                      <p:to>
                                        <p:strVal val="visible"/>
                                      </p:to>
                                    </p:set>
                                    <p:anim calcmode="lin" valueType="num">
                                      <p:cBhvr additive="base">
                                        <p:cTn id="37" dur="500" fill="hold"/>
                                        <p:tgtEl>
                                          <p:spTgt spid="97075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707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70755">
                                            <p:txEl>
                                              <p:pRg st="7" end="7"/>
                                            </p:txEl>
                                          </p:spTgt>
                                        </p:tgtEl>
                                        <p:attrNameLst>
                                          <p:attrName>style.visibility</p:attrName>
                                        </p:attrNameLst>
                                      </p:cBhvr>
                                      <p:to>
                                        <p:strVal val="visible"/>
                                      </p:to>
                                    </p:set>
                                    <p:anim calcmode="lin" valueType="num">
                                      <p:cBhvr additive="base">
                                        <p:cTn id="43" dur="500" fill="hold"/>
                                        <p:tgtEl>
                                          <p:spTgt spid="97075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970755">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970755">
                                            <p:txEl>
                                              <p:pRg st="8" end="8"/>
                                            </p:txEl>
                                          </p:spTgt>
                                        </p:tgtEl>
                                        <p:attrNameLst>
                                          <p:attrName>style.visibility</p:attrName>
                                        </p:attrNameLst>
                                      </p:cBhvr>
                                      <p:to>
                                        <p:strVal val="visible"/>
                                      </p:to>
                                    </p:set>
                                    <p:anim calcmode="lin" valueType="num">
                                      <p:cBhvr additive="base">
                                        <p:cTn id="47" dur="500" fill="hold"/>
                                        <p:tgtEl>
                                          <p:spTgt spid="970755">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97075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755" grpId="0" build="p" autoUpdateAnimBg="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2"/>
          <p:cNvSpPr>
            <a:spLocks noGrp="1" noChangeArrowheads="1"/>
          </p:cNvSpPr>
          <p:nvPr>
            <p:ph type="ctrTitle"/>
          </p:nvPr>
        </p:nvSpPr>
        <p:spPr/>
        <p:txBody>
          <a:bodyPr/>
          <a:lstStyle/>
          <a:p>
            <a:pPr eaLnBrk="1" hangingPunct="1"/>
            <a:r>
              <a:rPr lang="en-US" altLang="zh-CN">
                <a:latin typeface="Garamond" charset="0"/>
                <a:ea typeface="宋体" charset="0"/>
              </a:rPr>
              <a:t>Topic 4:  </a:t>
            </a:r>
            <a:r>
              <a:rPr lang="en-GB" altLang="zh-CN">
                <a:latin typeface="Garamond" charset="0"/>
                <a:ea typeface="宋体" charset="0"/>
              </a:rPr>
              <a:t>Masterplans and  Piecemeal Growth</a:t>
            </a:r>
            <a:endParaRPr lang="en-US" altLang="zh-CN">
              <a:latin typeface="Garamond" charset="0"/>
              <a:ea typeface="宋体" charset="0"/>
            </a:endParaRPr>
          </a:p>
        </p:txBody>
      </p:sp>
      <p:sp>
        <p:nvSpPr>
          <p:cNvPr id="414722" name="Rectangle 3"/>
          <p:cNvSpPr>
            <a:spLocks noGrp="1" noChangeArrowheads="1"/>
          </p:cNvSpPr>
          <p:nvPr>
            <p:ph type="subTitle" idx="1"/>
          </p:nvPr>
        </p:nvSpPr>
        <p:spPr/>
        <p:txBody>
          <a:bodyPr/>
          <a:lstStyle/>
          <a:p>
            <a:pPr eaLnBrk="1" hangingPunct="1">
              <a:buFont typeface="Wingdings" charset="0"/>
              <a:buNone/>
            </a:pPr>
            <a:r>
              <a:rPr lang="en-US" altLang="zh-CN">
                <a:latin typeface="Arial" charset="0"/>
                <a:ea typeface="宋体" charset="0"/>
              </a:rPr>
              <a:t> </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Rectangle 2"/>
          <p:cNvSpPr>
            <a:spLocks noGrp="1" noChangeArrowheads="1"/>
          </p:cNvSpPr>
          <p:nvPr>
            <p:ph type="title"/>
          </p:nvPr>
        </p:nvSpPr>
        <p:spPr/>
        <p:txBody>
          <a:bodyPr/>
          <a:lstStyle/>
          <a:p>
            <a:pPr eaLnBrk="1" hangingPunct="1"/>
            <a:r>
              <a:rPr lang="en-GB" altLang="zh-CN">
                <a:latin typeface="Garamond" charset="0"/>
                <a:ea typeface="宋体" charset="0"/>
              </a:rPr>
              <a:t>The Current Debate on Software Architecture</a:t>
            </a:r>
          </a:p>
        </p:txBody>
      </p:sp>
      <p:sp>
        <p:nvSpPr>
          <p:cNvPr id="416770" name="Rectangle 3"/>
          <p:cNvSpPr>
            <a:spLocks noGrp="1" noChangeArrowheads="1"/>
          </p:cNvSpPr>
          <p:nvPr>
            <p:ph idx="1"/>
          </p:nvPr>
        </p:nvSpPr>
        <p:spPr/>
        <p:txBody>
          <a:bodyPr/>
          <a:lstStyle/>
          <a:p>
            <a:pPr eaLnBrk="1" hangingPunct="1"/>
            <a:r>
              <a:rPr lang="en-GB" altLang="zh-CN" sz="2600">
                <a:latin typeface="Arial" charset="0"/>
                <a:ea typeface="宋体" charset="0"/>
              </a:rPr>
              <a:t>October 1999 special issue of IEEE Software exposed a debate</a:t>
            </a:r>
          </a:p>
          <a:p>
            <a:pPr lvl="1" eaLnBrk="1" hangingPunct="1"/>
            <a:r>
              <a:rPr lang="en-GB" altLang="zh-CN" sz="2200">
                <a:latin typeface="Arial" charset="0"/>
                <a:ea typeface="宋体" charset="0"/>
              </a:rPr>
              <a:t>Edited by J.O. Coplien</a:t>
            </a:r>
          </a:p>
          <a:p>
            <a:pPr lvl="1" eaLnBrk="1" hangingPunct="1"/>
            <a:r>
              <a:rPr lang="en-GB" altLang="zh-CN" sz="2200">
                <a:latin typeface="Arial" charset="0"/>
                <a:ea typeface="宋体" charset="0"/>
              </a:rPr>
              <a:t>Editorial entitled </a:t>
            </a:r>
            <a:r>
              <a:rPr lang="en-GB" altLang="zh-CN" sz="2200">
                <a:latin typeface="Tahoma" charset="0"/>
                <a:ea typeface="宋体" charset="0"/>
              </a:rPr>
              <a:t>“</a:t>
            </a:r>
            <a:r>
              <a:rPr lang="en-GB" altLang="zh-CN" sz="2200">
                <a:latin typeface="Arial" charset="0"/>
                <a:ea typeface="宋体" charset="0"/>
              </a:rPr>
              <a:t>Re-eveluating the Metaphor</a:t>
            </a:r>
            <a:r>
              <a:rPr lang="en-GB" altLang="zh-CN" sz="2200">
                <a:latin typeface="Tahoma" charset="0"/>
                <a:ea typeface="宋体" charset="0"/>
              </a:rPr>
              <a:t>…”</a:t>
            </a:r>
            <a:endParaRPr lang="en-GB" altLang="zh-CN" sz="2200">
              <a:latin typeface="Arial" charset="0"/>
              <a:ea typeface="宋体" charset="0"/>
            </a:endParaRPr>
          </a:p>
          <a:p>
            <a:pPr lvl="1" eaLnBrk="1" hangingPunct="1"/>
            <a:r>
              <a:rPr lang="en-GB" altLang="zh-CN" sz="2200">
                <a:latin typeface="Arial" charset="0"/>
                <a:ea typeface="宋体" charset="0"/>
              </a:rPr>
              <a:t>Included text of Chris Alexander</a:t>
            </a:r>
            <a:r>
              <a:rPr lang="en-GB" altLang="zh-CN" sz="2200">
                <a:latin typeface="Tahoma" charset="0"/>
                <a:ea typeface="宋体" charset="0"/>
              </a:rPr>
              <a:t>’</a:t>
            </a:r>
            <a:r>
              <a:rPr lang="en-GB" altLang="zh-CN" sz="2200">
                <a:latin typeface="Arial" charset="0"/>
                <a:ea typeface="宋体" charset="0"/>
              </a:rPr>
              <a:t>s speech to OOPSLA 1996 conference</a:t>
            </a:r>
          </a:p>
          <a:p>
            <a:pPr eaLnBrk="1" hangingPunct="1"/>
            <a:r>
              <a:rPr lang="en-GB" altLang="zh-CN" sz="2600">
                <a:latin typeface="Arial" charset="0"/>
                <a:ea typeface="宋体" charset="0"/>
              </a:rPr>
              <a:t>Identified two </a:t>
            </a:r>
            <a:r>
              <a:rPr lang="en-GB" altLang="zh-CN" sz="2600">
                <a:latin typeface="Tahoma" charset="0"/>
                <a:ea typeface="宋体" charset="0"/>
              </a:rPr>
              <a:t>“</a:t>
            </a:r>
            <a:r>
              <a:rPr lang="en-GB" altLang="zh-CN" sz="2600">
                <a:latin typeface="Arial" charset="0"/>
                <a:ea typeface="宋体" charset="0"/>
              </a:rPr>
              <a:t>camps</a:t>
            </a:r>
            <a:r>
              <a:rPr lang="en-GB" altLang="zh-CN" sz="2600">
                <a:latin typeface="Tahoma" charset="0"/>
                <a:ea typeface="宋体" charset="0"/>
              </a:rPr>
              <a:t>”</a:t>
            </a:r>
            <a:endParaRPr lang="en-GB" altLang="zh-CN" sz="2600">
              <a:latin typeface="Arial" charset="0"/>
              <a:ea typeface="宋体" charset="0"/>
            </a:endParaRPr>
          </a:p>
          <a:p>
            <a:pPr lvl="1" eaLnBrk="1" hangingPunct="1"/>
            <a:r>
              <a:rPr lang="en-GB" altLang="zh-CN" sz="2200">
                <a:latin typeface="Arial" charset="0"/>
                <a:ea typeface="宋体" charset="0"/>
              </a:rPr>
              <a:t>Masterplan vs Piecemeal Growth</a:t>
            </a:r>
          </a:p>
          <a:p>
            <a:pPr lvl="1" eaLnBrk="1" hangingPunct="1"/>
            <a:r>
              <a:rPr lang="en-GB" altLang="zh-CN" sz="2200">
                <a:latin typeface="Arial" charset="0"/>
                <a:ea typeface="宋体" charset="0"/>
              </a:rPr>
              <a:t>In the Masterplan camp: Carnegie Mellon</a:t>
            </a:r>
            <a:r>
              <a:rPr lang="en-GB" altLang="zh-CN" sz="2200">
                <a:latin typeface="Tahoma" charset="0"/>
                <a:ea typeface="宋体" charset="0"/>
              </a:rPr>
              <a:t>’</a:t>
            </a:r>
            <a:r>
              <a:rPr lang="en-GB" altLang="zh-CN" sz="2200">
                <a:latin typeface="Arial" charset="0"/>
                <a:ea typeface="宋体" charset="0"/>
              </a:rPr>
              <a:t>s SEI</a:t>
            </a:r>
          </a:p>
          <a:p>
            <a:pPr lvl="1" eaLnBrk="1" hangingPunct="1"/>
            <a:r>
              <a:rPr lang="en-GB" altLang="zh-CN" sz="2200">
                <a:latin typeface="Arial" charset="0"/>
                <a:ea typeface="宋体" charset="0"/>
              </a:rPr>
              <a:t>In the Piecemeal Growth camp: The Patterns Movement</a:t>
            </a:r>
          </a:p>
          <a:p>
            <a:pPr lvl="1" eaLnBrk="1" hangingPunct="1">
              <a:buFont typeface="Wingdings" charset="0"/>
              <a:buNone/>
            </a:pPr>
            <a:endParaRPr lang="zh-CN" altLang="en-GB" sz="2200">
              <a:latin typeface="Arial" charset="0"/>
              <a:ea typeface="宋体" charset="0"/>
            </a:endParaRPr>
          </a:p>
        </p:txBody>
      </p:sp>
      <p:sp>
        <p:nvSpPr>
          <p:cNvPr id="4167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B6BF042-C0E7-D74F-8411-BB450C5BC023}" type="slidenum">
              <a:rPr lang="en-US" altLang="zh-CN" sz="1200">
                <a:latin typeface="Garamond" charset="0"/>
              </a:rPr>
              <a:pPr eaLnBrk="1" hangingPunct="1"/>
              <a:t>185</a:t>
            </a:fld>
            <a:endParaRPr lang="en-US" altLang="zh-CN" sz="1200">
              <a:latin typeface="Garamond"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7" name="Rectangle 2"/>
          <p:cNvSpPr>
            <a:spLocks noGrp="1" noChangeArrowheads="1"/>
          </p:cNvSpPr>
          <p:nvPr>
            <p:ph type="title"/>
          </p:nvPr>
        </p:nvSpPr>
        <p:spPr/>
        <p:txBody>
          <a:bodyPr/>
          <a:lstStyle/>
          <a:p>
            <a:pPr eaLnBrk="1" hangingPunct="1"/>
            <a:r>
              <a:rPr lang="en-GB" altLang="zh-CN">
                <a:latin typeface="Garamond" charset="0"/>
                <a:ea typeface="宋体" charset="0"/>
              </a:rPr>
              <a:t>Characteristics of the Masterplan </a:t>
            </a:r>
            <a:r>
              <a:rPr lang="en-GB" altLang="zh-CN">
                <a:latin typeface="Tahoma" charset="0"/>
                <a:ea typeface="宋体" charset="0"/>
              </a:rPr>
              <a:t>“</a:t>
            </a:r>
            <a:r>
              <a:rPr lang="en-GB" altLang="zh-CN">
                <a:latin typeface="Garamond" charset="0"/>
                <a:ea typeface="宋体" charset="0"/>
              </a:rPr>
              <a:t>camp</a:t>
            </a:r>
            <a:r>
              <a:rPr lang="en-GB" altLang="zh-CN">
                <a:latin typeface="Tahoma" charset="0"/>
                <a:ea typeface="宋体" charset="0"/>
              </a:rPr>
              <a:t>”</a:t>
            </a:r>
            <a:endParaRPr lang="en-GB" altLang="zh-CN">
              <a:latin typeface="Garamond" charset="0"/>
              <a:ea typeface="宋体" charset="0"/>
            </a:endParaRPr>
          </a:p>
        </p:txBody>
      </p:sp>
      <p:sp>
        <p:nvSpPr>
          <p:cNvPr id="418818" name="Rectangle 3"/>
          <p:cNvSpPr>
            <a:spLocks noGrp="1" noChangeArrowheads="1"/>
          </p:cNvSpPr>
          <p:nvPr>
            <p:ph idx="1"/>
          </p:nvPr>
        </p:nvSpPr>
        <p:spPr>
          <a:xfrm>
            <a:off x="914400" y="1752600"/>
            <a:ext cx="7772400" cy="4113213"/>
          </a:xfrm>
        </p:spPr>
        <p:txBody>
          <a:bodyPr/>
          <a:lstStyle/>
          <a:p>
            <a:pPr eaLnBrk="1" hangingPunct="1">
              <a:lnSpc>
                <a:spcPct val="90000"/>
              </a:lnSpc>
            </a:pPr>
            <a:r>
              <a:rPr lang="en-GB" altLang="zh-CN" sz="2600">
                <a:latin typeface="Arial" charset="0"/>
                <a:ea typeface="宋体" charset="0"/>
              </a:rPr>
              <a:t>Considers </a:t>
            </a:r>
            <a:r>
              <a:rPr lang="en-GB" altLang="zh-CN" sz="2600">
                <a:latin typeface="Tahoma" charset="0"/>
                <a:ea typeface="宋体" charset="0"/>
              </a:rPr>
              <a:t>“</a:t>
            </a:r>
            <a:r>
              <a:rPr lang="en-GB" altLang="zh-CN" sz="2600">
                <a:latin typeface="Arial" charset="0"/>
                <a:ea typeface="宋体" charset="0"/>
              </a:rPr>
              <a:t>Architecture</a:t>
            </a:r>
            <a:r>
              <a:rPr lang="en-GB" altLang="zh-CN" sz="2600">
                <a:latin typeface="Tahoma" charset="0"/>
                <a:ea typeface="宋体" charset="0"/>
              </a:rPr>
              <a:t>”</a:t>
            </a:r>
            <a:r>
              <a:rPr lang="en-GB" altLang="zh-CN" sz="2600">
                <a:latin typeface="Arial" charset="0"/>
                <a:ea typeface="宋体" charset="0"/>
              </a:rPr>
              <a:t> to be gross structure</a:t>
            </a:r>
          </a:p>
          <a:p>
            <a:pPr lvl="1" eaLnBrk="1" hangingPunct="1">
              <a:lnSpc>
                <a:spcPct val="90000"/>
              </a:lnSpc>
            </a:pPr>
            <a:r>
              <a:rPr lang="en-GB" altLang="zh-CN" sz="2000">
                <a:latin typeface="Arial" charset="0"/>
                <a:ea typeface="宋体" charset="0"/>
              </a:rPr>
              <a:t>Constrains, but is separate from, </a:t>
            </a:r>
            <a:r>
              <a:rPr lang="en-GB" altLang="zh-CN" sz="2000">
                <a:latin typeface="Tahoma" charset="0"/>
                <a:ea typeface="宋体" charset="0"/>
              </a:rPr>
              <a:t>“</a:t>
            </a:r>
            <a:r>
              <a:rPr lang="en-GB" altLang="zh-CN" sz="2000">
                <a:latin typeface="Arial" charset="0"/>
                <a:ea typeface="宋体" charset="0"/>
              </a:rPr>
              <a:t>lower levels of design</a:t>
            </a:r>
            <a:r>
              <a:rPr lang="en-GB" altLang="zh-CN" sz="2000">
                <a:latin typeface="Tahoma" charset="0"/>
                <a:ea typeface="宋体" charset="0"/>
              </a:rPr>
              <a:t>”</a:t>
            </a:r>
            <a:endParaRPr lang="en-GB" altLang="zh-CN" sz="2000">
              <a:latin typeface="Arial" charset="0"/>
              <a:ea typeface="宋体" charset="0"/>
            </a:endParaRPr>
          </a:p>
          <a:p>
            <a:pPr eaLnBrk="1" hangingPunct="1">
              <a:lnSpc>
                <a:spcPct val="90000"/>
              </a:lnSpc>
            </a:pPr>
            <a:r>
              <a:rPr lang="en-GB" altLang="zh-CN" sz="2600">
                <a:latin typeface="Arial" charset="0"/>
                <a:ea typeface="宋体" charset="0"/>
              </a:rPr>
              <a:t>Utilises formal methods to present the semantics of architecture</a:t>
            </a:r>
          </a:p>
          <a:p>
            <a:pPr eaLnBrk="1" hangingPunct="1">
              <a:lnSpc>
                <a:spcPct val="90000"/>
              </a:lnSpc>
            </a:pPr>
            <a:r>
              <a:rPr lang="en-GB" altLang="zh-CN" sz="2600">
                <a:latin typeface="Arial" charset="0"/>
                <a:ea typeface="宋体" charset="0"/>
              </a:rPr>
              <a:t>Emphasis is on design in the abstract</a:t>
            </a:r>
          </a:p>
          <a:p>
            <a:pPr lvl="1" eaLnBrk="1" hangingPunct="1">
              <a:lnSpc>
                <a:spcPct val="90000"/>
              </a:lnSpc>
            </a:pPr>
            <a:r>
              <a:rPr lang="en-GB" altLang="zh-CN" sz="2000">
                <a:latin typeface="Arial" charset="0"/>
                <a:ea typeface="宋体" charset="0"/>
              </a:rPr>
              <a:t>Drawings, models as </a:t>
            </a:r>
            <a:r>
              <a:rPr lang="en-GB" altLang="zh-CN" sz="2000">
                <a:latin typeface="Tahoma" charset="0"/>
                <a:ea typeface="宋体" charset="0"/>
              </a:rPr>
              <a:t>“</a:t>
            </a:r>
            <a:r>
              <a:rPr lang="en-GB" altLang="zh-CN" sz="2000">
                <a:latin typeface="Arial" charset="0"/>
                <a:ea typeface="宋体" charset="0"/>
              </a:rPr>
              <a:t>blueprints</a:t>
            </a:r>
            <a:r>
              <a:rPr lang="en-GB" altLang="zh-CN" sz="2000">
                <a:latin typeface="Tahoma" charset="0"/>
                <a:ea typeface="宋体" charset="0"/>
              </a:rPr>
              <a:t>”</a:t>
            </a:r>
            <a:r>
              <a:rPr lang="en-GB" altLang="zh-CN" sz="2000">
                <a:latin typeface="Arial" charset="0"/>
                <a:ea typeface="宋体" charset="0"/>
              </a:rPr>
              <a:t> to be completed before implementation</a:t>
            </a:r>
          </a:p>
          <a:p>
            <a:pPr lvl="1" eaLnBrk="1" hangingPunct="1">
              <a:lnSpc>
                <a:spcPct val="90000"/>
              </a:lnSpc>
            </a:pPr>
            <a:r>
              <a:rPr lang="en-GB" altLang="zh-CN" sz="2000">
                <a:latin typeface="Tahoma" charset="0"/>
                <a:ea typeface="宋体" charset="0"/>
              </a:rPr>
              <a:t>“</a:t>
            </a:r>
            <a:r>
              <a:rPr lang="en-GB" altLang="zh-CN" sz="2000">
                <a:latin typeface="Arial" charset="0"/>
                <a:ea typeface="宋体" charset="0"/>
              </a:rPr>
              <a:t>Architecture is in the documentation</a:t>
            </a:r>
            <a:r>
              <a:rPr lang="en-GB" altLang="zh-CN" sz="2000">
                <a:latin typeface="Tahoma" charset="0"/>
                <a:ea typeface="宋体" charset="0"/>
              </a:rPr>
              <a:t>”</a:t>
            </a:r>
            <a:r>
              <a:rPr lang="en-GB" altLang="zh-CN" sz="2000">
                <a:latin typeface="Arial" charset="0"/>
                <a:ea typeface="宋体" charset="0"/>
              </a:rPr>
              <a:t>- Kazman</a:t>
            </a:r>
          </a:p>
          <a:p>
            <a:pPr eaLnBrk="1" hangingPunct="1">
              <a:lnSpc>
                <a:spcPct val="90000"/>
              </a:lnSpc>
            </a:pPr>
            <a:r>
              <a:rPr lang="en-GB" altLang="zh-CN" sz="2600">
                <a:latin typeface="Arial" charset="0"/>
                <a:ea typeface="宋体" charset="0"/>
              </a:rPr>
              <a:t>Formal software engineering processes used to guide practical software building</a:t>
            </a:r>
          </a:p>
          <a:p>
            <a:pPr lvl="1" eaLnBrk="1" hangingPunct="1">
              <a:lnSpc>
                <a:spcPct val="90000"/>
              </a:lnSpc>
            </a:pPr>
            <a:r>
              <a:rPr lang="en-GB" altLang="zh-CN" sz="2000">
                <a:latin typeface="Arial" charset="0"/>
                <a:ea typeface="宋体" charset="0"/>
              </a:rPr>
              <a:t>E.g., Capability Maturity Model (CMM)</a:t>
            </a:r>
          </a:p>
          <a:p>
            <a:pPr lvl="1" eaLnBrk="1" hangingPunct="1">
              <a:lnSpc>
                <a:spcPct val="90000"/>
              </a:lnSpc>
            </a:pPr>
            <a:r>
              <a:rPr lang="en-GB" altLang="zh-CN" sz="2000">
                <a:latin typeface="Arial" charset="0"/>
                <a:ea typeface="宋体" charset="0"/>
              </a:rPr>
              <a:t>Architectural Tradeoff Analysis Method (ATAM)</a:t>
            </a:r>
          </a:p>
          <a:p>
            <a:pPr eaLnBrk="1" hangingPunct="1">
              <a:lnSpc>
                <a:spcPct val="90000"/>
              </a:lnSpc>
              <a:buClr>
                <a:schemeClr val="hlink"/>
              </a:buClr>
              <a:buSzPct val="55000"/>
            </a:pPr>
            <a:endParaRPr lang="zh-CN" altLang="en-GB" sz="1900">
              <a:latin typeface="Arial" charset="0"/>
              <a:ea typeface="宋体" charset="0"/>
            </a:endParaRPr>
          </a:p>
        </p:txBody>
      </p:sp>
      <p:sp>
        <p:nvSpPr>
          <p:cNvPr id="4188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6D68AB5-DDC4-1E47-A3F6-DF7505515F12}" type="slidenum">
              <a:rPr lang="en-US" altLang="zh-CN" sz="1200">
                <a:latin typeface="Garamond" charset="0"/>
              </a:rPr>
              <a:pPr eaLnBrk="1" hangingPunct="1"/>
              <a:t>186</a:t>
            </a:fld>
            <a:endParaRPr lang="en-US" altLang="zh-CN" sz="1200">
              <a:latin typeface="Garamond"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5" name="Rectangle 2"/>
          <p:cNvSpPr>
            <a:spLocks noGrp="1" noChangeArrowheads="1"/>
          </p:cNvSpPr>
          <p:nvPr>
            <p:ph type="title"/>
          </p:nvPr>
        </p:nvSpPr>
        <p:spPr/>
        <p:txBody>
          <a:bodyPr/>
          <a:lstStyle/>
          <a:p>
            <a:pPr eaLnBrk="1" hangingPunct="1"/>
            <a:r>
              <a:rPr lang="en-GB" altLang="zh-CN">
                <a:latin typeface="Garamond" charset="0"/>
                <a:ea typeface="宋体" charset="0"/>
              </a:rPr>
              <a:t>Characteristics of Piecemeal Growth approach</a:t>
            </a:r>
          </a:p>
        </p:txBody>
      </p:sp>
      <p:sp>
        <p:nvSpPr>
          <p:cNvPr id="42086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Rejection of abstract design</a:t>
            </a:r>
          </a:p>
          <a:p>
            <a:pPr lvl="1" eaLnBrk="1" hangingPunct="1">
              <a:lnSpc>
                <a:spcPct val="90000"/>
              </a:lnSpc>
            </a:pPr>
            <a:r>
              <a:rPr lang="en-GB" altLang="zh-CN" sz="2200">
                <a:latin typeface="Arial" charset="0"/>
                <a:ea typeface="宋体" charset="0"/>
              </a:rPr>
              <a:t>Cognitive complexity overcomes individual capacity to understand</a:t>
            </a:r>
          </a:p>
          <a:p>
            <a:pPr eaLnBrk="1" hangingPunct="1">
              <a:lnSpc>
                <a:spcPct val="90000"/>
              </a:lnSpc>
            </a:pPr>
            <a:r>
              <a:rPr lang="en-GB" altLang="zh-CN" sz="2600">
                <a:latin typeface="Arial" charset="0"/>
                <a:ea typeface="宋体" charset="0"/>
              </a:rPr>
              <a:t>Stress on architecture existing at all levels of scale</a:t>
            </a:r>
          </a:p>
          <a:p>
            <a:pPr lvl="1" eaLnBrk="1" hangingPunct="1">
              <a:lnSpc>
                <a:spcPct val="90000"/>
              </a:lnSpc>
            </a:pPr>
            <a:r>
              <a:rPr lang="en-GB" altLang="zh-CN" sz="2200">
                <a:latin typeface="Arial" charset="0"/>
                <a:ea typeface="宋体" charset="0"/>
              </a:rPr>
              <a:t>Including </a:t>
            </a:r>
            <a:r>
              <a:rPr lang="en-GB" altLang="zh-CN" sz="2200">
                <a:latin typeface="Tahoma" charset="0"/>
                <a:ea typeface="宋体" charset="0"/>
              </a:rPr>
              <a:t>“</a:t>
            </a:r>
            <a:r>
              <a:rPr lang="en-GB" altLang="zh-CN" sz="2200">
                <a:latin typeface="Arial" charset="0"/>
                <a:ea typeface="宋体" charset="0"/>
              </a:rPr>
              <a:t>fine detail</a:t>
            </a:r>
            <a:r>
              <a:rPr lang="en-GB" altLang="zh-CN" sz="2200">
                <a:latin typeface="Tahoma" charset="0"/>
                <a:ea typeface="宋体" charset="0"/>
              </a:rPr>
              <a:t>”</a:t>
            </a:r>
            <a:endParaRPr lang="en-GB" altLang="zh-CN" sz="2200">
              <a:latin typeface="Arial" charset="0"/>
              <a:ea typeface="宋体" charset="0"/>
            </a:endParaRPr>
          </a:p>
          <a:p>
            <a:pPr eaLnBrk="1" hangingPunct="1">
              <a:lnSpc>
                <a:spcPct val="90000"/>
              </a:lnSpc>
            </a:pPr>
            <a:r>
              <a:rPr lang="en-GB" altLang="zh-CN" sz="2600">
                <a:latin typeface="Arial" charset="0"/>
                <a:ea typeface="宋体" charset="0"/>
              </a:rPr>
              <a:t>Emphasis on an holistic, human-centred approach to design</a:t>
            </a:r>
          </a:p>
          <a:p>
            <a:pPr lvl="1" eaLnBrk="1" hangingPunct="1">
              <a:lnSpc>
                <a:spcPct val="90000"/>
              </a:lnSpc>
            </a:pPr>
            <a:r>
              <a:rPr lang="en-GB" altLang="zh-CN" sz="2200">
                <a:latin typeface="Arial" charset="0"/>
                <a:ea typeface="宋体" charset="0"/>
              </a:rPr>
              <a:t>Implies a crisis of traditional Computer Science</a:t>
            </a:r>
          </a:p>
          <a:p>
            <a:pPr eaLnBrk="1" hangingPunct="1">
              <a:lnSpc>
                <a:spcPct val="90000"/>
              </a:lnSpc>
            </a:pPr>
            <a:r>
              <a:rPr lang="en-GB" altLang="zh-CN" sz="2600">
                <a:latin typeface="Arial" charset="0"/>
                <a:ea typeface="宋体" charset="0"/>
              </a:rPr>
              <a:t>Utilisation of </a:t>
            </a:r>
            <a:r>
              <a:rPr lang="en-GB" altLang="zh-CN" sz="2600">
                <a:latin typeface="Tahoma" charset="0"/>
                <a:ea typeface="宋体" charset="0"/>
              </a:rPr>
              <a:t>“</a:t>
            </a:r>
            <a:r>
              <a:rPr lang="en-GB" altLang="zh-CN" sz="2600">
                <a:latin typeface="Arial" charset="0"/>
                <a:ea typeface="宋体" charset="0"/>
              </a:rPr>
              <a:t>lightweight</a:t>
            </a:r>
            <a:r>
              <a:rPr lang="en-GB" altLang="zh-CN" sz="2600">
                <a:latin typeface="Tahoma" charset="0"/>
                <a:ea typeface="宋体" charset="0"/>
              </a:rPr>
              <a:t>”</a:t>
            </a:r>
            <a:r>
              <a:rPr lang="en-GB" altLang="zh-CN" sz="2600">
                <a:latin typeface="Arial" charset="0"/>
                <a:ea typeface="宋体" charset="0"/>
              </a:rPr>
              <a:t> processes</a:t>
            </a:r>
          </a:p>
          <a:p>
            <a:pPr lvl="1" eaLnBrk="1" hangingPunct="1">
              <a:lnSpc>
                <a:spcPct val="90000"/>
              </a:lnSpc>
            </a:pPr>
            <a:r>
              <a:rPr lang="en-GB" altLang="zh-CN" sz="2200">
                <a:latin typeface="Arial" charset="0"/>
                <a:ea typeface="宋体" charset="0"/>
              </a:rPr>
              <a:t>E.g., Scrum, DSDM, Xtreme Programming</a:t>
            </a:r>
          </a:p>
        </p:txBody>
      </p:sp>
      <p:sp>
        <p:nvSpPr>
          <p:cNvPr id="4208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8CA37B0-F988-5147-95C4-01F6929A2F87}" type="slidenum">
              <a:rPr lang="en-US" altLang="zh-CN" sz="1200">
                <a:latin typeface="Garamond" charset="0"/>
              </a:rPr>
              <a:pPr eaLnBrk="1" hangingPunct="1"/>
              <a:t>187</a:t>
            </a:fld>
            <a:endParaRPr lang="en-US" altLang="zh-CN" sz="1200">
              <a:latin typeface="Garamond"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3" name="Rectangle 2"/>
          <p:cNvSpPr>
            <a:spLocks noGrp="1" noChangeArrowheads="1"/>
          </p:cNvSpPr>
          <p:nvPr>
            <p:ph type="title"/>
          </p:nvPr>
        </p:nvSpPr>
        <p:spPr/>
        <p:txBody>
          <a:bodyPr/>
          <a:lstStyle/>
          <a:p>
            <a:pPr eaLnBrk="1" hangingPunct="1"/>
            <a:r>
              <a:rPr lang="en-GB" altLang="zh-CN">
                <a:latin typeface="Garamond" charset="0"/>
                <a:ea typeface="宋体" charset="0"/>
              </a:rPr>
              <a:t>Philosophical Differences</a:t>
            </a:r>
          </a:p>
        </p:txBody>
      </p:sp>
      <p:sp>
        <p:nvSpPr>
          <p:cNvPr id="422914" name="Rectangle 3"/>
          <p:cNvSpPr>
            <a:spLocks noGrp="1" noChangeArrowheads="1"/>
          </p:cNvSpPr>
          <p:nvPr>
            <p:ph idx="1"/>
          </p:nvPr>
        </p:nvSpPr>
        <p:spPr/>
        <p:txBody>
          <a:bodyPr/>
          <a:lstStyle/>
          <a:p>
            <a:pPr eaLnBrk="1" hangingPunct="1"/>
            <a:r>
              <a:rPr lang="en-GB" altLang="zh-CN">
                <a:latin typeface="Arial" charset="0"/>
                <a:ea typeface="宋体" charset="0"/>
              </a:rPr>
              <a:t>Carnegie Mellon</a:t>
            </a:r>
            <a:r>
              <a:rPr lang="en-GB" altLang="zh-CN">
                <a:latin typeface="Tahoma" charset="0"/>
                <a:ea typeface="宋体" charset="0"/>
              </a:rPr>
              <a:t>’</a:t>
            </a:r>
            <a:r>
              <a:rPr lang="en-GB" altLang="zh-CN">
                <a:latin typeface="Arial" charset="0"/>
                <a:ea typeface="宋体" charset="0"/>
              </a:rPr>
              <a:t>s SEI sees architecture as an extension of </a:t>
            </a:r>
            <a:r>
              <a:rPr lang="en-GB" altLang="zh-CN">
                <a:latin typeface="Tahoma" charset="0"/>
                <a:ea typeface="宋体" charset="0"/>
              </a:rPr>
              <a:t>“</a:t>
            </a:r>
            <a:r>
              <a:rPr lang="en-GB" altLang="zh-CN">
                <a:latin typeface="Arial" charset="0"/>
                <a:ea typeface="宋体" charset="0"/>
              </a:rPr>
              <a:t>software engineering</a:t>
            </a:r>
            <a:r>
              <a:rPr lang="en-GB" altLang="zh-CN">
                <a:latin typeface="Tahoma" charset="0"/>
                <a:ea typeface="宋体" charset="0"/>
              </a:rPr>
              <a:t>”</a:t>
            </a:r>
            <a:endParaRPr lang="en-GB" altLang="zh-CN">
              <a:latin typeface="Arial" charset="0"/>
              <a:ea typeface="宋体" charset="0"/>
            </a:endParaRPr>
          </a:p>
          <a:p>
            <a:pPr lvl="1" eaLnBrk="1" hangingPunct="1"/>
            <a:r>
              <a:rPr lang="en-GB" altLang="zh-CN">
                <a:latin typeface="Arial" charset="0"/>
                <a:ea typeface="宋体" charset="0"/>
              </a:rPr>
              <a:t>Hence reliance on traditional Computer Science themes of formality, automation, process</a:t>
            </a:r>
          </a:p>
          <a:p>
            <a:pPr eaLnBrk="1" hangingPunct="1"/>
            <a:r>
              <a:rPr lang="en-GB" altLang="zh-CN">
                <a:latin typeface="Arial" charset="0"/>
                <a:ea typeface="宋体" charset="0"/>
              </a:rPr>
              <a:t>Holds to a </a:t>
            </a:r>
            <a:r>
              <a:rPr lang="en-GB" altLang="zh-CN">
                <a:latin typeface="Tahoma" charset="0"/>
                <a:ea typeface="宋体" charset="0"/>
              </a:rPr>
              <a:t>“</a:t>
            </a:r>
            <a:r>
              <a:rPr lang="en-GB" altLang="zh-CN">
                <a:latin typeface="Arial" charset="0"/>
                <a:ea typeface="宋体" charset="0"/>
              </a:rPr>
              <a:t>Logical Positivist</a:t>
            </a:r>
            <a:r>
              <a:rPr lang="en-GB" altLang="zh-CN">
                <a:latin typeface="Tahoma" charset="0"/>
                <a:ea typeface="宋体" charset="0"/>
              </a:rPr>
              <a:t>”</a:t>
            </a:r>
            <a:r>
              <a:rPr lang="en-GB" altLang="zh-CN">
                <a:latin typeface="Arial" charset="0"/>
                <a:ea typeface="宋体" charset="0"/>
              </a:rPr>
              <a:t> structure of knowledge</a:t>
            </a:r>
          </a:p>
        </p:txBody>
      </p:sp>
      <p:sp>
        <p:nvSpPr>
          <p:cNvPr id="4229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3E7908-EB7B-AD4D-BA36-F239B3F4E6EC}" type="slidenum">
              <a:rPr lang="en-US" altLang="zh-CN" sz="1200">
                <a:latin typeface="Garamond" charset="0"/>
              </a:rPr>
              <a:pPr eaLnBrk="1" hangingPunct="1"/>
              <a:t>188</a:t>
            </a:fld>
            <a:endParaRPr lang="en-US" altLang="zh-CN" sz="1200">
              <a:latin typeface="Garamond" charset="0"/>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1" name="Rectangle 2"/>
          <p:cNvSpPr>
            <a:spLocks noGrp="1" noChangeArrowheads="1"/>
          </p:cNvSpPr>
          <p:nvPr>
            <p:ph type="title"/>
          </p:nvPr>
        </p:nvSpPr>
        <p:spPr/>
        <p:txBody>
          <a:bodyPr/>
          <a:lstStyle/>
          <a:p>
            <a:pPr eaLnBrk="1" hangingPunct="1"/>
            <a:r>
              <a:rPr lang="en-GB" altLang="zh-CN">
                <a:latin typeface="Garamond" charset="0"/>
                <a:ea typeface="宋体" charset="0"/>
              </a:rPr>
              <a:t>Logical Positivism</a:t>
            </a:r>
          </a:p>
        </p:txBody>
      </p:sp>
      <p:sp>
        <p:nvSpPr>
          <p:cNvPr id="424962"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Logical Positivism is a philosophy of science </a:t>
            </a:r>
          </a:p>
          <a:p>
            <a:pPr lvl="1" eaLnBrk="1" hangingPunct="1">
              <a:lnSpc>
                <a:spcPct val="90000"/>
              </a:lnSpc>
            </a:pPr>
            <a:r>
              <a:rPr lang="en-GB" altLang="zh-CN" sz="2200">
                <a:latin typeface="Arial" charset="0"/>
                <a:ea typeface="宋体" charset="0"/>
              </a:rPr>
              <a:t>Roots date back to Decartes</a:t>
            </a:r>
          </a:p>
          <a:p>
            <a:pPr lvl="1" eaLnBrk="1" hangingPunct="1">
              <a:lnSpc>
                <a:spcPct val="90000"/>
              </a:lnSpc>
            </a:pPr>
            <a:r>
              <a:rPr lang="en-GB" altLang="zh-CN" sz="2200">
                <a:latin typeface="Arial" charset="0"/>
                <a:ea typeface="宋体" charset="0"/>
              </a:rPr>
              <a:t>Dominated academia in the nineteenth, early twentieth century</a:t>
            </a:r>
          </a:p>
          <a:p>
            <a:pPr lvl="1" eaLnBrk="1" hangingPunct="1">
              <a:lnSpc>
                <a:spcPct val="90000"/>
              </a:lnSpc>
            </a:pPr>
            <a:r>
              <a:rPr lang="en-GB" altLang="zh-CN" sz="2200">
                <a:latin typeface="Arial" charset="0"/>
                <a:ea typeface="宋体" charset="0"/>
              </a:rPr>
              <a:t>Now in retreat in all disciplines </a:t>
            </a:r>
            <a:r>
              <a:rPr lang="en-GB" altLang="zh-CN" sz="2200" i="1">
                <a:latin typeface="Arial" charset="0"/>
                <a:ea typeface="宋体" charset="0"/>
              </a:rPr>
              <a:t>except</a:t>
            </a:r>
            <a:r>
              <a:rPr lang="en-GB" altLang="zh-CN" sz="2200">
                <a:latin typeface="Arial" charset="0"/>
                <a:ea typeface="宋体" charset="0"/>
              </a:rPr>
              <a:t> Computer Science</a:t>
            </a:r>
          </a:p>
          <a:p>
            <a:pPr eaLnBrk="1" hangingPunct="1">
              <a:lnSpc>
                <a:spcPct val="90000"/>
              </a:lnSpc>
            </a:pPr>
            <a:r>
              <a:rPr lang="en-GB" altLang="zh-CN" sz="2600">
                <a:latin typeface="Arial" charset="0"/>
                <a:ea typeface="宋体" charset="0"/>
              </a:rPr>
              <a:t>Positivism underpins </a:t>
            </a:r>
            <a:r>
              <a:rPr lang="en-GB" altLang="zh-CN" sz="2600">
                <a:latin typeface="Tahoma" charset="0"/>
                <a:ea typeface="宋体" charset="0"/>
              </a:rPr>
              <a:t>“</a:t>
            </a:r>
            <a:r>
              <a:rPr lang="en-GB" altLang="zh-CN" sz="2600">
                <a:latin typeface="Arial" charset="0"/>
                <a:ea typeface="宋体" charset="0"/>
              </a:rPr>
              <a:t>The Scientific Method</a:t>
            </a:r>
            <a:r>
              <a:rPr lang="en-GB" altLang="zh-CN" sz="2600">
                <a:latin typeface="Tahoma" charset="0"/>
                <a:ea typeface="宋体" charset="0"/>
              </a:rPr>
              <a:t>”</a:t>
            </a:r>
            <a:endParaRPr lang="en-GB" altLang="zh-CN" sz="2600">
              <a:latin typeface="Arial" charset="0"/>
              <a:ea typeface="宋体" charset="0"/>
            </a:endParaRPr>
          </a:p>
          <a:p>
            <a:pPr lvl="1" eaLnBrk="1" hangingPunct="1">
              <a:lnSpc>
                <a:spcPct val="90000"/>
              </a:lnSpc>
            </a:pPr>
            <a:r>
              <a:rPr lang="en-GB" altLang="zh-CN" sz="2200">
                <a:latin typeface="Arial" charset="0"/>
                <a:ea typeface="宋体" charset="0"/>
              </a:rPr>
              <a:t>Scientist is neutral observer/recorder of scientific truths</a:t>
            </a:r>
          </a:p>
          <a:p>
            <a:pPr lvl="1" eaLnBrk="1" hangingPunct="1">
              <a:lnSpc>
                <a:spcPct val="90000"/>
              </a:lnSpc>
            </a:pPr>
            <a:r>
              <a:rPr lang="en-GB" altLang="zh-CN" sz="2200">
                <a:latin typeface="Arial" charset="0"/>
                <a:ea typeface="宋体" charset="0"/>
              </a:rPr>
              <a:t>Theories are established by reproducing observed phenomena in controlled laboratory experiments to test hypotheses</a:t>
            </a:r>
          </a:p>
        </p:txBody>
      </p:sp>
      <p:sp>
        <p:nvSpPr>
          <p:cNvPr id="4249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1E5FAF4-ADD3-3849-AD76-31387DDD9EBE}" type="slidenum">
              <a:rPr lang="en-US" altLang="zh-CN" sz="1200">
                <a:latin typeface="Garamond" charset="0"/>
              </a:rPr>
              <a:pPr eaLnBrk="1" hangingPunct="1"/>
              <a:t>189</a:t>
            </a:fld>
            <a:endParaRPr lang="en-US" altLang="zh-CN" sz="1200">
              <a:latin typeface="Garamond"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8914" name="object 3"/>
          <p:cNvSpPr>
            <a:spLocks noChangeArrowheads="1"/>
          </p:cNvSpPr>
          <p:nvPr/>
        </p:nvSpPr>
        <p:spPr bwMode="auto">
          <a:xfrm>
            <a:off x="914400" y="990600"/>
            <a:ext cx="5080000" cy="525780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8915" name="object 4"/>
          <p:cNvSpPr>
            <a:spLocks/>
          </p:cNvSpPr>
          <p:nvPr/>
        </p:nvSpPr>
        <p:spPr bwMode="auto">
          <a:xfrm>
            <a:off x="3403600" y="1263650"/>
            <a:ext cx="5594350" cy="3384550"/>
          </a:xfrm>
          <a:custGeom>
            <a:avLst/>
            <a:gdLst>
              <a:gd name="T0" fmla="*/ 5591709 w 5594984"/>
              <a:gd name="T1" fmla="*/ 0 h 3385820"/>
              <a:gd name="T2" fmla="*/ 2778228 w 5594984"/>
              <a:gd name="T3" fmla="*/ 0 h 3385820"/>
              <a:gd name="T4" fmla="*/ 2778228 w 5594984"/>
              <a:gd name="T5" fmla="*/ 1971016 h 3385820"/>
              <a:gd name="T6" fmla="*/ 0 w 5594984"/>
              <a:gd name="T7" fmla="*/ 2330013 h 3385820"/>
              <a:gd name="T8" fmla="*/ 2778228 w 5594984"/>
              <a:gd name="T9" fmla="*/ 2815739 h 3385820"/>
              <a:gd name="T10" fmla="*/ 2778228 w 5594984"/>
              <a:gd name="T11" fmla="*/ 3378887 h 3385820"/>
              <a:gd name="T12" fmla="*/ 5591709 w 5594984"/>
              <a:gd name="T13" fmla="*/ 3378887 h 3385820"/>
              <a:gd name="T14" fmla="*/ 5591709 w 5594984"/>
              <a:gd name="T15" fmla="*/ 0 h 33858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94984" h="3385820">
                <a:moveTo>
                  <a:pt x="5594879" y="0"/>
                </a:moveTo>
                <a:lnTo>
                  <a:pt x="2779803" y="0"/>
                </a:lnTo>
                <a:lnTo>
                  <a:pt x="2779803" y="1974717"/>
                </a:lnTo>
                <a:lnTo>
                  <a:pt x="0" y="2334388"/>
                </a:lnTo>
                <a:lnTo>
                  <a:pt x="2779803" y="2821026"/>
                </a:lnTo>
                <a:lnTo>
                  <a:pt x="2779803" y="3385231"/>
                </a:lnTo>
                <a:lnTo>
                  <a:pt x="5594879" y="3385231"/>
                </a:lnTo>
                <a:lnTo>
                  <a:pt x="5594879" y="0"/>
                </a:lnTo>
                <a:close/>
              </a:path>
            </a:pathLst>
          </a:custGeom>
          <a:solidFill>
            <a:srgbClr val="DDE9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8916" name="object 5"/>
          <p:cNvSpPr>
            <a:spLocks/>
          </p:cNvSpPr>
          <p:nvPr/>
        </p:nvSpPr>
        <p:spPr bwMode="auto">
          <a:xfrm>
            <a:off x="3403600" y="1263650"/>
            <a:ext cx="5594350" cy="3384550"/>
          </a:xfrm>
          <a:custGeom>
            <a:avLst/>
            <a:gdLst>
              <a:gd name="T0" fmla="*/ 2778228 w 5594984"/>
              <a:gd name="T1" fmla="*/ 0 h 3385820"/>
              <a:gd name="T2" fmla="*/ 3247142 w 5594984"/>
              <a:gd name="T3" fmla="*/ 0 h 3385820"/>
              <a:gd name="T4" fmla="*/ 3950511 w 5594984"/>
              <a:gd name="T5" fmla="*/ 0 h 3385820"/>
              <a:gd name="T6" fmla="*/ 5591708 w 5594984"/>
              <a:gd name="T7" fmla="*/ 0 h 3385820"/>
              <a:gd name="T8" fmla="*/ 5591708 w 5594984"/>
              <a:gd name="T9" fmla="*/ 1971017 h 3385820"/>
              <a:gd name="T10" fmla="*/ 5591708 w 5594984"/>
              <a:gd name="T11" fmla="*/ 2815740 h 3385820"/>
              <a:gd name="T12" fmla="*/ 5591708 w 5594984"/>
              <a:gd name="T13" fmla="*/ 3378887 h 3385820"/>
              <a:gd name="T14" fmla="*/ 3950511 w 5594984"/>
              <a:gd name="T15" fmla="*/ 3378887 h 3385820"/>
              <a:gd name="T16" fmla="*/ 3247142 w 5594984"/>
              <a:gd name="T17" fmla="*/ 3378887 h 3385820"/>
              <a:gd name="T18" fmla="*/ 2778228 w 5594984"/>
              <a:gd name="T19" fmla="*/ 3378887 h 3385820"/>
              <a:gd name="T20" fmla="*/ 2778228 w 5594984"/>
              <a:gd name="T21" fmla="*/ 2815740 h 3385820"/>
              <a:gd name="T22" fmla="*/ 0 w 5594984"/>
              <a:gd name="T23" fmla="*/ 2330013 h 3385820"/>
              <a:gd name="T24" fmla="*/ 2778228 w 5594984"/>
              <a:gd name="T25" fmla="*/ 1971017 h 3385820"/>
              <a:gd name="T26" fmla="*/ 2778228 w 5594984"/>
              <a:gd name="T27" fmla="*/ 0 h 33858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594984" h="3385820">
                <a:moveTo>
                  <a:pt x="2779803" y="0"/>
                </a:moveTo>
                <a:lnTo>
                  <a:pt x="3248982" y="0"/>
                </a:lnTo>
                <a:lnTo>
                  <a:pt x="3952751" y="0"/>
                </a:lnTo>
                <a:lnTo>
                  <a:pt x="5594878" y="0"/>
                </a:lnTo>
                <a:lnTo>
                  <a:pt x="5594878" y="1974718"/>
                </a:lnTo>
                <a:lnTo>
                  <a:pt x="5594878" y="2821027"/>
                </a:lnTo>
                <a:lnTo>
                  <a:pt x="5594878" y="3385231"/>
                </a:lnTo>
                <a:lnTo>
                  <a:pt x="3952751" y="3385231"/>
                </a:lnTo>
                <a:lnTo>
                  <a:pt x="3248982" y="3385231"/>
                </a:lnTo>
                <a:lnTo>
                  <a:pt x="2779803" y="3385231"/>
                </a:lnTo>
                <a:lnTo>
                  <a:pt x="2779803" y="2821027"/>
                </a:lnTo>
                <a:lnTo>
                  <a:pt x="0" y="2334388"/>
                </a:lnTo>
                <a:lnTo>
                  <a:pt x="2779803" y="1974718"/>
                </a:lnTo>
                <a:lnTo>
                  <a:pt x="2779803" y="0"/>
                </a:lnTo>
                <a:close/>
              </a:path>
            </a:pathLst>
          </a:custGeom>
          <a:noFill/>
          <a:ln w="38099">
            <a:solidFill>
              <a:srgbClr val="00A5DA"/>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8917" name="object 6"/>
          <p:cNvSpPr txBox="1">
            <a:spLocks noChangeArrowheads="1"/>
          </p:cNvSpPr>
          <p:nvPr/>
        </p:nvSpPr>
        <p:spPr bwMode="auto">
          <a:xfrm>
            <a:off x="6415088" y="1344613"/>
            <a:ext cx="2382837" cy="302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000">
                <a:cs typeface="Arial" charset="0"/>
              </a:rPr>
              <a:t>At the intersections there are difficult tradeoffs to be made in structure, process, time, and cost.</a:t>
            </a:r>
          </a:p>
          <a:p>
            <a:pPr eaLnBrk="1" hangingPunct="1"/>
            <a:endParaRPr lang="en-US" sz="2000">
              <a:latin typeface="Times New Roman" charset="0"/>
              <a:cs typeface="Times New Roman" charset="0"/>
            </a:endParaRPr>
          </a:p>
          <a:p>
            <a:pPr eaLnBrk="1" hangingPunct="1">
              <a:spcBef>
                <a:spcPts val="25"/>
              </a:spcBef>
            </a:pPr>
            <a:endParaRPr lang="en-US" sz="2100">
              <a:latin typeface="Times New Roman" charset="0"/>
              <a:cs typeface="Times New Roman" charset="0"/>
            </a:endParaRPr>
          </a:p>
          <a:p>
            <a:pPr eaLnBrk="1" hangingPunct="1"/>
            <a:r>
              <a:rPr lang="en-US" sz="2000" b="1">
                <a:cs typeface="Arial" charset="0"/>
              </a:rPr>
              <a:t>Architecture is the enabler for tradeoff analyses.</a:t>
            </a:r>
            <a:endParaRPr lang="en-US" sz="2000">
              <a:cs typeface="Arial" charset="0"/>
            </a:endParaRPr>
          </a:p>
        </p:txBody>
      </p:sp>
      <p:sp>
        <p:nvSpPr>
          <p:cNvPr id="7" name="object 7"/>
          <p:cNvSpPr txBox="1">
            <a:spLocks noGrp="1"/>
          </p:cNvSpPr>
          <p:nvPr>
            <p:ph type="title"/>
          </p:nvPr>
        </p:nvSpPr>
        <p:spPr>
          <a:xfrm>
            <a:off x="457200" y="277813"/>
            <a:ext cx="8686800" cy="796925"/>
          </a:xfrm>
        </p:spPr>
        <p:txBody>
          <a:bodyPr lIns="0" tIns="149640" rIns="0" bIns="0" rtlCol="0">
            <a:spAutoFit/>
          </a:bodyPr>
          <a:lstStyle/>
          <a:p>
            <a:pPr marL="1230630">
              <a:defRPr/>
            </a:pPr>
            <a:r>
              <a:rPr spc="-10" dirty="0"/>
              <a:t>Th</a:t>
            </a:r>
            <a:r>
              <a:rPr dirty="0"/>
              <a:t>e</a:t>
            </a:r>
            <a:r>
              <a:rPr spc="-5" dirty="0"/>
              <a:t> </a:t>
            </a:r>
            <a:r>
              <a:rPr spc="-10" dirty="0"/>
              <a:t>In</a:t>
            </a:r>
            <a:r>
              <a:rPr dirty="0"/>
              <a:t>tersec</a:t>
            </a:r>
            <a:r>
              <a:rPr spc="-5" dirty="0"/>
              <a:t>t</a:t>
            </a:r>
            <a:r>
              <a:rPr spc="-10" dirty="0"/>
              <a:t>io</a:t>
            </a:r>
            <a:r>
              <a:rPr spc="-5" dirty="0"/>
              <a:t>n </a:t>
            </a:r>
            <a:r>
              <a:rPr dirty="0"/>
              <a:t>a</a:t>
            </a:r>
            <a:r>
              <a:rPr spc="-10" dirty="0"/>
              <a:t>n</a:t>
            </a:r>
            <a:r>
              <a:rPr spc="-5" dirty="0"/>
              <a:t>d </a:t>
            </a:r>
            <a:r>
              <a:rPr dirty="0"/>
              <a:t>Arc</a:t>
            </a:r>
            <a:r>
              <a:rPr spc="-10" dirty="0"/>
              <a:t>hi</a:t>
            </a:r>
            <a:r>
              <a:rPr dirty="0"/>
              <a:t>tec</a:t>
            </a:r>
            <a:r>
              <a:rPr spc="-5" dirty="0"/>
              <a:t>t</a:t>
            </a:r>
            <a:r>
              <a:rPr spc="-10" dirty="0"/>
              <a:t>u</a:t>
            </a:r>
            <a:r>
              <a:rPr dirty="0"/>
              <a:t>re</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09" name="Rectangle 2"/>
          <p:cNvSpPr>
            <a:spLocks noGrp="1" noChangeArrowheads="1"/>
          </p:cNvSpPr>
          <p:nvPr>
            <p:ph type="title"/>
          </p:nvPr>
        </p:nvSpPr>
        <p:spPr>
          <a:xfrm>
            <a:off x="250825" y="404813"/>
            <a:ext cx="8686800" cy="792162"/>
          </a:xfrm>
        </p:spPr>
        <p:txBody>
          <a:bodyPr/>
          <a:lstStyle/>
          <a:p>
            <a:pPr eaLnBrk="1" hangingPunct="1"/>
            <a:r>
              <a:rPr lang="en-GB" altLang="zh-CN">
                <a:latin typeface="Garamond" charset="0"/>
                <a:ea typeface="宋体" charset="0"/>
              </a:rPr>
              <a:t>The Positivist Hierarchy of Knowledge</a:t>
            </a:r>
          </a:p>
        </p:txBody>
      </p:sp>
      <p:sp>
        <p:nvSpPr>
          <p:cNvPr id="427010" name="Rectangle 3"/>
          <p:cNvSpPr>
            <a:spLocks noGrp="1" noChangeArrowheads="1"/>
          </p:cNvSpPr>
          <p:nvPr>
            <p:ph idx="1"/>
          </p:nvPr>
        </p:nvSpPr>
        <p:spPr>
          <a:xfrm>
            <a:off x="468313" y="1268413"/>
            <a:ext cx="8229600" cy="4789487"/>
          </a:xfrm>
        </p:spPr>
        <p:txBody>
          <a:bodyPr/>
          <a:lstStyle/>
          <a:p>
            <a:pPr eaLnBrk="1" hangingPunct="1"/>
            <a:r>
              <a:rPr lang="en-GB" altLang="zh-CN">
                <a:latin typeface="Arial" charset="0"/>
                <a:ea typeface="宋体" charset="0"/>
              </a:rPr>
              <a:t>Practical knowledge follows a linear, hierarchical model in this philosophy </a:t>
            </a:r>
          </a:p>
          <a:p>
            <a:pPr lvl="2" eaLnBrk="1" hangingPunct="1"/>
            <a:r>
              <a:rPr lang="en-GB" altLang="zh-CN">
                <a:latin typeface="Arial" charset="0"/>
                <a:ea typeface="宋体" charset="0"/>
              </a:rPr>
              <a:t>First science, then engineering (</a:t>
            </a:r>
            <a:r>
              <a:rPr lang="en-GB" altLang="zh-CN">
                <a:latin typeface="Tahoma" charset="0"/>
                <a:ea typeface="宋体" charset="0"/>
              </a:rPr>
              <a:t>“</a:t>
            </a:r>
            <a:r>
              <a:rPr lang="en-GB" altLang="zh-CN">
                <a:latin typeface="Arial" charset="0"/>
                <a:ea typeface="宋体" charset="0"/>
              </a:rPr>
              <a:t>applied science</a:t>
            </a:r>
            <a:r>
              <a:rPr lang="en-GB" altLang="zh-CN">
                <a:latin typeface="Tahoma" charset="0"/>
                <a:ea typeface="宋体" charset="0"/>
              </a:rPr>
              <a:t>”</a:t>
            </a:r>
            <a:r>
              <a:rPr lang="en-GB" altLang="zh-CN">
                <a:latin typeface="Arial" charset="0"/>
                <a:ea typeface="宋体" charset="0"/>
              </a:rPr>
              <a:t>),then problem-solving</a:t>
            </a:r>
          </a:p>
          <a:p>
            <a:pPr eaLnBrk="1" hangingPunct="1"/>
            <a:endParaRPr lang="en-GB" altLang="zh-CN">
              <a:latin typeface="Arial" charset="0"/>
              <a:ea typeface="宋体" charset="0"/>
            </a:endParaRPr>
          </a:p>
          <a:p>
            <a:pPr lvl="1" eaLnBrk="1" hangingPunct="1">
              <a:buFont typeface="Wingdings" charset="0"/>
              <a:buNone/>
            </a:pPr>
            <a:endParaRPr lang="zh-CN" altLang="en-GB">
              <a:latin typeface="Arial" charset="0"/>
              <a:ea typeface="宋体" charset="0"/>
            </a:endParaRPr>
          </a:p>
        </p:txBody>
      </p:sp>
      <p:sp>
        <p:nvSpPr>
          <p:cNvPr id="4270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F2FEB32-FF20-5942-A8A7-D71D7AC1C8D4}" type="slidenum">
              <a:rPr lang="en-US" altLang="zh-CN" sz="1200">
                <a:latin typeface="Garamond" charset="0"/>
              </a:rPr>
              <a:pPr eaLnBrk="1" hangingPunct="1"/>
              <a:t>190</a:t>
            </a:fld>
            <a:endParaRPr lang="en-US" altLang="zh-CN" sz="1200">
              <a:latin typeface="Garamond" charset="0"/>
            </a:endParaRPr>
          </a:p>
        </p:txBody>
      </p:sp>
      <p:graphicFrame>
        <p:nvGraphicFramePr>
          <p:cNvPr id="983044" name="Group 4"/>
          <p:cNvGraphicFramePr>
            <a:graphicFrameLocks noGrp="1"/>
          </p:cNvGraphicFramePr>
          <p:nvPr/>
        </p:nvGraphicFramePr>
        <p:xfrm>
          <a:off x="1403350" y="3141663"/>
          <a:ext cx="6781800" cy="2735264"/>
        </p:xfrm>
        <a:graphic>
          <a:graphicData uri="http://schemas.openxmlformats.org/drawingml/2006/table">
            <a:tbl>
              <a:tblPr/>
              <a:tblGrid>
                <a:gridCol w="3390900">
                  <a:extLst>
                    <a:ext uri="{9D8B030D-6E8A-4147-A177-3AD203B41FA5}">
                      <a16:colId xmlns:a16="http://schemas.microsoft.com/office/drawing/2014/main" val="20000"/>
                    </a:ext>
                  </a:extLst>
                </a:gridCol>
                <a:gridCol w="3390900">
                  <a:extLst>
                    <a:ext uri="{9D8B030D-6E8A-4147-A177-3AD203B41FA5}">
                      <a16:colId xmlns:a16="http://schemas.microsoft.com/office/drawing/2014/main" val="20001"/>
                    </a:ext>
                  </a:extLst>
                </a:gridCol>
              </a:tblGrid>
              <a:tr h="66660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GB" altLang="zh-CN" sz="2000" b="1" i="0" u="none" strike="noStrike" cap="none" normalizeH="0" baseline="0">
                          <a:ln>
                            <a:noFill/>
                          </a:ln>
                          <a:solidFill>
                            <a:schemeClr val="tx1"/>
                          </a:solidFill>
                          <a:effectLst/>
                          <a:latin typeface="Arial" pitchFamily="34" charset="0"/>
                          <a:ea typeface="宋体" pitchFamily="2" charset="-122"/>
                        </a:rPr>
                        <a:t>Form of Knowledge</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GB" altLang="zh-CN" sz="2000" b="1" i="0" u="none" strike="noStrike" cap="none" normalizeH="0" baseline="0">
                          <a:ln>
                            <a:noFill/>
                          </a:ln>
                          <a:solidFill>
                            <a:schemeClr val="tx1"/>
                          </a:solidFill>
                          <a:effectLst/>
                          <a:latin typeface="Arial" pitchFamily="34" charset="0"/>
                          <a:ea typeface="宋体" pitchFamily="2" charset="-122"/>
                        </a:rPr>
                        <a:t>Role performed</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660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GB" altLang="zh-CN" sz="2000" b="0" i="0" u="none" strike="noStrike" cap="none" normalizeH="0" baseline="0">
                          <a:ln>
                            <a:noFill/>
                          </a:ln>
                          <a:solidFill>
                            <a:schemeClr val="tx1"/>
                          </a:solidFill>
                          <a:effectLst/>
                          <a:latin typeface="Arial" pitchFamily="34" charset="0"/>
                          <a:ea typeface="宋体" pitchFamily="2" charset="-122"/>
                        </a:rPr>
                        <a:t>Science</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GB" altLang="zh-CN" sz="2000" b="0" i="0" u="none" strike="noStrike" cap="none" normalizeH="0" baseline="0">
                          <a:ln>
                            <a:noFill/>
                          </a:ln>
                          <a:solidFill>
                            <a:schemeClr val="tx1"/>
                          </a:solidFill>
                          <a:effectLst/>
                          <a:latin typeface="Arial" pitchFamily="34" charset="0"/>
                          <a:ea typeface="宋体" pitchFamily="2" charset="-122"/>
                        </a:rPr>
                        <a:t>Discovered by scientist</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02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GB" altLang="zh-CN" sz="2000" b="0" i="0" u="none" strike="noStrike" cap="none" normalizeH="0" baseline="0">
                          <a:ln>
                            <a:noFill/>
                          </a:ln>
                          <a:solidFill>
                            <a:schemeClr val="tx1"/>
                          </a:solidFill>
                          <a:effectLst/>
                          <a:latin typeface="Arial" pitchFamily="34" charset="0"/>
                          <a:ea typeface="宋体" pitchFamily="2" charset="-122"/>
                        </a:rPr>
                        <a:t>Engineering</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GB" altLang="zh-CN" sz="2000" b="0" i="0" u="none" strike="noStrike" cap="none" normalizeH="0" baseline="0">
                          <a:ln>
                            <a:noFill/>
                          </a:ln>
                          <a:solidFill>
                            <a:schemeClr val="tx1"/>
                          </a:solidFill>
                          <a:effectLst/>
                          <a:latin typeface="Arial" pitchFamily="34" charset="0"/>
                          <a:ea typeface="宋体" pitchFamily="2" charset="-122"/>
                        </a:rPr>
                        <a:t>Science applied by engineers</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02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GB" altLang="zh-CN" sz="2000" b="0" i="0" u="none" strike="noStrike" cap="none" normalizeH="0" baseline="0">
                          <a:ln>
                            <a:noFill/>
                          </a:ln>
                          <a:solidFill>
                            <a:schemeClr val="tx1"/>
                          </a:solidFill>
                          <a:effectLst/>
                          <a:latin typeface="Arial" pitchFamily="34" charset="0"/>
                          <a:ea typeface="宋体" pitchFamily="2" charset="-122"/>
                        </a:rPr>
                        <a:t>Problem Solving</a:t>
                      </a:r>
                    </a:p>
                  </a:txBody>
                  <a:tcPr marT="45712" marB="45712"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GB" altLang="zh-CN" sz="2000" b="0" i="0" u="none" strike="noStrike" cap="none" normalizeH="0" baseline="0">
                          <a:ln>
                            <a:noFill/>
                          </a:ln>
                          <a:solidFill>
                            <a:schemeClr val="tx1"/>
                          </a:solidFill>
                          <a:effectLst/>
                          <a:latin typeface="Arial" pitchFamily="34" charset="0"/>
                          <a:ea typeface="宋体" pitchFamily="2" charset="-122"/>
                        </a:rPr>
                        <a:t>Techniques applied by craftspeople</a:t>
                      </a:r>
                    </a:p>
                  </a:txBody>
                  <a:tcPr marT="45712" marB="45712"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7" name="Rectangle 2"/>
          <p:cNvSpPr>
            <a:spLocks noGrp="1" noChangeArrowheads="1"/>
          </p:cNvSpPr>
          <p:nvPr>
            <p:ph type="title"/>
          </p:nvPr>
        </p:nvSpPr>
        <p:spPr/>
        <p:txBody>
          <a:bodyPr/>
          <a:lstStyle/>
          <a:p>
            <a:pPr eaLnBrk="1" hangingPunct="1"/>
            <a:r>
              <a:rPr lang="en-GB" altLang="zh-CN">
                <a:latin typeface="Garamond" charset="0"/>
                <a:ea typeface="宋体" charset="0"/>
              </a:rPr>
              <a:t>Critique of </a:t>
            </a:r>
            <a:r>
              <a:rPr lang="en-GB" altLang="zh-CN">
                <a:latin typeface="Tahoma" charset="0"/>
                <a:ea typeface="宋体" charset="0"/>
              </a:rPr>
              <a:t>“</a:t>
            </a:r>
            <a:r>
              <a:rPr lang="en-GB" altLang="zh-CN">
                <a:latin typeface="Garamond" charset="0"/>
                <a:ea typeface="宋体" charset="0"/>
              </a:rPr>
              <a:t>Computer Science</a:t>
            </a:r>
            <a:r>
              <a:rPr lang="en-GB" altLang="zh-CN">
                <a:latin typeface="Tahoma" charset="0"/>
                <a:ea typeface="宋体" charset="0"/>
              </a:rPr>
              <a:t>”</a:t>
            </a:r>
            <a:endParaRPr lang="en-GB" altLang="zh-CN">
              <a:latin typeface="Garamond" charset="0"/>
              <a:ea typeface="宋体" charset="0"/>
            </a:endParaRPr>
          </a:p>
        </p:txBody>
      </p:sp>
      <p:sp>
        <p:nvSpPr>
          <p:cNvPr id="429058" name="Rectangle 3"/>
          <p:cNvSpPr>
            <a:spLocks noGrp="1" noChangeArrowheads="1"/>
          </p:cNvSpPr>
          <p:nvPr>
            <p:ph idx="1"/>
          </p:nvPr>
        </p:nvSpPr>
        <p:spPr/>
        <p:txBody>
          <a:bodyPr/>
          <a:lstStyle/>
          <a:p>
            <a:pPr eaLnBrk="1" hangingPunct="1"/>
            <a:r>
              <a:rPr lang="en-GB" altLang="zh-CN" sz="2600">
                <a:latin typeface="Arial" charset="0"/>
                <a:ea typeface="宋体" charset="0"/>
              </a:rPr>
              <a:t>The alternative philosophy is </a:t>
            </a:r>
            <a:r>
              <a:rPr lang="en-GB" altLang="zh-CN" sz="2600">
                <a:latin typeface="Tahoma" charset="0"/>
                <a:ea typeface="宋体" charset="0"/>
              </a:rPr>
              <a:t>“</a:t>
            </a:r>
            <a:r>
              <a:rPr lang="en-GB" altLang="zh-CN" sz="2600">
                <a:latin typeface="Arial" charset="0"/>
                <a:ea typeface="宋体" charset="0"/>
              </a:rPr>
              <a:t>holistic</a:t>
            </a:r>
            <a:r>
              <a:rPr lang="en-GB" altLang="zh-CN" sz="2600">
                <a:latin typeface="Tahoma" charset="0"/>
                <a:ea typeface="宋体" charset="0"/>
              </a:rPr>
              <a:t>”</a:t>
            </a:r>
            <a:endParaRPr lang="en-GB" altLang="zh-CN" sz="2600">
              <a:latin typeface="Arial" charset="0"/>
              <a:ea typeface="宋体" charset="0"/>
            </a:endParaRPr>
          </a:p>
          <a:p>
            <a:pPr lvl="1" eaLnBrk="1" hangingPunct="1"/>
            <a:r>
              <a:rPr lang="en-GB" altLang="zh-CN" sz="2200">
                <a:latin typeface="Arial" charset="0"/>
                <a:ea typeface="宋体" charset="0"/>
              </a:rPr>
              <a:t>Allows for different forms of knowledge</a:t>
            </a:r>
          </a:p>
          <a:p>
            <a:pPr lvl="1" eaLnBrk="1" hangingPunct="1"/>
            <a:r>
              <a:rPr lang="en-GB" altLang="zh-CN" sz="2200">
                <a:latin typeface="Arial" charset="0"/>
                <a:ea typeface="宋体" charset="0"/>
              </a:rPr>
              <a:t>Utilises science from many different disciplines</a:t>
            </a:r>
          </a:p>
          <a:p>
            <a:pPr lvl="2" eaLnBrk="1" hangingPunct="1"/>
            <a:r>
              <a:rPr lang="en-GB" altLang="zh-CN">
                <a:latin typeface="Arial" charset="0"/>
                <a:ea typeface="宋体" charset="0"/>
              </a:rPr>
              <a:t>E.g., anthropology, sociology</a:t>
            </a:r>
          </a:p>
          <a:p>
            <a:pPr eaLnBrk="1" hangingPunct="1"/>
            <a:r>
              <a:rPr lang="en-GB" altLang="zh-CN" sz="2600">
                <a:latin typeface="Arial" charset="0"/>
                <a:ea typeface="宋体" charset="0"/>
              </a:rPr>
              <a:t>Regards computing as a design discipline</a:t>
            </a:r>
          </a:p>
          <a:p>
            <a:pPr lvl="1" eaLnBrk="1" hangingPunct="1"/>
            <a:r>
              <a:rPr lang="en-GB" altLang="zh-CN" sz="2200">
                <a:latin typeface="Arial" charset="0"/>
                <a:ea typeface="宋体" charset="0"/>
              </a:rPr>
              <a:t>As opposed to a branch of mathematics</a:t>
            </a:r>
          </a:p>
          <a:p>
            <a:pPr eaLnBrk="1" hangingPunct="1"/>
            <a:r>
              <a:rPr lang="en-GB" altLang="zh-CN" sz="2600">
                <a:latin typeface="Arial" charset="0"/>
                <a:ea typeface="宋体" charset="0"/>
              </a:rPr>
              <a:t>N.B., this critique is broader than the debate in Software Architecture</a:t>
            </a:r>
          </a:p>
          <a:p>
            <a:pPr lvl="1" eaLnBrk="1" hangingPunct="1"/>
            <a:r>
              <a:rPr lang="en-GB" altLang="zh-CN" sz="2200">
                <a:latin typeface="Arial" charset="0"/>
                <a:ea typeface="宋体" charset="0"/>
              </a:rPr>
              <a:t>E.g., Client-led Design, Human Computer Interaction, criticisms of Prof. Bruce Blum,Michael Jackson</a:t>
            </a:r>
            <a:r>
              <a:rPr lang="en-GB" altLang="zh-CN" sz="2200">
                <a:latin typeface="Tahoma" charset="0"/>
                <a:ea typeface="宋体" charset="0"/>
              </a:rPr>
              <a:t>’</a:t>
            </a:r>
            <a:r>
              <a:rPr lang="en-GB" altLang="zh-CN" sz="2200">
                <a:latin typeface="Arial" charset="0"/>
                <a:ea typeface="宋体" charset="0"/>
              </a:rPr>
              <a:t>s </a:t>
            </a:r>
            <a:r>
              <a:rPr lang="en-GB" altLang="zh-CN" sz="2200" i="1">
                <a:latin typeface="Arial" charset="0"/>
                <a:ea typeface="宋体" charset="0"/>
              </a:rPr>
              <a:t>Problem Frames</a:t>
            </a:r>
          </a:p>
        </p:txBody>
      </p:sp>
      <p:sp>
        <p:nvSpPr>
          <p:cNvPr id="4290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96043C6-7210-3D48-91BF-3078EBB7A70D}" type="slidenum">
              <a:rPr lang="en-US" altLang="zh-CN" sz="1200">
                <a:latin typeface="Garamond" charset="0"/>
              </a:rPr>
              <a:pPr eaLnBrk="1" hangingPunct="1"/>
              <a:t>191</a:t>
            </a:fld>
            <a:endParaRPr lang="en-US" altLang="zh-CN" sz="1200">
              <a:latin typeface="Garamond"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1105" name="Rectangle 2"/>
          <p:cNvSpPr>
            <a:spLocks noGrp="1" noChangeArrowheads="1"/>
          </p:cNvSpPr>
          <p:nvPr>
            <p:ph type="title"/>
          </p:nvPr>
        </p:nvSpPr>
        <p:spPr/>
        <p:txBody>
          <a:bodyPr/>
          <a:lstStyle/>
          <a:p>
            <a:pPr eaLnBrk="1" hangingPunct="1"/>
            <a:r>
              <a:rPr lang="en-GB" altLang="zh-CN">
                <a:latin typeface="Garamond" charset="0"/>
                <a:ea typeface="宋体" charset="0"/>
              </a:rPr>
              <a:t>Software Development: Blum</a:t>
            </a:r>
            <a:r>
              <a:rPr lang="en-GB" altLang="zh-CN">
                <a:latin typeface="Tahoma" charset="0"/>
                <a:ea typeface="宋体" charset="0"/>
              </a:rPr>
              <a:t>’</a:t>
            </a:r>
            <a:r>
              <a:rPr lang="en-GB" altLang="zh-CN">
                <a:latin typeface="Garamond" charset="0"/>
                <a:ea typeface="宋体" charset="0"/>
              </a:rPr>
              <a:t>s Critique</a:t>
            </a:r>
          </a:p>
        </p:txBody>
      </p:sp>
      <p:sp>
        <p:nvSpPr>
          <p:cNvPr id="985091" name="Rectangle 3"/>
          <p:cNvSpPr>
            <a:spLocks noGrp="1" noChangeArrowheads="1"/>
          </p:cNvSpPr>
          <p:nvPr>
            <p:ph idx="1"/>
          </p:nvPr>
        </p:nvSpPr>
        <p:spPr/>
        <p:txBody>
          <a:bodyPr/>
          <a:lstStyle/>
          <a:p>
            <a:pPr eaLnBrk="1" hangingPunct="1"/>
            <a:r>
              <a:rPr lang="en-GB" altLang="zh-CN" sz="2600">
                <a:latin typeface="Arial" charset="0"/>
                <a:ea typeface="宋体" charset="0"/>
              </a:rPr>
              <a:t>The essential aim of any software development is the construction of a solution(So) in software that meets a perceived need(N) </a:t>
            </a:r>
          </a:p>
          <a:p>
            <a:pPr lvl="1" eaLnBrk="1" hangingPunct="1"/>
            <a:r>
              <a:rPr lang="en-GB" altLang="zh-CN" sz="2200">
                <a:latin typeface="Arial" charset="0"/>
                <a:ea typeface="宋体" charset="0"/>
              </a:rPr>
              <a:t>N </a:t>
            </a:r>
            <a:r>
              <a:rPr lang="en-GB" altLang="zh-CN" sz="2200">
                <a:latin typeface="Arial" charset="0"/>
                <a:ea typeface="宋体" charset="0"/>
                <a:sym typeface="Symbol" charset="0"/>
              </a:rPr>
              <a:t> So</a:t>
            </a:r>
          </a:p>
          <a:p>
            <a:pPr eaLnBrk="1" hangingPunct="1"/>
            <a:r>
              <a:rPr lang="en-GB" altLang="zh-CN" sz="2600">
                <a:latin typeface="Arial" charset="0"/>
                <a:ea typeface="宋体" charset="0"/>
                <a:sym typeface="Symbol" charset="0"/>
              </a:rPr>
              <a:t>Practically, most processes involve specifying (Sp)  the solution (So) in advance of constructing it</a:t>
            </a:r>
          </a:p>
          <a:p>
            <a:pPr lvl="1" eaLnBrk="1" hangingPunct="1"/>
            <a:r>
              <a:rPr lang="en-GB" altLang="zh-CN" sz="2200">
                <a:latin typeface="Arial" charset="0"/>
                <a:ea typeface="宋体" charset="0"/>
              </a:rPr>
              <a:t>N </a:t>
            </a:r>
            <a:r>
              <a:rPr lang="en-GB" altLang="zh-CN" sz="2200">
                <a:latin typeface="Arial" charset="0"/>
                <a:ea typeface="宋体" charset="0"/>
                <a:sym typeface="Symbol" charset="0"/>
              </a:rPr>
              <a:t> So {N  Sp,Sp  So}</a:t>
            </a:r>
          </a:p>
        </p:txBody>
      </p:sp>
      <p:sp>
        <p:nvSpPr>
          <p:cNvPr id="4311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B576328-0D96-2A40-81E4-CC3B916EB2B3}" type="slidenum">
              <a:rPr lang="en-US" altLang="zh-CN" sz="1200">
                <a:latin typeface="Garamond" charset="0"/>
              </a:rPr>
              <a:pPr eaLnBrk="1" hangingPunct="1"/>
              <a:t>192</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5091">
                                            <p:txEl>
                                              <p:pRg st="0" end="0"/>
                                            </p:txEl>
                                          </p:spTgt>
                                        </p:tgtEl>
                                        <p:attrNameLst>
                                          <p:attrName>style.visibility</p:attrName>
                                        </p:attrNameLst>
                                      </p:cBhvr>
                                      <p:to>
                                        <p:strVal val="visible"/>
                                      </p:to>
                                    </p:set>
                                    <p:anim calcmode="lin" valueType="num">
                                      <p:cBhvr additive="base">
                                        <p:cTn id="7" dur="500" fill="hold"/>
                                        <p:tgtEl>
                                          <p:spTgt spid="985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50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85091">
                                            <p:txEl>
                                              <p:pRg st="1" end="1"/>
                                            </p:txEl>
                                          </p:spTgt>
                                        </p:tgtEl>
                                        <p:attrNameLst>
                                          <p:attrName>style.visibility</p:attrName>
                                        </p:attrNameLst>
                                      </p:cBhvr>
                                      <p:to>
                                        <p:strVal val="visible"/>
                                      </p:to>
                                    </p:set>
                                    <p:anim calcmode="lin" valueType="num">
                                      <p:cBhvr additive="base">
                                        <p:cTn id="11" dur="500" fill="hold"/>
                                        <p:tgtEl>
                                          <p:spTgt spid="98509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850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85091">
                                            <p:txEl>
                                              <p:pRg st="2" end="2"/>
                                            </p:txEl>
                                          </p:spTgt>
                                        </p:tgtEl>
                                        <p:attrNameLst>
                                          <p:attrName>style.visibility</p:attrName>
                                        </p:attrNameLst>
                                      </p:cBhvr>
                                      <p:to>
                                        <p:strVal val="visible"/>
                                      </p:to>
                                    </p:set>
                                    <p:anim calcmode="lin" valueType="num">
                                      <p:cBhvr additive="base">
                                        <p:cTn id="17" dur="500" fill="hold"/>
                                        <p:tgtEl>
                                          <p:spTgt spid="98509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8509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985091">
                                            <p:txEl>
                                              <p:pRg st="3" end="3"/>
                                            </p:txEl>
                                          </p:spTgt>
                                        </p:tgtEl>
                                        <p:attrNameLst>
                                          <p:attrName>style.visibility</p:attrName>
                                        </p:attrNameLst>
                                      </p:cBhvr>
                                      <p:to>
                                        <p:strVal val="visible"/>
                                      </p:to>
                                    </p:set>
                                    <p:anim calcmode="lin" valueType="num">
                                      <p:cBhvr additive="base">
                                        <p:cTn id="21" dur="500" fill="hold"/>
                                        <p:tgtEl>
                                          <p:spTgt spid="98509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8509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091" grpId="0" build="p"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3" name="Rectangle 2"/>
          <p:cNvSpPr>
            <a:spLocks noGrp="1" noChangeArrowheads="1"/>
          </p:cNvSpPr>
          <p:nvPr>
            <p:ph type="title"/>
          </p:nvPr>
        </p:nvSpPr>
        <p:spPr/>
        <p:txBody>
          <a:bodyPr/>
          <a:lstStyle/>
          <a:p>
            <a:pPr eaLnBrk="1" hangingPunct="1"/>
            <a:r>
              <a:rPr lang="en-GB" altLang="zh-CN">
                <a:latin typeface="Garamond" charset="0"/>
                <a:ea typeface="宋体" charset="0"/>
              </a:rPr>
              <a:t>Needs Imply Solutions</a:t>
            </a:r>
            <a:endParaRPr lang="en-US" altLang="zh-CN">
              <a:latin typeface="Garamond" charset="0"/>
              <a:ea typeface="宋体" charset="0"/>
            </a:endParaRPr>
          </a:p>
        </p:txBody>
      </p:sp>
      <p:sp>
        <p:nvSpPr>
          <p:cNvPr id="43315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FBF2A83-D5FC-AB4C-BAF5-8D02591D7EAA}" type="slidenum">
              <a:rPr lang="en-US" altLang="zh-CN" sz="1200">
                <a:latin typeface="Garamond" charset="0"/>
              </a:rPr>
              <a:pPr eaLnBrk="1" hangingPunct="1"/>
              <a:t>193</a:t>
            </a:fld>
            <a:endParaRPr lang="en-US" altLang="zh-CN" sz="1200">
              <a:latin typeface="Garamond" charset="0"/>
            </a:endParaRPr>
          </a:p>
        </p:txBody>
      </p:sp>
      <p:sp>
        <p:nvSpPr>
          <p:cNvPr id="433155" name="Rectangle 3"/>
          <p:cNvSpPr>
            <a:spLocks noChangeArrowheads="1"/>
          </p:cNvSpPr>
          <p:nvPr/>
        </p:nvSpPr>
        <p:spPr bwMode="auto">
          <a:xfrm>
            <a:off x="1524000" y="2438400"/>
            <a:ext cx="1676400" cy="990600"/>
          </a:xfrm>
          <a:prstGeom prst="rect">
            <a:avLst/>
          </a:prstGeom>
          <a:solidFill>
            <a:schemeClr val="accent1"/>
          </a:solidFill>
          <a:ln w="9525">
            <a:miter lim="800000"/>
            <a:headEnd/>
            <a:tailEnd/>
          </a:ln>
          <a:scene3d>
            <a:camera prst="legacyPerspectiveBottomLeft"/>
            <a:lightRig rig="legacyFlat3" dir="t"/>
          </a:scene3d>
          <a:sp3d extrusionH="887400" prstMaterial="legacyMatte">
            <a:bevelT w="13500" h="13500" prst="angle"/>
            <a:bevelB w="13500" h="13500" prst="angle"/>
            <a:extrusionClr>
              <a:schemeClr val="accent1"/>
            </a:extrusionClr>
          </a:sp3d>
        </p:spPr>
        <p:txBody>
          <a:bodyPr wrap="none" anchor="ctr">
            <a:flatTx/>
          </a:bodyPr>
          <a:lstStyle/>
          <a:p>
            <a:pPr algn="ctr"/>
            <a:r>
              <a:rPr lang="en-GB" altLang="zh-CN" sz="2400">
                <a:latin typeface="Arial Narrow" charset="0"/>
              </a:rPr>
              <a:t>(business)</a:t>
            </a:r>
          </a:p>
          <a:p>
            <a:pPr algn="ctr"/>
            <a:r>
              <a:rPr lang="en-GB" altLang="zh-CN" sz="2400">
                <a:latin typeface="Arial Narrow" charset="0"/>
              </a:rPr>
              <a:t>Need</a:t>
            </a:r>
            <a:endParaRPr lang="en-US" altLang="zh-CN" sz="2400">
              <a:latin typeface="Arial Narrow" charset="0"/>
            </a:endParaRPr>
          </a:p>
        </p:txBody>
      </p:sp>
      <p:sp>
        <p:nvSpPr>
          <p:cNvPr id="433156" name="Rectangle 4"/>
          <p:cNvSpPr>
            <a:spLocks noChangeArrowheads="1"/>
          </p:cNvSpPr>
          <p:nvPr/>
        </p:nvSpPr>
        <p:spPr bwMode="auto">
          <a:xfrm>
            <a:off x="1524000" y="5108575"/>
            <a:ext cx="1828800" cy="831850"/>
          </a:xfrm>
          <a:prstGeom prst="rect">
            <a:avLst/>
          </a:prstGeom>
          <a:solidFill>
            <a:schemeClr val="accent1"/>
          </a:solidFill>
          <a:ln w="9525">
            <a:miter lim="800000"/>
            <a:headEnd/>
            <a:tailEnd/>
          </a:ln>
          <a:scene3d>
            <a:camera prst="legacyPerspectiveBottomLeft"/>
            <a:lightRig rig="legacyFlat3" dir="t"/>
          </a:scene3d>
          <a:sp3d extrusionH="887400" prstMaterial="legacyMatte">
            <a:bevelT w="13500" h="13500" prst="angle"/>
            <a:bevelB w="13500" h="13500" prst="angle"/>
            <a:extrusionClr>
              <a:schemeClr val="accent1"/>
            </a:extrusionClr>
          </a:sp3d>
        </p:spPr>
        <p:txBody>
          <a:bodyPr anchor="ctr">
            <a:spAutoFit/>
            <a:flatTx/>
          </a:bodyPr>
          <a:lstStyle/>
          <a:p>
            <a:pPr algn="ctr"/>
            <a:r>
              <a:rPr lang="en-GB" altLang="zh-CN" sz="2400">
                <a:latin typeface="Arial Narrow" charset="0"/>
              </a:rPr>
              <a:t>(requirements) Specification</a:t>
            </a:r>
            <a:endParaRPr lang="en-US" altLang="zh-CN" sz="2400">
              <a:latin typeface="Arial Narrow" charset="0"/>
            </a:endParaRPr>
          </a:p>
        </p:txBody>
      </p:sp>
      <p:sp>
        <p:nvSpPr>
          <p:cNvPr id="433157" name="Rectangle 5"/>
          <p:cNvSpPr>
            <a:spLocks noChangeArrowheads="1"/>
          </p:cNvSpPr>
          <p:nvPr/>
        </p:nvSpPr>
        <p:spPr bwMode="auto">
          <a:xfrm>
            <a:off x="5791200" y="5105400"/>
            <a:ext cx="1828800" cy="831850"/>
          </a:xfrm>
          <a:prstGeom prst="rect">
            <a:avLst/>
          </a:prstGeom>
          <a:solidFill>
            <a:schemeClr val="accent1"/>
          </a:solidFill>
          <a:ln w="9525">
            <a:miter lim="800000"/>
            <a:headEnd/>
            <a:tailEnd/>
          </a:ln>
          <a:scene3d>
            <a:camera prst="legacyPerspectiveBottomLeft"/>
            <a:lightRig rig="legacyFlat3" dir="t"/>
          </a:scene3d>
          <a:sp3d extrusionH="887400" prstMaterial="legacyMatte">
            <a:bevelT w="13500" h="13500" prst="angle"/>
            <a:bevelB w="13500" h="13500" prst="angle"/>
            <a:extrusionClr>
              <a:schemeClr val="accent1"/>
            </a:extrusionClr>
          </a:sp3d>
        </p:spPr>
        <p:txBody>
          <a:bodyPr anchor="ctr">
            <a:spAutoFit/>
            <a:flatTx/>
          </a:bodyPr>
          <a:lstStyle/>
          <a:p>
            <a:pPr algn="ctr"/>
            <a:r>
              <a:rPr lang="en-GB" altLang="zh-CN" sz="2400">
                <a:latin typeface="Arial Narrow" charset="0"/>
              </a:rPr>
              <a:t>(software) Solution</a:t>
            </a:r>
            <a:endParaRPr lang="en-US" altLang="zh-CN" sz="2400">
              <a:latin typeface="Arial Narrow" charset="0"/>
            </a:endParaRPr>
          </a:p>
        </p:txBody>
      </p:sp>
      <p:sp>
        <p:nvSpPr>
          <p:cNvPr id="433158" name="Line 6"/>
          <p:cNvSpPr>
            <a:spLocks noChangeShapeType="1"/>
          </p:cNvSpPr>
          <p:nvPr/>
        </p:nvSpPr>
        <p:spPr bwMode="auto">
          <a:xfrm>
            <a:off x="2286000" y="3505200"/>
            <a:ext cx="0" cy="1600200"/>
          </a:xfrm>
          <a:prstGeom prst="line">
            <a:avLst/>
          </a:prstGeom>
          <a:noFill/>
          <a:ln w="9525">
            <a:solidFill>
              <a:schemeClr val="tx1"/>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en-US"/>
          </a:p>
        </p:txBody>
      </p:sp>
      <p:sp>
        <p:nvSpPr>
          <p:cNvPr id="433159" name="Line 7"/>
          <p:cNvSpPr>
            <a:spLocks noChangeShapeType="1"/>
          </p:cNvSpPr>
          <p:nvPr/>
        </p:nvSpPr>
        <p:spPr bwMode="auto">
          <a:xfrm>
            <a:off x="3352800" y="5486400"/>
            <a:ext cx="2286000" cy="0"/>
          </a:xfrm>
          <a:prstGeom prst="line">
            <a:avLst/>
          </a:prstGeom>
          <a:noFill/>
          <a:ln w="9525">
            <a:solidFill>
              <a:schemeClr val="tx1"/>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en-US"/>
          </a:p>
        </p:txBody>
      </p:sp>
      <p:sp>
        <p:nvSpPr>
          <p:cNvPr id="433160" name="Text Box 8"/>
          <p:cNvSpPr txBox="1">
            <a:spLocks noChangeArrowheads="1"/>
          </p:cNvSpPr>
          <p:nvPr/>
        </p:nvSpPr>
        <p:spPr bwMode="auto">
          <a:xfrm>
            <a:off x="2438400" y="3505200"/>
            <a:ext cx="685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0..1</a:t>
            </a:r>
            <a:endParaRPr lang="en-US" altLang="zh-CN">
              <a:latin typeface="Arial Narrow" charset="0"/>
            </a:endParaRPr>
          </a:p>
        </p:txBody>
      </p:sp>
      <p:sp>
        <p:nvSpPr>
          <p:cNvPr id="433161" name="Text Box 9"/>
          <p:cNvSpPr txBox="1">
            <a:spLocks noChangeArrowheads="1"/>
          </p:cNvSpPr>
          <p:nvPr/>
        </p:nvSpPr>
        <p:spPr bwMode="auto">
          <a:xfrm>
            <a:off x="2362200" y="4648200"/>
            <a:ext cx="609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zh-CN" altLang="en-GB" sz="3600">
                <a:latin typeface="Arial Narrow" charset="0"/>
              </a:rPr>
              <a:t>*</a:t>
            </a:r>
            <a:endParaRPr lang="en-US" altLang="zh-CN" sz="3600">
              <a:latin typeface="Arial Narrow" charset="0"/>
            </a:endParaRPr>
          </a:p>
        </p:txBody>
      </p:sp>
      <p:sp>
        <p:nvSpPr>
          <p:cNvPr id="433162" name="Text Box 10"/>
          <p:cNvSpPr txBox="1">
            <a:spLocks noChangeArrowheads="1"/>
          </p:cNvSpPr>
          <p:nvPr/>
        </p:nvSpPr>
        <p:spPr bwMode="auto">
          <a:xfrm>
            <a:off x="3505200" y="5029200"/>
            <a:ext cx="609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0..1</a:t>
            </a:r>
            <a:endParaRPr lang="en-US" altLang="zh-CN">
              <a:latin typeface="Arial Narrow" charset="0"/>
            </a:endParaRPr>
          </a:p>
        </p:txBody>
      </p:sp>
      <p:sp>
        <p:nvSpPr>
          <p:cNvPr id="433163" name="Text Box 11"/>
          <p:cNvSpPr txBox="1">
            <a:spLocks noChangeArrowheads="1"/>
          </p:cNvSpPr>
          <p:nvPr/>
        </p:nvSpPr>
        <p:spPr bwMode="auto">
          <a:xfrm>
            <a:off x="1219200" y="4038600"/>
            <a:ext cx="990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implies</a:t>
            </a:r>
            <a:endParaRPr lang="en-US" altLang="zh-CN">
              <a:latin typeface="Arial Narrow" charset="0"/>
            </a:endParaRPr>
          </a:p>
        </p:txBody>
      </p:sp>
      <p:sp>
        <p:nvSpPr>
          <p:cNvPr id="433164" name="Text Box 12"/>
          <p:cNvSpPr txBox="1">
            <a:spLocks noChangeArrowheads="1"/>
          </p:cNvSpPr>
          <p:nvPr/>
        </p:nvSpPr>
        <p:spPr bwMode="auto">
          <a:xfrm>
            <a:off x="4038600" y="5562600"/>
            <a:ext cx="990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Arial Narrow" charset="0"/>
              </a:rPr>
              <a:t>implies</a:t>
            </a:r>
            <a:endParaRPr lang="en-US" altLang="zh-CN">
              <a:latin typeface="Arial Narrow" charset="0"/>
            </a:endParaRPr>
          </a:p>
        </p:txBody>
      </p:sp>
      <p:sp>
        <p:nvSpPr>
          <p:cNvPr id="433165" name="Text Box 13"/>
          <p:cNvSpPr txBox="1">
            <a:spLocks noChangeArrowheads="1"/>
          </p:cNvSpPr>
          <p:nvPr/>
        </p:nvSpPr>
        <p:spPr bwMode="auto">
          <a:xfrm>
            <a:off x="5024438" y="4859338"/>
            <a:ext cx="609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zh-CN" altLang="en-GB" sz="3600">
                <a:latin typeface="Arial Narrow" charset="0"/>
              </a:rPr>
              <a:t>*</a:t>
            </a:r>
            <a:endParaRPr lang="en-US" altLang="zh-CN" sz="3600">
              <a:latin typeface="Arial Narrow" charset="0"/>
            </a:endParaRPr>
          </a:p>
        </p:txBody>
      </p:sp>
    </p:spTree>
  </p:cSld>
  <p:clrMapOvr>
    <a:masterClrMapping/>
  </p:clrMapOvr>
  <p:transition>
    <p:cover dir="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1" name="Rectangle 2"/>
          <p:cNvSpPr>
            <a:spLocks noGrp="1" noChangeArrowheads="1"/>
          </p:cNvSpPr>
          <p:nvPr>
            <p:ph type="title"/>
          </p:nvPr>
        </p:nvSpPr>
        <p:spPr/>
        <p:txBody>
          <a:bodyPr/>
          <a:lstStyle/>
          <a:p>
            <a:pPr eaLnBrk="1" hangingPunct="1"/>
            <a:r>
              <a:rPr lang="en-GB" altLang="zh-CN">
                <a:latin typeface="Garamond" charset="0"/>
                <a:ea typeface="宋体" charset="0"/>
              </a:rPr>
              <a:t>The Process of Software Development</a:t>
            </a:r>
            <a:endParaRPr lang="en-US" altLang="zh-CN">
              <a:latin typeface="Garamond" charset="0"/>
              <a:ea typeface="宋体" charset="0"/>
            </a:endParaRPr>
          </a:p>
        </p:txBody>
      </p:sp>
      <p:sp>
        <p:nvSpPr>
          <p:cNvPr id="435202"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23F9DCF-049A-4A47-AE14-50CDD934BFE3}" type="slidenum">
              <a:rPr lang="en-US" altLang="zh-CN" sz="1200">
                <a:latin typeface="Garamond" charset="0"/>
              </a:rPr>
              <a:pPr eaLnBrk="1" hangingPunct="1"/>
              <a:t>194</a:t>
            </a:fld>
            <a:endParaRPr lang="en-US" altLang="zh-CN" sz="1200">
              <a:latin typeface="Garamond" charset="0"/>
            </a:endParaRPr>
          </a:p>
        </p:txBody>
      </p:sp>
      <p:sp>
        <p:nvSpPr>
          <p:cNvPr id="435203" name="AutoShape 3"/>
          <p:cNvSpPr>
            <a:spLocks noChangeArrowheads="1"/>
          </p:cNvSpPr>
          <p:nvPr/>
        </p:nvSpPr>
        <p:spPr bwMode="auto">
          <a:xfrm>
            <a:off x="3486150" y="1562100"/>
            <a:ext cx="2590800" cy="838200"/>
          </a:xfrm>
          <a:prstGeom prst="roundRect">
            <a:avLst>
              <a:gd name="adj" fmla="val 16667"/>
            </a:avLst>
          </a:prstGeom>
          <a:solidFill>
            <a:schemeClr val="accent1"/>
          </a:solidFill>
          <a:ln w="9525">
            <a:solidFill>
              <a:schemeClr val="tx1"/>
            </a:solidFill>
            <a:miter lim="800000"/>
            <a:headEnd/>
            <a:tailEnd/>
          </a:ln>
        </p:spPr>
        <p:txBody>
          <a:bodyPr wrap="none" anchor="ctr"/>
          <a:lstStyle/>
          <a:p>
            <a:pPr algn="ctr"/>
            <a:r>
              <a:rPr lang="en-GB" altLang="zh-CN" sz="2400">
                <a:latin typeface="Arial Narrow" charset="0"/>
              </a:rPr>
              <a:t>Identify Needs</a:t>
            </a:r>
            <a:endParaRPr lang="en-US" altLang="zh-CN" sz="2400">
              <a:latin typeface="Arial Narrow" charset="0"/>
            </a:endParaRPr>
          </a:p>
        </p:txBody>
      </p:sp>
      <p:sp>
        <p:nvSpPr>
          <p:cNvPr id="435204" name="AutoShape 4"/>
          <p:cNvSpPr>
            <a:spLocks noChangeArrowheads="1"/>
          </p:cNvSpPr>
          <p:nvPr/>
        </p:nvSpPr>
        <p:spPr bwMode="auto">
          <a:xfrm>
            <a:off x="3562350" y="3238500"/>
            <a:ext cx="2590800" cy="838200"/>
          </a:xfrm>
          <a:prstGeom prst="roundRect">
            <a:avLst>
              <a:gd name="adj" fmla="val 16667"/>
            </a:avLst>
          </a:prstGeom>
          <a:solidFill>
            <a:schemeClr val="accent1"/>
          </a:solidFill>
          <a:ln w="9525">
            <a:solidFill>
              <a:schemeClr val="tx1"/>
            </a:solidFill>
            <a:miter lim="800000"/>
            <a:headEnd/>
            <a:tailEnd/>
          </a:ln>
        </p:spPr>
        <p:txBody>
          <a:bodyPr wrap="none" anchor="ctr"/>
          <a:lstStyle/>
          <a:p>
            <a:pPr algn="ctr"/>
            <a:r>
              <a:rPr lang="en-GB" altLang="zh-CN" sz="2400">
                <a:latin typeface="Arial Narrow" charset="0"/>
              </a:rPr>
              <a:t>Specify Requirements</a:t>
            </a:r>
            <a:endParaRPr lang="en-US" altLang="zh-CN" sz="2400">
              <a:latin typeface="Arial Narrow" charset="0"/>
            </a:endParaRPr>
          </a:p>
        </p:txBody>
      </p:sp>
      <p:sp>
        <p:nvSpPr>
          <p:cNvPr id="435205" name="AutoShape 5"/>
          <p:cNvSpPr>
            <a:spLocks noChangeArrowheads="1"/>
          </p:cNvSpPr>
          <p:nvPr/>
        </p:nvSpPr>
        <p:spPr bwMode="auto">
          <a:xfrm>
            <a:off x="3562350" y="4954588"/>
            <a:ext cx="2590800" cy="911225"/>
          </a:xfrm>
          <a:prstGeom prst="roundRect">
            <a:avLst>
              <a:gd name="adj" fmla="val 16667"/>
            </a:avLst>
          </a:prstGeom>
          <a:solidFill>
            <a:schemeClr val="accent1"/>
          </a:solidFill>
          <a:ln w="9525">
            <a:solidFill>
              <a:schemeClr val="tx1"/>
            </a:solidFill>
            <a:miter lim="800000"/>
            <a:headEnd/>
            <a:tailEnd/>
          </a:ln>
        </p:spPr>
        <p:txBody>
          <a:bodyPr anchor="ctr">
            <a:spAutoFit/>
          </a:bodyPr>
          <a:lstStyle/>
          <a:p>
            <a:pPr algn="ctr"/>
            <a:r>
              <a:rPr lang="en-GB" altLang="zh-CN" sz="2400">
                <a:latin typeface="Arial Narrow" charset="0"/>
              </a:rPr>
              <a:t>Design and Construct Solution</a:t>
            </a:r>
            <a:endParaRPr lang="en-US" altLang="zh-CN" sz="2400">
              <a:latin typeface="Arial Narrow" charset="0"/>
            </a:endParaRPr>
          </a:p>
        </p:txBody>
      </p:sp>
      <p:sp>
        <p:nvSpPr>
          <p:cNvPr id="435206" name="Line 6"/>
          <p:cNvSpPr>
            <a:spLocks noChangeShapeType="1"/>
          </p:cNvSpPr>
          <p:nvPr/>
        </p:nvSpPr>
        <p:spPr bwMode="auto">
          <a:xfrm>
            <a:off x="4781550" y="2400300"/>
            <a:ext cx="0" cy="838200"/>
          </a:xfrm>
          <a:prstGeom prst="line">
            <a:avLst/>
          </a:prstGeom>
          <a:noFill/>
          <a:ln w="9525">
            <a:solidFill>
              <a:schemeClr val="tx1"/>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en-US"/>
          </a:p>
        </p:txBody>
      </p:sp>
      <p:sp>
        <p:nvSpPr>
          <p:cNvPr id="435207" name="Line 7"/>
          <p:cNvSpPr>
            <a:spLocks noChangeShapeType="1"/>
          </p:cNvSpPr>
          <p:nvPr/>
        </p:nvSpPr>
        <p:spPr bwMode="auto">
          <a:xfrm>
            <a:off x="4781550" y="4076700"/>
            <a:ext cx="0" cy="914400"/>
          </a:xfrm>
          <a:prstGeom prst="line">
            <a:avLst/>
          </a:prstGeom>
          <a:noFill/>
          <a:ln w="9525">
            <a:solidFill>
              <a:schemeClr val="tx1"/>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en-US"/>
          </a:p>
        </p:txBody>
      </p:sp>
      <p:sp>
        <p:nvSpPr>
          <p:cNvPr id="435208" name="Oval 8"/>
          <p:cNvSpPr>
            <a:spLocks noChangeArrowheads="1"/>
          </p:cNvSpPr>
          <p:nvPr/>
        </p:nvSpPr>
        <p:spPr bwMode="auto">
          <a:xfrm>
            <a:off x="1504950" y="1790700"/>
            <a:ext cx="304800" cy="3048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435209" name="Oval 9"/>
          <p:cNvSpPr>
            <a:spLocks noChangeArrowheads="1"/>
          </p:cNvSpPr>
          <p:nvPr/>
        </p:nvSpPr>
        <p:spPr bwMode="auto">
          <a:xfrm>
            <a:off x="7600950" y="5295900"/>
            <a:ext cx="304800" cy="3048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435210" name="Oval 10"/>
          <p:cNvSpPr>
            <a:spLocks noChangeArrowheads="1"/>
          </p:cNvSpPr>
          <p:nvPr/>
        </p:nvSpPr>
        <p:spPr bwMode="auto">
          <a:xfrm>
            <a:off x="7400925" y="5100638"/>
            <a:ext cx="685800" cy="685800"/>
          </a:xfrm>
          <a:prstGeom prst="ellipse">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435211" name="Line 11"/>
          <p:cNvSpPr>
            <a:spLocks noChangeShapeType="1"/>
          </p:cNvSpPr>
          <p:nvPr/>
        </p:nvSpPr>
        <p:spPr bwMode="auto">
          <a:xfrm>
            <a:off x="1809750" y="1928813"/>
            <a:ext cx="1685925"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35212" name="Line 12"/>
          <p:cNvSpPr>
            <a:spLocks noChangeShapeType="1"/>
          </p:cNvSpPr>
          <p:nvPr/>
        </p:nvSpPr>
        <p:spPr bwMode="auto">
          <a:xfrm>
            <a:off x="6153150" y="5486400"/>
            <a:ext cx="124301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435213" name="Text Box 13"/>
          <p:cNvSpPr txBox="1">
            <a:spLocks noChangeArrowheads="1"/>
          </p:cNvSpPr>
          <p:nvPr/>
        </p:nvSpPr>
        <p:spPr bwMode="auto">
          <a:xfrm>
            <a:off x="814388" y="3843338"/>
            <a:ext cx="210026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solidFill>
                  <a:schemeClr val="folHlink"/>
                </a:solidFill>
                <a:latin typeface="Arial Narrow" charset="0"/>
              </a:rPr>
              <a:t>Transformations</a:t>
            </a:r>
            <a:endParaRPr lang="en-US" altLang="zh-CN">
              <a:solidFill>
                <a:schemeClr val="folHlink"/>
              </a:solidFill>
              <a:latin typeface="Arial Narrow" charset="0"/>
            </a:endParaRPr>
          </a:p>
        </p:txBody>
      </p:sp>
      <p:sp>
        <p:nvSpPr>
          <p:cNvPr id="435214" name="Line 14"/>
          <p:cNvSpPr>
            <a:spLocks noChangeShapeType="1"/>
          </p:cNvSpPr>
          <p:nvPr/>
        </p:nvSpPr>
        <p:spPr bwMode="auto">
          <a:xfrm flipV="1">
            <a:off x="1938338" y="2786063"/>
            <a:ext cx="0" cy="771525"/>
          </a:xfrm>
          <a:prstGeom prst="line">
            <a:avLst/>
          </a:prstGeom>
          <a:noFill/>
          <a:ln w="9525">
            <a:solidFill>
              <a:schemeClr val="folHlink"/>
            </a:solidFill>
            <a:prstDash val="lg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35215" name="Line 15"/>
          <p:cNvSpPr>
            <a:spLocks noChangeShapeType="1"/>
          </p:cNvSpPr>
          <p:nvPr/>
        </p:nvSpPr>
        <p:spPr bwMode="auto">
          <a:xfrm>
            <a:off x="1938338" y="3943350"/>
            <a:ext cx="0" cy="714375"/>
          </a:xfrm>
          <a:prstGeom prst="line">
            <a:avLst/>
          </a:prstGeom>
          <a:noFill/>
          <a:ln w="9525">
            <a:solidFill>
              <a:schemeClr val="folHlink"/>
            </a:solidFill>
            <a:prstDash val="lg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435216" name="Line 16"/>
          <p:cNvSpPr>
            <a:spLocks noChangeShapeType="1"/>
          </p:cNvSpPr>
          <p:nvPr/>
        </p:nvSpPr>
        <p:spPr bwMode="auto">
          <a:xfrm>
            <a:off x="1938338" y="2771775"/>
            <a:ext cx="2628900" cy="0"/>
          </a:xfrm>
          <a:prstGeom prst="line">
            <a:avLst/>
          </a:prstGeom>
          <a:noFill/>
          <a:ln w="9525">
            <a:solidFill>
              <a:schemeClr val="folHlink"/>
            </a:solidFill>
            <a:prstDash val="lgDash"/>
            <a:miter lim="800000"/>
            <a:headEnd/>
            <a:tailEnd type="arrow" w="med" len="med"/>
          </a:ln>
          <a:extLst>
            <a:ext uri="{909E8E84-426E-40dd-AFC4-6F175D3DCCD1}">
              <a14:hiddenFill xmlns:a14="http://schemas.microsoft.com/office/drawing/2010/main" xmlns="">
                <a:noFill/>
              </a14:hiddenFill>
            </a:ext>
          </a:extLst>
        </p:spPr>
        <p:txBody>
          <a:bodyPr wrap="none"/>
          <a:lstStyle/>
          <a:p>
            <a:endParaRPr lang="en-US"/>
          </a:p>
        </p:txBody>
      </p:sp>
      <p:sp>
        <p:nvSpPr>
          <p:cNvPr id="435217" name="Line 17"/>
          <p:cNvSpPr>
            <a:spLocks noChangeShapeType="1"/>
          </p:cNvSpPr>
          <p:nvPr/>
        </p:nvSpPr>
        <p:spPr bwMode="auto">
          <a:xfrm>
            <a:off x="1938338" y="4672013"/>
            <a:ext cx="2586037" cy="0"/>
          </a:xfrm>
          <a:prstGeom prst="line">
            <a:avLst/>
          </a:prstGeom>
          <a:noFill/>
          <a:ln w="9525">
            <a:solidFill>
              <a:schemeClr val="folHlink"/>
            </a:solidFill>
            <a:prstDash val="lgDash"/>
            <a:miter lim="800000"/>
            <a:headEnd/>
            <a:tailEnd type="arrow" w="med" len="med"/>
          </a:ln>
          <a:extLst>
            <a:ext uri="{909E8E84-426E-40dd-AFC4-6F175D3DCCD1}">
              <a14:hiddenFill xmlns:a14="http://schemas.microsoft.com/office/drawing/2010/main" xmlns="">
                <a:noFill/>
              </a14:hiddenFill>
            </a:ext>
          </a:extLst>
        </p:spPr>
        <p:txBody>
          <a:bodyPr wrap="none"/>
          <a:lstStyle/>
          <a:p>
            <a:endParaRPr lang="en-US"/>
          </a:p>
        </p:txBody>
      </p:sp>
    </p:spTree>
  </p:cSld>
  <p:clrMapOvr>
    <a:masterClrMapping/>
  </p:clrMapOvr>
  <p:transition>
    <p:cover dir="r"/>
  </p:transition>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7249" name="Rectangle 2"/>
          <p:cNvSpPr>
            <a:spLocks noGrp="1" noChangeArrowheads="1"/>
          </p:cNvSpPr>
          <p:nvPr>
            <p:ph type="title"/>
          </p:nvPr>
        </p:nvSpPr>
        <p:spPr/>
        <p:txBody>
          <a:bodyPr/>
          <a:lstStyle/>
          <a:p>
            <a:pPr eaLnBrk="1" hangingPunct="1"/>
            <a:r>
              <a:rPr lang="en-GB" altLang="zh-CN">
                <a:latin typeface="Garamond" charset="0"/>
                <a:ea typeface="宋体" charset="0"/>
              </a:rPr>
              <a:t>The Key Transformations</a:t>
            </a:r>
            <a:endParaRPr lang="en-US" altLang="zh-CN">
              <a:latin typeface="Garamond" charset="0"/>
              <a:ea typeface="宋体" charset="0"/>
            </a:endParaRPr>
          </a:p>
        </p:txBody>
      </p:sp>
      <p:sp>
        <p:nvSpPr>
          <p:cNvPr id="991235" name="Rectangle 3"/>
          <p:cNvSpPr>
            <a:spLocks noGrp="1" noChangeArrowheads="1"/>
          </p:cNvSpPr>
          <p:nvPr>
            <p:ph idx="1"/>
          </p:nvPr>
        </p:nvSpPr>
        <p:spPr/>
        <p:txBody>
          <a:bodyPr/>
          <a:lstStyle/>
          <a:p>
            <a:pPr lvl="1" eaLnBrk="1" hangingPunct="1"/>
            <a:r>
              <a:rPr lang="en-GB" altLang="zh-CN" sz="2200">
                <a:latin typeface="Arial" charset="0"/>
                <a:ea typeface="宋体" charset="0"/>
              </a:rPr>
              <a:t>Recall that the mapping of a Need (N) to a Software Solution (So) involves two transformations</a:t>
            </a:r>
          </a:p>
          <a:p>
            <a:pPr lvl="2" eaLnBrk="1" hangingPunct="1"/>
            <a:r>
              <a:rPr lang="en-GB" altLang="zh-CN" sz="2000">
                <a:latin typeface="Arial" charset="0"/>
                <a:ea typeface="宋体" charset="0"/>
              </a:rPr>
              <a:t>N </a:t>
            </a:r>
            <a:r>
              <a:rPr lang="en-GB" altLang="zh-CN" sz="2000">
                <a:latin typeface="Arial" charset="0"/>
                <a:ea typeface="宋体" charset="0"/>
                <a:sym typeface="Symbol" charset="0"/>
              </a:rPr>
              <a:t> So {N  Sp,Sp  So}</a:t>
            </a:r>
          </a:p>
          <a:p>
            <a:pPr lvl="1" eaLnBrk="1" hangingPunct="1"/>
            <a:r>
              <a:rPr lang="en-GB" altLang="zh-CN" sz="2200">
                <a:latin typeface="Arial" charset="0"/>
                <a:ea typeface="宋体" charset="0"/>
                <a:sym typeface="Symbol" charset="0"/>
              </a:rPr>
              <a:t>Computer Science has developed formal means to aid in the production of a solution that meets a requirement</a:t>
            </a:r>
          </a:p>
          <a:p>
            <a:pPr lvl="2" eaLnBrk="1" hangingPunct="1"/>
            <a:r>
              <a:rPr lang="en-GB" altLang="zh-CN" sz="2000">
                <a:latin typeface="Arial" charset="0"/>
                <a:ea typeface="宋体" charset="0"/>
                <a:sym typeface="Symbol" charset="0"/>
              </a:rPr>
              <a:t>Sp  So </a:t>
            </a:r>
          </a:p>
          <a:p>
            <a:pPr lvl="2" eaLnBrk="1" hangingPunct="1"/>
            <a:r>
              <a:rPr lang="en-GB" altLang="zh-CN" sz="2000">
                <a:latin typeface="Tahoma" charset="0"/>
                <a:ea typeface="宋体" charset="0"/>
                <a:sym typeface="Symbol" charset="0"/>
              </a:rPr>
              <a:t>“</a:t>
            </a:r>
            <a:r>
              <a:rPr lang="en-GB" altLang="zh-CN" sz="2000">
                <a:latin typeface="Arial" charset="0"/>
                <a:ea typeface="宋体" charset="0"/>
                <a:sym typeface="Symbol" charset="0"/>
              </a:rPr>
              <a:t>The program in the computer</a:t>
            </a:r>
            <a:r>
              <a:rPr lang="en-GB" altLang="zh-CN" sz="2000">
                <a:latin typeface="Tahoma" charset="0"/>
                <a:ea typeface="宋体" charset="0"/>
                <a:sym typeface="Symbol" charset="0"/>
              </a:rPr>
              <a:t>”</a:t>
            </a:r>
            <a:r>
              <a:rPr lang="en-GB" altLang="zh-CN" sz="2000">
                <a:latin typeface="Arial" charset="0"/>
                <a:ea typeface="宋体" charset="0"/>
                <a:sym typeface="Symbol" charset="0"/>
              </a:rPr>
              <a:t> (Bruce I. Blum)</a:t>
            </a:r>
          </a:p>
          <a:p>
            <a:pPr lvl="1" eaLnBrk="1" hangingPunct="1"/>
            <a:r>
              <a:rPr lang="en-GB" altLang="zh-CN" sz="2200">
                <a:latin typeface="Arial" charset="0"/>
                <a:ea typeface="宋体" charset="0"/>
                <a:sym typeface="Symbol" charset="0"/>
              </a:rPr>
              <a:t>We are historically weak in ensuring that the specification meets a need in the first place!</a:t>
            </a:r>
          </a:p>
          <a:p>
            <a:pPr lvl="2" eaLnBrk="1" hangingPunct="1"/>
            <a:r>
              <a:rPr lang="en-GB" altLang="zh-CN" sz="2000">
                <a:latin typeface="Arial" charset="0"/>
                <a:ea typeface="宋体" charset="0"/>
                <a:sym typeface="Symbol" charset="0"/>
              </a:rPr>
              <a:t>N  Sp</a:t>
            </a:r>
          </a:p>
          <a:p>
            <a:pPr lvl="2" eaLnBrk="1" hangingPunct="1"/>
            <a:r>
              <a:rPr lang="en-GB" altLang="zh-CN" sz="2000">
                <a:latin typeface="Tahoma" charset="0"/>
                <a:ea typeface="宋体" charset="0"/>
                <a:sym typeface="Symbol" charset="0"/>
              </a:rPr>
              <a:t>“</a:t>
            </a:r>
            <a:r>
              <a:rPr lang="en-GB" altLang="zh-CN" sz="2000">
                <a:latin typeface="Arial" charset="0"/>
                <a:ea typeface="宋体" charset="0"/>
                <a:sym typeface="Symbol" charset="0"/>
              </a:rPr>
              <a:t>The program in the world</a:t>
            </a:r>
            <a:r>
              <a:rPr lang="en-GB" altLang="zh-CN" sz="2000">
                <a:latin typeface="Tahoma" charset="0"/>
                <a:ea typeface="宋体" charset="0"/>
                <a:sym typeface="Symbol" charset="0"/>
              </a:rPr>
              <a:t>”</a:t>
            </a:r>
            <a:r>
              <a:rPr lang="en-GB" altLang="zh-CN" sz="2000">
                <a:latin typeface="Arial" charset="0"/>
                <a:ea typeface="宋体" charset="0"/>
                <a:sym typeface="Symbol" charset="0"/>
              </a:rPr>
              <a:t> (Bruce I. Blum)</a:t>
            </a:r>
          </a:p>
          <a:p>
            <a:pPr eaLnBrk="1" hangingPunct="1"/>
            <a:endParaRPr lang="en-US" altLang="zh-CN" sz="2600">
              <a:latin typeface="Arial" charset="0"/>
              <a:ea typeface="宋体" charset="0"/>
            </a:endParaRPr>
          </a:p>
        </p:txBody>
      </p:sp>
      <p:sp>
        <p:nvSpPr>
          <p:cNvPr id="4372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62CE297-429E-8D45-92A8-4BA8923325B6}" type="slidenum">
              <a:rPr lang="en-US" altLang="zh-CN" sz="1200">
                <a:latin typeface="Garamond" charset="0"/>
              </a:rPr>
              <a:pPr eaLnBrk="1" hangingPunct="1"/>
              <a:t>195</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1235">
                                            <p:txEl>
                                              <p:pRg st="0" end="0"/>
                                            </p:txEl>
                                          </p:spTgt>
                                        </p:tgtEl>
                                        <p:attrNameLst>
                                          <p:attrName>style.visibility</p:attrName>
                                        </p:attrNameLst>
                                      </p:cBhvr>
                                      <p:to>
                                        <p:strVal val="visible"/>
                                      </p:to>
                                    </p:set>
                                    <p:anim calcmode="lin" valueType="num">
                                      <p:cBhvr additive="base">
                                        <p:cTn id="7" dur="500" fill="hold"/>
                                        <p:tgtEl>
                                          <p:spTgt spid="9912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123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91235">
                                            <p:txEl>
                                              <p:pRg st="1" end="1"/>
                                            </p:txEl>
                                          </p:spTgt>
                                        </p:tgtEl>
                                        <p:attrNameLst>
                                          <p:attrName>style.visibility</p:attrName>
                                        </p:attrNameLst>
                                      </p:cBhvr>
                                      <p:to>
                                        <p:strVal val="visible"/>
                                      </p:to>
                                    </p:set>
                                    <p:anim calcmode="lin" valueType="num">
                                      <p:cBhvr additive="base">
                                        <p:cTn id="11" dur="500" fill="hold"/>
                                        <p:tgtEl>
                                          <p:spTgt spid="99123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912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91235">
                                            <p:txEl>
                                              <p:pRg st="2" end="2"/>
                                            </p:txEl>
                                          </p:spTgt>
                                        </p:tgtEl>
                                        <p:attrNameLst>
                                          <p:attrName>style.visibility</p:attrName>
                                        </p:attrNameLst>
                                      </p:cBhvr>
                                      <p:to>
                                        <p:strVal val="visible"/>
                                      </p:to>
                                    </p:set>
                                    <p:anim calcmode="lin" valueType="num">
                                      <p:cBhvr additive="base">
                                        <p:cTn id="17" dur="500" fill="hold"/>
                                        <p:tgtEl>
                                          <p:spTgt spid="99123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9123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991235">
                                            <p:txEl>
                                              <p:pRg st="3" end="3"/>
                                            </p:txEl>
                                          </p:spTgt>
                                        </p:tgtEl>
                                        <p:attrNameLst>
                                          <p:attrName>style.visibility</p:attrName>
                                        </p:attrNameLst>
                                      </p:cBhvr>
                                      <p:to>
                                        <p:strVal val="visible"/>
                                      </p:to>
                                    </p:set>
                                    <p:anim calcmode="lin" valueType="num">
                                      <p:cBhvr additive="base">
                                        <p:cTn id="21" dur="500" fill="hold"/>
                                        <p:tgtEl>
                                          <p:spTgt spid="99123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9123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91235">
                                            <p:txEl>
                                              <p:pRg st="4" end="4"/>
                                            </p:txEl>
                                          </p:spTgt>
                                        </p:tgtEl>
                                        <p:attrNameLst>
                                          <p:attrName>style.visibility</p:attrName>
                                        </p:attrNameLst>
                                      </p:cBhvr>
                                      <p:to>
                                        <p:strVal val="visible"/>
                                      </p:to>
                                    </p:set>
                                    <p:anim calcmode="lin" valueType="num">
                                      <p:cBhvr additive="base">
                                        <p:cTn id="25" dur="500" fill="hold"/>
                                        <p:tgtEl>
                                          <p:spTgt spid="99123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123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91235">
                                            <p:txEl>
                                              <p:pRg st="5" end="5"/>
                                            </p:txEl>
                                          </p:spTgt>
                                        </p:tgtEl>
                                        <p:attrNameLst>
                                          <p:attrName>style.visibility</p:attrName>
                                        </p:attrNameLst>
                                      </p:cBhvr>
                                      <p:to>
                                        <p:strVal val="visible"/>
                                      </p:to>
                                    </p:set>
                                    <p:anim calcmode="lin" valueType="num">
                                      <p:cBhvr additive="base">
                                        <p:cTn id="31" dur="500" fill="hold"/>
                                        <p:tgtEl>
                                          <p:spTgt spid="99123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91235">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91235">
                                            <p:txEl>
                                              <p:pRg st="6" end="6"/>
                                            </p:txEl>
                                          </p:spTgt>
                                        </p:tgtEl>
                                        <p:attrNameLst>
                                          <p:attrName>style.visibility</p:attrName>
                                        </p:attrNameLst>
                                      </p:cBhvr>
                                      <p:to>
                                        <p:strVal val="visible"/>
                                      </p:to>
                                    </p:set>
                                    <p:anim calcmode="lin" valueType="num">
                                      <p:cBhvr additive="base">
                                        <p:cTn id="35" dur="500" fill="hold"/>
                                        <p:tgtEl>
                                          <p:spTgt spid="991235">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91235">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991235">
                                            <p:txEl>
                                              <p:pRg st="7" end="7"/>
                                            </p:txEl>
                                          </p:spTgt>
                                        </p:tgtEl>
                                        <p:attrNameLst>
                                          <p:attrName>style.visibility</p:attrName>
                                        </p:attrNameLst>
                                      </p:cBhvr>
                                      <p:to>
                                        <p:strVal val="visible"/>
                                      </p:to>
                                    </p:set>
                                    <p:anim calcmode="lin" valueType="num">
                                      <p:cBhvr additive="base">
                                        <p:cTn id="39" dur="500" fill="hold"/>
                                        <p:tgtEl>
                                          <p:spTgt spid="991235">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99123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235" grpId="0" build="p" bldLvl="2"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7" name="Rectangle 2"/>
          <p:cNvSpPr>
            <a:spLocks noGrp="1" noChangeArrowheads="1"/>
          </p:cNvSpPr>
          <p:nvPr>
            <p:ph type="title"/>
          </p:nvPr>
        </p:nvSpPr>
        <p:spPr/>
        <p:txBody>
          <a:bodyPr/>
          <a:lstStyle/>
          <a:p>
            <a:pPr eaLnBrk="1" hangingPunct="1"/>
            <a:r>
              <a:rPr lang="en-GB" altLang="zh-CN">
                <a:latin typeface="Garamond" charset="0"/>
                <a:ea typeface="宋体" charset="0"/>
              </a:rPr>
              <a:t>Software Development Processes</a:t>
            </a:r>
            <a:endParaRPr lang="en-US" altLang="zh-CN">
              <a:latin typeface="Garamond" charset="0"/>
              <a:ea typeface="宋体" charset="0"/>
            </a:endParaRPr>
          </a:p>
        </p:txBody>
      </p:sp>
      <p:sp>
        <p:nvSpPr>
          <p:cNvPr id="993283"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Most software development processes are</a:t>
            </a:r>
          </a:p>
          <a:p>
            <a:pPr lvl="1" eaLnBrk="1" hangingPunct="1">
              <a:lnSpc>
                <a:spcPct val="90000"/>
              </a:lnSpc>
            </a:pPr>
            <a:r>
              <a:rPr lang="en-GB" altLang="zh-CN" sz="2200">
                <a:latin typeface="Arial" charset="0"/>
                <a:ea typeface="宋体" charset="0"/>
              </a:rPr>
              <a:t>Solution-oriented</a:t>
            </a:r>
          </a:p>
          <a:p>
            <a:pPr lvl="2" eaLnBrk="1" hangingPunct="1">
              <a:lnSpc>
                <a:spcPct val="90000"/>
              </a:lnSpc>
            </a:pPr>
            <a:r>
              <a:rPr lang="en-GB" altLang="zh-CN" sz="2000">
                <a:latin typeface="Arial" charset="0"/>
                <a:ea typeface="宋体" charset="0"/>
              </a:rPr>
              <a:t>The focus is on the </a:t>
            </a:r>
            <a:r>
              <a:rPr lang="en-GB" altLang="zh-CN" sz="2000">
                <a:latin typeface="Tahoma" charset="0"/>
                <a:ea typeface="宋体" charset="0"/>
              </a:rPr>
              <a:t>‘</a:t>
            </a:r>
            <a:r>
              <a:rPr lang="en-GB" altLang="zh-CN" sz="2000">
                <a:latin typeface="Arial" charset="0"/>
                <a:ea typeface="宋体" charset="0"/>
              </a:rPr>
              <a:t>program-in-the-computer</a:t>
            </a:r>
            <a:r>
              <a:rPr lang="en-GB" altLang="zh-CN" sz="2000">
                <a:latin typeface="Tahoma" charset="0"/>
                <a:ea typeface="宋体" charset="0"/>
              </a:rPr>
              <a:t>’</a:t>
            </a:r>
            <a:r>
              <a:rPr lang="en-GB" altLang="zh-CN" sz="2000">
                <a:latin typeface="Arial" charset="0"/>
                <a:ea typeface="宋体" charset="0"/>
              </a:rPr>
              <a:t> as an end-product</a:t>
            </a:r>
          </a:p>
          <a:p>
            <a:pPr lvl="1" eaLnBrk="1" hangingPunct="1">
              <a:lnSpc>
                <a:spcPct val="90000"/>
              </a:lnSpc>
            </a:pPr>
            <a:r>
              <a:rPr lang="en-GB" altLang="zh-CN" sz="2200">
                <a:latin typeface="Arial" charset="0"/>
                <a:ea typeface="宋体" charset="0"/>
              </a:rPr>
              <a:t>Specification-driven</a:t>
            </a:r>
          </a:p>
          <a:p>
            <a:pPr lvl="2" eaLnBrk="1" hangingPunct="1">
              <a:lnSpc>
                <a:spcPct val="90000"/>
              </a:lnSpc>
            </a:pPr>
            <a:r>
              <a:rPr lang="en-GB" altLang="zh-CN" sz="2000">
                <a:latin typeface="Arial" charset="0"/>
                <a:ea typeface="宋体" charset="0"/>
              </a:rPr>
              <a:t>The process is initiated by a functional specification and tested against it</a:t>
            </a:r>
          </a:p>
          <a:p>
            <a:pPr eaLnBrk="1" hangingPunct="1">
              <a:lnSpc>
                <a:spcPct val="90000"/>
              </a:lnSpc>
            </a:pPr>
            <a:r>
              <a:rPr lang="en-GB" altLang="zh-CN" sz="2600">
                <a:latin typeface="Arial" charset="0"/>
                <a:ea typeface="宋体" charset="0"/>
              </a:rPr>
              <a:t>Deadlines tend to squeeze out design</a:t>
            </a:r>
          </a:p>
          <a:p>
            <a:pPr lvl="1" eaLnBrk="1" hangingPunct="1">
              <a:lnSpc>
                <a:spcPct val="90000"/>
              </a:lnSpc>
            </a:pPr>
            <a:r>
              <a:rPr lang="en-GB" altLang="zh-CN" sz="2000">
                <a:latin typeface="Arial" charset="0"/>
                <a:ea typeface="宋体" charset="0"/>
              </a:rPr>
              <a:t>Since many solutions can meet a specification, effort spent on choosing the best solution is not on the critical path of the project</a:t>
            </a:r>
          </a:p>
          <a:p>
            <a:pPr lvl="1" eaLnBrk="1" hangingPunct="1">
              <a:lnSpc>
                <a:spcPct val="90000"/>
              </a:lnSpc>
            </a:pPr>
            <a:r>
              <a:rPr lang="en-GB" altLang="zh-CN" sz="2000">
                <a:latin typeface="Arial" charset="0"/>
                <a:ea typeface="宋体" charset="0"/>
              </a:rPr>
              <a:t>N.B.All other design disciplines recognise that </a:t>
            </a:r>
            <a:r>
              <a:rPr lang="en-GB" altLang="zh-CN" sz="2000">
                <a:latin typeface="Tahoma" charset="0"/>
                <a:ea typeface="宋体" charset="0"/>
              </a:rPr>
              <a:t>“</a:t>
            </a:r>
            <a:r>
              <a:rPr lang="en-GB" altLang="zh-CN" sz="2000">
                <a:latin typeface="Arial" charset="0"/>
                <a:ea typeface="宋体" charset="0"/>
              </a:rPr>
              <a:t>problem setting</a:t>
            </a:r>
            <a:r>
              <a:rPr lang="en-GB" altLang="zh-CN" sz="2000">
                <a:latin typeface="Tahoma" charset="0"/>
                <a:ea typeface="宋体" charset="0"/>
              </a:rPr>
              <a:t>”</a:t>
            </a:r>
            <a:r>
              <a:rPr lang="en-GB" altLang="zh-CN" sz="2000">
                <a:latin typeface="Arial" charset="0"/>
                <a:ea typeface="宋体" charset="0"/>
              </a:rPr>
              <a:t> (creating the spec.) is also part of design</a:t>
            </a:r>
          </a:p>
          <a:p>
            <a:pPr lvl="1" eaLnBrk="1" hangingPunct="1">
              <a:lnSpc>
                <a:spcPct val="90000"/>
              </a:lnSpc>
              <a:buFont typeface="Wingdings" charset="0"/>
              <a:buNone/>
            </a:pPr>
            <a:endParaRPr lang="en-US" altLang="zh-CN" sz="2000">
              <a:latin typeface="Arial" charset="0"/>
              <a:ea typeface="宋体" charset="0"/>
            </a:endParaRPr>
          </a:p>
        </p:txBody>
      </p:sp>
      <p:sp>
        <p:nvSpPr>
          <p:cNvPr id="4392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DE87C63-1296-DE41-B163-524477E391A6}" type="slidenum">
              <a:rPr lang="en-US" altLang="zh-CN" sz="1200">
                <a:latin typeface="Garamond" charset="0"/>
              </a:rPr>
              <a:pPr eaLnBrk="1" hangingPunct="1"/>
              <a:t>196</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3283">
                                            <p:txEl>
                                              <p:pRg st="0" end="0"/>
                                            </p:txEl>
                                          </p:spTgt>
                                        </p:tgtEl>
                                        <p:attrNameLst>
                                          <p:attrName>style.visibility</p:attrName>
                                        </p:attrNameLst>
                                      </p:cBhvr>
                                      <p:to>
                                        <p:strVal val="visible"/>
                                      </p:to>
                                    </p:set>
                                    <p:anim calcmode="lin" valueType="num">
                                      <p:cBhvr additive="base">
                                        <p:cTn id="7" dur="500" fill="hold"/>
                                        <p:tgtEl>
                                          <p:spTgt spid="9932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32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93283">
                                            <p:txEl>
                                              <p:pRg st="1" end="1"/>
                                            </p:txEl>
                                          </p:spTgt>
                                        </p:tgtEl>
                                        <p:attrNameLst>
                                          <p:attrName>style.visibility</p:attrName>
                                        </p:attrNameLst>
                                      </p:cBhvr>
                                      <p:to>
                                        <p:strVal val="visible"/>
                                      </p:to>
                                    </p:set>
                                    <p:anim calcmode="lin" valueType="num">
                                      <p:cBhvr additive="base">
                                        <p:cTn id="11" dur="500" fill="hold"/>
                                        <p:tgtEl>
                                          <p:spTgt spid="99328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9328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93283">
                                            <p:txEl>
                                              <p:pRg st="2" end="2"/>
                                            </p:txEl>
                                          </p:spTgt>
                                        </p:tgtEl>
                                        <p:attrNameLst>
                                          <p:attrName>style.visibility</p:attrName>
                                        </p:attrNameLst>
                                      </p:cBhvr>
                                      <p:to>
                                        <p:strVal val="visible"/>
                                      </p:to>
                                    </p:set>
                                    <p:anim calcmode="lin" valueType="num">
                                      <p:cBhvr additive="base">
                                        <p:cTn id="15" dur="500" fill="hold"/>
                                        <p:tgtEl>
                                          <p:spTgt spid="99328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99328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93283">
                                            <p:txEl>
                                              <p:pRg st="3" end="3"/>
                                            </p:txEl>
                                          </p:spTgt>
                                        </p:tgtEl>
                                        <p:attrNameLst>
                                          <p:attrName>style.visibility</p:attrName>
                                        </p:attrNameLst>
                                      </p:cBhvr>
                                      <p:to>
                                        <p:strVal val="visible"/>
                                      </p:to>
                                    </p:set>
                                    <p:anim calcmode="lin" valueType="num">
                                      <p:cBhvr additive="base">
                                        <p:cTn id="19" dur="500" fill="hold"/>
                                        <p:tgtEl>
                                          <p:spTgt spid="99328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99328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93283">
                                            <p:txEl>
                                              <p:pRg st="4" end="4"/>
                                            </p:txEl>
                                          </p:spTgt>
                                        </p:tgtEl>
                                        <p:attrNameLst>
                                          <p:attrName>style.visibility</p:attrName>
                                        </p:attrNameLst>
                                      </p:cBhvr>
                                      <p:to>
                                        <p:strVal val="visible"/>
                                      </p:to>
                                    </p:set>
                                    <p:anim calcmode="lin" valueType="num">
                                      <p:cBhvr additive="base">
                                        <p:cTn id="23" dur="500" fill="hold"/>
                                        <p:tgtEl>
                                          <p:spTgt spid="99328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99328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993283">
                                            <p:txEl>
                                              <p:pRg st="5" end="5"/>
                                            </p:txEl>
                                          </p:spTgt>
                                        </p:tgtEl>
                                        <p:attrNameLst>
                                          <p:attrName>style.visibility</p:attrName>
                                        </p:attrNameLst>
                                      </p:cBhvr>
                                      <p:to>
                                        <p:strVal val="visible"/>
                                      </p:to>
                                    </p:set>
                                    <p:anim calcmode="lin" valueType="num">
                                      <p:cBhvr additive="base">
                                        <p:cTn id="29" dur="500" fill="hold"/>
                                        <p:tgtEl>
                                          <p:spTgt spid="99328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9328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93283">
                                            <p:txEl>
                                              <p:pRg st="6" end="6"/>
                                            </p:txEl>
                                          </p:spTgt>
                                        </p:tgtEl>
                                        <p:attrNameLst>
                                          <p:attrName>style.visibility</p:attrName>
                                        </p:attrNameLst>
                                      </p:cBhvr>
                                      <p:to>
                                        <p:strVal val="visible"/>
                                      </p:to>
                                    </p:set>
                                    <p:anim calcmode="lin" valueType="num">
                                      <p:cBhvr additive="base">
                                        <p:cTn id="33" dur="500" fill="hold"/>
                                        <p:tgtEl>
                                          <p:spTgt spid="99328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9328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993283">
                                            <p:txEl>
                                              <p:pRg st="7" end="7"/>
                                            </p:txEl>
                                          </p:spTgt>
                                        </p:tgtEl>
                                        <p:attrNameLst>
                                          <p:attrName>style.visibility</p:attrName>
                                        </p:attrNameLst>
                                      </p:cBhvr>
                                      <p:to>
                                        <p:strVal val="visible"/>
                                      </p:to>
                                    </p:set>
                                    <p:anim calcmode="lin" valueType="num">
                                      <p:cBhvr additive="base">
                                        <p:cTn id="37" dur="500" fill="hold"/>
                                        <p:tgtEl>
                                          <p:spTgt spid="993283">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99328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283" grpId="0" build="p"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5" name="Rectangle 2"/>
          <p:cNvSpPr>
            <a:spLocks noGrp="1" noChangeArrowheads="1"/>
          </p:cNvSpPr>
          <p:nvPr>
            <p:ph type="title"/>
          </p:nvPr>
        </p:nvSpPr>
        <p:spPr/>
        <p:txBody>
          <a:bodyPr/>
          <a:lstStyle/>
          <a:p>
            <a:pPr eaLnBrk="1" hangingPunct="1"/>
            <a:r>
              <a:rPr lang="en-GB" altLang="zh-CN">
                <a:latin typeface="Garamond" charset="0"/>
                <a:ea typeface="宋体" charset="0"/>
              </a:rPr>
              <a:t>Characteristics of a New Paradigm</a:t>
            </a:r>
            <a:endParaRPr lang="en-US" altLang="zh-CN">
              <a:latin typeface="Garamond" charset="0"/>
              <a:ea typeface="宋体" charset="0"/>
            </a:endParaRPr>
          </a:p>
        </p:txBody>
      </p:sp>
      <p:sp>
        <p:nvSpPr>
          <p:cNvPr id="995331" name="Rectangle 3"/>
          <p:cNvSpPr>
            <a:spLocks noGrp="1" noChangeArrowheads="1"/>
          </p:cNvSpPr>
          <p:nvPr>
            <p:ph idx="1"/>
          </p:nvPr>
        </p:nvSpPr>
        <p:spPr/>
        <p:txBody>
          <a:bodyPr/>
          <a:lstStyle/>
          <a:p>
            <a:pPr eaLnBrk="1" hangingPunct="1">
              <a:lnSpc>
                <a:spcPct val="90000"/>
              </a:lnSpc>
            </a:pPr>
            <a:r>
              <a:rPr lang="zh-CN" altLang="en-GB" sz="2600">
                <a:latin typeface="Tahoma" charset="0"/>
                <a:ea typeface="宋体" charset="0"/>
              </a:rPr>
              <a:t>‘</a:t>
            </a:r>
            <a:r>
              <a:rPr lang="en-GB" altLang="zh-CN" sz="2600">
                <a:latin typeface="Arial" charset="0"/>
                <a:ea typeface="宋体" charset="0"/>
              </a:rPr>
              <a:t>Use value</a:t>
            </a:r>
            <a:r>
              <a:rPr lang="en-GB" altLang="zh-CN" sz="2600">
                <a:latin typeface="Tahoma" charset="0"/>
                <a:ea typeface="宋体" charset="0"/>
              </a:rPr>
              <a:t>’</a:t>
            </a:r>
            <a:r>
              <a:rPr lang="en-GB" altLang="zh-CN" sz="2600">
                <a:latin typeface="Arial" charset="0"/>
                <a:ea typeface="宋体" charset="0"/>
              </a:rPr>
              <a:t> carries a higher premium than </a:t>
            </a:r>
            <a:r>
              <a:rPr lang="en-GB" altLang="zh-CN" sz="2600">
                <a:latin typeface="Tahoma" charset="0"/>
                <a:ea typeface="宋体" charset="0"/>
              </a:rPr>
              <a:t>‘</a:t>
            </a:r>
            <a:r>
              <a:rPr lang="en-GB" altLang="zh-CN" sz="2600">
                <a:latin typeface="Arial" charset="0"/>
                <a:ea typeface="宋体" charset="0"/>
              </a:rPr>
              <a:t>provable correctness</a:t>
            </a:r>
            <a:r>
              <a:rPr lang="en-GB" altLang="zh-CN" sz="2600">
                <a:latin typeface="Tahoma" charset="0"/>
                <a:ea typeface="宋体" charset="0"/>
              </a:rPr>
              <a:t>’</a:t>
            </a:r>
            <a:r>
              <a:rPr lang="en-GB" altLang="zh-CN" sz="2600">
                <a:latin typeface="Arial" charset="0"/>
                <a:ea typeface="宋体" charset="0"/>
              </a:rPr>
              <a:t> </a:t>
            </a:r>
          </a:p>
          <a:p>
            <a:pPr lvl="1" eaLnBrk="1" hangingPunct="1">
              <a:lnSpc>
                <a:spcPct val="90000"/>
              </a:lnSpc>
            </a:pPr>
            <a:r>
              <a:rPr lang="en-GB" altLang="zh-CN" sz="2200">
                <a:latin typeface="Arial" charset="0"/>
                <a:ea typeface="宋体" charset="0"/>
              </a:rPr>
              <a:t>The ultimate test of the </a:t>
            </a:r>
            <a:r>
              <a:rPr lang="en-GB" altLang="zh-CN" sz="2200">
                <a:latin typeface="Tahoma" charset="0"/>
                <a:ea typeface="宋体" charset="0"/>
              </a:rPr>
              <a:t>‘</a:t>
            </a:r>
            <a:r>
              <a:rPr lang="en-GB" altLang="zh-CN" sz="2200">
                <a:latin typeface="Arial" charset="0"/>
                <a:ea typeface="宋体" charset="0"/>
              </a:rPr>
              <a:t>program in the computer</a:t>
            </a:r>
            <a:r>
              <a:rPr lang="en-GB" altLang="zh-CN" sz="2200">
                <a:latin typeface="Tahoma" charset="0"/>
                <a:ea typeface="宋体" charset="0"/>
              </a:rPr>
              <a:t>’</a:t>
            </a:r>
            <a:r>
              <a:rPr lang="en-GB" altLang="zh-CN" sz="2200">
                <a:latin typeface="Arial" charset="0"/>
                <a:ea typeface="宋体" charset="0"/>
              </a:rPr>
              <a:t> is its usefulness as a </a:t>
            </a:r>
            <a:r>
              <a:rPr lang="en-GB" altLang="zh-CN" sz="2200">
                <a:latin typeface="Tahoma" charset="0"/>
                <a:ea typeface="宋体" charset="0"/>
              </a:rPr>
              <a:t>‘</a:t>
            </a:r>
            <a:r>
              <a:rPr lang="en-GB" altLang="zh-CN" sz="2200">
                <a:latin typeface="Arial" charset="0"/>
                <a:ea typeface="宋体" charset="0"/>
              </a:rPr>
              <a:t>program in the world</a:t>
            </a:r>
            <a:r>
              <a:rPr lang="en-GB" altLang="zh-CN" sz="2200">
                <a:latin typeface="Tahoma" charset="0"/>
                <a:ea typeface="宋体" charset="0"/>
              </a:rPr>
              <a:t>’</a:t>
            </a:r>
            <a:endParaRPr lang="en-GB" altLang="zh-CN" sz="2200">
              <a:latin typeface="Arial" charset="0"/>
              <a:ea typeface="宋体" charset="0"/>
            </a:endParaRPr>
          </a:p>
          <a:p>
            <a:pPr eaLnBrk="1" hangingPunct="1">
              <a:lnSpc>
                <a:spcPct val="90000"/>
              </a:lnSpc>
            </a:pPr>
            <a:r>
              <a:rPr lang="en-GB" altLang="zh-CN" sz="2600">
                <a:latin typeface="Arial" charset="0"/>
                <a:ea typeface="宋体" charset="0"/>
              </a:rPr>
              <a:t>An increased attention to Non-functional Requirements</a:t>
            </a:r>
          </a:p>
          <a:p>
            <a:pPr lvl="1" eaLnBrk="1" hangingPunct="1">
              <a:lnSpc>
                <a:spcPct val="90000"/>
              </a:lnSpc>
            </a:pPr>
            <a:r>
              <a:rPr lang="en-GB" altLang="zh-CN" sz="2200">
                <a:latin typeface="Arial" charset="0"/>
                <a:ea typeface="宋体" charset="0"/>
              </a:rPr>
              <a:t>Operational (performance, robustness etc.)</a:t>
            </a:r>
          </a:p>
          <a:p>
            <a:pPr lvl="1" eaLnBrk="1" hangingPunct="1">
              <a:lnSpc>
                <a:spcPct val="90000"/>
              </a:lnSpc>
            </a:pPr>
            <a:r>
              <a:rPr lang="en-GB" altLang="zh-CN" sz="2200">
                <a:latin typeface="Arial" charset="0"/>
                <a:ea typeface="宋体" charset="0"/>
              </a:rPr>
              <a:t>Developmental (reuse, ease-of-maintenance etc.)</a:t>
            </a:r>
          </a:p>
          <a:p>
            <a:pPr eaLnBrk="1" hangingPunct="1">
              <a:lnSpc>
                <a:spcPct val="90000"/>
              </a:lnSpc>
            </a:pPr>
            <a:r>
              <a:rPr lang="en-GB" altLang="zh-CN" sz="2600">
                <a:latin typeface="Arial" charset="0"/>
                <a:ea typeface="宋体" charset="0"/>
              </a:rPr>
              <a:t>The importance of </a:t>
            </a:r>
            <a:r>
              <a:rPr lang="en-GB" altLang="zh-CN" sz="2600">
                <a:latin typeface="Tahoma" charset="0"/>
                <a:ea typeface="宋体" charset="0"/>
              </a:rPr>
              <a:t>‘</a:t>
            </a:r>
            <a:r>
              <a:rPr lang="en-GB" altLang="zh-CN" sz="2600">
                <a:latin typeface="Arial" charset="0"/>
                <a:ea typeface="宋体" charset="0"/>
              </a:rPr>
              <a:t>Design</a:t>
            </a:r>
            <a:r>
              <a:rPr lang="en-GB" altLang="zh-CN" sz="2600">
                <a:latin typeface="Tahoma" charset="0"/>
                <a:ea typeface="宋体" charset="0"/>
              </a:rPr>
              <a:t>’</a:t>
            </a:r>
            <a:endParaRPr lang="en-GB" altLang="zh-CN" sz="2600">
              <a:latin typeface="Arial" charset="0"/>
              <a:ea typeface="宋体" charset="0"/>
            </a:endParaRPr>
          </a:p>
          <a:p>
            <a:pPr lvl="1" eaLnBrk="1" hangingPunct="1">
              <a:lnSpc>
                <a:spcPct val="90000"/>
              </a:lnSpc>
            </a:pPr>
            <a:r>
              <a:rPr lang="en-GB" altLang="zh-CN" sz="2200">
                <a:latin typeface="Tahoma" charset="0"/>
                <a:ea typeface="宋体" charset="0"/>
              </a:rPr>
              <a:t>‘</a:t>
            </a:r>
            <a:r>
              <a:rPr lang="en-GB" altLang="zh-CN" sz="2200">
                <a:latin typeface="Arial" charset="0"/>
                <a:ea typeface="宋体" charset="0"/>
              </a:rPr>
              <a:t>form-fitting</a:t>
            </a:r>
            <a:r>
              <a:rPr lang="en-GB" altLang="zh-CN" sz="2200">
                <a:latin typeface="Tahoma" charset="0"/>
                <a:ea typeface="宋体" charset="0"/>
              </a:rPr>
              <a:t>’</a:t>
            </a:r>
            <a:r>
              <a:rPr lang="en-GB" altLang="zh-CN" sz="2200">
                <a:latin typeface="Arial" charset="0"/>
                <a:ea typeface="宋体" charset="0"/>
              </a:rPr>
              <a:t> to meet the above is non-trivial</a:t>
            </a:r>
          </a:p>
          <a:p>
            <a:pPr eaLnBrk="1" hangingPunct="1">
              <a:lnSpc>
                <a:spcPct val="90000"/>
              </a:lnSpc>
            </a:pPr>
            <a:endParaRPr lang="en-US" altLang="zh-CN" sz="2600">
              <a:latin typeface="Arial" charset="0"/>
              <a:ea typeface="宋体" charset="0"/>
            </a:endParaRPr>
          </a:p>
        </p:txBody>
      </p:sp>
      <p:sp>
        <p:nvSpPr>
          <p:cNvPr id="4413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7B45E04-1B9A-5D42-A4E9-D1137DB6983C}" type="slidenum">
              <a:rPr lang="en-US" altLang="zh-CN" sz="1200">
                <a:latin typeface="Garamond" charset="0"/>
              </a:rPr>
              <a:pPr eaLnBrk="1" hangingPunct="1"/>
              <a:t>197</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5331">
                                            <p:txEl>
                                              <p:pRg st="0" end="0"/>
                                            </p:txEl>
                                          </p:spTgt>
                                        </p:tgtEl>
                                        <p:attrNameLst>
                                          <p:attrName>style.visibility</p:attrName>
                                        </p:attrNameLst>
                                      </p:cBhvr>
                                      <p:to>
                                        <p:strVal val="visible"/>
                                      </p:to>
                                    </p:set>
                                    <p:anim calcmode="lin" valueType="num">
                                      <p:cBhvr additive="base">
                                        <p:cTn id="7" dur="500" fill="hold"/>
                                        <p:tgtEl>
                                          <p:spTgt spid="9953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533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95331">
                                            <p:txEl>
                                              <p:pRg st="1" end="1"/>
                                            </p:txEl>
                                          </p:spTgt>
                                        </p:tgtEl>
                                        <p:attrNameLst>
                                          <p:attrName>style.visibility</p:attrName>
                                        </p:attrNameLst>
                                      </p:cBhvr>
                                      <p:to>
                                        <p:strVal val="visible"/>
                                      </p:to>
                                    </p:set>
                                    <p:anim calcmode="lin" valueType="num">
                                      <p:cBhvr additive="base">
                                        <p:cTn id="11" dur="500" fill="hold"/>
                                        <p:tgtEl>
                                          <p:spTgt spid="995331">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9953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95331">
                                            <p:txEl>
                                              <p:pRg st="2" end="2"/>
                                            </p:txEl>
                                          </p:spTgt>
                                        </p:tgtEl>
                                        <p:attrNameLst>
                                          <p:attrName>style.visibility</p:attrName>
                                        </p:attrNameLst>
                                      </p:cBhvr>
                                      <p:to>
                                        <p:strVal val="visible"/>
                                      </p:to>
                                    </p:set>
                                    <p:anim calcmode="lin" valueType="num">
                                      <p:cBhvr additive="base">
                                        <p:cTn id="17" dur="500" fill="hold"/>
                                        <p:tgtEl>
                                          <p:spTgt spid="99533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9533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995331">
                                            <p:txEl>
                                              <p:pRg st="3" end="3"/>
                                            </p:txEl>
                                          </p:spTgt>
                                        </p:tgtEl>
                                        <p:attrNameLst>
                                          <p:attrName>style.visibility</p:attrName>
                                        </p:attrNameLst>
                                      </p:cBhvr>
                                      <p:to>
                                        <p:strVal val="visible"/>
                                      </p:to>
                                    </p:set>
                                    <p:anim calcmode="lin" valueType="num">
                                      <p:cBhvr additive="base">
                                        <p:cTn id="21" dur="500" fill="hold"/>
                                        <p:tgtEl>
                                          <p:spTgt spid="995331">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995331">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995331">
                                            <p:txEl>
                                              <p:pRg st="4" end="4"/>
                                            </p:txEl>
                                          </p:spTgt>
                                        </p:tgtEl>
                                        <p:attrNameLst>
                                          <p:attrName>style.visibility</p:attrName>
                                        </p:attrNameLst>
                                      </p:cBhvr>
                                      <p:to>
                                        <p:strVal val="visible"/>
                                      </p:to>
                                    </p:set>
                                    <p:anim calcmode="lin" valueType="num">
                                      <p:cBhvr additive="base">
                                        <p:cTn id="25" dur="500" fill="hold"/>
                                        <p:tgtEl>
                                          <p:spTgt spid="995331">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9953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95331">
                                            <p:txEl>
                                              <p:pRg st="5" end="5"/>
                                            </p:txEl>
                                          </p:spTgt>
                                        </p:tgtEl>
                                        <p:attrNameLst>
                                          <p:attrName>style.visibility</p:attrName>
                                        </p:attrNameLst>
                                      </p:cBhvr>
                                      <p:to>
                                        <p:strVal val="visible"/>
                                      </p:to>
                                    </p:set>
                                    <p:anim calcmode="lin" valueType="num">
                                      <p:cBhvr additive="base">
                                        <p:cTn id="31" dur="500" fill="hold"/>
                                        <p:tgtEl>
                                          <p:spTgt spid="995331">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995331">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995331">
                                            <p:txEl>
                                              <p:pRg st="6" end="6"/>
                                            </p:txEl>
                                          </p:spTgt>
                                        </p:tgtEl>
                                        <p:attrNameLst>
                                          <p:attrName>style.visibility</p:attrName>
                                        </p:attrNameLst>
                                      </p:cBhvr>
                                      <p:to>
                                        <p:strVal val="visible"/>
                                      </p:to>
                                    </p:set>
                                    <p:anim calcmode="lin" valueType="num">
                                      <p:cBhvr additive="base">
                                        <p:cTn id="35" dur="500" fill="hold"/>
                                        <p:tgtEl>
                                          <p:spTgt spid="995331">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99533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331" grpId="0" build="p" autoUpdateAnimBg="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3" name="Rectangle 2"/>
          <p:cNvSpPr>
            <a:spLocks noGrp="1" noChangeArrowheads="1"/>
          </p:cNvSpPr>
          <p:nvPr>
            <p:ph type="title"/>
          </p:nvPr>
        </p:nvSpPr>
        <p:spPr/>
        <p:txBody>
          <a:bodyPr/>
          <a:lstStyle/>
          <a:p>
            <a:pPr eaLnBrk="1" hangingPunct="1"/>
            <a:r>
              <a:rPr lang="en-GB" altLang="zh-CN">
                <a:latin typeface="Garamond" charset="0"/>
                <a:ea typeface="宋体" charset="0"/>
              </a:rPr>
              <a:t>Alexander and Piecemeal Growth</a:t>
            </a:r>
          </a:p>
        </p:txBody>
      </p:sp>
      <p:sp>
        <p:nvSpPr>
          <p:cNvPr id="443394" name="Rectangle 3"/>
          <p:cNvSpPr>
            <a:spLocks noGrp="1" noChangeArrowheads="1"/>
          </p:cNvSpPr>
          <p:nvPr>
            <p:ph idx="1"/>
          </p:nvPr>
        </p:nvSpPr>
        <p:spPr>
          <a:xfrm>
            <a:off x="1371600" y="1981200"/>
            <a:ext cx="7772400" cy="4114800"/>
          </a:xfrm>
        </p:spPr>
        <p:txBody>
          <a:bodyPr/>
          <a:lstStyle/>
          <a:p>
            <a:pPr eaLnBrk="1" hangingPunct="1">
              <a:lnSpc>
                <a:spcPct val="80000"/>
              </a:lnSpc>
            </a:pPr>
            <a:r>
              <a:rPr lang="en-GB" altLang="zh-CN" sz="2600">
                <a:latin typeface="Arial" charset="0"/>
                <a:ea typeface="宋体" charset="0"/>
              </a:rPr>
              <a:t>Christopher Alexander</a:t>
            </a:r>
            <a:r>
              <a:rPr lang="en-GB" altLang="zh-CN" sz="2600">
                <a:latin typeface="Tahoma" charset="0"/>
                <a:ea typeface="宋体" charset="0"/>
              </a:rPr>
              <a:t>’</a:t>
            </a:r>
            <a:r>
              <a:rPr lang="en-GB" altLang="zh-CN" sz="2600">
                <a:latin typeface="Arial" charset="0"/>
                <a:ea typeface="宋体" charset="0"/>
              </a:rPr>
              <a:t>s view can be found in his pattern, Gradual Stiffening</a:t>
            </a:r>
          </a:p>
          <a:p>
            <a:pPr eaLnBrk="1" hangingPunct="1">
              <a:lnSpc>
                <a:spcPct val="80000"/>
              </a:lnSpc>
            </a:pPr>
            <a:r>
              <a:rPr lang="en-GB" altLang="zh-CN" sz="2600">
                <a:latin typeface="Arial" charset="0"/>
                <a:ea typeface="宋体" charset="0"/>
              </a:rPr>
              <a:t>He contrasts the work of the master carpenter</a:t>
            </a:r>
            <a:r>
              <a:rPr lang="en-GB" altLang="zh-CN" sz="2600">
                <a:latin typeface="Tahoma" charset="0"/>
                <a:ea typeface="宋体" charset="0"/>
              </a:rPr>
              <a:t>…</a:t>
            </a:r>
            <a:endParaRPr lang="en-GB" altLang="zh-CN" sz="2600">
              <a:latin typeface="Arial" charset="0"/>
              <a:ea typeface="宋体" charset="0"/>
            </a:endParaRPr>
          </a:p>
          <a:p>
            <a:pPr lvl="1" eaLnBrk="1" hangingPunct="1">
              <a:lnSpc>
                <a:spcPct val="80000"/>
              </a:lnSpc>
            </a:pPr>
            <a:r>
              <a:rPr lang="en-GB" altLang="zh-CN" sz="2200">
                <a:latin typeface="Arial" charset="0"/>
                <a:ea typeface="宋体" charset="0"/>
              </a:rPr>
              <a:t>Seems to work smoothly, effortlessly to construct a quality product</a:t>
            </a:r>
          </a:p>
          <a:p>
            <a:pPr lvl="1" eaLnBrk="1" hangingPunct="1">
              <a:lnSpc>
                <a:spcPct val="80000"/>
              </a:lnSpc>
            </a:pPr>
            <a:r>
              <a:rPr lang="en-GB" altLang="zh-CN" sz="2200">
                <a:latin typeface="Arial" charset="0"/>
                <a:ea typeface="宋体" charset="0"/>
              </a:rPr>
              <a:t>But actually builds in slippage and makes corrections through each </a:t>
            </a:r>
            <a:r>
              <a:rPr lang="en-GB" altLang="zh-CN" sz="2200">
                <a:latin typeface="Tahoma" charset="0"/>
                <a:ea typeface="宋体" charset="0"/>
              </a:rPr>
              <a:t>“</a:t>
            </a:r>
            <a:r>
              <a:rPr lang="en-GB" altLang="zh-CN" sz="2200">
                <a:latin typeface="Arial" charset="0"/>
                <a:ea typeface="宋体" charset="0"/>
              </a:rPr>
              <a:t>iteration</a:t>
            </a:r>
            <a:r>
              <a:rPr lang="en-GB" altLang="zh-CN" sz="2200">
                <a:latin typeface="Tahoma" charset="0"/>
                <a:ea typeface="宋体" charset="0"/>
              </a:rPr>
              <a:t>”</a:t>
            </a:r>
            <a:endParaRPr lang="en-GB" altLang="zh-CN" sz="2200">
              <a:latin typeface="Arial" charset="0"/>
              <a:ea typeface="宋体" charset="0"/>
            </a:endParaRPr>
          </a:p>
          <a:p>
            <a:pPr eaLnBrk="1" hangingPunct="1">
              <a:lnSpc>
                <a:spcPct val="80000"/>
              </a:lnSpc>
            </a:pPr>
            <a:r>
              <a:rPr lang="en-GB" altLang="zh-CN" sz="2600">
                <a:latin typeface="Tahoma" charset="0"/>
                <a:ea typeface="宋体" charset="0"/>
              </a:rPr>
              <a:t>…</a:t>
            </a:r>
            <a:r>
              <a:rPr lang="en-GB" altLang="zh-CN" sz="2600">
                <a:latin typeface="Arial" charset="0"/>
                <a:ea typeface="宋体" charset="0"/>
              </a:rPr>
              <a:t> with the novice apprentice</a:t>
            </a:r>
          </a:p>
          <a:p>
            <a:pPr lvl="1" eaLnBrk="1" hangingPunct="1">
              <a:lnSpc>
                <a:spcPct val="80000"/>
              </a:lnSpc>
            </a:pPr>
            <a:r>
              <a:rPr lang="en-GB" altLang="zh-CN" sz="2200">
                <a:latin typeface="Tahoma" charset="0"/>
                <a:ea typeface="宋体" charset="0"/>
              </a:rPr>
              <a:t>“</a:t>
            </a:r>
            <a:r>
              <a:rPr lang="en-GB" altLang="zh-CN" sz="2200">
                <a:latin typeface="Arial" charset="0"/>
                <a:ea typeface="宋体" charset="0"/>
              </a:rPr>
              <a:t>panic stricken by detail</a:t>
            </a:r>
            <a:r>
              <a:rPr lang="en-GB" altLang="zh-CN" sz="2200">
                <a:latin typeface="Tahoma" charset="0"/>
                <a:ea typeface="宋体" charset="0"/>
              </a:rPr>
              <a:t>”</a:t>
            </a:r>
            <a:endParaRPr lang="en-GB" altLang="zh-CN" sz="2200">
              <a:latin typeface="Arial" charset="0"/>
              <a:ea typeface="宋体" charset="0"/>
            </a:endParaRPr>
          </a:p>
          <a:p>
            <a:pPr lvl="1" eaLnBrk="1" hangingPunct="1">
              <a:lnSpc>
                <a:spcPct val="80000"/>
              </a:lnSpc>
            </a:pPr>
            <a:r>
              <a:rPr lang="en-GB" altLang="zh-CN" sz="2200">
                <a:latin typeface="Arial" charset="0"/>
                <a:ea typeface="宋体" charset="0"/>
              </a:rPr>
              <a:t>Needs a complete blueprint before making first step</a:t>
            </a:r>
          </a:p>
          <a:p>
            <a:pPr lvl="2" eaLnBrk="1" hangingPunct="1">
              <a:lnSpc>
                <a:spcPct val="80000"/>
              </a:lnSpc>
            </a:pPr>
            <a:r>
              <a:rPr lang="en-GB" altLang="zh-CN">
                <a:latin typeface="Arial" charset="0"/>
                <a:ea typeface="宋体" charset="0"/>
              </a:rPr>
              <a:t>For FEAR of irrecoverable failure</a:t>
            </a:r>
          </a:p>
          <a:p>
            <a:pPr eaLnBrk="1" hangingPunct="1">
              <a:lnSpc>
                <a:spcPct val="80000"/>
              </a:lnSpc>
            </a:pPr>
            <a:endParaRPr lang="zh-CN" altLang="en-GB" sz="1800">
              <a:latin typeface="Arial" charset="0"/>
              <a:ea typeface="宋体" charset="0"/>
            </a:endParaRPr>
          </a:p>
        </p:txBody>
      </p:sp>
      <p:sp>
        <p:nvSpPr>
          <p:cNvPr id="4433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682EBFD-C9C3-694B-8206-AD7AA1148669}" type="slidenum">
              <a:rPr lang="en-US" altLang="zh-CN" sz="1200">
                <a:latin typeface="Garamond" charset="0"/>
              </a:rPr>
              <a:pPr eaLnBrk="1" hangingPunct="1"/>
              <a:t>198</a:t>
            </a:fld>
            <a:endParaRPr lang="en-US" altLang="zh-CN" sz="1200">
              <a:latin typeface="Garamond"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5441" name="Rectangle 2"/>
          <p:cNvSpPr>
            <a:spLocks noGrp="1" noChangeArrowheads="1"/>
          </p:cNvSpPr>
          <p:nvPr>
            <p:ph type="title"/>
          </p:nvPr>
        </p:nvSpPr>
        <p:spPr/>
        <p:txBody>
          <a:bodyPr/>
          <a:lstStyle/>
          <a:p>
            <a:pPr eaLnBrk="1" hangingPunct="1"/>
            <a:r>
              <a:rPr lang="en-US" altLang="zh-CN">
                <a:latin typeface="Garamond" charset="0"/>
                <a:ea typeface="宋体" charset="0"/>
              </a:rPr>
              <a:t>Alexander: Gradual Stiffening</a:t>
            </a:r>
          </a:p>
        </p:txBody>
      </p:sp>
      <p:sp>
        <p:nvSpPr>
          <p:cNvPr id="998403" name="Rectangle 3"/>
          <p:cNvSpPr>
            <a:spLocks noGrp="1" noChangeArrowheads="1"/>
          </p:cNvSpPr>
          <p:nvPr>
            <p:ph idx="1"/>
          </p:nvPr>
        </p:nvSpPr>
        <p:spPr/>
        <p:txBody>
          <a:bodyPr/>
          <a:lstStyle/>
          <a:p>
            <a:pPr marL="173038" indent="-173038" defTabSz="762000" eaLnBrk="1" hangingPunct="1">
              <a:lnSpc>
                <a:spcPct val="90000"/>
              </a:lnSpc>
              <a:buFont typeface="Wingdings" charset="0"/>
              <a:buNone/>
            </a:pPr>
            <a:r>
              <a:rPr lang="en-US" altLang="zh-CN" sz="2600">
                <a:latin typeface="Arial" charset="0"/>
                <a:ea typeface="宋体" charset="0"/>
              </a:rPr>
              <a:t>“	The fundamental philosophy behind the use of pattern languages is that buildings </a:t>
            </a:r>
            <a:r>
              <a:rPr lang="en-US" altLang="zh-CN" sz="2600">
                <a:solidFill>
                  <a:schemeClr val="tx2"/>
                </a:solidFill>
                <a:latin typeface="Arial" charset="0"/>
                <a:ea typeface="宋体" charset="0"/>
              </a:rPr>
              <a:t>should be uniquely adaptable to individual needs</a:t>
            </a:r>
            <a:r>
              <a:rPr lang="en-US" altLang="zh-CN" sz="2600">
                <a:latin typeface="Arial" charset="0"/>
                <a:ea typeface="宋体" charset="0"/>
              </a:rPr>
              <a:t> and sites; and that plans of buildings should be rather loose and fluid, in order to accommodate these subtleties…”</a:t>
            </a:r>
          </a:p>
          <a:p>
            <a:pPr marL="173038" indent="-173038" defTabSz="762000" eaLnBrk="1" hangingPunct="1">
              <a:lnSpc>
                <a:spcPct val="90000"/>
              </a:lnSpc>
              <a:buFont typeface="Wingdings" charset="0"/>
              <a:buNone/>
            </a:pPr>
            <a:r>
              <a:rPr lang="en-US" altLang="zh-CN" sz="2600">
                <a:latin typeface="Arial" charset="0"/>
                <a:ea typeface="宋体" charset="0"/>
              </a:rPr>
              <a:t>“	… Recognise that you are not assembling a building from components like an erector set, but that you are instead weaving a structure which starts out globally complete, but flimsy; then gradually making it stiffer but still rather flimsy; and only finally making it completely stiff and strong….”</a:t>
            </a:r>
          </a:p>
        </p:txBody>
      </p:sp>
      <p:sp>
        <p:nvSpPr>
          <p:cNvPr id="4454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F09D297-9526-AF4F-82AB-017946555E9F}" type="slidenum">
              <a:rPr lang="en-US" altLang="zh-CN" sz="1200">
                <a:latin typeface="Garamond" charset="0"/>
              </a:rPr>
              <a:pPr eaLnBrk="1" hangingPunct="1"/>
              <a:t>199</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8403">
                                            <p:txEl>
                                              <p:pRg st="0" end="0"/>
                                            </p:txEl>
                                          </p:spTgt>
                                        </p:tgtEl>
                                        <p:attrNameLst>
                                          <p:attrName>style.visibility</p:attrName>
                                        </p:attrNameLst>
                                      </p:cBhvr>
                                      <p:to>
                                        <p:strVal val="visible"/>
                                      </p:to>
                                    </p:set>
                                    <p:anim calcmode="lin" valueType="num">
                                      <p:cBhvr additive="base">
                                        <p:cTn id="7" dur="500" fill="hold"/>
                                        <p:tgtEl>
                                          <p:spTgt spid="9984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984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98403">
                                            <p:txEl>
                                              <p:pRg st="1" end="1"/>
                                            </p:txEl>
                                          </p:spTgt>
                                        </p:tgtEl>
                                        <p:attrNameLst>
                                          <p:attrName>style.visibility</p:attrName>
                                        </p:attrNameLst>
                                      </p:cBhvr>
                                      <p:to>
                                        <p:strVal val="visible"/>
                                      </p:to>
                                    </p:set>
                                    <p:anim calcmode="lin" valueType="num">
                                      <p:cBhvr additive="base">
                                        <p:cTn id="13" dur="500" fill="hold"/>
                                        <p:tgtEl>
                                          <p:spTgt spid="9984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9840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403"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pPr algn="ctr"/>
            <a:r>
              <a:rPr lang="en-US" sz="4800" b="1" dirty="0">
                <a:latin typeface="Comic Sans MS" panose="030F0902030302020204" pitchFamily="66" charset="0"/>
                <a:ea typeface="宋体" charset="0"/>
              </a:rPr>
              <a:t>Assessments I</a:t>
            </a:r>
          </a:p>
        </p:txBody>
      </p:sp>
      <p:sp>
        <p:nvSpPr>
          <p:cNvPr id="3" name="Content Placeholder 2"/>
          <p:cNvSpPr>
            <a:spLocks noGrp="1"/>
          </p:cNvSpPr>
          <p:nvPr>
            <p:ph idx="1"/>
          </p:nvPr>
        </p:nvSpPr>
        <p:spPr>
          <a:xfrm>
            <a:off x="323528" y="1772816"/>
            <a:ext cx="8229600" cy="5792118"/>
          </a:xfrm>
        </p:spPr>
        <p:txBody>
          <a:bodyPr/>
          <a:lstStyle/>
          <a:p>
            <a:pPr marL="0" indent="0" algn="ctr">
              <a:buNone/>
              <a:defRPr/>
            </a:pPr>
            <a:r>
              <a:rPr lang="en-US" sz="3200" b="1" dirty="0"/>
              <a:t>Attendance, studying recording of classes and class tests.</a:t>
            </a:r>
          </a:p>
        </p:txBody>
      </p:sp>
      <p:sp>
        <p:nvSpPr>
          <p:cNvPr id="58371"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1F06AB8-2CD6-B742-A20E-8837B3FF433D}" type="slidenum">
              <a:rPr lang="en-US" altLang="zh-CN" sz="1200">
                <a:latin typeface="Garamond" charset="0"/>
              </a:rPr>
              <a:pPr eaLnBrk="1" hangingPunct="1"/>
              <a:t>2</a:t>
            </a:fld>
            <a:endParaRPr lang="en-US" altLang="zh-CN" sz="1200">
              <a:latin typeface="Garamond"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 name="object 3"/>
          <p:cNvSpPr txBox="1">
            <a:spLocks noGrp="1"/>
          </p:cNvSpPr>
          <p:nvPr>
            <p:ph type="title"/>
          </p:nvPr>
        </p:nvSpPr>
        <p:spPr>
          <a:xfrm>
            <a:off x="457200" y="277813"/>
            <a:ext cx="8229600" cy="796925"/>
          </a:xfrm>
        </p:spPr>
        <p:txBody>
          <a:bodyPr lIns="0" tIns="149640" rIns="0" bIns="0" rtlCol="0">
            <a:spAutoFit/>
          </a:bodyPr>
          <a:lstStyle/>
          <a:p>
            <a:pPr marL="1625600">
              <a:defRPr/>
            </a:pPr>
            <a:r>
              <a:rPr dirty="0"/>
              <a:t>State</a:t>
            </a:r>
            <a:r>
              <a:rPr spc="-5" dirty="0"/>
              <a:t> </a:t>
            </a:r>
            <a:r>
              <a:rPr spc="-10" dirty="0"/>
              <a:t>o</a:t>
            </a:r>
            <a:r>
              <a:rPr dirty="0"/>
              <a:t>f</a:t>
            </a:r>
            <a:r>
              <a:rPr spc="-5" dirty="0"/>
              <a:t> t</a:t>
            </a:r>
            <a:r>
              <a:rPr spc="-10" dirty="0"/>
              <a:t>h</a:t>
            </a:r>
            <a:r>
              <a:rPr dirty="0"/>
              <a:t>e</a:t>
            </a:r>
            <a:r>
              <a:rPr spc="-5" dirty="0"/>
              <a:t> </a:t>
            </a:r>
            <a:r>
              <a:rPr dirty="0"/>
              <a:t>Prac</a:t>
            </a:r>
            <a:r>
              <a:rPr spc="-5" dirty="0"/>
              <a:t>t</a:t>
            </a:r>
            <a:r>
              <a:rPr spc="-10" dirty="0"/>
              <a:t>i</a:t>
            </a:r>
            <a:r>
              <a:rPr dirty="0"/>
              <a:t>ce</a:t>
            </a:r>
          </a:p>
        </p:txBody>
      </p:sp>
      <p:sp>
        <p:nvSpPr>
          <p:cNvPr id="4" name="object 4"/>
          <p:cNvSpPr txBox="1"/>
          <p:nvPr/>
        </p:nvSpPr>
        <p:spPr>
          <a:xfrm>
            <a:off x="312738" y="1435100"/>
            <a:ext cx="7058025" cy="4362450"/>
          </a:xfrm>
          <a:prstGeom prst="rect">
            <a:avLst/>
          </a:prstGeom>
        </p:spPr>
        <p:txBody>
          <a:bodyPr lIns="0" tIns="0" rIns="0" bIns="0">
            <a:spAutoFit/>
          </a:bodyPr>
          <a:lstStyle/>
          <a:p>
            <a:pPr marL="12700">
              <a:defRPr/>
            </a:pPr>
            <a:r>
              <a:rPr sz="2600" spc="-10" dirty="0">
                <a:latin typeface="Arial"/>
                <a:cs typeface="Arial"/>
              </a:rPr>
              <a:t>F</a:t>
            </a:r>
            <a:r>
              <a:rPr sz="2600" dirty="0">
                <a:latin typeface="Arial"/>
                <a:cs typeface="Arial"/>
              </a:rPr>
              <a:t>ocus</a:t>
            </a:r>
            <a:r>
              <a:rPr sz="2600" spc="-5" dirty="0">
                <a:latin typeface="Arial"/>
                <a:cs typeface="Arial"/>
              </a:rPr>
              <a:t> </a:t>
            </a:r>
            <a:r>
              <a:rPr sz="2600" dirty="0">
                <a:latin typeface="Arial"/>
                <a:cs typeface="Arial"/>
              </a:rPr>
              <a:t>is</a:t>
            </a:r>
            <a:r>
              <a:rPr sz="2600" spc="-5" dirty="0">
                <a:latin typeface="Arial"/>
                <a:cs typeface="Arial"/>
              </a:rPr>
              <a:t> </a:t>
            </a:r>
            <a:r>
              <a:rPr sz="2600" dirty="0">
                <a:latin typeface="Arial"/>
                <a:cs typeface="Arial"/>
              </a:rPr>
              <a:t>on</a:t>
            </a:r>
            <a:endParaRPr sz="2600">
              <a:latin typeface="Arial"/>
              <a:cs typeface="Arial"/>
            </a:endParaRPr>
          </a:p>
          <a:p>
            <a:pPr marL="113664">
              <a:spcBef>
                <a:spcPts val="600"/>
              </a:spcBef>
              <a:tabLst>
                <a:tab pos="570865" algn="l"/>
              </a:tabLst>
              <a:defRPr/>
            </a:pPr>
            <a:r>
              <a:rPr sz="2600" spc="-600" dirty="0">
                <a:solidFill>
                  <a:srgbClr val="90BF44"/>
                </a:solidFill>
                <a:latin typeface="Wingdings"/>
                <a:cs typeface="Wingdings"/>
              </a:rPr>
              <a:t>§</a:t>
            </a:r>
            <a:r>
              <a:rPr sz="2600" dirty="0">
                <a:solidFill>
                  <a:srgbClr val="A0C755"/>
                </a:solidFill>
                <a:latin typeface="Helvetica"/>
                <a:cs typeface="Helvetica"/>
              </a:rPr>
              <a:t> 	</a:t>
            </a:r>
            <a:r>
              <a:rPr sz="2600" dirty="0">
                <a:latin typeface="Arial"/>
                <a:cs typeface="Arial"/>
              </a:rPr>
              <a:t>cul</a:t>
            </a:r>
            <a:r>
              <a:rPr sz="2600" spc="-5" dirty="0">
                <a:latin typeface="Arial"/>
                <a:cs typeface="Arial"/>
              </a:rPr>
              <a:t>t</a:t>
            </a:r>
            <a:r>
              <a:rPr sz="2600" dirty="0">
                <a:latin typeface="Arial"/>
                <a:cs typeface="Arial"/>
              </a:rPr>
              <a:t>ure</a:t>
            </a:r>
            <a:r>
              <a:rPr sz="2600" spc="-5" dirty="0">
                <a:latin typeface="Arial"/>
                <a:cs typeface="Arial"/>
              </a:rPr>
              <a:t> </a:t>
            </a:r>
            <a:r>
              <a:rPr sz="2600" dirty="0">
                <a:latin typeface="Arial"/>
                <a:cs typeface="Arial"/>
              </a:rPr>
              <a:t>and</a:t>
            </a:r>
            <a:r>
              <a:rPr sz="2600" spc="-5" dirty="0">
                <a:latin typeface="Arial"/>
                <a:cs typeface="Arial"/>
              </a:rPr>
              <a:t> t</a:t>
            </a:r>
            <a:r>
              <a:rPr sz="2600" dirty="0">
                <a:latin typeface="Arial"/>
                <a:cs typeface="Arial"/>
              </a:rPr>
              <a:t>eaming</a:t>
            </a:r>
            <a:endParaRPr sz="2600">
              <a:latin typeface="Arial"/>
              <a:cs typeface="Arial"/>
            </a:endParaRPr>
          </a:p>
          <a:p>
            <a:pPr marL="113664">
              <a:spcBef>
                <a:spcPts val="580"/>
              </a:spcBef>
              <a:tabLst>
                <a:tab pos="570865" algn="l"/>
              </a:tabLst>
              <a:defRPr/>
            </a:pPr>
            <a:r>
              <a:rPr sz="2600" spc="-600" dirty="0">
                <a:solidFill>
                  <a:srgbClr val="90BF44"/>
                </a:solidFill>
                <a:latin typeface="Wingdings"/>
                <a:cs typeface="Wingdings"/>
              </a:rPr>
              <a:t>§</a:t>
            </a:r>
            <a:r>
              <a:rPr sz="2600" dirty="0">
                <a:solidFill>
                  <a:srgbClr val="A0C755"/>
                </a:solidFill>
                <a:latin typeface="Helvetica"/>
                <a:cs typeface="Helvetica"/>
              </a:rPr>
              <a:t> 	</a:t>
            </a:r>
            <a:r>
              <a:rPr sz="2600" dirty="0">
                <a:latin typeface="Arial"/>
                <a:cs typeface="Arial"/>
              </a:rPr>
              <a:t>process</a:t>
            </a:r>
            <a:r>
              <a:rPr sz="2600" spc="-5" dirty="0">
                <a:latin typeface="Arial"/>
                <a:cs typeface="Arial"/>
              </a:rPr>
              <a:t> </a:t>
            </a:r>
            <a:r>
              <a:rPr sz="2600" dirty="0">
                <a:latin typeface="Arial"/>
                <a:cs typeface="Arial"/>
              </a:rPr>
              <a:t>and</a:t>
            </a:r>
            <a:r>
              <a:rPr sz="2600" spc="-5" dirty="0">
                <a:latin typeface="Arial"/>
                <a:cs typeface="Arial"/>
              </a:rPr>
              <a:t> </a:t>
            </a:r>
            <a:r>
              <a:rPr sz="2600" dirty="0">
                <a:latin typeface="Arial"/>
                <a:cs typeface="Arial"/>
              </a:rPr>
              <a:t>pra</a:t>
            </a:r>
            <a:r>
              <a:rPr sz="2600" spc="-5" dirty="0">
                <a:latin typeface="Arial"/>
                <a:cs typeface="Arial"/>
              </a:rPr>
              <a:t>ct</a:t>
            </a:r>
            <a:r>
              <a:rPr sz="2600" dirty="0">
                <a:latin typeface="Arial"/>
                <a:cs typeface="Arial"/>
              </a:rPr>
              <a:t>ices</a:t>
            </a:r>
            <a:endParaRPr sz="2600">
              <a:latin typeface="Arial"/>
              <a:cs typeface="Arial"/>
            </a:endParaRPr>
          </a:p>
          <a:p>
            <a:pPr marL="469265">
              <a:lnSpc>
                <a:spcPts val="2840"/>
              </a:lnSpc>
              <a:spcBef>
                <a:spcPts val="15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value</a:t>
            </a:r>
            <a:r>
              <a:rPr sz="2400" spc="-5" dirty="0">
                <a:latin typeface="Arial"/>
                <a:cs typeface="Arial"/>
              </a:rPr>
              <a:t> st</a:t>
            </a:r>
            <a:r>
              <a:rPr sz="2400" dirty="0">
                <a:latin typeface="Arial"/>
                <a:cs typeface="Arial"/>
              </a:rPr>
              <a:t>ream</a:t>
            </a:r>
            <a:r>
              <a:rPr sz="2400" spc="-5" dirty="0">
                <a:latin typeface="Arial"/>
                <a:cs typeface="Arial"/>
              </a:rPr>
              <a:t> </a:t>
            </a:r>
            <a:r>
              <a:rPr sz="2400" dirty="0">
                <a:latin typeface="Arial"/>
                <a:cs typeface="Arial"/>
              </a:rPr>
              <a:t>mapping</a:t>
            </a:r>
            <a:endParaRPr sz="2400">
              <a:latin typeface="Arial"/>
              <a:cs typeface="Arial"/>
            </a:endParaRPr>
          </a:p>
          <a:p>
            <a:pPr marL="469265">
              <a:lnSpc>
                <a:spcPts val="2840"/>
              </a:lnSpc>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con</a:t>
            </a:r>
            <a:r>
              <a:rPr sz="2400" spc="-5" dirty="0">
                <a:latin typeface="Arial"/>
                <a:cs typeface="Arial"/>
              </a:rPr>
              <a:t>t</a:t>
            </a:r>
            <a:r>
              <a:rPr sz="2400" dirty="0">
                <a:latin typeface="Arial"/>
                <a:cs typeface="Arial"/>
              </a:rPr>
              <a:t>inuous</a:t>
            </a:r>
            <a:r>
              <a:rPr sz="2400" spc="-5" dirty="0">
                <a:latin typeface="Arial"/>
                <a:cs typeface="Arial"/>
              </a:rPr>
              <a:t> </a:t>
            </a:r>
            <a:r>
              <a:rPr sz="2400" dirty="0">
                <a:latin typeface="Arial"/>
                <a:cs typeface="Arial"/>
              </a:rPr>
              <a:t>delivery</a:t>
            </a:r>
            <a:r>
              <a:rPr sz="2400" spc="-5" dirty="0">
                <a:latin typeface="Arial"/>
                <a:cs typeface="Arial"/>
              </a:rPr>
              <a:t> </a:t>
            </a:r>
            <a:r>
              <a:rPr sz="2400" dirty="0">
                <a:latin typeface="Arial"/>
                <a:cs typeface="Arial"/>
              </a:rPr>
              <a:t>pra</a:t>
            </a:r>
            <a:r>
              <a:rPr sz="2400" spc="-5" dirty="0">
                <a:latin typeface="Arial"/>
                <a:cs typeface="Arial"/>
              </a:rPr>
              <a:t>ct</a:t>
            </a:r>
            <a:r>
              <a:rPr sz="2400" dirty="0">
                <a:latin typeface="Arial"/>
                <a:cs typeface="Arial"/>
              </a:rPr>
              <a:t>ices</a:t>
            </a:r>
            <a:endParaRPr sz="2400">
              <a:latin typeface="Arial"/>
              <a:cs typeface="Arial"/>
            </a:endParaRPr>
          </a:p>
          <a:p>
            <a:pPr marL="469265">
              <a:spcBef>
                <a:spcPts val="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i="1" dirty="0">
                <a:latin typeface="Arial"/>
                <a:cs typeface="Arial"/>
              </a:rPr>
              <a:t>Lean</a:t>
            </a:r>
            <a:r>
              <a:rPr sz="2400" i="1" spc="-5" dirty="0">
                <a:latin typeface="Arial"/>
                <a:cs typeface="Arial"/>
              </a:rPr>
              <a:t> </a:t>
            </a:r>
            <a:r>
              <a:rPr sz="2400" spc="-5" dirty="0">
                <a:latin typeface="Arial"/>
                <a:cs typeface="Arial"/>
              </a:rPr>
              <a:t>t</a:t>
            </a:r>
            <a:r>
              <a:rPr sz="2400" dirty="0">
                <a:latin typeface="Arial"/>
                <a:cs typeface="Arial"/>
              </a:rPr>
              <a:t>hinking</a:t>
            </a:r>
            <a:endParaRPr sz="2400">
              <a:latin typeface="Arial"/>
              <a:cs typeface="Arial"/>
            </a:endParaRPr>
          </a:p>
          <a:p>
            <a:pPr marL="113664">
              <a:spcBef>
                <a:spcPts val="545"/>
              </a:spcBef>
              <a:tabLst>
                <a:tab pos="570865" algn="l"/>
              </a:tabLst>
              <a:defRPr/>
            </a:pPr>
            <a:r>
              <a:rPr sz="2600" spc="-600" dirty="0">
                <a:solidFill>
                  <a:srgbClr val="90BF44"/>
                </a:solidFill>
                <a:latin typeface="Wingdings"/>
                <a:cs typeface="Wingdings"/>
              </a:rPr>
              <a:t>§</a:t>
            </a:r>
            <a:r>
              <a:rPr sz="2600" dirty="0">
                <a:solidFill>
                  <a:srgbClr val="A0C755"/>
                </a:solidFill>
                <a:latin typeface="Helvetica"/>
                <a:cs typeface="Helvetica"/>
              </a:rPr>
              <a:t> 	</a:t>
            </a:r>
            <a:r>
              <a:rPr sz="2600" spc="-5" dirty="0">
                <a:latin typeface="Arial"/>
                <a:cs typeface="Arial"/>
              </a:rPr>
              <a:t>t</a:t>
            </a:r>
            <a:r>
              <a:rPr sz="2600" dirty="0">
                <a:latin typeface="Arial"/>
                <a:cs typeface="Arial"/>
              </a:rPr>
              <a:t>ooling</a:t>
            </a:r>
            <a:r>
              <a:rPr sz="2600" spc="-5" dirty="0">
                <a:latin typeface="Arial"/>
                <a:cs typeface="Arial"/>
              </a:rPr>
              <a:t>, </a:t>
            </a:r>
            <a:r>
              <a:rPr sz="2600" dirty="0">
                <a:latin typeface="Arial"/>
                <a:cs typeface="Arial"/>
              </a:rPr>
              <a:t>au</a:t>
            </a:r>
            <a:r>
              <a:rPr sz="2600" spc="-5" dirty="0">
                <a:latin typeface="Arial"/>
                <a:cs typeface="Arial"/>
              </a:rPr>
              <a:t>t</a:t>
            </a:r>
            <a:r>
              <a:rPr sz="2600" dirty="0">
                <a:latin typeface="Arial"/>
                <a:cs typeface="Arial"/>
              </a:rPr>
              <a:t>oma</a:t>
            </a:r>
            <a:r>
              <a:rPr sz="2600" spc="-5" dirty="0">
                <a:latin typeface="Arial"/>
                <a:cs typeface="Arial"/>
              </a:rPr>
              <a:t>t</a:t>
            </a:r>
            <a:r>
              <a:rPr sz="2600" dirty="0">
                <a:latin typeface="Arial"/>
                <a:cs typeface="Arial"/>
              </a:rPr>
              <a:t>ion</a:t>
            </a:r>
            <a:r>
              <a:rPr sz="2600" spc="-5" dirty="0">
                <a:latin typeface="Arial"/>
                <a:cs typeface="Arial"/>
              </a:rPr>
              <a:t>, </a:t>
            </a:r>
            <a:r>
              <a:rPr sz="2600" dirty="0">
                <a:latin typeface="Arial"/>
                <a:cs typeface="Arial"/>
              </a:rPr>
              <a:t>and</a:t>
            </a:r>
            <a:r>
              <a:rPr sz="2600" spc="-5" dirty="0">
                <a:latin typeface="Arial"/>
                <a:cs typeface="Arial"/>
              </a:rPr>
              <a:t> </a:t>
            </a:r>
            <a:r>
              <a:rPr sz="2600" dirty="0">
                <a:latin typeface="Arial"/>
                <a:cs typeface="Arial"/>
              </a:rPr>
              <a:t>measuremen</a:t>
            </a:r>
            <a:r>
              <a:rPr sz="2600" spc="-5" dirty="0">
                <a:latin typeface="Arial"/>
                <a:cs typeface="Arial"/>
              </a:rPr>
              <a:t>t</a:t>
            </a:r>
            <a:endParaRPr sz="2600">
              <a:latin typeface="Arial"/>
              <a:cs typeface="Arial"/>
            </a:endParaRPr>
          </a:p>
          <a:p>
            <a:pPr marL="469265">
              <a:spcBef>
                <a:spcPts val="5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spc="-5" dirty="0">
                <a:latin typeface="Arial"/>
                <a:cs typeface="Arial"/>
              </a:rPr>
              <a:t>t</a:t>
            </a:r>
            <a:r>
              <a:rPr sz="2400" dirty="0">
                <a:latin typeface="Arial"/>
                <a:cs typeface="Arial"/>
              </a:rPr>
              <a:t>ooling</a:t>
            </a:r>
            <a:r>
              <a:rPr sz="2400" spc="-5" dirty="0">
                <a:latin typeface="Arial"/>
                <a:cs typeface="Arial"/>
              </a:rPr>
              <a:t> t</a:t>
            </a:r>
            <a:r>
              <a:rPr sz="2400" dirty="0">
                <a:latin typeface="Arial"/>
                <a:cs typeface="Arial"/>
              </a:rPr>
              <a:t>o</a:t>
            </a:r>
            <a:r>
              <a:rPr sz="2400" spc="-5" dirty="0">
                <a:latin typeface="Arial"/>
                <a:cs typeface="Arial"/>
              </a:rPr>
              <a:t> </a:t>
            </a:r>
            <a:r>
              <a:rPr sz="2400" dirty="0">
                <a:latin typeface="Arial"/>
                <a:cs typeface="Arial"/>
              </a:rPr>
              <a:t>au</a:t>
            </a:r>
            <a:r>
              <a:rPr sz="2400" spc="-5" dirty="0">
                <a:latin typeface="Arial"/>
                <a:cs typeface="Arial"/>
              </a:rPr>
              <a:t>t</a:t>
            </a:r>
            <a:r>
              <a:rPr sz="2400" dirty="0">
                <a:latin typeface="Arial"/>
                <a:cs typeface="Arial"/>
              </a:rPr>
              <a:t>oma</a:t>
            </a:r>
            <a:r>
              <a:rPr sz="2400" spc="-5" dirty="0">
                <a:latin typeface="Arial"/>
                <a:cs typeface="Arial"/>
              </a:rPr>
              <a:t>t</a:t>
            </a:r>
            <a:r>
              <a:rPr sz="2400" dirty="0">
                <a:latin typeface="Arial"/>
                <a:cs typeface="Arial"/>
              </a:rPr>
              <a:t>e</a:t>
            </a:r>
            <a:r>
              <a:rPr sz="2400" spc="-5" dirty="0">
                <a:latin typeface="Arial"/>
                <a:cs typeface="Arial"/>
              </a:rPr>
              <a:t> </a:t>
            </a:r>
            <a:r>
              <a:rPr sz="2400" dirty="0">
                <a:latin typeface="Arial"/>
                <a:cs typeface="Arial"/>
              </a:rPr>
              <a:t>repe</a:t>
            </a:r>
            <a:r>
              <a:rPr sz="2400" spc="-5" dirty="0">
                <a:latin typeface="Arial"/>
                <a:cs typeface="Arial"/>
              </a:rPr>
              <a:t>t</a:t>
            </a:r>
            <a:r>
              <a:rPr sz="2400" dirty="0">
                <a:latin typeface="Arial"/>
                <a:cs typeface="Arial"/>
              </a:rPr>
              <a:t>i</a:t>
            </a:r>
            <a:r>
              <a:rPr sz="2400" spc="-5" dirty="0">
                <a:latin typeface="Arial"/>
                <a:cs typeface="Arial"/>
              </a:rPr>
              <a:t>t</a:t>
            </a:r>
            <a:r>
              <a:rPr sz="2400" dirty="0">
                <a:latin typeface="Arial"/>
                <a:cs typeface="Arial"/>
              </a:rPr>
              <a:t>ive</a:t>
            </a:r>
            <a:r>
              <a:rPr sz="2400" spc="-5" dirty="0">
                <a:latin typeface="Arial"/>
                <a:cs typeface="Arial"/>
              </a:rPr>
              <a:t> t</a:t>
            </a:r>
            <a:r>
              <a:rPr sz="2400" dirty="0">
                <a:latin typeface="Arial"/>
                <a:cs typeface="Arial"/>
              </a:rPr>
              <a:t>asks</a:t>
            </a:r>
            <a:endParaRPr sz="2400">
              <a:latin typeface="Arial"/>
              <a:cs typeface="Arial"/>
            </a:endParaRPr>
          </a:p>
          <a:p>
            <a:pPr marL="469265">
              <a:spcBef>
                <a:spcPts val="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spc="-5" dirty="0">
                <a:latin typeface="Arial"/>
                <a:cs typeface="Arial"/>
              </a:rPr>
              <a:t>st</a:t>
            </a:r>
            <a:r>
              <a:rPr sz="2400" dirty="0">
                <a:latin typeface="Arial"/>
                <a:cs typeface="Arial"/>
              </a:rPr>
              <a:t>a</a:t>
            </a:r>
            <a:r>
              <a:rPr sz="2400" spc="-5" dirty="0">
                <a:latin typeface="Arial"/>
                <a:cs typeface="Arial"/>
              </a:rPr>
              <a:t>t</a:t>
            </a:r>
            <a:r>
              <a:rPr sz="2400" dirty="0">
                <a:latin typeface="Arial"/>
                <a:cs typeface="Arial"/>
              </a:rPr>
              <a:t>ic</a:t>
            </a:r>
            <a:r>
              <a:rPr sz="2400" spc="-5" dirty="0">
                <a:latin typeface="Arial"/>
                <a:cs typeface="Arial"/>
              </a:rPr>
              <a:t> </a:t>
            </a:r>
            <a:r>
              <a:rPr sz="2400" dirty="0">
                <a:latin typeface="Arial"/>
                <a:cs typeface="Arial"/>
              </a:rPr>
              <a:t>analysis</a:t>
            </a:r>
            <a:endParaRPr sz="2400">
              <a:latin typeface="Arial"/>
              <a:cs typeface="Arial"/>
            </a:endParaRPr>
          </a:p>
          <a:p>
            <a:pPr marL="469265">
              <a:spcBef>
                <a:spcPts val="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au</a:t>
            </a:r>
            <a:r>
              <a:rPr sz="2400" spc="-5" dirty="0">
                <a:latin typeface="Arial"/>
                <a:cs typeface="Arial"/>
              </a:rPr>
              <a:t>t</a:t>
            </a:r>
            <a:r>
              <a:rPr sz="2400" dirty="0">
                <a:latin typeface="Arial"/>
                <a:cs typeface="Arial"/>
              </a:rPr>
              <a:t>oma</a:t>
            </a:r>
            <a:r>
              <a:rPr sz="2400" spc="-5" dirty="0">
                <a:latin typeface="Arial"/>
                <a:cs typeface="Arial"/>
              </a:rPr>
              <a:t>t</a:t>
            </a:r>
            <a:r>
              <a:rPr sz="2400" dirty="0">
                <a:latin typeface="Arial"/>
                <a:cs typeface="Arial"/>
              </a:rPr>
              <a:t>ion</a:t>
            </a:r>
            <a:r>
              <a:rPr sz="2400" spc="-5" dirty="0">
                <a:latin typeface="Arial"/>
                <a:cs typeface="Arial"/>
              </a:rPr>
              <a:t> f</a:t>
            </a:r>
            <a:r>
              <a:rPr sz="2400" dirty="0">
                <a:latin typeface="Arial"/>
                <a:cs typeface="Arial"/>
              </a:rPr>
              <a:t>or</a:t>
            </a:r>
            <a:r>
              <a:rPr sz="2400" spc="-5" dirty="0">
                <a:latin typeface="Arial"/>
                <a:cs typeface="Arial"/>
              </a:rPr>
              <a:t> </a:t>
            </a:r>
            <a:r>
              <a:rPr sz="2400" dirty="0">
                <a:latin typeface="Arial"/>
                <a:cs typeface="Arial"/>
              </a:rPr>
              <a:t>moni</a:t>
            </a:r>
            <a:r>
              <a:rPr sz="2400" spc="-5" dirty="0">
                <a:latin typeface="Arial"/>
                <a:cs typeface="Arial"/>
              </a:rPr>
              <a:t>t</a:t>
            </a:r>
            <a:r>
              <a:rPr sz="2400" dirty="0">
                <a:latin typeface="Arial"/>
                <a:cs typeface="Arial"/>
              </a:rPr>
              <a:t>oring</a:t>
            </a:r>
            <a:r>
              <a:rPr sz="2400" spc="-5" dirty="0">
                <a:latin typeface="Arial"/>
                <a:cs typeface="Arial"/>
              </a:rPr>
              <a:t> </a:t>
            </a:r>
            <a:r>
              <a:rPr sz="2400" dirty="0">
                <a:latin typeface="Arial"/>
                <a:cs typeface="Arial"/>
              </a:rPr>
              <a:t>archi</a:t>
            </a:r>
            <a:r>
              <a:rPr sz="2400" spc="-5" dirty="0">
                <a:latin typeface="Arial"/>
                <a:cs typeface="Arial"/>
              </a:rPr>
              <a:t>t</a:t>
            </a:r>
            <a:r>
              <a:rPr sz="2400" dirty="0">
                <a:latin typeface="Arial"/>
                <a:cs typeface="Arial"/>
              </a:rPr>
              <a:t>e</a:t>
            </a:r>
            <a:r>
              <a:rPr sz="2400" spc="-5" dirty="0">
                <a:latin typeface="Arial"/>
                <a:cs typeface="Arial"/>
              </a:rPr>
              <a:t>ct</a:t>
            </a:r>
            <a:r>
              <a:rPr sz="2400" dirty="0">
                <a:latin typeface="Arial"/>
                <a:cs typeface="Arial"/>
              </a:rPr>
              <a:t>ural</a:t>
            </a:r>
            <a:r>
              <a:rPr sz="2400" spc="-5" dirty="0">
                <a:latin typeface="Arial"/>
                <a:cs typeface="Arial"/>
              </a:rPr>
              <a:t> </a:t>
            </a:r>
            <a:r>
              <a:rPr sz="2400" dirty="0">
                <a:latin typeface="Arial"/>
                <a:cs typeface="Arial"/>
              </a:rPr>
              <a:t>heal</a:t>
            </a:r>
            <a:r>
              <a:rPr sz="2400" spc="-5" dirty="0">
                <a:latin typeface="Arial"/>
                <a:cs typeface="Arial"/>
              </a:rPr>
              <a:t>t</a:t>
            </a:r>
            <a:r>
              <a:rPr sz="2400" dirty="0">
                <a:latin typeface="Arial"/>
                <a:cs typeface="Arial"/>
              </a:rPr>
              <a:t>h</a:t>
            </a:r>
            <a:endParaRPr sz="2400">
              <a:latin typeface="Arial"/>
              <a:cs typeface="Arial"/>
            </a:endParaRPr>
          </a:p>
          <a:p>
            <a:pPr marL="469265">
              <a:spcBef>
                <a:spcPts val="20"/>
              </a:spcBef>
              <a:tabLst>
                <a:tab pos="926465" algn="l"/>
              </a:tabLst>
              <a:defRPr/>
            </a:pPr>
            <a:r>
              <a:rPr sz="2400" dirty="0">
                <a:solidFill>
                  <a:srgbClr val="90BF44"/>
                </a:solidFill>
                <a:latin typeface="Lucida Grande"/>
                <a:cs typeface="Lucida Grande"/>
              </a:rPr>
              <a:t>−</a:t>
            </a:r>
            <a:r>
              <a:rPr sz="2400" dirty="0">
                <a:solidFill>
                  <a:srgbClr val="A0C755"/>
                </a:solidFill>
                <a:latin typeface="Helvetica"/>
                <a:cs typeface="Helvetica"/>
              </a:rPr>
              <a:t> 	</a:t>
            </a:r>
            <a:r>
              <a:rPr sz="2400" dirty="0">
                <a:latin typeface="Arial"/>
                <a:cs typeface="Arial"/>
              </a:rPr>
              <a:t>pe</a:t>
            </a:r>
            <a:r>
              <a:rPr sz="2400" spc="-5" dirty="0">
                <a:latin typeface="Arial"/>
                <a:cs typeface="Arial"/>
              </a:rPr>
              <a:t>rf</a:t>
            </a:r>
            <a:r>
              <a:rPr sz="2400" dirty="0">
                <a:latin typeface="Arial"/>
                <a:cs typeface="Arial"/>
              </a:rPr>
              <a:t>ormance</a:t>
            </a:r>
            <a:r>
              <a:rPr sz="2400" spc="-5" dirty="0">
                <a:latin typeface="Arial"/>
                <a:cs typeface="Arial"/>
              </a:rPr>
              <a:t> </a:t>
            </a:r>
            <a:r>
              <a:rPr sz="2400" dirty="0">
                <a:latin typeface="Arial"/>
                <a:cs typeface="Arial"/>
              </a:rPr>
              <a:t>dashboards</a:t>
            </a:r>
            <a:endParaRPr sz="2400">
              <a:latin typeface="Arial"/>
              <a:cs typeface="Arial"/>
            </a:endParaRPr>
          </a:p>
        </p:txBody>
      </p:sp>
      <p:sp>
        <p:nvSpPr>
          <p:cNvPr id="39940" name="object 5"/>
          <p:cNvSpPr>
            <a:spLocks noChangeArrowheads="1"/>
          </p:cNvSpPr>
          <p:nvPr/>
        </p:nvSpPr>
        <p:spPr bwMode="auto">
          <a:xfrm>
            <a:off x="4386263" y="1355725"/>
            <a:ext cx="4637087" cy="170180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89" name="Rectangle 2"/>
          <p:cNvSpPr>
            <a:spLocks noGrp="1" noChangeArrowheads="1"/>
          </p:cNvSpPr>
          <p:nvPr>
            <p:ph type="title"/>
          </p:nvPr>
        </p:nvSpPr>
        <p:spPr>
          <a:xfrm>
            <a:off x="1143000" y="304800"/>
            <a:ext cx="7772400" cy="1143000"/>
          </a:xfrm>
          <a:noFill/>
        </p:spPr>
        <p:txBody>
          <a:bodyPr lIns="92075" tIns="46038" rIns="92075" bIns="46038" anchor="ctr"/>
          <a:lstStyle/>
          <a:p>
            <a:pPr eaLnBrk="1" hangingPunct="1"/>
            <a:r>
              <a:rPr lang="en-GB" altLang="zh-CN">
                <a:latin typeface="Garamond" charset="0"/>
                <a:ea typeface="宋体" charset="0"/>
              </a:rPr>
              <a:t>What is a Design Pattern (1)?</a:t>
            </a:r>
          </a:p>
        </p:txBody>
      </p:sp>
      <p:sp>
        <p:nvSpPr>
          <p:cNvPr id="1007619" name="Rectangle 3"/>
          <p:cNvSpPr>
            <a:spLocks noGrp="1" noChangeArrowheads="1"/>
          </p:cNvSpPr>
          <p:nvPr>
            <p:ph idx="1"/>
          </p:nvPr>
        </p:nvSpPr>
        <p:spPr>
          <a:xfrm>
            <a:off x="990600" y="1905000"/>
            <a:ext cx="7923213" cy="1679575"/>
          </a:xfrm>
        </p:spPr>
        <p:txBody>
          <a:bodyPr lIns="92075" tIns="46038" rIns="92075" bIns="46038">
            <a:spAutoFit/>
          </a:bodyPr>
          <a:lstStyle/>
          <a:p>
            <a:pPr marL="0" indent="0" eaLnBrk="1" hangingPunct="1">
              <a:spcBef>
                <a:spcPct val="0"/>
              </a:spcBef>
              <a:buFont typeface="Wingdings" charset="0"/>
              <a:buNone/>
            </a:pPr>
            <a:r>
              <a:rPr lang="zh-CN" altLang="en-GB" sz="2600">
                <a:solidFill>
                  <a:schemeClr val="accent1"/>
                </a:solidFill>
                <a:latin typeface="Tahoma" charset="0"/>
                <a:ea typeface="宋体" charset="0"/>
              </a:rPr>
              <a:t>“</a:t>
            </a:r>
            <a:r>
              <a:rPr lang="en-GB" altLang="zh-CN" sz="2600">
                <a:solidFill>
                  <a:schemeClr val="tx2"/>
                </a:solidFill>
                <a:latin typeface="Arial" charset="0"/>
                <a:ea typeface="宋体" charset="0"/>
              </a:rPr>
              <a:t>There are millions of particular solutions to any given problem; but it may be possible to find some one property which will be common to all these solutions. That is what a pattern tries to do</a:t>
            </a:r>
            <a:r>
              <a:rPr lang="en-GB" altLang="zh-CN" sz="2600">
                <a:solidFill>
                  <a:schemeClr val="accent1"/>
                </a:solidFill>
                <a:latin typeface="Tahoma" charset="0"/>
                <a:ea typeface="宋体" charset="0"/>
              </a:rPr>
              <a:t>”</a:t>
            </a:r>
            <a:endParaRPr lang="en-GB" altLang="zh-CN" sz="2600">
              <a:solidFill>
                <a:schemeClr val="accent1"/>
              </a:solidFill>
              <a:latin typeface="Arial" charset="0"/>
              <a:ea typeface="宋体" charset="0"/>
            </a:endParaRPr>
          </a:p>
        </p:txBody>
      </p:sp>
      <p:sp>
        <p:nvSpPr>
          <p:cNvPr id="4474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73C75FE-1440-9045-BEF0-EAB2CE15FDCA}" type="slidenum">
              <a:rPr lang="en-US" altLang="zh-CN" sz="1200">
                <a:latin typeface="Garamond" charset="0"/>
              </a:rPr>
              <a:pPr eaLnBrk="1" hangingPunct="1"/>
              <a:t>200</a:t>
            </a:fld>
            <a:endParaRPr lang="en-US" altLang="zh-CN" sz="1200">
              <a:latin typeface="Garamond"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7619">
                                            <p:txEl>
                                              <p:pRg st="0" end="0"/>
                                            </p:txEl>
                                          </p:spTgt>
                                        </p:tgtEl>
                                        <p:attrNameLst>
                                          <p:attrName>style.visibility</p:attrName>
                                        </p:attrNameLst>
                                      </p:cBhvr>
                                      <p:to>
                                        <p:strVal val="visible"/>
                                      </p:to>
                                    </p:set>
                                    <p:anim calcmode="lin" valueType="num">
                                      <p:cBhvr additive="base">
                                        <p:cTn id="7" dur="500" fill="hold"/>
                                        <p:tgtEl>
                                          <p:spTgt spid="10076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76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7619" grpId="0" build="p"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7" name="Rectangle 2"/>
          <p:cNvSpPr>
            <a:spLocks noGrp="1" noChangeArrowheads="1"/>
          </p:cNvSpPr>
          <p:nvPr>
            <p:ph type="title"/>
          </p:nvPr>
        </p:nvSpPr>
        <p:spPr/>
        <p:txBody>
          <a:bodyPr/>
          <a:lstStyle/>
          <a:p>
            <a:pPr eaLnBrk="1" hangingPunct="1"/>
            <a:r>
              <a:rPr lang="en-US" altLang="zh-CN">
                <a:latin typeface="Garamond" charset="0"/>
                <a:ea typeface="宋体" charset="0"/>
              </a:rPr>
              <a:t>What is a Design Pattern(2)?</a:t>
            </a:r>
          </a:p>
        </p:txBody>
      </p:sp>
      <p:sp>
        <p:nvSpPr>
          <p:cNvPr id="449538" name="Rectangle 3"/>
          <p:cNvSpPr>
            <a:spLocks noGrp="1" noChangeArrowheads="1"/>
          </p:cNvSpPr>
          <p:nvPr>
            <p:ph idx="1"/>
          </p:nvPr>
        </p:nvSpPr>
        <p:spPr>
          <a:xfrm>
            <a:off x="838200" y="1143000"/>
            <a:ext cx="7772400" cy="4114800"/>
          </a:xfrm>
        </p:spPr>
        <p:txBody>
          <a:bodyPr/>
          <a:lstStyle/>
          <a:p>
            <a:pPr eaLnBrk="1" hangingPunct="1">
              <a:lnSpc>
                <a:spcPct val="90000"/>
              </a:lnSpc>
            </a:pPr>
            <a:endParaRPr lang="zh-CN" altLang="en-GB">
              <a:solidFill>
                <a:schemeClr val="tx2"/>
              </a:solidFill>
              <a:latin typeface="Arial" charset="0"/>
              <a:ea typeface="宋体" charset="0"/>
            </a:endParaRPr>
          </a:p>
          <a:p>
            <a:pPr eaLnBrk="1" hangingPunct="1">
              <a:lnSpc>
                <a:spcPct val="90000"/>
              </a:lnSpc>
            </a:pPr>
            <a:endParaRPr lang="zh-CN" altLang="en-GB">
              <a:solidFill>
                <a:schemeClr val="tx2"/>
              </a:solidFill>
              <a:latin typeface="Arial" charset="0"/>
              <a:ea typeface="宋体" charset="0"/>
            </a:endParaRPr>
          </a:p>
          <a:p>
            <a:pPr eaLnBrk="1" hangingPunct="1">
              <a:lnSpc>
                <a:spcPct val="90000"/>
              </a:lnSpc>
              <a:buFont typeface="Wingdings" charset="0"/>
              <a:buNone/>
            </a:pPr>
            <a:r>
              <a:rPr lang="zh-CN" altLang="en-GB">
                <a:solidFill>
                  <a:schemeClr val="tx2"/>
                </a:solidFill>
                <a:latin typeface="Tahoma" charset="0"/>
                <a:ea typeface="宋体" charset="0"/>
              </a:rPr>
              <a:t>“</a:t>
            </a:r>
            <a:r>
              <a:rPr lang="zh-CN" altLang="en-GB">
                <a:solidFill>
                  <a:schemeClr val="tx2"/>
                </a:solidFill>
                <a:latin typeface="Arial" charset="0"/>
                <a:ea typeface="宋体" charset="0"/>
              </a:rPr>
              <a:t>	</a:t>
            </a:r>
            <a:r>
              <a:rPr lang="en-GB" altLang="zh-CN">
                <a:solidFill>
                  <a:schemeClr val="tx2"/>
                </a:solidFill>
                <a:latin typeface="Arial" charset="0"/>
                <a:ea typeface="宋体" charset="0"/>
              </a:rPr>
              <a:t>Each pattern describes a problem which occurs over and over again in our environment, and then describes the core of the solution to that problem, in such a way that you can use this solution a million times over without ever doing it the same way twice</a:t>
            </a:r>
            <a:r>
              <a:rPr lang="en-GB" altLang="zh-CN">
                <a:solidFill>
                  <a:schemeClr val="tx2"/>
                </a:solidFill>
                <a:latin typeface="Tahoma" charset="0"/>
                <a:ea typeface="宋体" charset="0"/>
              </a:rPr>
              <a:t>”</a:t>
            </a:r>
            <a:endParaRPr lang="en-US" altLang="zh-CN" sz="2600">
              <a:latin typeface="Arial" charset="0"/>
              <a:ea typeface="宋体" charset="0"/>
            </a:endParaRPr>
          </a:p>
        </p:txBody>
      </p:sp>
      <p:sp>
        <p:nvSpPr>
          <p:cNvPr id="4495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882DB7A-4398-D44E-91BA-E2C43C942EF1}" type="slidenum">
              <a:rPr lang="en-US" altLang="zh-CN" sz="1200">
                <a:latin typeface="Garamond" charset="0"/>
              </a:rPr>
              <a:pPr eaLnBrk="1" hangingPunct="1"/>
              <a:t>201</a:t>
            </a:fld>
            <a:endParaRPr lang="en-US" altLang="zh-CN" sz="1200">
              <a:latin typeface="Garamond" charset="0"/>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1585" name="Rectangle 2"/>
          <p:cNvSpPr>
            <a:spLocks noGrp="1" noChangeArrowheads="1"/>
          </p:cNvSpPr>
          <p:nvPr>
            <p:ph type="title"/>
          </p:nvPr>
        </p:nvSpPr>
        <p:spPr/>
        <p:txBody>
          <a:bodyPr/>
          <a:lstStyle/>
          <a:p>
            <a:pPr eaLnBrk="1" hangingPunct="1"/>
            <a:r>
              <a:rPr lang="en-US" altLang="zh-CN">
                <a:latin typeface="Garamond" charset="0"/>
                <a:ea typeface="宋体" charset="0"/>
              </a:rPr>
              <a:t>What is a Design Pattern (2)?</a:t>
            </a:r>
          </a:p>
        </p:txBody>
      </p:sp>
      <p:sp>
        <p:nvSpPr>
          <p:cNvPr id="1011715" name="Rectangle 3"/>
          <p:cNvSpPr>
            <a:spLocks noGrp="1" noChangeArrowheads="1"/>
          </p:cNvSpPr>
          <p:nvPr>
            <p:ph idx="1"/>
          </p:nvPr>
        </p:nvSpPr>
        <p:spPr/>
        <p:txBody>
          <a:bodyPr/>
          <a:lstStyle/>
          <a:p>
            <a:pPr eaLnBrk="1" hangingPunct="1">
              <a:lnSpc>
                <a:spcPct val="90000"/>
              </a:lnSpc>
              <a:buFont typeface="Wingdings" charset="0"/>
              <a:buNone/>
            </a:pPr>
            <a:r>
              <a:rPr lang="zh-CN" altLang="en-GB">
                <a:solidFill>
                  <a:schemeClr val="tx2"/>
                </a:solidFill>
                <a:latin typeface="Tahoma" charset="0"/>
                <a:ea typeface="宋体" charset="0"/>
              </a:rPr>
              <a:t>“</a:t>
            </a:r>
            <a:r>
              <a:rPr lang="en-GB" altLang="zh-CN">
                <a:solidFill>
                  <a:schemeClr val="tx2"/>
                </a:solidFill>
                <a:latin typeface="Tahoma" charset="0"/>
                <a:ea typeface="宋体" charset="0"/>
              </a:rPr>
              <a:t>…</a:t>
            </a:r>
            <a:r>
              <a:rPr lang="en-GB" altLang="zh-CN" sz="2600">
                <a:solidFill>
                  <a:schemeClr val="tx2"/>
                </a:solidFill>
                <a:latin typeface="Arial" charset="0"/>
                <a:ea typeface="宋体" charset="0"/>
              </a:rPr>
              <a:t>towns and buildings will not be able to come alive unless they are made by all of the people in society and unless these people share a common pattern language within which to make these buildings, and unless the pattern language is alive itself.</a:t>
            </a:r>
            <a:r>
              <a:rPr lang="en-GB" altLang="zh-CN" sz="2600">
                <a:solidFill>
                  <a:schemeClr val="tx2"/>
                </a:solidFill>
                <a:latin typeface="Tahoma" charset="0"/>
                <a:ea typeface="宋体" charset="0"/>
              </a:rPr>
              <a:t>”</a:t>
            </a:r>
            <a:endParaRPr lang="en-GB" altLang="zh-CN" sz="2600">
              <a:solidFill>
                <a:schemeClr val="tx2"/>
              </a:solidFill>
              <a:latin typeface="Arial" charset="0"/>
              <a:ea typeface="宋体" charset="0"/>
            </a:endParaRPr>
          </a:p>
          <a:p>
            <a:pPr eaLnBrk="1" hangingPunct="1">
              <a:lnSpc>
                <a:spcPct val="90000"/>
              </a:lnSpc>
              <a:buFont typeface="Wingdings" charset="0"/>
              <a:buNone/>
            </a:pPr>
            <a:r>
              <a:rPr lang="en-GB" altLang="zh-CN" sz="2600">
                <a:solidFill>
                  <a:schemeClr val="tx2"/>
                </a:solidFill>
                <a:latin typeface="Tahoma" charset="0"/>
                <a:ea typeface="宋体" charset="0"/>
              </a:rPr>
              <a:t>“…</a:t>
            </a:r>
            <a:r>
              <a:rPr lang="en-GB" altLang="zh-CN" sz="2600">
                <a:solidFill>
                  <a:schemeClr val="tx2"/>
                </a:solidFill>
                <a:latin typeface="Arial" charset="0"/>
                <a:ea typeface="宋体" charset="0"/>
              </a:rPr>
              <a:t>we present one possible pattern language</a:t>
            </a:r>
            <a:r>
              <a:rPr lang="en-GB" altLang="zh-CN" sz="2600">
                <a:solidFill>
                  <a:schemeClr val="tx2"/>
                </a:solidFill>
                <a:latin typeface="Tahoma" charset="0"/>
                <a:ea typeface="宋体" charset="0"/>
              </a:rPr>
              <a:t>…</a:t>
            </a:r>
            <a:r>
              <a:rPr lang="en-GB" altLang="zh-CN" sz="2600">
                <a:solidFill>
                  <a:schemeClr val="tx2"/>
                </a:solidFill>
                <a:latin typeface="Arial" charset="0"/>
                <a:ea typeface="宋体" charset="0"/>
              </a:rPr>
              <a:t>.the elements of this language are so-called patterns</a:t>
            </a:r>
            <a:r>
              <a:rPr lang="en-GB" altLang="zh-CN" sz="2600">
                <a:solidFill>
                  <a:schemeClr val="tx2"/>
                </a:solidFill>
                <a:latin typeface="Tahoma" charset="0"/>
                <a:ea typeface="宋体" charset="0"/>
              </a:rPr>
              <a:t>…</a:t>
            </a:r>
            <a:r>
              <a:rPr lang="en-GB" altLang="zh-CN" sz="2600">
                <a:solidFill>
                  <a:schemeClr val="tx2"/>
                </a:solidFill>
                <a:latin typeface="Arial" charset="0"/>
                <a:ea typeface="宋体" charset="0"/>
              </a:rPr>
              <a:t>.</a:t>
            </a:r>
            <a:r>
              <a:rPr lang="en-GB" altLang="zh-CN" sz="2600">
                <a:solidFill>
                  <a:schemeClr val="tx2"/>
                </a:solidFill>
                <a:latin typeface="Tahoma" charset="0"/>
                <a:ea typeface="宋体" charset="0"/>
              </a:rPr>
              <a:t>”</a:t>
            </a:r>
            <a:endParaRPr lang="en-GB" altLang="zh-CN" sz="2600">
              <a:solidFill>
                <a:schemeClr val="tx2"/>
              </a:solidFill>
              <a:latin typeface="Arial" charset="0"/>
              <a:ea typeface="宋体" charset="0"/>
            </a:endParaRPr>
          </a:p>
          <a:p>
            <a:pPr eaLnBrk="1" hangingPunct="1">
              <a:lnSpc>
                <a:spcPct val="90000"/>
              </a:lnSpc>
              <a:buFont typeface="Wingdings" charset="0"/>
              <a:buNone/>
            </a:pPr>
            <a:r>
              <a:rPr lang="en-GB" altLang="zh-CN" sz="2200">
                <a:solidFill>
                  <a:schemeClr val="tx2"/>
                </a:solidFill>
                <a:latin typeface="Arial" charset="0"/>
                <a:ea typeface="宋体" charset="0"/>
              </a:rPr>
              <a:t>     </a:t>
            </a:r>
            <a:r>
              <a:rPr lang="en-GB" altLang="zh-CN" sz="2200">
                <a:solidFill>
                  <a:schemeClr val="tx2"/>
                </a:solidFill>
                <a:latin typeface="Tahoma" charset="0"/>
                <a:ea typeface="宋体" charset="0"/>
              </a:rPr>
              <a:t>“</a:t>
            </a:r>
            <a:r>
              <a:rPr lang="en-GB" altLang="zh-CN" sz="2200">
                <a:solidFill>
                  <a:schemeClr val="tx2"/>
                </a:solidFill>
                <a:latin typeface="Arial" charset="0"/>
                <a:ea typeface="宋体" charset="0"/>
              </a:rPr>
              <a:t>Each pattern describes a problem which occurs over and over again in our environment, and then describes the core of the solution to that problem, in such a way that you can use this solution a million times over without ever doing it the same way twice</a:t>
            </a:r>
            <a:r>
              <a:rPr lang="en-GB" altLang="zh-CN" sz="2200">
                <a:solidFill>
                  <a:schemeClr val="tx2"/>
                </a:solidFill>
                <a:latin typeface="Tahoma" charset="0"/>
                <a:ea typeface="宋体" charset="0"/>
              </a:rPr>
              <a:t>”</a:t>
            </a:r>
            <a:endParaRPr lang="en-US" altLang="zh-CN" sz="3500">
              <a:latin typeface="Arial" charset="0"/>
              <a:ea typeface="宋体" charset="0"/>
            </a:endParaRPr>
          </a:p>
        </p:txBody>
      </p:sp>
      <p:sp>
        <p:nvSpPr>
          <p:cNvPr id="4515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42F1BD7-DBB3-CC43-9758-363259B914BB}" type="slidenum">
              <a:rPr lang="en-US" altLang="zh-CN" sz="1200">
                <a:latin typeface="Garamond" charset="0"/>
              </a:rPr>
              <a:pPr eaLnBrk="1" hangingPunct="1"/>
              <a:t>202</a:t>
            </a:fld>
            <a:endParaRPr lang="en-US" altLang="zh-CN" sz="1200">
              <a:latin typeface="Garamon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1715">
                                            <p:txEl>
                                              <p:pRg st="0" end="0"/>
                                            </p:txEl>
                                          </p:spTgt>
                                        </p:tgtEl>
                                        <p:attrNameLst>
                                          <p:attrName>style.visibility</p:attrName>
                                        </p:attrNameLst>
                                      </p:cBhvr>
                                      <p:to>
                                        <p:strVal val="visible"/>
                                      </p:to>
                                    </p:set>
                                    <p:anim calcmode="lin" valueType="num">
                                      <p:cBhvr additive="base">
                                        <p:cTn id="7" dur="500" fill="hold"/>
                                        <p:tgtEl>
                                          <p:spTgt spid="10117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1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1715">
                                            <p:txEl>
                                              <p:pRg st="1" end="1"/>
                                            </p:txEl>
                                          </p:spTgt>
                                        </p:tgtEl>
                                        <p:attrNameLst>
                                          <p:attrName>style.visibility</p:attrName>
                                        </p:attrNameLst>
                                      </p:cBhvr>
                                      <p:to>
                                        <p:strVal val="visible"/>
                                      </p:to>
                                    </p:set>
                                    <p:anim calcmode="lin" valueType="num">
                                      <p:cBhvr additive="base">
                                        <p:cTn id="13" dur="500" fill="hold"/>
                                        <p:tgtEl>
                                          <p:spTgt spid="10117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117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11715">
                                            <p:txEl>
                                              <p:pRg st="2" end="2"/>
                                            </p:txEl>
                                          </p:spTgt>
                                        </p:tgtEl>
                                        <p:attrNameLst>
                                          <p:attrName>style.visibility</p:attrName>
                                        </p:attrNameLst>
                                      </p:cBhvr>
                                      <p:to>
                                        <p:strVal val="visible"/>
                                      </p:to>
                                    </p:set>
                                    <p:anim calcmode="lin" valueType="num">
                                      <p:cBhvr additive="base">
                                        <p:cTn id="19" dur="500" fill="hold"/>
                                        <p:tgtEl>
                                          <p:spTgt spid="10117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1171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1715" grpId="0" build="p"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3633" name="Rectangle 2"/>
          <p:cNvSpPr>
            <a:spLocks noGrp="1" noChangeArrowheads="1"/>
          </p:cNvSpPr>
          <p:nvPr>
            <p:ph type="title"/>
          </p:nvPr>
        </p:nvSpPr>
        <p:spPr/>
        <p:txBody>
          <a:bodyPr/>
          <a:lstStyle/>
          <a:p>
            <a:pPr eaLnBrk="1" hangingPunct="1"/>
            <a:r>
              <a:rPr lang="en-US" altLang="zh-CN">
                <a:latin typeface="Garamond" charset="0"/>
                <a:ea typeface="宋体" charset="0"/>
              </a:rPr>
              <a:t>Patterns vs. Pattern Languages</a:t>
            </a:r>
          </a:p>
        </p:txBody>
      </p:sp>
      <p:sp>
        <p:nvSpPr>
          <p:cNvPr id="1013763" name="Rectangle 3"/>
          <p:cNvSpPr>
            <a:spLocks noGrp="1" noChangeArrowheads="1"/>
          </p:cNvSpPr>
          <p:nvPr>
            <p:ph idx="1"/>
          </p:nvPr>
        </p:nvSpPr>
        <p:spPr/>
        <p:txBody>
          <a:bodyPr/>
          <a:lstStyle/>
          <a:p>
            <a:pPr eaLnBrk="1" hangingPunct="1">
              <a:lnSpc>
                <a:spcPct val="90000"/>
              </a:lnSpc>
              <a:buFont typeface="Wingdings" charset="0"/>
              <a:buNone/>
            </a:pPr>
            <a:r>
              <a:rPr lang="en-US" altLang="zh-CN" sz="3400">
                <a:latin typeface="Arial" charset="0"/>
                <a:ea typeface="宋体" charset="0"/>
              </a:rPr>
              <a:t>	For Alexander</a:t>
            </a:r>
          </a:p>
          <a:p>
            <a:pPr eaLnBrk="1" hangingPunct="1">
              <a:lnSpc>
                <a:spcPct val="90000"/>
              </a:lnSpc>
            </a:pPr>
            <a:r>
              <a:rPr lang="en-US" altLang="zh-CN">
                <a:latin typeface="Arial" charset="0"/>
                <a:ea typeface="宋体" charset="0"/>
              </a:rPr>
              <a:t>Patterns do not exist outside of a wider “pattern language”</a:t>
            </a:r>
          </a:p>
          <a:p>
            <a:pPr lvl="1" eaLnBrk="1" hangingPunct="1">
              <a:lnSpc>
                <a:spcPct val="90000"/>
              </a:lnSpc>
            </a:pPr>
            <a:r>
              <a:rPr lang="en-US" altLang="zh-CN">
                <a:latin typeface="Arial" charset="0"/>
                <a:ea typeface="宋体" charset="0"/>
              </a:rPr>
              <a:t>In which the use of one pattern sets the context for the use of others</a:t>
            </a:r>
            <a:endParaRPr lang="en-US" altLang="zh-CN" sz="3000">
              <a:latin typeface="Arial" charset="0"/>
              <a:ea typeface="宋体" charset="0"/>
            </a:endParaRPr>
          </a:p>
          <a:p>
            <a:pPr eaLnBrk="1" hangingPunct="1">
              <a:lnSpc>
                <a:spcPct val="90000"/>
              </a:lnSpc>
            </a:pPr>
            <a:r>
              <a:rPr lang="en-US" altLang="zh-CN">
                <a:latin typeface="Arial" charset="0"/>
                <a:ea typeface="宋体" charset="0"/>
              </a:rPr>
              <a:t>The pattern language is shareable amongst all “stakeholders” in a development</a:t>
            </a:r>
          </a:p>
          <a:p>
            <a:pPr eaLnBrk="1" hangingPunct="1">
              <a:lnSpc>
                <a:spcPct val="90000"/>
              </a:lnSpc>
              <a:buFont typeface="Wingdings" charset="0"/>
              <a:buNone/>
            </a:pPr>
            <a:r>
              <a:rPr lang="en-US" altLang="zh-CN" i="1">
                <a:latin typeface="Arial" charset="0"/>
                <a:ea typeface="宋体" charset="0"/>
              </a:rPr>
              <a:t>	ADAPTOR represents (part of) an attempt to see whether pattern languages exist for software development</a:t>
            </a:r>
            <a:endParaRPr lang="en-US" altLang="zh-CN" sz="3400">
              <a:latin typeface="Arial" charset="0"/>
              <a:ea typeface="宋体" charset="0"/>
            </a:endParaRPr>
          </a:p>
        </p:txBody>
      </p:sp>
      <p:sp>
        <p:nvSpPr>
          <p:cNvPr id="4536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0765DEA-F956-894F-BEF8-E932214B412F}" type="slidenum">
              <a:rPr lang="en-US" altLang="zh-CN" sz="1200">
                <a:latin typeface="Garamond" charset="0"/>
              </a:rPr>
              <a:pPr eaLnBrk="1" hangingPunct="1"/>
              <a:t>203</a:t>
            </a:fld>
            <a:endParaRPr lang="en-US" altLang="zh-CN" sz="1200">
              <a:latin typeface="Garamon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3763">
                                            <p:txEl>
                                              <p:pRg st="0" end="0"/>
                                            </p:txEl>
                                          </p:spTgt>
                                        </p:tgtEl>
                                        <p:attrNameLst>
                                          <p:attrName>style.visibility</p:attrName>
                                        </p:attrNameLst>
                                      </p:cBhvr>
                                      <p:to>
                                        <p:strVal val="visible"/>
                                      </p:to>
                                    </p:set>
                                    <p:anim calcmode="lin" valueType="num">
                                      <p:cBhvr additive="base">
                                        <p:cTn id="7" dur="500" fill="hold"/>
                                        <p:tgtEl>
                                          <p:spTgt spid="10137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137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13763">
                                            <p:txEl>
                                              <p:pRg st="1" end="1"/>
                                            </p:txEl>
                                          </p:spTgt>
                                        </p:tgtEl>
                                        <p:attrNameLst>
                                          <p:attrName>style.visibility</p:attrName>
                                        </p:attrNameLst>
                                      </p:cBhvr>
                                      <p:to>
                                        <p:strVal val="visible"/>
                                      </p:to>
                                    </p:set>
                                    <p:anim calcmode="lin" valueType="num">
                                      <p:cBhvr additive="base">
                                        <p:cTn id="13" dur="500" fill="hold"/>
                                        <p:tgtEl>
                                          <p:spTgt spid="10137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1376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013763">
                                            <p:txEl>
                                              <p:pRg st="2" end="2"/>
                                            </p:txEl>
                                          </p:spTgt>
                                        </p:tgtEl>
                                        <p:attrNameLst>
                                          <p:attrName>style.visibility</p:attrName>
                                        </p:attrNameLst>
                                      </p:cBhvr>
                                      <p:to>
                                        <p:strVal val="visible"/>
                                      </p:to>
                                    </p:set>
                                    <p:anim calcmode="lin" valueType="num">
                                      <p:cBhvr additive="base">
                                        <p:cTn id="17" dur="500" fill="hold"/>
                                        <p:tgtEl>
                                          <p:spTgt spid="101376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137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013763">
                                            <p:txEl>
                                              <p:pRg st="3" end="3"/>
                                            </p:txEl>
                                          </p:spTgt>
                                        </p:tgtEl>
                                        <p:attrNameLst>
                                          <p:attrName>style.visibility</p:attrName>
                                        </p:attrNameLst>
                                      </p:cBhvr>
                                      <p:to>
                                        <p:strVal val="visible"/>
                                      </p:to>
                                    </p:set>
                                    <p:anim calcmode="lin" valueType="num">
                                      <p:cBhvr additive="base">
                                        <p:cTn id="23" dur="500" fill="hold"/>
                                        <p:tgtEl>
                                          <p:spTgt spid="101376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137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013763">
                                            <p:txEl>
                                              <p:pRg st="4" end="4"/>
                                            </p:txEl>
                                          </p:spTgt>
                                        </p:tgtEl>
                                        <p:attrNameLst>
                                          <p:attrName>style.visibility</p:attrName>
                                        </p:attrNameLst>
                                      </p:cBhvr>
                                      <p:to>
                                        <p:strVal val="visible"/>
                                      </p:to>
                                    </p:set>
                                    <p:anim calcmode="lin" valueType="num">
                                      <p:cBhvr additive="base">
                                        <p:cTn id="29" dur="500" fill="hold"/>
                                        <p:tgtEl>
                                          <p:spTgt spid="101376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01376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63" grpId="0" build="p" autoUpdateAnimBg="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1" name="Rectangle 2"/>
          <p:cNvSpPr>
            <a:spLocks noGrp="1" noChangeArrowheads="1"/>
          </p:cNvSpPr>
          <p:nvPr>
            <p:ph type="title"/>
          </p:nvPr>
        </p:nvSpPr>
        <p:spPr/>
        <p:txBody>
          <a:bodyPr/>
          <a:lstStyle/>
          <a:p>
            <a:pPr eaLnBrk="1" hangingPunct="1"/>
            <a:r>
              <a:rPr lang="en-GB" altLang="zh-CN">
                <a:latin typeface="Garamond" charset="0"/>
                <a:ea typeface="宋体" charset="0"/>
              </a:rPr>
              <a:t>Pattern Languages as Process</a:t>
            </a:r>
          </a:p>
        </p:txBody>
      </p:sp>
      <p:sp>
        <p:nvSpPr>
          <p:cNvPr id="455682" name="Rectangle 3"/>
          <p:cNvSpPr>
            <a:spLocks noGrp="1" noChangeArrowheads="1"/>
          </p:cNvSpPr>
          <p:nvPr>
            <p:ph idx="1"/>
          </p:nvPr>
        </p:nvSpPr>
        <p:spPr>
          <a:xfrm>
            <a:off x="684213" y="1484313"/>
            <a:ext cx="7772400" cy="4114800"/>
          </a:xfrm>
        </p:spPr>
        <p:txBody>
          <a:bodyPr/>
          <a:lstStyle/>
          <a:p>
            <a:pPr eaLnBrk="1" hangingPunct="1">
              <a:lnSpc>
                <a:spcPct val="90000"/>
              </a:lnSpc>
            </a:pPr>
            <a:r>
              <a:rPr lang="en-GB" altLang="zh-CN" sz="2600">
                <a:latin typeface="Arial" charset="0"/>
                <a:ea typeface="宋体" charset="0"/>
              </a:rPr>
              <a:t>A Pattern Language is a system of patterns</a:t>
            </a:r>
          </a:p>
          <a:p>
            <a:pPr lvl="1" eaLnBrk="1" hangingPunct="1">
              <a:lnSpc>
                <a:spcPct val="90000"/>
              </a:lnSpc>
            </a:pPr>
            <a:r>
              <a:rPr lang="en-GB" altLang="zh-CN" sz="2000">
                <a:latin typeface="Arial" charset="0"/>
                <a:ea typeface="宋体" charset="0"/>
              </a:rPr>
              <a:t>But recall that patterns are </a:t>
            </a:r>
            <a:r>
              <a:rPr lang="en-GB" altLang="zh-CN" sz="2000">
                <a:solidFill>
                  <a:schemeClr val="tx2"/>
                </a:solidFill>
                <a:latin typeface="Arial" charset="0"/>
                <a:ea typeface="宋体" charset="0"/>
              </a:rPr>
              <a:t>abstract</a:t>
            </a:r>
            <a:r>
              <a:rPr lang="en-GB" altLang="zh-CN" sz="2000">
                <a:latin typeface="Arial" charset="0"/>
                <a:ea typeface="宋体" charset="0"/>
              </a:rPr>
              <a:t> solutions</a:t>
            </a:r>
          </a:p>
          <a:p>
            <a:pPr lvl="1" eaLnBrk="1" hangingPunct="1">
              <a:lnSpc>
                <a:spcPct val="90000"/>
              </a:lnSpc>
            </a:pPr>
            <a:r>
              <a:rPr lang="en-GB" altLang="zh-CN" sz="2000">
                <a:latin typeface="Arial" charset="0"/>
                <a:ea typeface="宋体" charset="0"/>
              </a:rPr>
              <a:t>They cannot be composed together in advance to produce a solution</a:t>
            </a:r>
          </a:p>
          <a:p>
            <a:pPr eaLnBrk="1" hangingPunct="1">
              <a:lnSpc>
                <a:spcPct val="90000"/>
              </a:lnSpc>
            </a:pPr>
            <a:r>
              <a:rPr lang="en-GB" altLang="zh-CN" sz="2600">
                <a:latin typeface="Arial" charset="0"/>
                <a:ea typeface="宋体" charset="0"/>
              </a:rPr>
              <a:t>Rather each pattern when applied changes the context of the solution</a:t>
            </a:r>
          </a:p>
          <a:p>
            <a:pPr lvl="1" eaLnBrk="1" hangingPunct="1">
              <a:lnSpc>
                <a:spcPct val="90000"/>
              </a:lnSpc>
            </a:pPr>
            <a:r>
              <a:rPr lang="en-GB" altLang="zh-CN" sz="2000">
                <a:latin typeface="Arial" charset="0"/>
                <a:ea typeface="宋体" charset="0"/>
              </a:rPr>
              <a:t>And creates a new context for the next pattern to be applied</a:t>
            </a:r>
          </a:p>
          <a:p>
            <a:pPr eaLnBrk="1" hangingPunct="1">
              <a:lnSpc>
                <a:spcPct val="90000"/>
              </a:lnSpc>
            </a:pPr>
            <a:r>
              <a:rPr lang="en-GB" altLang="zh-CN" sz="2600">
                <a:latin typeface="Arial" charset="0"/>
                <a:ea typeface="宋体" charset="0"/>
              </a:rPr>
              <a:t>Solution is therefore </a:t>
            </a:r>
            <a:r>
              <a:rPr lang="en-GB" altLang="zh-CN" sz="2600">
                <a:latin typeface="Tahoma" charset="0"/>
                <a:ea typeface="宋体" charset="0"/>
              </a:rPr>
              <a:t>“</a:t>
            </a:r>
            <a:r>
              <a:rPr lang="en-GB" altLang="zh-CN" sz="2600">
                <a:latin typeface="Arial" charset="0"/>
                <a:ea typeface="宋体" charset="0"/>
              </a:rPr>
              <a:t>emerges</a:t>
            </a:r>
            <a:r>
              <a:rPr lang="en-GB" altLang="zh-CN" sz="2600">
                <a:latin typeface="Tahoma" charset="0"/>
                <a:ea typeface="宋体" charset="0"/>
              </a:rPr>
              <a:t>”</a:t>
            </a:r>
            <a:r>
              <a:rPr lang="en-GB" altLang="zh-CN" sz="2600">
                <a:latin typeface="Arial" charset="0"/>
                <a:ea typeface="宋体" charset="0"/>
              </a:rPr>
              <a:t> from the process itself</a:t>
            </a:r>
          </a:p>
          <a:p>
            <a:pPr eaLnBrk="1" hangingPunct="1">
              <a:lnSpc>
                <a:spcPct val="90000"/>
              </a:lnSpc>
            </a:pPr>
            <a:r>
              <a:rPr lang="en-GB" altLang="zh-CN" sz="2600">
                <a:latin typeface="Arial" charset="0"/>
                <a:ea typeface="宋体" charset="0"/>
              </a:rPr>
              <a:t>N.B. This corresponds to modern </a:t>
            </a:r>
            <a:r>
              <a:rPr lang="en-GB" altLang="zh-CN" sz="2600">
                <a:latin typeface="Tahoma" charset="0"/>
                <a:ea typeface="宋体" charset="0"/>
              </a:rPr>
              <a:t>“</a:t>
            </a:r>
            <a:r>
              <a:rPr lang="en-GB" altLang="zh-CN" sz="2600">
                <a:latin typeface="Arial" charset="0"/>
                <a:ea typeface="宋体" charset="0"/>
              </a:rPr>
              <a:t>reflective design</a:t>
            </a:r>
            <a:r>
              <a:rPr lang="en-GB" altLang="zh-CN" sz="2600">
                <a:latin typeface="Tahoma" charset="0"/>
                <a:ea typeface="宋体" charset="0"/>
              </a:rPr>
              <a:t>”</a:t>
            </a:r>
            <a:r>
              <a:rPr lang="en-GB" altLang="zh-CN" sz="2600">
                <a:latin typeface="Arial" charset="0"/>
                <a:ea typeface="宋体" charset="0"/>
              </a:rPr>
              <a:t> theory</a:t>
            </a:r>
          </a:p>
          <a:p>
            <a:pPr lvl="1" eaLnBrk="1" hangingPunct="1">
              <a:lnSpc>
                <a:spcPct val="90000"/>
              </a:lnSpc>
            </a:pPr>
            <a:r>
              <a:rPr lang="en-GB" altLang="zh-CN" sz="2000">
                <a:latin typeface="Arial" charset="0"/>
                <a:ea typeface="宋体" charset="0"/>
              </a:rPr>
              <a:t>E.g., D. Sch</a:t>
            </a:r>
            <a:r>
              <a:rPr lang="en-GB" altLang="zh-CN" sz="2000">
                <a:latin typeface="Tahoma" charset="0"/>
                <a:ea typeface="宋体" charset="0"/>
              </a:rPr>
              <a:t>ö</a:t>
            </a:r>
            <a:r>
              <a:rPr lang="en-GB" altLang="zh-CN" sz="2000">
                <a:latin typeface="Arial" charset="0"/>
                <a:ea typeface="宋体" charset="0"/>
              </a:rPr>
              <a:t>n </a:t>
            </a:r>
            <a:r>
              <a:rPr lang="en-GB" altLang="zh-CN" sz="2000">
                <a:latin typeface="Tahoma" charset="0"/>
                <a:ea typeface="宋体" charset="0"/>
              </a:rPr>
              <a:t>“</a:t>
            </a:r>
            <a:r>
              <a:rPr lang="en-GB" altLang="zh-CN" sz="2000">
                <a:latin typeface="Arial" charset="0"/>
                <a:ea typeface="宋体" charset="0"/>
              </a:rPr>
              <a:t>The Reflective Practitioner</a:t>
            </a:r>
            <a:r>
              <a:rPr lang="en-GB" altLang="zh-CN" sz="2000">
                <a:latin typeface="Tahoma" charset="0"/>
                <a:ea typeface="宋体" charset="0"/>
              </a:rPr>
              <a:t>”</a:t>
            </a:r>
            <a:endParaRPr lang="en-GB" altLang="zh-CN" sz="2000">
              <a:latin typeface="Arial" charset="0"/>
              <a:ea typeface="宋体" charset="0"/>
            </a:endParaRPr>
          </a:p>
        </p:txBody>
      </p:sp>
      <p:sp>
        <p:nvSpPr>
          <p:cNvPr id="4556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0CD9A25-906C-8D4C-8E0E-E46838E9EB34}" type="slidenum">
              <a:rPr lang="en-US" altLang="zh-CN" sz="1200">
                <a:latin typeface="Garamond" charset="0"/>
              </a:rPr>
              <a:pPr eaLnBrk="1" hangingPunct="1"/>
              <a:t>204</a:t>
            </a:fld>
            <a:endParaRPr lang="en-US" altLang="zh-CN" sz="1200">
              <a:latin typeface="Garamond" charset="0"/>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2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079FCC2-93E0-5B4A-8101-BE057ED4F786}" type="slidenum">
              <a:rPr lang="en-US" altLang="zh-CN" sz="1200">
                <a:latin typeface="Garamond" charset="0"/>
              </a:rPr>
              <a:pPr eaLnBrk="1" hangingPunct="1"/>
              <a:t>205</a:t>
            </a:fld>
            <a:endParaRPr lang="en-US" altLang="zh-CN" sz="1200">
              <a:latin typeface="Garamond" charset="0"/>
            </a:endParaRPr>
          </a:p>
        </p:txBody>
      </p:sp>
      <p:sp>
        <p:nvSpPr>
          <p:cNvPr id="457730" name="Rectangle 2"/>
          <p:cNvSpPr>
            <a:spLocks noChangeArrowheads="1"/>
          </p:cNvSpPr>
          <p:nvPr/>
        </p:nvSpPr>
        <p:spPr bwMode="auto">
          <a:xfrm>
            <a:off x="1066800" y="457200"/>
            <a:ext cx="73914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nchor="ctr"/>
          <a:lstStyle/>
          <a:p>
            <a:pPr eaLnBrk="0" hangingPunct="0"/>
            <a:r>
              <a:rPr lang="en-GB" altLang="zh-CN" sz="4400">
                <a:solidFill>
                  <a:schemeClr val="tx2"/>
                </a:solidFill>
                <a:latin typeface="Times New Roman" charset="0"/>
              </a:rPr>
              <a:t>Example of Two Organisational Patterns</a:t>
            </a:r>
          </a:p>
        </p:txBody>
      </p:sp>
      <p:grpSp>
        <p:nvGrpSpPr>
          <p:cNvPr id="457731" name="Group 3"/>
          <p:cNvGrpSpPr>
            <a:grpSpLocks/>
          </p:cNvGrpSpPr>
          <p:nvPr/>
        </p:nvGrpSpPr>
        <p:grpSpPr bwMode="auto">
          <a:xfrm>
            <a:off x="900113" y="1557338"/>
            <a:ext cx="7680325" cy="4778375"/>
            <a:chOff x="624" y="1008"/>
            <a:chExt cx="5166" cy="3155"/>
          </a:xfrm>
        </p:grpSpPr>
        <p:grpSp>
          <p:nvGrpSpPr>
            <p:cNvPr id="457732" name="Group 4"/>
            <p:cNvGrpSpPr>
              <a:grpSpLocks/>
            </p:cNvGrpSpPr>
            <p:nvPr/>
          </p:nvGrpSpPr>
          <p:grpSpPr bwMode="auto">
            <a:xfrm>
              <a:off x="868" y="1267"/>
              <a:ext cx="4921" cy="2473"/>
              <a:chOff x="868" y="1267"/>
              <a:chExt cx="4921" cy="2473"/>
            </a:xfrm>
          </p:grpSpPr>
          <p:sp>
            <p:nvSpPr>
              <p:cNvPr id="457749" name="Oval 5"/>
              <p:cNvSpPr>
                <a:spLocks noChangeArrowheads="1"/>
              </p:cNvSpPr>
              <p:nvPr/>
            </p:nvSpPr>
            <p:spPr bwMode="auto">
              <a:xfrm>
                <a:off x="1300" y="1924"/>
                <a:ext cx="280" cy="328"/>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457750" name="Oval 6"/>
              <p:cNvSpPr>
                <a:spLocks noChangeArrowheads="1"/>
              </p:cNvSpPr>
              <p:nvPr/>
            </p:nvSpPr>
            <p:spPr bwMode="auto">
              <a:xfrm>
                <a:off x="868" y="2644"/>
                <a:ext cx="280" cy="328"/>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457751" name="Oval 7"/>
              <p:cNvSpPr>
                <a:spLocks noChangeArrowheads="1"/>
              </p:cNvSpPr>
              <p:nvPr/>
            </p:nvSpPr>
            <p:spPr bwMode="auto">
              <a:xfrm>
                <a:off x="2404" y="1996"/>
                <a:ext cx="280" cy="328"/>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457752" name="Oval 8"/>
              <p:cNvSpPr>
                <a:spLocks noChangeArrowheads="1"/>
              </p:cNvSpPr>
              <p:nvPr/>
            </p:nvSpPr>
            <p:spPr bwMode="auto">
              <a:xfrm>
                <a:off x="1540" y="2980"/>
                <a:ext cx="280" cy="328"/>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457753" name="Oval 9"/>
              <p:cNvSpPr>
                <a:spLocks noChangeArrowheads="1"/>
              </p:cNvSpPr>
              <p:nvPr/>
            </p:nvSpPr>
            <p:spPr bwMode="auto">
              <a:xfrm>
                <a:off x="2596" y="2836"/>
                <a:ext cx="280" cy="328"/>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457754" name="Oval 10"/>
              <p:cNvSpPr>
                <a:spLocks noChangeArrowheads="1"/>
              </p:cNvSpPr>
              <p:nvPr/>
            </p:nvSpPr>
            <p:spPr bwMode="auto">
              <a:xfrm>
                <a:off x="3172" y="2500"/>
                <a:ext cx="280" cy="328"/>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457755" name="Oval 11"/>
              <p:cNvSpPr>
                <a:spLocks noChangeArrowheads="1"/>
              </p:cNvSpPr>
              <p:nvPr/>
            </p:nvSpPr>
            <p:spPr bwMode="auto">
              <a:xfrm>
                <a:off x="2164" y="3412"/>
                <a:ext cx="280" cy="328"/>
              </a:xfrm>
              <a:prstGeom prst="ellipse">
                <a:avLst/>
              </a:prstGeom>
              <a:solidFill>
                <a:schemeClr val="accent1"/>
              </a:solidFill>
              <a:ln w="12700">
                <a:solidFill>
                  <a:schemeClr val="tx1"/>
                </a:solidFill>
                <a:round/>
                <a:headEnd/>
                <a:tailEnd/>
              </a:ln>
            </p:spPr>
            <p:txBody>
              <a:bodyPr wrap="none" anchor="ctr"/>
              <a:lstStyle/>
              <a:p>
                <a:endParaRPr lang="zh-CN" altLang="en-US"/>
              </a:p>
            </p:txBody>
          </p:sp>
          <p:sp>
            <p:nvSpPr>
              <p:cNvPr id="457756" name="Rectangle 12"/>
              <p:cNvSpPr>
                <a:spLocks noChangeArrowheads="1"/>
              </p:cNvSpPr>
              <p:nvPr/>
            </p:nvSpPr>
            <p:spPr bwMode="auto">
              <a:xfrm>
                <a:off x="3495" y="1267"/>
                <a:ext cx="2294" cy="1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GB" altLang="zh-CN" sz="2000" b="1">
                    <a:solidFill>
                      <a:srgbClr val="339933"/>
                    </a:solidFill>
                    <a:latin typeface="Times New Roman" charset="0"/>
                  </a:rPr>
                  <a:t>Sometimes</a:t>
                </a:r>
              </a:p>
              <a:p>
                <a:pPr eaLnBrk="0" hangingPunct="0"/>
                <a:r>
                  <a:rPr lang="en-GB" altLang="zh-CN" sz="2000" b="1">
                    <a:solidFill>
                      <a:srgbClr val="339933"/>
                    </a:solidFill>
                    <a:latin typeface="Times New Roman" charset="0"/>
                  </a:rPr>
                  <a:t>development teams</a:t>
                </a:r>
              </a:p>
              <a:p>
                <a:pPr eaLnBrk="0" hangingPunct="0"/>
                <a:r>
                  <a:rPr lang="en-GB" altLang="zh-CN" sz="2000" b="1">
                    <a:solidFill>
                      <a:srgbClr val="339933"/>
                    </a:solidFill>
                    <a:latin typeface="Times New Roman" charset="0"/>
                  </a:rPr>
                  <a:t>especially in a migration </a:t>
                </a:r>
              </a:p>
              <a:p>
                <a:pPr eaLnBrk="0" hangingPunct="0"/>
                <a:r>
                  <a:rPr lang="en-GB" altLang="zh-CN" sz="2000" b="1">
                    <a:solidFill>
                      <a:srgbClr val="339933"/>
                    </a:solidFill>
                    <a:latin typeface="Times New Roman" charset="0"/>
                  </a:rPr>
                  <a:t>pilot project are distracted by</a:t>
                </a:r>
              </a:p>
              <a:p>
                <a:pPr eaLnBrk="0" hangingPunct="0"/>
                <a:r>
                  <a:rPr lang="en-GB" altLang="zh-CN" sz="2000" b="1">
                    <a:solidFill>
                      <a:srgbClr val="339933"/>
                    </a:solidFill>
                    <a:latin typeface="Times New Roman" charset="0"/>
                  </a:rPr>
                  <a:t>“noise”</a:t>
                </a:r>
              </a:p>
            </p:txBody>
          </p:sp>
        </p:grpSp>
        <p:grpSp>
          <p:nvGrpSpPr>
            <p:cNvPr id="457733" name="Group 13"/>
            <p:cNvGrpSpPr>
              <a:grpSpLocks/>
            </p:cNvGrpSpPr>
            <p:nvPr/>
          </p:nvGrpSpPr>
          <p:grpSpPr bwMode="auto">
            <a:xfrm>
              <a:off x="632" y="1784"/>
              <a:ext cx="4999" cy="2096"/>
              <a:chOff x="632" y="1784"/>
              <a:chExt cx="4999" cy="2096"/>
            </a:xfrm>
          </p:grpSpPr>
          <p:sp>
            <p:nvSpPr>
              <p:cNvPr id="457747" name="Rectangle 14"/>
              <p:cNvSpPr>
                <a:spLocks noChangeArrowheads="1"/>
              </p:cNvSpPr>
              <p:nvPr/>
            </p:nvSpPr>
            <p:spPr bwMode="auto">
              <a:xfrm>
                <a:off x="632" y="1784"/>
                <a:ext cx="2864" cy="2096"/>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457748" name="Rectangle 15"/>
              <p:cNvSpPr>
                <a:spLocks noChangeArrowheads="1"/>
              </p:cNvSpPr>
              <p:nvPr/>
            </p:nvSpPr>
            <p:spPr bwMode="auto">
              <a:xfrm>
                <a:off x="3830" y="2438"/>
                <a:ext cx="1801" cy="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GB" altLang="zh-CN" sz="2400">
                    <a:solidFill>
                      <a:srgbClr val="339933"/>
                    </a:solidFill>
                    <a:latin typeface="Times New Roman" charset="0"/>
                  </a:rPr>
                  <a:t>So - use </a:t>
                </a:r>
                <a:r>
                  <a:rPr lang="en-GB" altLang="zh-CN" sz="2400">
                    <a:solidFill>
                      <a:schemeClr val="tx2"/>
                    </a:solidFill>
                    <a:latin typeface="Times New Roman" charset="0"/>
                  </a:rPr>
                  <a:t>“Firewall”</a:t>
                </a:r>
              </a:p>
              <a:p>
                <a:pPr eaLnBrk="0" hangingPunct="0"/>
                <a:r>
                  <a:rPr lang="en-GB" altLang="zh-CN" sz="2400">
                    <a:solidFill>
                      <a:srgbClr val="339933"/>
                    </a:solidFill>
                    <a:latin typeface="Times New Roman" charset="0"/>
                  </a:rPr>
                  <a:t>to insulate the group</a:t>
                </a:r>
              </a:p>
              <a:p>
                <a:pPr eaLnBrk="0" hangingPunct="0"/>
                <a:r>
                  <a:rPr lang="en-GB" altLang="zh-CN" sz="2400">
                    <a:solidFill>
                      <a:srgbClr val="339933"/>
                    </a:solidFill>
                    <a:latin typeface="Times New Roman" charset="0"/>
                  </a:rPr>
                  <a:t>from unwarranted</a:t>
                </a:r>
              </a:p>
              <a:p>
                <a:pPr eaLnBrk="0" hangingPunct="0"/>
                <a:r>
                  <a:rPr lang="en-GB" altLang="zh-CN" sz="2400">
                    <a:solidFill>
                      <a:srgbClr val="339933"/>
                    </a:solidFill>
                    <a:latin typeface="Times New Roman" charset="0"/>
                  </a:rPr>
                  <a:t>distractions</a:t>
                </a:r>
              </a:p>
            </p:txBody>
          </p:sp>
        </p:grpSp>
        <p:grpSp>
          <p:nvGrpSpPr>
            <p:cNvPr id="457734" name="Group 16"/>
            <p:cNvGrpSpPr>
              <a:grpSpLocks/>
            </p:cNvGrpSpPr>
            <p:nvPr/>
          </p:nvGrpSpPr>
          <p:grpSpPr bwMode="auto">
            <a:xfrm>
              <a:off x="624" y="1008"/>
              <a:ext cx="5166" cy="3155"/>
              <a:chOff x="576" y="960"/>
              <a:chExt cx="5415" cy="3308"/>
            </a:xfrm>
          </p:grpSpPr>
          <p:sp>
            <p:nvSpPr>
              <p:cNvPr id="457735" name="Line 17"/>
              <p:cNvSpPr>
                <a:spLocks noChangeShapeType="1"/>
              </p:cNvSpPr>
              <p:nvPr/>
            </p:nvSpPr>
            <p:spPr bwMode="auto">
              <a:xfrm>
                <a:off x="2352" y="1920"/>
                <a:ext cx="912" cy="576"/>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36" name="Rectangle 18"/>
              <p:cNvSpPr>
                <a:spLocks noChangeArrowheads="1"/>
              </p:cNvSpPr>
              <p:nvPr/>
            </p:nvSpPr>
            <p:spPr bwMode="auto">
              <a:xfrm>
                <a:off x="1828" y="1492"/>
                <a:ext cx="520" cy="472"/>
              </a:xfrm>
              <a:prstGeom prst="rect">
                <a:avLst/>
              </a:prstGeom>
              <a:solidFill>
                <a:schemeClr val="accent1"/>
              </a:solidFill>
              <a:ln w="12700">
                <a:solidFill>
                  <a:schemeClr val="tx1"/>
                </a:solidFill>
                <a:miter lim="800000"/>
                <a:headEnd/>
                <a:tailEnd/>
              </a:ln>
            </p:spPr>
            <p:txBody>
              <a:bodyPr wrap="none" anchor="ctr"/>
              <a:lstStyle/>
              <a:p>
                <a:endParaRPr lang="zh-CN" altLang="en-US"/>
              </a:p>
            </p:txBody>
          </p:sp>
          <p:sp>
            <p:nvSpPr>
              <p:cNvPr id="457737" name="Line 19"/>
              <p:cNvSpPr>
                <a:spLocks noChangeShapeType="1"/>
              </p:cNvSpPr>
              <p:nvPr/>
            </p:nvSpPr>
            <p:spPr bwMode="auto">
              <a:xfrm>
                <a:off x="576" y="960"/>
                <a:ext cx="1488" cy="52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38" name="Line 20"/>
              <p:cNvSpPr>
                <a:spLocks noChangeShapeType="1"/>
              </p:cNvSpPr>
              <p:nvPr/>
            </p:nvSpPr>
            <p:spPr bwMode="auto">
              <a:xfrm>
                <a:off x="1920" y="1200"/>
                <a:ext cx="144" cy="28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39" name="Line 21"/>
              <p:cNvSpPr>
                <a:spLocks noChangeShapeType="1"/>
              </p:cNvSpPr>
              <p:nvPr/>
            </p:nvSpPr>
            <p:spPr bwMode="auto">
              <a:xfrm flipH="1">
                <a:off x="2112" y="1200"/>
                <a:ext cx="1248" cy="28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40" name="Line 22"/>
              <p:cNvSpPr>
                <a:spLocks noChangeShapeType="1"/>
              </p:cNvSpPr>
              <p:nvPr/>
            </p:nvSpPr>
            <p:spPr bwMode="auto">
              <a:xfrm flipH="1">
                <a:off x="1584" y="1872"/>
                <a:ext cx="240" cy="144"/>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41" name="Line 23"/>
              <p:cNvSpPr>
                <a:spLocks noChangeShapeType="1"/>
              </p:cNvSpPr>
              <p:nvPr/>
            </p:nvSpPr>
            <p:spPr bwMode="auto">
              <a:xfrm flipH="1">
                <a:off x="1152" y="1920"/>
                <a:ext cx="672" cy="9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42" name="Line 24"/>
              <p:cNvSpPr>
                <a:spLocks noChangeShapeType="1"/>
              </p:cNvSpPr>
              <p:nvPr/>
            </p:nvSpPr>
            <p:spPr bwMode="auto">
              <a:xfrm flipH="1">
                <a:off x="1680" y="1968"/>
                <a:ext cx="240" cy="1008"/>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43" name="Line 25"/>
              <p:cNvSpPr>
                <a:spLocks noChangeShapeType="1"/>
              </p:cNvSpPr>
              <p:nvPr/>
            </p:nvSpPr>
            <p:spPr bwMode="auto">
              <a:xfrm>
                <a:off x="2112" y="1968"/>
                <a:ext cx="144" cy="144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44" name="Line 26"/>
              <p:cNvSpPr>
                <a:spLocks noChangeShapeType="1"/>
              </p:cNvSpPr>
              <p:nvPr/>
            </p:nvSpPr>
            <p:spPr bwMode="auto">
              <a:xfrm>
                <a:off x="2160" y="1968"/>
                <a:ext cx="432" cy="96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45" name="Line 27"/>
              <p:cNvSpPr>
                <a:spLocks noChangeShapeType="1"/>
              </p:cNvSpPr>
              <p:nvPr/>
            </p:nvSpPr>
            <p:spPr bwMode="auto">
              <a:xfrm>
                <a:off x="2352" y="1968"/>
                <a:ext cx="96" cy="96"/>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57746" name="Rectangle 28"/>
              <p:cNvSpPr>
                <a:spLocks noChangeArrowheads="1"/>
              </p:cNvSpPr>
              <p:nvPr/>
            </p:nvSpPr>
            <p:spPr bwMode="auto">
              <a:xfrm>
                <a:off x="3639" y="3446"/>
                <a:ext cx="2352" cy="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GB" altLang="zh-CN" sz="2400">
                    <a:solidFill>
                      <a:srgbClr val="339933"/>
                    </a:solidFill>
                    <a:latin typeface="Times New Roman" charset="0"/>
                  </a:rPr>
                  <a:t>Then use a </a:t>
                </a:r>
                <a:r>
                  <a:rPr lang="en-GB" altLang="zh-CN" sz="2400">
                    <a:solidFill>
                      <a:schemeClr val="tx2"/>
                    </a:solidFill>
                    <a:latin typeface="Times New Roman" charset="0"/>
                  </a:rPr>
                  <a:t>“Gatekeeper”</a:t>
                </a:r>
              </a:p>
              <a:p>
                <a:pPr eaLnBrk="0" hangingPunct="0"/>
                <a:r>
                  <a:rPr lang="en-GB" altLang="zh-CN" sz="2400">
                    <a:solidFill>
                      <a:srgbClr val="339933"/>
                    </a:solidFill>
                    <a:latin typeface="Times New Roman" charset="0"/>
                  </a:rPr>
                  <a:t>to filter incoming</a:t>
                </a:r>
              </a:p>
              <a:p>
                <a:pPr eaLnBrk="0" hangingPunct="0"/>
                <a:r>
                  <a:rPr lang="en-GB" altLang="zh-CN" sz="2400">
                    <a:solidFill>
                      <a:srgbClr val="339933"/>
                    </a:solidFill>
                    <a:latin typeface="Times New Roman" charset="0"/>
                  </a:rPr>
                  <a:t>information and present it</a:t>
                </a:r>
              </a:p>
            </p:txBody>
          </p:sp>
        </p:grpSp>
      </p:grpSp>
    </p:spTree>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9777" name="Rectangle 2"/>
          <p:cNvSpPr>
            <a:spLocks noGrp="1" noChangeArrowheads="1"/>
          </p:cNvSpPr>
          <p:nvPr>
            <p:ph type="title"/>
          </p:nvPr>
        </p:nvSpPr>
        <p:spPr/>
        <p:txBody>
          <a:bodyPr/>
          <a:lstStyle/>
          <a:p>
            <a:pPr eaLnBrk="1" hangingPunct="1"/>
            <a:r>
              <a:rPr lang="en-GB" altLang="zh-CN">
                <a:latin typeface="Garamond" charset="0"/>
                <a:ea typeface="宋体" charset="0"/>
              </a:rPr>
              <a:t>System Composite</a:t>
            </a:r>
          </a:p>
        </p:txBody>
      </p:sp>
      <p:sp>
        <p:nvSpPr>
          <p:cNvPr id="1026051" name="Rectangle 3"/>
          <p:cNvSpPr>
            <a:spLocks noGrp="1" noChangeArrowheads="1"/>
          </p:cNvSpPr>
          <p:nvPr>
            <p:ph type="body" sz="half" idx="1"/>
          </p:nvPr>
        </p:nvSpPr>
        <p:spPr>
          <a:xfrm>
            <a:off x="457200" y="1600200"/>
            <a:ext cx="4035425" cy="4530725"/>
          </a:xfrm>
        </p:spPr>
        <p:txBody>
          <a:bodyPr/>
          <a:lstStyle/>
          <a:p>
            <a:pPr eaLnBrk="1" hangingPunct="1"/>
            <a:r>
              <a:rPr lang="en-GB" altLang="zh-CN" sz="2200">
                <a:latin typeface="Arial" charset="0"/>
                <a:ea typeface="宋体" charset="0"/>
              </a:rPr>
              <a:t>A variation of the </a:t>
            </a:r>
            <a:r>
              <a:rPr lang="en-GB" altLang="zh-CN" sz="2200" i="1">
                <a:solidFill>
                  <a:schemeClr val="tx2"/>
                </a:solidFill>
                <a:latin typeface="Arial" charset="0"/>
                <a:ea typeface="宋体" charset="0"/>
              </a:rPr>
              <a:t>Composite</a:t>
            </a:r>
            <a:r>
              <a:rPr lang="en-GB" altLang="zh-CN" sz="2200" i="1">
                <a:solidFill>
                  <a:srgbClr val="CCFF33"/>
                </a:solidFill>
                <a:latin typeface="Arial" charset="0"/>
                <a:ea typeface="宋体" charset="0"/>
              </a:rPr>
              <a:t> </a:t>
            </a:r>
            <a:r>
              <a:rPr lang="en-GB" altLang="zh-CN" sz="2200">
                <a:latin typeface="Arial" charset="0"/>
                <a:ea typeface="宋体" charset="0"/>
              </a:rPr>
              <a:t>pattern     </a:t>
            </a:r>
            <a:r>
              <a:rPr lang="en-GB" altLang="zh-CN" sz="2200">
                <a:solidFill>
                  <a:srgbClr val="FF3300"/>
                </a:solidFill>
                <a:latin typeface="Arial" charset="0"/>
                <a:ea typeface="宋体" charset="0"/>
              </a:rPr>
              <a:t>[Gamma 1995]</a:t>
            </a:r>
            <a:r>
              <a:rPr lang="en-GB" altLang="zh-CN" sz="2200">
                <a:latin typeface="Arial" charset="0"/>
                <a:ea typeface="宋体" charset="0"/>
              </a:rPr>
              <a:t> allows us to describe any system as recursively composed of subsystems</a:t>
            </a:r>
          </a:p>
          <a:p>
            <a:pPr eaLnBrk="1" hangingPunct="1"/>
            <a:r>
              <a:rPr lang="en-GB" altLang="zh-CN" sz="2200">
                <a:latin typeface="Arial" charset="0"/>
                <a:ea typeface="宋体" charset="0"/>
              </a:rPr>
              <a:t>We can utilise high-level system-wide techniques recursively</a:t>
            </a:r>
          </a:p>
        </p:txBody>
      </p:sp>
      <p:sp>
        <p:nvSpPr>
          <p:cNvPr id="459779"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CBB8EC5-E8EC-F442-981E-CEE4392A7806}" type="slidenum">
              <a:rPr lang="en-US" altLang="zh-CN" sz="1200">
                <a:latin typeface="Garamond" charset="0"/>
              </a:rPr>
              <a:pPr eaLnBrk="1" hangingPunct="1"/>
              <a:t>206</a:t>
            </a:fld>
            <a:endParaRPr lang="en-US" altLang="zh-CN" sz="1200">
              <a:latin typeface="Garamond" charset="0"/>
            </a:endParaRPr>
          </a:p>
        </p:txBody>
      </p:sp>
      <p:sp>
        <p:nvSpPr>
          <p:cNvPr id="459780" name="Text Box 4"/>
          <p:cNvSpPr txBox="1">
            <a:spLocks noChangeArrowheads="1"/>
          </p:cNvSpPr>
          <p:nvPr/>
        </p:nvSpPr>
        <p:spPr bwMode="auto">
          <a:xfrm>
            <a:off x="5027613" y="2665413"/>
            <a:ext cx="1447800" cy="65087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spcBef>
                <a:spcPct val="50000"/>
              </a:spcBef>
            </a:pPr>
            <a:r>
              <a:rPr lang="en-GB" altLang="zh-CN" sz="1800" b="1">
                <a:latin typeface="Times New Roman" charset="0"/>
              </a:rPr>
              <a:t>Software System</a:t>
            </a:r>
            <a:endParaRPr lang="en-GB" altLang="zh-CN" sz="2800">
              <a:latin typeface="Times New Roman" charset="0"/>
            </a:endParaRPr>
          </a:p>
        </p:txBody>
      </p:sp>
      <p:sp>
        <p:nvSpPr>
          <p:cNvPr id="459781" name="Line 5"/>
          <p:cNvSpPr>
            <a:spLocks noChangeShapeType="1"/>
          </p:cNvSpPr>
          <p:nvPr/>
        </p:nvSpPr>
        <p:spPr bwMode="auto">
          <a:xfrm>
            <a:off x="5943600" y="3581400"/>
            <a:ext cx="381000" cy="5334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lIns="90000" tIns="46800" rIns="90000" bIns="46800" anchor="ctr">
            <a:spAutoFit/>
          </a:bodyPr>
          <a:lstStyle/>
          <a:p>
            <a:endParaRPr lang="en-US"/>
          </a:p>
        </p:txBody>
      </p:sp>
      <p:sp>
        <p:nvSpPr>
          <p:cNvPr id="459782" name="AutoShape 6"/>
          <p:cNvSpPr>
            <a:spLocks noChangeArrowheads="1"/>
          </p:cNvSpPr>
          <p:nvPr/>
        </p:nvSpPr>
        <p:spPr bwMode="auto">
          <a:xfrm>
            <a:off x="5715000" y="3352800"/>
            <a:ext cx="381000" cy="228600"/>
          </a:xfrm>
          <a:prstGeom prst="diamond">
            <a:avLst/>
          </a:prstGeom>
          <a:solidFill>
            <a:schemeClr val="tx1"/>
          </a:solidFill>
          <a:ln w="9525">
            <a:solidFill>
              <a:schemeClr val="tx1"/>
            </a:solidFill>
            <a:miter lim="800000"/>
            <a:headEnd/>
            <a:tailEnd/>
          </a:ln>
        </p:spPr>
        <p:txBody>
          <a:bodyPr wrap="none" lIns="90000" tIns="46800" rIns="90000" bIns="46800" anchor="ctr">
            <a:spAutoFit/>
          </a:bodyPr>
          <a:lstStyle/>
          <a:p>
            <a:endParaRPr lang="zh-CN" altLang="en-US"/>
          </a:p>
        </p:txBody>
      </p:sp>
      <p:sp>
        <p:nvSpPr>
          <p:cNvPr id="459783" name="Text Box 7"/>
          <p:cNvSpPr txBox="1">
            <a:spLocks noChangeArrowheads="1"/>
          </p:cNvSpPr>
          <p:nvPr/>
        </p:nvSpPr>
        <p:spPr bwMode="auto">
          <a:xfrm>
            <a:off x="6324600" y="3733800"/>
            <a:ext cx="609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spcBef>
                <a:spcPct val="50000"/>
              </a:spcBef>
            </a:pPr>
            <a:r>
              <a:rPr lang="en-GB" altLang="zh-CN" sz="1600">
                <a:latin typeface="Times New Roman" charset="0"/>
              </a:rPr>
              <a:t>1..*</a:t>
            </a:r>
            <a:endParaRPr lang="en-GB" altLang="zh-CN" sz="2800">
              <a:latin typeface="Times New Roman" charset="0"/>
            </a:endParaRPr>
          </a:p>
        </p:txBody>
      </p:sp>
      <p:sp>
        <p:nvSpPr>
          <p:cNvPr id="459784" name="Text Box 8"/>
          <p:cNvSpPr txBox="1">
            <a:spLocks noChangeArrowheads="1"/>
          </p:cNvSpPr>
          <p:nvPr/>
        </p:nvSpPr>
        <p:spPr bwMode="auto">
          <a:xfrm>
            <a:off x="6705600" y="4419600"/>
            <a:ext cx="609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spcBef>
                <a:spcPct val="50000"/>
              </a:spcBef>
            </a:pPr>
            <a:r>
              <a:rPr lang="en-GB" altLang="zh-CN" sz="1600">
                <a:latin typeface="Times New Roman" charset="0"/>
              </a:rPr>
              <a:t>1..*</a:t>
            </a:r>
            <a:endParaRPr lang="en-GB" altLang="zh-CN" sz="2800">
              <a:latin typeface="Times New Roman" charset="0"/>
            </a:endParaRPr>
          </a:p>
        </p:txBody>
      </p:sp>
      <p:sp>
        <p:nvSpPr>
          <p:cNvPr id="459785" name="Line 9"/>
          <p:cNvSpPr>
            <a:spLocks noChangeShapeType="1"/>
          </p:cNvSpPr>
          <p:nvPr/>
        </p:nvSpPr>
        <p:spPr bwMode="auto">
          <a:xfrm>
            <a:off x="5867400" y="5562600"/>
            <a:ext cx="14478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lIns="90000" tIns="46800" rIns="90000" bIns="46800" anchor="ctr">
            <a:spAutoFit/>
          </a:bodyPr>
          <a:lstStyle/>
          <a:p>
            <a:endParaRPr lang="en-US"/>
          </a:p>
        </p:txBody>
      </p:sp>
      <p:sp>
        <p:nvSpPr>
          <p:cNvPr id="459786" name="Text Box 10"/>
          <p:cNvSpPr txBox="1">
            <a:spLocks noChangeArrowheads="1"/>
          </p:cNvSpPr>
          <p:nvPr/>
        </p:nvSpPr>
        <p:spPr bwMode="auto">
          <a:xfrm>
            <a:off x="6248400" y="4038600"/>
            <a:ext cx="1447800" cy="3762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spcBef>
                <a:spcPct val="50000"/>
              </a:spcBef>
            </a:pPr>
            <a:r>
              <a:rPr lang="en-GB" altLang="zh-CN" sz="1800" b="1" i="1">
                <a:latin typeface="Times New Roman" charset="0"/>
              </a:rPr>
              <a:t>Component</a:t>
            </a:r>
            <a:endParaRPr lang="en-GB" altLang="zh-CN" sz="1800" b="1">
              <a:latin typeface="Times New Roman" charset="0"/>
            </a:endParaRPr>
          </a:p>
        </p:txBody>
      </p:sp>
      <p:sp>
        <p:nvSpPr>
          <p:cNvPr id="459787" name="Text Box 11"/>
          <p:cNvSpPr txBox="1">
            <a:spLocks noChangeArrowheads="1"/>
          </p:cNvSpPr>
          <p:nvPr/>
        </p:nvSpPr>
        <p:spPr bwMode="auto">
          <a:xfrm>
            <a:off x="7313613" y="5332413"/>
            <a:ext cx="1371600" cy="37623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spcBef>
                <a:spcPct val="50000"/>
              </a:spcBef>
            </a:pPr>
            <a:r>
              <a:rPr lang="en-GB" altLang="zh-CN" sz="1800" b="1">
                <a:latin typeface="Times New Roman" charset="0"/>
              </a:rPr>
              <a:t>Package</a:t>
            </a:r>
            <a:endParaRPr lang="en-GB" altLang="zh-CN" sz="2800">
              <a:latin typeface="Times New Roman" charset="0"/>
            </a:endParaRPr>
          </a:p>
        </p:txBody>
      </p:sp>
      <p:sp>
        <p:nvSpPr>
          <p:cNvPr id="459788" name="Text Box 12"/>
          <p:cNvSpPr txBox="1">
            <a:spLocks noChangeArrowheads="1"/>
          </p:cNvSpPr>
          <p:nvPr/>
        </p:nvSpPr>
        <p:spPr bwMode="auto">
          <a:xfrm>
            <a:off x="4495800" y="5334000"/>
            <a:ext cx="1371600" cy="3762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spcBef>
                <a:spcPct val="50000"/>
              </a:spcBef>
            </a:pPr>
            <a:r>
              <a:rPr lang="en-GB" altLang="zh-CN" sz="1800" b="1">
                <a:latin typeface="Times New Roman" charset="0"/>
              </a:rPr>
              <a:t>Connector</a:t>
            </a:r>
            <a:endParaRPr lang="en-GB" altLang="zh-CN" sz="1800">
              <a:latin typeface="Times New Roman" charset="0"/>
            </a:endParaRPr>
          </a:p>
        </p:txBody>
      </p:sp>
      <p:sp>
        <p:nvSpPr>
          <p:cNvPr id="459789" name="Line 13"/>
          <p:cNvSpPr>
            <a:spLocks noChangeShapeType="1"/>
          </p:cNvSpPr>
          <p:nvPr/>
        </p:nvSpPr>
        <p:spPr bwMode="auto">
          <a:xfrm flipV="1">
            <a:off x="5486400" y="4495800"/>
            <a:ext cx="1219200" cy="838200"/>
          </a:xfrm>
          <a:prstGeom prst="line">
            <a:avLst/>
          </a:prstGeom>
          <a:noFill/>
          <a:ln w="15875">
            <a:solidFill>
              <a:schemeClr val="tx1"/>
            </a:solidFill>
            <a:round/>
            <a:headEnd/>
            <a:tailEnd type="triangle" w="lg" len="lg"/>
          </a:ln>
          <a:extLst>
            <a:ext uri="{909E8E84-426E-40dd-AFC4-6F175D3DCCD1}">
              <a14:hiddenFill xmlns:a14="http://schemas.microsoft.com/office/drawing/2010/main" xmlns="">
                <a:noFill/>
              </a14:hiddenFill>
            </a:ext>
          </a:extLst>
        </p:spPr>
        <p:txBody>
          <a:bodyPr lIns="90000" tIns="46800" rIns="90000" bIns="46800" anchor="ctr">
            <a:spAutoFit/>
          </a:bodyPr>
          <a:lstStyle/>
          <a:p>
            <a:endParaRPr lang="en-US"/>
          </a:p>
        </p:txBody>
      </p:sp>
      <p:sp>
        <p:nvSpPr>
          <p:cNvPr id="459790" name="Line 14"/>
          <p:cNvSpPr>
            <a:spLocks noChangeShapeType="1"/>
          </p:cNvSpPr>
          <p:nvPr/>
        </p:nvSpPr>
        <p:spPr bwMode="auto">
          <a:xfrm flipH="1" flipV="1">
            <a:off x="6934200" y="4495800"/>
            <a:ext cx="1066800" cy="838200"/>
          </a:xfrm>
          <a:prstGeom prst="line">
            <a:avLst/>
          </a:prstGeom>
          <a:noFill/>
          <a:ln w="15875">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lIns="90000" tIns="46800" rIns="90000" bIns="46800" anchor="ctr">
            <a:spAutoFit/>
          </a:bodyPr>
          <a:lstStyle/>
          <a:p>
            <a:endParaRPr lang="en-US"/>
          </a:p>
        </p:txBody>
      </p:sp>
      <p:sp>
        <p:nvSpPr>
          <p:cNvPr id="459791" name="AutoShape 15"/>
          <p:cNvSpPr>
            <a:spLocks noChangeArrowheads="1"/>
          </p:cNvSpPr>
          <p:nvPr/>
        </p:nvSpPr>
        <p:spPr bwMode="auto">
          <a:xfrm>
            <a:off x="8686800" y="5410200"/>
            <a:ext cx="381000" cy="228600"/>
          </a:xfrm>
          <a:prstGeom prst="diamond">
            <a:avLst/>
          </a:prstGeom>
          <a:solidFill>
            <a:schemeClr val="tx1"/>
          </a:solidFill>
          <a:ln w="9525">
            <a:solidFill>
              <a:schemeClr val="tx1"/>
            </a:solidFill>
            <a:miter lim="800000"/>
            <a:headEnd/>
            <a:tailEnd/>
          </a:ln>
        </p:spPr>
        <p:txBody>
          <a:bodyPr wrap="none" lIns="90000" tIns="46800" rIns="90000" bIns="46800" anchor="ctr">
            <a:spAutoFit/>
          </a:bodyPr>
          <a:lstStyle/>
          <a:p>
            <a:endParaRPr lang="zh-CN" altLang="en-US"/>
          </a:p>
        </p:txBody>
      </p:sp>
      <p:sp>
        <p:nvSpPr>
          <p:cNvPr id="459792" name="Line 16"/>
          <p:cNvSpPr>
            <a:spLocks noChangeShapeType="1"/>
          </p:cNvSpPr>
          <p:nvPr/>
        </p:nvSpPr>
        <p:spPr bwMode="auto">
          <a:xfrm flipV="1">
            <a:off x="8839200" y="4191000"/>
            <a:ext cx="0" cy="1219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lIns="90000" tIns="46800" rIns="90000" bIns="46800" anchor="ctr">
            <a:spAutoFit/>
          </a:bodyPr>
          <a:lstStyle/>
          <a:p>
            <a:endParaRPr lang="en-US"/>
          </a:p>
        </p:txBody>
      </p:sp>
      <p:sp>
        <p:nvSpPr>
          <p:cNvPr id="459793" name="Rectangle 17"/>
          <p:cNvSpPr>
            <a:spLocks noChangeArrowheads="1"/>
          </p:cNvSpPr>
          <p:nvPr/>
        </p:nvSpPr>
        <p:spPr bwMode="auto">
          <a:xfrm>
            <a:off x="5867400" y="5562600"/>
            <a:ext cx="4857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000" tIns="46800" rIns="90000" bIns="46800">
            <a:spAutoFit/>
          </a:bodyPr>
          <a:lstStyle/>
          <a:p>
            <a:pPr eaLnBrk="0" hangingPunct="0"/>
            <a:r>
              <a:rPr lang="en-GB" altLang="zh-CN" sz="1600">
                <a:latin typeface="Times New Roman" charset="0"/>
              </a:rPr>
              <a:t>1..*</a:t>
            </a:r>
          </a:p>
        </p:txBody>
      </p:sp>
      <p:sp>
        <p:nvSpPr>
          <p:cNvPr id="459794" name="Text Box 18"/>
          <p:cNvSpPr txBox="1">
            <a:spLocks noChangeArrowheads="1"/>
          </p:cNvSpPr>
          <p:nvPr/>
        </p:nvSpPr>
        <p:spPr bwMode="auto">
          <a:xfrm>
            <a:off x="6934200" y="5562600"/>
            <a:ext cx="381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spcBef>
                <a:spcPct val="50000"/>
              </a:spcBef>
            </a:pPr>
            <a:r>
              <a:rPr lang="en-GB" altLang="zh-CN" sz="1600">
                <a:latin typeface="Times New Roman" charset="0"/>
              </a:rPr>
              <a:t>2</a:t>
            </a:r>
            <a:endParaRPr lang="en-GB" altLang="zh-CN" sz="2800">
              <a:latin typeface="Times New Roman" charset="0"/>
            </a:endParaRPr>
          </a:p>
        </p:txBody>
      </p:sp>
      <p:sp>
        <p:nvSpPr>
          <p:cNvPr id="459795" name="Text Box 19"/>
          <p:cNvSpPr txBox="1">
            <a:spLocks noChangeArrowheads="1"/>
          </p:cNvSpPr>
          <p:nvPr/>
        </p:nvSpPr>
        <p:spPr bwMode="auto">
          <a:xfrm>
            <a:off x="6172200" y="5181600"/>
            <a:ext cx="762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spcBef>
                <a:spcPct val="50000"/>
              </a:spcBef>
            </a:pPr>
            <a:r>
              <a:rPr lang="en-GB" altLang="zh-CN" sz="1600">
                <a:latin typeface="Times New Roman" charset="0"/>
              </a:rPr>
              <a:t>links</a:t>
            </a:r>
            <a:endParaRPr lang="en-GB" altLang="zh-CN" sz="2800">
              <a:latin typeface="Times New Roman" charset="0"/>
            </a:endParaRPr>
          </a:p>
        </p:txBody>
      </p:sp>
      <p:sp>
        <p:nvSpPr>
          <p:cNvPr id="459796" name="Line 20"/>
          <p:cNvSpPr>
            <a:spLocks noChangeShapeType="1"/>
          </p:cNvSpPr>
          <p:nvPr/>
        </p:nvSpPr>
        <p:spPr bwMode="auto">
          <a:xfrm flipH="1">
            <a:off x="7696200" y="4191000"/>
            <a:ext cx="1143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6051">
                                            <p:txEl>
                                              <p:pRg st="0" end="0"/>
                                            </p:txEl>
                                          </p:spTgt>
                                        </p:tgtEl>
                                        <p:attrNameLst>
                                          <p:attrName>style.visibility</p:attrName>
                                        </p:attrNameLst>
                                      </p:cBhvr>
                                      <p:to>
                                        <p:strVal val="visible"/>
                                      </p:to>
                                    </p:set>
                                    <p:anim calcmode="lin" valueType="num">
                                      <p:cBhvr additive="base">
                                        <p:cTn id="7" dur="500" fill="hold"/>
                                        <p:tgtEl>
                                          <p:spTgt spid="10260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60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6051">
                                            <p:txEl>
                                              <p:pRg st="1" end="1"/>
                                            </p:txEl>
                                          </p:spTgt>
                                        </p:tgtEl>
                                        <p:attrNameLst>
                                          <p:attrName>style.visibility</p:attrName>
                                        </p:attrNameLst>
                                      </p:cBhvr>
                                      <p:to>
                                        <p:strVal val="visible"/>
                                      </p:to>
                                    </p:set>
                                    <p:anim calcmode="lin" valueType="num">
                                      <p:cBhvr additive="base">
                                        <p:cTn id="13" dur="500" fill="hold"/>
                                        <p:tgtEl>
                                          <p:spTgt spid="10260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60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1" grpId="0" build="p" autoUpdateAnimBg="0"/>
    </p:bld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1825" name="Rectangle 2"/>
          <p:cNvSpPr>
            <a:spLocks noGrp="1" noChangeArrowheads="1"/>
          </p:cNvSpPr>
          <p:nvPr>
            <p:ph type="title"/>
          </p:nvPr>
        </p:nvSpPr>
        <p:spPr/>
        <p:txBody>
          <a:bodyPr/>
          <a:lstStyle/>
          <a:p>
            <a:pPr eaLnBrk="1" hangingPunct="1"/>
            <a:r>
              <a:rPr lang="en-GB" altLang="zh-CN">
                <a:latin typeface="Garamond" charset="0"/>
                <a:ea typeface="宋体" charset="0"/>
              </a:rPr>
              <a:t>Developing an Object Model of the Legacy System</a:t>
            </a:r>
          </a:p>
        </p:txBody>
      </p:sp>
      <p:sp>
        <p:nvSpPr>
          <p:cNvPr id="1027075" name="Rectangle 3"/>
          <p:cNvSpPr>
            <a:spLocks noGrp="1" noChangeArrowheads="1"/>
          </p:cNvSpPr>
          <p:nvPr>
            <p:ph type="body" sz="half" idx="1"/>
          </p:nvPr>
        </p:nvSpPr>
        <p:spPr>
          <a:xfrm>
            <a:off x="457200" y="1600200"/>
            <a:ext cx="4035425" cy="4530725"/>
          </a:xfrm>
        </p:spPr>
        <p:txBody>
          <a:bodyPr/>
          <a:lstStyle/>
          <a:p>
            <a:pPr eaLnBrk="1" hangingPunct="1">
              <a:lnSpc>
                <a:spcPct val="90000"/>
              </a:lnSpc>
            </a:pPr>
            <a:r>
              <a:rPr lang="en-GB" altLang="zh-CN" sz="2600">
                <a:latin typeface="Arial" charset="0"/>
                <a:ea typeface="宋体" charset="0"/>
              </a:rPr>
              <a:t>Using </a:t>
            </a:r>
            <a:r>
              <a:rPr lang="en-GB" altLang="zh-CN" sz="2600" i="1">
                <a:solidFill>
                  <a:schemeClr val="tx2"/>
                </a:solidFill>
                <a:latin typeface="Arial" charset="0"/>
                <a:ea typeface="宋体" charset="0"/>
              </a:rPr>
              <a:t>Scenarios Define the Problem</a:t>
            </a:r>
            <a:r>
              <a:rPr lang="en-GB" altLang="zh-CN" sz="2600">
                <a:latin typeface="Arial" charset="0"/>
                <a:ea typeface="宋体" charset="0"/>
              </a:rPr>
              <a:t> </a:t>
            </a:r>
            <a:r>
              <a:rPr lang="en-GB" altLang="zh-CN" sz="2600">
                <a:solidFill>
                  <a:srgbClr val="FF3300"/>
                </a:solidFill>
                <a:latin typeface="Arial" charset="0"/>
                <a:ea typeface="宋体" charset="0"/>
              </a:rPr>
              <a:t>[Coplien 1995]</a:t>
            </a:r>
            <a:r>
              <a:rPr lang="en-GB" altLang="zh-CN" sz="2600">
                <a:latin typeface="Arial" charset="0"/>
                <a:ea typeface="宋体" charset="0"/>
              </a:rPr>
              <a:t> we employ Use Case analysis to develop descriptions of system and sub-system functionality</a:t>
            </a:r>
          </a:p>
          <a:p>
            <a:pPr eaLnBrk="1" hangingPunct="1">
              <a:lnSpc>
                <a:spcPct val="90000"/>
              </a:lnSpc>
            </a:pPr>
            <a:r>
              <a:rPr lang="en-GB" altLang="zh-CN" sz="2200">
                <a:latin typeface="Arial Narrow" charset="0"/>
                <a:ea typeface="宋体" charset="0"/>
              </a:rPr>
              <a:t>(Perhaps using </a:t>
            </a:r>
            <a:r>
              <a:rPr lang="en-GB" altLang="zh-CN" sz="2200" i="1">
                <a:solidFill>
                  <a:schemeClr val="tx2"/>
                </a:solidFill>
                <a:latin typeface="Arial Narrow" charset="0"/>
                <a:ea typeface="宋体" charset="0"/>
              </a:rPr>
              <a:t>Form Follows Function</a:t>
            </a:r>
            <a:r>
              <a:rPr lang="en-GB" altLang="zh-CN" sz="2200">
                <a:latin typeface="Arial Narrow" charset="0"/>
                <a:ea typeface="宋体" charset="0"/>
              </a:rPr>
              <a:t> to partition</a:t>
            </a:r>
            <a:r>
              <a:rPr lang="en-GB" altLang="zh-CN" sz="2600">
                <a:latin typeface="Arial" charset="0"/>
                <a:ea typeface="宋体" charset="0"/>
              </a:rPr>
              <a:t>)</a:t>
            </a:r>
          </a:p>
        </p:txBody>
      </p:sp>
      <p:sp>
        <p:nvSpPr>
          <p:cNvPr id="461827"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2464CD5-3C38-E84E-AD97-8CA0EF600D19}" type="slidenum">
              <a:rPr lang="en-US" altLang="zh-CN" sz="1200">
                <a:latin typeface="Garamond" charset="0"/>
              </a:rPr>
              <a:pPr eaLnBrk="1" hangingPunct="1"/>
              <a:t>207</a:t>
            </a:fld>
            <a:endParaRPr lang="en-US" altLang="zh-CN" sz="1200">
              <a:latin typeface="Garamond" charset="0"/>
            </a:endParaRPr>
          </a:p>
        </p:txBody>
      </p:sp>
      <p:graphicFrame>
        <p:nvGraphicFramePr>
          <p:cNvPr id="461828" name="Object 4"/>
          <p:cNvGraphicFramePr>
            <a:graphicFrameLocks noChangeAspect="1"/>
          </p:cNvGraphicFramePr>
          <p:nvPr/>
        </p:nvGraphicFramePr>
        <p:xfrm>
          <a:off x="4876800" y="2514600"/>
          <a:ext cx="3806825" cy="2741613"/>
        </p:xfrm>
        <a:graphic>
          <a:graphicData uri="http://schemas.openxmlformats.org/presentationml/2006/ole">
            <mc:AlternateContent xmlns:mc="http://schemas.openxmlformats.org/markup-compatibility/2006">
              <mc:Choice xmlns:v="urn:schemas-microsoft-com:vml" Requires="v">
                <p:oleObj name="VISIO" r:id="rId3" imgW="5480304" imgH="3947160" progId="Visio.Drawing.4">
                  <p:embed/>
                </p:oleObj>
              </mc:Choice>
              <mc:Fallback>
                <p:oleObj name="VISIO" r:id="rId3" imgW="5480304" imgH="3947160" progId="Visio.Drawing.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514600"/>
                        <a:ext cx="3806825" cy="2741613"/>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7075">
                                            <p:txEl>
                                              <p:pRg st="0" end="0"/>
                                            </p:txEl>
                                          </p:spTgt>
                                        </p:tgtEl>
                                        <p:attrNameLst>
                                          <p:attrName>style.visibility</p:attrName>
                                        </p:attrNameLst>
                                      </p:cBhvr>
                                      <p:to>
                                        <p:strVal val="visible"/>
                                      </p:to>
                                    </p:set>
                                    <p:anim calcmode="lin" valueType="num">
                                      <p:cBhvr additive="base">
                                        <p:cTn id="7" dur="500" fill="hold"/>
                                        <p:tgtEl>
                                          <p:spTgt spid="10270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7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7075">
                                            <p:txEl>
                                              <p:pRg st="1" end="1"/>
                                            </p:txEl>
                                          </p:spTgt>
                                        </p:tgtEl>
                                        <p:attrNameLst>
                                          <p:attrName>style.visibility</p:attrName>
                                        </p:attrNameLst>
                                      </p:cBhvr>
                                      <p:to>
                                        <p:strVal val="visible"/>
                                      </p:to>
                                    </p:set>
                                    <p:anim calcmode="lin" valueType="num">
                                      <p:cBhvr additive="base">
                                        <p:cTn id="13" dur="500" fill="hold"/>
                                        <p:tgtEl>
                                          <p:spTgt spid="10270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2707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5" grpId="0" build="p"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3" name="Rectangle 2"/>
          <p:cNvSpPr>
            <a:spLocks noGrp="1" noChangeArrowheads="1"/>
          </p:cNvSpPr>
          <p:nvPr>
            <p:ph type="title"/>
          </p:nvPr>
        </p:nvSpPr>
        <p:spPr/>
        <p:txBody>
          <a:bodyPr/>
          <a:lstStyle/>
          <a:p>
            <a:pPr eaLnBrk="1" hangingPunct="1"/>
            <a:r>
              <a:rPr lang="en-GB" altLang="zh-CN">
                <a:latin typeface="Garamond" charset="0"/>
                <a:ea typeface="宋体" charset="0"/>
              </a:rPr>
              <a:t>Separating Concerns</a:t>
            </a:r>
            <a:endParaRPr lang="en-US" altLang="zh-CN">
              <a:latin typeface="Garamond" charset="0"/>
              <a:ea typeface="宋体" charset="0"/>
            </a:endParaRPr>
          </a:p>
        </p:txBody>
      </p:sp>
      <p:sp>
        <p:nvSpPr>
          <p:cNvPr id="1028099"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The </a:t>
            </a:r>
            <a:r>
              <a:rPr lang="en-GB" altLang="zh-CN" sz="2600">
                <a:latin typeface="Tahoma" charset="0"/>
                <a:ea typeface="宋体" charset="0"/>
              </a:rPr>
              <a:t>‘</a:t>
            </a:r>
            <a:r>
              <a:rPr lang="en-GB" altLang="zh-CN" sz="2600">
                <a:latin typeface="Arial" charset="0"/>
                <a:ea typeface="宋体" charset="0"/>
              </a:rPr>
              <a:t>Shamrock</a:t>
            </a:r>
            <a:r>
              <a:rPr lang="en-GB" altLang="zh-CN" sz="2600">
                <a:latin typeface="Tahoma" charset="0"/>
                <a:ea typeface="宋体" charset="0"/>
              </a:rPr>
              <a:t>’</a:t>
            </a:r>
            <a:r>
              <a:rPr lang="en-GB" altLang="zh-CN" sz="2600">
                <a:latin typeface="Arial" charset="0"/>
                <a:ea typeface="宋体" charset="0"/>
              </a:rPr>
              <a:t> pattern identifies 3 kinds of packages</a:t>
            </a:r>
          </a:p>
          <a:p>
            <a:pPr lvl="1" eaLnBrk="1" hangingPunct="1">
              <a:lnSpc>
                <a:spcPct val="90000"/>
              </a:lnSpc>
            </a:pPr>
            <a:r>
              <a:rPr lang="en-GB" altLang="zh-CN" sz="2200">
                <a:latin typeface="Arial" charset="0"/>
                <a:ea typeface="宋体" charset="0"/>
              </a:rPr>
              <a:t>The Concept Model(s)</a:t>
            </a:r>
          </a:p>
          <a:p>
            <a:pPr lvl="1" eaLnBrk="1" hangingPunct="1">
              <a:lnSpc>
                <a:spcPct val="90000"/>
              </a:lnSpc>
            </a:pPr>
            <a:r>
              <a:rPr lang="en-GB" altLang="zh-CN" sz="2200">
                <a:latin typeface="Arial" charset="0"/>
                <a:ea typeface="宋体" charset="0"/>
              </a:rPr>
              <a:t>The Interaction Domain(s)</a:t>
            </a:r>
          </a:p>
          <a:p>
            <a:pPr lvl="2" eaLnBrk="1" hangingPunct="1">
              <a:lnSpc>
                <a:spcPct val="90000"/>
              </a:lnSpc>
            </a:pPr>
            <a:r>
              <a:rPr lang="en-GB" altLang="zh-CN" sz="2000">
                <a:latin typeface="Arial" charset="0"/>
                <a:ea typeface="宋体" charset="0"/>
              </a:rPr>
              <a:t>E.g., GUI</a:t>
            </a:r>
            <a:r>
              <a:rPr lang="en-GB" altLang="zh-CN" sz="2000">
                <a:latin typeface="Tahoma" charset="0"/>
                <a:ea typeface="宋体" charset="0"/>
              </a:rPr>
              <a:t>’</a:t>
            </a:r>
            <a:r>
              <a:rPr lang="en-GB" altLang="zh-CN" sz="2000">
                <a:latin typeface="Arial" charset="0"/>
                <a:ea typeface="宋体" charset="0"/>
              </a:rPr>
              <a:t>s, protocols etc.,</a:t>
            </a:r>
          </a:p>
          <a:p>
            <a:pPr lvl="1" eaLnBrk="1" hangingPunct="1">
              <a:lnSpc>
                <a:spcPct val="90000"/>
              </a:lnSpc>
            </a:pPr>
            <a:r>
              <a:rPr lang="en-GB" altLang="zh-CN" sz="2200">
                <a:latin typeface="Arial" charset="0"/>
                <a:ea typeface="宋体" charset="0"/>
              </a:rPr>
              <a:t>The Infrastructure Domain(s)</a:t>
            </a:r>
          </a:p>
          <a:p>
            <a:pPr lvl="2" eaLnBrk="1" hangingPunct="1">
              <a:lnSpc>
                <a:spcPct val="90000"/>
              </a:lnSpc>
            </a:pPr>
            <a:r>
              <a:rPr lang="en-GB" altLang="zh-CN" sz="2000">
                <a:latin typeface="Arial" charset="0"/>
                <a:ea typeface="宋体" charset="0"/>
              </a:rPr>
              <a:t>Concurrency, Persistence etc.</a:t>
            </a:r>
          </a:p>
          <a:p>
            <a:pPr eaLnBrk="1" hangingPunct="1">
              <a:lnSpc>
                <a:spcPct val="90000"/>
              </a:lnSpc>
            </a:pPr>
            <a:r>
              <a:rPr lang="en-GB" altLang="zh-CN" sz="2600">
                <a:latin typeface="Tahoma" charset="0"/>
                <a:ea typeface="宋体" charset="0"/>
              </a:rPr>
              <a:t>‘</a:t>
            </a:r>
            <a:r>
              <a:rPr lang="en-GB" altLang="zh-CN" sz="2600">
                <a:latin typeface="Arial" charset="0"/>
                <a:ea typeface="宋体" charset="0"/>
              </a:rPr>
              <a:t>Time-Ordered Coupling</a:t>
            </a:r>
            <a:r>
              <a:rPr lang="en-GB" altLang="zh-CN" sz="2600">
                <a:latin typeface="Tahoma" charset="0"/>
                <a:ea typeface="宋体" charset="0"/>
              </a:rPr>
              <a:t>’</a:t>
            </a:r>
            <a:endParaRPr lang="en-GB" altLang="zh-CN" sz="2600">
              <a:latin typeface="Arial" charset="0"/>
              <a:ea typeface="宋体" charset="0"/>
            </a:endParaRPr>
          </a:p>
          <a:p>
            <a:pPr lvl="1" eaLnBrk="1" hangingPunct="1">
              <a:lnSpc>
                <a:spcPct val="90000"/>
              </a:lnSpc>
            </a:pPr>
            <a:r>
              <a:rPr lang="en-GB" altLang="zh-CN" sz="2200">
                <a:latin typeface="Arial" charset="0"/>
                <a:ea typeface="宋体" charset="0"/>
              </a:rPr>
              <a:t>Reflects Brand</a:t>
            </a:r>
            <a:r>
              <a:rPr lang="en-GB" altLang="zh-CN" sz="2200">
                <a:latin typeface="Tahoma" charset="0"/>
                <a:ea typeface="宋体" charset="0"/>
              </a:rPr>
              <a:t>’</a:t>
            </a:r>
            <a:r>
              <a:rPr lang="en-GB" altLang="zh-CN" sz="2200">
                <a:latin typeface="Arial" charset="0"/>
                <a:ea typeface="宋体" charset="0"/>
              </a:rPr>
              <a:t>s Shearing Layers</a:t>
            </a:r>
          </a:p>
          <a:p>
            <a:pPr lvl="2" eaLnBrk="1" hangingPunct="1">
              <a:lnSpc>
                <a:spcPct val="90000"/>
              </a:lnSpc>
            </a:pPr>
            <a:r>
              <a:rPr lang="en-US" altLang="zh-CN" sz="2000">
                <a:latin typeface="Arial" charset="0"/>
                <a:ea typeface="宋体" charset="0"/>
              </a:rPr>
              <a:t>See Appendix A</a:t>
            </a:r>
          </a:p>
        </p:txBody>
      </p:sp>
      <p:sp>
        <p:nvSpPr>
          <p:cNvPr id="4638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F212E90-A323-DD4F-A8AE-77374A5D7BBA}" type="slidenum">
              <a:rPr lang="en-US" altLang="zh-CN" sz="1200">
                <a:latin typeface="Garamond" charset="0"/>
              </a:rPr>
              <a:pPr eaLnBrk="1" hangingPunct="1"/>
              <a:t>208</a:t>
            </a:fld>
            <a:endParaRPr lang="en-US" altLang="zh-CN" sz="1200">
              <a:latin typeface="Garamon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8099">
                                            <p:txEl>
                                              <p:pRg st="0" end="0"/>
                                            </p:txEl>
                                          </p:spTgt>
                                        </p:tgtEl>
                                        <p:attrNameLst>
                                          <p:attrName>style.visibility</p:attrName>
                                        </p:attrNameLst>
                                      </p:cBhvr>
                                      <p:to>
                                        <p:strVal val="visible"/>
                                      </p:to>
                                    </p:set>
                                    <p:anim calcmode="lin" valueType="num">
                                      <p:cBhvr additive="base">
                                        <p:cTn id="7" dur="500" fill="hold"/>
                                        <p:tgtEl>
                                          <p:spTgt spid="1028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809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28099">
                                            <p:txEl>
                                              <p:pRg st="1" end="1"/>
                                            </p:txEl>
                                          </p:spTgt>
                                        </p:tgtEl>
                                        <p:attrNameLst>
                                          <p:attrName>style.visibility</p:attrName>
                                        </p:attrNameLst>
                                      </p:cBhvr>
                                      <p:to>
                                        <p:strVal val="visible"/>
                                      </p:to>
                                    </p:set>
                                    <p:anim calcmode="lin" valueType="num">
                                      <p:cBhvr additive="base">
                                        <p:cTn id="11" dur="500" fill="hold"/>
                                        <p:tgtEl>
                                          <p:spTgt spid="102809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02809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28099">
                                            <p:txEl>
                                              <p:pRg st="2" end="2"/>
                                            </p:txEl>
                                          </p:spTgt>
                                        </p:tgtEl>
                                        <p:attrNameLst>
                                          <p:attrName>style.visibility</p:attrName>
                                        </p:attrNameLst>
                                      </p:cBhvr>
                                      <p:to>
                                        <p:strVal val="visible"/>
                                      </p:to>
                                    </p:set>
                                    <p:anim calcmode="lin" valueType="num">
                                      <p:cBhvr additive="base">
                                        <p:cTn id="15" dur="500" fill="hold"/>
                                        <p:tgtEl>
                                          <p:spTgt spid="102809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02809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028099">
                                            <p:txEl>
                                              <p:pRg st="3" end="3"/>
                                            </p:txEl>
                                          </p:spTgt>
                                        </p:tgtEl>
                                        <p:attrNameLst>
                                          <p:attrName>style.visibility</p:attrName>
                                        </p:attrNameLst>
                                      </p:cBhvr>
                                      <p:to>
                                        <p:strVal val="visible"/>
                                      </p:to>
                                    </p:set>
                                    <p:anim calcmode="lin" valueType="num">
                                      <p:cBhvr additive="base">
                                        <p:cTn id="19" dur="500" fill="hold"/>
                                        <p:tgtEl>
                                          <p:spTgt spid="102809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28099">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28099">
                                            <p:txEl>
                                              <p:pRg st="4" end="4"/>
                                            </p:txEl>
                                          </p:spTgt>
                                        </p:tgtEl>
                                        <p:attrNameLst>
                                          <p:attrName>style.visibility</p:attrName>
                                        </p:attrNameLst>
                                      </p:cBhvr>
                                      <p:to>
                                        <p:strVal val="visible"/>
                                      </p:to>
                                    </p:set>
                                    <p:anim calcmode="lin" valueType="num">
                                      <p:cBhvr additive="base">
                                        <p:cTn id="23" dur="500" fill="hold"/>
                                        <p:tgtEl>
                                          <p:spTgt spid="102809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028099">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028099">
                                            <p:txEl>
                                              <p:pRg st="5" end="5"/>
                                            </p:txEl>
                                          </p:spTgt>
                                        </p:tgtEl>
                                        <p:attrNameLst>
                                          <p:attrName>style.visibility</p:attrName>
                                        </p:attrNameLst>
                                      </p:cBhvr>
                                      <p:to>
                                        <p:strVal val="visible"/>
                                      </p:to>
                                    </p:set>
                                    <p:anim calcmode="lin" valueType="num">
                                      <p:cBhvr additive="base">
                                        <p:cTn id="27" dur="500" fill="hold"/>
                                        <p:tgtEl>
                                          <p:spTgt spid="102809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102809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28099">
                                            <p:txEl>
                                              <p:pRg st="6" end="6"/>
                                            </p:txEl>
                                          </p:spTgt>
                                        </p:tgtEl>
                                        <p:attrNameLst>
                                          <p:attrName>style.visibility</p:attrName>
                                        </p:attrNameLst>
                                      </p:cBhvr>
                                      <p:to>
                                        <p:strVal val="visible"/>
                                      </p:to>
                                    </p:set>
                                    <p:anim calcmode="lin" valueType="num">
                                      <p:cBhvr additive="base">
                                        <p:cTn id="33" dur="500" fill="hold"/>
                                        <p:tgtEl>
                                          <p:spTgt spid="1028099">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028099">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028099">
                                            <p:txEl>
                                              <p:pRg st="7" end="7"/>
                                            </p:txEl>
                                          </p:spTgt>
                                        </p:tgtEl>
                                        <p:attrNameLst>
                                          <p:attrName>style.visibility</p:attrName>
                                        </p:attrNameLst>
                                      </p:cBhvr>
                                      <p:to>
                                        <p:strVal val="visible"/>
                                      </p:to>
                                    </p:set>
                                    <p:anim calcmode="lin" valueType="num">
                                      <p:cBhvr additive="base">
                                        <p:cTn id="37" dur="500" fill="hold"/>
                                        <p:tgtEl>
                                          <p:spTgt spid="1028099">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028099">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028099">
                                            <p:txEl>
                                              <p:pRg st="8" end="8"/>
                                            </p:txEl>
                                          </p:spTgt>
                                        </p:tgtEl>
                                        <p:attrNameLst>
                                          <p:attrName>style.visibility</p:attrName>
                                        </p:attrNameLst>
                                      </p:cBhvr>
                                      <p:to>
                                        <p:strVal val="visible"/>
                                      </p:to>
                                    </p:set>
                                    <p:anim calcmode="lin" valueType="num">
                                      <p:cBhvr additive="base">
                                        <p:cTn id="41" dur="500" fill="hold"/>
                                        <p:tgtEl>
                                          <p:spTgt spid="1028099">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102809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099" grpId="0" build="p" autoUpdateAnimBg="0"/>
    </p:bldLst>
  </p:timing>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5921" name="Rectangle 3"/>
          <p:cNvSpPr>
            <a:spLocks noGrp="1" noChangeArrowheads="1"/>
          </p:cNvSpPr>
          <p:nvPr>
            <p:ph type="title"/>
          </p:nvPr>
        </p:nvSpPr>
        <p:spPr/>
        <p:txBody>
          <a:bodyPr/>
          <a:lstStyle/>
          <a:p>
            <a:pPr eaLnBrk="1" hangingPunct="1"/>
            <a:r>
              <a:rPr lang="en-GB" altLang="zh-CN">
                <a:latin typeface="Garamond" charset="0"/>
                <a:ea typeface="宋体" charset="0"/>
              </a:rPr>
              <a:t>Encapsulating and </a:t>
            </a:r>
            <a:r>
              <a:rPr lang="en-GB" altLang="zh-CN">
                <a:latin typeface="Tahoma" charset="0"/>
                <a:ea typeface="宋体" charset="0"/>
              </a:rPr>
              <a:t>“</a:t>
            </a:r>
            <a:r>
              <a:rPr lang="en-GB" altLang="zh-CN">
                <a:latin typeface="Garamond" charset="0"/>
                <a:ea typeface="宋体" charset="0"/>
              </a:rPr>
              <a:t>Wrapping</a:t>
            </a:r>
            <a:r>
              <a:rPr lang="en-GB" altLang="zh-CN">
                <a:latin typeface="Tahoma" charset="0"/>
                <a:ea typeface="宋体" charset="0"/>
              </a:rPr>
              <a:t>”</a:t>
            </a:r>
            <a:r>
              <a:rPr lang="en-GB" altLang="zh-CN">
                <a:latin typeface="Garamond" charset="0"/>
                <a:ea typeface="宋体" charset="0"/>
              </a:rPr>
              <a:t> Subsystems</a:t>
            </a:r>
          </a:p>
        </p:txBody>
      </p:sp>
      <p:sp>
        <p:nvSpPr>
          <p:cNvPr id="1029124" name="Rectangle 4"/>
          <p:cNvSpPr>
            <a:spLocks noGrp="1" noChangeArrowheads="1"/>
          </p:cNvSpPr>
          <p:nvPr>
            <p:ph type="body" sz="half" idx="1"/>
          </p:nvPr>
        </p:nvSpPr>
        <p:spPr>
          <a:xfrm>
            <a:off x="457200" y="1600200"/>
            <a:ext cx="4035425" cy="4530725"/>
          </a:xfrm>
        </p:spPr>
        <p:txBody>
          <a:bodyPr/>
          <a:lstStyle/>
          <a:p>
            <a:pPr eaLnBrk="1" hangingPunct="1"/>
            <a:r>
              <a:rPr lang="en-GB" altLang="zh-CN" sz="2200">
                <a:latin typeface="Arial" charset="0"/>
                <a:ea typeface="宋体" charset="0"/>
              </a:rPr>
              <a:t>To each subsystem add a </a:t>
            </a:r>
            <a:r>
              <a:rPr lang="en-GB" altLang="zh-CN" sz="2200">
                <a:solidFill>
                  <a:schemeClr val="tx2"/>
                </a:solidFill>
                <a:latin typeface="Arial" charset="0"/>
                <a:ea typeface="宋体" charset="0"/>
              </a:rPr>
              <a:t>Fa</a:t>
            </a:r>
            <a:r>
              <a:rPr lang="en-GB" altLang="zh-CN" sz="2200">
                <a:solidFill>
                  <a:schemeClr val="tx2"/>
                </a:solidFill>
                <a:latin typeface="Tahoma" charset="0"/>
                <a:ea typeface="宋体" charset="0"/>
              </a:rPr>
              <a:t>ç</a:t>
            </a:r>
            <a:r>
              <a:rPr lang="en-GB" altLang="zh-CN" sz="2200">
                <a:solidFill>
                  <a:schemeClr val="tx2"/>
                </a:solidFill>
                <a:latin typeface="Arial" charset="0"/>
                <a:ea typeface="宋体" charset="0"/>
              </a:rPr>
              <a:t>ade</a:t>
            </a:r>
            <a:r>
              <a:rPr lang="en-GB" altLang="zh-CN" sz="2200">
                <a:latin typeface="Arial" charset="0"/>
                <a:ea typeface="宋体" charset="0"/>
              </a:rPr>
              <a:t> object which will present itself as the (sub) system interface to all of its clients. At this stage, the system will be a set of interdependent facades behind which sits legacy code</a:t>
            </a:r>
          </a:p>
          <a:p>
            <a:pPr eaLnBrk="1" hangingPunct="1"/>
            <a:endParaRPr lang="zh-CN" altLang="en-GB" sz="2200">
              <a:latin typeface="Arial" charset="0"/>
              <a:ea typeface="宋体" charset="0"/>
            </a:endParaRPr>
          </a:p>
        </p:txBody>
      </p:sp>
      <p:sp>
        <p:nvSpPr>
          <p:cNvPr id="465923"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A356635-4D99-AB4D-BD0F-9E0A26CF421A}" type="slidenum">
              <a:rPr lang="en-US" altLang="zh-CN" sz="1200">
                <a:latin typeface="Garamond" charset="0"/>
              </a:rPr>
              <a:pPr eaLnBrk="1" hangingPunct="1"/>
              <a:t>209</a:t>
            </a:fld>
            <a:endParaRPr lang="en-US" altLang="zh-CN" sz="1200">
              <a:latin typeface="Garamond" charset="0"/>
            </a:endParaRPr>
          </a:p>
        </p:txBody>
      </p:sp>
      <p:sp>
        <p:nvSpPr>
          <p:cNvPr id="465924" name="Line 2"/>
          <p:cNvSpPr>
            <a:spLocks noChangeShapeType="1"/>
          </p:cNvSpPr>
          <p:nvPr/>
        </p:nvSpPr>
        <p:spPr bwMode="auto">
          <a:xfrm>
            <a:off x="4876800" y="4648200"/>
            <a:ext cx="3352800" cy="0"/>
          </a:xfrm>
          <a:prstGeom prst="line">
            <a:avLst/>
          </a:prstGeom>
          <a:noFill/>
          <a:ln w="9525" cap="rnd">
            <a:solidFill>
              <a:schemeClr val="tx1"/>
            </a:solidFill>
            <a:prstDash val="sysDot"/>
            <a:round/>
            <a:headEnd/>
            <a:tailEnd/>
          </a:ln>
          <a:extLst>
            <a:ext uri="{909E8E84-426E-40dd-AFC4-6F175D3DCCD1}">
              <a14:hiddenFill xmlns:a14="http://schemas.microsoft.com/office/drawing/2010/main" xmlns="">
                <a:noFill/>
              </a14:hiddenFill>
            </a:ext>
          </a:extLst>
        </p:spPr>
        <p:txBody>
          <a:bodyPr lIns="90000" tIns="46800" rIns="90000" bIns="46800" anchor="ctr">
            <a:spAutoFit/>
          </a:bodyPr>
          <a:lstStyle/>
          <a:p>
            <a:endParaRPr lang="en-US"/>
          </a:p>
        </p:txBody>
      </p:sp>
      <p:sp>
        <p:nvSpPr>
          <p:cNvPr id="465925" name="Rectangle 5"/>
          <p:cNvSpPr>
            <a:spLocks noChangeArrowheads="1"/>
          </p:cNvSpPr>
          <p:nvPr/>
        </p:nvSpPr>
        <p:spPr bwMode="auto">
          <a:xfrm>
            <a:off x="5105400" y="3505200"/>
            <a:ext cx="121920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0000" tIns="46800" rIns="90000" bIns="46800" anchor="ctr">
            <a:spAutoFit/>
          </a:bodyPr>
          <a:lstStyle/>
          <a:p>
            <a:endParaRPr lang="zh-CN" altLang="en-US"/>
          </a:p>
        </p:txBody>
      </p:sp>
      <p:sp>
        <p:nvSpPr>
          <p:cNvPr id="465926" name="Rectangle 6"/>
          <p:cNvSpPr>
            <a:spLocks noChangeArrowheads="1"/>
          </p:cNvSpPr>
          <p:nvPr/>
        </p:nvSpPr>
        <p:spPr bwMode="auto">
          <a:xfrm>
            <a:off x="5945188" y="4494213"/>
            <a:ext cx="1219200" cy="457200"/>
          </a:xfrm>
          <a:prstGeom prst="rect">
            <a:avLst/>
          </a:prstGeom>
          <a:solidFill>
            <a:schemeClr val="tx1"/>
          </a:solidFill>
          <a:ln w="9525">
            <a:solidFill>
              <a:srgbClr val="000000"/>
            </a:solidFill>
            <a:miter lim="800000"/>
            <a:headEnd/>
            <a:tailEnd/>
          </a:ln>
        </p:spPr>
        <p:txBody>
          <a:bodyPr lIns="90000" tIns="46800" rIns="90000" bIns="46800" anchor="ctr">
            <a:spAutoFit/>
          </a:bodyPr>
          <a:lstStyle/>
          <a:p>
            <a:endParaRPr lang="zh-CN" altLang="en-US"/>
          </a:p>
        </p:txBody>
      </p:sp>
      <p:sp>
        <p:nvSpPr>
          <p:cNvPr id="465927" name="Rectangle 7"/>
          <p:cNvSpPr>
            <a:spLocks noChangeArrowheads="1"/>
          </p:cNvSpPr>
          <p:nvPr/>
        </p:nvSpPr>
        <p:spPr bwMode="auto">
          <a:xfrm>
            <a:off x="7010400" y="3581400"/>
            <a:ext cx="121920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0000" tIns="46800" rIns="90000" bIns="46800" anchor="ctr">
            <a:spAutoFit/>
          </a:bodyPr>
          <a:lstStyle/>
          <a:p>
            <a:endParaRPr lang="zh-CN" altLang="en-US"/>
          </a:p>
        </p:txBody>
      </p:sp>
      <p:sp>
        <p:nvSpPr>
          <p:cNvPr id="465928" name="Rectangle 8"/>
          <p:cNvSpPr>
            <a:spLocks noChangeArrowheads="1"/>
          </p:cNvSpPr>
          <p:nvPr/>
        </p:nvSpPr>
        <p:spPr bwMode="auto">
          <a:xfrm>
            <a:off x="4800600" y="5334000"/>
            <a:ext cx="121920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0000" tIns="46800" rIns="90000" bIns="46800" anchor="ctr">
            <a:spAutoFit/>
          </a:bodyPr>
          <a:lstStyle/>
          <a:p>
            <a:endParaRPr lang="zh-CN" altLang="en-US"/>
          </a:p>
        </p:txBody>
      </p:sp>
      <p:sp>
        <p:nvSpPr>
          <p:cNvPr id="465929" name="Rectangle 9"/>
          <p:cNvSpPr>
            <a:spLocks noChangeArrowheads="1"/>
          </p:cNvSpPr>
          <p:nvPr/>
        </p:nvSpPr>
        <p:spPr bwMode="auto">
          <a:xfrm>
            <a:off x="6934200" y="5715000"/>
            <a:ext cx="121920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0000" tIns="46800" rIns="90000" bIns="46800" anchor="ctr">
            <a:spAutoFit/>
          </a:bodyPr>
          <a:lstStyle/>
          <a:p>
            <a:endParaRPr lang="zh-CN" altLang="en-US"/>
          </a:p>
        </p:txBody>
      </p:sp>
      <p:sp>
        <p:nvSpPr>
          <p:cNvPr id="465930" name="Rectangle 10"/>
          <p:cNvSpPr>
            <a:spLocks noChangeArrowheads="1"/>
          </p:cNvSpPr>
          <p:nvPr/>
        </p:nvSpPr>
        <p:spPr bwMode="auto">
          <a:xfrm>
            <a:off x="5943600" y="2438400"/>
            <a:ext cx="1219200" cy="4572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90000" tIns="46800" rIns="90000" bIns="46800" anchor="ctr">
            <a:spAutoFit/>
          </a:bodyPr>
          <a:lstStyle/>
          <a:p>
            <a:endParaRPr lang="zh-CN" altLang="en-US"/>
          </a:p>
        </p:txBody>
      </p:sp>
      <p:sp>
        <p:nvSpPr>
          <p:cNvPr id="465931" name="Line 11"/>
          <p:cNvSpPr>
            <a:spLocks noChangeShapeType="1"/>
          </p:cNvSpPr>
          <p:nvPr/>
        </p:nvSpPr>
        <p:spPr bwMode="auto">
          <a:xfrm>
            <a:off x="5715000" y="3962400"/>
            <a:ext cx="762000" cy="5334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lIns="90000" tIns="46800" rIns="90000" bIns="46800" anchor="ctr">
            <a:spAutoFit/>
          </a:bodyPr>
          <a:lstStyle/>
          <a:p>
            <a:endParaRPr lang="en-US"/>
          </a:p>
        </p:txBody>
      </p:sp>
      <p:sp>
        <p:nvSpPr>
          <p:cNvPr id="465932" name="Line 12"/>
          <p:cNvSpPr>
            <a:spLocks noChangeShapeType="1"/>
          </p:cNvSpPr>
          <p:nvPr/>
        </p:nvSpPr>
        <p:spPr bwMode="auto">
          <a:xfrm>
            <a:off x="6627813" y="2895600"/>
            <a:ext cx="0" cy="16002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lIns="90000" tIns="46800" rIns="90000" bIns="46800" anchor="ctr">
            <a:spAutoFit/>
          </a:bodyPr>
          <a:lstStyle/>
          <a:p>
            <a:endParaRPr lang="en-US"/>
          </a:p>
        </p:txBody>
      </p:sp>
      <p:sp>
        <p:nvSpPr>
          <p:cNvPr id="465933" name="Line 13"/>
          <p:cNvSpPr>
            <a:spLocks noChangeShapeType="1"/>
          </p:cNvSpPr>
          <p:nvPr/>
        </p:nvSpPr>
        <p:spPr bwMode="auto">
          <a:xfrm flipH="1">
            <a:off x="6934200" y="4038600"/>
            <a:ext cx="609600" cy="3810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lIns="90000" tIns="46800" rIns="90000" bIns="46800" anchor="ctr">
            <a:spAutoFit/>
          </a:bodyPr>
          <a:lstStyle/>
          <a:p>
            <a:endParaRPr lang="en-US"/>
          </a:p>
        </p:txBody>
      </p:sp>
      <p:sp>
        <p:nvSpPr>
          <p:cNvPr id="465934" name="Line 14"/>
          <p:cNvSpPr>
            <a:spLocks noChangeShapeType="1"/>
          </p:cNvSpPr>
          <p:nvPr/>
        </p:nvSpPr>
        <p:spPr bwMode="auto">
          <a:xfrm flipH="1">
            <a:off x="5181600" y="4953000"/>
            <a:ext cx="1447800" cy="3810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lIns="90000" tIns="46800" rIns="90000" bIns="46800" anchor="ctr">
            <a:spAutoFit/>
          </a:bodyPr>
          <a:lstStyle/>
          <a:p>
            <a:endParaRPr lang="en-US"/>
          </a:p>
        </p:txBody>
      </p:sp>
      <p:sp>
        <p:nvSpPr>
          <p:cNvPr id="465935" name="Line 15"/>
          <p:cNvSpPr>
            <a:spLocks noChangeShapeType="1"/>
          </p:cNvSpPr>
          <p:nvPr/>
        </p:nvSpPr>
        <p:spPr bwMode="auto">
          <a:xfrm>
            <a:off x="6629400" y="4953000"/>
            <a:ext cx="685800" cy="76200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wrap="none" lIns="90000" tIns="46800" rIns="90000" bIns="46800"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9124">
                                            <p:txEl>
                                              <p:pRg st="0" end="0"/>
                                            </p:txEl>
                                          </p:spTgt>
                                        </p:tgtEl>
                                        <p:attrNameLst>
                                          <p:attrName>style.visibility</p:attrName>
                                        </p:attrNameLst>
                                      </p:cBhvr>
                                      <p:to>
                                        <p:strVal val="visible"/>
                                      </p:to>
                                    </p:set>
                                    <p:anim calcmode="lin" valueType="num">
                                      <p:cBhvr additive="base">
                                        <p:cTn id="7" dur="500" fill="hold"/>
                                        <p:tgtEl>
                                          <p:spTgt spid="102912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2912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4"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 name="object 3"/>
          <p:cNvSpPr txBox="1">
            <a:spLocks noGrp="1"/>
          </p:cNvSpPr>
          <p:nvPr>
            <p:ph type="title"/>
          </p:nvPr>
        </p:nvSpPr>
        <p:spPr/>
        <p:txBody>
          <a:bodyPr lIns="0" tIns="149640" rIns="0" bIns="0" rtlCol="0">
            <a:spAutoFit/>
          </a:bodyPr>
          <a:lstStyle/>
          <a:p>
            <a:pPr marL="2268855">
              <a:defRPr/>
            </a:pPr>
            <a:r>
              <a:rPr dirty="0"/>
              <a:t>Arc</a:t>
            </a:r>
            <a:r>
              <a:rPr spc="-10" dirty="0"/>
              <a:t>hi</a:t>
            </a:r>
            <a:r>
              <a:rPr dirty="0"/>
              <a:t>tec</a:t>
            </a:r>
            <a:r>
              <a:rPr spc="-5" dirty="0"/>
              <a:t>t</a:t>
            </a:r>
            <a:r>
              <a:rPr spc="-10" dirty="0"/>
              <a:t>u</a:t>
            </a:r>
            <a:r>
              <a:rPr dirty="0"/>
              <a:t>re</a:t>
            </a:r>
            <a:r>
              <a:rPr spc="-5" dirty="0"/>
              <a:t> </a:t>
            </a:r>
            <a:r>
              <a:rPr dirty="0"/>
              <a:t>a</a:t>
            </a:r>
            <a:r>
              <a:rPr spc="-10" dirty="0"/>
              <a:t>n</a:t>
            </a:r>
            <a:r>
              <a:rPr spc="-5" dirty="0"/>
              <a:t>d </a:t>
            </a:r>
            <a:r>
              <a:rPr dirty="0"/>
              <a:t>Sca</a:t>
            </a:r>
            <a:r>
              <a:rPr spc="-10" dirty="0"/>
              <a:t>l</a:t>
            </a:r>
            <a:r>
              <a:rPr dirty="0"/>
              <a:t>e</a:t>
            </a:r>
          </a:p>
        </p:txBody>
      </p:sp>
      <p:sp>
        <p:nvSpPr>
          <p:cNvPr id="4" name="object 4"/>
          <p:cNvSpPr txBox="1">
            <a:spLocks noGrp="1"/>
          </p:cNvSpPr>
          <p:nvPr>
            <p:ph idx="1"/>
          </p:nvPr>
        </p:nvSpPr>
        <p:spPr/>
        <p:txBody>
          <a:bodyPr lIns="0" tIns="0" rIns="0" bIns="0" rtlCol="0">
            <a:spAutoFit/>
          </a:bodyPr>
          <a:lstStyle/>
          <a:p>
            <a:pPr marL="75565">
              <a:defRPr/>
            </a:pPr>
            <a:r>
              <a:rPr sz="2900" spc="-660" dirty="0">
                <a:solidFill>
                  <a:srgbClr val="90BF44"/>
                </a:solidFill>
                <a:latin typeface="Wingdings"/>
                <a:cs typeface="Wingdings"/>
              </a:rPr>
              <a:t>§</a:t>
            </a:r>
            <a:r>
              <a:rPr sz="2900" spc="5" dirty="0">
                <a:solidFill>
                  <a:srgbClr val="A0C755"/>
                </a:solidFill>
                <a:latin typeface="Helvetica"/>
                <a:cs typeface="Helvetica"/>
              </a:rPr>
              <a:t> </a:t>
            </a:r>
            <a:r>
              <a:rPr sz="2900" spc="135" dirty="0">
                <a:solidFill>
                  <a:srgbClr val="A0C755"/>
                </a:solidFill>
                <a:latin typeface="Helvetica"/>
                <a:cs typeface="Helvetica"/>
              </a:rPr>
              <a:t> </a:t>
            </a:r>
            <a:r>
              <a:rPr sz="2800" dirty="0"/>
              <a:t>Cloud</a:t>
            </a:r>
            <a:r>
              <a:rPr sz="2800" spc="-5" dirty="0"/>
              <a:t> st</a:t>
            </a:r>
            <a:r>
              <a:rPr sz="2800" dirty="0"/>
              <a:t>ra</a:t>
            </a:r>
            <a:r>
              <a:rPr sz="2800" spc="-5" dirty="0"/>
              <a:t>t</a:t>
            </a:r>
            <a:r>
              <a:rPr sz="2800" dirty="0"/>
              <a:t>egies</a:t>
            </a:r>
            <a:endParaRPr sz="2800">
              <a:latin typeface="Helvetica"/>
              <a:cs typeface="Helvetica"/>
            </a:endParaRPr>
          </a:p>
          <a:p>
            <a:pPr marL="75565">
              <a:spcBef>
                <a:spcPts val="490"/>
              </a:spcBef>
              <a:defRPr/>
            </a:pPr>
            <a:r>
              <a:rPr sz="2900" spc="-660" dirty="0">
                <a:solidFill>
                  <a:srgbClr val="90BF44"/>
                </a:solidFill>
                <a:latin typeface="Wingdings"/>
                <a:cs typeface="Wingdings"/>
              </a:rPr>
              <a:t>§</a:t>
            </a:r>
            <a:r>
              <a:rPr sz="2900" spc="5" dirty="0">
                <a:solidFill>
                  <a:srgbClr val="A0C755"/>
                </a:solidFill>
                <a:latin typeface="Helvetica"/>
                <a:cs typeface="Helvetica"/>
              </a:rPr>
              <a:t> </a:t>
            </a:r>
            <a:r>
              <a:rPr sz="2900" spc="135" dirty="0">
                <a:solidFill>
                  <a:srgbClr val="A0C755"/>
                </a:solidFill>
                <a:latin typeface="Helvetica"/>
                <a:cs typeface="Helvetica"/>
              </a:rPr>
              <a:t> </a:t>
            </a:r>
            <a:r>
              <a:rPr sz="2800" dirty="0"/>
              <a:t>Cloud</a:t>
            </a:r>
            <a:r>
              <a:rPr sz="2800" spc="-5" dirty="0"/>
              <a:t> st</a:t>
            </a:r>
            <a:r>
              <a:rPr sz="2800" dirty="0"/>
              <a:t>ra</a:t>
            </a:r>
            <a:r>
              <a:rPr sz="2800" spc="-5" dirty="0"/>
              <a:t>t</a:t>
            </a:r>
            <a:r>
              <a:rPr sz="2800" dirty="0"/>
              <a:t>egies</a:t>
            </a:r>
            <a:r>
              <a:rPr sz="2800" spc="-5" dirty="0"/>
              <a:t> f</a:t>
            </a:r>
            <a:r>
              <a:rPr sz="2800" dirty="0"/>
              <a:t>or</a:t>
            </a:r>
            <a:r>
              <a:rPr sz="2800" spc="-5" dirty="0"/>
              <a:t> </a:t>
            </a:r>
            <a:r>
              <a:rPr sz="2800" dirty="0"/>
              <a:t>mobili</a:t>
            </a:r>
            <a:r>
              <a:rPr sz="2800" spc="-5" dirty="0"/>
              <a:t>t</a:t>
            </a:r>
            <a:r>
              <a:rPr sz="2800" dirty="0"/>
              <a:t>y</a:t>
            </a:r>
            <a:endParaRPr sz="2800">
              <a:latin typeface="Helvetica"/>
              <a:cs typeface="Helvetica"/>
            </a:endParaRPr>
          </a:p>
          <a:p>
            <a:pPr marL="75565">
              <a:spcBef>
                <a:spcPts val="520"/>
              </a:spcBef>
              <a:defRPr/>
            </a:pPr>
            <a:r>
              <a:rPr sz="2900" spc="-660" dirty="0">
                <a:solidFill>
                  <a:srgbClr val="90BF44"/>
                </a:solidFill>
                <a:latin typeface="Wingdings"/>
                <a:cs typeface="Wingdings"/>
              </a:rPr>
              <a:t>§</a:t>
            </a:r>
            <a:r>
              <a:rPr sz="2900" spc="5" dirty="0">
                <a:solidFill>
                  <a:srgbClr val="A0C755"/>
                </a:solidFill>
                <a:latin typeface="Helvetica"/>
                <a:cs typeface="Helvetica"/>
              </a:rPr>
              <a:t> </a:t>
            </a:r>
            <a:r>
              <a:rPr sz="2900" spc="135" dirty="0">
                <a:solidFill>
                  <a:srgbClr val="A0C755"/>
                </a:solidFill>
                <a:latin typeface="Helvetica"/>
                <a:cs typeface="Helvetica"/>
              </a:rPr>
              <a:t> </a:t>
            </a:r>
            <a:r>
              <a:rPr sz="2800" dirty="0"/>
              <a:t>Big</a:t>
            </a:r>
            <a:r>
              <a:rPr sz="2800" spc="-5" dirty="0"/>
              <a:t> </a:t>
            </a:r>
            <a:r>
              <a:rPr sz="2800" dirty="0"/>
              <a:t>da</a:t>
            </a:r>
            <a:r>
              <a:rPr sz="2800" spc="-5" dirty="0"/>
              <a:t>t</a:t>
            </a:r>
            <a:r>
              <a:rPr sz="2800" dirty="0"/>
              <a:t>a</a:t>
            </a:r>
            <a:endParaRPr sz="2800">
              <a:latin typeface="Helvetica"/>
              <a:cs typeface="Helvetica"/>
            </a:endParaRPr>
          </a:p>
        </p:txBody>
      </p:sp>
      <p:sp>
        <p:nvSpPr>
          <p:cNvPr id="40964" name="object 5"/>
          <p:cNvSpPr>
            <a:spLocks noChangeArrowheads="1"/>
          </p:cNvSpPr>
          <p:nvPr/>
        </p:nvSpPr>
        <p:spPr bwMode="auto">
          <a:xfrm>
            <a:off x="5216525" y="1489075"/>
            <a:ext cx="3840163" cy="362585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 name="object 6"/>
          <p:cNvSpPr txBox="1"/>
          <p:nvPr/>
        </p:nvSpPr>
        <p:spPr>
          <a:xfrm>
            <a:off x="649288" y="5570538"/>
            <a:ext cx="5135562" cy="522287"/>
          </a:xfrm>
          <a:prstGeom prst="rect">
            <a:avLst/>
          </a:prstGeom>
          <a:solidFill>
            <a:srgbClr val="D6D6D6"/>
          </a:solidFill>
        </p:spPr>
        <p:txBody>
          <a:bodyPr lIns="0" tIns="0" rIns="0" bIns="0">
            <a:spAutoFit/>
          </a:bodyPr>
          <a:lstStyle/>
          <a:p>
            <a:pPr marL="158750">
              <a:defRPr/>
            </a:pPr>
            <a:r>
              <a:rPr sz="2800" b="1" dirty="0">
                <a:latin typeface="Arial"/>
                <a:cs typeface="Arial"/>
              </a:rPr>
              <a:t>“Sca</a:t>
            </a:r>
            <a:r>
              <a:rPr sz="2800" b="1" spc="-5" dirty="0">
                <a:latin typeface="Arial"/>
                <a:cs typeface="Arial"/>
              </a:rPr>
              <a:t>l</a:t>
            </a:r>
            <a:r>
              <a:rPr sz="2800" b="1" dirty="0">
                <a:latin typeface="Arial"/>
                <a:cs typeface="Arial"/>
              </a:rPr>
              <a:t>e</a:t>
            </a:r>
            <a:r>
              <a:rPr sz="2800" b="1" spc="-5" dirty="0">
                <a:latin typeface="Arial"/>
                <a:cs typeface="Arial"/>
              </a:rPr>
              <a:t> </a:t>
            </a:r>
            <a:r>
              <a:rPr sz="2800" b="1" dirty="0">
                <a:latin typeface="Arial"/>
                <a:cs typeface="Arial"/>
              </a:rPr>
              <a:t>C</a:t>
            </a:r>
            <a:r>
              <a:rPr sz="2800" b="1" spc="-10" dirty="0">
                <a:latin typeface="Arial"/>
                <a:cs typeface="Arial"/>
              </a:rPr>
              <a:t>h</a:t>
            </a:r>
            <a:r>
              <a:rPr sz="2800" b="1" dirty="0">
                <a:latin typeface="Arial"/>
                <a:cs typeface="Arial"/>
              </a:rPr>
              <a:t>a</a:t>
            </a:r>
            <a:r>
              <a:rPr sz="2800" b="1" spc="-10" dirty="0">
                <a:latin typeface="Arial"/>
                <a:cs typeface="Arial"/>
              </a:rPr>
              <a:t>ng</a:t>
            </a:r>
            <a:r>
              <a:rPr sz="2800" b="1" dirty="0">
                <a:latin typeface="Arial"/>
                <a:cs typeface="Arial"/>
              </a:rPr>
              <a:t>es</a:t>
            </a:r>
            <a:r>
              <a:rPr sz="2800" b="1" spc="-5" dirty="0">
                <a:latin typeface="Arial"/>
                <a:cs typeface="Arial"/>
              </a:rPr>
              <a:t> </a:t>
            </a:r>
            <a:r>
              <a:rPr sz="2800" b="1" dirty="0">
                <a:latin typeface="Arial"/>
                <a:cs typeface="Arial"/>
              </a:rPr>
              <a:t>Every</a:t>
            </a:r>
            <a:r>
              <a:rPr sz="2800" b="1" spc="-5" dirty="0">
                <a:latin typeface="Arial"/>
                <a:cs typeface="Arial"/>
              </a:rPr>
              <a:t>t</a:t>
            </a:r>
            <a:r>
              <a:rPr sz="2800" b="1" spc="-10" dirty="0">
                <a:latin typeface="Arial"/>
                <a:cs typeface="Arial"/>
              </a:rPr>
              <a:t>h</a:t>
            </a:r>
            <a:r>
              <a:rPr sz="2800" b="1" spc="-5" dirty="0">
                <a:latin typeface="Arial"/>
                <a:cs typeface="Arial"/>
              </a:rPr>
              <a:t>i</a:t>
            </a:r>
            <a:r>
              <a:rPr sz="2800" b="1" spc="-10" dirty="0">
                <a:latin typeface="Arial"/>
                <a:cs typeface="Arial"/>
              </a:rPr>
              <a:t>ng</a:t>
            </a:r>
            <a:r>
              <a:rPr sz="2800" b="1" dirty="0">
                <a:latin typeface="Arial"/>
                <a:cs typeface="Arial"/>
              </a:rPr>
              <a:t>”</a:t>
            </a:r>
            <a:endParaRPr sz="2800" dirty="0">
              <a:latin typeface="Arial"/>
              <a:cs typeface="Arial"/>
            </a:endParaRPr>
          </a:p>
        </p:txBody>
      </p:sp>
      <p:sp>
        <p:nvSpPr>
          <p:cNvPr id="40966" name="object 7"/>
          <p:cNvSpPr>
            <a:spLocks noChangeArrowheads="1"/>
          </p:cNvSpPr>
          <p:nvPr/>
        </p:nvSpPr>
        <p:spPr bwMode="auto">
          <a:xfrm>
            <a:off x="1409700" y="3167063"/>
            <a:ext cx="3806825" cy="2278062"/>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69" name="Rectangle 2"/>
          <p:cNvSpPr>
            <a:spLocks noGrp="1" noChangeArrowheads="1"/>
          </p:cNvSpPr>
          <p:nvPr>
            <p:ph type="title"/>
          </p:nvPr>
        </p:nvSpPr>
        <p:spPr/>
        <p:txBody>
          <a:bodyPr/>
          <a:lstStyle/>
          <a:p>
            <a:pPr eaLnBrk="1" hangingPunct="1"/>
            <a:r>
              <a:rPr lang="en-GB" altLang="zh-CN">
                <a:latin typeface="Garamond" charset="0"/>
                <a:ea typeface="宋体" charset="0"/>
              </a:rPr>
              <a:t>Develop Semantic Wrappers</a:t>
            </a:r>
          </a:p>
        </p:txBody>
      </p:sp>
      <p:sp>
        <p:nvSpPr>
          <p:cNvPr id="467970" name="Rectangle 3"/>
          <p:cNvSpPr>
            <a:spLocks noGrp="1" noChangeArrowheads="1"/>
          </p:cNvSpPr>
          <p:nvPr>
            <p:ph type="body" sz="half" idx="1"/>
          </p:nvPr>
        </p:nvSpPr>
        <p:spPr>
          <a:xfrm>
            <a:off x="457200" y="1600200"/>
            <a:ext cx="4035425" cy="4530725"/>
          </a:xfrm>
        </p:spPr>
        <p:txBody>
          <a:bodyPr/>
          <a:lstStyle/>
          <a:p>
            <a:pPr eaLnBrk="1" hangingPunct="1">
              <a:lnSpc>
                <a:spcPct val="90000"/>
              </a:lnSpc>
            </a:pPr>
            <a:r>
              <a:rPr lang="en-GB" altLang="zh-CN" sz="2200">
                <a:latin typeface="Arial" charset="0"/>
                <a:ea typeface="宋体" charset="0"/>
              </a:rPr>
              <a:t>For the parts of the system which will be wrapped, develop objects that reflect the key abstractions</a:t>
            </a:r>
          </a:p>
          <a:p>
            <a:pPr lvl="1" eaLnBrk="1" hangingPunct="1">
              <a:lnSpc>
                <a:spcPct val="90000"/>
              </a:lnSpc>
            </a:pPr>
            <a:r>
              <a:rPr lang="en-GB" altLang="zh-CN" sz="2000">
                <a:latin typeface="Arial" charset="0"/>
                <a:ea typeface="宋体" charset="0"/>
              </a:rPr>
              <a:t>N.B. This requires building an Object analysis model of the legacy system</a:t>
            </a:r>
          </a:p>
          <a:p>
            <a:pPr eaLnBrk="1" hangingPunct="1">
              <a:lnSpc>
                <a:spcPct val="90000"/>
              </a:lnSpc>
            </a:pPr>
            <a:r>
              <a:rPr lang="en-GB" altLang="zh-CN" sz="2200">
                <a:latin typeface="Arial" charset="0"/>
                <a:ea typeface="宋体" charset="0"/>
              </a:rPr>
              <a:t>The implementation of these objects calls existing legacy code</a:t>
            </a:r>
            <a:r>
              <a:rPr lang="en-GB" altLang="zh-CN" sz="2200">
                <a:latin typeface="Tahoma" charset="0"/>
                <a:ea typeface="宋体" charset="0"/>
              </a:rPr>
              <a:t>…</a:t>
            </a:r>
            <a:r>
              <a:rPr lang="en-GB" altLang="zh-CN" sz="2200">
                <a:latin typeface="Arial" charset="0"/>
                <a:ea typeface="宋体" charset="0"/>
              </a:rPr>
              <a:t>until you want to change that, too! </a:t>
            </a:r>
            <a:r>
              <a:rPr lang="en-GB" altLang="zh-CN" sz="2200">
                <a:solidFill>
                  <a:schemeClr val="accent2"/>
                </a:solidFill>
                <a:latin typeface="Arial" charset="0"/>
                <a:ea typeface="宋体" charset="0"/>
              </a:rPr>
              <a:t>(Semantic Wrapper)</a:t>
            </a:r>
            <a:endParaRPr lang="en-GB" altLang="zh-CN" sz="2600">
              <a:solidFill>
                <a:schemeClr val="accent2"/>
              </a:solidFill>
              <a:latin typeface="Arial" charset="0"/>
              <a:ea typeface="宋体" charset="0"/>
            </a:endParaRPr>
          </a:p>
        </p:txBody>
      </p:sp>
      <p:sp>
        <p:nvSpPr>
          <p:cNvPr id="467971"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79D6D8B-1448-354E-B522-B3B81B4A3A98}" type="slidenum">
              <a:rPr lang="en-US" altLang="zh-CN" sz="1200">
                <a:latin typeface="Garamond" charset="0"/>
              </a:rPr>
              <a:pPr eaLnBrk="1" hangingPunct="1"/>
              <a:t>210</a:t>
            </a:fld>
            <a:endParaRPr lang="en-US" altLang="zh-CN" sz="1200">
              <a:latin typeface="Garamond" charset="0"/>
            </a:endParaRPr>
          </a:p>
        </p:txBody>
      </p:sp>
      <p:sp>
        <p:nvSpPr>
          <p:cNvPr id="467972" name="Rectangle 4"/>
          <p:cNvSpPr>
            <a:spLocks noChangeArrowheads="1"/>
          </p:cNvSpPr>
          <p:nvPr/>
        </p:nvSpPr>
        <p:spPr bwMode="auto">
          <a:xfrm>
            <a:off x="5562600" y="3657600"/>
            <a:ext cx="838200" cy="762000"/>
          </a:xfrm>
          <a:prstGeom prst="rect">
            <a:avLst/>
          </a:prstGeom>
          <a:solidFill>
            <a:schemeClr val="accent1"/>
          </a:solidFill>
          <a:ln w="12700">
            <a:solidFill>
              <a:schemeClr val="tx1"/>
            </a:solidFill>
            <a:miter lim="800000"/>
            <a:headEnd type="none" w="sm" len="sm"/>
            <a:tailEnd type="none" w="sm" len="sm"/>
          </a:ln>
        </p:spPr>
        <p:txBody>
          <a:bodyPr wrap="none" anchor="ctr"/>
          <a:lstStyle/>
          <a:p>
            <a:endParaRPr lang="zh-CN" altLang="en-US"/>
          </a:p>
        </p:txBody>
      </p:sp>
      <p:sp>
        <p:nvSpPr>
          <p:cNvPr id="467973" name="Line 5"/>
          <p:cNvSpPr>
            <a:spLocks noChangeShapeType="1"/>
          </p:cNvSpPr>
          <p:nvPr/>
        </p:nvSpPr>
        <p:spPr bwMode="auto">
          <a:xfrm>
            <a:off x="5562600" y="3962400"/>
            <a:ext cx="838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67974" name="Line 6"/>
          <p:cNvSpPr>
            <a:spLocks noChangeShapeType="1"/>
          </p:cNvSpPr>
          <p:nvPr/>
        </p:nvSpPr>
        <p:spPr bwMode="auto">
          <a:xfrm>
            <a:off x="5562600" y="4191000"/>
            <a:ext cx="838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67975" name="Rectangle 7"/>
          <p:cNvSpPr>
            <a:spLocks noChangeArrowheads="1"/>
          </p:cNvSpPr>
          <p:nvPr/>
        </p:nvSpPr>
        <p:spPr bwMode="auto">
          <a:xfrm>
            <a:off x="7315200" y="2133600"/>
            <a:ext cx="1524000" cy="3886200"/>
          </a:xfrm>
          <a:prstGeom prst="rect">
            <a:avLst/>
          </a:prstGeom>
          <a:solidFill>
            <a:srgbClr val="FF6600"/>
          </a:solidFill>
          <a:ln w="12700">
            <a:solidFill>
              <a:schemeClr val="tx1"/>
            </a:solidFill>
            <a:miter lim="800000"/>
            <a:headEnd type="none" w="sm" len="sm"/>
            <a:tailEnd type="none" w="sm" len="sm"/>
          </a:ln>
        </p:spPr>
        <p:txBody>
          <a:bodyPr wrap="none" anchor="ctr"/>
          <a:lstStyle/>
          <a:p>
            <a:endParaRPr lang="zh-CN" altLang="en-US"/>
          </a:p>
        </p:txBody>
      </p:sp>
      <p:sp>
        <p:nvSpPr>
          <p:cNvPr id="467976" name="Oval 8"/>
          <p:cNvSpPr>
            <a:spLocks noChangeArrowheads="1"/>
          </p:cNvSpPr>
          <p:nvPr/>
        </p:nvSpPr>
        <p:spPr bwMode="auto">
          <a:xfrm>
            <a:off x="7620000" y="2743200"/>
            <a:ext cx="838200" cy="2286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en-US"/>
          </a:p>
        </p:txBody>
      </p:sp>
      <p:sp>
        <p:nvSpPr>
          <p:cNvPr id="467977" name="Oval 9"/>
          <p:cNvSpPr>
            <a:spLocks noChangeArrowheads="1"/>
          </p:cNvSpPr>
          <p:nvPr/>
        </p:nvSpPr>
        <p:spPr bwMode="auto">
          <a:xfrm>
            <a:off x="7696200" y="4038600"/>
            <a:ext cx="990600" cy="2286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en-US"/>
          </a:p>
        </p:txBody>
      </p:sp>
      <p:sp>
        <p:nvSpPr>
          <p:cNvPr id="467978" name="Oval 10"/>
          <p:cNvSpPr>
            <a:spLocks noChangeArrowheads="1"/>
          </p:cNvSpPr>
          <p:nvPr/>
        </p:nvSpPr>
        <p:spPr bwMode="auto">
          <a:xfrm>
            <a:off x="7467600" y="5257800"/>
            <a:ext cx="990600" cy="228600"/>
          </a:xfrm>
          <a:prstGeom prst="ellipse">
            <a:avLst/>
          </a:prstGeom>
          <a:solidFill>
            <a:schemeClr val="accent1"/>
          </a:solidFill>
          <a:ln w="12700">
            <a:solidFill>
              <a:schemeClr val="tx1"/>
            </a:solidFill>
            <a:round/>
            <a:headEnd type="none" w="sm" len="sm"/>
            <a:tailEnd type="none" w="sm" len="sm"/>
          </a:ln>
        </p:spPr>
        <p:txBody>
          <a:bodyPr wrap="none" anchor="ctr"/>
          <a:lstStyle/>
          <a:p>
            <a:endParaRPr lang="zh-CN" altLang="en-US"/>
          </a:p>
        </p:txBody>
      </p:sp>
      <p:sp>
        <p:nvSpPr>
          <p:cNvPr id="467979" name="Line 11"/>
          <p:cNvSpPr>
            <a:spLocks noChangeShapeType="1"/>
          </p:cNvSpPr>
          <p:nvPr/>
        </p:nvSpPr>
        <p:spPr bwMode="auto">
          <a:xfrm flipV="1">
            <a:off x="6400800" y="2971800"/>
            <a:ext cx="1295400" cy="129540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67980" name="Line 12"/>
          <p:cNvSpPr>
            <a:spLocks noChangeShapeType="1"/>
          </p:cNvSpPr>
          <p:nvPr/>
        </p:nvSpPr>
        <p:spPr bwMode="auto">
          <a:xfrm flipV="1">
            <a:off x="6324600" y="4191000"/>
            <a:ext cx="1905000" cy="15240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467981" name="Line 13"/>
          <p:cNvSpPr>
            <a:spLocks noChangeShapeType="1"/>
          </p:cNvSpPr>
          <p:nvPr/>
        </p:nvSpPr>
        <p:spPr bwMode="auto">
          <a:xfrm>
            <a:off x="6324600" y="4419600"/>
            <a:ext cx="1524000" cy="990600"/>
          </a:xfrm>
          <a:prstGeom prst="line">
            <a:avLst/>
          </a:prstGeom>
          <a:noFill/>
          <a:ln w="12700">
            <a:solidFill>
              <a:schemeClr val="tx1"/>
            </a:solidFill>
            <a:round/>
            <a:headEnd type="none" w="sm" len="sm"/>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Tree>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7" name="Rectangle 4"/>
          <p:cNvSpPr>
            <a:spLocks noGrp="1" noChangeArrowheads="1"/>
          </p:cNvSpPr>
          <p:nvPr>
            <p:ph type="ctrTitle"/>
          </p:nvPr>
        </p:nvSpPr>
        <p:spPr/>
        <p:txBody>
          <a:bodyPr/>
          <a:lstStyle/>
          <a:p>
            <a:pPr eaLnBrk="1" hangingPunct="1"/>
            <a:r>
              <a:rPr lang="en-US" altLang="zh-CN">
                <a:latin typeface="Garamond" charset="0"/>
                <a:ea typeface="宋体" charset="0"/>
              </a:rPr>
              <a:t>Topic 5: Architecture Description Language (ADL)</a:t>
            </a:r>
          </a:p>
        </p:txBody>
      </p:sp>
      <p:sp>
        <p:nvSpPr>
          <p:cNvPr id="470018" name="Rectangle 5"/>
          <p:cNvSpPr>
            <a:spLocks noGrp="1" noChangeArrowheads="1"/>
          </p:cNvSpPr>
          <p:nvPr>
            <p:ph type="subTitle" idx="1"/>
          </p:nvPr>
        </p:nvSpPr>
        <p:spPr/>
        <p:txBody>
          <a:bodyPr/>
          <a:lstStyle/>
          <a:p>
            <a:pPr eaLnBrk="1" hangingPunct="1">
              <a:buFont typeface="Wingdings" charset="0"/>
              <a:buNone/>
            </a:pPr>
            <a:r>
              <a:rPr lang="en-US" altLang="zh-CN">
                <a:latin typeface="Arial" charset="0"/>
                <a:ea typeface="宋体" charset="0"/>
              </a:rPr>
              <a:t>  </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5BB0E6E-2DA4-F541-BB93-24ED407A5421}" type="slidenum">
              <a:rPr lang="en-US" altLang="zh-CN" sz="1200">
                <a:latin typeface="Garamond" charset="0"/>
              </a:rPr>
              <a:pPr eaLnBrk="1" hangingPunct="1"/>
              <a:t>212</a:t>
            </a:fld>
            <a:endParaRPr lang="en-US" altLang="zh-CN" sz="1200">
              <a:latin typeface="Garamond" charset="0"/>
            </a:endParaRPr>
          </a:p>
        </p:txBody>
      </p:sp>
      <p:pic>
        <p:nvPicPr>
          <p:cNvPr id="472066" name="Picture 2" descr="2"/>
          <p:cNvPicPr>
            <a:picLocks noChangeAspect="1" noChangeArrowheads="1"/>
          </p:cNvPicPr>
          <p:nvPr/>
        </p:nvPicPr>
        <p:blipFill>
          <a:blip r:embed="rId3">
            <a:extLst>
              <a:ext uri="{28A0092B-C50C-407E-A947-70E740481C1C}">
                <a14:useLocalDpi xmlns:a14="http://schemas.microsoft.com/office/drawing/2010/main" val="0"/>
              </a:ext>
            </a:extLst>
          </a:blip>
          <a:srcRect t="13823" b="13823"/>
          <a:stretch>
            <a:fillRect/>
          </a:stretch>
        </p:blipFill>
        <p:spPr bwMode="auto">
          <a:xfrm>
            <a:off x="338138" y="404813"/>
            <a:ext cx="8466137" cy="568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1" name="Rectangle 2"/>
          <p:cNvSpPr>
            <a:spLocks noGrp="1" noChangeArrowheads="1"/>
          </p:cNvSpPr>
          <p:nvPr>
            <p:ph type="title"/>
          </p:nvPr>
        </p:nvSpPr>
        <p:spPr/>
        <p:txBody>
          <a:bodyPr/>
          <a:lstStyle/>
          <a:p>
            <a:r>
              <a:rPr lang="en-US">
                <a:latin typeface="Garamond" charset="0"/>
                <a:ea typeface="宋体" charset="0"/>
              </a:rPr>
              <a:t>Architecture Definition Languages</a:t>
            </a:r>
          </a:p>
        </p:txBody>
      </p:sp>
      <p:sp>
        <p:nvSpPr>
          <p:cNvPr id="476162" name="Rectangle 3"/>
          <p:cNvSpPr>
            <a:spLocks noGrp="1" noChangeArrowheads="1"/>
          </p:cNvSpPr>
          <p:nvPr>
            <p:ph idx="1"/>
          </p:nvPr>
        </p:nvSpPr>
        <p:spPr>
          <a:xfrm>
            <a:off x="152400" y="1066800"/>
            <a:ext cx="8839200" cy="5029200"/>
          </a:xfrm>
        </p:spPr>
        <p:txBody>
          <a:bodyPr/>
          <a:lstStyle/>
          <a:p>
            <a:pPr>
              <a:lnSpc>
                <a:spcPct val="90000"/>
              </a:lnSpc>
            </a:pPr>
            <a:r>
              <a:rPr lang="en-US" sz="1600">
                <a:latin typeface="Arial" charset="0"/>
                <a:ea typeface="宋体" charset="0"/>
              </a:rPr>
              <a:t>An architecture is generally considered to consist of components and the connectors (interactions) between them however we are inconsistent and informal in their use and therefore </a:t>
            </a:r>
          </a:p>
          <a:p>
            <a:pPr lvl="1">
              <a:lnSpc>
                <a:spcPct val="90000"/>
              </a:lnSpc>
            </a:pPr>
            <a:r>
              <a:rPr lang="en-US" sz="1400">
                <a:latin typeface="Arial" charset="0"/>
                <a:ea typeface="宋体" charset="0"/>
              </a:rPr>
              <a:t>Architectural designs are often poorly understood and not amenable to formal analysis or simulation. </a:t>
            </a:r>
          </a:p>
          <a:p>
            <a:pPr lvl="2">
              <a:lnSpc>
                <a:spcPct val="90000"/>
              </a:lnSpc>
            </a:pPr>
            <a:r>
              <a:rPr lang="en-US" sz="1200">
                <a:latin typeface="Arial" charset="0"/>
                <a:ea typeface="宋体" charset="0"/>
              </a:rPr>
              <a:t>(Remember.. How can I evaluate on Architecture over another?) </a:t>
            </a:r>
          </a:p>
          <a:p>
            <a:pPr lvl="1">
              <a:lnSpc>
                <a:spcPct val="90000"/>
              </a:lnSpc>
            </a:pPr>
            <a:r>
              <a:rPr lang="en-US" sz="1400">
                <a:latin typeface="Arial" charset="0"/>
                <a:ea typeface="宋体" charset="0"/>
              </a:rPr>
              <a:t>Architectural design decisions are based more on default than on solid engineering principles. </a:t>
            </a:r>
            <a:br>
              <a:rPr lang="en-US" sz="1400">
                <a:latin typeface="Arial" charset="0"/>
                <a:ea typeface="宋体" charset="0"/>
              </a:rPr>
            </a:br>
            <a:endParaRPr lang="en-US" sz="1400">
              <a:latin typeface="Arial" charset="0"/>
              <a:ea typeface="宋体" charset="0"/>
            </a:endParaRPr>
          </a:p>
          <a:p>
            <a:pPr lvl="1">
              <a:lnSpc>
                <a:spcPct val="90000"/>
              </a:lnSpc>
            </a:pPr>
            <a:r>
              <a:rPr lang="en-US" sz="1400">
                <a:latin typeface="Arial" charset="0"/>
                <a:ea typeface="宋体" charset="0"/>
              </a:rPr>
              <a:t>Architectural constraints assumed in the initial design are not enforced as the system evolves. </a:t>
            </a:r>
          </a:p>
          <a:p>
            <a:pPr lvl="2">
              <a:lnSpc>
                <a:spcPct val="90000"/>
              </a:lnSpc>
            </a:pPr>
            <a:endParaRPr lang="en-US" sz="1200">
              <a:latin typeface="Arial" charset="0"/>
              <a:ea typeface="宋体" charset="0"/>
            </a:endParaRPr>
          </a:p>
          <a:p>
            <a:pPr>
              <a:lnSpc>
                <a:spcPct val="90000"/>
              </a:lnSpc>
            </a:pPr>
            <a:r>
              <a:rPr lang="en-US" sz="1600">
                <a:latin typeface="Arial" charset="0"/>
                <a:ea typeface="宋体" charset="0"/>
              </a:rPr>
              <a:t>Unfortunately there are </a:t>
            </a:r>
            <a:r>
              <a:rPr lang="en-US" sz="1600" u="sng">
                <a:latin typeface="Arial" charset="0"/>
                <a:ea typeface="宋体" charset="0"/>
              </a:rPr>
              <a:t>few</a:t>
            </a:r>
            <a:r>
              <a:rPr lang="en-US" sz="1600">
                <a:latin typeface="Arial" charset="0"/>
                <a:ea typeface="宋体" charset="0"/>
              </a:rPr>
              <a:t> tools to help the architectural designers with their tasks.</a:t>
            </a:r>
          </a:p>
          <a:p>
            <a:pPr>
              <a:lnSpc>
                <a:spcPct val="90000"/>
              </a:lnSpc>
            </a:pPr>
            <a:endParaRPr lang="en-US" sz="1600">
              <a:latin typeface="Arial" charset="0"/>
              <a:ea typeface="宋体" charset="0"/>
            </a:endParaRPr>
          </a:p>
          <a:p>
            <a:pPr>
              <a:lnSpc>
                <a:spcPct val="90000"/>
              </a:lnSpc>
            </a:pPr>
            <a:r>
              <a:rPr lang="en-US" sz="1600">
                <a:latin typeface="Arial" charset="0"/>
                <a:ea typeface="宋体" charset="0"/>
              </a:rPr>
              <a:t>To address these problems, formal languages for representing and reasoning about software architecture have been developed. </a:t>
            </a:r>
            <a:br>
              <a:rPr lang="en-US" sz="1600">
                <a:latin typeface="Arial" charset="0"/>
                <a:ea typeface="宋体" charset="0"/>
              </a:rPr>
            </a:br>
            <a:endParaRPr lang="en-US" sz="1600">
              <a:latin typeface="Arial" charset="0"/>
              <a:ea typeface="宋体" charset="0"/>
            </a:endParaRPr>
          </a:p>
          <a:p>
            <a:pPr>
              <a:lnSpc>
                <a:spcPct val="90000"/>
              </a:lnSpc>
            </a:pPr>
            <a:r>
              <a:rPr lang="en-US" sz="1600">
                <a:latin typeface="Arial" charset="0"/>
                <a:ea typeface="宋体" charset="0"/>
              </a:rPr>
              <a:t>These languages, called architecture description languages (ADLs), seek to increase the </a:t>
            </a:r>
            <a:r>
              <a:rPr lang="en-US" sz="1600" i="1">
                <a:latin typeface="Arial" charset="0"/>
                <a:ea typeface="宋体" charset="0"/>
                <a:hlinkClick r:id="rId2"/>
              </a:rPr>
              <a:t>understandability</a:t>
            </a:r>
            <a:r>
              <a:rPr lang="en-US" sz="1600">
                <a:latin typeface="Arial" charset="0"/>
                <a:ea typeface="宋体" charset="0"/>
              </a:rPr>
              <a:t> and </a:t>
            </a:r>
            <a:r>
              <a:rPr lang="en-US" sz="1600" i="1">
                <a:latin typeface="Arial" charset="0"/>
                <a:ea typeface="宋体" charset="0"/>
                <a:hlinkClick r:id="rId3"/>
              </a:rPr>
              <a:t>reusability</a:t>
            </a:r>
            <a:r>
              <a:rPr lang="en-US" sz="1600">
                <a:latin typeface="Arial" charset="0"/>
                <a:ea typeface="宋体" charset="0"/>
              </a:rPr>
              <a:t> of architectural designs, and enable greater degrees of analysis. </a:t>
            </a:r>
          </a:p>
          <a:p>
            <a:pPr>
              <a:lnSpc>
                <a:spcPct val="90000"/>
              </a:lnSpc>
            </a:pPr>
            <a:endParaRPr lang="en-US" sz="1600">
              <a:latin typeface="Arial" charset="0"/>
              <a:ea typeface="宋体" charset="0"/>
            </a:endParaRPr>
          </a:p>
          <a:p>
            <a:pPr>
              <a:lnSpc>
                <a:spcPct val="90000"/>
              </a:lnSpc>
            </a:pPr>
            <a:r>
              <a:rPr lang="en-US" sz="1600">
                <a:latin typeface="Arial" charset="0"/>
                <a:ea typeface="宋体" charset="0"/>
              </a:rPr>
              <a:t>In contrast to </a:t>
            </a:r>
            <a:r>
              <a:rPr lang="en-US" sz="1600">
                <a:latin typeface="Arial" charset="0"/>
                <a:ea typeface="宋体" charset="0"/>
                <a:hlinkClick r:id="rId4"/>
              </a:rPr>
              <a:t>Module Interconnection Languages</a:t>
            </a:r>
            <a:r>
              <a:rPr lang="en-US" sz="1600">
                <a:latin typeface="Arial" charset="0"/>
                <a:ea typeface="宋体" charset="0"/>
              </a:rPr>
              <a:t> (MILS), which only describe the structure of an implemented system, ADLs are used to </a:t>
            </a:r>
            <a:r>
              <a:rPr lang="en-US" sz="1600" i="1" u="sng">
                <a:latin typeface="Arial" charset="0"/>
                <a:ea typeface="宋体" charset="0"/>
              </a:rPr>
              <a:t>define and model (the) system architecture prior to system implementation.</a:t>
            </a:r>
          </a:p>
        </p:txBody>
      </p:sp>
      <p:sp>
        <p:nvSpPr>
          <p:cNvPr id="47616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8D65417-7C49-3B41-88AE-0E27A7A25A2A}" type="slidenum">
              <a:rPr lang="en-US" sz="1200">
                <a:latin typeface="Garamond" charset="0"/>
              </a:rPr>
              <a:pPr eaLnBrk="1" hangingPunct="1"/>
              <a:t>213</a:t>
            </a:fld>
            <a:endParaRPr lang="en-US" sz="1200">
              <a:latin typeface="Garamond" charset="0"/>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5"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77186" name="Rectangle 3"/>
          <p:cNvSpPr>
            <a:spLocks noGrp="1" noChangeArrowheads="1"/>
          </p:cNvSpPr>
          <p:nvPr>
            <p:ph idx="1"/>
          </p:nvPr>
        </p:nvSpPr>
        <p:spPr/>
        <p:txBody>
          <a:bodyPr/>
          <a:lstStyle/>
          <a:p>
            <a:pPr>
              <a:lnSpc>
                <a:spcPct val="90000"/>
              </a:lnSpc>
            </a:pPr>
            <a:r>
              <a:rPr lang="en-US" sz="2400">
                <a:latin typeface="Arial" charset="0"/>
                <a:ea typeface="宋体" charset="0"/>
              </a:rPr>
              <a:t>Our Original Dilemma</a:t>
            </a:r>
          </a:p>
          <a:p>
            <a:pPr lvl="1">
              <a:lnSpc>
                <a:spcPct val="90000"/>
              </a:lnSpc>
            </a:pPr>
            <a:r>
              <a:rPr lang="en-US" sz="2000">
                <a:latin typeface="Arial" charset="0"/>
                <a:ea typeface="宋体" charset="0"/>
              </a:rPr>
              <a:t>When to pick our architecture over another ?</a:t>
            </a:r>
          </a:p>
          <a:p>
            <a:pPr>
              <a:lnSpc>
                <a:spcPct val="90000"/>
              </a:lnSpc>
            </a:pPr>
            <a:r>
              <a:rPr lang="en-US" sz="2400">
                <a:latin typeface="Arial" charset="0"/>
                <a:ea typeface="宋体" charset="0"/>
              </a:rPr>
              <a:t>Characteristics of Architectural Descriptions</a:t>
            </a:r>
          </a:p>
          <a:p>
            <a:pPr lvl="1">
              <a:lnSpc>
                <a:spcPct val="90000"/>
              </a:lnSpc>
            </a:pPr>
            <a:r>
              <a:rPr lang="en-US" sz="2000">
                <a:latin typeface="Arial" charset="0"/>
                <a:ea typeface="宋体" charset="0"/>
              </a:rPr>
              <a:t>Common Patterns of Software Organization</a:t>
            </a:r>
          </a:p>
          <a:p>
            <a:pPr lvl="2">
              <a:lnSpc>
                <a:spcPct val="90000"/>
              </a:lnSpc>
            </a:pPr>
            <a:r>
              <a:rPr lang="en-US" sz="1800">
                <a:latin typeface="Arial" charset="0"/>
                <a:ea typeface="宋体" charset="0"/>
              </a:rPr>
              <a:t> What do all these boxes and interconnecting lines really mean? </a:t>
            </a:r>
          </a:p>
          <a:p>
            <a:pPr lvl="3">
              <a:lnSpc>
                <a:spcPct val="90000"/>
              </a:lnSpc>
            </a:pPr>
            <a:r>
              <a:rPr lang="en-US" sz="1600">
                <a:latin typeface="Arial" charset="0"/>
                <a:ea typeface="宋体" charset="0"/>
              </a:rPr>
              <a:t> Data flow ? Data dependencies?,  Control ? , Functional dependencies ?  </a:t>
            </a:r>
            <a:br>
              <a:rPr lang="en-US" sz="1600">
                <a:latin typeface="Arial" charset="0"/>
                <a:ea typeface="宋体" charset="0"/>
              </a:rPr>
            </a:br>
            <a:r>
              <a:rPr lang="en-US" sz="1600">
                <a:latin typeface="Arial" charset="0"/>
                <a:ea typeface="宋体" charset="0"/>
              </a:rPr>
              <a:t>Functional Sequences ?. States &amp; Modes ?</a:t>
            </a:r>
          </a:p>
          <a:p>
            <a:pPr lvl="3">
              <a:lnSpc>
                <a:spcPct val="90000"/>
              </a:lnSpc>
            </a:pPr>
            <a:r>
              <a:rPr lang="en-US" sz="1600">
                <a:latin typeface="Arial" charset="0"/>
                <a:ea typeface="宋体" charset="0"/>
              </a:rPr>
              <a:t> therefore we really do need a more precise way in which to capture and describe an architecture</a:t>
            </a:r>
          </a:p>
          <a:p>
            <a:pPr lvl="1">
              <a:lnSpc>
                <a:spcPct val="90000"/>
              </a:lnSpc>
            </a:pPr>
            <a:r>
              <a:rPr lang="en-US" sz="2000">
                <a:latin typeface="Arial" charset="0"/>
                <a:ea typeface="宋体" charset="0"/>
              </a:rPr>
              <a:t>Examples of Common Components and Interconnections: </a:t>
            </a:r>
          </a:p>
          <a:p>
            <a:pPr lvl="1">
              <a:lnSpc>
                <a:spcPct val="90000"/>
              </a:lnSpc>
            </a:pPr>
            <a:r>
              <a:rPr lang="en-US" sz="2000">
                <a:latin typeface="Arial" charset="0"/>
                <a:ea typeface="宋体" charset="0"/>
              </a:rPr>
              <a:t>Examples of Interactions between these components</a:t>
            </a:r>
          </a:p>
          <a:p>
            <a:pPr lvl="1">
              <a:lnSpc>
                <a:spcPct val="90000"/>
              </a:lnSpc>
            </a:pPr>
            <a:r>
              <a:rPr lang="en-US" sz="2000">
                <a:latin typeface="Arial" charset="0"/>
                <a:ea typeface="宋体" charset="0"/>
              </a:rPr>
              <a:t>Critical Elements of a Design Language</a:t>
            </a:r>
          </a:p>
          <a:p>
            <a:pPr lvl="1">
              <a:lnSpc>
                <a:spcPct val="90000"/>
              </a:lnSpc>
            </a:pPr>
            <a:r>
              <a:rPr lang="en-US" sz="2000">
                <a:latin typeface="Arial" charset="0"/>
                <a:ea typeface="宋体" charset="0"/>
              </a:rPr>
              <a:t>The Language Problem for Software Architecture </a:t>
            </a:r>
          </a:p>
        </p:txBody>
      </p:sp>
      <p:sp>
        <p:nvSpPr>
          <p:cNvPr id="47718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29017A-E823-DE49-9252-17877DB546A1}" type="slidenum">
              <a:rPr lang="en-US" sz="1200">
                <a:latin typeface="Garamond" charset="0"/>
              </a:rPr>
              <a:pPr eaLnBrk="1" hangingPunct="1"/>
              <a:t>214</a:t>
            </a:fld>
            <a:endParaRPr lang="en-US" sz="1200">
              <a:latin typeface="Garamond" charset="0"/>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09"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78210" name="Rectangle 3"/>
          <p:cNvSpPr>
            <a:spLocks noGrp="1" noChangeArrowheads="1"/>
          </p:cNvSpPr>
          <p:nvPr>
            <p:ph idx="1"/>
          </p:nvPr>
        </p:nvSpPr>
        <p:spPr>
          <a:xfrm>
            <a:off x="457200" y="1125538"/>
            <a:ext cx="8229600" cy="4530725"/>
          </a:xfrm>
        </p:spPr>
        <p:txBody>
          <a:bodyPr/>
          <a:lstStyle/>
          <a:p>
            <a:r>
              <a:rPr lang="en-US" sz="2400">
                <a:latin typeface="Arial" charset="0"/>
                <a:ea typeface="宋体" charset="0"/>
              </a:rPr>
              <a:t>Examples of Common Components and Interconnections</a:t>
            </a:r>
          </a:p>
          <a:p>
            <a:pPr lvl="1"/>
            <a:r>
              <a:rPr lang="en-US" sz="2000">
                <a:latin typeface="Arial" charset="0"/>
                <a:ea typeface="宋体" charset="0"/>
              </a:rPr>
              <a:t> Computation, Memory, Server, Controller, Link (Interfaces), (list others)</a:t>
            </a:r>
          </a:p>
          <a:p>
            <a:r>
              <a:rPr lang="en-US" sz="2400">
                <a:latin typeface="Arial" charset="0"/>
                <a:ea typeface="宋体" charset="0"/>
              </a:rPr>
              <a:t>Examples of Interactions between these components</a:t>
            </a:r>
          </a:p>
          <a:p>
            <a:pPr lvl="1"/>
            <a:r>
              <a:rPr lang="en-US" sz="2000">
                <a:latin typeface="Arial" charset="0"/>
                <a:ea typeface="宋体" charset="0"/>
              </a:rPr>
              <a:t> Procedure Call, Data Flow, Message Passing, Shared Data, .. (list Others)</a:t>
            </a:r>
          </a:p>
          <a:p>
            <a:r>
              <a:rPr lang="en-US" sz="2400">
                <a:latin typeface="Arial" charset="0"/>
                <a:ea typeface="宋体" charset="0"/>
              </a:rPr>
              <a:t>Note that components and interactions are evident across all the architecture styles and their variants.  </a:t>
            </a:r>
          </a:p>
          <a:p>
            <a:pPr lvl="1"/>
            <a:r>
              <a:rPr lang="en-US" sz="2000">
                <a:latin typeface="Arial" charset="0"/>
                <a:ea typeface="宋体" charset="0"/>
              </a:rPr>
              <a:t>The good thing .. A common set of primitives (Abstract concepts in an earlier lecture).</a:t>
            </a:r>
          </a:p>
          <a:p>
            <a:r>
              <a:rPr lang="en-US" sz="2400">
                <a:latin typeface="Arial" charset="0"/>
                <a:ea typeface="宋体" charset="0"/>
              </a:rPr>
              <a:t>Critical Elements of a Design Language</a:t>
            </a:r>
          </a:p>
          <a:p>
            <a:r>
              <a:rPr lang="en-US" sz="2400">
                <a:latin typeface="Arial" charset="0"/>
                <a:ea typeface="宋体" charset="0"/>
              </a:rPr>
              <a:t>The Language Problem for Software Architecture</a:t>
            </a:r>
          </a:p>
        </p:txBody>
      </p:sp>
      <p:sp>
        <p:nvSpPr>
          <p:cNvPr id="47821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E334AED-A6CC-2B49-9384-7CB3708E9061}" type="slidenum">
              <a:rPr lang="en-US" sz="1200">
                <a:latin typeface="Garamond" charset="0"/>
              </a:rPr>
              <a:pPr eaLnBrk="1" hangingPunct="1"/>
              <a:t>215</a:t>
            </a:fld>
            <a:endParaRPr lang="en-US" sz="1200">
              <a:latin typeface="Garamond" charset="0"/>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3"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79234" name="Rectangle 3"/>
          <p:cNvSpPr>
            <a:spLocks noGrp="1" noChangeArrowheads="1"/>
          </p:cNvSpPr>
          <p:nvPr>
            <p:ph idx="1"/>
          </p:nvPr>
        </p:nvSpPr>
        <p:spPr>
          <a:xfrm>
            <a:off x="152400" y="1066800"/>
            <a:ext cx="8763000" cy="4724400"/>
          </a:xfrm>
        </p:spPr>
        <p:txBody>
          <a:bodyPr/>
          <a:lstStyle/>
          <a:p>
            <a:r>
              <a:rPr lang="en-US" sz="2400">
                <a:latin typeface="Arial" charset="0"/>
                <a:ea typeface="宋体" charset="0"/>
              </a:rPr>
              <a:t>Critical Elements of a Design Language</a:t>
            </a:r>
          </a:p>
          <a:p>
            <a:pPr lvl="1"/>
            <a:r>
              <a:rPr lang="en-US" sz="2000">
                <a:latin typeface="Arial" charset="0"/>
                <a:ea typeface="宋体" charset="0"/>
              </a:rPr>
              <a:t> Components: Primitive elements and their values	</a:t>
            </a:r>
          </a:p>
          <a:p>
            <a:pPr lvl="2"/>
            <a:r>
              <a:rPr lang="en-US" sz="1800">
                <a:latin typeface="Arial" charset="0"/>
                <a:ea typeface="宋体" charset="0"/>
              </a:rPr>
              <a:t>(give examples)</a:t>
            </a:r>
          </a:p>
          <a:p>
            <a:pPr lvl="1"/>
            <a:r>
              <a:rPr lang="en-US" sz="2000">
                <a:latin typeface="Arial" charset="0"/>
                <a:ea typeface="宋体" charset="0"/>
              </a:rPr>
              <a:t> Operators:	  Functions that combine Components 		</a:t>
            </a:r>
          </a:p>
          <a:p>
            <a:pPr lvl="2"/>
            <a:r>
              <a:rPr lang="en-US" sz="1800">
                <a:latin typeface="Arial" charset="0"/>
                <a:ea typeface="宋体" charset="0"/>
              </a:rPr>
              <a:t>(give examples)</a:t>
            </a:r>
          </a:p>
          <a:p>
            <a:pPr lvl="1"/>
            <a:r>
              <a:rPr lang="en-US" sz="2000">
                <a:latin typeface="Arial" charset="0"/>
                <a:ea typeface="宋体" charset="0"/>
              </a:rPr>
              <a:t> Abstraction: Naming rules for components and operators </a:t>
            </a:r>
          </a:p>
          <a:p>
            <a:pPr lvl="2"/>
            <a:r>
              <a:rPr lang="en-US" sz="1800">
                <a:latin typeface="Arial" charset="0"/>
                <a:ea typeface="宋体" charset="0"/>
              </a:rPr>
              <a:t>(give examples)</a:t>
            </a:r>
          </a:p>
          <a:p>
            <a:pPr lvl="1"/>
            <a:r>
              <a:rPr lang="en-US" sz="2000">
                <a:latin typeface="Arial" charset="0"/>
                <a:ea typeface="宋体" charset="0"/>
              </a:rPr>
              <a:t> Closure:  Rules that determine which abstractions can be added to 			the classes of components and operators	</a:t>
            </a:r>
          </a:p>
          <a:p>
            <a:pPr lvl="2"/>
            <a:r>
              <a:rPr lang="en-US" sz="1800">
                <a:latin typeface="Arial" charset="0"/>
                <a:ea typeface="宋体" charset="0"/>
              </a:rPr>
              <a:t>(give examples)</a:t>
            </a:r>
          </a:p>
          <a:p>
            <a:pPr lvl="1"/>
            <a:r>
              <a:rPr lang="en-US" sz="2000">
                <a:latin typeface="Arial" charset="0"/>
                <a:ea typeface="宋体" charset="0"/>
              </a:rPr>
              <a:t> Specification:  Association of semantics with syntactic forms. </a:t>
            </a:r>
          </a:p>
          <a:p>
            <a:pPr lvl="2"/>
            <a:r>
              <a:rPr lang="en-US" sz="1800">
                <a:latin typeface="Arial" charset="0"/>
                <a:ea typeface="宋体" charset="0"/>
              </a:rPr>
              <a:t>(give examples)</a:t>
            </a:r>
          </a:p>
        </p:txBody>
      </p:sp>
      <p:sp>
        <p:nvSpPr>
          <p:cNvPr id="47923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F444649-E15D-1349-ACF7-4427AF16DDB1}" type="slidenum">
              <a:rPr lang="en-US" sz="1200">
                <a:latin typeface="Garamond" charset="0"/>
              </a:rPr>
              <a:pPr eaLnBrk="1" hangingPunct="1"/>
              <a:t>216</a:t>
            </a:fld>
            <a:endParaRPr lang="en-US" sz="1200">
              <a:latin typeface="Garamond" charset="0"/>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7"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80258" name="Rectangle 3"/>
          <p:cNvSpPr>
            <a:spLocks noGrp="1" noChangeArrowheads="1"/>
          </p:cNvSpPr>
          <p:nvPr>
            <p:ph idx="1"/>
          </p:nvPr>
        </p:nvSpPr>
        <p:spPr>
          <a:xfrm>
            <a:off x="457200" y="1125538"/>
            <a:ext cx="8229600" cy="4530725"/>
          </a:xfrm>
        </p:spPr>
        <p:txBody>
          <a:bodyPr/>
          <a:lstStyle/>
          <a:p>
            <a:pPr>
              <a:lnSpc>
                <a:spcPct val="90000"/>
              </a:lnSpc>
            </a:pPr>
            <a:r>
              <a:rPr lang="en-US" sz="2400">
                <a:latin typeface="Arial" charset="0"/>
                <a:ea typeface="宋体" charset="0"/>
              </a:rPr>
              <a:t>The Language Problem for Software Architecture </a:t>
            </a:r>
          </a:p>
          <a:p>
            <a:pPr lvl="1">
              <a:lnSpc>
                <a:spcPct val="90000"/>
              </a:lnSpc>
            </a:pPr>
            <a:r>
              <a:rPr lang="en-US" sz="2000">
                <a:latin typeface="Arial" charset="0"/>
                <a:ea typeface="宋体" charset="0"/>
              </a:rPr>
              <a:t>Note: SWA deals with the overall allocation of functions to components, with data and interface connectivity and overall system balance (task allocation, file allocation, dead-lock recovery, fault-tolerance, etc….)</a:t>
            </a:r>
          </a:p>
          <a:p>
            <a:pPr lvl="2">
              <a:lnSpc>
                <a:spcPct val="90000"/>
              </a:lnSpc>
            </a:pPr>
            <a:r>
              <a:rPr lang="en-US" sz="1800">
                <a:latin typeface="Arial" charset="0"/>
                <a:ea typeface="宋体" charset="0"/>
              </a:rPr>
              <a:t>Do conventional programming languages support this ? </a:t>
            </a:r>
          </a:p>
          <a:p>
            <a:pPr lvl="2">
              <a:lnSpc>
                <a:spcPct val="90000"/>
              </a:lnSpc>
            </a:pPr>
            <a:r>
              <a:rPr lang="en-US" sz="1800">
                <a:latin typeface="Arial" charset="0"/>
                <a:ea typeface="宋体" charset="0"/>
              </a:rPr>
              <a:t>Does UML support this ? </a:t>
            </a:r>
          </a:p>
          <a:p>
            <a:pPr lvl="2">
              <a:lnSpc>
                <a:spcPct val="90000"/>
              </a:lnSpc>
            </a:pPr>
            <a:r>
              <a:rPr lang="en-US" sz="1800">
                <a:latin typeface="Arial" charset="0"/>
                <a:ea typeface="宋体" charset="0"/>
              </a:rPr>
              <a:t>Does </a:t>
            </a:r>
            <a:r>
              <a:rPr lang="ja-JP" altLang="en-US" sz="1800">
                <a:latin typeface="Arial" charset="0"/>
                <a:ea typeface="宋体" charset="0"/>
              </a:rPr>
              <a:t>“</a:t>
            </a:r>
            <a:r>
              <a:rPr lang="en-US" altLang="ja-JP" sz="1800">
                <a:latin typeface="Arial" charset="0"/>
                <a:ea typeface="宋体" charset="0"/>
              </a:rPr>
              <a:t>Z</a:t>
            </a:r>
            <a:r>
              <a:rPr lang="ja-JP" altLang="en-US" sz="1800">
                <a:latin typeface="Arial" charset="0"/>
                <a:ea typeface="宋体" charset="0"/>
              </a:rPr>
              <a:t>”</a:t>
            </a:r>
            <a:r>
              <a:rPr lang="en-US" altLang="ja-JP" sz="1800">
                <a:latin typeface="Arial" charset="0"/>
                <a:ea typeface="宋体" charset="0"/>
              </a:rPr>
              <a:t> support this ? </a:t>
            </a:r>
          </a:p>
          <a:p>
            <a:pPr lvl="2">
              <a:lnSpc>
                <a:spcPct val="90000"/>
              </a:lnSpc>
            </a:pPr>
            <a:r>
              <a:rPr lang="en-US" sz="1800">
                <a:latin typeface="Arial" charset="0"/>
                <a:ea typeface="宋体" charset="0"/>
              </a:rPr>
              <a:t>So where do we go from here ?  </a:t>
            </a:r>
          </a:p>
          <a:p>
            <a:pPr lvl="1">
              <a:lnSpc>
                <a:spcPct val="90000"/>
              </a:lnSpc>
            </a:pPr>
            <a:r>
              <a:rPr lang="en-US" sz="2000">
                <a:latin typeface="Arial" charset="0"/>
                <a:ea typeface="宋体" charset="0"/>
              </a:rPr>
              <a:t> So we need a way to allow us to combine the components, operations, interfaces etc into an ARCHITECTURE.</a:t>
            </a:r>
          </a:p>
          <a:p>
            <a:pPr lvl="2">
              <a:lnSpc>
                <a:spcPct val="90000"/>
              </a:lnSpc>
            </a:pPr>
            <a:r>
              <a:rPr lang="en-US" sz="1800">
                <a:latin typeface="Arial" charset="0"/>
                <a:ea typeface="宋体" charset="0"/>
              </a:rPr>
              <a:t>So then why not just use Ada, and CORBA, … etc.? </a:t>
            </a:r>
          </a:p>
          <a:p>
            <a:pPr lvl="2">
              <a:lnSpc>
                <a:spcPct val="90000"/>
              </a:lnSpc>
            </a:pPr>
            <a:r>
              <a:rPr lang="en-US" sz="1800">
                <a:latin typeface="Arial" charset="0"/>
                <a:ea typeface="宋体" charset="0"/>
              </a:rPr>
              <a:t>So where do programming languages fit in the scheme of things ? </a:t>
            </a:r>
          </a:p>
        </p:txBody>
      </p:sp>
      <p:sp>
        <p:nvSpPr>
          <p:cNvPr id="48025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3A00E79-57FA-544F-A1B1-0905C4A24CE8}" type="slidenum">
              <a:rPr lang="en-US" sz="1200">
                <a:latin typeface="Garamond" charset="0"/>
              </a:rPr>
              <a:pPr eaLnBrk="1" hangingPunct="1"/>
              <a:t>217</a:t>
            </a:fld>
            <a:endParaRPr lang="en-US" sz="1200">
              <a:latin typeface="Garamond" charset="0"/>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1"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81282" name="Rectangle 3"/>
          <p:cNvSpPr>
            <a:spLocks noGrp="1" noChangeArrowheads="1"/>
          </p:cNvSpPr>
          <p:nvPr>
            <p:ph idx="1"/>
          </p:nvPr>
        </p:nvSpPr>
        <p:spPr>
          <a:xfrm>
            <a:off x="152400" y="1066800"/>
            <a:ext cx="8763000" cy="4876800"/>
          </a:xfrm>
        </p:spPr>
        <p:txBody>
          <a:bodyPr/>
          <a:lstStyle/>
          <a:p>
            <a:r>
              <a:rPr lang="en-US" sz="2800">
                <a:latin typeface="Arial" charset="0"/>
                <a:ea typeface="宋体" charset="0"/>
              </a:rPr>
              <a:t>An ADL therefore must:</a:t>
            </a:r>
            <a:r>
              <a:rPr lang="en-US" sz="1400">
                <a:latin typeface="Arial" charset="0"/>
                <a:ea typeface="宋体" charset="0"/>
              </a:rPr>
              <a:t> </a:t>
            </a:r>
          </a:p>
          <a:p>
            <a:pPr lvl="1"/>
            <a:r>
              <a:rPr lang="en-US" sz="2400">
                <a:latin typeface="Arial" charset="0"/>
                <a:ea typeface="宋体" charset="0"/>
              </a:rPr>
              <a:t>Support the description of components and their interactions</a:t>
            </a:r>
          </a:p>
          <a:p>
            <a:pPr lvl="2"/>
            <a:r>
              <a:rPr lang="en-US" sz="2000">
                <a:latin typeface="Arial" charset="0"/>
                <a:ea typeface="宋体" charset="0"/>
              </a:rPr>
              <a:t>Why ?</a:t>
            </a:r>
          </a:p>
          <a:p>
            <a:pPr lvl="1"/>
            <a:r>
              <a:rPr lang="en-US" sz="2400">
                <a:latin typeface="Arial" charset="0"/>
                <a:ea typeface="宋体" charset="0"/>
              </a:rPr>
              <a:t>Handle large-scale, high-level designs</a:t>
            </a:r>
          </a:p>
          <a:p>
            <a:pPr lvl="2"/>
            <a:r>
              <a:rPr lang="en-US" sz="2000">
                <a:latin typeface="Arial" charset="0"/>
                <a:ea typeface="宋体" charset="0"/>
              </a:rPr>
              <a:t>Why?</a:t>
            </a:r>
          </a:p>
          <a:p>
            <a:pPr lvl="1"/>
            <a:r>
              <a:rPr lang="en-US" sz="2400">
                <a:latin typeface="Arial" charset="0"/>
                <a:ea typeface="宋体" charset="0"/>
              </a:rPr>
              <a:t>Support Translation of Design to a Realization</a:t>
            </a:r>
          </a:p>
          <a:p>
            <a:pPr lvl="2"/>
            <a:r>
              <a:rPr lang="en-US" sz="2000">
                <a:latin typeface="Arial" charset="0"/>
                <a:ea typeface="宋体" charset="0"/>
              </a:rPr>
              <a:t>Why ?</a:t>
            </a:r>
          </a:p>
          <a:p>
            <a:pPr lvl="1"/>
            <a:r>
              <a:rPr lang="en-US" sz="2400">
                <a:latin typeface="Arial" charset="0"/>
                <a:ea typeface="宋体" charset="0"/>
              </a:rPr>
              <a:t> Support user-defined or application Specific Abstractions</a:t>
            </a:r>
          </a:p>
          <a:p>
            <a:pPr lvl="2"/>
            <a:r>
              <a:rPr lang="en-US" sz="2000">
                <a:latin typeface="Arial" charset="0"/>
                <a:ea typeface="宋体" charset="0"/>
              </a:rPr>
              <a:t> Why?</a:t>
            </a:r>
          </a:p>
          <a:p>
            <a:pPr lvl="1"/>
            <a:r>
              <a:rPr lang="en-US" sz="2400">
                <a:latin typeface="Arial" charset="0"/>
                <a:ea typeface="宋体" charset="0"/>
              </a:rPr>
              <a:t> Support the Disciplined selection of architectural styles.</a:t>
            </a:r>
          </a:p>
          <a:p>
            <a:pPr lvl="2"/>
            <a:r>
              <a:rPr lang="en-US" sz="2000">
                <a:latin typeface="Arial" charset="0"/>
                <a:ea typeface="宋体" charset="0"/>
              </a:rPr>
              <a:t> Why ?</a:t>
            </a:r>
          </a:p>
        </p:txBody>
      </p:sp>
      <p:sp>
        <p:nvSpPr>
          <p:cNvPr id="48128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659F99B-B46F-5049-AEA5-45BC1959BF55}" type="slidenum">
              <a:rPr lang="en-US" sz="1200">
                <a:latin typeface="Garamond" charset="0"/>
              </a:rPr>
              <a:pPr eaLnBrk="1" hangingPunct="1"/>
              <a:t>218</a:t>
            </a:fld>
            <a:endParaRPr lang="en-US" sz="1200">
              <a:latin typeface="Garamond" charset="0"/>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5"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82306" name="Rectangle 3"/>
          <p:cNvSpPr>
            <a:spLocks noGrp="1" noChangeArrowheads="1"/>
          </p:cNvSpPr>
          <p:nvPr>
            <p:ph idx="1"/>
          </p:nvPr>
        </p:nvSpPr>
        <p:spPr>
          <a:xfrm>
            <a:off x="457200" y="1052513"/>
            <a:ext cx="8229600" cy="4530725"/>
          </a:xfrm>
        </p:spPr>
        <p:txBody>
          <a:bodyPr/>
          <a:lstStyle/>
          <a:p>
            <a:r>
              <a:rPr lang="en-US" sz="2400">
                <a:latin typeface="Arial" charset="0"/>
                <a:ea typeface="宋体" charset="0"/>
              </a:rPr>
              <a:t>Composition: </a:t>
            </a:r>
          </a:p>
          <a:p>
            <a:pPr lvl="1"/>
            <a:r>
              <a:rPr lang="en-US" sz="2000">
                <a:latin typeface="Arial" charset="0"/>
                <a:ea typeface="宋体" charset="0"/>
              </a:rPr>
              <a:t> </a:t>
            </a:r>
            <a:r>
              <a:rPr lang="ja-JP" altLang="en-US" sz="2000">
                <a:latin typeface="Arial" charset="0"/>
                <a:ea typeface="宋体" charset="0"/>
              </a:rPr>
              <a:t>“</a:t>
            </a:r>
            <a:r>
              <a:rPr lang="en-US" altLang="ja-JP" sz="2000" i="1">
                <a:latin typeface="Arial" charset="0"/>
                <a:ea typeface="宋体" charset="0"/>
              </a:rPr>
              <a:t>It should be possible to describe a system as a composition of independent components and connections</a:t>
            </a:r>
            <a:r>
              <a:rPr lang="ja-JP" altLang="en-US" sz="2000">
                <a:latin typeface="Arial" charset="0"/>
                <a:ea typeface="宋体" charset="0"/>
              </a:rPr>
              <a:t>”</a:t>
            </a:r>
            <a:endParaRPr lang="en-US" altLang="ja-JP" sz="2000">
              <a:latin typeface="Arial" charset="0"/>
              <a:ea typeface="宋体" charset="0"/>
            </a:endParaRPr>
          </a:p>
          <a:p>
            <a:pPr lvl="2"/>
            <a:r>
              <a:rPr lang="en-US" sz="1800">
                <a:latin typeface="Arial" charset="0"/>
                <a:ea typeface="宋体" charset="0"/>
              </a:rPr>
              <a:t> This allows us to combine independent elements into larger systems (this is really critical in Network centric independent systems that demonstrate new emergent capabilities when combined together)</a:t>
            </a:r>
          </a:p>
          <a:p>
            <a:pPr lvl="2"/>
            <a:r>
              <a:rPr lang="en-US" sz="1800">
                <a:latin typeface="Arial" charset="0"/>
                <a:ea typeface="宋体" charset="0"/>
              </a:rPr>
              <a:t>An ADL therefore: </a:t>
            </a:r>
          </a:p>
          <a:p>
            <a:pPr lvl="3"/>
            <a:r>
              <a:rPr lang="en-US" sz="1600">
                <a:latin typeface="Arial" charset="0"/>
                <a:ea typeface="宋体" charset="0"/>
              </a:rPr>
              <a:t>Must allow the hierarchical decomposition of and assembly of a system.  </a:t>
            </a:r>
          </a:p>
          <a:p>
            <a:pPr lvl="3"/>
            <a:r>
              <a:rPr lang="en-US" sz="1600">
                <a:latin typeface="Arial" charset="0"/>
                <a:ea typeface="宋体" charset="0"/>
              </a:rPr>
              <a:t>Final Decomposed elements must be independent (stand-alone) pieces in their own right. </a:t>
            </a:r>
          </a:p>
          <a:p>
            <a:pPr lvl="3"/>
            <a:r>
              <a:rPr lang="en-US" sz="1600">
                <a:latin typeface="Arial" charset="0"/>
                <a:ea typeface="宋体" charset="0"/>
              </a:rPr>
              <a:t>Must be able to separate architectural design approach from realization approach.</a:t>
            </a:r>
          </a:p>
          <a:p>
            <a:pPr lvl="3"/>
            <a:r>
              <a:rPr lang="en-US" sz="1600">
                <a:latin typeface="Arial" charset="0"/>
                <a:ea typeface="宋体" charset="0"/>
              </a:rPr>
              <a:t>Note: the ADL closure rule must allow us to view entities of an architectural description as primitive at one level and as composite structures at a lower level of decomposition.  </a:t>
            </a:r>
          </a:p>
          <a:p>
            <a:pPr lvl="3"/>
            <a:endParaRPr lang="en-US" sz="1600">
              <a:latin typeface="Arial" charset="0"/>
              <a:ea typeface="宋体" charset="0"/>
            </a:endParaRPr>
          </a:p>
          <a:p>
            <a:pPr lvl="2"/>
            <a:r>
              <a:rPr lang="en-US" sz="1800">
                <a:latin typeface="Arial" charset="0"/>
                <a:ea typeface="宋体" charset="0"/>
              </a:rPr>
              <a:t>Why is this important ?   </a:t>
            </a:r>
            <a:endParaRPr lang="en-US" sz="4400">
              <a:latin typeface="Arial" charset="0"/>
              <a:ea typeface="宋体" charset="0"/>
            </a:endParaRPr>
          </a:p>
        </p:txBody>
      </p:sp>
      <p:sp>
        <p:nvSpPr>
          <p:cNvPr id="48230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9B06A62-9794-7F41-9BA2-A13C6F3CEFE3}" type="slidenum">
              <a:rPr lang="en-US" sz="1200">
                <a:latin typeface="Garamond" charset="0"/>
              </a:rPr>
              <a:pPr eaLnBrk="1" hangingPunct="1"/>
              <a:t>219</a:t>
            </a:fld>
            <a:endParaRPr lang="en-US" sz="1200">
              <a:latin typeface="Garamond"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object 2"/>
          <p:cNvSpPr>
            <a:spLocks/>
          </p:cNvSpPr>
          <p:nvPr/>
        </p:nvSpPr>
        <p:spPr bwMode="auto">
          <a:xfrm>
            <a:off x="990600" y="1143000"/>
            <a:ext cx="7250113" cy="0"/>
          </a:xfrm>
          <a:custGeom>
            <a:avLst/>
            <a:gdLst>
              <a:gd name="T0" fmla="*/ 0 w 7250430"/>
              <a:gd name="T1" fmla="*/ 7248641 w 7250430"/>
              <a:gd name="T2" fmla="*/ 0 60000 65536"/>
              <a:gd name="T3" fmla="*/ 0 60000 65536"/>
            </a:gdLst>
            <a:ahLst/>
            <a:cxnLst>
              <a:cxn ang="T2">
                <a:pos x="T0" y="0"/>
              </a:cxn>
              <a:cxn ang="T3">
                <a:pos x="T1" y="0"/>
              </a:cxn>
            </a:cxnLst>
            <a:rect l="0" t="0" r="r" b="b"/>
            <a:pathLst>
              <a:path w="7250430">
                <a:moveTo>
                  <a:pt x="0" y="0"/>
                </a:moveTo>
                <a:lnTo>
                  <a:pt x="7250226" y="1"/>
                </a:lnTo>
              </a:path>
            </a:pathLst>
          </a:custGeom>
          <a:noFill/>
          <a:ln w="25399">
            <a:solidFill>
              <a:srgbClr val="54A2EB"/>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8130" name="object 3"/>
          <p:cNvSpPr>
            <a:spLocks noChangeArrowheads="1"/>
          </p:cNvSpPr>
          <p:nvPr/>
        </p:nvSpPr>
        <p:spPr bwMode="auto">
          <a:xfrm>
            <a:off x="5002213" y="1811338"/>
            <a:ext cx="4141787" cy="379095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4" name="object 4"/>
          <p:cNvSpPr txBox="1">
            <a:spLocks noGrp="1"/>
          </p:cNvSpPr>
          <p:nvPr>
            <p:ph type="title"/>
          </p:nvPr>
        </p:nvSpPr>
        <p:spPr/>
        <p:txBody>
          <a:bodyPr lIns="0" tIns="149640" rIns="0" bIns="0" rtlCol="0">
            <a:spAutoFit/>
          </a:bodyPr>
          <a:lstStyle/>
          <a:p>
            <a:pPr marL="1976120">
              <a:defRPr/>
            </a:pPr>
            <a:r>
              <a:rPr dirty="0"/>
              <a:t>Arc</a:t>
            </a:r>
            <a:r>
              <a:rPr spc="-10" dirty="0"/>
              <a:t>hi</a:t>
            </a:r>
            <a:r>
              <a:rPr dirty="0"/>
              <a:t>tec</a:t>
            </a:r>
            <a:r>
              <a:rPr spc="-5" dirty="0"/>
              <a:t>t</a:t>
            </a:r>
            <a:r>
              <a:rPr spc="-10" dirty="0"/>
              <a:t>u</a:t>
            </a:r>
            <a:r>
              <a:rPr dirty="0"/>
              <a:t>re</a:t>
            </a:r>
            <a:r>
              <a:rPr spc="-5" dirty="0"/>
              <a:t> </a:t>
            </a:r>
            <a:r>
              <a:rPr dirty="0"/>
              <a:t>a</a:t>
            </a:r>
            <a:r>
              <a:rPr spc="-10" dirty="0"/>
              <a:t>n</a:t>
            </a:r>
            <a:r>
              <a:rPr spc="-5" dirty="0"/>
              <a:t>d </a:t>
            </a:r>
            <a:r>
              <a:rPr dirty="0"/>
              <a:t>B</a:t>
            </a:r>
            <a:r>
              <a:rPr spc="-10" dirty="0"/>
              <a:t>i</a:t>
            </a:r>
            <a:r>
              <a:rPr spc="-5" dirty="0"/>
              <a:t>g </a:t>
            </a:r>
            <a:r>
              <a:rPr dirty="0"/>
              <a:t>Data</a:t>
            </a:r>
          </a:p>
        </p:txBody>
      </p:sp>
      <p:sp>
        <p:nvSpPr>
          <p:cNvPr id="48132" name="object 5"/>
          <p:cNvSpPr txBox="1">
            <a:spLocks noChangeArrowheads="1"/>
          </p:cNvSpPr>
          <p:nvPr/>
        </p:nvSpPr>
        <p:spPr bwMode="auto">
          <a:xfrm>
            <a:off x="520700" y="1374775"/>
            <a:ext cx="4775200" cy="5064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355600" indent="-342900" eaLnBrk="0" hangingPunct="0">
              <a:tabLst>
                <a:tab pos="354013" algn="l"/>
              </a:tabLst>
              <a:defRPr sz="2400">
                <a:solidFill>
                  <a:schemeClr val="tx1"/>
                </a:solidFill>
                <a:latin typeface="Arial" charset="0"/>
                <a:ea typeface="宋体" charset="0"/>
                <a:cs typeface="宋体" charset="0"/>
              </a:defRPr>
            </a:lvl1pPr>
            <a:lvl2pPr marL="742950" indent="-285750" eaLnBrk="0" hangingPunct="0">
              <a:tabLst>
                <a:tab pos="354013" algn="l"/>
              </a:tabLst>
              <a:defRPr sz="2400">
                <a:solidFill>
                  <a:schemeClr val="tx1"/>
                </a:solidFill>
                <a:latin typeface="Arial" charset="0"/>
                <a:ea typeface="宋体" charset="0"/>
                <a:cs typeface="宋体" charset="0"/>
              </a:defRPr>
            </a:lvl2pPr>
            <a:lvl3pPr marL="1143000" indent="-228600" eaLnBrk="0" hangingPunct="0">
              <a:tabLst>
                <a:tab pos="354013" algn="l"/>
              </a:tabLst>
              <a:defRPr sz="2400">
                <a:solidFill>
                  <a:schemeClr val="tx1"/>
                </a:solidFill>
                <a:latin typeface="Arial" charset="0"/>
                <a:ea typeface="宋体" charset="0"/>
                <a:cs typeface="宋体" charset="0"/>
              </a:defRPr>
            </a:lvl3pPr>
            <a:lvl4pPr marL="1600200" indent="-228600" eaLnBrk="0" hangingPunct="0">
              <a:tabLst>
                <a:tab pos="354013" algn="l"/>
              </a:tabLst>
              <a:defRPr sz="2400">
                <a:solidFill>
                  <a:schemeClr val="tx1"/>
                </a:solidFill>
                <a:latin typeface="Arial" charset="0"/>
                <a:ea typeface="宋体" charset="0"/>
                <a:cs typeface="宋体" charset="0"/>
              </a:defRPr>
            </a:lvl4pPr>
            <a:lvl5pPr marL="2057400" indent="-228600" eaLnBrk="0" hangingPunct="0">
              <a:tabLst>
                <a:tab pos="354013" algn="l"/>
              </a:tabLst>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354013" algn="l"/>
              </a:tabLst>
              <a:defRPr sz="2400">
                <a:solidFill>
                  <a:schemeClr val="tx1"/>
                </a:solidFill>
                <a:latin typeface="Arial" charset="0"/>
                <a:ea typeface="宋体" charset="0"/>
                <a:cs typeface="宋体" charset="0"/>
              </a:defRPr>
            </a:lvl9pPr>
          </a:lstStyle>
          <a:p>
            <a:pPr eaLnBrk="1" hangingPunct="1">
              <a:lnSpc>
                <a:spcPts val="2500"/>
              </a:lnSpc>
            </a:pPr>
            <a:r>
              <a:rPr lang="en-US" sz="2500" dirty="0">
                <a:solidFill>
                  <a:srgbClr val="90BF44"/>
                </a:solidFill>
                <a:latin typeface="Wingdings" charset="0"/>
                <a:cs typeface="Wingdings" charset="0"/>
              </a:rPr>
              <a:t>§</a:t>
            </a:r>
            <a:r>
              <a:rPr lang="en-US" sz="2500" dirty="0">
                <a:solidFill>
                  <a:srgbClr val="A0C755"/>
                </a:solidFill>
                <a:latin typeface="Helvetica" charset="0"/>
                <a:cs typeface="Helvetica" charset="0"/>
              </a:rPr>
              <a:t> 	</a:t>
            </a:r>
            <a:r>
              <a:rPr lang="en-US" dirty="0">
                <a:cs typeface="Arial" charset="0"/>
              </a:rPr>
              <a:t>System costs must grow more slowly than system capacity.</a:t>
            </a:r>
          </a:p>
          <a:p>
            <a:pPr eaLnBrk="1" hangingPunct="1">
              <a:spcBef>
                <a:spcPts val="175"/>
              </a:spcBef>
            </a:pPr>
            <a:r>
              <a:rPr lang="en-US" sz="2500" dirty="0">
                <a:solidFill>
                  <a:srgbClr val="90BF44"/>
                </a:solidFill>
                <a:latin typeface="Wingdings" charset="0"/>
                <a:cs typeface="Wingdings" charset="0"/>
              </a:rPr>
              <a:t>§</a:t>
            </a:r>
            <a:r>
              <a:rPr lang="en-US" sz="2500" dirty="0">
                <a:solidFill>
                  <a:srgbClr val="A0C755"/>
                </a:solidFill>
                <a:latin typeface="Helvetica" charset="0"/>
                <a:cs typeface="Helvetica" charset="0"/>
              </a:rPr>
              <a:t> 	</a:t>
            </a:r>
            <a:r>
              <a:rPr lang="en-US" dirty="0">
                <a:cs typeface="Arial" charset="0"/>
              </a:rPr>
              <a:t>Approaches</a:t>
            </a:r>
          </a:p>
          <a:p>
            <a:pPr eaLnBrk="1" hangingPunct="1">
              <a:spcBef>
                <a:spcPts val="275"/>
              </a:spcBef>
            </a:pPr>
            <a:r>
              <a:rPr lang="en-US" sz="2200" dirty="0">
                <a:solidFill>
                  <a:srgbClr val="90BF44"/>
                </a:solidFill>
                <a:latin typeface="Lucida Grande" charset="0"/>
                <a:cs typeface="Lucida Grande" charset="0"/>
              </a:rPr>
              <a:t>−</a:t>
            </a:r>
            <a:r>
              <a:rPr lang="en-US" sz="2200" dirty="0">
                <a:solidFill>
                  <a:srgbClr val="A0C755"/>
                </a:solidFill>
                <a:latin typeface="Helvetica" charset="0"/>
                <a:cs typeface="Helvetica" charset="0"/>
              </a:rPr>
              <a:t> 	</a:t>
            </a:r>
            <a:r>
              <a:rPr lang="en-US" sz="2200" dirty="0">
                <a:cs typeface="Arial" charset="0"/>
              </a:rPr>
              <a:t>scalable software architectures</a:t>
            </a:r>
          </a:p>
          <a:p>
            <a:pPr eaLnBrk="1" hangingPunct="1">
              <a:spcBef>
                <a:spcPts val="263"/>
              </a:spcBef>
            </a:pPr>
            <a:r>
              <a:rPr lang="en-US" sz="2200" dirty="0">
                <a:solidFill>
                  <a:srgbClr val="90BF44"/>
                </a:solidFill>
                <a:latin typeface="Lucida Grande" charset="0"/>
                <a:cs typeface="Lucida Grande" charset="0"/>
              </a:rPr>
              <a:t>−</a:t>
            </a:r>
            <a:r>
              <a:rPr lang="en-US" sz="2200" dirty="0">
                <a:solidFill>
                  <a:srgbClr val="A0C755"/>
                </a:solidFill>
                <a:latin typeface="Helvetica" charset="0"/>
                <a:cs typeface="Helvetica" charset="0"/>
              </a:rPr>
              <a:t> 	</a:t>
            </a:r>
            <a:r>
              <a:rPr lang="en-US" sz="2200" dirty="0">
                <a:cs typeface="Arial" charset="0"/>
              </a:rPr>
              <a:t>scalable software technologies</a:t>
            </a:r>
          </a:p>
          <a:p>
            <a:pPr eaLnBrk="1" hangingPunct="1">
              <a:spcBef>
                <a:spcPts val="263"/>
              </a:spcBef>
            </a:pPr>
            <a:r>
              <a:rPr lang="en-US" sz="2200" dirty="0">
                <a:solidFill>
                  <a:srgbClr val="90BF44"/>
                </a:solidFill>
                <a:latin typeface="Lucida Grande" charset="0"/>
                <a:cs typeface="Lucida Grande" charset="0"/>
              </a:rPr>
              <a:t>−</a:t>
            </a:r>
            <a:r>
              <a:rPr lang="en-US" sz="2200" dirty="0">
                <a:solidFill>
                  <a:srgbClr val="A0C755"/>
                </a:solidFill>
                <a:latin typeface="Helvetica" charset="0"/>
                <a:cs typeface="Helvetica" charset="0"/>
              </a:rPr>
              <a:t> 	</a:t>
            </a:r>
            <a:r>
              <a:rPr lang="en-US" sz="2200" dirty="0">
                <a:cs typeface="Arial" charset="0"/>
              </a:rPr>
              <a:t>scalable execution platforms</a:t>
            </a:r>
          </a:p>
          <a:p>
            <a:pPr eaLnBrk="1" hangingPunct="1">
              <a:lnSpc>
                <a:spcPct val="91000"/>
              </a:lnSpc>
              <a:spcBef>
                <a:spcPts val="475"/>
              </a:spcBef>
            </a:pPr>
            <a:r>
              <a:rPr lang="en-US" sz="2500" dirty="0">
                <a:solidFill>
                  <a:srgbClr val="90BF44"/>
                </a:solidFill>
                <a:latin typeface="Wingdings" charset="0"/>
                <a:cs typeface="Wingdings" charset="0"/>
              </a:rPr>
              <a:t>§</a:t>
            </a:r>
            <a:r>
              <a:rPr lang="en-US" sz="2500" dirty="0">
                <a:solidFill>
                  <a:srgbClr val="A0C755"/>
                </a:solidFill>
                <a:latin typeface="Helvetica" charset="0"/>
                <a:cs typeface="Helvetica" charset="0"/>
              </a:rPr>
              <a:t> 	</a:t>
            </a:r>
            <a:r>
              <a:rPr lang="en-US" dirty="0">
                <a:cs typeface="Arial" charset="0"/>
              </a:rPr>
              <a:t>Scalability reduces as implementation	complexity grows.</a:t>
            </a:r>
          </a:p>
          <a:p>
            <a:pPr eaLnBrk="1" hangingPunct="1">
              <a:lnSpc>
                <a:spcPts val="2525"/>
              </a:lnSpc>
              <a:spcBef>
                <a:spcPts val="675"/>
              </a:spcBef>
            </a:pPr>
            <a:r>
              <a:rPr lang="en-US" sz="2500" dirty="0">
                <a:solidFill>
                  <a:srgbClr val="90BF44"/>
                </a:solidFill>
                <a:latin typeface="Wingdings" charset="0"/>
                <a:cs typeface="Wingdings" charset="0"/>
              </a:rPr>
              <a:t>§</a:t>
            </a:r>
            <a:r>
              <a:rPr lang="en-US" sz="2500" dirty="0">
                <a:solidFill>
                  <a:srgbClr val="A0C755"/>
                </a:solidFill>
                <a:latin typeface="Helvetica" charset="0"/>
                <a:cs typeface="Helvetica" charset="0"/>
              </a:rPr>
              <a:t> 	</a:t>
            </a:r>
            <a:r>
              <a:rPr lang="en-US" dirty="0">
                <a:cs typeface="Arial" charset="0"/>
              </a:rPr>
              <a:t>NoSQL models are not created equal.</a:t>
            </a:r>
          </a:p>
          <a:p>
            <a:pPr eaLnBrk="1" hangingPunct="1">
              <a:lnSpc>
                <a:spcPts val="2625"/>
              </a:lnSpc>
              <a:spcBef>
                <a:spcPts val="575"/>
              </a:spcBef>
            </a:pPr>
            <a:r>
              <a:rPr lang="en-US" sz="2500" dirty="0">
                <a:solidFill>
                  <a:srgbClr val="90BF44"/>
                </a:solidFill>
                <a:latin typeface="Wingdings" charset="0"/>
                <a:cs typeface="Wingdings" charset="0"/>
              </a:rPr>
              <a:t>§</a:t>
            </a:r>
            <a:r>
              <a:rPr lang="en-US" sz="2500" dirty="0">
                <a:solidFill>
                  <a:srgbClr val="A0C755"/>
                </a:solidFill>
                <a:latin typeface="Helvetica" charset="0"/>
                <a:cs typeface="Helvetica" charset="0"/>
              </a:rPr>
              <a:t> 	</a:t>
            </a:r>
            <a:r>
              <a:rPr lang="en-US" dirty="0">
                <a:cs typeface="Arial" charset="0"/>
              </a:rPr>
              <a:t>You can</a:t>
            </a:r>
            <a:r>
              <a:rPr lang="en-GB" dirty="0">
                <a:cs typeface="Arial" charset="0"/>
              </a:rPr>
              <a:t>no</a:t>
            </a:r>
            <a:r>
              <a:rPr lang="en-US" altLang="ja-JP" dirty="0">
                <a:cs typeface="Arial" charset="0"/>
              </a:rPr>
              <a:t>t manage what you do n</a:t>
            </a:r>
            <a:r>
              <a:rPr lang="en-GB" altLang="ja-JP" dirty="0">
                <a:cs typeface="Arial" charset="0"/>
              </a:rPr>
              <a:t>o</a:t>
            </a:r>
            <a:r>
              <a:rPr lang="en-US" altLang="ja-JP" dirty="0">
                <a:cs typeface="Arial" charset="0"/>
              </a:rPr>
              <a:t>t monitor.</a:t>
            </a:r>
            <a:endParaRPr lang="en-US" dirty="0">
              <a:cs typeface="Arial" charset="0"/>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Rectangle 2"/>
          <p:cNvSpPr>
            <a:spLocks noGrp="1" noChangeArrowheads="1"/>
          </p:cNvSpPr>
          <p:nvPr>
            <p:ph type="title"/>
          </p:nvPr>
        </p:nvSpPr>
        <p:spPr>
          <a:xfrm>
            <a:off x="457200" y="344488"/>
            <a:ext cx="8229600" cy="1139825"/>
          </a:xfrm>
        </p:spPr>
        <p:txBody>
          <a:bodyPr/>
          <a:lstStyle/>
          <a:p>
            <a:r>
              <a:rPr lang="en-US">
                <a:latin typeface="Garamond" charset="0"/>
                <a:ea typeface="宋体" charset="0"/>
              </a:rPr>
              <a:t>ADL Requirements</a:t>
            </a:r>
          </a:p>
        </p:txBody>
      </p:sp>
      <p:sp>
        <p:nvSpPr>
          <p:cNvPr id="483330" name="Rectangle 3"/>
          <p:cNvSpPr>
            <a:spLocks noGrp="1" noChangeArrowheads="1"/>
          </p:cNvSpPr>
          <p:nvPr>
            <p:ph idx="1"/>
          </p:nvPr>
        </p:nvSpPr>
        <p:spPr>
          <a:xfrm>
            <a:off x="457200" y="1268413"/>
            <a:ext cx="8229600" cy="4530725"/>
          </a:xfrm>
        </p:spPr>
        <p:txBody>
          <a:bodyPr/>
          <a:lstStyle/>
          <a:p>
            <a:pPr>
              <a:lnSpc>
                <a:spcPct val="90000"/>
              </a:lnSpc>
            </a:pPr>
            <a:r>
              <a:rPr lang="en-US" sz="2000">
                <a:latin typeface="Arial" charset="0"/>
                <a:ea typeface="宋体" charset="0"/>
              </a:rPr>
              <a:t>Abstraction:</a:t>
            </a:r>
          </a:p>
          <a:p>
            <a:pPr lvl="1">
              <a:lnSpc>
                <a:spcPct val="90000"/>
              </a:lnSpc>
            </a:pPr>
            <a:r>
              <a:rPr lang="ja-JP" altLang="en-US" sz="1800" i="1">
                <a:latin typeface="Arial" charset="0"/>
                <a:ea typeface="宋体" charset="0"/>
              </a:rPr>
              <a:t>“</a:t>
            </a:r>
            <a:r>
              <a:rPr lang="en-US" altLang="ja-JP" sz="1800" i="1">
                <a:latin typeface="Arial" charset="0"/>
                <a:ea typeface="宋体" charset="0"/>
              </a:rPr>
              <a:t>It should be possible to describe the components and their interactions within the software architecture in a way that clearly and explicitly describes their abstract roles in a system</a:t>
            </a:r>
            <a:r>
              <a:rPr lang="ja-JP" altLang="en-US" sz="1800" i="1">
                <a:latin typeface="Arial" charset="0"/>
                <a:ea typeface="宋体" charset="0"/>
              </a:rPr>
              <a:t>”</a:t>
            </a:r>
            <a:r>
              <a:rPr lang="en-US" altLang="ja-JP" sz="1800">
                <a:latin typeface="Arial" charset="0"/>
                <a:ea typeface="宋体" charset="0"/>
              </a:rPr>
              <a:t> </a:t>
            </a:r>
          </a:p>
          <a:p>
            <a:pPr lvl="2">
              <a:lnSpc>
                <a:spcPct val="90000"/>
              </a:lnSpc>
            </a:pPr>
            <a:r>
              <a:rPr lang="en-US" sz="1600">
                <a:latin typeface="Arial" charset="0"/>
                <a:ea typeface="宋体" charset="0"/>
              </a:rPr>
              <a:t>This property will allow us to describe explicitly the kind of architectural elements used and the relationships between the elements </a:t>
            </a:r>
          </a:p>
          <a:p>
            <a:pPr lvl="2">
              <a:lnSpc>
                <a:spcPct val="90000"/>
              </a:lnSpc>
            </a:pPr>
            <a:r>
              <a:rPr lang="en-US" sz="1600">
                <a:latin typeface="Arial" charset="0"/>
                <a:ea typeface="宋体" charset="0"/>
              </a:rPr>
              <a:t>Note the contrast with high level programming languages vs ADL.</a:t>
            </a:r>
          </a:p>
          <a:p>
            <a:pPr lvl="2">
              <a:lnSpc>
                <a:spcPct val="90000"/>
              </a:lnSpc>
            </a:pPr>
            <a:r>
              <a:rPr lang="en-US" sz="1600">
                <a:latin typeface="Arial" charset="0"/>
                <a:ea typeface="宋体" charset="0"/>
              </a:rPr>
              <a:t>For example: </a:t>
            </a:r>
          </a:p>
          <a:p>
            <a:pPr lvl="3">
              <a:lnSpc>
                <a:spcPct val="90000"/>
              </a:lnSpc>
            </a:pPr>
            <a:r>
              <a:rPr lang="en-US" sz="1400">
                <a:latin typeface="Arial" charset="0"/>
                <a:ea typeface="宋体" charset="0"/>
              </a:rPr>
              <a:t> It should be possible to describe an architecture without having to relay on implicit coding conventions or unstated assumptions about the intended realization.</a:t>
            </a:r>
          </a:p>
          <a:p>
            <a:pPr lvl="4">
              <a:lnSpc>
                <a:spcPct val="90000"/>
              </a:lnSpc>
            </a:pPr>
            <a:r>
              <a:rPr lang="en-US" sz="1200">
                <a:latin typeface="Arial" charset="0"/>
                <a:ea typeface="宋体" charset="0"/>
              </a:rPr>
              <a:t>(Remember how benign ACME looks)  </a:t>
            </a:r>
          </a:p>
          <a:p>
            <a:pPr lvl="3">
              <a:lnSpc>
                <a:spcPct val="90000"/>
              </a:lnSpc>
            </a:pPr>
            <a:r>
              <a:rPr lang="en-US" sz="1400">
                <a:latin typeface="Arial" charset="0"/>
                <a:ea typeface="宋体" charset="0"/>
              </a:rPr>
              <a:t>Note: It should be able to indicate </a:t>
            </a:r>
            <a:r>
              <a:rPr lang="en-US" sz="1400" u="sng">
                <a:latin typeface="Arial" charset="0"/>
                <a:ea typeface="宋体" charset="0"/>
              </a:rPr>
              <a:t>explicitly</a:t>
            </a:r>
            <a:r>
              <a:rPr lang="en-US" sz="1400">
                <a:latin typeface="Arial" charset="0"/>
                <a:ea typeface="宋体" charset="0"/>
              </a:rPr>
              <a:t> that components are related via a Client-Server relationship (regardless of how they might be implemented) NOT </a:t>
            </a:r>
            <a:r>
              <a:rPr lang="en-US" sz="1400" u="sng">
                <a:latin typeface="Arial" charset="0"/>
                <a:ea typeface="宋体" charset="0"/>
              </a:rPr>
              <a:t>implicitly</a:t>
            </a:r>
            <a:r>
              <a:rPr lang="en-US" sz="1400">
                <a:latin typeface="Arial" charset="0"/>
                <a:ea typeface="宋体" charset="0"/>
              </a:rPr>
              <a:t> by looking at lower level IDL or procedure calls.</a:t>
            </a:r>
          </a:p>
          <a:p>
            <a:pPr lvl="3">
              <a:lnSpc>
                <a:spcPct val="90000"/>
              </a:lnSpc>
            </a:pPr>
            <a:r>
              <a:rPr lang="en-US" sz="1400">
                <a:latin typeface="Arial" charset="0"/>
                <a:ea typeface="宋体" charset="0"/>
              </a:rPr>
              <a:t>For example I could implement a C-S relationship in </a:t>
            </a:r>
            <a:r>
              <a:rPr lang="ja-JP" altLang="en-US" sz="1400">
                <a:latin typeface="Arial" charset="0"/>
                <a:ea typeface="宋体" charset="0"/>
              </a:rPr>
              <a:t>“</a:t>
            </a:r>
            <a:r>
              <a:rPr lang="en-US" altLang="ja-JP" sz="1400">
                <a:latin typeface="Arial" charset="0"/>
                <a:ea typeface="宋体" charset="0"/>
              </a:rPr>
              <a:t>C</a:t>
            </a:r>
            <a:r>
              <a:rPr lang="ja-JP" altLang="en-US" sz="1400">
                <a:latin typeface="Arial" charset="0"/>
                <a:ea typeface="宋体" charset="0"/>
              </a:rPr>
              <a:t>”</a:t>
            </a:r>
            <a:r>
              <a:rPr lang="en-US" altLang="ja-JP" sz="1400">
                <a:latin typeface="Arial" charset="0"/>
                <a:ea typeface="宋体" charset="0"/>
              </a:rPr>
              <a:t>. But you would not know that we have C-S relationship unless you went digging through  the low level code.) </a:t>
            </a:r>
          </a:p>
          <a:p>
            <a:pPr lvl="3">
              <a:lnSpc>
                <a:spcPct val="90000"/>
              </a:lnSpc>
            </a:pPr>
            <a:r>
              <a:rPr lang="en-US" sz="1400">
                <a:latin typeface="Arial" charset="0"/>
                <a:ea typeface="宋体" charset="0"/>
              </a:rPr>
              <a:t>We want to get away from the code and IDL level. (those are implementation realization, not abstract roles. Ie. We want to be at the Client module and a Server Module level. </a:t>
            </a:r>
          </a:p>
          <a:p>
            <a:pPr lvl="4">
              <a:lnSpc>
                <a:spcPct val="90000"/>
              </a:lnSpc>
            </a:pPr>
            <a:r>
              <a:rPr lang="en-US" sz="1200">
                <a:latin typeface="Arial" charset="0"/>
                <a:ea typeface="宋体" charset="0"/>
              </a:rPr>
              <a:t>Service based Architecture ? </a:t>
            </a:r>
          </a:p>
        </p:txBody>
      </p:sp>
      <p:sp>
        <p:nvSpPr>
          <p:cNvPr id="48333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D9A426-0D02-854E-B07F-F4F25C3B5E37}" type="slidenum">
              <a:rPr lang="en-US" sz="1200">
                <a:latin typeface="Garamond" charset="0"/>
              </a:rPr>
              <a:pPr eaLnBrk="1" hangingPunct="1"/>
              <a:t>220</a:t>
            </a:fld>
            <a:endParaRPr lang="en-US" sz="1200">
              <a:latin typeface="Garamond" charset="0"/>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3"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84354" name="Rectangle 3"/>
          <p:cNvSpPr>
            <a:spLocks noGrp="1" noChangeArrowheads="1"/>
          </p:cNvSpPr>
          <p:nvPr>
            <p:ph idx="1"/>
          </p:nvPr>
        </p:nvSpPr>
        <p:spPr>
          <a:xfrm>
            <a:off x="590550" y="1196975"/>
            <a:ext cx="8229600" cy="4530725"/>
          </a:xfrm>
        </p:spPr>
        <p:txBody>
          <a:bodyPr/>
          <a:lstStyle/>
          <a:p>
            <a:r>
              <a:rPr lang="en-US" sz="2400">
                <a:latin typeface="Arial" charset="0"/>
                <a:ea typeface="宋体" charset="0"/>
              </a:rPr>
              <a:t>Reusability:</a:t>
            </a:r>
          </a:p>
          <a:p>
            <a:pPr lvl="1"/>
            <a:r>
              <a:rPr lang="ja-JP" altLang="en-US" sz="2000" i="1">
                <a:latin typeface="Arial" charset="0"/>
                <a:ea typeface="宋体" charset="0"/>
              </a:rPr>
              <a:t>“</a:t>
            </a:r>
            <a:r>
              <a:rPr lang="en-US" altLang="ja-JP" sz="2000" i="1">
                <a:latin typeface="Arial" charset="0"/>
                <a:ea typeface="宋体" charset="0"/>
              </a:rPr>
              <a:t>It should be possible to reuse components, connectors, and architectural patterns in different architectural descriptions, even if they were developed outside the context of the system</a:t>
            </a:r>
            <a:r>
              <a:rPr lang="ja-JP" altLang="en-US" sz="2000" i="1">
                <a:latin typeface="Arial" charset="0"/>
                <a:ea typeface="宋体" charset="0"/>
              </a:rPr>
              <a:t>”</a:t>
            </a:r>
            <a:r>
              <a:rPr lang="en-US" altLang="ja-JP" sz="2000">
                <a:latin typeface="Arial" charset="0"/>
                <a:ea typeface="宋体" charset="0"/>
              </a:rPr>
              <a:t> </a:t>
            </a:r>
          </a:p>
          <a:p>
            <a:pPr lvl="2"/>
            <a:r>
              <a:rPr lang="en-US" sz="1800">
                <a:latin typeface="Arial" charset="0"/>
                <a:ea typeface="宋体" charset="0"/>
              </a:rPr>
              <a:t>This property will allow us to describe families of architectures as an open-ended collection of architectural elements, together with constraints on the structure and semantics.</a:t>
            </a:r>
          </a:p>
          <a:p>
            <a:pPr lvl="3"/>
            <a:r>
              <a:rPr lang="en-US" sz="1600">
                <a:latin typeface="Arial" charset="0"/>
                <a:ea typeface="宋体" charset="0"/>
              </a:rPr>
              <a:t>These Architectural patterns require further instantiation of substructure and indefinite replication of relations.  </a:t>
            </a:r>
          </a:p>
          <a:p>
            <a:pPr lvl="4"/>
            <a:r>
              <a:rPr lang="en-US" sz="1400">
                <a:latin typeface="Arial" charset="0"/>
                <a:ea typeface="宋体" charset="0"/>
              </a:rPr>
              <a:t>See the GOF book. </a:t>
            </a:r>
          </a:p>
          <a:p>
            <a:pPr lvl="3"/>
            <a:r>
              <a:rPr lang="en-US" sz="1600">
                <a:latin typeface="Arial" charset="0"/>
                <a:ea typeface="宋体" charset="0"/>
              </a:rPr>
              <a:t>Note that programming languages permit reuse of individual components, FEW make it possible to describe generic patterns of components and connectors.</a:t>
            </a:r>
          </a:p>
          <a:p>
            <a:pPr lvl="4"/>
            <a:r>
              <a:rPr lang="en-US" sz="1400">
                <a:latin typeface="Arial" charset="0"/>
                <a:ea typeface="宋体" charset="0"/>
              </a:rPr>
              <a:t> Programming languages provide module constructs only (Ada) few allow us to talk about collections of modules  or structural patterns. </a:t>
            </a:r>
          </a:p>
          <a:p>
            <a:pPr lvl="4"/>
            <a:r>
              <a:rPr lang="en-US" sz="1400">
                <a:latin typeface="Arial" charset="0"/>
                <a:ea typeface="宋体" charset="0"/>
              </a:rPr>
              <a:t>For example a pipeline architecture uses pipes &amp; filters AND also constrains the topology to be a linear sequence (but we cannot describe the topology). </a:t>
            </a:r>
          </a:p>
        </p:txBody>
      </p:sp>
      <p:sp>
        <p:nvSpPr>
          <p:cNvPr id="48435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6298DE4-9C22-FD4C-A512-C5D638E876CA}" type="slidenum">
              <a:rPr lang="en-US" sz="1200">
                <a:latin typeface="Garamond" charset="0"/>
              </a:rPr>
              <a:pPr eaLnBrk="1" hangingPunct="1"/>
              <a:t>221</a:t>
            </a:fld>
            <a:endParaRPr lang="en-US" sz="1200">
              <a:latin typeface="Garamond" charset="0"/>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7"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85378" name="Rectangle 3"/>
          <p:cNvSpPr>
            <a:spLocks noGrp="1" noChangeArrowheads="1"/>
          </p:cNvSpPr>
          <p:nvPr>
            <p:ph idx="1"/>
          </p:nvPr>
        </p:nvSpPr>
        <p:spPr>
          <a:xfrm>
            <a:off x="457200" y="1412875"/>
            <a:ext cx="8229600" cy="4530725"/>
          </a:xfrm>
        </p:spPr>
        <p:txBody>
          <a:bodyPr/>
          <a:lstStyle/>
          <a:p>
            <a:r>
              <a:rPr lang="en-US" sz="2400">
                <a:latin typeface="Arial" charset="0"/>
                <a:ea typeface="宋体" charset="0"/>
              </a:rPr>
              <a:t>Configuration:</a:t>
            </a:r>
          </a:p>
          <a:p>
            <a:pPr lvl="1"/>
            <a:r>
              <a:rPr lang="ja-JP" altLang="en-US" sz="2000" i="1">
                <a:latin typeface="Arial" charset="0"/>
                <a:ea typeface="宋体" charset="0"/>
              </a:rPr>
              <a:t>“</a:t>
            </a:r>
            <a:r>
              <a:rPr lang="en-US" altLang="ja-JP" sz="2000" i="1">
                <a:latin typeface="Arial" charset="0"/>
                <a:ea typeface="宋体" charset="0"/>
              </a:rPr>
              <a:t>Architectural Descriptions should localize the description of system structure independently of the elements being structured. They should also support dynamic reconfiguration.</a:t>
            </a:r>
            <a:r>
              <a:rPr lang="ja-JP" altLang="en-US" sz="2000" i="1">
                <a:latin typeface="Arial" charset="0"/>
                <a:ea typeface="宋体" charset="0"/>
              </a:rPr>
              <a:t>”</a:t>
            </a:r>
            <a:r>
              <a:rPr lang="en-US" altLang="ja-JP" sz="2000">
                <a:latin typeface="Arial" charset="0"/>
                <a:ea typeface="宋体" charset="0"/>
              </a:rPr>
              <a:t> </a:t>
            </a:r>
          </a:p>
          <a:p>
            <a:pPr lvl="2"/>
            <a:r>
              <a:rPr lang="en-US" sz="1800">
                <a:latin typeface="Arial" charset="0"/>
                <a:ea typeface="宋体" charset="0"/>
              </a:rPr>
              <a:t>This property allows us to understand and change the architectural structure of a system without having to examine each of the systems individual components.</a:t>
            </a:r>
          </a:p>
          <a:p>
            <a:pPr lvl="2"/>
            <a:r>
              <a:rPr lang="en-US" sz="1800">
                <a:latin typeface="Arial" charset="0"/>
                <a:ea typeface="宋体" charset="0"/>
              </a:rPr>
              <a:t>Therefore an ADL should separate the description of composite structures from the elements in these compositions so that we can reason about the composition as a whole.</a:t>
            </a:r>
          </a:p>
          <a:p>
            <a:pPr lvl="2"/>
            <a:r>
              <a:rPr lang="en-US" sz="1800">
                <a:latin typeface="Arial" charset="0"/>
                <a:ea typeface="宋体" charset="0"/>
              </a:rPr>
              <a:t>See the comment on dynamic architectures in your text. </a:t>
            </a:r>
          </a:p>
          <a:p>
            <a:endParaRPr lang="en-US">
              <a:latin typeface="Arial" charset="0"/>
              <a:ea typeface="宋体" charset="0"/>
            </a:endParaRPr>
          </a:p>
        </p:txBody>
      </p:sp>
      <p:sp>
        <p:nvSpPr>
          <p:cNvPr id="48537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9DACEA1-D5E1-EF42-A607-D2B26B53306F}" type="slidenum">
              <a:rPr lang="en-US" sz="1200">
                <a:latin typeface="Garamond" charset="0"/>
              </a:rPr>
              <a:pPr eaLnBrk="1" hangingPunct="1"/>
              <a:t>222</a:t>
            </a:fld>
            <a:endParaRPr lang="en-US" sz="1200">
              <a:latin typeface="Garamond" charset="0"/>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1"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86402" name="Rectangle 3"/>
          <p:cNvSpPr>
            <a:spLocks noGrp="1" noChangeArrowheads="1"/>
          </p:cNvSpPr>
          <p:nvPr>
            <p:ph idx="1"/>
          </p:nvPr>
        </p:nvSpPr>
        <p:spPr/>
        <p:txBody>
          <a:bodyPr/>
          <a:lstStyle/>
          <a:p>
            <a:r>
              <a:rPr lang="en-US" sz="2400">
                <a:latin typeface="Arial" charset="0"/>
                <a:ea typeface="宋体" charset="0"/>
              </a:rPr>
              <a:t>Heterogeneity:</a:t>
            </a:r>
          </a:p>
          <a:p>
            <a:pPr lvl="1"/>
            <a:r>
              <a:rPr lang="ja-JP" altLang="en-US" sz="2000" i="1">
                <a:latin typeface="Arial" charset="0"/>
                <a:ea typeface="宋体" charset="0"/>
              </a:rPr>
              <a:t>“</a:t>
            </a:r>
            <a:r>
              <a:rPr lang="en-US" altLang="ja-JP" sz="2000" i="1">
                <a:latin typeface="Arial" charset="0"/>
                <a:ea typeface="宋体" charset="0"/>
              </a:rPr>
              <a:t>It should be possible to combine multiple, heterogeneous architectural descriptions</a:t>
            </a:r>
            <a:r>
              <a:rPr lang="ja-JP" altLang="en-US" sz="2000" i="1">
                <a:latin typeface="Arial" charset="0"/>
                <a:ea typeface="宋体" charset="0"/>
              </a:rPr>
              <a:t>”</a:t>
            </a:r>
            <a:r>
              <a:rPr lang="en-US" altLang="ja-JP" sz="2000">
                <a:latin typeface="Arial" charset="0"/>
                <a:ea typeface="宋体" charset="0"/>
              </a:rPr>
              <a:t> </a:t>
            </a:r>
          </a:p>
          <a:p>
            <a:pPr lvl="2"/>
            <a:r>
              <a:rPr lang="en-US" sz="1800">
                <a:latin typeface="Arial" charset="0"/>
                <a:ea typeface="宋体" charset="0"/>
              </a:rPr>
              <a:t>This property will allow us to:</a:t>
            </a:r>
          </a:p>
          <a:p>
            <a:pPr lvl="3"/>
            <a:r>
              <a:rPr lang="en-US" sz="1600">
                <a:latin typeface="Arial" charset="0"/>
                <a:ea typeface="宋体" charset="0"/>
              </a:rPr>
              <a:t>Combine single combined different architectural patterns into a single system.</a:t>
            </a:r>
          </a:p>
          <a:p>
            <a:pPr lvl="3"/>
            <a:r>
              <a:rPr lang="en-US" sz="1600">
                <a:latin typeface="Arial" charset="0"/>
                <a:ea typeface="宋体" charset="0"/>
              </a:rPr>
              <a:t>Combine components written in different languages</a:t>
            </a:r>
          </a:p>
          <a:p>
            <a:pPr lvl="4"/>
            <a:r>
              <a:rPr lang="en-US" sz="1400">
                <a:latin typeface="Arial" charset="0"/>
                <a:ea typeface="宋体" charset="0"/>
              </a:rPr>
              <a:t>(marshaling).</a:t>
            </a:r>
          </a:p>
          <a:p>
            <a:pPr lvl="4"/>
            <a:r>
              <a:rPr lang="en-US" sz="1400">
                <a:latin typeface="Arial" charset="0"/>
                <a:ea typeface="宋体" charset="0"/>
              </a:rPr>
              <a:t>Module connection systems that support interaction between distinct address spaces often provide this capability (see book examples)</a:t>
            </a:r>
          </a:p>
          <a:p>
            <a:endParaRPr lang="en-US">
              <a:latin typeface="Arial" charset="0"/>
              <a:ea typeface="宋体" charset="0"/>
            </a:endParaRPr>
          </a:p>
        </p:txBody>
      </p:sp>
      <p:sp>
        <p:nvSpPr>
          <p:cNvPr id="48640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B4E02A4-C42A-C240-9C0E-6A6749510E41}" type="slidenum">
              <a:rPr lang="en-US" sz="1200">
                <a:latin typeface="Garamond" charset="0"/>
              </a:rPr>
              <a:pPr eaLnBrk="1" hangingPunct="1"/>
              <a:t>223</a:t>
            </a:fld>
            <a:endParaRPr lang="en-US" sz="1200">
              <a:latin typeface="Garamond" charset="0"/>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5" name="Rectangle 2"/>
          <p:cNvSpPr>
            <a:spLocks noGrp="1" noChangeArrowheads="1"/>
          </p:cNvSpPr>
          <p:nvPr>
            <p:ph type="title"/>
          </p:nvPr>
        </p:nvSpPr>
        <p:spPr/>
        <p:txBody>
          <a:bodyPr/>
          <a:lstStyle/>
          <a:p>
            <a:r>
              <a:rPr lang="en-US">
                <a:latin typeface="Garamond" charset="0"/>
                <a:ea typeface="宋体" charset="0"/>
              </a:rPr>
              <a:t>ADL Requirements</a:t>
            </a:r>
          </a:p>
        </p:txBody>
      </p:sp>
      <p:sp>
        <p:nvSpPr>
          <p:cNvPr id="487426" name="Rectangle 3"/>
          <p:cNvSpPr>
            <a:spLocks noGrp="1" noChangeArrowheads="1"/>
          </p:cNvSpPr>
          <p:nvPr>
            <p:ph idx="1"/>
          </p:nvPr>
        </p:nvSpPr>
        <p:spPr/>
        <p:txBody>
          <a:bodyPr/>
          <a:lstStyle/>
          <a:p>
            <a:r>
              <a:rPr lang="en-US" sz="2400">
                <a:latin typeface="Arial" charset="0"/>
                <a:ea typeface="宋体" charset="0"/>
              </a:rPr>
              <a:t>Analysis:</a:t>
            </a:r>
          </a:p>
          <a:p>
            <a:pPr lvl="1"/>
            <a:r>
              <a:rPr lang="ja-JP" altLang="en-US" sz="2000" i="1">
                <a:latin typeface="Arial" charset="0"/>
                <a:ea typeface="宋体" charset="0"/>
              </a:rPr>
              <a:t>“</a:t>
            </a:r>
            <a:r>
              <a:rPr lang="en-US" altLang="ja-JP" sz="2000" i="1">
                <a:latin typeface="Arial" charset="0"/>
                <a:ea typeface="宋体" charset="0"/>
              </a:rPr>
              <a:t>It should be possible to perform rich and varied analyses of architectural descriptions</a:t>
            </a:r>
            <a:r>
              <a:rPr lang="ja-JP" altLang="en-US" sz="2000" i="1">
                <a:latin typeface="Arial" charset="0"/>
                <a:ea typeface="宋体" charset="0"/>
              </a:rPr>
              <a:t>”</a:t>
            </a:r>
            <a:r>
              <a:rPr lang="en-US" altLang="ja-JP" sz="2000">
                <a:latin typeface="Arial" charset="0"/>
                <a:ea typeface="宋体" charset="0"/>
              </a:rPr>
              <a:t> </a:t>
            </a:r>
          </a:p>
          <a:p>
            <a:pPr lvl="3"/>
            <a:r>
              <a:rPr lang="en-US" sz="1600">
                <a:latin typeface="Arial" charset="0"/>
                <a:ea typeface="宋体" charset="0"/>
              </a:rPr>
              <a:t>Note that current module connection languages (Ada) provide only weak support for analysis. (only type checking at component boundaries) </a:t>
            </a:r>
          </a:p>
          <a:p>
            <a:pPr lvl="3"/>
            <a:r>
              <a:rPr lang="en-US" sz="1600">
                <a:latin typeface="Arial" charset="0"/>
                <a:ea typeface="宋体" charset="0"/>
              </a:rPr>
              <a:t>Note how JINI has started to address the issue of event broadcast. </a:t>
            </a:r>
          </a:p>
          <a:p>
            <a:pPr lvl="3"/>
            <a:r>
              <a:rPr lang="en-US" sz="1600">
                <a:latin typeface="Arial" charset="0"/>
                <a:ea typeface="宋体" charset="0"/>
              </a:rPr>
              <a:t>Need to associate an specification with an architecture as they become relevant to a particular components, connections, and patterns. </a:t>
            </a:r>
          </a:p>
          <a:p>
            <a:endParaRPr lang="en-US">
              <a:latin typeface="Arial" charset="0"/>
              <a:ea typeface="宋体" charset="0"/>
            </a:endParaRPr>
          </a:p>
        </p:txBody>
      </p:sp>
      <p:sp>
        <p:nvSpPr>
          <p:cNvPr id="48742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E97E7CC-FEEC-8F4E-9522-545BFEECE106}" type="slidenum">
              <a:rPr lang="en-US" sz="1200">
                <a:latin typeface="Garamond" charset="0"/>
              </a:rPr>
              <a:pPr eaLnBrk="1" hangingPunct="1"/>
              <a:t>224</a:t>
            </a:fld>
            <a:endParaRPr lang="en-US" sz="1200">
              <a:latin typeface="Garamond" charset="0"/>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2"/>
          <p:cNvSpPr>
            <a:spLocks noGrp="1" noChangeArrowheads="1"/>
          </p:cNvSpPr>
          <p:nvPr>
            <p:ph type="title"/>
          </p:nvPr>
        </p:nvSpPr>
        <p:spPr/>
        <p:txBody>
          <a:bodyPr/>
          <a:lstStyle/>
          <a:p>
            <a:r>
              <a:rPr lang="en-US">
                <a:latin typeface="Garamond" charset="0"/>
                <a:ea typeface="宋体" charset="0"/>
              </a:rPr>
              <a:t>Problems with Existing Languages</a:t>
            </a:r>
          </a:p>
        </p:txBody>
      </p:sp>
      <p:sp>
        <p:nvSpPr>
          <p:cNvPr id="488450" name="Rectangle 3"/>
          <p:cNvSpPr>
            <a:spLocks noGrp="1" noChangeArrowheads="1"/>
          </p:cNvSpPr>
          <p:nvPr>
            <p:ph idx="1"/>
          </p:nvPr>
        </p:nvSpPr>
        <p:spPr/>
        <p:txBody>
          <a:bodyPr/>
          <a:lstStyle/>
          <a:p>
            <a:r>
              <a:rPr lang="en-US">
                <a:latin typeface="Arial" charset="0"/>
                <a:ea typeface="宋体" charset="0"/>
              </a:rPr>
              <a:t>Informal Diagrams</a:t>
            </a:r>
          </a:p>
          <a:p>
            <a:r>
              <a:rPr lang="en-US">
                <a:latin typeface="Arial" charset="0"/>
                <a:ea typeface="宋体" charset="0"/>
              </a:rPr>
              <a:t>Programming Language Modularization Facilities</a:t>
            </a:r>
          </a:p>
          <a:p>
            <a:r>
              <a:rPr lang="en-US">
                <a:latin typeface="Arial" charset="0"/>
                <a:ea typeface="宋体" charset="0"/>
              </a:rPr>
              <a:t>Module Interconnect Languages</a:t>
            </a:r>
          </a:p>
          <a:p>
            <a:r>
              <a:rPr lang="en-US">
                <a:latin typeface="Arial" charset="0"/>
                <a:ea typeface="宋体" charset="0"/>
              </a:rPr>
              <a:t>Support for Alternative Kinds of Interaction </a:t>
            </a:r>
          </a:p>
          <a:p>
            <a:r>
              <a:rPr lang="en-US">
                <a:latin typeface="Arial" charset="0"/>
                <a:ea typeface="宋体" charset="0"/>
              </a:rPr>
              <a:t>Specialized Notation for Certain Architectural Styles</a:t>
            </a:r>
          </a:p>
        </p:txBody>
      </p:sp>
      <p:sp>
        <p:nvSpPr>
          <p:cNvPr id="48845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C51B746-B093-E742-B5F7-3A385D775196}" type="slidenum">
              <a:rPr lang="en-US" sz="1200">
                <a:latin typeface="Garamond" charset="0"/>
              </a:rPr>
              <a:pPr eaLnBrk="1" hangingPunct="1"/>
              <a:t>225</a:t>
            </a:fld>
            <a:endParaRPr lang="en-US" sz="1200">
              <a:latin typeface="Garamond" charset="0"/>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2"/>
          <p:cNvSpPr>
            <a:spLocks noGrp="1" noChangeArrowheads="1"/>
          </p:cNvSpPr>
          <p:nvPr>
            <p:ph type="title"/>
          </p:nvPr>
        </p:nvSpPr>
        <p:spPr/>
        <p:txBody>
          <a:bodyPr/>
          <a:lstStyle/>
          <a:p>
            <a:r>
              <a:rPr lang="en-US">
                <a:latin typeface="Garamond" charset="0"/>
                <a:ea typeface="宋体" charset="0"/>
              </a:rPr>
              <a:t>Informal Diagrams</a:t>
            </a:r>
          </a:p>
        </p:txBody>
      </p:sp>
      <p:sp>
        <p:nvSpPr>
          <p:cNvPr id="489474" name="Rectangle 3"/>
          <p:cNvSpPr>
            <a:spLocks noGrp="1" noChangeArrowheads="1"/>
          </p:cNvSpPr>
          <p:nvPr>
            <p:ph idx="1"/>
          </p:nvPr>
        </p:nvSpPr>
        <p:spPr>
          <a:xfrm>
            <a:off x="152400" y="1066800"/>
            <a:ext cx="5410200" cy="5029200"/>
          </a:xfrm>
        </p:spPr>
        <p:txBody>
          <a:bodyPr/>
          <a:lstStyle/>
          <a:p>
            <a:r>
              <a:rPr lang="en-US" sz="2000">
                <a:latin typeface="Arial" charset="0"/>
                <a:ea typeface="宋体" charset="0"/>
              </a:rPr>
              <a:t>Informal diagrams are used to express many ideas:</a:t>
            </a:r>
          </a:p>
          <a:p>
            <a:pPr lvl="1"/>
            <a:r>
              <a:rPr lang="en-US" sz="1800">
                <a:latin typeface="Arial" charset="0"/>
                <a:ea typeface="宋体" charset="0"/>
              </a:rPr>
              <a:t>the boxes can represent anything from components to functions,</a:t>
            </a:r>
          </a:p>
          <a:p>
            <a:pPr lvl="1"/>
            <a:r>
              <a:rPr lang="en-US" sz="1800">
                <a:latin typeface="Arial" charset="0"/>
                <a:ea typeface="宋体" charset="0"/>
              </a:rPr>
              <a:t>the interconnections are equally vague at identifying the interaction they were meant to convey. </a:t>
            </a:r>
          </a:p>
          <a:p>
            <a:pPr lvl="2"/>
            <a:r>
              <a:rPr lang="en-US" sz="1600">
                <a:latin typeface="Arial" charset="0"/>
                <a:ea typeface="宋体" charset="0"/>
              </a:rPr>
              <a:t>Data flow? , Control Flow? , Event Handling? Inheritance ? ,  etc. </a:t>
            </a:r>
          </a:p>
          <a:p>
            <a:pPr lvl="1"/>
            <a:r>
              <a:rPr lang="en-US" sz="1800">
                <a:latin typeface="Arial" charset="0"/>
                <a:ea typeface="宋体" charset="0"/>
              </a:rPr>
              <a:t> Note that although they </a:t>
            </a:r>
            <a:r>
              <a:rPr lang="en-US" sz="1800" u="sng">
                <a:latin typeface="Arial" charset="0"/>
                <a:ea typeface="宋体" charset="0"/>
              </a:rPr>
              <a:t>intuitively convey</a:t>
            </a:r>
            <a:r>
              <a:rPr lang="en-US" sz="1800">
                <a:latin typeface="Arial" charset="0"/>
                <a:ea typeface="宋体" charset="0"/>
              </a:rPr>
              <a:t> the architecture, they are limited in the use for analysis</a:t>
            </a:r>
            <a:endParaRPr lang="en-US">
              <a:latin typeface="Arial" charset="0"/>
              <a:ea typeface="宋体" charset="0"/>
            </a:endParaRPr>
          </a:p>
        </p:txBody>
      </p:sp>
      <p:sp>
        <p:nvSpPr>
          <p:cNvPr id="48947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2C24FB9-038F-9A4D-B20B-DE974FDDCE43}" type="slidenum">
              <a:rPr lang="en-US" sz="1200">
                <a:latin typeface="Garamond" charset="0"/>
              </a:rPr>
              <a:pPr eaLnBrk="1" hangingPunct="1"/>
              <a:t>226</a:t>
            </a:fld>
            <a:endParaRPr lang="en-US" sz="1200">
              <a:latin typeface="Garamond" charset="0"/>
            </a:endParaRPr>
          </a:p>
        </p:txBody>
      </p:sp>
      <p:grpSp>
        <p:nvGrpSpPr>
          <p:cNvPr id="489476" name="Group 36"/>
          <p:cNvGrpSpPr>
            <a:grpSpLocks/>
          </p:cNvGrpSpPr>
          <p:nvPr/>
        </p:nvGrpSpPr>
        <p:grpSpPr bwMode="auto">
          <a:xfrm>
            <a:off x="6019800" y="1295400"/>
            <a:ext cx="2857500" cy="4419600"/>
            <a:chOff x="3792" y="672"/>
            <a:chExt cx="1800" cy="2784"/>
          </a:xfrm>
        </p:grpSpPr>
        <p:sp>
          <p:nvSpPr>
            <p:cNvPr id="709637" name="Rectangle 5"/>
            <p:cNvSpPr>
              <a:spLocks noChangeArrowheads="1"/>
            </p:cNvSpPr>
            <p:nvPr/>
          </p:nvSpPr>
          <p:spPr bwMode="auto">
            <a:xfrm>
              <a:off x="4320" y="1824"/>
              <a:ext cx="816"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The System</a:t>
              </a:r>
            </a:p>
          </p:txBody>
        </p:sp>
        <p:sp>
          <p:nvSpPr>
            <p:cNvPr id="709638" name="Rectangle 6"/>
            <p:cNvSpPr>
              <a:spLocks noChangeArrowheads="1"/>
            </p:cNvSpPr>
            <p:nvPr/>
          </p:nvSpPr>
          <p:spPr bwMode="auto">
            <a:xfrm>
              <a:off x="3792" y="2256"/>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UI</a:t>
              </a:r>
            </a:p>
          </p:txBody>
        </p:sp>
        <p:cxnSp>
          <p:nvCxnSpPr>
            <p:cNvPr id="709639" name="AutoShape 7"/>
            <p:cNvCxnSpPr>
              <a:cxnSpLocks noChangeShapeType="1"/>
              <a:stCxn id="709638" idx="0"/>
              <a:endCxn id="709637" idx="2"/>
            </p:cNvCxnSpPr>
            <p:nvPr/>
          </p:nvCxnSpPr>
          <p:spPr bwMode="auto">
            <a:xfrm rot="16200000">
              <a:off x="4260" y="1788"/>
              <a:ext cx="240" cy="696"/>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09640" name="Rectangle 8"/>
            <p:cNvSpPr>
              <a:spLocks noChangeArrowheads="1"/>
            </p:cNvSpPr>
            <p:nvPr/>
          </p:nvSpPr>
          <p:spPr bwMode="auto">
            <a:xfrm>
              <a:off x="4416" y="2256"/>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Functions..</a:t>
              </a:r>
            </a:p>
          </p:txBody>
        </p:sp>
        <p:cxnSp>
          <p:nvCxnSpPr>
            <p:cNvPr id="709641" name="AutoShape 9"/>
            <p:cNvCxnSpPr>
              <a:cxnSpLocks noChangeShapeType="1"/>
              <a:stCxn id="709640" idx="0"/>
              <a:endCxn id="709637" idx="2"/>
            </p:cNvCxnSpPr>
            <p:nvPr/>
          </p:nvCxnSpPr>
          <p:spPr bwMode="auto">
            <a:xfrm rot="16200000">
              <a:off x="4572" y="2100"/>
              <a:ext cx="240" cy="72"/>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09642" name="Rectangle 10"/>
            <p:cNvSpPr>
              <a:spLocks noChangeArrowheads="1"/>
            </p:cNvSpPr>
            <p:nvPr/>
          </p:nvSpPr>
          <p:spPr bwMode="auto">
            <a:xfrm>
              <a:off x="5040" y="2256"/>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DBMS</a:t>
              </a:r>
            </a:p>
          </p:txBody>
        </p:sp>
        <p:cxnSp>
          <p:nvCxnSpPr>
            <p:cNvPr id="709643" name="AutoShape 11"/>
            <p:cNvCxnSpPr>
              <a:cxnSpLocks noChangeShapeType="1"/>
              <a:stCxn id="709642" idx="0"/>
              <a:endCxn id="709637" idx="2"/>
            </p:cNvCxnSpPr>
            <p:nvPr/>
          </p:nvCxnSpPr>
          <p:spPr bwMode="auto">
            <a:xfrm rot="5400000" flipH="1">
              <a:off x="4884" y="1860"/>
              <a:ext cx="240" cy="552"/>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09644" name="Rectangle 12"/>
            <p:cNvSpPr>
              <a:spLocks noChangeArrowheads="1"/>
            </p:cNvSpPr>
            <p:nvPr/>
          </p:nvSpPr>
          <p:spPr bwMode="auto">
            <a:xfrm>
              <a:off x="4512" y="3264"/>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DBMS</a:t>
              </a:r>
            </a:p>
          </p:txBody>
        </p:sp>
        <p:sp>
          <p:nvSpPr>
            <p:cNvPr id="709645" name="Rectangle 13"/>
            <p:cNvSpPr>
              <a:spLocks noChangeArrowheads="1"/>
            </p:cNvSpPr>
            <p:nvPr/>
          </p:nvSpPr>
          <p:spPr bwMode="auto">
            <a:xfrm>
              <a:off x="4080" y="2880"/>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Functions..</a:t>
              </a:r>
            </a:p>
          </p:txBody>
        </p:sp>
        <p:sp>
          <p:nvSpPr>
            <p:cNvPr id="709646" name="Rectangle 14"/>
            <p:cNvSpPr>
              <a:spLocks noChangeArrowheads="1"/>
            </p:cNvSpPr>
            <p:nvPr/>
          </p:nvSpPr>
          <p:spPr bwMode="auto">
            <a:xfrm>
              <a:off x="4848" y="2688"/>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UI</a:t>
              </a:r>
            </a:p>
          </p:txBody>
        </p:sp>
        <p:cxnSp>
          <p:nvCxnSpPr>
            <p:cNvPr id="709647" name="AutoShape 15"/>
            <p:cNvCxnSpPr>
              <a:cxnSpLocks noChangeShapeType="1"/>
              <a:stCxn id="709646" idx="2"/>
              <a:endCxn id="709644" idx="0"/>
            </p:cNvCxnSpPr>
            <p:nvPr/>
          </p:nvCxnSpPr>
          <p:spPr bwMode="auto">
            <a:xfrm flipH="1">
              <a:off x="4752" y="2880"/>
              <a:ext cx="336" cy="38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9648" name="AutoShape 16"/>
            <p:cNvCxnSpPr>
              <a:cxnSpLocks noChangeShapeType="1"/>
              <a:stCxn id="709645" idx="2"/>
              <a:endCxn id="709644" idx="0"/>
            </p:cNvCxnSpPr>
            <p:nvPr/>
          </p:nvCxnSpPr>
          <p:spPr bwMode="auto">
            <a:xfrm>
              <a:off x="4320" y="3072"/>
              <a:ext cx="432"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9649" name="AutoShape 17"/>
            <p:cNvCxnSpPr>
              <a:cxnSpLocks noChangeShapeType="1"/>
              <a:stCxn id="709646" idx="1"/>
              <a:endCxn id="709645" idx="3"/>
            </p:cNvCxnSpPr>
            <p:nvPr/>
          </p:nvCxnSpPr>
          <p:spPr bwMode="auto">
            <a:xfrm flipH="1">
              <a:off x="4560" y="2784"/>
              <a:ext cx="288"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09650" name="Rectangle 18"/>
            <p:cNvSpPr>
              <a:spLocks noChangeArrowheads="1"/>
            </p:cNvSpPr>
            <p:nvPr/>
          </p:nvSpPr>
          <p:spPr bwMode="auto">
            <a:xfrm>
              <a:off x="5088" y="1248"/>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DBMS</a:t>
              </a:r>
            </a:p>
          </p:txBody>
        </p:sp>
        <p:sp>
          <p:nvSpPr>
            <p:cNvPr id="709651" name="Rectangle 19"/>
            <p:cNvSpPr>
              <a:spLocks noChangeArrowheads="1"/>
            </p:cNvSpPr>
            <p:nvPr/>
          </p:nvSpPr>
          <p:spPr bwMode="auto">
            <a:xfrm>
              <a:off x="4512" y="1248"/>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Functions..</a:t>
              </a:r>
            </a:p>
          </p:txBody>
        </p:sp>
        <p:sp>
          <p:nvSpPr>
            <p:cNvPr id="709652" name="Rectangle 20"/>
            <p:cNvSpPr>
              <a:spLocks noChangeArrowheads="1"/>
            </p:cNvSpPr>
            <p:nvPr/>
          </p:nvSpPr>
          <p:spPr bwMode="auto">
            <a:xfrm>
              <a:off x="4512" y="912"/>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UI</a:t>
              </a:r>
            </a:p>
          </p:txBody>
        </p:sp>
        <p:sp>
          <p:nvSpPr>
            <p:cNvPr id="709653" name="Rectangle 21"/>
            <p:cNvSpPr>
              <a:spLocks noChangeArrowheads="1"/>
            </p:cNvSpPr>
            <p:nvPr/>
          </p:nvSpPr>
          <p:spPr bwMode="auto">
            <a:xfrm>
              <a:off x="3888" y="1248"/>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Functions..</a:t>
              </a:r>
            </a:p>
          </p:txBody>
        </p:sp>
        <p:sp>
          <p:nvSpPr>
            <p:cNvPr id="709654" name="Rectangle 22"/>
            <p:cNvSpPr>
              <a:spLocks noChangeArrowheads="1"/>
            </p:cNvSpPr>
            <p:nvPr/>
          </p:nvSpPr>
          <p:spPr bwMode="auto">
            <a:xfrm>
              <a:off x="3888" y="912"/>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UI</a:t>
              </a:r>
            </a:p>
          </p:txBody>
        </p:sp>
        <p:cxnSp>
          <p:nvCxnSpPr>
            <p:cNvPr id="709655" name="AutoShape 23"/>
            <p:cNvCxnSpPr>
              <a:cxnSpLocks noChangeShapeType="1"/>
              <a:stCxn id="709654" idx="2"/>
              <a:endCxn id="709653" idx="0"/>
            </p:cNvCxnSpPr>
            <p:nvPr/>
          </p:nvCxnSpPr>
          <p:spPr bwMode="auto">
            <a:xfrm>
              <a:off x="4128" y="1104"/>
              <a:ext cx="0" cy="144"/>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9656" name="AutoShape 24"/>
            <p:cNvCxnSpPr>
              <a:cxnSpLocks noChangeShapeType="1"/>
              <a:stCxn id="709652" idx="2"/>
              <a:endCxn id="709651" idx="0"/>
            </p:cNvCxnSpPr>
            <p:nvPr/>
          </p:nvCxnSpPr>
          <p:spPr bwMode="auto">
            <a:xfrm>
              <a:off x="4752" y="1104"/>
              <a:ext cx="0" cy="144"/>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9657" name="AutoShape 25"/>
            <p:cNvCxnSpPr>
              <a:cxnSpLocks noChangeShapeType="1"/>
              <a:stCxn id="709653" idx="2"/>
              <a:endCxn id="709650" idx="2"/>
            </p:cNvCxnSpPr>
            <p:nvPr/>
          </p:nvCxnSpPr>
          <p:spPr bwMode="auto">
            <a:xfrm rot="16200000" flipH="1">
              <a:off x="4727" y="841"/>
              <a:ext cx="1" cy="1200"/>
            </a:xfrm>
            <a:prstGeom prst="bentConnector3">
              <a:avLst>
                <a:gd name="adj1" fmla="val 1440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09658" name="AutoShape 26"/>
            <p:cNvCxnSpPr>
              <a:cxnSpLocks noChangeShapeType="1"/>
              <a:stCxn id="709651" idx="2"/>
              <a:endCxn id="709650" idx="2"/>
            </p:cNvCxnSpPr>
            <p:nvPr/>
          </p:nvCxnSpPr>
          <p:spPr bwMode="auto">
            <a:xfrm rot="16200000" flipH="1">
              <a:off x="5039" y="1153"/>
              <a:ext cx="1" cy="576"/>
            </a:xfrm>
            <a:prstGeom prst="bentConnector3">
              <a:avLst>
                <a:gd name="adj1" fmla="val 1440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09659" name="Rectangle 27"/>
            <p:cNvSpPr>
              <a:spLocks noChangeArrowheads="1"/>
            </p:cNvSpPr>
            <p:nvPr/>
          </p:nvSpPr>
          <p:spPr bwMode="auto">
            <a:xfrm>
              <a:off x="3840" y="816"/>
              <a:ext cx="576" cy="72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9660" name="Text Box 28"/>
            <p:cNvSpPr txBox="1">
              <a:spLocks noChangeArrowheads="1"/>
            </p:cNvSpPr>
            <p:nvPr/>
          </p:nvSpPr>
          <p:spPr bwMode="auto">
            <a:xfrm>
              <a:off x="3936" y="672"/>
              <a:ext cx="354"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a:t>WS (1)</a:t>
              </a:r>
            </a:p>
          </p:txBody>
        </p:sp>
        <p:sp>
          <p:nvSpPr>
            <p:cNvPr id="709661" name="Text Box 29"/>
            <p:cNvSpPr txBox="1">
              <a:spLocks noChangeArrowheads="1"/>
            </p:cNvSpPr>
            <p:nvPr/>
          </p:nvSpPr>
          <p:spPr bwMode="auto">
            <a:xfrm>
              <a:off x="4560" y="672"/>
              <a:ext cx="394"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a:t>WS (…)</a:t>
              </a:r>
            </a:p>
          </p:txBody>
        </p:sp>
        <p:sp>
          <p:nvSpPr>
            <p:cNvPr id="709662" name="Rectangle 30"/>
            <p:cNvSpPr>
              <a:spLocks noChangeArrowheads="1"/>
            </p:cNvSpPr>
            <p:nvPr/>
          </p:nvSpPr>
          <p:spPr bwMode="auto">
            <a:xfrm>
              <a:off x="5088" y="912"/>
              <a:ext cx="48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000"/>
                <a:t>UI</a:t>
              </a:r>
            </a:p>
          </p:txBody>
        </p:sp>
        <p:cxnSp>
          <p:nvCxnSpPr>
            <p:cNvPr id="709663" name="AutoShape 31"/>
            <p:cNvCxnSpPr>
              <a:cxnSpLocks noChangeShapeType="1"/>
              <a:stCxn id="709662" idx="2"/>
              <a:endCxn id="709650" idx="0"/>
            </p:cNvCxnSpPr>
            <p:nvPr/>
          </p:nvCxnSpPr>
          <p:spPr bwMode="auto">
            <a:xfrm>
              <a:off x="5328" y="1104"/>
              <a:ext cx="0" cy="144"/>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09664" name="Rectangle 32"/>
            <p:cNvSpPr>
              <a:spLocks noChangeArrowheads="1"/>
            </p:cNvSpPr>
            <p:nvPr/>
          </p:nvSpPr>
          <p:spPr bwMode="auto">
            <a:xfrm>
              <a:off x="4485" y="816"/>
              <a:ext cx="528" cy="72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9665" name="Rectangle 33"/>
            <p:cNvSpPr>
              <a:spLocks noChangeArrowheads="1"/>
            </p:cNvSpPr>
            <p:nvPr/>
          </p:nvSpPr>
          <p:spPr bwMode="auto">
            <a:xfrm>
              <a:off x="5064" y="816"/>
              <a:ext cx="528" cy="72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09666" name="Text Box 34"/>
            <p:cNvSpPr txBox="1">
              <a:spLocks noChangeArrowheads="1"/>
            </p:cNvSpPr>
            <p:nvPr/>
          </p:nvSpPr>
          <p:spPr bwMode="auto">
            <a:xfrm>
              <a:off x="5088" y="672"/>
              <a:ext cx="358"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a:t>WS (n)</a:t>
              </a:r>
            </a:p>
          </p:txBody>
        </p:sp>
      </p:gr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2"/>
          <p:cNvSpPr>
            <a:spLocks noGrp="1" noChangeArrowheads="1"/>
          </p:cNvSpPr>
          <p:nvPr>
            <p:ph type="title"/>
          </p:nvPr>
        </p:nvSpPr>
        <p:spPr/>
        <p:txBody>
          <a:bodyPr/>
          <a:lstStyle/>
          <a:p>
            <a:r>
              <a:rPr lang="en-US" sz="2800">
                <a:latin typeface="Garamond" charset="0"/>
                <a:ea typeface="宋体" charset="0"/>
              </a:rPr>
              <a:t>SADL: Structural Architecture Description Language</a:t>
            </a:r>
          </a:p>
        </p:txBody>
      </p:sp>
      <p:sp>
        <p:nvSpPr>
          <p:cNvPr id="496642" name="Rectangle 3"/>
          <p:cNvSpPr>
            <a:spLocks noGrp="1" noChangeArrowheads="1"/>
          </p:cNvSpPr>
          <p:nvPr>
            <p:ph idx="1"/>
          </p:nvPr>
        </p:nvSpPr>
        <p:spPr>
          <a:xfrm>
            <a:off x="457200" y="981075"/>
            <a:ext cx="8229600" cy="4530725"/>
          </a:xfrm>
        </p:spPr>
        <p:txBody>
          <a:bodyPr/>
          <a:lstStyle/>
          <a:p>
            <a:pPr>
              <a:lnSpc>
                <a:spcPct val="90000"/>
              </a:lnSpc>
            </a:pPr>
            <a:r>
              <a:rPr lang="en-US" sz="1800" dirty="0">
                <a:latin typeface="Arial" charset="0"/>
                <a:ea typeface="宋体" charset="0"/>
              </a:rPr>
              <a:t>SADL (Stanford): A Language for Specifying Software Architecture Hierarchies</a:t>
            </a:r>
          </a:p>
          <a:p>
            <a:pPr lvl="1">
              <a:lnSpc>
                <a:spcPct val="90000"/>
              </a:lnSpc>
            </a:pPr>
            <a:r>
              <a:rPr lang="en-US" sz="2000" dirty="0" err="1">
                <a:latin typeface="Arial" charset="0"/>
                <a:ea typeface="宋体" charset="0"/>
              </a:rPr>
              <a:t>Sadl</a:t>
            </a:r>
            <a:r>
              <a:rPr lang="en-US" sz="2000" dirty="0">
                <a:latin typeface="Arial" charset="0"/>
                <a:ea typeface="宋体" charset="0"/>
              </a:rPr>
              <a:t> is programming language independent, intended for both abstract and concrete modeling of system architectures.</a:t>
            </a:r>
            <a:endParaRPr lang="en-US" sz="1600" dirty="0">
              <a:latin typeface="Arial" charset="0"/>
              <a:ea typeface="宋体" charset="0"/>
            </a:endParaRPr>
          </a:p>
          <a:p>
            <a:pPr lvl="1">
              <a:lnSpc>
                <a:spcPct val="90000"/>
              </a:lnSpc>
            </a:pPr>
            <a:endParaRPr lang="en-US" sz="1600" dirty="0">
              <a:latin typeface="Arial" charset="0"/>
              <a:ea typeface="宋体" charset="0"/>
            </a:endParaRPr>
          </a:p>
          <a:p>
            <a:pPr lvl="1">
              <a:lnSpc>
                <a:spcPct val="90000"/>
              </a:lnSpc>
            </a:pPr>
            <a:r>
              <a:rPr lang="en-US" sz="1600" dirty="0">
                <a:latin typeface="Arial" charset="0"/>
                <a:ea typeface="宋体" charset="0"/>
              </a:rPr>
              <a:t>The </a:t>
            </a:r>
            <a:r>
              <a:rPr lang="en-US" sz="1600" dirty="0" err="1">
                <a:latin typeface="Arial" charset="0"/>
                <a:ea typeface="宋体" charset="0"/>
              </a:rPr>
              <a:t>Sadl</a:t>
            </a:r>
            <a:r>
              <a:rPr lang="en-US" sz="1600" dirty="0">
                <a:latin typeface="Arial" charset="0"/>
                <a:ea typeface="宋体" charset="0"/>
              </a:rPr>
              <a:t> language provides a precise textual notation for describing software architectures while retaining the intuitive </a:t>
            </a:r>
            <a:r>
              <a:rPr lang="en-US" sz="1600" dirty="0" err="1">
                <a:latin typeface="Arial" charset="0"/>
                <a:ea typeface="宋体" charset="0"/>
              </a:rPr>
              <a:t>box­and­arrow</a:t>
            </a:r>
            <a:r>
              <a:rPr lang="en-US" sz="1600" dirty="0">
                <a:latin typeface="Arial" charset="0"/>
                <a:ea typeface="宋体" charset="0"/>
              </a:rPr>
              <a:t> model.</a:t>
            </a:r>
          </a:p>
          <a:p>
            <a:pPr lvl="1">
              <a:lnSpc>
                <a:spcPct val="90000"/>
              </a:lnSpc>
            </a:pPr>
            <a:endParaRPr lang="en-US" sz="1600" dirty="0">
              <a:latin typeface="Arial" charset="0"/>
              <a:ea typeface="宋体" charset="0"/>
            </a:endParaRPr>
          </a:p>
          <a:p>
            <a:pPr lvl="1">
              <a:lnSpc>
                <a:spcPct val="90000"/>
              </a:lnSpc>
            </a:pPr>
            <a:r>
              <a:rPr lang="en-US" sz="1600" dirty="0">
                <a:latin typeface="Arial" charset="0"/>
                <a:ea typeface="宋体" charset="0"/>
              </a:rPr>
              <a:t>(</a:t>
            </a:r>
            <a:r>
              <a:rPr lang="en-US" sz="1600" dirty="0" err="1">
                <a:latin typeface="Arial" charset="0"/>
                <a:ea typeface="宋体" charset="0"/>
              </a:rPr>
              <a:t>Sadl</a:t>
            </a:r>
            <a:r>
              <a:rPr lang="en-US" sz="1600" dirty="0">
                <a:latin typeface="Arial" charset="0"/>
                <a:ea typeface="宋体" charset="0"/>
              </a:rPr>
              <a:t>) makes a clean distinction between several kinds of architectural objects (e.g., components and connectors) and make explicit their intended uses.</a:t>
            </a:r>
          </a:p>
          <a:p>
            <a:pPr lvl="1">
              <a:lnSpc>
                <a:spcPct val="90000"/>
              </a:lnSpc>
            </a:pPr>
            <a:endParaRPr lang="en-US" sz="1600" dirty="0">
              <a:latin typeface="Arial" charset="0"/>
              <a:ea typeface="宋体" charset="0"/>
            </a:endParaRPr>
          </a:p>
          <a:p>
            <a:pPr lvl="1">
              <a:lnSpc>
                <a:spcPct val="90000"/>
              </a:lnSpc>
            </a:pPr>
            <a:r>
              <a:rPr lang="en-US" sz="1600" dirty="0">
                <a:latin typeface="Arial" charset="0"/>
                <a:ea typeface="宋体" charset="0"/>
              </a:rPr>
              <a:t>The </a:t>
            </a:r>
            <a:r>
              <a:rPr lang="en-US" sz="1600" dirty="0" err="1">
                <a:latin typeface="Arial" charset="0"/>
                <a:ea typeface="宋体" charset="0"/>
              </a:rPr>
              <a:t>Sadl</a:t>
            </a:r>
            <a:r>
              <a:rPr lang="en-US" sz="1600" dirty="0">
                <a:latin typeface="Arial" charset="0"/>
                <a:ea typeface="宋体" charset="0"/>
              </a:rPr>
              <a:t> language provides facilities for specifying architectures and for also specifying </a:t>
            </a:r>
            <a:r>
              <a:rPr lang="en-US" sz="1600" dirty="0" err="1">
                <a:latin typeface="Arial" charset="0"/>
                <a:ea typeface="宋体" charset="0"/>
              </a:rPr>
              <a:t>well­formed</a:t>
            </a:r>
            <a:r>
              <a:rPr lang="en-US" sz="1600" dirty="0">
                <a:latin typeface="Arial" charset="0"/>
                <a:ea typeface="宋体" charset="0"/>
              </a:rPr>
              <a:t> ness constraints on particular classes of architectures. </a:t>
            </a:r>
          </a:p>
          <a:p>
            <a:pPr lvl="1">
              <a:lnSpc>
                <a:spcPct val="90000"/>
              </a:lnSpc>
            </a:pPr>
            <a:endParaRPr lang="en-US" sz="1600" dirty="0">
              <a:latin typeface="Arial" charset="0"/>
              <a:ea typeface="宋体" charset="0"/>
            </a:endParaRPr>
          </a:p>
          <a:p>
            <a:pPr lvl="2">
              <a:lnSpc>
                <a:spcPct val="90000"/>
              </a:lnSpc>
            </a:pPr>
            <a:r>
              <a:rPr lang="en-US" sz="1400" dirty="0">
                <a:latin typeface="Arial" charset="0"/>
                <a:ea typeface="宋体" charset="0"/>
              </a:rPr>
              <a:t>For example, it is possible to specify not only the kinds of components and connections in, </a:t>
            </a:r>
            <a:r>
              <a:rPr lang="en-US" sz="1400" dirty="0" err="1">
                <a:latin typeface="Arial" charset="0"/>
                <a:ea typeface="宋体" charset="0"/>
              </a:rPr>
              <a:t>client­server</a:t>
            </a:r>
            <a:r>
              <a:rPr lang="en-US" sz="1400" dirty="0">
                <a:latin typeface="Arial" charset="0"/>
                <a:ea typeface="宋体" charset="0"/>
              </a:rPr>
              <a:t> and blackboard systems, but also the intended configurations of the components and connections. </a:t>
            </a:r>
          </a:p>
          <a:p>
            <a:pPr lvl="2">
              <a:lnSpc>
                <a:spcPct val="90000"/>
              </a:lnSpc>
            </a:pPr>
            <a:endParaRPr lang="en-US" sz="1400" dirty="0">
              <a:latin typeface="Arial" charset="0"/>
              <a:ea typeface="宋体" charset="0"/>
            </a:endParaRPr>
          </a:p>
          <a:p>
            <a:pPr lvl="2">
              <a:lnSpc>
                <a:spcPct val="90000"/>
              </a:lnSpc>
            </a:pPr>
            <a:r>
              <a:rPr lang="en-US" sz="1400" dirty="0" err="1">
                <a:latin typeface="Arial" charset="0"/>
                <a:ea typeface="宋体" charset="0"/>
              </a:rPr>
              <a:t>Sadl</a:t>
            </a:r>
            <a:r>
              <a:rPr lang="en-US" sz="1400" dirty="0">
                <a:latin typeface="Arial" charset="0"/>
                <a:ea typeface="宋体" charset="0"/>
              </a:rPr>
              <a:t> can be used to describe the architecture of a specific system or a family of systems. </a:t>
            </a:r>
          </a:p>
        </p:txBody>
      </p:sp>
      <p:sp>
        <p:nvSpPr>
          <p:cNvPr id="49664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237EAED-96D2-764A-AA97-9B13275A4084}" type="slidenum">
              <a:rPr lang="en-US" sz="1200">
                <a:latin typeface="Garamond" charset="0"/>
              </a:rPr>
              <a:pPr eaLnBrk="1" hangingPunct="1"/>
              <a:t>227</a:t>
            </a:fld>
            <a:endParaRPr lang="en-US" sz="1200">
              <a:latin typeface="Garamond" charset="0"/>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5" name="Rectangle 2"/>
          <p:cNvSpPr>
            <a:spLocks noGrp="1" noChangeArrowheads="1"/>
          </p:cNvSpPr>
          <p:nvPr>
            <p:ph type="title"/>
          </p:nvPr>
        </p:nvSpPr>
        <p:spPr/>
        <p:txBody>
          <a:bodyPr/>
          <a:lstStyle/>
          <a:p>
            <a:r>
              <a:rPr lang="en-US" sz="2800">
                <a:latin typeface="Garamond" charset="0"/>
                <a:ea typeface="宋体" charset="0"/>
              </a:rPr>
              <a:t>SADL: Structural Architecture Description Language</a:t>
            </a:r>
          </a:p>
        </p:txBody>
      </p:sp>
      <p:sp>
        <p:nvSpPr>
          <p:cNvPr id="497666" name="Rectangle 3"/>
          <p:cNvSpPr>
            <a:spLocks noGrp="1" noChangeArrowheads="1"/>
          </p:cNvSpPr>
          <p:nvPr>
            <p:ph idx="1"/>
          </p:nvPr>
        </p:nvSpPr>
        <p:spPr>
          <a:xfrm>
            <a:off x="457200" y="836613"/>
            <a:ext cx="8229600" cy="4530725"/>
          </a:xfrm>
        </p:spPr>
        <p:txBody>
          <a:bodyPr/>
          <a:lstStyle/>
          <a:p>
            <a:pPr marL="0" indent="0">
              <a:lnSpc>
                <a:spcPct val="90000"/>
              </a:lnSpc>
              <a:buFont typeface="Wingdings" charset="0"/>
              <a:buNone/>
            </a:pPr>
            <a:endParaRPr lang="en-US" sz="1000">
              <a:solidFill>
                <a:schemeClr val="hlink"/>
              </a:solidFill>
              <a:latin typeface="Arial" charset="0"/>
              <a:ea typeface="宋体" charset="0"/>
            </a:endParaRPr>
          </a:p>
          <a:p>
            <a:pPr lvl="1">
              <a:lnSpc>
                <a:spcPct val="90000"/>
              </a:lnSpc>
            </a:pPr>
            <a:r>
              <a:rPr lang="en-US">
                <a:latin typeface="Arial" charset="0"/>
                <a:ea typeface="宋体" charset="0"/>
              </a:rPr>
              <a:t>A vertical hierarchy serves to bridge the gap between abstractions in architectures and the more primitive structural concepts in conventional programming languages. </a:t>
            </a:r>
          </a:p>
          <a:p>
            <a:pPr lvl="1">
              <a:lnSpc>
                <a:spcPct val="90000"/>
              </a:lnSpc>
            </a:pPr>
            <a:r>
              <a:rPr lang="en-US">
                <a:latin typeface="Arial" charset="0"/>
                <a:ea typeface="宋体" charset="0"/>
              </a:rPr>
              <a:t>Each level in a vertical hierarchy typically is described using a different vocabulary, reflecting a change in representation. </a:t>
            </a:r>
          </a:p>
          <a:p>
            <a:pPr lvl="2">
              <a:lnSpc>
                <a:spcPct val="90000"/>
              </a:lnSpc>
            </a:pPr>
            <a:r>
              <a:rPr lang="en-US">
                <a:latin typeface="Arial" charset="0"/>
                <a:ea typeface="宋体" charset="0"/>
              </a:rPr>
              <a:t>For example, a pipe­and­filter architecture would be described using a different vocabulary than an event­based architecture. </a:t>
            </a:r>
          </a:p>
          <a:p>
            <a:pPr lvl="1">
              <a:lnSpc>
                <a:spcPct val="90000"/>
              </a:lnSpc>
            </a:pPr>
            <a:r>
              <a:rPr lang="en-US">
                <a:latin typeface="Arial" charset="0"/>
                <a:ea typeface="宋体" charset="0"/>
              </a:rPr>
              <a:t>A horizontal hierarchy is analogous to ``bubble decomposition'' in dataflow modeling, where the same vocabulary is used to describe every level in the decomposition. </a:t>
            </a:r>
          </a:p>
        </p:txBody>
      </p:sp>
      <p:sp>
        <p:nvSpPr>
          <p:cNvPr id="49766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B01ADC2-5CE3-ED4D-9902-CC38E5948492}" type="slidenum">
              <a:rPr lang="en-US" sz="1200">
                <a:latin typeface="Garamond" charset="0"/>
              </a:rPr>
              <a:pPr eaLnBrk="1" hangingPunct="1"/>
              <a:t>228</a:t>
            </a:fld>
            <a:endParaRPr lang="en-US" sz="1200">
              <a:latin typeface="Garamond" charset="0"/>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89" name="Rectangle 2"/>
          <p:cNvSpPr>
            <a:spLocks noGrp="1" noChangeArrowheads="1"/>
          </p:cNvSpPr>
          <p:nvPr>
            <p:ph type="title"/>
          </p:nvPr>
        </p:nvSpPr>
        <p:spPr/>
        <p:txBody>
          <a:bodyPr/>
          <a:lstStyle/>
          <a:p>
            <a:r>
              <a:rPr lang="en-US" sz="2800">
                <a:latin typeface="Garamond" charset="0"/>
                <a:ea typeface="宋体" charset="0"/>
              </a:rPr>
              <a:t>SADL: Structural Architecture Description Language</a:t>
            </a:r>
          </a:p>
        </p:txBody>
      </p:sp>
      <p:sp>
        <p:nvSpPr>
          <p:cNvPr id="498690" name="Rectangle 3"/>
          <p:cNvSpPr>
            <a:spLocks noGrp="1" noChangeArrowheads="1"/>
          </p:cNvSpPr>
          <p:nvPr>
            <p:ph idx="1"/>
          </p:nvPr>
        </p:nvSpPr>
        <p:spPr>
          <a:xfrm>
            <a:off x="152400" y="1066800"/>
            <a:ext cx="8763000" cy="5105400"/>
          </a:xfrm>
        </p:spPr>
        <p:txBody>
          <a:bodyPr/>
          <a:lstStyle/>
          <a:p>
            <a:pPr lvl="1">
              <a:lnSpc>
                <a:spcPct val="90000"/>
              </a:lnSpc>
            </a:pPr>
            <a:r>
              <a:rPr lang="en-US" sz="2000">
                <a:latin typeface="Arial" charset="0"/>
                <a:ea typeface="宋体" charset="0"/>
              </a:rPr>
              <a:t>The Sadl language is intended to be used in describing both vertical and horizontal hierarchy and in relating different levels of representation by means of mappings.</a:t>
            </a:r>
          </a:p>
          <a:p>
            <a:pPr lvl="1">
              <a:lnSpc>
                <a:spcPct val="90000"/>
              </a:lnSpc>
              <a:buFontTx/>
              <a:buNone/>
            </a:pPr>
            <a:endParaRPr lang="en-US" sz="2000">
              <a:latin typeface="Arial" charset="0"/>
              <a:ea typeface="宋体" charset="0"/>
            </a:endParaRPr>
          </a:p>
          <a:p>
            <a:pPr lvl="1">
              <a:lnSpc>
                <a:spcPct val="90000"/>
              </a:lnSpc>
            </a:pPr>
            <a:r>
              <a:rPr lang="en-US" sz="2000">
                <a:latin typeface="Arial" charset="0"/>
                <a:ea typeface="宋体" charset="0"/>
              </a:rPr>
              <a:t>They also make it possible to reason about the relationship among architectures in a hierarchy and the relation between the hierarchy and its implementation. </a:t>
            </a:r>
          </a:p>
          <a:p>
            <a:pPr lvl="1">
              <a:lnSpc>
                <a:spcPct val="90000"/>
              </a:lnSpc>
            </a:pPr>
            <a:endParaRPr lang="en-US" sz="2000">
              <a:latin typeface="Arial" charset="0"/>
              <a:ea typeface="宋体" charset="0"/>
            </a:endParaRPr>
          </a:p>
          <a:p>
            <a:pPr lvl="1">
              <a:lnSpc>
                <a:spcPct val="90000"/>
              </a:lnSpc>
            </a:pPr>
            <a:r>
              <a:rPr lang="en-US" sz="2000">
                <a:latin typeface="Arial" charset="0"/>
                <a:ea typeface="宋体" charset="0"/>
              </a:rPr>
              <a:t>For example, we can determine whether the architectural objects in one architecture are present in the other even if there is a change in representation. </a:t>
            </a:r>
          </a:p>
          <a:p>
            <a:pPr lvl="1">
              <a:lnSpc>
                <a:spcPct val="90000"/>
              </a:lnSpc>
            </a:pPr>
            <a:endParaRPr lang="en-US" sz="2000">
              <a:latin typeface="Arial" charset="0"/>
              <a:ea typeface="宋体" charset="0"/>
            </a:endParaRPr>
          </a:p>
          <a:p>
            <a:pPr lvl="1">
              <a:lnSpc>
                <a:spcPct val="90000"/>
              </a:lnSpc>
            </a:pPr>
            <a:r>
              <a:rPr lang="en-US" sz="2000">
                <a:latin typeface="Arial" charset="0"/>
                <a:ea typeface="宋体" charset="0"/>
              </a:rPr>
              <a:t>We also can show that, if a particular communication path is not allowed in one architecture, it is not allowed in others in the hierarchy. </a:t>
            </a:r>
          </a:p>
          <a:p>
            <a:pPr lvl="1">
              <a:lnSpc>
                <a:spcPct val="90000"/>
              </a:lnSpc>
            </a:pPr>
            <a:endParaRPr lang="en-US" sz="2000">
              <a:latin typeface="Arial" charset="0"/>
              <a:ea typeface="宋体" charset="0"/>
            </a:endParaRPr>
          </a:p>
          <a:p>
            <a:pPr lvl="1">
              <a:lnSpc>
                <a:spcPct val="90000"/>
              </a:lnSpc>
            </a:pPr>
            <a:r>
              <a:rPr lang="en-US" sz="2000">
                <a:latin typeface="Arial" charset="0"/>
                <a:ea typeface="宋体" charset="0"/>
              </a:rPr>
              <a:t>An architecture hierarchy may describe a specific system or a family of systems.</a:t>
            </a:r>
            <a:endParaRPr lang="en-US">
              <a:latin typeface="Arial" charset="0"/>
              <a:ea typeface="宋体" charset="0"/>
            </a:endParaRPr>
          </a:p>
        </p:txBody>
      </p:sp>
      <p:sp>
        <p:nvSpPr>
          <p:cNvPr id="49869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0E4F5BE-6D92-F94D-BA29-A243A6673BEE}" type="slidenum">
              <a:rPr lang="en-US" sz="1200">
                <a:latin typeface="Garamond" charset="0"/>
              </a:rPr>
              <a:pPr eaLnBrk="1" hangingPunct="1"/>
              <a:t>229</a:t>
            </a:fld>
            <a:endParaRPr lang="en-US" sz="1200">
              <a:latin typeface="Garamond"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179388" y="277813"/>
            <a:ext cx="8785225" cy="1139825"/>
          </a:xfrm>
        </p:spPr>
        <p:txBody>
          <a:bodyPr/>
          <a:lstStyle/>
          <a:p>
            <a:pPr eaLnBrk="1" hangingPunct="1"/>
            <a:r>
              <a:rPr lang="en-US" dirty="0">
                <a:latin typeface="News Gothic MT" charset="0"/>
                <a:ea typeface="宋体" charset="0"/>
              </a:rPr>
              <a:t>SW Stack: Architecture, Standards</a:t>
            </a:r>
          </a:p>
        </p:txBody>
      </p:sp>
      <p:pic>
        <p:nvPicPr>
          <p:cNvPr id="54274" name="Picture 3" descr="C:\Documents and Settings\Meena Nagarajan\Desktop\Semantic-web-s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47800"/>
            <a:ext cx="4506913" cy="4919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2"/>
          <p:cNvSpPr>
            <a:spLocks noGrp="1" noChangeArrowheads="1"/>
          </p:cNvSpPr>
          <p:nvPr>
            <p:ph type="title"/>
          </p:nvPr>
        </p:nvSpPr>
        <p:spPr/>
        <p:txBody>
          <a:bodyPr/>
          <a:lstStyle/>
          <a:p>
            <a:r>
              <a:rPr lang="en-US" sz="2800">
                <a:latin typeface="Garamond" charset="0"/>
                <a:ea typeface="宋体" charset="0"/>
              </a:rPr>
              <a:t>SADL: Structural Architecture Description Language</a:t>
            </a:r>
          </a:p>
        </p:txBody>
      </p:sp>
      <p:sp>
        <p:nvSpPr>
          <p:cNvPr id="499714" name="Rectangle 3"/>
          <p:cNvSpPr>
            <a:spLocks noGrp="1" noChangeArrowheads="1"/>
          </p:cNvSpPr>
          <p:nvPr>
            <p:ph idx="1"/>
          </p:nvPr>
        </p:nvSpPr>
        <p:spPr>
          <a:xfrm>
            <a:off x="468313" y="1196975"/>
            <a:ext cx="8229600" cy="4530725"/>
          </a:xfrm>
        </p:spPr>
        <p:txBody>
          <a:bodyPr/>
          <a:lstStyle/>
          <a:p>
            <a:r>
              <a:rPr lang="en-US" sz="2400">
                <a:latin typeface="Arial" charset="0"/>
                <a:ea typeface="宋体" charset="0"/>
              </a:rPr>
              <a:t>Sadl can be used to represent the following architectural elements. </a:t>
            </a:r>
          </a:p>
          <a:p>
            <a:r>
              <a:rPr lang="en-US" sz="2400">
                <a:latin typeface="Arial" charset="0"/>
                <a:ea typeface="宋体" charset="0"/>
              </a:rPr>
              <a:t>1. Architecture. An architecture is a, possibly parameterized, collection of the following items. </a:t>
            </a:r>
          </a:p>
          <a:p>
            <a:r>
              <a:rPr lang="en-US" sz="2400">
                <a:latin typeface="Arial" charset="0"/>
                <a:ea typeface="宋体" charset="0"/>
              </a:rPr>
              <a:t>(a) Component. A component represents a locus of computation or a data store. </a:t>
            </a:r>
          </a:p>
          <a:p>
            <a:pPr lvl="1"/>
            <a:r>
              <a:rPr lang="en-US" sz="2000">
                <a:latin typeface="Arial" charset="0"/>
                <a:ea typeface="宋体" charset="0"/>
              </a:rPr>
              <a:t>The various types of components include a module, process, procedure, or variable. </a:t>
            </a:r>
          </a:p>
          <a:p>
            <a:pPr lvl="1"/>
            <a:r>
              <a:rPr lang="en-US" sz="2000">
                <a:latin typeface="Arial" charset="0"/>
                <a:ea typeface="宋体" charset="0"/>
              </a:rPr>
              <a:t>A component has a name, a type (a subtype of type COMPONENT), and an interface, the ports of the component. </a:t>
            </a:r>
          </a:p>
          <a:p>
            <a:pPr lvl="1"/>
            <a:r>
              <a:rPr lang="en-US" sz="2000">
                <a:latin typeface="Arial" charset="0"/>
                <a:ea typeface="宋体" charset="0"/>
              </a:rPr>
              <a:t>A port is a logical point of interaction between a component and its environment. </a:t>
            </a:r>
          </a:p>
          <a:p>
            <a:pPr lvl="1"/>
            <a:r>
              <a:rPr lang="en-US" sz="2000">
                <a:latin typeface="Arial" charset="0"/>
                <a:ea typeface="宋体" charset="0"/>
              </a:rPr>
              <a:t>A port has a name, a type, and is designated for input or output. </a:t>
            </a:r>
          </a:p>
        </p:txBody>
      </p:sp>
      <p:sp>
        <p:nvSpPr>
          <p:cNvPr id="49971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35BBDD8-CB78-DE47-9CDB-13165E422EF5}" type="slidenum">
              <a:rPr lang="en-US" sz="1200">
                <a:latin typeface="Garamond" charset="0"/>
              </a:rPr>
              <a:pPr eaLnBrk="1" hangingPunct="1"/>
              <a:t>230</a:t>
            </a:fld>
            <a:endParaRPr lang="en-US" sz="1200">
              <a:latin typeface="Garamond" charset="0"/>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Rectangle 1026"/>
          <p:cNvSpPr>
            <a:spLocks noGrp="1" noChangeArrowheads="1"/>
          </p:cNvSpPr>
          <p:nvPr>
            <p:ph type="title"/>
          </p:nvPr>
        </p:nvSpPr>
        <p:spPr/>
        <p:txBody>
          <a:bodyPr/>
          <a:lstStyle/>
          <a:p>
            <a:r>
              <a:rPr lang="en-US" sz="2800">
                <a:latin typeface="Garamond" charset="0"/>
                <a:ea typeface="宋体" charset="0"/>
              </a:rPr>
              <a:t>SADL: Structural Architecture Description Language</a:t>
            </a:r>
          </a:p>
        </p:txBody>
      </p:sp>
      <p:sp>
        <p:nvSpPr>
          <p:cNvPr id="500738" name="Rectangle 1027"/>
          <p:cNvSpPr>
            <a:spLocks noGrp="1" noChangeArrowheads="1"/>
          </p:cNvSpPr>
          <p:nvPr>
            <p:ph idx="1"/>
          </p:nvPr>
        </p:nvSpPr>
        <p:spPr>
          <a:xfrm>
            <a:off x="457200" y="1125538"/>
            <a:ext cx="8229600" cy="4530725"/>
          </a:xfrm>
        </p:spPr>
        <p:txBody>
          <a:bodyPr/>
          <a:lstStyle/>
          <a:p>
            <a:r>
              <a:rPr lang="en-US" sz="2400">
                <a:latin typeface="Arial" charset="0"/>
                <a:ea typeface="宋体" charset="0"/>
              </a:rPr>
              <a:t>(b) Connector. </a:t>
            </a:r>
          </a:p>
          <a:p>
            <a:pPr lvl="1"/>
            <a:r>
              <a:rPr lang="en-US" sz="2000">
                <a:latin typeface="Arial" charset="0"/>
                <a:ea typeface="宋体" charset="0"/>
              </a:rPr>
              <a:t>A connector is a typed object (a subtype of type CONNECTOR) relating ports. </a:t>
            </a:r>
          </a:p>
          <a:p>
            <a:pPr lvl="1"/>
            <a:r>
              <a:rPr lang="en-US" sz="2000">
                <a:latin typeface="Arial" charset="0"/>
                <a:ea typeface="宋体" charset="0"/>
              </a:rPr>
              <a:t>Every connector is required to accept values of a given type on one end and to produce output values of the same type on the other. </a:t>
            </a:r>
          </a:p>
          <a:p>
            <a:r>
              <a:rPr lang="en-US" sz="2400">
                <a:latin typeface="Arial" charset="0"/>
                <a:ea typeface="宋体" charset="0"/>
              </a:rPr>
              <a:t>(c) Configuration. </a:t>
            </a:r>
          </a:p>
          <a:p>
            <a:pPr lvl="1"/>
            <a:r>
              <a:rPr lang="en-US" sz="2000">
                <a:latin typeface="Arial" charset="0"/>
                <a:ea typeface="宋体" charset="0"/>
              </a:rPr>
              <a:t>A configuration constrains the wiring of components and connectors into an architecture. </a:t>
            </a:r>
          </a:p>
          <a:p>
            <a:pPr lvl="1"/>
            <a:r>
              <a:rPr lang="en-US" sz="2000">
                <a:latin typeface="Arial" charset="0"/>
                <a:ea typeface="宋体" charset="0"/>
              </a:rPr>
              <a:t>A configuration can contain two kinds of elements. </a:t>
            </a:r>
          </a:p>
          <a:p>
            <a:pPr lvl="2"/>
            <a:r>
              <a:rPr lang="en-US" sz="1800">
                <a:latin typeface="Arial" charset="0"/>
                <a:ea typeface="宋体" charset="0"/>
              </a:rPr>
              <a:t>Connections. A connection associates type­compatible connectors and ports. </a:t>
            </a:r>
          </a:p>
          <a:p>
            <a:pPr lvl="2"/>
            <a:r>
              <a:rPr lang="en-US" sz="1800">
                <a:latin typeface="Arial" charset="0"/>
                <a:ea typeface="宋体" charset="0"/>
              </a:rPr>
              <a:t>Constraints. Constraints are used to relate named objects or to place semantic restrictions on how they can be related in an architecture. </a:t>
            </a:r>
          </a:p>
        </p:txBody>
      </p:sp>
      <p:sp>
        <p:nvSpPr>
          <p:cNvPr id="50073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D998BFD-B48D-554F-BF49-B163B61C29F6}" type="slidenum">
              <a:rPr lang="en-US" sz="1200">
                <a:latin typeface="Garamond" charset="0"/>
              </a:rPr>
              <a:pPr eaLnBrk="1" hangingPunct="1"/>
              <a:t>231</a:t>
            </a:fld>
            <a:endParaRPr lang="en-US" sz="1200">
              <a:latin typeface="Garamond" charset="0"/>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1" name="Rectangle 1026"/>
          <p:cNvSpPr>
            <a:spLocks noGrp="1" noChangeArrowheads="1"/>
          </p:cNvSpPr>
          <p:nvPr>
            <p:ph type="title"/>
          </p:nvPr>
        </p:nvSpPr>
        <p:spPr/>
        <p:txBody>
          <a:bodyPr/>
          <a:lstStyle/>
          <a:p>
            <a:r>
              <a:rPr lang="en-US" sz="2800">
                <a:latin typeface="Garamond" charset="0"/>
                <a:ea typeface="宋体" charset="0"/>
              </a:rPr>
              <a:t>SADL: Structural Architecture Description Language</a:t>
            </a:r>
          </a:p>
        </p:txBody>
      </p:sp>
      <p:sp>
        <p:nvSpPr>
          <p:cNvPr id="501762" name="Rectangle 1027"/>
          <p:cNvSpPr>
            <a:spLocks noGrp="1" noChangeArrowheads="1"/>
          </p:cNvSpPr>
          <p:nvPr>
            <p:ph idx="1"/>
          </p:nvPr>
        </p:nvSpPr>
        <p:spPr>
          <a:xfrm>
            <a:off x="457200" y="1052513"/>
            <a:ext cx="8229600" cy="4530725"/>
          </a:xfrm>
        </p:spPr>
        <p:txBody>
          <a:bodyPr/>
          <a:lstStyle/>
          <a:p>
            <a:r>
              <a:rPr lang="en-US" sz="2400">
                <a:latin typeface="Arial" charset="0"/>
                <a:ea typeface="宋体" charset="0"/>
              </a:rPr>
              <a:t>Mapping. </a:t>
            </a:r>
          </a:p>
          <a:p>
            <a:pPr lvl="1"/>
            <a:r>
              <a:rPr lang="en-US" sz="2000">
                <a:latin typeface="Arial" charset="0"/>
                <a:ea typeface="宋体" charset="0"/>
              </a:rPr>
              <a:t>A mapping is a relation that defines a syntactical interpretation from the language of an abstract architecture to the language of a concrete architecture. </a:t>
            </a:r>
            <a:br>
              <a:rPr lang="en-US" sz="2000">
                <a:latin typeface="Arial" charset="0"/>
                <a:ea typeface="宋体" charset="0"/>
              </a:rPr>
            </a:br>
            <a:endParaRPr lang="en-US" sz="2000">
              <a:latin typeface="Arial" charset="0"/>
              <a:ea typeface="宋体" charset="0"/>
            </a:endParaRPr>
          </a:p>
          <a:p>
            <a:r>
              <a:rPr lang="en-US" sz="2400">
                <a:latin typeface="Arial" charset="0"/>
                <a:ea typeface="宋体" charset="0"/>
              </a:rPr>
              <a:t>Architectural style. </a:t>
            </a:r>
          </a:p>
          <a:p>
            <a:pPr lvl="1"/>
            <a:r>
              <a:rPr lang="en-US" sz="2000">
                <a:latin typeface="Arial" charset="0"/>
                <a:ea typeface="宋体" charset="0"/>
              </a:rPr>
              <a:t>A style consists of a vocabulary of design elements, well formed-ness constraints that determine how they can be used, any semantic constraints needed for refinement, and a logical definition of the semantics of the connectors associated with the style. </a:t>
            </a:r>
          </a:p>
          <a:p>
            <a:pPr lvl="1"/>
            <a:r>
              <a:rPr lang="en-US" sz="2000">
                <a:latin typeface="Arial" charset="0"/>
                <a:ea typeface="宋体" charset="0"/>
              </a:rPr>
              <a:t>A constraint is declarative and might say, for example, that clients initiate communication with servers, but not vice versa. </a:t>
            </a:r>
          </a:p>
          <a:p>
            <a:pPr lvl="1"/>
            <a:r>
              <a:rPr lang="en-US" sz="2000">
                <a:latin typeface="Arial" charset="0"/>
                <a:ea typeface="宋体" charset="0"/>
              </a:rPr>
              <a:t>A given architecture may be homogeneous, involving one style, or heterogeneous, involving multiple styles. </a:t>
            </a:r>
          </a:p>
        </p:txBody>
      </p:sp>
      <p:sp>
        <p:nvSpPr>
          <p:cNvPr id="50176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00C2B11-BF56-F54C-A7B5-EFD42449ACC8}" type="slidenum">
              <a:rPr lang="en-US" sz="1200">
                <a:latin typeface="Garamond" charset="0"/>
              </a:rPr>
              <a:pPr eaLnBrk="1" hangingPunct="1"/>
              <a:t>232</a:t>
            </a:fld>
            <a:endParaRPr lang="en-US" sz="1200">
              <a:latin typeface="Garamond" charset="0"/>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1026"/>
          <p:cNvSpPr>
            <a:spLocks noGrp="1" noChangeArrowheads="1"/>
          </p:cNvSpPr>
          <p:nvPr>
            <p:ph type="title"/>
          </p:nvPr>
        </p:nvSpPr>
        <p:spPr/>
        <p:txBody>
          <a:bodyPr/>
          <a:lstStyle/>
          <a:p>
            <a:r>
              <a:rPr lang="en-US" sz="2800">
                <a:latin typeface="Garamond" charset="0"/>
                <a:ea typeface="宋体" charset="0"/>
              </a:rPr>
              <a:t>SADL: Structural Architecture Description Language</a:t>
            </a:r>
          </a:p>
        </p:txBody>
      </p:sp>
      <p:sp>
        <p:nvSpPr>
          <p:cNvPr id="502786" name="Rectangle 1027"/>
          <p:cNvSpPr>
            <a:spLocks noGrp="1" noChangeArrowheads="1"/>
          </p:cNvSpPr>
          <p:nvPr>
            <p:ph idx="1"/>
          </p:nvPr>
        </p:nvSpPr>
        <p:spPr/>
        <p:txBody>
          <a:bodyPr/>
          <a:lstStyle/>
          <a:p>
            <a:r>
              <a:rPr lang="en-US" sz="2400">
                <a:latin typeface="Arial" charset="0"/>
                <a:ea typeface="宋体" charset="0"/>
              </a:rPr>
              <a:t>Refinement pattern. </a:t>
            </a:r>
          </a:p>
          <a:p>
            <a:pPr lvl="1"/>
            <a:r>
              <a:rPr lang="en-US" sz="2000">
                <a:latin typeface="Arial" charset="0"/>
                <a:ea typeface="宋体" charset="0"/>
              </a:rPr>
              <a:t>A refinement pattern consists of two architecture schemas, an association of the objects in the two schemas, and possibly constraints on one or both schemas. </a:t>
            </a:r>
          </a:p>
          <a:p>
            <a:pPr lvl="1"/>
            <a:r>
              <a:rPr lang="en-US" sz="2000">
                <a:latin typeface="Arial" charset="0"/>
                <a:ea typeface="宋体" charset="0"/>
              </a:rPr>
              <a:t>An instance of a pattern is formed by matching schema variables against the appropriate portions of Sadl specifications. </a:t>
            </a:r>
          </a:p>
          <a:p>
            <a:endParaRPr lang="en-US" sz="2400">
              <a:latin typeface="Arial" charset="0"/>
              <a:ea typeface="宋体" charset="0"/>
            </a:endParaRPr>
          </a:p>
          <a:p>
            <a:r>
              <a:rPr lang="en-US" sz="2400">
                <a:latin typeface="Arial" charset="0"/>
                <a:ea typeface="宋体" charset="0"/>
              </a:rPr>
              <a:t>Components, interfaces, connectors, and constraints:</a:t>
            </a:r>
          </a:p>
          <a:p>
            <a:pPr lvl="1"/>
            <a:r>
              <a:rPr lang="en-US" sz="2000">
                <a:latin typeface="Arial" charset="0"/>
                <a:ea typeface="宋体" charset="0"/>
              </a:rPr>
              <a:t>Are treated as first­class objects --- i.e., they are named and typed objects that can appear as parameters. </a:t>
            </a:r>
          </a:p>
          <a:p>
            <a:pPr lvl="1"/>
            <a:r>
              <a:rPr lang="en-US" sz="2000">
                <a:latin typeface="Arial" charset="0"/>
                <a:ea typeface="宋体" charset="0"/>
              </a:rPr>
              <a:t>They can be refined into (decomposed, aggregated, or eliminated) objects in more concrete architectures. </a:t>
            </a:r>
          </a:p>
        </p:txBody>
      </p:sp>
      <p:sp>
        <p:nvSpPr>
          <p:cNvPr id="50278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4926811-285D-A649-B1AB-1317D087574D}" type="slidenum">
              <a:rPr lang="en-US" sz="1200">
                <a:latin typeface="Garamond" charset="0"/>
              </a:rPr>
              <a:pPr eaLnBrk="1" hangingPunct="1"/>
              <a:t>233</a:t>
            </a:fld>
            <a:endParaRPr lang="en-US" sz="1200">
              <a:latin typeface="Garamond" charset="0"/>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0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E28A7A8-3EBD-5340-A461-7989A1C0079A}" type="slidenum">
              <a:rPr lang="en-US" altLang="zh-CN" sz="1200">
                <a:latin typeface="Garamond" charset="0"/>
              </a:rPr>
              <a:pPr eaLnBrk="1" hangingPunct="1"/>
              <a:t>234</a:t>
            </a:fld>
            <a:endParaRPr lang="en-US" altLang="zh-CN" sz="1200">
              <a:latin typeface="Garamond" charset="0"/>
            </a:endParaRPr>
          </a:p>
        </p:txBody>
      </p:sp>
      <p:pic>
        <p:nvPicPr>
          <p:cNvPr id="503810"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l="5676" t="14989" r="11633" b="16188"/>
          <a:stretch>
            <a:fillRect/>
          </a:stretch>
        </p:blipFill>
        <p:spPr bwMode="auto">
          <a:xfrm>
            <a:off x="395288" y="404813"/>
            <a:ext cx="8497887" cy="568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705694D-7CB1-F947-8667-6A6E0CA3D1F8}" type="slidenum">
              <a:rPr lang="en-US" altLang="zh-CN" sz="1200">
                <a:latin typeface="Garamond" charset="0"/>
              </a:rPr>
              <a:pPr eaLnBrk="1" hangingPunct="1"/>
              <a:t>235</a:t>
            </a:fld>
            <a:endParaRPr lang="en-US" altLang="zh-CN" sz="1200">
              <a:latin typeface="Garamond" charset="0"/>
            </a:endParaRPr>
          </a:p>
        </p:txBody>
      </p:sp>
      <p:pic>
        <p:nvPicPr>
          <p:cNvPr id="505858"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l="4036" t="13879" r="9969" b="33148"/>
          <a:stretch>
            <a:fillRect/>
          </a:stretch>
        </p:blipFill>
        <p:spPr bwMode="auto">
          <a:xfrm>
            <a:off x="684213" y="404813"/>
            <a:ext cx="7272337" cy="568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B824894-E9B0-A24B-B0C1-A1AD30EDAE7B}" type="slidenum">
              <a:rPr lang="en-US" altLang="zh-CN" sz="1200">
                <a:latin typeface="Garamond" charset="0"/>
              </a:rPr>
              <a:pPr eaLnBrk="1" hangingPunct="1"/>
              <a:t>236</a:t>
            </a:fld>
            <a:endParaRPr lang="en-US" altLang="zh-CN" sz="1200">
              <a:latin typeface="Garamond" charset="0"/>
            </a:endParaRPr>
          </a:p>
        </p:txBody>
      </p:sp>
      <p:pic>
        <p:nvPicPr>
          <p:cNvPr id="507906"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t="13765" r="5656" b="14989"/>
          <a:stretch>
            <a:fillRect/>
          </a:stretch>
        </p:blipFill>
        <p:spPr bwMode="auto">
          <a:xfrm>
            <a:off x="395288" y="404813"/>
            <a:ext cx="7921625"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469FC93-F159-C049-9533-14BBCD012A79}" type="slidenum">
              <a:rPr lang="en-US" altLang="zh-CN" sz="1200">
                <a:latin typeface="Garamond" charset="0"/>
              </a:rPr>
              <a:pPr eaLnBrk="1" hangingPunct="1"/>
              <a:t>237</a:t>
            </a:fld>
            <a:endParaRPr lang="en-US" altLang="zh-CN" sz="1200">
              <a:latin typeface="Garamond" charset="0"/>
            </a:endParaRPr>
          </a:p>
        </p:txBody>
      </p:sp>
      <p:pic>
        <p:nvPicPr>
          <p:cNvPr id="509954"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l="4982" t="13879" r="5806" b="12686"/>
          <a:stretch>
            <a:fillRect/>
          </a:stretch>
        </p:blipFill>
        <p:spPr bwMode="auto">
          <a:xfrm>
            <a:off x="468313" y="404813"/>
            <a:ext cx="8280400" cy="568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113E708-C3C3-6346-85E7-B867205E0665}" type="slidenum">
              <a:rPr lang="en-US" altLang="zh-CN" sz="1200">
                <a:latin typeface="Garamond" charset="0"/>
              </a:rPr>
              <a:pPr eaLnBrk="1" hangingPunct="1"/>
              <a:t>238</a:t>
            </a:fld>
            <a:endParaRPr lang="en-US" altLang="zh-CN" sz="1200">
              <a:latin typeface="Garamond" charset="0"/>
            </a:endParaRPr>
          </a:p>
        </p:txBody>
      </p:sp>
      <p:pic>
        <p:nvPicPr>
          <p:cNvPr id="512002" name="Picture 2" descr="9"/>
          <p:cNvPicPr>
            <a:picLocks noChangeAspect="1" noChangeArrowheads="1"/>
          </p:cNvPicPr>
          <p:nvPr/>
        </p:nvPicPr>
        <p:blipFill>
          <a:blip r:embed="rId3">
            <a:extLst>
              <a:ext uri="{28A0092B-C50C-407E-A947-70E740481C1C}">
                <a14:useLocalDpi xmlns:a14="http://schemas.microsoft.com/office/drawing/2010/main" val="0"/>
              </a:ext>
            </a:extLst>
          </a:blip>
          <a:srcRect l="4881" t="13765" r="11676" b="27051"/>
          <a:stretch>
            <a:fillRect/>
          </a:stretch>
        </p:blipFill>
        <p:spPr bwMode="auto">
          <a:xfrm>
            <a:off x="539750" y="404813"/>
            <a:ext cx="8135938" cy="5761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4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A33B637-7F19-9547-8FD6-2E986A7C1EEC}" type="slidenum">
              <a:rPr lang="en-US" altLang="zh-CN" sz="1200">
                <a:latin typeface="Garamond" charset="0"/>
              </a:rPr>
              <a:pPr eaLnBrk="1" hangingPunct="1"/>
              <a:t>239</a:t>
            </a:fld>
            <a:endParaRPr lang="en-US" altLang="zh-CN" sz="1200">
              <a:latin typeface="Garamond" charset="0"/>
            </a:endParaRPr>
          </a:p>
        </p:txBody>
      </p:sp>
      <p:pic>
        <p:nvPicPr>
          <p:cNvPr id="514050" name="Picture 2" descr="10"/>
          <p:cNvPicPr>
            <a:picLocks noChangeAspect="1" noChangeArrowheads="1"/>
          </p:cNvPicPr>
          <p:nvPr/>
        </p:nvPicPr>
        <p:blipFill>
          <a:blip r:embed="rId3">
            <a:extLst>
              <a:ext uri="{28A0092B-C50C-407E-A947-70E740481C1C}">
                <a14:useLocalDpi xmlns:a14="http://schemas.microsoft.com/office/drawing/2010/main" val="0"/>
              </a:ext>
            </a:extLst>
          </a:blip>
          <a:srcRect l="4779" t="13765" r="18419" b="41533"/>
          <a:stretch>
            <a:fillRect/>
          </a:stretch>
        </p:blipFill>
        <p:spPr bwMode="auto">
          <a:xfrm>
            <a:off x="468313" y="333375"/>
            <a:ext cx="8064500" cy="568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p:cNvSpPr>
            <a:spLocks noGrp="1"/>
          </p:cNvSpPr>
          <p:nvPr>
            <p:ph type="title"/>
          </p:nvPr>
        </p:nvSpPr>
        <p:spPr>
          <a:xfrm>
            <a:off x="539750" y="260350"/>
            <a:ext cx="8042275" cy="752475"/>
          </a:xfrm>
        </p:spPr>
        <p:txBody>
          <a:bodyPr/>
          <a:lstStyle/>
          <a:p>
            <a:pPr eaLnBrk="1" hangingPunct="1"/>
            <a:r>
              <a:rPr lang="en-US">
                <a:latin typeface="News Gothic MT" charset="0"/>
                <a:ea typeface="宋体" charset="0"/>
              </a:rPr>
              <a:t>IoT Landscape</a:t>
            </a:r>
          </a:p>
        </p:txBody>
      </p:sp>
      <p:pic>
        <p:nvPicPr>
          <p:cNvPr id="56322" name="Content Placeholder 3" descr="internetofthings2.jpg"/>
          <p:cNvPicPr>
            <a:picLocks noGrp="1" noChangeAspect="1"/>
          </p:cNvPicPr>
          <p:nvPr>
            <p:ph idx="1"/>
          </p:nvPr>
        </p:nvPicPr>
        <p:blipFill>
          <a:blip r:embed="rId2">
            <a:extLst>
              <a:ext uri="{28A0092B-C50C-407E-A947-70E740481C1C}">
                <a14:useLocalDpi xmlns:a14="http://schemas.microsoft.com/office/drawing/2010/main" val="0"/>
              </a:ext>
            </a:extLst>
          </a:blip>
          <a:srcRect t="2444"/>
          <a:stretch>
            <a:fillRect/>
          </a:stretch>
        </p:blipFill>
        <p:spPr>
          <a:xfrm>
            <a:off x="1000125" y="1143000"/>
            <a:ext cx="7215188" cy="5278438"/>
          </a:xfr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E299FBD-B252-084F-90D3-968824372F3C}" type="slidenum">
              <a:rPr lang="en-US" altLang="zh-CN" sz="1200">
                <a:latin typeface="Garamond" charset="0"/>
              </a:rPr>
              <a:pPr eaLnBrk="1" hangingPunct="1"/>
              <a:t>240</a:t>
            </a:fld>
            <a:endParaRPr lang="en-US" altLang="zh-CN" sz="1200">
              <a:latin typeface="Garamond" charset="0"/>
            </a:endParaRPr>
          </a:p>
        </p:txBody>
      </p:sp>
      <p:pic>
        <p:nvPicPr>
          <p:cNvPr id="516098" name="Picture 2" descr="12"/>
          <p:cNvPicPr>
            <a:picLocks noChangeAspect="1" noChangeArrowheads="1"/>
          </p:cNvPicPr>
          <p:nvPr/>
        </p:nvPicPr>
        <p:blipFill>
          <a:blip r:embed="rId3">
            <a:extLst>
              <a:ext uri="{28A0092B-C50C-407E-A947-70E740481C1C}">
                <a14:useLocalDpi xmlns:a14="http://schemas.microsoft.com/office/drawing/2010/main" val="0"/>
              </a:ext>
            </a:extLst>
          </a:blip>
          <a:srcRect l="4829" t="13707" r="11633" b="35493"/>
          <a:stretch>
            <a:fillRect/>
          </a:stretch>
        </p:blipFill>
        <p:spPr bwMode="auto">
          <a:xfrm>
            <a:off x="468313" y="333375"/>
            <a:ext cx="80645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1845F9-F313-2647-83D9-0D21A9F53163}" type="slidenum">
              <a:rPr lang="en-US" altLang="zh-CN" sz="1200">
                <a:latin typeface="Garamond" charset="0"/>
              </a:rPr>
              <a:pPr eaLnBrk="1" hangingPunct="1"/>
              <a:t>241</a:t>
            </a:fld>
            <a:endParaRPr lang="en-US" altLang="zh-CN" sz="1200">
              <a:latin typeface="Garamond" charset="0"/>
            </a:endParaRPr>
          </a:p>
        </p:txBody>
      </p:sp>
      <p:pic>
        <p:nvPicPr>
          <p:cNvPr id="518146" name="Picture 2" descr="13"/>
          <p:cNvPicPr>
            <a:picLocks noChangeAspect="1" noChangeArrowheads="1"/>
          </p:cNvPicPr>
          <p:nvPr/>
        </p:nvPicPr>
        <p:blipFill>
          <a:blip r:embed="rId3">
            <a:extLst>
              <a:ext uri="{28A0092B-C50C-407E-A947-70E740481C1C}">
                <a14:useLocalDpi xmlns:a14="http://schemas.microsoft.com/office/drawing/2010/main" val="0"/>
              </a:ext>
            </a:extLst>
          </a:blip>
          <a:srcRect l="6589" t="13765" r="6570" b="18610"/>
          <a:stretch>
            <a:fillRect/>
          </a:stretch>
        </p:blipFill>
        <p:spPr bwMode="auto">
          <a:xfrm>
            <a:off x="468313" y="333375"/>
            <a:ext cx="8135937" cy="583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A76AA7B-FEFD-D649-9D9D-EC8C67A9992E}" type="slidenum">
              <a:rPr lang="en-US" altLang="zh-CN" sz="1200">
                <a:latin typeface="Garamond" charset="0"/>
              </a:rPr>
              <a:pPr eaLnBrk="1" hangingPunct="1"/>
              <a:t>242</a:t>
            </a:fld>
            <a:endParaRPr lang="en-US" altLang="zh-CN" sz="1200">
              <a:latin typeface="Garamond" charset="0"/>
            </a:endParaRPr>
          </a:p>
        </p:txBody>
      </p:sp>
      <p:pic>
        <p:nvPicPr>
          <p:cNvPr id="520194" name="Picture 2" descr="15"/>
          <p:cNvPicPr>
            <a:picLocks noChangeAspect="1" noChangeArrowheads="1"/>
          </p:cNvPicPr>
          <p:nvPr/>
        </p:nvPicPr>
        <p:blipFill>
          <a:blip r:embed="rId3">
            <a:extLst>
              <a:ext uri="{28A0092B-C50C-407E-A947-70E740481C1C}">
                <a14:useLocalDpi xmlns:a14="http://schemas.microsoft.com/office/drawing/2010/main" val="0"/>
              </a:ext>
            </a:extLst>
          </a:blip>
          <a:srcRect l="7385" t="13649" r="11633" b="29407"/>
          <a:stretch>
            <a:fillRect/>
          </a:stretch>
        </p:blipFill>
        <p:spPr bwMode="auto">
          <a:xfrm>
            <a:off x="395288" y="333375"/>
            <a:ext cx="8208962"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E2081FF-347A-2945-AF3A-D1A624258B60}" type="slidenum">
              <a:rPr lang="en-US" altLang="zh-CN" sz="1200">
                <a:latin typeface="Garamond" charset="0"/>
              </a:rPr>
              <a:pPr eaLnBrk="1" hangingPunct="1"/>
              <a:t>243</a:t>
            </a:fld>
            <a:endParaRPr lang="en-US" altLang="zh-CN" sz="1200">
              <a:latin typeface="Garamond" charset="0"/>
            </a:endParaRPr>
          </a:p>
        </p:txBody>
      </p:sp>
      <p:pic>
        <p:nvPicPr>
          <p:cNvPr id="522242" name="Picture 2" descr="16"/>
          <p:cNvPicPr>
            <a:picLocks noChangeAspect="1" noChangeArrowheads="1"/>
          </p:cNvPicPr>
          <p:nvPr/>
        </p:nvPicPr>
        <p:blipFill>
          <a:blip r:embed="rId3">
            <a:extLst>
              <a:ext uri="{28A0092B-C50C-407E-A947-70E740481C1C}">
                <a14:useLocalDpi xmlns:a14="http://schemas.microsoft.com/office/drawing/2010/main" val="0"/>
              </a:ext>
            </a:extLst>
          </a:blip>
          <a:srcRect l="6589" t="13823" r="8260" b="22275"/>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8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E556D1E-2890-8E44-B022-F60879EAB4BC}" type="slidenum">
              <a:rPr lang="en-US" altLang="zh-CN" sz="1200">
                <a:latin typeface="Garamond" charset="0"/>
              </a:rPr>
              <a:pPr eaLnBrk="1" hangingPunct="1"/>
              <a:t>244</a:t>
            </a:fld>
            <a:endParaRPr lang="en-US" altLang="zh-CN" sz="1200">
              <a:latin typeface="Garamond" charset="0"/>
            </a:endParaRPr>
          </a:p>
        </p:txBody>
      </p:sp>
      <p:pic>
        <p:nvPicPr>
          <p:cNvPr id="524290" name="Picture 2" descr="18"/>
          <p:cNvPicPr>
            <a:picLocks noChangeAspect="1" noChangeArrowheads="1"/>
          </p:cNvPicPr>
          <p:nvPr/>
        </p:nvPicPr>
        <p:blipFill>
          <a:blip r:embed="rId3">
            <a:extLst>
              <a:ext uri="{28A0092B-C50C-407E-A947-70E740481C1C}">
                <a14:useLocalDpi xmlns:a14="http://schemas.microsoft.com/office/drawing/2010/main" val="0"/>
              </a:ext>
            </a:extLst>
          </a:blip>
          <a:srcRect l="7385" t="13707" r="15900" b="39120"/>
          <a:stretch>
            <a:fillRect/>
          </a:stretch>
        </p:blipFill>
        <p:spPr bwMode="auto">
          <a:xfrm>
            <a:off x="539750" y="303213"/>
            <a:ext cx="8208963" cy="5789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C7EC147-4955-9A44-9223-579EC2983908}" type="slidenum">
              <a:rPr lang="en-US" altLang="zh-CN" sz="1200">
                <a:latin typeface="Garamond" charset="0"/>
              </a:rPr>
              <a:pPr eaLnBrk="1" hangingPunct="1"/>
              <a:t>245</a:t>
            </a:fld>
            <a:endParaRPr lang="en-US" altLang="zh-CN" sz="1200">
              <a:latin typeface="Garamond" charset="0"/>
            </a:endParaRPr>
          </a:p>
        </p:txBody>
      </p:sp>
      <p:pic>
        <p:nvPicPr>
          <p:cNvPr id="526338" name="Picture 2" descr="19"/>
          <p:cNvPicPr>
            <a:picLocks noChangeAspect="1" noChangeArrowheads="1"/>
          </p:cNvPicPr>
          <p:nvPr/>
        </p:nvPicPr>
        <p:blipFill>
          <a:blip r:embed="rId3">
            <a:extLst>
              <a:ext uri="{28A0092B-C50C-407E-A947-70E740481C1C}">
                <a14:useLocalDpi xmlns:a14="http://schemas.microsoft.com/office/drawing/2010/main" val="0"/>
              </a:ext>
            </a:extLst>
          </a:blip>
          <a:srcRect l="7385" t="13765" r="16745" b="23430"/>
          <a:stretch>
            <a:fillRect/>
          </a:stretch>
        </p:blipFill>
        <p:spPr bwMode="auto">
          <a:xfrm>
            <a:off x="468313" y="404813"/>
            <a:ext cx="8135937" cy="568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79C7CCA-3412-7145-9F2D-BADCB4E21B3D}" type="slidenum">
              <a:rPr lang="en-US" altLang="zh-CN" sz="1200">
                <a:latin typeface="Garamond" charset="0"/>
              </a:rPr>
              <a:pPr eaLnBrk="1" hangingPunct="1"/>
              <a:t>246</a:t>
            </a:fld>
            <a:endParaRPr lang="en-US" altLang="zh-CN" sz="1200">
              <a:latin typeface="Garamond" charset="0"/>
            </a:endParaRPr>
          </a:p>
        </p:txBody>
      </p:sp>
      <p:pic>
        <p:nvPicPr>
          <p:cNvPr id="528386" name="Picture 2" descr="20"/>
          <p:cNvPicPr>
            <a:picLocks noChangeAspect="1" noChangeArrowheads="1"/>
          </p:cNvPicPr>
          <p:nvPr/>
        </p:nvPicPr>
        <p:blipFill>
          <a:blip r:embed="rId3">
            <a:extLst>
              <a:ext uri="{28A0092B-C50C-407E-A947-70E740481C1C}">
                <a14:useLocalDpi xmlns:a14="http://schemas.microsoft.com/office/drawing/2010/main" val="0"/>
              </a:ext>
            </a:extLst>
          </a:blip>
          <a:srcRect l="6540" t="13707" r="9923" b="20959"/>
          <a:stretch>
            <a:fillRect/>
          </a:stretch>
        </p:blipFill>
        <p:spPr bwMode="auto">
          <a:xfrm>
            <a:off x="468313" y="333375"/>
            <a:ext cx="8207375"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87A2199-7078-8948-8542-15A70A7563B0}" type="slidenum">
              <a:rPr lang="en-US" altLang="zh-CN" sz="1200">
                <a:latin typeface="Garamond" charset="0"/>
              </a:rPr>
              <a:pPr eaLnBrk="1" hangingPunct="1"/>
              <a:t>247</a:t>
            </a:fld>
            <a:endParaRPr lang="en-US" altLang="zh-CN" sz="1200">
              <a:latin typeface="Garamond" charset="0"/>
            </a:endParaRPr>
          </a:p>
        </p:txBody>
      </p:sp>
      <p:pic>
        <p:nvPicPr>
          <p:cNvPr id="530434" name="Picture 2" descr="23"/>
          <p:cNvPicPr>
            <a:picLocks noChangeAspect="1" noChangeArrowheads="1"/>
          </p:cNvPicPr>
          <p:nvPr/>
        </p:nvPicPr>
        <p:blipFill>
          <a:blip r:embed="rId3">
            <a:extLst>
              <a:ext uri="{28A0092B-C50C-407E-A947-70E740481C1C}">
                <a14:useLocalDpi xmlns:a14="http://schemas.microsoft.com/office/drawing/2010/main" val="0"/>
              </a:ext>
            </a:extLst>
          </a:blip>
          <a:srcRect l="5626" t="13705" r="4761" b="12506"/>
          <a:stretch>
            <a:fillRect/>
          </a:stretch>
        </p:blipFill>
        <p:spPr bwMode="auto">
          <a:xfrm>
            <a:off x="468313" y="333375"/>
            <a:ext cx="8207375" cy="568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2"/>
          <p:cNvSpPr>
            <a:spLocks noGrp="1" noChangeArrowheads="1"/>
          </p:cNvSpPr>
          <p:nvPr>
            <p:ph type="title"/>
          </p:nvPr>
        </p:nvSpPr>
        <p:spPr/>
        <p:txBody>
          <a:bodyPr/>
          <a:lstStyle/>
          <a:p>
            <a:pPr eaLnBrk="1" hangingPunct="1"/>
            <a:r>
              <a:rPr lang="en-GB" altLang="zh-CN">
                <a:latin typeface="Garamond" charset="0"/>
                <a:ea typeface="宋体" charset="0"/>
              </a:rPr>
              <a:t>Architectural Description Languages</a:t>
            </a:r>
            <a:endParaRPr lang="en-US" altLang="zh-CN">
              <a:latin typeface="Garamond" charset="0"/>
              <a:ea typeface="宋体" charset="0"/>
            </a:endParaRPr>
          </a:p>
        </p:txBody>
      </p:sp>
      <p:sp>
        <p:nvSpPr>
          <p:cNvPr id="532482" name="Rectangle 3"/>
          <p:cNvSpPr>
            <a:spLocks noGrp="1" noChangeArrowheads="1"/>
          </p:cNvSpPr>
          <p:nvPr>
            <p:ph idx="1"/>
          </p:nvPr>
        </p:nvSpPr>
        <p:spPr/>
        <p:txBody>
          <a:bodyPr/>
          <a:lstStyle/>
          <a:p>
            <a:pPr eaLnBrk="1" hangingPunct="1"/>
            <a:r>
              <a:rPr lang="en-GB" altLang="zh-CN">
                <a:latin typeface="Arial" charset="0"/>
                <a:ea typeface="宋体" charset="0"/>
              </a:rPr>
              <a:t>Architectural Description Languages can be evaluated or described by listing the following:</a:t>
            </a:r>
          </a:p>
          <a:p>
            <a:pPr lvl="1" eaLnBrk="1" hangingPunct="1"/>
            <a:r>
              <a:rPr lang="en-GB" altLang="zh-CN">
                <a:latin typeface="Arial" charset="0"/>
                <a:ea typeface="宋体" charset="0"/>
              </a:rPr>
              <a:t>System-oriented attributes</a:t>
            </a:r>
          </a:p>
          <a:p>
            <a:pPr lvl="1" eaLnBrk="1" hangingPunct="1"/>
            <a:r>
              <a:rPr lang="en-GB" altLang="zh-CN">
                <a:latin typeface="Arial" charset="0"/>
                <a:ea typeface="宋体" charset="0"/>
              </a:rPr>
              <a:t>Language-oriented attributes</a:t>
            </a:r>
          </a:p>
          <a:p>
            <a:pPr lvl="1" eaLnBrk="1" hangingPunct="1"/>
            <a:r>
              <a:rPr lang="en-GB" altLang="zh-CN">
                <a:latin typeface="Arial" charset="0"/>
                <a:ea typeface="宋体" charset="0"/>
              </a:rPr>
              <a:t>Process-oriented attributes</a:t>
            </a:r>
            <a:endParaRPr lang="en-US" altLang="zh-CN">
              <a:latin typeface="Arial" charset="0"/>
              <a:ea typeface="宋体" charset="0"/>
            </a:endParaRPr>
          </a:p>
        </p:txBody>
      </p:sp>
      <p:sp>
        <p:nvSpPr>
          <p:cNvPr id="5324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4B5A2D-A2DC-4D40-B010-08974E241C0C}" type="slidenum">
              <a:rPr lang="en-US" altLang="zh-CN" sz="1200">
                <a:latin typeface="Garamond" charset="0"/>
              </a:rPr>
              <a:pPr eaLnBrk="1" hangingPunct="1"/>
              <a:t>248</a:t>
            </a:fld>
            <a:endParaRPr lang="en-US" altLang="zh-CN" sz="1200">
              <a:latin typeface="Garamond" charset="0"/>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Rectangle 2"/>
          <p:cNvSpPr>
            <a:spLocks noGrp="1" noChangeArrowheads="1"/>
          </p:cNvSpPr>
          <p:nvPr>
            <p:ph type="title"/>
          </p:nvPr>
        </p:nvSpPr>
        <p:spPr/>
        <p:txBody>
          <a:bodyPr/>
          <a:lstStyle/>
          <a:p>
            <a:pPr eaLnBrk="1" hangingPunct="1"/>
            <a:r>
              <a:rPr lang="en-GB" altLang="zh-CN">
                <a:latin typeface="Garamond" charset="0"/>
                <a:ea typeface="宋体" charset="0"/>
              </a:rPr>
              <a:t>ADLs: System-Oriented Attributes</a:t>
            </a:r>
            <a:endParaRPr lang="en-US" altLang="zh-CN">
              <a:latin typeface="Garamond" charset="0"/>
              <a:ea typeface="宋体" charset="0"/>
            </a:endParaRPr>
          </a:p>
        </p:txBody>
      </p:sp>
      <p:sp>
        <p:nvSpPr>
          <p:cNvPr id="534530" name="Rectangle 3"/>
          <p:cNvSpPr>
            <a:spLocks noGrp="1" noChangeArrowheads="1"/>
          </p:cNvSpPr>
          <p:nvPr>
            <p:ph idx="1"/>
          </p:nvPr>
        </p:nvSpPr>
        <p:spPr/>
        <p:txBody>
          <a:bodyPr/>
          <a:lstStyle/>
          <a:p>
            <a:pPr eaLnBrk="1" hangingPunct="1"/>
            <a:r>
              <a:rPr lang="en-GB" altLang="zh-CN" sz="2600">
                <a:latin typeface="Arial" charset="0"/>
                <a:ea typeface="宋体" charset="0"/>
              </a:rPr>
              <a:t>How suitable is the ADL for representing a particular type of application?</a:t>
            </a:r>
          </a:p>
          <a:p>
            <a:pPr eaLnBrk="1" hangingPunct="1"/>
            <a:r>
              <a:rPr lang="en-GB" altLang="zh-CN" sz="2600">
                <a:latin typeface="Arial" charset="0"/>
                <a:ea typeface="宋体" charset="0"/>
              </a:rPr>
              <a:t>How well does the ADL allow descriptions of architectural style?</a:t>
            </a:r>
          </a:p>
          <a:p>
            <a:pPr eaLnBrk="1" hangingPunct="1"/>
            <a:r>
              <a:rPr lang="en-GB" altLang="zh-CN" sz="2600">
                <a:latin typeface="Arial" charset="0"/>
                <a:ea typeface="宋体" charset="0"/>
              </a:rPr>
              <a:t>What broad classes of system can have their architectures represented in the ADL?</a:t>
            </a:r>
          </a:p>
          <a:p>
            <a:pPr lvl="1" eaLnBrk="1" hangingPunct="1"/>
            <a:r>
              <a:rPr lang="en-GB" altLang="zh-CN" sz="2200">
                <a:latin typeface="Arial" charset="0"/>
                <a:ea typeface="宋体" charset="0"/>
              </a:rPr>
              <a:t>E.g., hard real-time, distributed, embedded etc.,</a:t>
            </a:r>
            <a:endParaRPr lang="en-US" altLang="zh-CN" sz="2200">
              <a:latin typeface="Arial" charset="0"/>
              <a:ea typeface="宋体" charset="0"/>
            </a:endParaRPr>
          </a:p>
        </p:txBody>
      </p:sp>
      <p:sp>
        <p:nvSpPr>
          <p:cNvPr id="53453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A167ACB-68C9-6F47-913A-437E70D826FB}" type="slidenum">
              <a:rPr lang="en-US" altLang="zh-CN" sz="1200">
                <a:latin typeface="Garamond" charset="0"/>
              </a:rPr>
              <a:pPr eaLnBrk="1" hangingPunct="1"/>
              <a:t>249</a:t>
            </a:fld>
            <a:endParaRPr lang="en-US" altLang="zh-CN" sz="1200">
              <a:latin typeface="Garamond"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pPr eaLnBrk="1" hangingPunct="1"/>
            <a:r>
              <a:rPr lang="en-US">
                <a:latin typeface="News Gothic MT" charset="0"/>
                <a:ea typeface="宋体" charset="0"/>
              </a:rPr>
              <a:t>EVERY Where</a:t>
            </a:r>
            <a:endParaRPr lang="x-none">
              <a:latin typeface="News Gothic MT" charset="0"/>
              <a:ea typeface="宋体" charset="0"/>
            </a:endParaRPr>
          </a:p>
        </p:txBody>
      </p:sp>
      <p:sp>
        <p:nvSpPr>
          <p:cNvPr id="57346" name="Content Placeholder 2"/>
          <p:cNvSpPr>
            <a:spLocks noGrp="1"/>
          </p:cNvSpPr>
          <p:nvPr>
            <p:ph idx="1"/>
          </p:nvPr>
        </p:nvSpPr>
        <p:spPr/>
        <p:txBody>
          <a:bodyPr/>
          <a:lstStyle/>
          <a:p>
            <a:pPr eaLnBrk="1" hangingPunct="1"/>
            <a:endParaRPr lang="x-none">
              <a:latin typeface="Verdana" charset="0"/>
              <a:ea typeface="宋体" charset="0"/>
            </a:endParaRPr>
          </a:p>
        </p:txBody>
      </p:sp>
      <p:pic>
        <p:nvPicPr>
          <p:cNvPr id="57347" name="Picture 2" descr="C:\Users\User\Desktop\beecham_research_internet_of_thin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1066800"/>
            <a:ext cx="8567737" cy="506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7" name="Rectangle 2"/>
          <p:cNvSpPr>
            <a:spLocks noGrp="1" noChangeArrowheads="1"/>
          </p:cNvSpPr>
          <p:nvPr>
            <p:ph type="title"/>
          </p:nvPr>
        </p:nvSpPr>
        <p:spPr/>
        <p:txBody>
          <a:bodyPr/>
          <a:lstStyle/>
          <a:p>
            <a:pPr eaLnBrk="1" hangingPunct="1"/>
            <a:r>
              <a:rPr lang="en-GB" altLang="zh-CN">
                <a:latin typeface="Garamond" charset="0"/>
                <a:ea typeface="宋体" charset="0"/>
              </a:rPr>
              <a:t>ADL</a:t>
            </a:r>
            <a:r>
              <a:rPr lang="en-GB" altLang="zh-CN">
                <a:latin typeface="Arial" charset="0"/>
                <a:ea typeface="宋体" charset="0"/>
              </a:rPr>
              <a:t>’</a:t>
            </a:r>
            <a:r>
              <a:rPr lang="en-GB" altLang="zh-CN">
                <a:latin typeface="Garamond" charset="0"/>
                <a:ea typeface="宋体" charset="0"/>
              </a:rPr>
              <a:t>s: Language-Oriented Attributes</a:t>
            </a:r>
            <a:endParaRPr lang="en-US" altLang="zh-CN">
              <a:latin typeface="Garamond" charset="0"/>
              <a:ea typeface="宋体" charset="0"/>
            </a:endParaRPr>
          </a:p>
        </p:txBody>
      </p:sp>
      <p:sp>
        <p:nvSpPr>
          <p:cNvPr id="536578"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Syntax and semantics formally defined?</a:t>
            </a:r>
          </a:p>
          <a:p>
            <a:pPr eaLnBrk="1" hangingPunct="1">
              <a:lnSpc>
                <a:spcPct val="90000"/>
              </a:lnSpc>
            </a:pPr>
            <a:r>
              <a:rPr lang="en-GB" altLang="zh-CN">
                <a:latin typeface="Arial" charset="0"/>
                <a:ea typeface="宋体" charset="0"/>
              </a:rPr>
              <a:t>Does the ADL define completeness for an architecture</a:t>
            </a:r>
          </a:p>
          <a:p>
            <a:pPr eaLnBrk="1" hangingPunct="1">
              <a:lnSpc>
                <a:spcPct val="90000"/>
              </a:lnSpc>
            </a:pPr>
            <a:r>
              <a:rPr lang="en-GB" altLang="zh-CN">
                <a:latin typeface="Arial" charset="0"/>
                <a:ea typeface="宋体" charset="0"/>
              </a:rPr>
              <a:t>Does the ADL support the ability to add new types of components,  connectors</a:t>
            </a:r>
          </a:p>
          <a:p>
            <a:pPr eaLnBrk="1" hangingPunct="1">
              <a:lnSpc>
                <a:spcPct val="90000"/>
              </a:lnSpc>
            </a:pPr>
            <a:r>
              <a:rPr lang="en-GB" altLang="zh-CN">
                <a:latin typeface="Arial" charset="0"/>
                <a:ea typeface="宋体" charset="0"/>
              </a:rPr>
              <a:t>How easily is the software architecture description modified?</a:t>
            </a:r>
          </a:p>
          <a:p>
            <a:pPr eaLnBrk="1" hangingPunct="1">
              <a:lnSpc>
                <a:spcPct val="90000"/>
              </a:lnSpc>
            </a:pPr>
            <a:r>
              <a:rPr lang="en-GB" altLang="zh-CN">
                <a:latin typeface="Arial" charset="0"/>
                <a:ea typeface="宋体" charset="0"/>
              </a:rPr>
              <a:t>How saleable are its descriptions etc.,</a:t>
            </a:r>
            <a:endParaRPr lang="en-US" altLang="zh-CN">
              <a:latin typeface="Arial" charset="0"/>
              <a:ea typeface="宋体" charset="0"/>
            </a:endParaRPr>
          </a:p>
        </p:txBody>
      </p:sp>
      <p:sp>
        <p:nvSpPr>
          <p:cNvPr id="5365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818F004-F851-EB4A-B2D0-0A15608D33E6}" type="slidenum">
              <a:rPr lang="en-US" altLang="zh-CN" sz="1200">
                <a:latin typeface="Garamond" charset="0"/>
              </a:rPr>
              <a:pPr eaLnBrk="1" hangingPunct="1"/>
              <a:t>250</a:t>
            </a:fld>
            <a:endParaRPr lang="en-US" altLang="zh-CN" sz="1200">
              <a:latin typeface="Garamond" charset="0"/>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5" name="Rectangle 2"/>
          <p:cNvSpPr>
            <a:spLocks noGrp="1" noChangeArrowheads="1"/>
          </p:cNvSpPr>
          <p:nvPr>
            <p:ph type="title"/>
          </p:nvPr>
        </p:nvSpPr>
        <p:spPr/>
        <p:txBody>
          <a:bodyPr/>
          <a:lstStyle/>
          <a:p>
            <a:pPr eaLnBrk="1" hangingPunct="1"/>
            <a:r>
              <a:rPr lang="en-GB" altLang="zh-CN">
                <a:latin typeface="Garamond" charset="0"/>
                <a:ea typeface="宋体" charset="0"/>
              </a:rPr>
              <a:t>ADL</a:t>
            </a:r>
            <a:r>
              <a:rPr lang="en-GB" altLang="zh-CN">
                <a:latin typeface="Arial" charset="0"/>
                <a:ea typeface="宋体" charset="0"/>
              </a:rPr>
              <a:t>’</a:t>
            </a:r>
            <a:r>
              <a:rPr lang="en-GB" altLang="zh-CN">
                <a:latin typeface="Garamond" charset="0"/>
                <a:ea typeface="宋体" charset="0"/>
              </a:rPr>
              <a:t>s: Process-Oriented Descriptions</a:t>
            </a:r>
            <a:endParaRPr lang="en-US" altLang="zh-CN">
              <a:latin typeface="Garamond" charset="0"/>
              <a:ea typeface="宋体" charset="0"/>
            </a:endParaRPr>
          </a:p>
        </p:txBody>
      </p:sp>
      <p:sp>
        <p:nvSpPr>
          <p:cNvPr id="53862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Is there a textual editor or tool for manipulating ADL text?</a:t>
            </a:r>
          </a:p>
          <a:p>
            <a:pPr eaLnBrk="1" hangingPunct="1">
              <a:lnSpc>
                <a:spcPct val="90000"/>
              </a:lnSpc>
            </a:pPr>
            <a:r>
              <a:rPr lang="en-GB" altLang="zh-CN" sz="2600">
                <a:latin typeface="Arial" charset="0"/>
                <a:ea typeface="宋体" charset="0"/>
              </a:rPr>
              <a:t>Is there a graphical editor?</a:t>
            </a:r>
          </a:p>
          <a:p>
            <a:pPr eaLnBrk="1" hangingPunct="1">
              <a:lnSpc>
                <a:spcPct val="90000"/>
              </a:lnSpc>
            </a:pPr>
            <a:r>
              <a:rPr lang="en-GB" altLang="zh-CN" sz="2600">
                <a:latin typeface="Arial" charset="0"/>
                <a:ea typeface="宋体" charset="0"/>
              </a:rPr>
              <a:t>Can the tool import information from other descriptions into the architecture?</a:t>
            </a:r>
          </a:p>
          <a:p>
            <a:pPr eaLnBrk="1" hangingPunct="1">
              <a:lnSpc>
                <a:spcPct val="90000"/>
              </a:lnSpc>
            </a:pPr>
            <a:r>
              <a:rPr lang="en-GB" altLang="zh-CN" sz="2600">
                <a:latin typeface="Arial" charset="0"/>
                <a:ea typeface="宋体" charset="0"/>
              </a:rPr>
              <a:t>Does the ADL support incremental refinement?</a:t>
            </a:r>
          </a:p>
          <a:p>
            <a:pPr eaLnBrk="1" hangingPunct="1">
              <a:lnSpc>
                <a:spcPct val="90000"/>
              </a:lnSpc>
            </a:pPr>
            <a:r>
              <a:rPr lang="en-GB" altLang="zh-CN" sz="2600">
                <a:latin typeface="Arial" charset="0"/>
                <a:ea typeface="宋体" charset="0"/>
              </a:rPr>
              <a:t>Does the ADL support comparison between two architectures?</a:t>
            </a:r>
            <a:endParaRPr lang="en-US" altLang="zh-CN" sz="2600">
              <a:latin typeface="Arial" charset="0"/>
              <a:ea typeface="宋体" charset="0"/>
            </a:endParaRPr>
          </a:p>
        </p:txBody>
      </p:sp>
      <p:sp>
        <p:nvSpPr>
          <p:cNvPr id="5386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F926069-6B78-6C4F-935E-60DB06A89E32}" type="slidenum">
              <a:rPr lang="en-US" altLang="zh-CN" sz="1200">
                <a:latin typeface="Garamond" charset="0"/>
              </a:rPr>
              <a:pPr eaLnBrk="1" hangingPunct="1"/>
              <a:t>251</a:t>
            </a:fld>
            <a:endParaRPr lang="en-US" altLang="zh-CN" sz="1200">
              <a:latin typeface="Garamond" charset="0"/>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3" name="Rectangle 2"/>
          <p:cNvSpPr>
            <a:spLocks noGrp="1" noChangeArrowheads="1"/>
          </p:cNvSpPr>
          <p:nvPr>
            <p:ph type="ctrTitle"/>
          </p:nvPr>
        </p:nvSpPr>
        <p:spPr/>
        <p:txBody>
          <a:bodyPr/>
          <a:lstStyle/>
          <a:p>
            <a:pPr eaLnBrk="1" hangingPunct="1"/>
            <a:r>
              <a:rPr lang="en-GB" altLang="zh-CN">
                <a:latin typeface="Garamond" charset="0"/>
                <a:ea typeface="宋体" charset="0"/>
              </a:rPr>
              <a:t>Topic 6: Architectural Styles</a:t>
            </a:r>
          </a:p>
        </p:txBody>
      </p:sp>
      <p:sp>
        <p:nvSpPr>
          <p:cNvPr id="540674" name="Rectangle 3"/>
          <p:cNvSpPr>
            <a:spLocks noGrp="1" noChangeArrowheads="1"/>
          </p:cNvSpPr>
          <p:nvPr>
            <p:ph type="subTitle" idx="1"/>
          </p:nvPr>
        </p:nvSpPr>
        <p:spPr/>
        <p:txBody>
          <a:bodyPr/>
          <a:lstStyle/>
          <a:p>
            <a:pPr eaLnBrk="1" hangingPunct="1">
              <a:buFont typeface="Wingdings" charset="0"/>
              <a:buNone/>
            </a:pPr>
            <a:r>
              <a:rPr lang="zh-CN" altLang="en-US">
                <a:latin typeface="Arial" charset="0"/>
                <a:ea typeface="宋体" charset="0"/>
              </a:rPr>
              <a:t> </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1" name="Rectangle 2"/>
          <p:cNvSpPr>
            <a:spLocks noGrp="1" noChangeArrowheads="1"/>
          </p:cNvSpPr>
          <p:nvPr>
            <p:ph type="title"/>
          </p:nvPr>
        </p:nvSpPr>
        <p:spPr/>
        <p:txBody>
          <a:bodyPr/>
          <a:lstStyle/>
          <a:p>
            <a:pPr eaLnBrk="1" hangingPunct="1"/>
            <a:r>
              <a:rPr lang="en-GB" altLang="zh-CN">
                <a:latin typeface="Garamond" charset="0"/>
                <a:ea typeface="宋体" charset="0"/>
              </a:rPr>
              <a:t>Architectural Styles</a:t>
            </a:r>
          </a:p>
        </p:txBody>
      </p:sp>
      <p:sp>
        <p:nvSpPr>
          <p:cNvPr id="542722" name="Rectangle 3"/>
          <p:cNvSpPr>
            <a:spLocks noGrp="1" noChangeArrowheads="1"/>
          </p:cNvSpPr>
          <p:nvPr>
            <p:ph idx="1"/>
          </p:nvPr>
        </p:nvSpPr>
        <p:spPr/>
        <p:txBody>
          <a:bodyPr/>
          <a:lstStyle/>
          <a:p>
            <a:pPr eaLnBrk="1" hangingPunct="1"/>
            <a:r>
              <a:rPr lang="en-GB" altLang="zh-CN" sz="2400">
                <a:latin typeface="Arial" charset="0"/>
                <a:ea typeface="宋体" charset="0"/>
              </a:rPr>
              <a:t>Shaw and Garlan present a number of architectural styles, identified by asking:</a:t>
            </a:r>
          </a:p>
          <a:p>
            <a:pPr lvl="1" eaLnBrk="1" hangingPunct="1"/>
            <a:r>
              <a:rPr lang="en-GB" altLang="zh-CN" sz="2400">
                <a:latin typeface="Arial" charset="0"/>
                <a:ea typeface="宋体" charset="0"/>
              </a:rPr>
              <a:t>What is the design vocabulary ?</a:t>
            </a:r>
          </a:p>
          <a:p>
            <a:pPr lvl="2" eaLnBrk="1" hangingPunct="1"/>
            <a:r>
              <a:rPr lang="en-GB" altLang="zh-CN" sz="2400">
                <a:latin typeface="Arial" charset="0"/>
                <a:ea typeface="宋体" charset="0"/>
              </a:rPr>
              <a:t>types of connectors and components</a:t>
            </a:r>
          </a:p>
          <a:p>
            <a:pPr lvl="1" eaLnBrk="1" hangingPunct="1"/>
            <a:r>
              <a:rPr lang="en-GB" altLang="zh-CN" sz="2400">
                <a:latin typeface="Arial" charset="0"/>
                <a:ea typeface="宋体" charset="0"/>
              </a:rPr>
              <a:t>What are the allowable structural patterns?</a:t>
            </a:r>
          </a:p>
          <a:p>
            <a:pPr lvl="1" eaLnBrk="1" hangingPunct="1"/>
            <a:r>
              <a:rPr lang="en-GB" altLang="zh-CN" sz="2400">
                <a:latin typeface="Arial" charset="0"/>
                <a:ea typeface="宋体" charset="0"/>
              </a:rPr>
              <a:t>What is the underlying computational model?</a:t>
            </a:r>
          </a:p>
          <a:p>
            <a:pPr lvl="1" eaLnBrk="1" hangingPunct="1"/>
            <a:r>
              <a:rPr lang="en-GB" altLang="zh-CN" sz="2400">
                <a:latin typeface="Arial" charset="0"/>
                <a:ea typeface="宋体" charset="0"/>
              </a:rPr>
              <a:t>What are the essential invariants of the style?</a:t>
            </a:r>
          </a:p>
          <a:p>
            <a:pPr lvl="1" eaLnBrk="1" hangingPunct="1"/>
            <a:r>
              <a:rPr lang="en-GB" altLang="zh-CN" sz="2400">
                <a:latin typeface="Arial" charset="0"/>
                <a:ea typeface="宋体" charset="0"/>
              </a:rPr>
              <a:t>What are some common examples of its use?</a:t>
            </a:r>
          </a:p>
          <a:p>
            <a:pPr lvl="1" eaLnBrk="1" hangingPunct="1"/>
            <a:r>
              <a:rPr lang="en-GB" altLang="zh-CN" sz="2400">
                <a:latin typeface="Arial" charset="0"/>
                <a:ea typeface="宋体" charset="0"/>
              </a:rPr>
              <a:t>What are the advantages/disadvantages of use?</a:t>
            </a:r>
          </a:p>
          <a:p>
            <a:pPr lvl="1" eaLnBrk="1" hangingPunct="1"/>
            <a:r>
              <a:rPr lang="en-GB" altLang="zh-CN" sz="2400">
                <a:latin typeface="Arial" charset="0"/>
                <a:ea typeface="宋体" charset="0"/>
              </a:rPr>
              <a:t>What are the common specialisations?</a:t>
            </a:r>
          </a:p>
          <a:p>
            <a:pPr lvl="1" eaLnBrk="1" hangingPunct="1">
              <a:buFont typeface="Wingdings" charset="0"/>
              <a:buNone/>
            </a:pPr>
            <a:endParaRPr lang="en-GB" altLang="zh-CN" sz="2000">
              <a:latin typeface="Arial" charset="0"/>
              <a:ea typeface="宋体" charset="0"/>
            </a:endParaRPr>
          </a:p>
        </p:txBody>
      </p:sp>
      <p:sp>
        <p:nvSpPr>
          <p:cNvPr id="5427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0FD9F0E-31F3-DA47-B659-0780BD493029}" type="slidenum">
              <a:rPr lang="en-US" altLang="zh-CN" sz="1200">
                <a:latin typeface="Garamond" charset="0"/>
              </a:rPr>
              <a:pPr eaLnBrk="1" hangingPunct="1"/>
              <a:t>253</a:t>
            </a:fld>
            <a:endParaRPr lang="en-US" altLang="zh-CN" sz="1200">
              <a:latin typeface="Garamond" charset="0"/>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6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5A7FA51-CB37-8A42-9FC2-956A8751A3DC}" type="slidenum">
              <a:rPr lang="en-US" altLang="zh-CN" sz="1200">
                <a:latin typeface="Garamond" charset="0"/>
              </a:rPr>
              <a:pPr eaLnBrk="1" hangingPunct="1"/>
              <a:t>254</a:t>
            </a:fld>
            <a:endParaRPr lang="en-US" altLang="zh-CN" sz="1200">
              <a:latin typeface="Garamond" charset="0"/>
            </a:endParaRPr>
          </a:p>
        </p:txBody>
      </p:sp>
      <p:pic>
        <p:nvPicPr>
          <p:cNvPr id="544770" name="Picture 2" descr="12"/>
          <p:cNvPicPr>
            <a:picLocks noChangeAspect="1" noChangeArrowheads="1"/>
          </p:cNvPicPr>
          <p:nvPr/>
        </p:nvPicPr>
        <p:blipFill>
          <a:blip r:embed="rId3">
            <a:extLst>
              <a:ext uri="{28A0092B-C50C-407E-A947-70E740481C1C}">
                <a14:useLocalDpi xmlns:a14="http://schemas.microsoft.com/office/drawing/2010/main" val="0"/>
              </a:ext>
            </a:extLst>
          </a:blip>
          <a:srcRect l="1581" t="10144" r="7144" b="36714"/>
          <a:stretch>
            <a:fillRect/>
          </a:stretch>
        </p:blipFill>
        <p:spPr bwMode="auto">
          <a:xfrm>
            <a:off x="611188" y="333375"/>
            <a:ext cx="7993062"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F593CEE-FFE8-0D4D-9CBF-E2179B5E4ED9}" type="slidenum">
              <a:rPr lang="en-US" altLang="zh-CN" sz="1200">
                <a:latin typeface="Garamond" charset="0"/>
              </a:rPr>
              <a:pPr eaLnBrk="1" hangingPunct="1"/>
              <a:t>255</a:t>
            </a:fld>
            <a:endParaRPr lang="en-US" altLang="zh-CN" sz="1200">
              <a:latin typeface="Garamond" charset="0"/>
            </a:endParaRPr>
          </a:p>
        </p:txBody>
      </p:sp>
      <p:pic>
        <p:nvPicPr>
          <p:cNvPr id="546818" name="Picture 2" descr="13"/>
          <p:cNvPicPr>
            <a:picLocks noChangeAspect="1" noChangeArrowheads="1"/>
          </p:cNvPicPr>
          <p:nvPr/>
        </p:nvPicPr>
        <p:blipFill>
          <a:blip r:embed="rId3">
            <a:extLst>
              <a:ext uri="{28A0092B-C50C-407E-A947-70E740481C1C}">
                <a14:useLocalDpi xmlns:a14="http://schemas.microsoft.com/office/drawing/2010/main" val="0"/>
              </a:ext>
            </a:extLst>
          </a:blip>
          <a:srcRect l="2525" t="11307" r="6221" b="17334"/>
          <a:stretch>
            <a:fillRect/>
          </a:stretch>
        </p:blipFill>
        <p:spPr bwMode="auto">
          <a:xfrm>
            <a:off x="539750" y="404813"/>
            <a:ext cx="8064500" cy="568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FB3FE33-1465-0442-9CB5-51702CC1940E}" type="slidenum">
              <a:rPr lang="en-US" altLang="zh-CN" sz="1200">
                <a:latin typeface="Garamond" charset="0"/>
              </a:rPr>
              <a:pPr eaLnBrk="1" hangingPunct="1"/>
              <a:t>256</a:t>
            </a:fld>
            <a:endParaRPr lang="en-US" altLang="zh-CN" sz="1200">
              <a:latin typeface="Garamond" charset="0"/>
            </a:endParaRPr>
          </a:p>
        </p:txBody>
      </p:sp>
      <p:pic>
        <p:nvPicPr>
          <p:cNvPr id="548866" name="Picture 2" descr="14"/>
          <p:cNvPicPr>
            <a:picLocks noChangeAspect="1" noChangeArrowheads="1"/>
          </p:cNvPicPr>
          <p:nvPr/>
        </p:nvPicPr>
        <p:blipFill>
          <a:blip r:embed="rId3">
            <a:extLst>
              <a:ext uri="{28A0092B-C50C-407E-A947-70E740481C1C}">
                <a14:useLocalDpi xmlns:a14="http://schemas.microsoft.com/office/drawing/2010/main" val="0"/>
              </a:ext>
            </a:extLst>
          </a:blip>
          <a:srcRect l="2408" t="11307" r="5186" b="16133"/>
          <a:stretch>
            <a:fillRect/>
          </a:stretch>
        </p:blipFill>
        <p:spPr bwMode="auto">
          <a:xfrm>
            <a:off x="395288" y="333375"/>
            <a:ext cx="82804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BE43FEC-6427-CE42-8445-04ED89DE5235}" type="slidenum">
              <a:rPr lang="en-US" altLang="zh-CN" sz="1200">
                <a:latin typeface="Garamond" charset="0"/>
              </a:rPr>
              <a:pPr eaLnBrk="1" hangingPunct="1"/>
              <a:t>257</a:t>
            </a:fld>
            <a:endParaRPr lang="en-US" altLang="zh-CN" sz="1200">
              <a:latin typeface="Garamond" charset="0"/>
            </a:endParaRPr>
          </a:p>
        </p:txBody>
      </p:sp>
      <p:pic>
        <p:nvPicPr>
          <p:cNvPr id="550914" name="Picture 2" descr="15"/>
          <p:cNvPicPr>
            <a:picLocks noChangeAspect="1" noChangeArrowheads="1"/>
          </p:cNvPicPr>
          <p:nvPr/>
        </p:nvPicPr>
        <p:blipFill>
          <a:blip r:embed="rId3">
            <a:extLst>
              <a:ext uri="{28A0092B-C50C-407E-A947-70E740481C1C}">
                <a14:useLocalDpi xmlns:a14="http://schemas.microsoft.com/office/drawing/2010/main" val="0"/>
              </a:ext>
            </a:extLst>
          </a:blip>
          <a:srcRect l="2408" t="11244" r="7039" b="37874"/>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2849EB4-8D1C-3A4B-B170-66EDCBE6087A}" type="slidenum">
              <a:rPr lang="en-US" altLang="zh-CN" sz="1200">
                <a:latin typeface="Garamond" charset="0"/>
              </a:rPr>
              <a:pPr eaLnBrk="1" hangingPunct="1"/>
              <a:t>258</a:t>
            </a:fld>
            <a:endParaRPr lang="en-US" altLang="zh-CN" sz="1200">
              <a:latin typeface="Garamond" charset="0"/>
            </a:endParaRPr>
          </a:p>
        </p:txBody>
      </p:sp>
      <p:pic>
        <p:nvPicPr>
          <p:cNvPr id="552962" name="Picture 2" descr="16"/>
          <p:cNvPicPr>
            <a:picLocks noChangeAspect="1" noChangeArrowheads="1"/>
          </p:cNvPicPr>
          <p:nvPr/>
        </p:nvPicPr>
        <p:blipFill>
          <a:blip r:embed="rId3">
            <a:extLst>
              <a:ext uri="{28A0092B-C50C-407E-A947-70E740481C1C}">
                <a14:useLocalDpi xmlns:a14="http://schemas.microsoft.com/office/drawing/2010/main" val="0"/>
              </a:ext>
            </a:extLst>
          </a:blip>
          <a:srcRect l="1581" t="10144" r="5296" b="14989"/>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0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7D284C7-5300-1144-8EEF-D5D394F03920}" type="slidenum">
              <a:rPr lang="en-US" altLang="zh-CN" sz="1200">
                <a:latin typeface="Garamond" charset="0"/>
              </a:rPr>
              <a:pPr eaLnBrk="1" hangingPunct="1"/>
              <a:t>259</a:t>
            </a:fld>
            <a:endParaRPr lang="en-US" altLang="zh-CN" sz="1200">
              <a:latin typeface="Garamond" charset="0"/>
            </a:endParaRPr>
          </a:p>
        </p:txBody>
      </p:sp>
      <p:pic>
        <p:nvPicPr>
          <p:cNvPr id="555010" name="Picture 2" descr="17"/>
          <p:cNvPicPr>
            <a:picLocks noChangeAspect="1" noChangeArrowheads="1"/>
          </p:cNvPicPr>
          <p:nvPr/>
        </p:nvPicPr>
        <p:blipFill>
          <a:blip r:embed="rId3">
            <a:extLst>
              <a:ext uri="{28A0092B-C50C-407E-A947-70E740481C1C}">
                <a14:useLocalDpi xmlns:a14="http://schemas.microsoft.com/office/drawing/2010/main" val="0"/>
              </a:ext>
            </a:extLst>
          </a:blip>
          <a:srcRect l="536" t="12506" r="7039" b="20959"/>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r>
              <a:rPr lang="en-US">
                <a:latin typeface="Garamond" charset="0"/>
                <a:ea typeface="宋体" charset="0"/>
              </a:rPr>
              <a:t>Class Book &amp; References</a:t>
            </a:r>
          </a:p>
        </p:txBody>
      </p:sp>
      <p:sp>
        <p:nvSpPr>
          <p:cNvPr id="59394" name="Rectangle 3"/>
          <p:cNvSpPr>
            <a:spLocks noGrp="1" noChangeArrowheads="1"/>
          </p:cNvSpPr>
          <p:nvPr>
            <p:ph idx="1"/>
          </p:nvPr>
        </p:nvSpPr>
        <p:spPr>
          <a:xfrm>
            <a:off x="381000" y="1066800"/>
            <a:ext cx="8305800" cy="5181600"/>
          </a:xfrm>
        </p:spPr>
        <p:txBody>
          <a:bodyPr/>
          <a:lstStyle/>
          <a:p>
            <a:pPr>
              <a:lnSpc>
                <a:spcPct val="90000"/>
              </a:lnSpc>
            </a:pPr>
            <a:r>
              <a:rPr lang="en-US" sz="1800">
                <a:latin typeface="Arial" charset="0"/>
                <a:ea typeface="宋体" charset="0"/>
              </a:rPr>
              <a:t>Classics: </a:t>
            </a:r>
          </a:p>
          <a:p>
            <a:pPr lvl="1">
              <a:lnSpc>
                <a:spcPct val="90000"/>
              </a:lnSpc>
            </a:pPr>
            <a:r>
              <a:rPr lang="en-US" sz="1600">
                <a:latin typeface="Arial" charset="0"/>
                <a:ea typeface="宋体" charset="0"/>
              </a:rPr>
              <a:t>Mary Shaw &amp; David Garlan, Software Architecture: Perspectives on an Emerging Discipline;, Prentice Hall, 1996.</a:t>
            </a:r>
          </a:p>
          <a:p>
            <a:pPr lvl="1">
              <a:lnSpc>
                <a:spcPct val="90000"/>
              </a:lnSpc>
              <a:spcBef>
                <a:spcPct val="50000"/>
              </a:spcBef>
            </a:pPr>
            <a:r>
              <a:rPr lang="en-US" sz="1400">
                <a:latin typeface="Arial" charset="0"/>
                <a:ea typeface="宋体" charset="0"/>
              </a:rPr>
              <a:t>Many IEEE, ACM, ELSEVIER, and Open Source papers</a:t>
            </a:r>
          </a:p>
          <a:p>
            <a:pPr>
              <a:lnSpc>
                <a:spcPct val="90000"/>
              </a:lnSpc>
            </a:pPr>
            <a:r>
              <a:rPr lang="en-US" sz="1800">
                <a:latin typeface="Arial" charset="0"/>
                <a:ea typeface="宋体" charset="0"/>
              </a:rPr>
              <a:t>Other references actively used: </a:t>
            </a:r>
          </a:p>
          <a:p>
            <a:pPr lvl="1">
              <a:lnSpc>
                <a:spcPct val="90000"/>
              </a:lnSpc>
              <a:spcBef>
                <a:spcPct val="50000"/>
              </a:spcBef>
            </a:pPr>
            <a:r>
              <a:rPr lang="en-US" sz="1400">
                <a:latin typeface="Arial" charset="0"/>
                <a:ea typeface="宋体" charset="0"/>
              </a:rPr>
              <a:t>Evaluating Software Architectures: Methods &amp; Case Studies, Addison-Wesley, ISBN 020170482X.</a:t>
            </a:r>
          </a:p>
          <a:p>
            <a:pPr lvl="1">
              <a:lnSpc>
                <a:spcPct val="90000"/>
              </a:lnSpc>
              <a:spcBef>
                <a:spcPct val="50000"/>
              </a:spcBef>
            </a:pPr>
            <a:r>
              <a:rPr lang="en-US" sz="1400">
                <a:latin typeface="Arial" charset="0"/>
                <a:ea typeface="宋体" charset="0"/>
              </a:rPr>
              <a:t>Design &amp; Use of Software Architectures: Adopting and Evolving a Product Line Approach: ISBN: 0201674947</a:t>
            </a:r>
          </a:p>
          <a:p>
            <a:pPr lvl="1">
              <a:lnSpc>
                <a:spcPct val="90000"/>
              </a:lnSpc>
              <a:spcBef>
                <a:spcPct val="50000"/>
              </a:spcBef>
            </a:pPr>
            <a:r>
              <a:rPr lang="en-US" sz="1400">
                <a:latin typeface="Arial" charset="0"/>
                <a:ea typeface="宋体" charset="0"/>
              </a:rPr>
              <a:t>SEI Selected Papers: </a:t>
            </a:r>
            <a:r>
              <a:rPr lang="en-US" sz="1400">
                <a:latin typeface="Arial" charset="0"/>
                <a:ea typeface="宋体" charset="0"/>
                <a:hlinkClick r:id="rId2"/>
              </a:rPr>
              <a:t>http://www.sei.cmu.edu/architecture/</a:t>
            </a:r>
            <a:endParaRPr lang="en-US" sz="1400">
              <a:latin typeface="Arial" charset="0"/>
              <a:ea typeface="宋体" charset="0"/>
            </a:endParaRPr>
          </a:p>
          <a:p>
            <a:pPr lvl="1">
              <a:lnSpc>
                <a:spcPct val="90000"/>
              </a:lnSpc>
              <a:spcBef>
                <a:spcPct val="50000"/>
              </a:spcBef>
            </a:pPr>
            <a:r>
              <a:rPr lang="en-US" sz="1400">
                <a:latin typeface="Arial" charset="0"/>
                <a:ea typeface="宋体" charset="0"/>
              </a:rPr>
              <a:t>USC Selected Papers: </a:t>
            </a:r>
            <a:r>
              <a:rPr lang="en-US" sz="1400">
                <a:latin typeface="Arial" charset="0"/>
                <a:ea typeface="宋体" charset="0"/>
                <a:hlinkClick r:id="rId3"/>
              </a:rPr>
              <a:t>http://sunset.usc.edu</a:t>
            </a:r>
            <a:endParaRPr lang="en-US" sz="1400">
              <a:latin typeface="Arial" charset="0"/>
              <a:ea typeface="宋体" charset="0"/>
            </a:endParaRPr>
          </a:p>
          <a:p>
            <a:pPr lvl="1">
              <a:lnSpc>
                <a:spcPct val="90000"/>
              </a:lnSpc>
              <a:spcBef>
                <a:spcPct val="50000"/>
              </a:spcBef>
            </a:pPr>
            <a:r>
              <a:rPr lang="en-US" sz="1400">
                <a:latin typeface="Arial" charset="0"/>
                <a:ea typeface="宋体" charset="0"/>
              </a:rPr>
              <a:t>UCI Selected Papers: </a:t>
            </a:r>
            <a:r>
              <a:rPr lang="en-US" sz="1400">
                <a:latin typeface="Arial" charset="0"/>
                <a:ea typeface="宋体" charset="0"/>
                <a:hlinkClick r:id="rId4"/>
              </a:rPr>
              <a:t>http://www.ics.uci.edu</a:t>
            </a:r>
            <a:endParaRPr lang="en-US" sz="1400">
              <a:latin typeface="Arial" charset="0"/>
              <a:ea typeface="宋体" charset="0"/>
            </a:endParaRPr>
          </a:p>
          <a:p>
            <a:pPr>
              <a:lnSpc>
                <a:spcPct val="90000"/>
              </a:lnSpc>
              <a:spcBef>
                <a:spcPct val="50000"/>
              </a:spcBef>
            </a:pPr>
            <a:r>
              <a:rPr lang="en-US" sz="1800">
                <a:latin typeface="Arial" charset="0"/>
                <a:ea typeface="宋体" charset="0"/>
              </a:rPr>
              <a:t>Other References &amp; Standards discussed:</a:t>
            </a:r>
          </a:p>
          <a:p>
            <a:pPr lvl="1">
              <a:lnSpc>
                <a:spcPct val="90000"/>
              </a:lnSpc>
              <a:spcBef>
                <a:spcPct val="50000"/>
              </a:spcBef>
            </a:pPr>
            <a:r>
              <a:rPr lang="en-US" sz="1600">
                <a:latin typeface="Arial" charset="0"/>
                <a:ea typeface="宋体" charset="0"/>
              </a:rPr>
              <a:t>IEEE 1471, ISO RM-ODP </a:t>
            </a:r>
          </a:p>
          <a:p>
            <a:pPr lvl="2">
              <a:lnSpc>
                <a:spcPct val="90000"/>
              </a:lnSpc>
              <a:spcBef>
                <a:spcPct val="50000"/>
              </a:spcBef>
            </a:pPr>
            <a:r>
              <a:rPr lang="en-US" sz="1400">
                <a:latin typeface="Arial" charset="0"/>
                <a:ea typeface="宋体" charset="0"/>
                <a:hlinkClick r:id="rId5"/>
              </a:rPr>
              <a:t>http://www.dstc.edu.au/Research/Projects/ODP/ref_model.html</a:t>
            </a:r>
            <a:endParaRPr lang="en-US" sz="1400">
              <a:latin typeface="Arial" charset="0"/>
              <a:ea typeface="宋体" charset="0"/>
            </a:endParaRPr>
          </a:p>
          <a:p>
            <a:pPr lvl="1">
              <a:lnSpc>
                <a:spcPct val="90000"/>
              </a:lnSpc>
              <a:spcBef>
                <a:spcPct val="50000"/>
              </a:spcBef>
            </a:pPr>
            <a:r>
              <a:rPr lang="en-US" sz="1600">
                <a:latin typeface="Arial" charset="0"/>
                <a:ea typeface="宋体" charset="0"/>
              </a:rPr>
              <a:t>IEEE 1220, EIA-632, EIA-731, DO-178B, J-STD-016-1995</a:t>
            </a:r>
          </a:p>
        </p:txBody>
      </p:sp>
      <p:sp>
        <p:nvSpPr>
          <p:cNvPr id="59395"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6835E28-451F-6643-9066-8A2D69CB8498}" type="slidenum">
              <a:rPr lang="en-US" sz="1200">
                <a:latin typeface="Garamond" charset="0"/>
              </a:rPr>
              <a:pPr eaLnBrk="1" hangingPunct="1"/>
              <a:t>26</a:t>
            </a:fld>
            <a:endParaRPr lang="en-US" sz="1200">
              <a:latin typeface="Garamond" charset="0"/>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138C265-20AB-FF46-A61D-4ED4C6617D56}" type="slidenum">
              <a:rPr lang="en-US" altLang="zh-CN" sz="1200">
                <a:latin typeface="Garamond" charset="0"/>
              </a:rPr>
              <a:pPr eaLnBrk="1" hangingPunct="1"/>
              <a:t>260</a:t>
            </a:fld>
            <a:endParaRPr lang="en-US" altLang="zh-CN" sz="1200">
              <a:latin typeface="Garamond" charset="0"/>
            </a:endParaRPr>
          </a:p>
        </p:txBody>
      </p:sp>
      <p:pic>
        <p:nvPicPr>
          <p:cNvPr id="557058" name="Picture 2" descr="18"/>
          <p:cNvPicPr>
            <a:picLocks noChangeAspect="1" noChangeArrowheads="1"/>
          </p:cNvPicPr>
          <p:nvPr/>
        </p:nvPicPr>
        <p:blipFill>
          <a:blip r:embed="rId3">
            <a:extLst>
              <a:ext uri="{28A0092B-C50C-407E-A947-70E740481C1C}">
                <a14:useLocalDpi xmlns:a14="http://schemas.microsoft.com/office/drawing/2010/main" val="0"/>
              </a:ext>
            </a:extLst>
          </a:blip>
          <a:srcRect l="2348" t="12506" r="6058" b="10080"/>
          <a:stretch>
            <a:fillRect/>
          </a:stretch>
        </p:blipFill>
        <p:spPr bwMode="auto">
          <a:xfrm>
            <a:off x="468313" y="333375"/>
            <a:ext cx="7991475"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03DA01D-37E8-874A-9BFC-4555119E125A}" type="slidenum">
              <a:rPr lang="en-US" altLang="zh-CN" sz="1200">
                <a:latin typeface="Garamond" charset="0"/>
              </a:rPr>
              <a:pPr eaLnBrk="1" hangingPunct="1"/>
              <a:t>261</a:t>
            </a:fld>
            <a:endParaRPr lang="en-US" altLang="zh-CN" sz="1200">
              <a:latin typeface="Garamond" charset="0"/>
            </a:endParaRPr>
          </a:p>
        </p:txBody>
      </p:sp>
      <p:pic>
        <p:nvPicPr>
          <p:cNvPr id="559106" name="Picture 2" descr="19"/>
          <p:cNvPicPr>
            <a:picLocks noChangeAspect="1" noChangeArrowheads="1"/>
          </p:cNvPicPr>
          <p:nvPr/>
        </p:nvPicPr>
        <p:blipFill>
          <a:blip r:embed="rId3">
            <a:extLst>
              <a:ext uri="{28A0092B-C50C-407E-A947-70E740481C1C}">
                <a14:useLocalDpi xmlns:a14="http://schemas.microsoft.com/office/drawing/2010/main" val="0"/>
              </a:ext>
            </a:extLst>
          </a:blip>
          <a:srcRect l="1581" t="10144" r="7144" b="35516"/>
          <a:stretch>
            <a:fillRect/>
          </a:stretch>
        </p:blipFill>
        <p:spPr bwMode="auto">
          <a:xfrm>
            <a:off x="468313" y="333375"/>
            <a:ext cx="80645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438A152-79C2-DA42-B66F-1F626B1B6D25}" type="slidenum">
              <a:rPr lang="en-US" altLang="zh-CN" sz="1200">
                <a:latin typeface="Garamond" charset="0"/>
              </a:rPr>
              <a:pPr eaLnBrk="1" hangingPunct="1"/>
              <a:t>262</a:t>
            </a:fld>
            <a:endParaRPr lang="en-US" altLang="zh-CN" sz="1200">
              <a:latin typeface="Garamond" charset="0"/>
            </a:endParaRPr>
          </a:p>
        </p:txBody>
      </p:sp>
      <p:pic>
        <p:nvPicPr>
          <p:cNvPr id="561154" name="Picture 2" descr="20"/>
          <p:cNvPicPr>
            <a:picLocks noChangeAspect="1" noChangeArrowheads="1"/>
          </p:cNvPicPr>
          <p:nvPr/>
        </p:nvPicPr>
        <p:blipFill>
          <a:blip r:embed="rId3">
            <a:extLst>
              <a:ext uri="{28A0092B-C50C-407E-A947-70E740481C1C}">
                <a14:useLocalDpi xmlns:a14="http://schemas.microsoft.com/office/drawing/2010/main" val="0"/>
              </a:ext>
            </a:extLst>
          </a:blip>
          <a:srcRect l="597" t="5254" r="4295" b="45174"/>
          <a:stretch>
            <a:fillRect/>
          </a:stretch>
        </p:blipFill>
        <p:spPr bwMode="auto">
          <a:xfrm>
            <a:off x="539750" y="333375"/>
            <a:ext cx="7993063"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BED4D80-E91F-1448-8D38-32E84A7176C3}" type="slidenum">
              <a:rPr lang="en-US" altLang="zh-CN" sz="1200">
                <a:latin typeface="Garamond" charset="0"/>
              </a:rPr>
              <a:pPr eaLnBrk="1" hangingPunct="1"/>
              <a:t>263</a:t>
            </a:fld>
            <a:endParaRPr lang="en-US" altLang="zh-CN" sz="1200">
              <a:latin typeface="Garamond" charset="0"/>
            </a:endParaRPr>
          </a:p>
        </p:txBody>
      </p:sp>
      <p:pic>
        <p:nvPicPr>
          <p:cNvPr id="563202" name="Picture 2" descr="21"/>
          <p:cNvPicPr>
            <a:picLocks noChangeAspect="1" noChangeArrowheads="1"/>
          </p:cNvPicPr>
          <p:nvPr/>
        </p:nvPicPr>
        <p:blipFill>
          <a:blip r:embed="rId3">
            <a:extLst>
              <a:ext uri="{28A0092B-C50C-407E-A947-70E740481C1C}">
                <a14:useLocalDpi xmlns:a14="http://schemas.microsoft.com/office/drawing/2010/main" val="0"/>
              </a:ext>
            </a:extLst>
          </a:blip>
          <a:srcRect l="1521" t="10144" r="7091" b="28275"/>
          <a:stretch>
            <a:fillRect/>
          </a:stretch>
        </p:blipFill>
        <p:spPr bwMode="auto">
          <a:xfrm>
            <a:off x="468313" y="404813"/>
            <a:ext cx="8064500" cy="568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4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F32A44-0C39-F648-862D-330C3CC7ABE3}" type="slidenum">
              <a:rPr lang="en-US" altLang="zh-CN" sz="1200">
                <a:latin typeface="Garamond" charset="0"/>
              </a:rPr>
              <a:pPr eaLnBrk="1" hangingPunct="1"/>
              <a:t>264</a:t>
            </a:fld>
            <a:endParaRPr lang="en-US" altLang="zh-CN" sz="1200">
              <a:latin typeface="Garamond" charset="0"/>
            </a:endParaRPr>
          </a:p>
        </p:txBody>
      </p:sp>
      <p:pic>
        <p:nvPicPr>
          <p:cNvPr id="565250" name="Picture 2" descr="22"/>
          <p:cNvPicPr>
            <a:picLocks noChangeAspect="1" noChangeArrowheads="1"/>
          </p:cNvPicPr>
          <p:nvPr/>
        </p:nvPicPr>
        <p:blipFill>
          <a:blip r:embed="rId3">
            <a:extLst>
              <a:ext uri="{28A0092B-C50C-407E-A947-70E740481C1C}">
                <a14:useLocalDpi xmlns:a14="http://schemas.microsoft.com/office/drawing/2010/main" val="0"/>
              </a:ext>
            </a:extLst>
          </a:blip>
          <a:srcRect l="2525" t="5254" r="2504" b="10080"/>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4C1505B-C8A5-A04E-A8B5-8291956ECD13}" type="slidenum">
              <a:rPr lang="en-US" altLang="zh-CN" sz="1200">
                <a:latin typeface="Garamond" charset="0"/>
              </a:rPr>
              <a:pPr eaLnBrk="1" hangingPunct="1"/>
              <a:t>265</a:t>
            </a:fld>
            <a:endParaRPr lang="en-US" altLang="zh-CN" sz="1200">
              <a:latin typeface="Garamond" charset="0"/>
            </a:endParaRPr>
          </a:p>
        </p:txBody>
      </p:sp>
      <p:pic>
        <p:nvPicPr>
          <p:cNvPr id="567298" name="Picture 2" descr="23"/>
          <p:cNvPicPr>
            <a:picLocks noChangeAspect="1" noChangeArrowheads="1"/>
          </p:cNvPicPr>
          <p:nvPr/>
        </p:nvPicPr>
        <p:blipFill>
          <a:blip r:embed="rId3">
            <a:extLst>
              <a:ext uri="{28A0092B-C50C-407E-A947-70E740481C1C}">
                <a14:useLocalDpi xmlns:a14="http://schemas.microsoft.com/office/drawing/2010/main" val="0"/>
              </a:ext>
            </a:extLst>
          </a:blip>
          <a:srcRect l="1581" t="11368" r="8089" b="35516"/>
          <a:stretch>
            <a:fillRect/>
          </a:stretch>
        </p:blipFill>
        <p:spPr bwMode="auto">
          <a:xfrm>
            <a:off x="468313" y="333375"/>
            <a:ext cx="80645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D64B46-FEF9-3A49-BBF7-57F937DF4BE8}" type="slidenum">
              <a:rPr lang="en-US" altLang="zh-CN" sz="1200">
                <a:latin typeface="Garamond" charset="0"/>
              </a:rPr>
              <a:pPr eaLnBrk="1" hangingPunct="1"/>
              <a:t>266</a:t>
            </a:fld>
            <a:endParaRPr lang="en-US" altLang="zh-CN" sz="1200">
              <a:latin typeface="Garamond" charset="0"/>
            </a:endParaRPr>
          </a:p>
        </p:txBody>
      </p:sp>
      <p:pic>
        <p:nvPicPr>
          <p:cNvPr id="569346" name="Picture 2" descr="24"/>
          <p:cNvPicPr>
            <a:picLocks noChangeAspect="1" noChangeArrowheads="1"/>
          </p:cNvPicPr>
          <p:nvPr/>
        </p:nvPicPr>
        <p:blipFill>
          <a:blip r:embed="rId3">
            <a:extLst>
              <a:ext uri="{28A0092B-C50C-407E-A947-70E740481C1C}">
                <a14:useLocalDpi xmlns:a14="http://schemas.microsoft.com/office/drawing/2010/main" val="0"/>
              </a:ext>
            </a:extLst>
          </a:blip>
          <a:srcRect l="1521" t="11307" r="7091" b="10080"/>
          <a:stretch>
            <a:fillRect/>
          </a:stretch>
        </p:blipFill>
        <p:spPr bwMode="auto">
          <a:xfrm>
            <a:off x="611188" y="333375"/>
            <a:ext cx="7920037" cy="580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769EE0F-CA99-6744-88BA-0802712CE67B}" type="slidenum">
              <a:rPr lang="en-US" altLang="zh-CN" sz="1200">
                <a:latin typeface="Garamond" charset="0"/>
              </a:rPr>
              <a:pPr eaLnBrk="1" hangingPunct="1"/>
              <a:t>267</a:t>
            </a:fld>
            <a:endParaRPr lang="en-US" altLang="zh-CN" sz="1200">
              <a:latin typeface="Garamond" charset="0"/>
            </a:endParaRPr>
          </a:p>
        </p:txBody>
      </p:sp>
      <p:pic>
        <p:nvPicPr>
          <p:cNvPr id="571394" name="Picture 2" descr="25"/>
          <p:cNvPicPr>
            <a:picLocks noChangeAspect="1" noChangeArrowheads="1"/>
          </p:cNvPicPr>
          <p:nvPr/>
        </p:nvPicPr>
        <p:blipFill>
          <a:blip r:embed="rId3">
            <a:extLst>
              <a:ext uri="{28A0092B-C50C-407E-A947-70E740481C1C}">
                <a14:useLocalDpi xmlns:a14="http://schemas.microsoft.com/office/drawing/2010/main" val="0"/>
              </a:ext>
            </a:extLst>
          </a:blip>
          <a:srcRect l="2525" t="12567" r="6219" b="28275"/>
          <a:stretch>
            <a:fillRect/>
          </a:stretch>
        </p:blipFill>
        <p:spPr bwMode="auto">
          <a:xfrm>
            <a:off x="468313" y="333375"/>
            <a:ext cx="80645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E155D88-5098-554A-8CDC-A4FF7B9DA87C}" type="slidenum">
              <a:rPr lang="en-US" altLang="zh-CN" sz="1200">
                <a:latin typeface="Garamond" charset="0"/>
              </a:rPr>
              <a:pPr eaLnBrk="1" hangingPunct="1"/>
              <a:t>268</a:t>
            </a:fld>
            <a:endParaRPr lang="en-US" altLang="zh-CN" sz="1200">
              <a:latin typeface="Garamond" charset="0"/>
            </a:endParaRPr>
          </a:p>
        </p:txBody>
      </p:sp>
      <p:pic>
        <p:nvPicPr>
          <p:cNvPr id="573442" name="Picture 2" descr="26"/>
          <p:cNvPicPr>
            <a:picLocks noChangeAspect="1" noChangeArrowheads="1"/>
          </p:cNvPicPr>
          <p:nvPr/>
        </p:nvPicPr>
        <p:blipFill>
          <a:blip r:embed="rId3">
            <a:extLst>
              <a:ext uri="{28A0092B-C50C-407E-A947-70E740481C1C}">
                <a14:useLocalDpi xmlns:a14="http://schemas.microsoft.com/office/drawing/2010/main" val="0"/>
              </a:ext>
            </a:extLst>
          </a:blip>
          <a:srcRect l="536" t="12447" r="5186" b="10016"/>
          <a:stretch>
            <a:fillRect/>
          </a:stretch>
        </p:blipFill>
        <p:spPr bwMode="auto">
          <a:xfrm>
            <a:off x="468313" y="404813"/>
            <a:ext cx="8064500" cy="572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8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5CF5100-5D08-DF44-857F-D9B37F149023}" type="slidenum">
              <a:rPr lang="en-US" altLang="zh-CN" sz="1200">
                <a:latin typeface="Garamond" charset="0"/>
              </a:rPr>
              <a:pPr eaLnBrk="1" hangingPunct="1"/>
              <a:t>269</a:t>
            </a:fld>
            <a:endParaRPr lang="en-US" altLang="zh-CN" sz="1200">
              <a:latin typeface="Garamond" charset="0"/>
            </a:endParaRPr>
          </a:p>
        </p:txBody>
      </p:sp>
      <p:pic>
        <p:nvPicPr>
          <p:cNvPr id="575490" name="Picture 2" descr="27"/>
          <p:cNvPicPr>
            <a:picLocks noChangeAspect="1" noChangeArrowheads="1"/>
          </p:cNvPicPr>
          <p:nvPr/>
        </p:nvPicPr>
        <p:blipFill>
          <a:blip r:embed="rId3">
            <a:extLst>
              <a:ext uri="{28A0092B-C50C-407E-A947-70E740481C1C}">
                <a14:useLocalDpi xmlns:a14="http://schemas.microsoft.com/office/drawing/2010/main" val="0"/>
              </a:ext>
            </a:extLst>
          </a:blip>
          <a:srcRect l="2408" t="10080" r="7985" b="27013"/>
          <a:stretch>
            <a:fillRect/>
          </a:stretch>
        </p:blipFill>
        <p:spPr bwMode="auto">
          <a:xfrm>
            <a:off x="611188" y="260350"/>
            <a:ext cx="8064500" cy="583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3074"/>
          <p:cNvSpPr>
            <a:spLocks noGrp="1" noChangeArrowheads="1"/>
          </p:cNvSpPr>
          <p:nvPr>
            <p:ph type="title"/>
          </p:nvPr>
        </p:nvSpPr>
        <p:spPr/>
        <p:txBody>
          <a:bodyPr/>
          <a:lstStyle/>
          <a:p>
            <a:r>
              <a:rPr lang="en-US">
                <a:latin typeface="Garamond" charset="0"/>
                <a:ea typeface="宋体" charset="0"/>
              </a:rPr>
              <a:t>Other Referenced Sites</a:t>
            </a:r>
          </a:p>
        </p:txBody>
      </p:sp>
      <p:sp>
        <p:nvSpPr>
          <p:cNvPr id="60418" name="Rectangle 3075"/>
          <p:cNvSpPr>
            <a:spLocks noGrp="1" noChangeArrowheads="1"/>
          </p:cNvSpPr>
          <p:nvPr>
            <p:ph idx="1"/>
          </p:nvPr>
        </p:nvSpPr>
        <p:spPr>
          <a:xfrm>
            <a:off x="152400" y="1066800"/>
            <a:ext cx="8839200" cy="5105400"/>
          </a:xfrm>
        </p:spPr>
        <p:txBody>
          <a:bodyPr/>
          <a:lstStyle/>
          <a:p>
            <a:r>
              <a:rPr lang="en-US" sz="1600">
                <a:latin typeface="Arial" charset="0"/>
                <a:ea typeface="宋体" charset="0"/>
              </a:rPr>
              <a:t>Primary References: </a:t>
            </a:r>
          </a:p>
          <a:p>
            <a:pPr marL="742950" lvl="1" indent="-285750"/>
            <a:r>
              <a:rPr lang="en-US" sz="1400">
                <a:latin typeface="Arial" charset="0"/>
                <a:ea typeface="宋体" charset="0"/>
                <a:hlinkClick r:id="rId2"/>
              </a:rPr>
              <a:t>http://portal.acm.org/dl.cfm?coll=portal&amp;dl=ACM&amp;CFID=3943453&amp;CFTOKEN=26992569</a:t>
            </a:r>
            <a:r>
              <a:rPr lang="en-US" sz="1400">
                <a:latin typeface="Arial" charset="0"/>
                <a:ea typeface="宋体" charset="0"/>
              </a:rPr>
              <a:t>	</a:t>
            </a:r>
          </a:p>
          <a:p>
            <a:pPr marL="1143000" lvl="2" indent="-228600"/>
            <a:r>
              <a:rPr lang="en-US" sz="1200">
                <a:latin typeface="Arial" charset="0"/>
                <a:ea typeface="宋体" charset="0"/>
              </a:rPr>
              <a:t>(ACM Copyrighted Papers)</a:t>
            </a:r>
          </a:p>
          <a:p>
            <a:pPr marL="742950" lvl="1" indent="-285750"/>
            <a:r>
              <a:rPr lang="en-US" sz="1400">
                <a:latin typeface="Arial" charset="0"/>
                <a:ea typeface="宋体" charset="0"/>
                <a:hlinkClick r:id="rId3"/>
              </a:rPr>
              <a:t>http://ieeexplore.ieee.org/Xplore/DynWel.jsp</a:t>
            </a:r>
            <a:r>
              <a:rPr lang="en-US" sz="1400">
                <a:latin typeface="Arial" charset="0"/>
                <a:ea typeface="宋体" charset="0"/>
              </a:rPr>
              <a:t>		</a:t>
            </a:r>
          </a:p>
          <a:p>
            <a:pPr marL="1143000" lvl="2" indent="-228600"/>
            <a:r>
              <a:rPr lang="en-US" sz="1200">
                <a:latin typeface="Arial" charset="0"/>
                <a:ea typeface="宋体" charset="0"/>
              </a:rPr>
              <a:t>(IEEE Copyrighted papers)</a:t>
            </a:r>
          </a:p>
          <a:p>
            <a:pPr marL="742950" lvl="1" indent="-285750"/>
            <a:r>
              <a:rPr lang="en-US" sz="1400">
                <a:latin typeface="Arial" charset="0"/>
                <a:ea typeface="宋体" charset="0"/>
                <a:hlinkClick r:id="rId4"/>
              </a:rPr>
              <a:t>http://www.sciencedirect.com/</a:t>
            </a:r>
            <a:r>
              <a:rPr lang="en-US" sz="1400">
                <a:latin typeface="Arial" charset="0"/>
                <a:ea typeface="宋体" charset="0"/>
              </a:rPr>
              <a:t>			</a:t>
            </a:r>
          </a:p>
          <a:p>
            <a:pPr marL="1143000" lvl="2" indent="-228600"/>
            <a:r>
              <a:rPr lang="en-US" sz="1200">
                <a:latin typeface="Arial" charset="0"/>
                <a:ea typeface="宋体" charset="0"/>
              </a:rPr>
              <a:t>(Elsevier Copyrighted material) </a:t>
            </a:r>
          </a:p>
          <a:p>
            <a:pPr marL="742950" lvl="1" indent="-285750"/>
            <a:r>
              <a:rPr lang="en-US" sz="1400">
                <a:latin typeface="Arial" charset="0"/>
                <a:ea typeface="宋体" charset="0"/>
                <a:hlinkClick r:id="rId5"/>
              </a:rPr>
              <a:t>http://citeseer.nj.nec.com/cs</a:t>
            </a:r>
            <a:r>
              <a:rPr lang="en-US" sz="1400">
                <a:latin typeface="Arial" charset="0"/>
                <a:ea typeface="宋体" charset="0"/>
              </a:rPr>
              <a:t> 	 		(Lots of open source materials) </a:t>
            </a:r>
          </a:p>
          <a:p>
            <a:pPr marL="742950" lvl="1" indent="-285750"/>
            <a:r>
              <a:rPr lang="en-US" sz="1400">
                <a:latin typeface="Arial" charset="0"/>
                <a:ea typeface="宋体" charset="0"/>
                <a:hlinkClick r:id="rId3"/>
              </a:rPr>
              <a:t>http://www.sei.cmu.edu/str/</a:t>
            </a:r>
            <a:r>
              <a:rPr lang="en-US" sz="1400">
                <a:latin typeface="Arial" charset="0"/>
                <a:ea typeface="宋体" charset="0"/>
              </a:rPr>
              <a:t>  			(Lots of open source materials)</a:t>
            </a:r>
          </a:p>
          <a:p>
            <a:pPr marL="742950" lvl="1" indent="-285750"/>
            <a:r>
              <a:rPr lang="en-US" sz="1400">
                <a:latin typeface="Arial" charset="0"/>
                <a:ea typeface="宋体" charset="0"/>
                <a:hlinkClick r:id="rId2"/>
              </a:rPr>
              <a:t>http://www-2.cs.cmu.edu/~able/publications/</a:t>
            </a:r>
            <a:r>
              <a:rPr lang="en-US" sz="1400">
                <a:latin typeface="Arial" charset="0"/>
                <a:ea typeface="宋体" charset="0"/>
              </a:rPr>
              <a:t> 		(Lots of open source materials)</a:t>
            </a:r>
          </a:p>
          <a:p>
            <a:pPr marL="742950" lvl="1" indent="-285750"/>
            <a:r>
              <a:rPr lang="en-US" sz="1400">
                <a:latin typeface="Arial" charset="0"/>
                <a:ea typeface="宋体" charset="0"/>
                <a:hlinkClick r:id="rId6"/>
              </a:rPr>
              <a:t>http://www.sei.cmu.edu/staff/rkazman/SE-papers.html</a:t>
            </a:r>
            <a:r>
              <a:rPr lang="en-US" sz="1400">
                <a:latin typeface="Arial" charset="0"/>
                <a:ea typeface="宋体" charset="0"/>
              </a:rPr>
              <a:t>	(Lots of open source materials)</a:t>
            </a:r>
          </a:p>
          <a:p>
            <a:pPr marL="742950" lvl="1" indent="-285750"/>
            <a:r>
              <a:rPr lang="en-US" sz="1400">
                <a:latin typeface="Arial" charset="0"/>
                <a:ea typeface="宋体" charset="0"/>
                <a:hlinkClick r:id="rId7"/>
              </a:rPr>
              <a:t>http://www.cs.ukc.ac.uk/people/staff/cr3/bib/bookshelf/Modules.html</a:t>
            </a:r>
            <a:r>
              <a:rPr lang="en-US" sz="1400">
                <a:latin typeface="Arial" charset="0"/>
                <a:ea typeface="宋体" charset="0"/>
              </a:rPr>
              <a:t>	</a:t>
            </a:r>
          </a:p>
          <a:p>
            <a:pPr marL="1143000" lvl="2" indent="-228600"/>
            <a:r>
              <a:rPr lang="en-US" sz="1200">
                <a:latin typeface="Arial" charset="0"/>
                <a:ea typeface="宋体" charset="0"/>
              </a:rPr>
              <a:t>(A ton of open source materials) </a:t>
            </a:r>
          </a:p>
          <a:p>
            <a:pPr marL="742950" lvl="1" indent="-285750"/>
            <a:r>
              <a:rPr lang="en-US" sz="1400">
                <a:latin typeface="Arial" charset="0"/>
                <a:ea typeface="宋体" charset="0"/>
                <a:hlinkClick r:id="rId8"/>
              </a:rPr>
              <a:t>http://www2.umassd.edu/SECenter/SAResources.html</a:t>
            </a:r>
            <a:r>
              <a:rPr lang="en-US" sz="1400">
                <a:latin typeface="Arial" charset="0"/>
                <a:ea typeface="宋体" charset="0"/>
              </a:rPr>
              <a:t>	(Links to other sites)</a:t>
            </a:r>
          </a:p>
          <a:p>
            <a:pPr marL="742950" lvl="1" indent="-285750"/>
            <a:r>
              <a:rPr lang="en-US" sz="1400">
                <a:latin typeface="Arial" charset="0"/>
                <a:ea typeface="宋体" charset="0"/>
                <a:hlinkClick r:id="rId9"/>
              </a:rPr>
              <a:t>http://www.cgl.uwaterloo.ca/~rnkazman/SA-sites.html</a:t>
            </a:r>
            <a:r>
              <a:rPr lang="en-US" sz="1400">
                <a:latin typeface="Arial" charset="0"/>
                <a:ea typeface="宋体" charset="0"/>
              </a:rPr>
              <a:t>	(Links to other sites)</a:t>
            </a:r>
          </a:p>
          <a:p>
            <a:pPr marL="742950" lvl="1" indent="-285750"/>
            <a:r>
              <a:rPr lang="en-US" sz="1400">
                <a:latin typeface="Arial" charset="0"/>
                <a:ea typeface="宋体" charset="0"/>
                <a:hlinkClick r:id="rId10"/>
              </a:rPr>
              <a:t>http://www-ksl-svc.stanford.edu:5915/</a:t>
            </a:r>
            <a:r>
              <a:rPr lang="en-US" sz="1400">
                <a:latin typeface="Arial" charset="0"/>
                <a:ea typeface="宋体" charset="0"/>
              </a:rPr>
              <a:t>			(Ontologies)</a:t>
            </a:r>
          </a:p>
          <a:p>
            <a:pPr marL="742950" lvl="1" indent="-285750"/>
            <a:r>
              <a:rPr lang="en-US" sz="1400">
                <a:latin typeface="Arial" charset="0"/>
                <a:ea typeface="宋体" charset="0"/>
                <a:hlinkClick r:id="rId11"/>
              </a:rPr>
              <a:t>http://www.sei.cmu.edu/architecture/adl.html</a:t>
            </a:r>
            <a:r>
              <a:rPr lang="en-US" sz="1400">
                <a:latin typeface="Arial" charset="0"/>
                <a:ea typeface="宋体" charset="0"/>
              </a:rPr>
              <a:t>		(Architecture Definition Languages)</a:t>
            </a:r>
          </a:p>
        </p:txBody>
      </p:sp>
      <p:sp>
        <p:nvSpPr>
          <p:cNvPr id="60419"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D1EFBBE-BC57-5B42-9CA4-43060830542A}" type="slidenum">
              <a:rPr lang="en-US" sz="1200">
                <a:latin typeface="Garamond" charset="0"/>
              </a:rPr>
              <a:pPr eaLnBrk="1" hangingPunct="1"/>
              <a:t>27</a:t>
            </a:fld>
            <a:endParaRPr lang="en-US" sz="1200">
              <a:latin typeface="Garamond" charset="0"/>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1BFB51D-88F7-A44F-A690-E722E019C5F4}" type="slidenum">
              <a:rPr lang="en-US" altLang="zh-CN" sz="1200">
                <a:latin typeface="Garamond" charset="0"/>
              </a:rPr>
              <a:pPr eaLnBrk="1" hangingPunct="1"/>
              <a:t>270</a:t>
            </a:fld>
            <a:endParaRPr lang="en-US" altLang="zh-CN" sz="1200">
              <a:latin typeface="Garamond" charset="0"/>
            </a:endParaRPr>
          </a:p>
        </p:txBody>
      </p:sp>
      <p:pic>
        <p:nvPicPr>
          <p:cNvPr id="577538" name="Picture 2" descr="28"/>
          <p:cNvPicPr>
            <a:picLocks noChangeAspect="1" noChangeArrowheads="1"/>
          </p:cNvPicPr>
          <p:nvPr/>
        </p:nvPicPr>
        <p:blipFill>
          <a:blip r:embed="rId3">
            <a:extLst>
              <a:ext uri="{28A0092B-C50C-407E-A947-70E740481C1C}">
                <a14:useLocalDpi xmlns:a14="http://schemas.microsoft.com/office/drawing/2010/main" val="0"/>
              </a:ext>
            </a:extLst>
          </a:blip>
          <a:srcRect l="1521" t="12567" r="6166" b="10144"/>
          <a:stretch>
            <a:fillRect/>
          </a:stretch>
        </p:blipFill>
        <p:spPr bwMode="auto">
          <a:xfrm>
            <a:off x="468313" y="333375"/>
            <a:ext cx="80645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463DC19-83FB-7446-AC8B-3FF56B3F3164}" type="slidenum">
              <a:rPr lang="en-US" altLang="zh-CN" sz="1200">
                <a:latin typeface="Garamond" charset="0"/>
              </a:rPr>
              <a:pPr eaLnBrk="1" hangingPunct="1"/>
              <a:t>271</a:t>
            </a:fld>
            <a:endParaRPr lang="en-US" altLang="zh-CN" sz="1200">
              <a:latin typeface="Garamond" charset="0"/>
            </a:endParaRPr>
          </a:p>
        </p:txBody>
      </p:sp>
      <p:pic>
        <p:nvPicPr>
          <p:cNvPr id="579586" name="Picture 2" descr="29"/>
          <p:cNvPicPr>
            <a:picLocks noChangeAspect="1" noChangeArrowheads="1"/>
          </p:cNvPicPr>
          <p:nvPr/>
        </p:nvPicPr>
        <p:blipFill>
          <a:blip r:embed="rId3">
            <a:extLst>
              <a:ext uri="{28A0092B-C50C-407E-A947-70E740481C1C}">
                <a14:useLocalDpi xmlns:a14="http://schemas.microsoft.com/office/drawing/2010/main" val="0"/>
              </a:ext>
            </a:extLst>
          </a:blip>
          <a:srcRect l="2583" t="11368" r="7198" b="19809"/>
          <a:stretch>
            <a:fillRect/>
          </a:stretch>
        </p:blipFill>
        <p:spPr bwMode="auto">
          <a:xfrm>
            <a:off x="395288" y="260350"/>
            <a:ext cx="8208962" cy="5761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CE7A611-80F4-4B45-ACAD-5FC633D84352}" type="slidenum">
              <a:rPr lang="en-US" altLang="zh-CN" sz="1200">
                <a:latin typeface="Garamond" charset="0"/>
              </a:rPr>
              <a:pPr eaLnBrk="1" hangingPunct="1"/>
              <a:t>272</a:t>
            </a:fld>
            <a:endParaRPr lang="en-US" altLang="zh-CN" sz="1200">
              <a:latin typeface="Garamond" charset="0"/>
            </a:endParaRPr>
          </a:p>
        </p:txBody>
      </p:sp>
      <p:pic>
        <p:nvPicPr>
          <p:cNvPr id="581634" name="Picture 2" descr="30"/>
          <p:cNvPicPr>
            <a:picLocks noChangeAspect="1" noChangeArrowheads="1"/>
          </p:cNvPicPr>
          <p:nvPr/>
        </p:nvPicPr>
        <p:blipFill>
          <a:blip r:embed="rId3">
            <a:extLst>
              <a:ext uri="{28A0092B-C50C-407E-A947-70E740481C1C}">
                <a14:useLocalDpi xmlns:a14="http://schemas.microsoft.com/office/drawing/2010/main" val="0"/>
              </a:ext>
            </a:extLst>
          </a:blip>
          <a:srcRect l="1521" t="11244" r="7091" b="29407"/>
          <a:stretch>
            <a:fillRect/>
          </a:stretch>
        </p:blipFill>
        <p:spPr bwMode="auto">
          <a:xfrm>
            <a:off x="395288" y="333375"/>
            <a:ext cx="8208962"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60AD850-EF3E-B248-BB7B-C8EA6121FCF4}" type="slidenum">
              <a:rPr lang="en-US" altLang="zh-CN" sz="1200">
                <a:latin typeface="Garamond" charset="0"/>
              </a:rPr>
              <a:pPr eaLnBrk="1" hangingPunct="1"/>
              <a:t>273</a:t>
            </a:fld>
            <a:endParaRPr lang="en-US" altLang="zh-CN" sz="1200">
              <a:latin typeface="Garamond" charset="0"/>
            </a:endParaRPr>
          </a:p>
        </p:txBody>
      </p:sp>
      <p:pic>
        <p:nvPicPr>
          <p:cNvPr id="583682" name="Picture 2" descr="31"/>
          <p:cNvPicPr>
            <a:picLocks noChangeAspect="1" noChangeArrowheads="1"/>
          </p:cNvPicPr>
          <p:nvPr/>
        </p:nvPicPr>
        <p:blipFill>
          <a:blip r:embed="rId3">
            <a:extLst>
              <a:ext uri="{28A0092B-C50C-407E-A947-70E740481C1C}">
                <a14:useLocalDpi xmlns:a14="http://schemas.microsoft.com/office/drawing/2010/main" val="0"/>
              </a:ext>
            </a:extLst>
          </a:blip>
          <a:srcRect l="2467" t="10080" r="-349" b="10080"/>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2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3F1B5E4-F0F7-0141-AE6A-F3CC67DBEE63}" type="slidenum">
              <a:rPr lang="en-US" altLang="zh-CN" sz="1200">
                <a:latin typeface="Garamond" charset="0"/>
              </a:rPr>
              <a:pPr eaLnBrk="1" hangingPunct="1"/>
              <a:t>274</a:t>
            </a:fld>
            <a:endParaRPr lang="en-US" altLang="zh-CN" sz="1200">
              <a:latin typeface="Garamond" charset="0"/>
            </a:endParaRPr>
          </a:p>
        </p:txBody>
      </p:sp>
      <p:pic>
        <p:nvPicPr>
          <p:cNvPr id="585730" name="Picture 2" descr="32"/>
          <p:cNvPicPr>
            <a:picLocks noChangeAspect="1" noChangeArrowheads="1"/>
          </p:cNvPicPr>
          <p:nvPr/>
        </p:nvPicPr>
        <p:blipFill>
          <a:blip r:embed="rId3">
            <a:extLst>
              <a:ext uri="{28A0092B-C50C-407E-A947-70E740481C1C}">
                <a14:useLocalDpi xmlns:a14="http://schemas.microsoft.com/office/drawing/2010/main" val="0"/>
              </a:ext>
            </a:extLst>
          </a:blip>
          <a:srcRect l="2525" t="10080" r="7144" b="16133"/>
          <a:stretch>
            <a:fillRect/>
          </a:stretch>
        </p:blipFill>
        <p:spPr bwMode="auto">
          <a:xfrm>
            <a:off x="468313" y="333375"/>
            <a:ext cx="8207375"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D0BEA0F-186C-134A-9F99-96FA058EE19D}" type="slidenum">
              <a:rPr lang="en-US" altLang="zh-CN" sz="1200">
                <a:latin typeface="Garamond" charset="0"/>
              </a:rPr>
              <a:pPr eaLnBrk="1" hangingPunct="1"/>
              <a:t>275</a:t>
            </a:fld>
            <a:endParaRPr lang="en-US" altLang="zh-CN" sz="1200">
              <a:latin typeface="Garamond" charset="0"/>
            </a:endParaRPr>
          </a:p>
        </p:txBody>
      </p:sp>
      <p:pic>
        <p:nvPicPr>
          <p:cNvPr id="587778" name="Picture 2" descr="33"/>
          <p:cNvPicPr>
            <a:picLocks noChangeAspect="1" noChangeArrowheads="1"/>
          </p:cNvPicPr>
          <p:nvPr/>
        </p:nvPicPr>
        <p:blipFill>
          <a:blip r:embed="rId3">
            <a:extLst>
              <a:ext uri="{28A0092B-C50C-407E-A947-70E740481C1C}">
                <a14:useLocalDpi xmlns:a14="http://schemas.microsoft.com/office/drawing/2010/main" val="0"/>
              </a:ext>
            </a:extLst>
          </a:blip>
          <a:srcRect l="1521" t="12567" r="8037" b="29472"/>
          <a:stretch>
            <a:fillRect/>
          </a:stretch>
        </p:blipFill>
        <p:spPr bwMode="auto">
          <a:xfrm>
            <a:off x="395288" y="333375"/>
            <a:ext cx="80645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417965-C6B1-E149-A085-71EE91BC3F29}" type="slidenum">
              <a:rPr lang="en-US" altLang="zh-CN" sz="1200">
                <a:latin typeface="Garamond" charset="0"/>
              </a:rPr>
              <a:pPr eaLnBrk="1" hangingPunct="1"/>
              <a:t>276</a:t>
            </a:fld>
            <a:endParaRPr lang="en-US" altLang="zh-CN" sz="1200">
              <a:latin typeface="Garamond" charset="0"/>
            </a:endParaRPr>
          </a:p>
        </p:txBody>
      </p:sp>
      <p:pic>
        <p:nvPicPr>
          <p:cNvPr id="589826" name="Picture 2" descr="34"/>
          <p:cNvPicPr>
            <a:picLocks noChangeAspect="1" noChangeArrowheads="1"/>
          </p:cNvPicPr>
          <p:nvPr/>
        </p:nvPicPr>
        <p:blipFill>
          <a:blip r:embed="rId3">
            <a:extLst>
              <a:ext uri="{28A0092B-C50C-407E-A947-70E740481C1C}">
                <a14:useLocalDpi xmlns:a14="http://schemas.microsoft.com/office/drawing/2010/main" val="0"/>
              </a:ext>
            </a:extLst>
          </a:blip>
          <a:srcRect l="536" t="8813" r="7039" b="43938"/>
          <a:stretch>
            <a:fillRect/>
          </a:stretch>
        </p:blipFill>
        <p:spPr bwMode="auto">
          <a:xfrm>
            <a:off x="468313" y="260350"/>
            <a:ext cx="7991475" cy="583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ECA319C-2409-F041-B15D-3D07195496AD}" type="slidenum">
              <a:rPr lang="en-US" altLang="zh-CN" sz="1200">
                <a:latin typeface="Garamond" charset="0"/>
              </a:rPr>
              <a:pPr eaLnBrk="1" hangingPunct="1"/>
              <a:t>277</a:t>
            </a:fld>
            <a:endParaRPr lang="en-US" altLang="zh-CN" sz="1200">
              <a:latin typeface="Garamond" charset="0"/>
            </a:endParaRPr>
          </a:p>
        </p:txBody>
      </p:sp>
      <p:pic>
        <p:nvPicPr>
          <p:cNvPr id="591874" name="Picture 2" descr="36"/>
          <p:cNvPicPr>
            <a:picLocks noChangeAspect="1" noChangeArrowheads="1"/>
          </p:cNvPicPr>
          <p:nvPr/>
        </p:nvPicPr>
        <p:blipFill>
          <a:blip r:embed="rId3">
            <a:extLst>
              <a:ext uri="{28A0092B-C50C-407E-A947-70E740481C1C}">
                <a14:useLocalDpi xmlns:a14="http://schemas.microsoft.com/office/drawing/2010/main" val="0"/>
              </a:ext>
            </a:extLst>
          </a:blip>
          <a:srcRect l="2408" t="10016" r="7039" b="30609"/>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Softw</a:t>
            </a:r>
            <a:r>
              <a:rPr spc="-20" dirty="0"/>
              <a:t>a</a:t>
            </a:r>
            <a:r>
              <a:rPr spc="-5" dirty="0"/>
              <a:t>re</a:t>
            </a:r>
            <a:r>
              <a:rPr spc="10" dirty="0"/>
              <a:t> </a:t>
            </a:r>
            <a:r>
              <a:rPr spc="-10" dirty="0"/>
              <a:t>ar</a:t>
            </a:r>
            <a:r>
              <a:rPr spc="-20" dirty="0"/>
              <a:t>c</a:t>
            </a:r>
            <a:r>
              <a:rPr spc="-5" dirty="0"/>
              <a:t>hit</a:t>
            </a:r>
            <a:r>
              <a:rPr spc="-15" dirty="0"/>
              <a:t>e</a:t>
            </a:r>
            <a:r>
              <a:rPr spc="-10" dirty="0"/>
              <a:t>c</a:t>
            </a:r>
            <a:r>
              <a:rPr spc="-20" dirty="0"/>
              <a:t>t</a:t>
            </a:r>
            <a:r>
              <a:rPr spc="-5" dirty="0"/>
              <a:t>ure</a:t>
            </a:r>
            <a:r>
              <a:rPr spc="35" dirty="0"/>
              <a:t> </a:t>
            </a:r>
            <a:r>
              <a:rPr spc="-5" dirty="0"/>
              <a:t>s</a:t>
            </a:r>
            <a:r>
              <a:rPr spc="-15" dirty="0"/>
              <a:t>t</a:t>
            </a:r>
            <a:r>
              <a:rPr spc="-5" dirty="0"/>
              <a:t>yl</a:t>
            </a:r>
            <a:r>
              <a:rPr spc="-20" dirty="0"/>
              <a:t>e</a:t>
            </a:r>
            <a:r>
              <a:rPr spc="-5" dirty="0"/>
              <a:t>s</a:t>
            </a:r>
          </a:p>
        </p:txBody>
      </p:sp>
      <p:sp>
        <p:nvSpPr>
          <p:cNvPr id="593922" name="object 5"/>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598D3FF-1623-8340-83D5-9D69D644FB34}" type="slidenum">
              <a:rPr lang="en-US" sz="1200">
                <a:latin typeface="Garamond" charset="0"/>
              </a:rPr>
              <a:pPr eaLnBrk="1" hangingPunct="1"/>
              <a:t>278</a:t>
            </a:fld>
            <a:endParaRPr lang="en-US" sz="1200">
              <a:latin typeface="Garamond" charset="0"/>
            </a:endParaRPr>
          </a:p>
        </p:txBody>
      </p:sp>
      <p:sp>
        <p:nvSpPr>
          <p:cNvPr id="593923" name="object 3"/>
          <p:cNvSpPr>
            <a:spLocks noChangeArrowheads="1"/>
          </p:cNvSpPr>
          <p:nvPr/>
        </p:nvSpPr>
        <p:spPr bwMode="auto">
          <a:xfrm>
            <a:off x="4991100" y="1612900"/>
            <a:ext cx="3854450" cy="512445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93924" name="object 4"/>
          <p:cNvSpPr txBox="1">
            <a:spLocks noChangeArrowheads="1"/>
          </p:cNvSpPr>
          <p:nvPr/>
        </p:nvSpPr>
        <p:spPr bwMode="auto">
          <a:xfrm>
            <a:off x="328613" y="960438"/>
            <a:ext cx="8131175" cy="155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Aim similar to Design Patterns work: classify styles of software architecture</a:t>
            </a:r>
          </a:p>
          <a:p>
            <a:pPr eaLnBrk="1" hangingPunct="1">
              <a:spcBef>
                <a:spcPts val="575"/>
              </a:spcBef>
            </a:pPr>
            <a:r>
              <a:rPr lang="en-US">
                <a:latin typeface="Comic Sans MS" charset="0"/>
                <a:cs typeface="Comic Sans MS" charset="0"/>
              </a:rPr>
              <a:t>Characterizations are more abstract; no attempt to represent them directly as code</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Softw</a:t>
            </a:r>
            <a:r>
              <a:rPr spc="-20" dirty="0"/>
              <a:t>a</a:t>
            </a:r>
            <a:r>
              <a:rPr spc="-5" dirty="0"/>
              <a:t>re</a:t>
            </a:r>
            <a:r>
              <a:rPr spc="10" dirty="0"/>
              <a:t> </a:t>
            </a:r>
            <a:r>
              <a:rPr spc="-10" dirty="0"/>
              <a:t>ar</a:t>
            </a:r>
            <a:r>
              <a:rPr spc="-20" dirty="0"/>
              <a:t>c</a:t>
            </a:r>
            <a:r>
              <a:rPr spc="-5" dirty="0"/>
              <a:t>hit</a:t>
            </a:r>
            <a:r>
              <a:rPr spc="-15" dirty="0"/>
              <a:t>e</a:t>
            </a:r>
            <a:r>
              <a:rPr spc="-10" dirty="0"/>
              <a:t>c</a:t>
            </a:r>
            <a:r>
              <a:rPr spc="-20" dirty="0"/>
              <a:t>t</a:t>
            </a:r>
            <a:r>
              <a:rPr spc="-5" dirty="0"/>
              <a:t>ure</a:t>
            </a:r>
            <a:r>
              <a:rPr spc="35" dirty="0"/>
              <a:t> </a:t>
            </a:r>
            <a:r>
              <a:rPr spc="-5" dirty="0"/>
              <a:t>s</a:t>
            </a:r>
            <a:r>
              <a:rPr spc="-15" dirty="0"/>
              <a:t>t</a:t>
            </a:r>
            <a:r>
              <a:rPr spc="-5" dirty="0"/>
              <a:t>yl</a:t>
            </a:r>
            <a:r>
              <a:rPr spc="-20" dirty="0"/>
              <a:t>e</a:t>
            </a:r>
            <a:r>
              <a:rPr spc="-5" dirty="0"/>
              <a:t>s</a:t>
            </a:r>
          </a:p>
        </p:txBody>
      </p:sp>
      <p:sp>
        <p:nvSpPr>
          <p:cNvPr id="594946" name="object 16"/>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09281E2-6FC6-8D40-8B7E-28644E31CA9F}" type="slidenum">
              <a:rPr lang="en-US" sz="1200">
                <a:latin typeface="Garamond" charset="0"/>
              </a:rPr>
              <a:pPr eaLnBrk="1" hangingPunct="1"/>
              <a:t>279</a:t>
            </a:fld>
            <a:endParaRPr lang="en-US" sz="1200">
              <a:latin typeface="Garamond" charset="0"/>
            </a:endParaRPr>
          </a:p>
        </p:txBody>
      </p:sp>
      <p:sp>
        <p:nvSpPr>
          <p:cNvPr id="594947" name="object 3"/>
          <p:cNvSpPr txBox="1">
            <a:spLocks noChangeArrowheads="1"/>
          </p:cNvSpPr>
          <p:nvPr/>
        </p:nvSpPr>
        <p:spPr bwMode="auto">
          <a:xfrm>
            <a:off x="328613" y="923925"/>
            <a:ext cx="7399337" cy="4561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dirty="0">
                <a:latin typeface="Comic Sans MS" charset="0"/>
                <a:cs typeface="Comic Sans MS" charset="0"/>
              </a:rPr>
              <a:t>An architectural style is defined by</a:t>
            </a:r>
          </a:p>
          <a:p>
            <a:pPr eaLnBrk="1" hangingPunct="1"/>
            <a:endParaRPr lang="en-US" sz="3000" dirty="0">
              <a:latin typeface="Times New Roman" charset="0"/>
              <a:cs typeface="Times New Roman" charset="0"/>
            </a:endParaRPr>
          </a:p>
          <a:p>
            <a:pPr eaLnBrk="1" hangingPunct="1">
              <a:lnSpc>
                <a:spcPts val="2738"/>
              </a:lnSpc>
              <a:buClr>
                <a:srgbClr val="8A0000"/>
              </a:buClr>
              <a:buSzPct val="79000"/>
              <a:buFont typeface="Wingdings" charset="0"/>
              <a:buChar char=""/>
            </a:pPr>
            <a:r>
              <a:rPr lang="en-US" dirty="0">
                <a:solidFill>
                  <a:srgbClr val="3333FF"/>
                </a:solidFill>
                <a:latin typeface="Comic Sans MS" charset="0"/>
                <a:cs typeface="Comic Sans MS" charset="0"/>
              </a:rPr>
              <a:t>Type of basic architectural components</a:t>
            </a:r>
            <a:endParaRPr lang="en-US" dirty="0">
              <a:latin typeface="Comic Sans MS" charset="0"/>
              <a:cs typeface="Comic Sans MS" charset="0"/>
            </a:endParaRPr>
          </a:p>
          <a:p>
            <a:pPr eaLnBrk="1" hangingPunct="1">
              <a:lnSpc>
                <a:spcPts val="2738"/>
              </a:lnSpc>
            </a:pPr>
            <a:r>
              <a:rPr lang="en-US" dirty="0">
                <a:solidFill>
                  <a:srgbClr val="3333FF"/>
                </a:solidFill>
                <a:latin typeface="Comic Sans MS" charset="0"/>
                <a:cs typeface="Comic Sans MS" charset="0"/>
              </a:rPr>
              <a:t>(e.g. classes, filters, databases, layers)</a:t>
            </a:r>
            <a:endParaRPr lang="en-US" dirty="0">
              <a:latin typeface="Comic Sans MS" charset="0"/>
              <a:cs typeface="Comic Sans MS" charset="0"/>
            </a:endParaRPr>
          </a:p>
          <a:p>
            <a:pPr eaLnBrk="1" hangingPunct="1">
              <a:spcBef>
                <a:spcPts val="13"/>
              </a:spcBef>
            </a:pPr>
            <a:endParaRPr lang="en-US" sz="3000" dirty="0">
              <a:latin typeface="Times New Roman" charset="0"/>
              <a:cs typeface="Times New Roman" charset="0"/>
            </a:endParaRPr>
          </a:p>
          <a:p>
            <a:pPr eaLnBrk="1" hangingPunct="1">
              <a:spcBef>
                <a:spcPts val="13"/>
              </a:spcBef>
            </a:pPr>
            <a:endParaRPr lang="en-US" sz="3000" dirty="0">
              <a:latin typeface="Times New Roman" charset="0"/>
              <a:cs typeface="Times New Roman" charset="0"/>
            </a:endParaRPr>
          </a:p>
          <a:p>
            <a:pPr eaLnBrk="1" hangingPunct="1">
              <a:spcBef>
                <a:spcPts val="13"/>
              </a:spcBef>
            </a:pPr>
            <a:endParaRPr lang="en-US" sz="3000" dirty="0">
              <a:latin typeface="Times New Roman" charset="0"/>
              <a:cs typeface="Times New Roman" charset="0"/>
            </a:endParaRPr>
          </a:p>
          <a:p>
            <a:pPr eaLnBrk="1" hangingPunct="1">
              <a:spcBef>
                <a:spcPts val="13"/>
              </a:spcBef>
            </a:pPr>
            <a:endParaRPr lang="en-US" sz="3000" dirty="0">
              <a:latin typeface="Times New Roman" charset="0"/>
              <a:cs typeface="Times New Roman" charset="0"/>
            </a:endParaRPr>
          </a:p>
          <a:p>
            <a:pPr eaLnBrk="1" hangingPunct="1">
              <a:spcBef>
                <a:spcPts val="13"/>
              </a:spcBef>
            </a:pPr>
            <a:endParaRPr lang="en-US" sz="3000" dirty="0">
              <a:latin typeface="Times New Roman" charset="0"/>
              <a:cs typeface="Times New Roman" charset="0"/>
            </a:endParaRPr>
          </a:p>
          <a:p>
            <a:pPr eaLnBrk="1" hangingPunct="1">
              <a:lnSpc>
                <a:spcPts val="2738"/>
              </a:lnSpc>
              <a:buClr>
                <a:srgbClr val="8A0000"/>
              </a:buClr>
              <a:buSzPct val="79000"/>
              <a:buFont typeface="Wingdings" charset="0"/>
              <a:buChar char=""/>
            </a:pPr>
            <a:r>
              <a:rPr lang="en-US" dirty="0">
                <a:solidFill>
                  <a:srgbClr val="3333FF"/>
                </a:solidFill>
                <a:latin typeface="Comic Sans MS" charset="0"/>
                <a:cs typeface="Comic Sans MS" charset="0"/>
              </a:rPr>
              <a:t>Type of connectors</a:t>
            </a:r>
            <a:endParaRPr lang="en-US" dirty="0">
              <a:latin typeface="Comic Sans MS" charset="0"/>
              <a:cs typeface="Comic Sans MS" charset="0"/>
            </a:endParaRPr>
          </a:p>
          <a:p>
            <a:pPr eaLnBrk="1" hangingPunct="1">
              <a:lnSpc>
                <a:spcPts val="2588"/>
              </a:lnSpc>
              <a:spcBef>
                <a:spcPts val="175"/>
              </a:spcBef>
            </a:pPr>
            <a:r>
              <a:rPr lang="en-US" dirty="0">
                <a:solidFill>
                  <a:srgbClr val="3333FF"/>
                </a:solidFill>
                <a:latin typeface="Comic Sans MS" charset="0"/>
                <a:cs typeface="Comic Sans MS" charset="0"/>
              </a:rPr>
              <a:t>(e.g. calls, pipes, inheritance, event broadcast)</a:t>
            </a:r>
            <a:endParaRPr lang="en-US" dirty="0">
              <a:latin typeface="Comic Sans MS" charset="0"/>
              <a:cs typeface="Comic Sans MS" charset="0"/>
            </a:endParaRPr>
          </a:p>
        </p:txBody>
      </p:sp>
      <p:sp>
        <p:nvSpPr>
          <p:cNvPr id="594948" name="object 4"/>
          <p:cNvSpPr>
            <a:spLocks noChangeArrowheads="1"/>
          </p:cNvSpPr>
          <p:nvPr/>
        </p:nvSpPr>
        <p:spPr bwMode="auto">
          <a:xfrm>
            <a:off x="6416675" y="3486150"/>
            <a:ext cx="411163" cy="4111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94949" name="object 5"/>
          <p:cNvSpPr>
            <a:spLocks noChangeArrowheads="1"/>
          </p:cNvSpPr>
          <p:nvPr/>
        </p:nvSpPr>
        <p:spPr bwMode="auto">
          <a:xfrm>
            <a:off x="7278688" y="2838450"/>
            <a:ext cx="412750" cy="411163"/>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94950" name="object 6"/>
          <p:cNvSpPr>
            <a:spLocks noChangeArrowheads="1"/>
          </p:cNvSpPr>
          <p:nvPr/>
        </p:nvSpPr>
        <p:spPr bwMode="auto">
          <a:xfrm>
            <a:off x="6702425" y="4564063"/>
            <a:ext cx="412750" cy="411162"/>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94951" name="object 7"/>
          <p:cNvSpPr>
            <a:spLocks noChangeArrowheads="1"/>
          </p:cNvSpPr>
          <p:nvPr/>
        </p:nvSpPr>
        <p:spPr bwMode="auto">
          <a:xfrm>
            <a:off x="7856538" y="4492625"/>
            <a:ext cx="411162" cy="412750"/>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94952" name="object 8"/>
          <p:cNvSpPr>
            <a:spLocks noChangeArrowheads="1"/>
          </p:cNvSpPr>
          <p:nvPr/>
        </p:nvSpPr>
        <p:spPr bwMode="auto">
          <a:xfrm>
            <a:off x="8215313" y="3556000"/>
            <a:ext cx="414337" cy="412750"/>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94953" name="object 9"/>
          <p:cNvSpPr>
            <a:spLocks/>
          </p:cNvSpPr>
          <p:nvPr/>
        </p:nvSpPr>
        <p:spPr bwMode="auto">
          <a:xfrm>
            <a:off x="7631113" y="3063875"/>
            <a:ext cx="719137" cy="504825"/>
          </a:xfrm>
          <a:custGeom>
            <a:avLst/>
            <a:gdLst>
              <a:gd name="T0" fmla="*/ 0 w 719454"/>
              <a:gd name="T1" fmla="*/ 0 h 503554"/>
              <a:gd name="T2" fmla="*/ 718123 w 719454"/>
              <a:gd name="T3" fmla="*/ 507121 h 503554"/>
              <a:gd name="T4" fmla="*/ 0 60000 65536"/>
              <a:gd name="T5" fmla="*/ 0 60000 65536"/>
            </a:gdLst>
            <a:ahLst/>
            <a:cxnLst>
              <a:cxn ang="T4">
                <a:pos x="T0" y="T1"/>
              </a:cxn>
              <a:cxn ang="T5">
                <a:pos x="T2" y="T3"/>
              </a:cxn>
            </a:cxnLst>
            <a:rect l="0" t="0" r="r" b="b"/>
            <a:pathLst>
              <a:path w="719454" h="503554">
                <a:moveTo>
                  <a:pt x="0" y="0"/>
                </a:moveTo>
                <a:lnTo>
                  <a:pt x="719074" y="50330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4954" name="object 10"/>
          <p:cNvSpPr>
            <a:spLocks/>
          </p:cNvSpPr>
          <p:nvPr/>
        </p:nvSpPr>
        <p:spPr bwMode="auto">
          <a:xfrm>
            <a:off x="6694488" y="3063875"/>
            <a:ext cx="647700" cy="431800"/>
          </a:xfrm>
          <a:custGeom>
            <a:avLst/>
            <a:gdLst>
              <a:gd name="T0" fmla="*/ 647700 w 647700"/>
              <a:gd name="T1" fmla="*/ 0 h 431800"/>
              <a:gd name="T2" fmla="*/ 0 w 647700"/>
              <a:gd name="T3" fmla="*/ 431800 h 431800"/>
              <a:gd name="T4" fmla="*/ 0 60000 65536"/>
              <a:gd name="T5" fmla="*/ 0 60000 65536"/>
            </a:gdLst>
            <a:ahLst/>
            <a:cxnLst>
              <a:cxn ang="T4">
                <a:pos x="T0" y="T1"/>
              </a:cxn>
              <a:cxn ang="T5">
                <a:pos x="T2" y="T3"/>
              </a:cxn>
            </a:cxnLst>
            <a:rect l="0" t="0" r="r" b="b"/>
            <a:pathLst>
              <a:path w="647700" h="431800">
                <a:moveTo>
                  <a:pt x="647700" y="0"/>
                </a:moveTo>
                <a:lnTo>
                  <a:pt x="0" y="43180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4955" name="object 11"/>
          <p:cNvSpPr>
            <a:spLocks/>
          </p:cNvSpPr>
          <p:nvPr/>
        </p:nvSpPr>
        <p:spPr bwMode="auto">
          <a:xfrm>
            <a:off x="6623050" y="3784600"/>
            <a:ext cx="215900" cy="792163"/>
          </a:xfrm>
          <a:custGeom>
            <a:avLst/>
            <a:gdLst>
              <a:gd name="T0" fmla="*/ 0 w 215900"/>
              <a:gd name="T1" fmla="*/ 0 h 792479"/>
              <a:gd name="T2" fmla="*/ 215900 w 215900"/>
              <a:gd name="T3" fmla="*/ 791151 h 792479"/>
              <a:gd name="T4" fmla="*/ 0 60000 65536"/>
              <a:gd name="T5" fmla="*/ 0 60000 65536"/>
            </a:gdLst>
            <a:ahLst/>
            <a:cxnLst>
              <a:cxn ang="T4">
                <a:pos x="T0" y="T1"/>
              </a:cxn>
              <a:cxn ang="T5">
                <a:pos x="T2" y="T3"/>
              </a:cxn>
            </a:cxnLst>
            <a:rect l="0" t="0" r="r" b="b"/>
            <a:pathLst>
              <a:path w="215900" h="792479">
                <a:moveTo>
                  <a:pt x="0" y="0"/>
                </a:moveTo>
                <a:lnTo>
                  <a:pt x="215900" y="792099"/>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4956" name="object 12"/>
          <p:cNvSpPr>
            <a:spLocks/>
          </p:cNvSpPr>
          <p:nvPr/>
        </p:nvSpPr>
        <p:spPr bwMode="auto">
          <a:xfrm>
            <a:off x="7054850" y="4648200"/>
            <a:ext cx="863600" cy="73025"/>
          </a:xfrm>
          <a:custGeom>
            <a:avLst/>
            <a:gdLst>
              <a:gd name="T0" fmla="*/ 0 w 863600"/>
              <a:gd name="T1" fmla="*/ 75368 h 71754"/>
              <a:gd name="T2" fmla="*/ 863600 w 863600"/>
              <a:gd name="T3" fmla="*/ 0 h 71754"/>
              <a:gd name="T4" fmla="*/ 0 60000 65536"/>
              <a:gd name="T5" fmla="*/ 0 60000 65536"/>
            </a:gdLst>
            <a:ahLst/>
            <a:cxnLst>
              <a:cxn ang="T4">
                <a:pos x="T0" y="T1"/>
              </a:cxn>
              <a:cxn ang="T5">
                <a:pos x="T2" y="T3"/>
              </a:cxn>
            </a:cxnLst>
            <a:rect l="0" t="0" r="r" b="b"/>
            <a:pathLst>
              <a:path w="863600" h="71754">
                <a:moveTo>
                  <a:pt x="0" y="71500"/>
                </a:moveTo>
                <a:lnTo>
                  <a:pt x="863600" y="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4957" name="object 13"/>
          <p:cNvSpPr>
            <a:spLocks/>
          </p:cNvSpPr>
          <p:nvPr/>
        </p:nvSpPr>
        <p:spPr bwMode="auto">
          <a:xfrm>
            <a:off x="8134350" y="3857625"/>
            <a:ext cx="215900" cy="647700"/>
          </a:xfrm>
          <a:custGeom>
            <a:avLst/>
            <a:gdLst>
              <a:gd name="T0" fmla="*/ 215900 w 215900"/>
              <a:gd name="T1" fmla="*/ 0 h 647700"/>
              <a:gd name="T2" fmla="*/ 0 w 215900"/>
              <a:gd name="T3" fmla="*/ 647700 h 647700"/>
              <a:gd name="T4" fmla="*/ 0 60000 65536"/>
              <a:gd name="T5" fmla="*/ 0 60000 65536"/>
            </a:gdLst>
            <a:ahLst/>
            <a:cxnLst>
              <a:cxn ang="T4">
                <a:pos x="T0" y="T1"/>
              </a:cxn>
              <a:cxn ang="T5">
                <a:pos x="T2" y="T3"/>
              </a:cxn>
            </a:cxnLst>
            <a:rect l="0" t="0" r="r" b="b"/>
            <a:pathLst>
              <a:path w="215900" h="647700">
                <a:moveTo>
                  <a:pt x="215900" y="0"/>
                </a:moveTo>
                <a:lnTo>
                  <a:pt x="0" y="64770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4958" name="object 14"/>
          <p:cNvSpPr>
            <a:spLocks/>
          </p:cNvSpPr>
          <p:nvPr/>
        </p:nvSpPr>
        <p:spPr bwMode="auto">
          <a:xfrm>
            <a:off x="6765925" y="3711575"/>
            <a:ext cx="1223963" cy="793750"/>
          </a:xfrm>
          <a:custGeom>
            <a:avLst/>
            <a:gdLst>
              <a:gd name="T0" fmla="*/ 0 w 1224279"/>
              <a:gd name="T1" fmla="*/ 0 h 792479"/>
              <a:gd name="T2" fmla="*/ 1223078 w 1224279"/>
              <a:gd name="T3" fmla="*/ 796045 h 792479"/>
              <a:gd name="T4" fmla="*/ 0 60000 65536"/>
              <a:gd name="T5" fmla="*/ 0 60000 65536"/>
            </a:gdLst>
            <a:ahLst/>
            <a:cxnLst>
              <a:cxn ang="T4">
                <a:pos x="T0" y="T1"/>
              </a:cxn>
              <a:cxn ang="T5">
                <a:pos x="T2" y="T3"/>
              </a:cxn>
            </a:cxnLst>
            <a:rect l="0" t="0" r="r" b="b"/>
            <a:pathLst>
              <a:path w="1224279" h="792479">
                <a:moveTo>
                  <a:pt x="0" y="0"/>
                </a:moveTo>
                <a:lnTo>
                  <a:pt x="1224026" y="792226"/>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4959" name="object 15"/>
          <p:cNvSpPr>
            <a:spLocks/>
          </p:cNvSpPr>
          <p:nvPr/>
        </p:nvSpPr>
        <p:spPr bwMode="auto">
          <a:xfrm>
            <a:off x="7486650" y="3136900"/>
            <a:ext cx="503238" cy="1368425"/>
          </a:xfrm>
          <a:custGeom>
            <a:avLst/>
            <a:gdLst>
              <a:gd name="T0" fmla="*/ 502353 w 503554"/>
              <a:gd name="T1" fmla="*/ 1368425 h 1368425"/>
              <a:gd name="T2" fmla="*/ 0 w 503554"/>
              <a:gd name="T3" fmla="*/ 0 h 1368425"/>
              <a:gd name="T4" fmla="*/ 0 60000 65536"/>
              <a:gd name="T5" fmla="*/ 0 60000 65536"/>
            </a:gdLst>
            <a:ahLst/>
            <a:cxnLst>
              <a:cxn ang="T4">
                <a:pos x="T0" y="T1"/>
              </a:cxn>
              <a:cxn ang="T5">
                <a:pos x="T2" y="T3"/>
              </a:cxn>
            </a:cxnLst>
            <a:rect l="0" t="0" r="r" b="b"/>
            <a:pathLst>
              <a:path w="503554" h="1368425">
                <a:moveTo>
                  <a:pt x="503300" y="1368425"/>
                </a:moveTo>
                <a:lnTo>
                  <a:pt x="0" y="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026"/>
          <p:cNvSpPr>
            <a:spLocks noGrp="1" noChangeArrowheads="1"/>
          </p:cNvSpPr>
          <p:nvPr>
            <p:ph type="title"/>
          </p:nvPr>
        </p:nvSpPr>
        <p:spPr/>
        <p:txBody>
          <a:bodyPr/>
          <a:lstStyle/>
          <a:p>
            <a:r>
              <a:rPr lang="en-US">
                <a:latin typeface="Garamond" charset="0"/>
                <a:ea typeface="宋体" charset="0"/>
              </a:rPr>
              <a:t>Other Referenced Sites</a:t>
            </a:r>
          </a:p>
        </p:txBody>
      </p:sp>
      <p:sp>
        <p:nvSpPr>
          <p:cNvPr id="61442" name="Rectangle 1027"/>
          <p:cNvSpPr>
            <a:spLocks noGrp="1" noChangeArrowheads="1"/>
          </p:cNvSpPr>
          <p:nvPr>
            <p:ph idx="1"/>
          </p:nvPr>
        </p:nvSpPr>
        <p:spPr/>
        <p:txBody>
          <a:bodyPr/>
          <a:lstStyle/>
          <a:p>
            <a:r>
              <a:rPr lang="en-US" sz="2000">
                <a:latin typeface="Arial" charset="0"/>
                <a:ea typeface="宋体" charset="0"/>
              </a:rPr>
              <a:t>Secondary References Used: </a:t>
            </a:r>
          </a:p>
          <a:p>
            <a:pPr lvl="1"/>
            <a:r>
              <a:rPr lang="en-US" sz="1400">
                <a:latin typeface="Arial" charset="0"/>
                <a:ea typeface="宋体" charset="0"/>
                <a:hlinkClick r:id="rId2"/>
              </a:rPr>
              <a:t>http://www-2.cs.cmu.edu/afs/cs/academic/class/17655-s02/www/</a:t>
            </a:r>
            <a:r>
              <a:rPr lang="en-US" sz="1400">
                <a:latin typeface="Arial" charset="0"/>
                <a:ea typeface="宋体" charset="0"/>
              </a:rPr>
              <a:t>		(Garlan</a:t>
            </a:r>
            <a:r>
              <a:rPr lang="ja-JP" altLang="en-US" sz="1400">
                <a:latin typeface="Arial" charset="0"/>
                <a:ea typeface="宋体" charset="0"/>
              </a:rPr>
              <a:t>’</a:t>
            </a:r>
            <a:r>
              <a:rPr lang="en-US" altLang="ja-JP" sz="1400">
                <a:latin typeface="Arial" charset="0"/>
                <a:ea typeface="宋体" charset="0"/>
              </a:rPr>
              <a:t>s Class on SA)</a:t>
            </a:r>
          </a:p>
          <a:p>
            <a:pPr lvl="1"/>
            <a:r>
              <a:rPr lang="en-US" sz="1400">
                <a:latin typeface="Arial" charset="0"/>
                <a:ea typeface="宋体" charset="0"/>
                <a:hlinkClick r:id="rId3"/>
              </a:rPr>
              <a:t>http://www.softwaresystems.org/architecture.html</a:t>
            </a:r>
            <a:r>
              <a:rPr lang="en-US" sz="1400">
                <a:latin typeface="Arial" charset="0"/>
                <a:ea typeface="宋体" charset="0"/>
              </a:rPr>
              <a:t>			</a:t>
            </a:r>
          </a:p>
          <a:p>
            <a:pPr lvl="1"/>
            <a:r>
              <a:rPr lang="en-US" sz="1400">
                <a:latin typeface="Arial" charset="0"/>
                <a:ea typeface="宋体" charset="0"/>
                <a:hlinkClick r:id="rId4"/>
              </a:rPr>
              <a:t>http://www-old.ics.uci.edu/pub/arch/</a:t>
            </a:r>
            <a:endParaRPr lang="en-US" sz="1400">
              <a:latin typeface="Arial" charset="0"/>
              <a:ea typeface="宋体" charset="0"/>
            </a:endParaRPr>
          </a:p>
          <a:p>
            <a:pPr lvl="1"/>
            <a:r>
              <a:rPr lang="en-US" sz="1400">
                <a:latin typeface="Arial" charset="0"/>
                <a:ea typeface="宋体" charset="0"/>
                <a:hlinkClick r:id="rId5"/>
              </a:rPr>
              <a:t>http://cora.whizbang.com/</a:t>
            </a:r>
            <a:endParaRPr lang="en-US" sz="1400">
              <a:latin typeface="Arial" charset="0"/>
              <a:ea typeface="宋体" charset="0"/>
            </a:endParaRPr>
          </a:p>
          <a:p>
            <a:pPr lvl="1"/>
            <a:r>
              <a:rPr lang="en-US" sz="1400">
                <a:latin typeface="Arial" charset="0"/>
                <a:ea typeface="宋体" charset="0"/>
                <a:hlinkClick r:id="rId6"/>
              </a:rPr>
              <a:t>http://selab.korea.ac.kr/selab/resources/se/architecture.htm#Web</a:t>
            </a:r>
            <a:endParaRPr lang="en-US" sz="1400">
              <a:latin typeface="Arial" charset="0"/>
              <a:ea typeface="宋体" charset="0"/>
            </a:endParaRPr>
          </a:p>
          <a:p>
            <a:pPr lvl="1"/>
            <a:r>
              <a:rPr lang="en-US" sz="1400">
                <a:latin typeface="Arial" charset="0"/>
                <a:ea typeface="宋体" charset="0"/>
                <a:hlinkClick r:id="rId7"/>
              </a:rPr>
              <a:t>http://www.cebase.org/</a:t>
            </a:r>
            <a:endParaRPr lang="en-US" sz="1400">
              <a:latin typeface="Arial" charset="0"/>
              <a:ea typeface="宋体" charset="0"/>
            </a:endParaRPr>
          </a:p>
          <a:p>
            <a:pPr lvl="1"/>
            <a:r>
              <a:rPr lang="en-US" sz="1400">
                <a:latin typeface="Arial" charset="0"/>
                <a:ea typeface="宋体" charset="0"/>
                <a:hlinkClick r:id="rId8"/>
              </a:rPr>
              <a:t>http://www.afm.sbu.ac.uk/</a:t>
            </a:r>
            <a:endParaRPr lang="en-US" sz="1400">
              <a:latin typeface="Arial" charset="0"/>
              <a:ea typeface="宋体" charset="0"/>
            </a:endParaRPr>
          </a:p>
          <a:p>
            <a:pPr lvl="1"/>
            <a:r>
              <a:rPr lang="en-US" sz="1400">
                <a:latin typeface="Arial" charset="0"/>
                <a:ea typeface="宋体" charset="0"/>
                <a:hlinkClick r:id="rId8"/>
              </a:rPr>
              <a:t>http://www.wwisa.org</a:t>
            </a:r>
            <a:endParaRPr lang="en-US" sz="1400">
              <a:latin typeface="Arial" charset="0"/>
              <a:ea typeface="宋体" charset="0"/>
            </a:endParaRPr>
          </a:p>
          <a:p>
            <a:pPr lvl="1"/>
            <a:r>
              <a:rPr lang="en-US" sz="1400">
                <a:latin typeface="Arial" charset="0"/>
                <a:ea typeface="宋体" charset="0"/>
                <a:hlinkClick r:id="rId9"/>
              </a:rPr>
              <a:t>http://www.dacs.dtic.mil/databases/url/key.hts?keycode=71:2024&amp;islowerlevel=1</a:t>
            </a:r>
            <a:endParaRPr lang="en-US" sz="1400">
              <a:latin typeface="Arial" charset="0"/>
              <a:ea typeface="宋体" charset="0"/>
            </a:endParaRPr>
          </a:p>
          <a:p>
            <a:pPr lvl="1"/>
            <a:r>
              <a:rPr lang="en-US" sz="1400">
                <a:latin typeface="Arial" charset="0"/>
                <a:ea typeface="宋体" charset="0"/>
                <a:hlinkClick r:id="rId10"/>
              </a:rPr>
              <a:t>http://www.cs.colorado.edu/serl/arch/Papers.html</a:t>
            </a:r>
            <a:endParaRPr lang="en-US" sz="1400">
              <a:latin typeface="Arial" charset="0"/>
              <a:ea typeface="宋体" charset="0"/>
            </a:endParaRPr>
          </a:p>
          <a:p>
            <a:pPr lvl="1"/>
            <a:r>
              <a:rPr lang="en-US" sz="1400">
                <a:latin typeface="Arial" charset="0"/>
                <a:ea typeface="宋体" charset="0"/>
                <a:hlinkClick r:id="rId11"/>
              </a:rPr>
              <a:t>http://www.cetus-links.org/</a:t>
            </a:r>
            <a:endParaRPr lang="en-US" sz="1400">
              <a:latin typeface="Arial" charset="0"/>
              <a:ea typeface="宋体" charset="0"/>
            </a:endParaRPr>
          </a:p>
        </p:txBody>
      </p:sp>
      <p:sp>
        <p:nvSpPr>
          <p:cNvPr id="61443"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B9C0BBD-A3C4-F347-920E-379BC2C13E1F}" type="slidenum">
              <a:rPr lang="en-US" sz="1200">
                <a:latin typeface="Garamond" charset="0"/>
              </a:rPr>
              <a:pPr eaLnBrk="1" hangingPunct="1"/>
              <a:t>28</a:t>
            </a:fld>
            <a:endParaRPr lang="en-US" sz="1200">
              <a:latin typeface="Garamond" charset="0"/>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Archit</a:t>
            </a:r>
            <a:r>
              <a:rPr spc="-15" dirty="0"/>
              <a:t>e</a:t>
            </a:r>
            <a:r>
              <a:rPr spc="-10" dirty="0"/>
              <a:t>c</a:t>
            </a:r>
            <a:r>
              <a:rPr spc="-20" dirty="0"/>
              <a:t>t</a:t>
            </a:r>
            <a:r>
              <a:rPr spc="-5" dirty="0"/>
              <a:t>ure</a:t>
            </a:r>
            <a:r>
              <a:rPr spc="25" dirty="0"/>
              <a:t> </a:t>
            </a:r>
            <a:r>
              <a:rPr spc="-5" dirty="0"/>
              <a:t>s</a:t>
            </a:r>
            <a:r>
              <a:rPr spc="-15" dirty="0"/>
              <a:t>t</a:t>
            </a:r>
            <a:r>
              <a:rPr spc="-5" dirty="0"/>
              <a:t>yl</a:t>
            </a:r>
            <a:r>
              <a:rPr spc="-20" dirty="0"/>
              <a:t>e</a:t>
            </a:r>
            <a:r>
              <a:rPr spc="-5" dirty="0"/>
              <a:t>s</a:t>
            </a:r>
          </a:p>
        </p:txBody>
      </p:sp>
      <p:sp>
        <p:nvSpPr>
          <p:cNvPr id="595970"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366702F-1C11-0C4C-9115-9A9FC2909D49}" type="slidenum">
              <a:rPr lang="en-US" sz="1200">
                <a:latin typeface="Garamond" charset="0"/>
              </a:rPr>
              <a:pPr eaLnBrk="1" hangingPunct="1"/>
              <a:t>280</a:t>
            </a:fld>
            <a:endParaRPr lang="en-US" sz="1200">
              <a:latin typeface="Garamond" charset="0"/>
            </a:endParaRPr>
          </a:p>
        </p:txBody>
      </p:sp>
      <p:sp>
        <p:nvSpPr>
          <p:cNvPr id="3" name="object 3"/>
          <p:cNvSpPr txBox="1"/>
          <p:nvPr/>
        </p:nvSpPr>
        <p:spPr>
          <a:xfrm>
            <a:off x="328613" y="960438"/>
            <a:ext cx="6353175" cy="5086350"/>
          </a:xfrm>
          <a:prstGeom prst="rect">
            <a:avLst/>
          </a:prstGeom>
        </p:spPr>
        <p:txBody>
          <a:bodyPr lIns="0" tIns="0" rIns="0" bIns="0">
            <a:spAutoFit/>
          </a:bodyPr>
          <a:lstStyle/>
          <a:p>
            <a:pPr marL="12700">
              <a:defRPr/>
            </a:pPr>
            <a:r>
              <a:rPr sz="2400" spc="-5" dirty="0">
                <a:latin typeface="Comic Sans MS"/>
                <a:cs typeface="Comic Sans MS"/>
              </a:rPr>
              <a:t>Ov</a:t>
            </a:r>
            <a:r>
              <a:rPr sz="2400" spc="5" dirty="0">
                <a:latin typeface="Comic Sans MS"/>
                <a:cs typeface="Comic Sans MS"/>
              </a:rPr>
              <a:t>e</a:t>
            </a:r>
            <a:r>
              <a:rPr sz="2400" spc="-5" dirty="0">
                <a:latin typeface="Comic Sans MS"/>
                <a:cs typeface="Comic Sans MS"/>
              </a:rPr>
              <a:t>ral</a:t>
            </a:r>
            <a:r>
              <a:rPr sz="2400" dirty="0">
                <a:latin typeface="Comic Sans MS"/>
                <a:cs typeface="Comic Sans MS"/>
              </a:rPr>
              <a:t>l</a:t>
            </a:r>
            <a:r>
              <a:rPr sz="2400" spc="-15" dirty="0">
                <a:latin typeface="Comic Sans MS"/>
                <a:cs typeface="Comic Sans MS"/>
              </a:rPr>
              <a:t> </a:t>
            </a:r>
            <a:r>
              <a:rPr sz="2400" spc="-5" dirty="0">
                <a:latin typeface="Comic Sans MS"/>
                <a:cs typeface="Comic Sans MS"/>
              </a:rPr>
              <a:t>s</a:t>
            </a:r>
            <a:r>
              <a:rPr sz="2400" spc="-15" dirty="0">
                <a:latin typeface="Comic Sans MS"/>
                <a:cs typeface="Comic Sans MS"/>
              </a:rPr>
              <a:t>y</a:t>
            </a:r>
            <a:r>
              <a:rPr sz="2400" spc="-5" dirty="0">
                <a:latin typeface="Comic Sans MS"/>
                <a:cs typeface="Comic Sans MS"/>
              </a:rPr>
              <a:t>stem</a:t>
            </a:r>
            <a:r>
              <a:rPr sz="2400" spc="-20" dirty="0">
                <a:latin typeface="Comic Sans MS"/>
                <a:cs typeface="Comic Sans MS"/>
              </a:rPr>
              <a:t> </a:t>
            </a:r>
            <a:r>
              <a:rPr sz="2400" dirty="0">
                <a:latin typeface="Comic Sans MS"/>
                <a:cs typeface="Comic Sans MS"/>
              </a:rPr>
              <a:t>org</a:t>
            </a:r>
            <a:r>
              <a:rPr sz="2400" spc="-10" dirty="0">
                <a:latin typeface="Comic Sans MS"/>
                <a:cs typeface="Comic Sans MS"/>
              </a:rPr>
              <a:t>a</a:t>
            </a:r>
            <a:r>
              <a:rPr sz="2400" spc="-5" dirty="0">
                <a:latin typeface="Comic Sans MS"/>
                <a:cs typeface="Comic Sans MS"/>
              </a:rPr>
              <a:t>ni</a:t>
            </a:r>
            <a:r>
              <a:rPr sz="2400" spc="5" dirty="0">
                <a:latin typeface="Comic Sans MS"/>
                <a:cs typeface="Comic Sans MS"/>
              </a:rPr>
              <a:t>z</a:t>
            </a:r>
            <a:r>
              <a:rPr sz="2400" spc="-5" dirty="0">
                <a:latin typeface="Comic Sans MS"/>
                <a:cs typeface="Comic Sans MS"/>
              </a:rPr>
              <a:t>a</a:t>
            </a:r>
            <a:r>
              <a:rPr sz="2400" spc="-15" dirty="0">
                <a:latin typeface="Comic Sans MS"/>
                <a:cs typeface="Comic Sans MS"/>
              </a:rPr>
              <a:t>t</a:t>
            </a:r>
            <a:r>
              <a:rPr sz="2400" spc="-5" dirty="0">
                <a:latin typeface="Comic Sans MS"/>
                <a:cs typeface="Comic Sans MS"/>
              </a:rPr>
              <a:t>ion:</a:t>
            </a:r>
            <a:endParaRPr sz="2400">
              <a:latin typeface="Comic Sans MS"/>
              <a:cs typeface="Comic Sans MS"/>
            </a:endParaRPr>
          </a:p>
          <a:p>
            <a:pPr marL="909955" indent="-361315">
              <a:buClr>
                <a:srgbClr val="8A0000"/>
              </a:buClr>
              <a:buSzPct val="79166"/>
              <a:buFont typeface="Wingdings"/>
              <a:buChar char=""/>
              <a:tabLst>
                <a:tab pos="910590" algn="l"/>
              </a:tabLst>
              <a:defRPr/>
            </a:pPr>
            <a:r>
              <a:rPr sz="2400" spc="-5" dirty="0">
                <a:solidFill>
                  <a:srgbClr val="3333FF"/>
                </a:solidFill>
                <a:latin typeface="Comic Sans MS"/>
                <a:cs typeface="Comic Sans MS"/>
              </a:rPr>
              <a:t>Hi</a:t>
            </a:r>
            <a:r>
              <a:rPr sz="2400" spc="5" dirty="0">
                <a:solidFill>
                  <a:srgbClr val="3333FF"/>
                </a:solidFill>
                <a:latin typeface="Comic Sans MS"/>
                <a:cs typeface="Comic Sans MS"/>
              </a:rPr>
              <a:t>e</a:t>
            </a:r>
            <a:r>
              <a:rPr sz="2400" spc="-10" dirty="0">
                <a:solidFill>
                  <a:srgbClr val="3333FF"/>
                </a:solidFill>
                <a:latin typeface="Comic Sans MS"/>
                <a:cs typeface="Comic Sans MS"/>
              </a:rPr>
              <a:t>rarchical</a:t>
            </a:r>
            <a:endParaRPr sz="2400">
              <a:latin typeface="Comic Sans MS"/>
              <a:cs typeface="Comic Sans MS"/>
            </a:endParaRPr>
          </a:p>
          <a:p>
            <a:pPr marL="909955" indent="-361315">
              <a:buClr>
                <a:srgbClr val="8A0000"/>
              </a:buClr>
              <a:buSzPct val="79166"/>
              <a:buFont typeface="Wingdings"/>
              <a:buChar char=""/>
              <a:tabLst>
                <a:tab pos="910590" algn="l"/>
              </a:tabLst>
              <a:defRPr/>
            </a:pPr>
            <a:r>
              <a:rPr sz="2400" spc="-5" dirty="0">
                <a:solidFill>
                  <a:srgbClr val="3333FF"/>
                </a:solidFill>
                <a:latin typeface="Comic Sans MS"/>
                <a:cs typeface="Comic Sans MS"/>
              </a:rPr>
              <a:t>C</a:t>
            </a:r>
            <a:r>
              <a:rPr sz="2400" dirty="0">
                <a:solidFill>
                  <a:srgbClr val="3333FF"/>
                </a:solidFill>
                <a:latin typeface="Comic Sans MS"/>
                <a:cs typeface="Comic Sans MS"/>
              </a:rPr>
              <a:t>l</a:t>
            </a:r>
            <a:r>
              <a:rPr sz="2400" spc="-5" dirty="0">
                <a:solidFill>
                  <a:srgbClr val="3333FF"/>
                </a:solidFill>
                <a:latin typeface="Comic Sans MS"/>
                <a:cs typeface="Comic Sans MS"/>
              </a:rPr>
              <a:t>ie</a:t>
            </a:r>
            <a:r>
              <a:rPr sz="2400" spc="5" dirty="0">
                <a:solidFill>
                  <a:srgbClr val="3333FF"/>
                </a:solidFill>
                <a:latin typeface="Comic Sans MS"/>
                <a:cs typeface="Comic Sans MS"/>
              </a:rPr>
              <a:t>n</a:t>
            </a:r>
            <a:r>
              <a:rPr sz="2400" dirty="0">
                <a:solidFill>
                  <a:srgbClr val="3333FF"/>
                </a:solidFill>
                <a:latin typeface="Comic Sans MS"/>
                <a:cs typeface="Comic Sans MS"/>
              </a:rPr>
              <a:t>t</a:t>
            </a:r>
            <a:r>
              <a:rPr sz="2400" spc="-10" dirty="0">
                <a:solidFill>
                  <a:srgbClr val="3333FF"/>
                </a:solidFill>
                <a:latin typeface="Comic Sans MS"/>
                <a:cs typeface="Comic Sans MS"/>
              </a:rPr>
              <a:t>-</a:t>
            </a:r>
            <a:r>
              <a:rPr sz="2400" dirty="0">
                <a:solidFill>
                  <a:srgbClr val="3333FF"/>
                </a:solidFill>
                <a:latin typeface="Comic Sans MS"/>
                <a:cs typeface="Comic Sans MS"/>
              </a:rPr>
              <a:t>server</a:t>
            </a:r>
            <a:endParaRPr sz="2400">
              <a:latin typeface="Comic Sans MS"/>
              <a:cs typeface="Comic Sans MS"/>
            </a:endParaRPr>
          </a:p>
          <a:p>
            <a:pPr marL="909955" indent="-361315">
              <a:buClr>
                <a:srgbClr val="8A0000"/>
              </a:buClr>
              <a:buSzPct val="79166"/>
              <a:buFont typeface="Wingdings"/>
              <a:buChar char=""/>
              <a:tabLst>
                <a:tab pos="910590" algn="l"/>
              </a:tabLst>
              <a:defRPr/>
            </a:pPr>
            <a:r>
              <a:rPr sz="2400" spc="-5" dirty="0">
                <a:solidFill>
                  <a:srgbClr val="3333FF"/>
                </a:solidFill>
                <a:latin typeface="Comic Sans MS"/>
                <a:cs typeface="Comic Sans MS"/>
              </a:rPr>
              <a:t>C</a:t>
            </a:r>
            <a:r>
              <a:rPr sz="2400" dirty="0">
                <a:solidFill>
                  <a:srgbClr val="3333FF"/>
                </a:solidFill>
                <a:latin typeface="Comic Sans MS"/>
                <a:cs typeface="Comic Sans MS"/>
              </a:rPr>
              <a:t>lou</a:t>
            </a:r>
            <a:r>
              <a:rPr sz="2400" spc="-5" dirty="0">
                <a:solidFill>
                  <a:srgbClr val="3333FF"/>
                </a:solidFill>
                <a:latin typeface="Comic Sans MS"/>
                <a:cs typeface="Comic Sans MS"/>
              </a:rPr>
              <a:t>d</a:t>
            </a:r>
            <a:r>
              <a:rPr sz="2400" spc="-10" dirty="0">
                <a:solidFill>
                  <a:srgbClr val="3333FF"/>
                </a:solidFill>
                <a:latin typeface="Comic Sans MS"/>
                <a:cs typeface="Comic Sans MS"/>
              </a:rPr>
              <a:t>-</a:t>
            </a:r>
            <a:r>
              <a:rPr sz="2400" spc="-5" dirty="0">
                <a:solidFill>
                  <a:srgbClr val="3333FF"/>
                </a:solidFill>
                <a:latin typeface="Comic Sans MS"/>
                <a:cs typeface="Comic Sans MS"/>
              </a:rPr>
              <a:t>based</a:t>
            </a:r>
            <a:endParaRPr sz="2400">
              <a:latin typeface="Comic Sans MS"/>
              <a:cs typeface="Comic Sans MS"/>
            </a:endParaRPr>
          </a:p>
          <a:p>
            <a:pPr marL="909955" indent="-361315">
              <a:buClr>
                <a:srgbClr val="8A0000"/>
              </a:buClr>
              <a:buSzPct val="79166"/>
              <a:buFont typeface="Wingdings"/>
              <a:buChar char=""/>
              <a:tabLst>
                <a:tab pos="910590" algn="l"/>
              </a:tabLst>
              <a:defRPr/>
            </a:pPr>
            <a:r>
              <a:rPr sz="2400" spc="-5" dirty="0">
                <a:solidFill>
                  <a:srgbClr val="3333FF"/>
                </a:solidFill>
                <a:latin typeface="Comic Sans MS"/>
                <a:cs typeface="Comic Sans MS"/>
              </a:rPr>
              <a:t>Pee</a:t>
            </a:r>
            <a:r>
              <a:rPr sz="2400" dirty="0">
                <a:solidFill>
                  <a:srgbClr val="3333FF"/>
                </a:solidFill>
                <a:latin typeface="Comic Sans MS"/>
                <a:cs typeface="Comic Sans MS"/>
              </a:rPr>
              <a:t>r</a:t>
            </a:r>
            <a:r>
              <a:rPr sz="2400" spc="-10" dirty="0">
                <a:solidFill>
                  <a:srgbClr val="3333FF"/>
                </a:solidFill>
                <a:latin typeface="Comic Sans MS"/>
                <a:cs typeface="Comic Sans MS"/>
              </a:rPr>
              <a:t>-</a:t>
            </a:r>
            <a:r>
              <a:rPr sz="2400" spc="-5" dirty="0">
                <a:solidFill>
                  <a:srgbClr val="3333FF"/>
                </a:solidFill>
                <a:latin typeface="Comic Sans MS"/>
                <a:cs typeface="Comic Sans MS"/>
              </a:rPr>
              <a:t>to</a:t>
            </a:r>
            <a:r>
              <a:rPr sz="2400" spc="-10" dirty="0">
                <a:solidFill>
                  <a:srgbClr val="3333FF"/>
                </a:solidFill>
                <a:latin typeface="Comic Sans MS"/>
                <a:cs typeface="Comic Sans MS"/>
              </a:rPr>
              <a:t>-</a:t>
            </a:r>
            <a:r>
              <a:rPr sz="2400" spc="-5" dirty="0">
                <a:solidFill>
                  <a:srgbClr val="3333FF"/>
                </a:solidFill>
                <a:latin typeface="Comic Sans MS"/>
                <a:cs typeface="Comic Sans MS"/>
              </a:rPr>
              <a:t>pe</a:t>
            </a:r>
            <a:r>
              <a:rPr sz="2400" dirty="0">
                <a:solidFill>
                  <a:srgbClr val="3333FF"/>
                </a:solidFill>
                <a:latin typeface="Comic Sans MS"/>
                <a:cs typeface="Comic Sans MS"/>
              </a:rPr>
              <a:t>er</a:t>
            </a:r>
            <a:endParaRPr sz="2400">
              <a:latin typeface="Comic Sans MS"/>
              <a:cs typeface="Comic Sans MS"/>
            </a:endParaRPr>
          </a:p>
          <a:p>
            <a:pPr marL="12700">
              <a:defRPr/>
            </a:pPr>
            <a:r>
              <a:rPr sz="2400" spc="-5" dirty="0">
                <a:latin typeface="Comic Sans MS"/>
                <a:cs typeface="Comic Sans MS"/>
              </a:rPr>
              <a:t>Indivi</a:t>
            </a:r>
            <a:r>
              <a:rPr sz="2400" spc="-10" dirty="0">
                <a:latin typeface="Comic Sans MS"/>
                <a:cs typeface="Comic Sans MS"/>
              </a:rPr>
              <a:t>d</a:t>
            </a:r>
            <a:r>
              <a:rPr sz="2400" spc="-5" dirty="0">
                <a:latin typeface="Comic Sans MS"/>
                <a:cs typeface="Comic Sans MS"/>
              </a:rPr>
              <a:t>ual</a:t>
            </a:r>
            <a:r>
              <a:rPr sz="2400" spc="20" dirty="0">
                <a:latin typeface="Comic Sans MS"/>
                <a:cs typeface="Comic Sans MS"/>
              </a:rPr>
              <a:t> </a:t>
            </a:r>
            <a:r>
              <a:rPr sz="2400" dirty="0">
                <a:latin typeface="Comic Sans MS"/>
                <a:cs typeface="Comic Sans MS"/>
              </a:rPr>
              <a:t>progr</a:t>
            </a:r>
            <a:r>
              <a:rPr sz="2400" spc="-15" dirty="0">
                <a:latin typeface="Comic Sans MS"/>
                <a:cs typeface="Comic Sans MS"/>
              </a:rPr>
              <a:t>a</a:t>
            </a:r>
            <a:r>
              <a:rPr sz="2400" spc="-5" dirty="0">
                <a:latin typeface="Comic Sans MS"/>
                <a:cs typeface="Comic Sans MS"/>
              </a:rPr>
              <a:t>m</a:t>
            </a:r>
            <a:r>
              <a:rPr sz="2400" dirty="0">
                <a:latin typeface="Comic Sans MS"/>
                <a:cs typeface="Comic Sans MS"/>
              </a:rPr>
              <a:t> </a:t>
            </a:r>
            <a:r>
              <a:rPr sz="2400" spc="-15" dirty="0">
                <a:latin typeface="Comic Sans MS"/>
                <a:cs typeface="Comic Sans MS"/>
              </a:rPr>
              <a:t>s</a:t>
            </a:r>
            <a:r>
              <a:rPr sz="2400" spc="-5" dirty="0">
                <a:latin typeface="Comic Sans MS"/>
                <a:cs typeface="Comic Sans MS"/>
              </a:rPr>
              <a:t>tructuring:</a:t>
            </a:r>
            <a:endParaRPr sz="2400">
              <a:latin typeface="Comic Sans MS"/>
              <a:cs typeface="Comic Sans MS"/>
            </a:endParaRPr>
          </a:p>
          <a:p>
            <a:pPr marL="909955" indent="-361315">
              <a:buClr>
                <a:srgbClr val="8A0000"/>
              </a:buClr>
              <a:buSzPct val="79166"/>
              <a:buFont typeface="Wingdings"/>
              <a:buChar char=""/>
              <a:tabLst>
                <a:tab pos="910590" algn="l"/>
              </a:tabLst>
              <a:defRPr/>
            </a:pPr>
            <a:r>
              <a:rPr sz="2400" dirty="0">
                <a:solidFill>
                  <a:srgbClr val="3333FF"/>
                </a:solidFill>
                <a:latin typeface="Comic Sans MS"/>
                <a:cs typeface="Comic Sans MS"/>
              </a:rPr>
              <a:t>Con</a:t>
            </a:r>
            <a:r>
              <a:rPr sz="2400" spc="-5" dirty="0">
                <a:solidFill>
                  <a:srgbClr val="3333FF"/>
                </a:solidFill>
                <a:latin typeface="Comic Sans MS"/>
                <a:cs typeface="Comic Sans MS"/>
              </a:rPr>
              <a:t>tro</a:t>
            </a:r>
            <a:r>
              <a:rPr sz="2400" dirty="0">
                <a:solidFill>
                  <a:srgbClr val="3333FF"/>
                </a:solidFill>
                <a:latin typeface="Comic Sans MS"/>
                <a:cs typeface="Comic Sans MS"/>
              </a:rPr>
              <a:t>l</a:t>
            </a:r>
            <a:r>
              <a:rPr sz="2400" spc="-10" dirty="0">
                <a:solidFill>
                  <a:srgbClr val="3333FF"/>
                </a:solidFill>
                <a:latin typeface="Comic Sans MS"/>
                <a:cs typeface="Comic Sans MS"/>
              </a:rPr>
              <a:t>-</a:t>
            </a:r>
            <a:r>
              <a:rPr sz="2400" spc="-5" dirty="0">
                <a:solidFill>
                  <a:srgbClr val="3333FF"/>
                </a:solidFill>
                <a:latin typeface="Comic Sans MS"/>
                <a:cs typeface="Comic Sans MS"/>
              </a:rPr>
              <a:t>based</a:t>
            </a:r>
            <a:endParaRPr sz="2400">
              <a:latin typeface="Comic Sans MS"/>
              <a:cs typeface="Comic Sans MS"/>
            </a:endParaRPr>
          </a:p>
          <a:p>
            <a:pPr marL="1316990" lvl="1" indent="-228600">
              <a:buFont typeface="Arial"/>
              <a:buChar char="•"/>
              <a:tabLst>
                <a:tab pos="1317625" algn="l"/>
              </a:tabLst>
              <a:defRPr/>
            </a:pPr>
            <a:r>
              <a:rPr sz="2400" spc="-5" dirty="0">
                <a:latin typeface="Comic Sans MS"/>
                <a:cs typeface="Comic Sans MS"/>
              </a:rPr>
              <a:t>Call</a:t>
            </a:r>
            <a:r>
              <a:rPr sz="2400" spc="-10" dirty="0">
                <a:latin typeface="Comic Sans MS"/>
                <a:cs typeface="Comic Sans MS"/>
              </a:rPr>
              <a:t>-</a:t>
            </a:r>
            <a:r>
              <a:rPr sz="2400" dirty="0">
                <a:latin typeface="Comic Sans MS"/>
                <a:cs typeface="Comic Sans MS"/>
              </a:rPr>
              <a:t>an</a:t>
            </a:r>
            <a:r>
              <a:rPr sz="2400" spc="-10" dirty="0">
                <a:latin typeface="Comic Sans MS"/>
                <a:cs typeface="Comic Sans MS"/>
              </a:rPr>
              <a:t>d-</a:t>
            </a:r>
            <a:r>
              <a:rPr sz="2400" spc="-5" dirty="0">
                <a:latin typeface="Comic Sans MS"/>
                <a:cs typeface="Comic Sans MS"/>
              </a:rPr>
              <a:t>retur</a:t>
            </a:r>
            <a:r>
              <a:rPr sz="2400" dirty="0">
                <a:latin typeface="Comic Sans MS"/>
                <a:cs typeface="Comic Sans MS"/>
              </a:rPr>
              <a:t>n</a:t>
            </a:r>
            <a:r>
              <a:rPr sz="2400" spc="25" dirty="0">
                <a:latin typeface="Comic Sans MS"/>
                <a:cs typeface="Comic Sans MS"/>
              </a:rPr>
              <a:t> </a:t>
            </a:r>
            <a:r>
              <a:rPr sz="2400" spc="-5" dirty="0">
                <a:latin typeface="Comic Sans MS"/>
                <a:cs typeface="Comic Sans MS"/>
              </a:rPr>
              <a:t>(Su</a:t>
            </a:r>
            <a:r>
              <a:rPr sz="2400" spc="5" dirty="0">
                <a:latin typeface="Comic Sans MS"/>
                <a:cs typeface="Comic Sans MS"/>
              </a:rPr>
              <a:t>b</a:t>
            </a:r>
            <a:r>
              <a:rPr sz="2400" spc="-5" dirty="0">
                <a:latin typeface="Comic Sans MS"/>
                <a:cs typeface="Comic Sans MS"/>
              </a:rPr>
              <a:t>routin</a:t>
            </a:r>
            <a:r>
              <a:rPr sz="2400" spc="10" dirty="0">
                <a:latin typeface="Comic Sans MS"/>
                <a:cs typeface="Comic Sans MS"/>
              </a:rPr>
              <a:t>e</a:t>
            </a:r>
            <a:r>
              <a:rPr sz="2400" spc="-10" dirty="0">
                <a:latin typeface="Comic Sans MS"/>
                <a:cs typeface="Comic Sans MS"/>
              </a:rPr>
              <a:t>-</a:t>
            </a:r>
            <a:r>
              <a:rPr sz="2400" spc="-5" dirty="0">
                <a:latin typeface="Comic Sans MS"/>
                <a:cs typeface="Comic Sans MS"/>
              </a:rPr>
              <a:t>based)</a:t>
            </a:r>
            <a:endParaRPr sz="2400">
              <a:latin typeface="Comic Sans MS"/>
              <a:cs typeface="Comic Sans MS"/>
            </a:endParaRPr>
          </a:p>
          <a:p>
            <a:pPr marL="1316990" lvl="1" indent="-228600">
              <a:buFont typeface="Arial"/>
              <a:buChar char="•"/>
              <a:tabLst>
                <a:tab pos="1317625" algn="l"/>
              </a:tabLst>
              <a:defRPr/>
            </a:pPr>
            <a:r>
              <a:rPr sz="2400" dirty="0">
                <a:latin typeface="Comic Sans MS"/>
                <a:cs typeface="Comic Sans MS"/>
              </a:rPr>
              <a:t>Corou</a:t>
            </a:r>
            <a:r>
              <a:rPr sz="2400" spc="-15" dirty="0">
                <a:latin typeface="Comic Sans MS"/>
                <a:cs typeface="Comic Sans MS"/>
              </a:rPr>
              <a:t>t</a:t>
            </a:r>
            <a:r>
              <a:rPr sz="2400" spc="-5" dirty="0">
                <a:latin typeface="Comic Sans MS"/>
                <a:cs typeface="Comic Sans MS"/>
              </a:rPr>
              <a:t>in</a:t>
            </a:r>
            <a:r>
              <a:rPr sz="2400" spc="5" dirty="0">
                <a:latin typeface="Comic Sans MS"/>
                <a:cs typeface="Comic Sans MS"/>
              </a:rPr>
              <a:t>e</a:t>
            </a:r>
            <a:r>
              <a:rPr sz="2400" spc="-10" dirty="0">
                <a:latin typeface="Comic Sans MS"/>
                <a:cs typeface="Comic Sans MS"/>
              </a:rPr>
              <a:t>-</a:t>
            </a:r>
            <a:r>
              <a:rPr sz="2400" spc="-5" dirty="0">
                <a:latin typeface="Comic Sans MS"/>
                <a:cs typeface="Comic Sans MS"/>
              </a:rPr>
              <a:t>ba</a:t>
            </a:r>
            <a:r>
              <a:rPr sz="2400" spc="-10" dirty="0">
                <a:latin typeface="Comic Sans MS"/>
                <a:cs typeface="Comic Sans MS"/>
              </a:rPr>
              <a:t>s</a:t>
            </a:r>
            <a:r>
              <a:rPr sz="2400" dirty="0">
                <a:latin typeface="Comic Sans MS"/>
                <a:cs typeface="Comic Sans MS"/>
              </a:rPr>
              <a:t>ed</a:t>
            </a:r>
            <a:endParaRPr sz="2400">
              <a:latin typeface="Comic Sans MS"/>
              <a:cs typeface="Comic Sans MS"/>
            </a:endParaRPr>
          </a:p>
          <a:p>
            <a:pPr marL="909955" indent="-361315">
              <a:buClr>
                <a:srgbClr val="8A0000"/>
              </a:buClr>
              <a:buSzPct val="79166"/>
              <a:buFont typeface="Wingdings"/>
              <a:buChar char=""/>
              <a:tabLst>
                <a:tab pos="910590" algn="l"/>
              </a:tabLst>
              <a:defRPr/>
            </a:pPr>
            <a:r>
              <a:rPr sz="2400" spc="-5" dirty="0">
                <a:solidFill>
                  <a:srgbClr val="3333FF"/>
                </a:solidFill>
                <a:latin typeface="Comic Sans MS"/>
                <a:cs typeface="Comic Sans MS"/>
              </a:rPr>
              <a:t>D</a:t>
            </a:r>
            <a:r>
              <a:rPr sz="2400" spc="-15" dirty="0">
                <a:solidFill>
                  <a:srgbClr val="3333FF"/>
                </a:solidFill>
                <a:latin typeface="Comic Sans MS"/>
                <a:cs typeface="Comic Sans MS"/>
              </a:rPr>
              <a:t>a</a:t>
            </a:r>
            <a:r>
              <a:rPr sz="2400" spc="-10" dirty="0">
                <a:solidFill>
                  <a:srgbClr val="3333FF"/>
                </a:solidFill>
                <a:latin typeface="Comic Sans MS"/>
                <a:cs typeface="Comic Sans MS"/>
              </a:rPr>
              <a:t>t</a:t>
            </a:r>
            <a:r>
              <a:rPr sz="2400" spc="-15" dirty="0">
                <a:solidFill>
                  <a:srgbClr val="3333FF"/>
                </a:solidFill>
                <a:latin typeface="Comic Sans MS"/>
                <a:cs typeface="Comic Sans MS"/>
              </a:rPr>
              <a:t>a</a:t>
            </a:r>
            <a:r>
              <a:rPr sz="2400" spc="-5" dirty="0">
                <a:solidFill>
                  <a:srgbClr val="3333FF"/>
                </a:solidFill>
                <a:latin typeface="Comic Sans MS"/>
                <a:cs typeface="Comic Sans MS"/>
              </a:rPr>
              <a:t>flow:</a:t>
            </a:r>
            <a:endParaRPr sz="2400">
              <a:latin typeface="Comic Sans MS"/>
              <a:cs typeface="Comic Sans MS"/>
            </a:endParaRPr>
          </a:p>
          <a:p>
            <a:pPr marL="1316990" lvl="1" indent="-228600">
              <a:buFont typeface="Arial"/>
              <a:buChar char="•"/>
              <a:tabLst>
                <a:tab pos="1317625" algn="l"/>
              </a:tabLst>
              <a:defRPr/>
            </a:pPr>
            <a:r>
              <a:rPr sz="2400" spc="-5" dirty="0">
                <a:latin typeface="Comic Sans MS"/>
                <a:cs typeface="Comic Sans MS"/>
              </a:rPr>
              <a:t>Pipes</a:t>
            </a:r>
            <a:r>
              <a:rPr sz="2400" spc="-20" dirty="0">
                <a:latin typeface="Comic Sans MS"/>
                <a:cs typeface="Comic Sans MS"/>
              </a:rPr>
              <a:t> </a:t>
            </a:r>
            <a:r>
              <a:rPr sz="2400" dirty="0">
                <a:latin typeface="Comic Sans MS"/>
                <a:cs typeface="Comic Sans MS"/>
              </a:rPr>
              <a:t>and </a:t>
            </a:r>
            <a:r>
              <a:rPr sz="2400" spc="-5" dirty="0">
                <a:latin typeface="Comic Sans MS"/>
                <a:cs typeface="Comic Sans MS"/>
              </a:rPr>
              <a:t>filt</a:t>
            </a:r>
            <a:r>
              <a:rPr sz="2400" spc="5" dirty="0">
                <a:latin typeface="Comic Sans MS"/>
                <a:cs typeface="Comic Sans MS"/>
              </a:rPr>
              <a:t>e</a:t>
            </a:r>
            <a:r>
              <a:rPr sz="2400" spc="-5" dirty="0">
                <a:latin typeface="Comic Sans MS"/>
                <a:cs typeface="Comic Sans MS"/>
              </a:rPr>
              <a:t>rs</a:t>
            </a:r>
            <a:endParaRPr sz="2400">
              <a:latin typeface="Comic Sans MS"/>
              <a:cs typeface="Comic Sans MS"/>
            </a:endParaRPr>
          </a:p>
          <a:p>
            <a:pPr marL="1316990" lvl="1" indent="-228600">
              <a:buFont typeface="Arial"/>
              <a:buChar char="•"/>
              <a:tabLst>
                <a:tab pos="1317625" algn="l"/>
              </a:tabLst>
              <a:defRPr/>
            </a:pPr>
            <a:r>
              <a:rPr sz="2400" spc="-5" dirty="0">
                <a:latin typeface="Comic Sans MS"/>
                <a:cs typeface="Comic Sans MS"/>
              </a:rPr>
              <a:t>Blackboard</a:t>
            </a:r>
            <a:endParaRPr sz="2400">
              <a:latin typeface="Comic Sans MS"/>
              <a:cs typeface="Comic Sans MS"/>
            </a:endParaRPr>
          </a:p>
          <a:p>
            <a:pPr marL="1316990" lvl="1" indent="-228600">
              <a:buFont typeface="Arial"/>
              <a:buChar char="•"/>
              <a:tabLst>
                <a:tab pos="1317625" algn="l"/>
              </a:tabLst>
              <a:defRPr/>
            </a:pPr>
            <a:r>
              <a:rPr sz="2400" dirty="0">
                <a:latin typeface="Comic Sans MS"/>
                <a:cs typeface="Comic Sans MS"/>
              </a:rPr>
              <a:t>Even</a:t>
            </a:r>
            <a:r>
              <a:rPr sz="2400" spc="-10" dirty="0">
                <a:latin typeface="Comic Sans MS"/>
                <a:cs typeface="Comic Sans MS"/>
              </a:rPr>
              <a:t>t-</a:t>
            </a:r>
            <a:r>
              <a:rPr sz="2400" spc="-5" dirty="0">
                <a:latin typeface="Comic Sans MS"/>
                <a:cs typeface="Comic Sans MS"/>
              </a:rPr>
              <a:t>d</a:t>
            </a:r>
            <a:r>
              <a:rPr sz="2400" spc="-10" dirty="0">
                <a:latin typeface="Comic Sans MS"/>
                <a:cs typeface="Comic Sans MS"/>
              </a:rPr>
              <a:t>r</a:t>
            </a:r>
            <a:r>
              <a:rPr sz="2400" spc="-5" dirty="0">
                <a:latin typeface="Comic Sans MS"/>
                <a:cs typeface="Comic Sans MS"/>
              </a:rPr>
              <a:t>iven</a:t>
            </a:r>
            <a:endParaRPr sz="2400">
              <a:latin typeface="Comic Sans MS"/>
              <a:cs typeface="Comic Sans MS"/>
            </a:endParaRPr>
          </a:p>
          <a:p>
            <a:pPr marL="909955" indent="-361315">
              <a:buClr>
                <a:srgbClr val="8A0000"/>
              </a:buClr>
              <a:buSzPct val="79166"/>
              <a:buFont typeface="Wingdings"/>
              <a:buChar char=""/>
              <a:tabLst>
                <a:tab pos="910590" algn="l"/>
              </a:tabLst>
              <a:defRPr/>
            </a:pPr>
            <a:r>
              <a:rPr sz="2400" spc="-5" dirty="0">
                <a:solidFill>
                  <a:srgbClr val="3333FF"/>
                </a:solidFill>
                <a:latin typeface="Comic Sans MS"/>
                <a:cs typeface="Comic Sans MS"/>
              </a:rPr>
              <a:t>O</a:t>
            </a:r>
            <a:r>
              <a:rPr sz="2400" spc="5" dirty="0">
                <a:solidFill>
                  <a:srgbClr val="3333FF"/>
                </a:solidFill>
                <a:latin typeface="Comic Sans MS"/>
                <a:cs typeface="Comic Sans MS"/>
              </a:rPr>
              <a:t>b</a:t>
            </a:r>
            <a:r>
              <a:rPr sz="2400" spc="-5" dirty="0">
                <a:solidFill>
                  <a:srgbClr val="3333FF"/>
                </a:solidFill>
                <a:latin typeface="Comic Sans MS"/>
                <a:cs typeface="Comic Sans MS"/>
              </a:rPr>
              <a:t>j</a:t>
            </a:r>
            <a:r>
              <a:rPr sz="2400" spc="5" dirty="0">
                <a:solidFill>
                  <a:srgbClr val="3333FF"/>
                </a:solidFill>
                <a:latin typeface="Comic Sans MS"/>
                <a:cs typeface="Comic Sans MS"/>
              </a:rPr>
              <a:t>e</a:t>
            </a:r>
            <a:r>
              <a:rPr sz="2400" spc="-5" dirty="0">
                <a:solidFill>
                  <a:srgbClr val="3333FF"/>
                </a:solidFill>
                <a:latin typeface="Comic Sans MS"/>
                <a:cs typeface="Comic Sans MS"/>
              </a:rPr>
              <a:t>c</a:t>
            </a:r>
            <a:r>
              <a:rPr sz="2400" dirty="0">
                <a:solidFill>
                  <a:srgbClr val="3333FF"/>
                </a:solidFill>
                <a:latin typeface="Comic Sans MS"/>
                <a:cs typeface="Comic Sans MS"/>
              </a:rPr>
              <a:t>t</a:t>
            </a:r>
            <a:r>
              <a:rPr sz="2400" spc="-10" dirty="0">
                <a:solidFill>
                  <a:srgbClr val="3333FF"/>
                </a:solidFill>
                <a:latin typeface="Comic Sans MS"/>
                <a:cs typeface="Comic Sans MS"/>
              </a:rPr>
              <a:t>-</a:t>
            </a:r>
            <a:r>
              <a:rPr sz="2400" dirty="0">
                <a:solidFill>
                  <a:srgbClr val="3333FF"/>
                </a:solidFill>
                <a:latin typeface="Comic Sans MS"/>
                <a:cs typeface="Comic Sans MS"/>
              </a:rPr>
              <a:t>orien</a:t>
            </a:r>
            <a:r>
              <a:rPr sz="2400" spc="-5" dirty="0">
                <a:solidFill>
                  <a:srgbClr val="3333FF"/>
                </a:solidFill>
                <a:latin typeface="Comic Sans MS"/>
                <a:cs typeface="Comic Sans MS"/>
              </a:rPr>
              <a:t>ted</a:t>
            </a:r>
            <a:endParaRPr sz="2400">
              <a:latin typeface="Comic Sans MS"/>
              <a:cs typeface="Comic Sans MS"/>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Hier</a:t>
            </a:r>
            <a:r>
              <a:rPr spc="-25" dirty="0"/>
              <a:t>a</a:t>
            </a:r>
            <a:r>
              <a:rPr spc="-5" dirty="0"/>
              <a:t>rchi</a:t>
            </a:r>
            <a:r>
              <a:rPr spc="-15" dirty="0"/>
              <a:t>c</a:t>
            </a:r>
            <a:r>
              <a:rPr spc="-10" dirty="0"/>
              <a:t>al</a:t>
            </a:r>
          </a:p>
        </p:txBody>
      </p:sp>
      <p:sp>
        <p:nvSpPr>
          <p:cNvPr id="596994"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05D646A-1D84-3C44-B9B4-A45BDC309DE6}" type="slidenum">
              <a:rPr lang="en-US" sz="1200">
                <a:latin typeface="Garamond" charset="0"/>
              </a:rPr>
              <a:pPr eaLnBrk="1" hangingPunct="1"/>
              <a:t>281</a:t>
            </a:fld>
            <a:endParaRPr lang="en-US" sz="1200">
              <a:latin typeface="Garamond" charset="0"/>
            </a:endParaRPr>
          </a:p>
        </p:txBody>
      </p:sp>
      <p:sp>
        <p:nvSpPr>
          <p:cNvPr id="596995" name="object 3"/>
          <p:cNvSpPr txBox="1">
            <a:spLocks noChangeArrowheads="1"/>
          </p:cNvSpPr>
          <p:nvPr/>
        </p:nvSpPr>
        <p:spPr bwMode="auto">
          <a:xfrm>
            <a:off x="328613" y="960438"/>
            <a:ext cx="7847012" cy="4135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Each layer provides </a:t>
            </a:r>
            <a:r>
              <a:rPr lang="en-US" b="1">
                <a:solidFill>
                  <a:srgbClr val="3366FF"/>
                </a:solidFill>
                <a:latin typeface="Comic Sans MS" charset="0"/>
                <a:cs typeface="Comic Sans MS" charset="0"/>
              </a:rPr>
              <a:t>services to the layer above </a:t>
            </a:r>
            <a:r>
              <a:rPr lang="en-US">
                <a:latin typeface="Comic Sans MS" charset="0"/>
                <a:cs typeface="Comic Sans MS" charset="0"/>
              </a:rPr>
              <a:t>it and acts as a client of the layer below</a:t>
            </a:r>
          </a:p>
          <a:p>
            <a:pPr eaLnBrk="1" hangingPunct="1">
              <a:spcBef>
                <a:spcPts val="575"/>
              </a:spcBef>
            </a:pPr>
            <a:r>
              <a:rPr lang="en-US">
                <a:latin typeface="Comic Sans MS" charset="0"/>
                <a:cs typeface="Comic Sans MS" charset="0"/>
              </a:rPr>
              <a:t>Each layer collects services at a particular level of</a:t>
            </a:r>
          </a:p>
          <a:p>
            <a:pPr eaLnBrk="1" hangingPunct="1"/>
            <a:r>
              <a:rPr lang="en-US" b="1">
                <a:solidFill>
                  <a:srgbClr val="3366FF"/>
                </a:solidFill>
                <a:latin typeface="Comic Sans MS" charset="0"/>
                <a:cs typeface="Comic Sans MS" charset="0"/>
              </a:rPr>
              <a:t>abstraction</a:t>
            </a:r>
            <a:endParaRPr lang="en-US">
              <a:latin typeface="Comic Sans MS" charset="0"/>
              <a:cs typeface="Comic Sans MS" charset="0"/>
            </a:endParaRPr>
          </a:p>
          <a:p>
            <a:pPr eaLnBrk="1" hangingPunct="1">
              <a:spcBef>
                <a:spcPts val="575"/>
              </a:spcBef>
            </a:pPr>
            <a:r>
              <a:rPr lang="en-US">
                <a:latin typeface="Comic Sans MS" charset="0"/>
                <a:cs typeface="Comic Sans MS" charset="0"/>
              </a:rPr>
              <a:t>A layer depends only on lower layers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Has no knowledge of higher layers</a:t>
            </a:r>
            <a:endParaRPr lang="en-US">
              <a:latin typeface="Comic Sans MS" charset="0"/>
              <a:cs typeface="Comic Sans MS" charset="0"/>
            </a:endParaRPr>
          </a:p>
          <a:p>
            <a:pPr eaLnBrk="1" hangingPunct="1">
              <a:spcBef>
                <a:spcPts val="13"/>
              </a:spcBef>
              <a:buClr>
                <a:srgbClr val="8A0000"/>
              </a:buClr>
              <a:buFont typeface="Wingdings" charset="0"/>
              <a:buChar char=""/>
            </a:pPr>
            <a:endParaRPr lang="en-US" sz="3500">
              <a:latin typeface="Times New Roman" charset="0"/>
              <a:cs typeface="Times New Roman" charset="0"/>
            </a:endParaRPr>
          </a:p>
          <a:p>
            <a:pPr eaLnBrk="1" hangingPunct="1"/>
            <a:r>
              <a:rPr lang="en-US">
                <a:latin typeface="Comic Sans MS" charset="0"/>
                <a:cs typeface="Comic Sans MS" charset="0"/>
              </a:rPr>
              <a:t>Example</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Communication protocols</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Operating systems</a:t>
            </a:r>
            <a:endParaRPr lang="en-US">
              <a:latin typeface="Comic Sans MS" charset="0"/>
              <a:cs typeface="Comic Sans MS" charset="0"/>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Hier</a:t>
            </a:r>
            <a:r>
              <a:rPr spc="-25" dirty="0"/>
              <a:t>a</a:t>
            </a:r>
            <a:r>
              <a:rPr spc="-5" dirty="0"/>
              <a:t>rchi</a:t>
            </a:r>
            <a:r>
              <a:rPr spc="-15" dirty="0"/>
              <a:t>c</a:t>
            </a:r>
            <a:r>
              <a:rPr spc="-10" dirty="0"/>
              <a:t>al</a:t>
            </a:r>
          </a:p>
        </p:txBody>
      </p:sp>
      <p:sp>
        <p:nvSpPr>
          <p:cNvPr id="598018" name="object 29"/>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E6D739E-C9F4-FB4E-9404-D4736D8D6ECA}" type="slidenum">
              <a:rPr lang="en-US" sz="1200">
                <a:latin typeface="Garamond" charset="0"/>
              </a:rPr>
              <a:pPr eaLnBrk="1" hangingPunct="1"/>
              <a:t>282</a:t>
            </a:fld>
            <a:endParaRPr lang="en-US" sz="1200">
              <a:latin typeface="Garamond" charset="0"/>
            </a:endParaRPr>
          </a:p>
        </p:txBody>
      </p:sp>
      <p:sp>
        <p:nvSpPr>
          <p:cNvPr id="598019" name="object 3"/>
          <p:cNvSpPr txBox="1">
            <a:spLocks noChangeArrowheads="1"/>
          </p:cNvSpPr>
          <p:nvPr/>
        </p:nvSpPr>
        <p:spPr bwMode="auto">
          <a:xfrm>
            <a:off x="328613" y="960438"/>
            <a:ext cx="8058150" cy="201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Components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Group of subtasks which implement an abstraction at some layer in the hierarchy</a:t>
            </a:r>
            <a:endParaRPr lang="en-US">
              <a:latin typeface="Comic Sans MS" charset="0"/>
              <a:cs typeface="Comic Sans MS" charset="0"/>
            </a:endParaRPr>
          </a:p>
          <a:p>
            <a:pPr eaLnBrk="1" hangingPunct="1">
              <a:spcBef>
                <a:spcPts val="575"/>
              </a:spcBef>
            </a:pPr>
            <a:r>
              <a:rPr lang="en-US">
                <a:latin typeface="Comic Sans MS" charset="0"/>
                <a:cs typeface="Comic Sans MS" charset="0"/>
              </a:rPr>
              <a:t>Connectors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Protocols that define how the layers interact</a:t>
            </a:r>
            <a:endParaRPr lang="en-US">
              <a:latin typeface="Comic Sans MS" charset="0"/>
              <a:cs typeface="Comic Sans MS" charset="0"/>
            </a:endParaRPr>
          </a:p>
        </p:txBody>
      </p:sp>
      <p:sp>
        <p:nvSpPr>
          <p:cNvPr id="598020" name="object 4"/>
          <p:cNvSpPr>
            <a:spLocks/>
          </p:cNvSpPr>
          <p:nvPr/>
        </p:nvSpPr>
        <p:spPr bwMode="auto">
          <a:xfrm>
            <a:off x="969963" y="5445125"/>
            <a:ext cx="2665412" cy="576263"/>
          </a:xfrm>
          <a:custGeom>
            <a:avLst/>
            <a:gdLst>
              <a:gd name="T0" fmla="*/ 0 w 2665729"/>
              <a:gd name="T1" fmla="*/ 575315 h 576579"/>
              <a:gd name="T2" fmla="*/ 2664398 w 2665729"/>
              <a:gd name="T3" fmla="*/ 575315 h 576579"/>
              <a:gd name="T4" fmla="*/ 2664398 w 2665729"/>
              <a:gd name="T5" fmla="*/ 0 h 576579"/>
              <a:gd name="T6" fmla="*/ 0 w 2665729"/>
              <a:gd name="T7" fmla="*/ 0 h 576579"/>
              <a:gd name="T8" fmla="*/ 0 w 2665729"/>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5729" h="576579">
                <a:moveTo>
                  <a:pt x="0" y="576262"/>
                </a:moveTo>
                <a:lnTo>
                  <a:pt x="2665349" y="576262"/>
                </a:lnTo>
                <a:lnTo>
                  <a:pt x="2665349" y="0"/>
                </a:lnTo>
                <a:lnTo>
                  <a:pt x="0" y="0"/>
                </a:lnTo>
                <a:lnTo>
                  <a:pt x="0" y="576262"/>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21" name="object 5"/>
          <p:cNvSpPr>
            <a:spLocks/>
          </p:cNvSpPr>
          <p:nvPr/>
        </p:nvSpPr>
        <p:spPr bwMode="auto">
          <a:xfrm>
            <a:off x="969963" y="5445125"/>
            <a:ext cx="2665412" cy="576263"/>
          </a:xfrm>
          <a:custGeom>
            <a:avLst/>
            <a:gdLst>
              <a:gd name="T0" fmla="*/ 0 w 2665729"/>
              <a:gd name="T1" fmla="*/ 575315 h 576579"/>
              <a:gd name="T2" fmla="*/ 2664398 w 2665729"/>
              <a:gd name="T3" fmla="*/ 575315 h 576579"/>
              <a:gd name="T4" fmla="*/ 2664398 w 2665729"/>
              <a:gd name="T5" fmla="*/ 0 h 576579"/>
              <a:gd name="T6" fmla="*/ 0 w 2665729"/>
              <a:gd name="T7" fmla="*/ 0 h 576579"/>
              <a:gd name="T8" fmla="*/ 0 w 2665729"/>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5729" h="576579">
                <a:moveTo>
                  <a:pt x="0" y="576262"/>
                </a:moveTo>
                <a:lnTo>
                  <a:pt x="2665349" y="576262"/>
                </a:lnTo>
                <a:lnTo>
                  <a:pt x="2665349" y="0"/>
                </a:lnTo>
                <a:lnTo>
                  <a:pt x="0" y="0"/>
                </a:lnTo>
                <a:lnTo>
                  <a:pt x="0" y="57626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8022" name="object 6"/>
          <p:cNvSpPr>
            <a:spLocks/>
          </p:cNvSpPr>
          <p:nvPr/>
        </p:nvSpPr>
        <p:spPr bwMode="auto">
          <a:xfrm>
            <a:off x="969963" y="4724400"/>
            <a:ext cx="2665412" cy="576263"/>
          </a:xfrm>
          <a:custGeom>
            <a:avLst/>
            <a:gdLst>
              <a:gd name="T0" fmla="*/ 0 w 2665729"/>
              <a:gd name="T1" fmla="*/ 575315 h 576579"/>
              <a:gd name="T2" fmla="*/ 2664398 w 2665729"/>
              <a:gd name="T3" fmla="*/ 575315 h 576579"/>
              <a:gd name="T4" fmla="*/ 2664398 w 2665729"/>
              <a:gd name="T5" fmla="*/ 0 h 576579"/>
              <a:gd name="T6" fmla="*/ 0 w 2665729"/>
              <a:gd name="T7" fmla="*/ 0 h 576579"/>
              <a:gd name="T8" fmla="*/ 0 w 2665729"/>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5729" h="576579">
                <a:moveTo>
                  <a:pt x="0" y="576262"/>
                </a:moveTo>
                <a:lnTo>
                  <a:pt x="2665349" y="576262"/>
                </a:lnTo>
                <a:lnTo>
                  <a:pt x="2665349" y="0"/>
                </a:lnTo>
                <a:lnTo>
                  <a:pt x="0" y="0"/>
                </a:lnTo>
                <a:lnTo>
                  <a:pt x="0" y="576262"/>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23" name="object 7"/>
          <p:cNvSpPr>
            <a:spLocks/>
          </p:cNvSpPr>
          <p:nvPr/>
        </p:nvSpPr>
        <p:spPr bwMode="auto">
          <a:xfrm>
            <a:off x="969963" y="4724400"/>
            <a:ext cx="2665412" cy="576263"/>
          </a:xfrm>
          <a:custGeom>
            <a:avLst/>
            <a:gdLst>
              <a:gd name="T0" fmla="*/ 0 w 2665729"/>
              <a:gd name="T1" fmla="*/ 575315 h 576579"/>
              <a:gd name="T2" fmla="*/ 2664398 w 2665729"/>
              <a:gd name="T3" fmla="*/ 575315 h 576579"/>
              <a:gd name="T4" fmla="*/ 2664398 w 2665729"/>
              <a:gd name="T5" fmla="*/ 0 h 576579"/>
              <a:gd name="T6" fmla="*/ 0 w 2665729"/>
              <a:gd name="T7" fmla="*/ 0 h 576579"/>
              <a:gd name="T8" fmla="*/ 0 w 2665729"/>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5729" h="576579">
                <a:moveTo>
                  <a:pt x="0" y="576262"/>
                </a:moveTo>
                <a:lnTo>
                  <a:pt x="2665349" y="576262"/>
                </a:lnTo>
                <a:lnTo>
                  <a:pt x="2665349" y="0"/>
                </a:lnTo>
                <a:lnTo>
                  <a:pt x="0" y="0"/>
                </a:lnTo>
                <a:lnTo>
                  <a:pt x="0" y="57626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8024" name="object 8"/>
          <p:cNvSpPr>
            <a:spLocks/>
          </p:cNvSpPr>
          <p:nvPr/>
        </p:nvSpPr>
        <p:spPr bwMode="auto">
          <a:xfrm>
            <a:off x="969963" y="4005263"/>
            <a:ext cx="2665412" cy="576262"/>
          </a:xfrm>
          <a:custGeom>
            <a:avLst/>
            <a:gdLst>
              <a:gd name="T0" fmla="*/ 0 w 2665729"/>
              <a:gd name="T1" fmla="*/ 575312 h 576579"/>
              <a:gd name="T2" fmla="*/ 2664398 w 2665729"/>
              <a:gd name="T3" fmla="*/ 575312 h 576579"/>
              <a:gd name="T4" fmla="*/ 2664398 w 2665729"/>
              <a:gd name="T5" fmla="*/ 0 h 576579"/>
              <a:gd name="T6" fmla="*/ 0 w 2665729"/>
              <a:gd name="T7" fmla="*/ 0 h 576579"/>
              <a:gd name="T8" fmla="*/ 0 w 2665729"/>
              <a:gd name="T9" fmla="*/ 575312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5729" h="576579">
                <a:moveTo>
                  <a:pt x="0" y="576262"/>
                </a:moveTo>
                <a:lnTo>
                  <a:pt x="2665349" y="576262"/>
                </a:lnTo>
                <a:lnTo>
                  <a:pt x="2665349" y="0"/>
                </a:lnTo>
                <a:lnTo>
                  <a:pt x="0" y="0"/>
                </a:lnTo>
                <a:lnTo>
                  <a:pt x="0" y="576262"/>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25" name="object 9"/>
          <p:cNvSpPr>
            <a:spLocks/>
          </p:cNvSpPr>
          <p:nvPr/>
        </p:nvSpPr>
        <p:spPr bwMode="auto">
          <a:xfrm>
            <a:off x="969963" y="4005263"/>
            <a:ext cx="2665412" cy="576262"/>
          </a:xfrm>
          <a:custGeom>
            <a:avLst/>
            <a:gdLst>
              <a:gd name="T0" fmla="*/ 0 w 2665729"/>
              <a:gd name="T1" fmla="*/ 575312 h 576579"/>
              <a:gd name="T2" fmla="*/ 2664398 w 2665729"/>
              <a:gd name="T3" fmla="*/ 575312 h 576579"/>
              <a:gd name="T4" fmla="*/ 2664398 w 2665729"/>
              <a:gd name="T5" fmla="*/ 0 h 576579"/>
              <a:gd name="T6" fmla="*/ 0 w 2665729"/>
              <a:gd name="T7" fmla="*/ 0 h 576579"/>
              <a:gd name="T8" fmla="*/ 0 w 2665729"/>
              <a:gd name="T9" fmla="*/ 575312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5729" h="576579">
                <a:moveTo>
                  <a:pt x="0" y="576262"/>
                </a:moveTo>
                <a:lnTo>
                  <a:pt x="2665349" y="576262"/>
                </a:lnTo>
                <a:lnTo>
                  <a:pt x="2665349" y="0"/>
                </a:lnTo>
                <a:lnTo>
                  <a:pt x="0" y="0"/>
                </a:lnTo>
                <a:lnTo>
                  <a:pt x="0" y="57626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8026" name="object 10"/>
          <p:cNvSpPr>
            <a:spLocks/>
          </p:cNvSpPr>
          <p:nvPr/>
        </p:nvSpPr>
        <p:spPr bwMode="auto">
          <a:xfrm>
            <a:off x="2295525" y="4437063"/>
            <a:ext cx="85725" cy="358775"/>
          </a:xfrm>
          <a:custGeom>
            <a:avLst/>
            <a:gdLst>
              <a:gd name="T0" fmla="*/ 28575 w 85725"/>
              <a:gd name="T1" fmla="*/ 273050 h 358775"/>
              <a:gd name="T2" fmla="*/ 0 w 85725"/>
              <a:gd name="T3" fmla="*/ 273050 h 358775"/>
              <a:gd name="T4" fmla="*/ 42925 w 85725"/>
              <a:gd name="T5" fmla="*/ 358775 h 358775"/>
              <a:gd name="T6" fmla="*/ 78560 w 85725"/>
              <a:gd name="T7" fmla="*/ 287400 h 358775"/>
              <a:gd name="T8" fmla="*/ 28575 w 85725"/>
              <a:gd name="T9" fmla="*/ 287400 h 358775"/>
              <a:gd name="T10" fmla="*/ 28575 w 85725"/>
              <a:gd name="T11" fmla="*/ 273050 h 358775"/>
              <a:gd name="T12" fmla="*/ 57150 w 85725"/>
              <a:gd name="T13" fmla="*/ 0 h 358775"/>
              <a:gd name="T14" fmla="*/ 28575 w 85725"/>
              <a:gd name="T15" fmla="*/ 0 h 358775"/>
              <a:gd name="T16" fmla="*/ 28575 w 85725"/>
              <a:gd name="T17" fmla="*/ 287400 h 358775"/>
              <a:gd name="T18" fmla="*/ 57150 w 85725"/>
              <a:gd name="T19" fmla="*/ 287400 h 358775"/>
              <a:gd name="T20" fmla="*/ 57150 w 85725"/>
              <a:gd name="T21" fmla="*/ 0 h 358775"/>
              <a:gd name="T22" fmla="*/ 85725 w 85725"/>
              <a:gd name="T23" fmla="*/ 273050 h 358775"/>
              <a:gd name="T24" fmla="*/ 57150 w 85725"/>
              <a:gd name="T25" fmla="*/ 273050 h 358775"/>
              <a:gd name="T26" fmla="*/ 57150 w 85725"/>
              <a:gd name="T27" fmla="*/ 287400 h 358775"/>
              <a:gd name="T28" fmla="*/ 78560 w 85725"/>
              <a:gd name="T29" fmla="*/ 287400 h 358775"/>
              <a:gd name="T30" fmla="*/ 85725 w 85725"/>
              <a:gd name="T31" fmla="*/ 273050 h 3587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5725" h="358775">
                <a:moveTo>
                  <a:pt x="28575" y="273050"/>
                </a:moveTo>
                <a:lnTo>
                  <a:pt x="0" y="273050"/>
                </a:lnTo>
                <a:lnTo>
                  <a:pt x="42925" y="358775"/>
                </a:lnTo>
                <a:lnTo>
                  <a:pt x="78560" y="287400"/>
                </a:lnTo>
                <a:lnTo>
                  <a:pt x="28575" y="287400"/>
                </a:lnTo>
                <a:lnTo>
                  <a:pt x="28575" y="273050"/>
                </a:lnTo>
                <a:close/>
              </a:path>
              <a:path w="85725" h="358775">
                <a:moveTo>
                  <a:pt x="57150" y="0"/>
                </a:moveTo>
                <a:lnTo>
                  <a:pt x="28575" y="0"/>
                </a:lnTo>
                <a:lnTo>
                  <a:pt x="28575" y="287400"/>
                </a:lnTo>
                <a:lnTo>
                  <a:pt x="57150" y="287400"/>
                </a:lnTo>
                <a:lnTo>
                  <a:pt x="57150" y="0"/>
                </a:lnTo>
                <a:close/>
              </a:path>
              <a:path w="85725" h="358775">
                <a:moveTo>
                  <a:pt x="85725" y="273050"/>
                </a:moveTo>
                <a:lnTo>
                  <a:pt x="57150" y="273050"/>
                </a:lnTo>
                <a:lnTo>
                  <a:pt x="57150" y="287400"/>
                </a:lnTo>
                <a:lnTo>
                  <a:pt x="78560" y="287400"/>
                </a:lnTo>
                <a:lnTo>
                  <a:pt x="85725" y="273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27" name="object 11"/>
          <p:cNvSpPr>
            <a:spLocks/>
          </p:cNvSpPr>
          <p:nvPr/>
        </p:nvSpPr>
        <p:spPr bwMode="auto">
          <a:xfrm>
            <a:off x="2295525" y="5157788"/>
            <a:ext cx="85725" cy="358775"/>
          </a:xfrm>
          <a:custGeom>
            <a:avLst/>
            <a:gdLst>
              <a:gd name="T0" fmla="*/ 28575 w 85725"/>
              <a:gd name="T1" fmla="*/ 273050 h 358775"/>
              <a:gd name="T2" fmla="*/ 0 w 85725"/>
              <a:gd name="T3" fmla="*/ 273050 h 358775"/>
              <a:gd name="T4" fmla="*/ 42925 w 85725"/>
              <a:gd name="T5" fmla="*/ 358775 h 358775"/>
              <a:gd name="T6" fmla="*/ 78560 w 85725"/>
              <a:gd name="T7" fmla="*/ 287400 h 358775"/>
              <a:gd name="T8" fmla="*/ 28575 w 85725"/>
              <a:gd name="T9" fmla="*/ 287400 h 358775"/>
              <a:gd name="T10" fmla="*/ 28575 w 85725"/>
              <a:gd name="T11" fmla="*/ 273050 h 358775"/>
              <a:gd name="T12" fmla="*/ 57150 w 85725"/>
              <a:gd name="T13" fmla="*/ 0 h 358775"/>
              <a:gd name="T14" fmla="*/ 28575 w 85725"/>
              <a:gd name="T15" fmla="*/ 0 h 358775"/>
              <a:gd name="T16" fmla="*/ 28575 w 85725"/>
              <a:gd name="T17" fmla="*/ 287400 h 358775"/>
              <a:gd name="T18" fmla="*/ 57150 w 85725"/>
              <a:gd name="T19" fmla="*/ 287400 h 358775"/>
              <a:gd name="T20" fmla="*/ 57150 w 85725"/>
              <a:gd name="T21" fmla="*/ 0 h 358775"/>
              <a:gd name="T22" fmla="*/ 85725 w 85725"/>
              <a:gd name="T23" fmla="*/ 273050 h 358775"/>
              <a:gd name="T24" fmla="*/ 57150 w 85725"/>
              <a:gd name="T25" fmla="*/ 273050 h 358775"/>
              <a:gd name="T26" fmla="*/ 57150 w 85725"/>
              <a:gd name="T27" fmla="*/ 287400 h 358775"/>
              <a:gd name="T28" fmla="*/ 78560 w 85725"/>
              <a:gd name="T29" fmla="*/ 287400 h 358775"/>
              <a:gd name="T30" fmla="*/ 85725 w 85725"/>
              <a:gd name="T31" fmla="*/ 273050 h 3587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5725" h="358775">
                <a:moveTo>
                  <a:pt x="28575" y="273050"/>
                </a:moveTo>
                <a:lnTo>
                  <a:pt x="0" y="273050"/>
                </a:lnTo>
                <a:lnTo>
                  <a:pt x="42925" y="358775"/>
                </a:lnTo>
                <a:lnTo>
                  <a:pt x="78560" y="287400"/>
                </a:lnTo>
                <a:lnTo>
                  <a:pt x="28575" y="287400"/>
                </a:lnTo>
                <a:lnTo>
                  <a:pt x="28575" y="273050"/>
                </a:lnTo>
                <a:close/>
              </a:path>
              <a:path w="85725" h="358775">
                <a:moveTo>
                  <a:pt x="57150" y="0"/>
                </a:moveTo>
                <a:lnTo>
                  <a:pt x="28575" y="0"/>
                </a:lnTo>
                <a:lnTo>
                  <a:pt x="28575" y="287400"/>
                </a:lnTo>
                <a:lnTo>
                  <a:pt x="57150" y="287400"/>
                </a:lnTo>
                <a:lnTo>
                  <a:pt x="57150" y="0"/>
                </a:lnTo>
                <a:close/>
              </a:path>
              <a:path w="85725" h="358775">
                <a:moveTo>
                  <a:pt x="85725" y="273050"/>
                </a:moveTo>
                <a:lnTo>
                  <a:pt x="57150" y="273050"/>
                </a:lnTo>
                <a:lnTo>
                  <a:pt x="57150" y="287400"/>
                </a:lnTo>
                <a:lnTo>
                  <a:pt x="78560" y="287400"/>
                </a:lnTo>
                <a:lnTo>
                  <a:pt x="85725" y="273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28" name="object 12"/>
          <p:cNvSpPr>
            <a:spLocks/>
          </p:cNvSpPr>
          <p:nvPr/>
        </p:nvSpPr>
        <p:spPr bwMode="auto">
          <a:xfrm>
            <a:off x="7451725" y="5445125"/>
            <a:ext cx="719138" cy="576263"/>
          </a:xfrm>
          <a:custGeom>
            <a:avLst/>
            <a:gdLst>
              <a:gd name="T0" fmla="*/ 0 w 719454"/>
              <a:gd name="T1" fmla="*/ 575315 h 576579"/>
              <a:gd name="T2" fmla="*/ 718189 w 719454"/>
              <a:gd name="T3" fmla="*/ 575315 h 576579"/>
              <a:gd name="T4" fmla="*/ 718189 w 719454"/>
              <a:gd name="T5" fmla="*/ 0 h 576579"/>
              <a:gd name="T6" fmla="*/ 0 w 719454"/>
              <a:gd name="T7" fmla="*/ 0 h 576579"/>
              <a:gd name="T8" fmla="*/ 0 w 719454"/>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9454" h="576579">
                <a:moveTo>
                  <a:pt x="0" y="576262"/>
                </a:moveTo>
                <a:lnTo>
                  <a:pt x="719137" y="576262"/>
                </a:lnTo>
                <a:lnTo>
                  <a:pt x="719137" y="0"/>
                </a:lnTo>
                <a:lnTo>
                  <a:pt x="0" y="0"/>
                </a:lnTo>
                <a:lnTo>
                  <a:pt x="0" y="576262"/>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29" name="object 13"/>
          <p:cNvSpPr>
            <a:spLocks/>
          </p:cNvSpPr>
          <p:nvPr/>
        </p:nvSpPr>
        <p:spPr bwMode="auto">
          <a:xfrm>
            <a:off x="7451725" y="5445125"/>
            <a:ext cx="719138" cy="576263"/>
          </a:xfrm>
          <a:custGeom>
            <a:avLst/>
            <a:gdLst>
              <a:gd name="T0" fmla="*/ 0 w 719454"/>
              <a:gd name="T1" fmla="*/ 575315 h 576579"/>
              <a:gd name="T2" fmla="*/ 718189 w 719454"/>
              <a:gd name="T3" fmla="*/ 575315 h 576579"/>
              <a:gd name="T4" fmla="*/ 718189 w 719454"/>
              <a:gd name="T5" fmla="*/ 0 h 576579"/>
              <a:gd name="T6" fmla="*/ 0 w 719454"/>
              <a:gd name="T7" fmla="*/ 0 h 576579"/>
              <a:gd name="T8" fmla="*/ 0 w 719454"/>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9454" h="576579">
                <a:moveTo>
                  <a:pt x="0" y="576262"/>
                </a:moveTo>
                <a:lnTo>
                  <a:pt x="719137" y="576262"/>
                </a:lnTo>
                <a:lnTo>
                  <a:pt x="719137" y="0"/>
                </a:lnTo>
                <a:lnTo>
                  <a:pt x="0" y="0"/>
                </a:lnTo>
                <a:lnTo>
                  <a:pt x="0" y="57626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8030" name="object 14"/>
          <p:cNvSpPr>
            <a:spLocks/>
          </p:cNvSpPr>
          <p:nvPr/>
        </p:nvSpPr>
        <p:spPr bwMode="auto">
          <a:xfrm>
            <a:off x="5507038" y="4724400"/>
            <a:ext cx="1368425" cy="576263"/>
          </a:xfrm>
          <a:custGeom>
            <a:avLst/>
            <a:gdLst>
              <a:gd name="T0" fmla="*/ 0 w 1368425"/>
              <a:gd name="T1" fmla="*/ 575315 h 576579"/>
              <a:gd name="T2" fmla="*/ 1368425 w 1368425"/>
              <a:gd name="T3" fmla="*/ 575315 h 576579"/>
              <a:gd name="T4" fmla="*/ 1368425 w 1368425"/>
              <a:gd name="T5" fmla="*/ 0 h 576579"/>
              <a:gd name="T6" fmla="*/ 0 w 1368425"/>
              <a:gd name="T7" fmla="*/ 0 h 576579"/>
              <a:gd name="T8" fmla="*/ 0 w 1368425"/>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8425" h="576579">
                <a:moveTo>
                  <a:pt x="0" y="576262"/>
                </a:moveTo>
                <a:lnTo>
                  <a:pt x="1368425" y="576262"/>
                </a:lnTo>
                <a:lnTo>
                  <a:pt x="1368425" y="0"/>
                </a:lnTo>
                <a:lnTo>
                  <a:pt x="0" y="0"/>
                </a:lnTo>
                <a:lnTo>
                  <a:pt x="0" y="576262"/>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31" name="object 15"/>
          <p:cNvSpPr>
            <a:spLocks/>
          </p:cNvSpPr>
          <p:nvPr/>
        </p:nvSpPr>
        <p:spPr bwMode="auto">
          <a:xfrm>
            <a:off x="5507038" y="4724400"/>
            <a:ext cx="1368425" cy="576263"/>
          </a:xfrm>
          <a:custGeom>
            <a:avLst/>
            <a:gdLst>
              <a:gd name="T0" fmla="*/ 0 w 1368425"/>
              <a:gd name="T1" fmla="*/ 575315 h 576579"/>
              <a:gd name="T2" fmla="*/ 1368425 w 1368425"/>
              <a:gd name="T3" fmla="*/ 575315 h 576579"/>
              <a:gd name="T4" fmla="*/ 1368425 w 1368425"/>
              <a:gd name="T5" fmla="*/ 0 h 576579"/>
              <a:gd name="T6" fmla="*/ 0 w 1368425"/>
              <a:gd name="T7" fmla="*/ 0 h 576579"/>
              <a:gd name="T8" fmla="*/ 0 w 1368425"/>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8425" h="576579">
                <a:moveTo>
                  <a:pt x="0" y="576262"/>
                </a:moveTo>
                <a:lnTo>
                  <a:pt x="1368425" y="576262"/>
                </a:lnTo>
                <a:lnTo>
                  <a:pt x="1368425" y="0"/>
                </a:lnTo>
                <a:lnTo>
                  <a:pt x="0" y="0"/>
                </a:lnTo>
                <a:lnTo>
                  <a:pt x="0" y="57626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8032" name="object 16"/>
          <p:cNvSpPr>
            <a:spLocks/>
          </p:cNvSpPr>
          <p:nvPr/>
        </p:nvSpPr>
        <p:spPr bwMode="auto">
          <a:xfrm>
            <a:off x="5507038" y="4005263"/>
            <a:ext cx="2665412" cy="576262"/>
          </a:xfrm>
          <a:custGeom>
            <a:avLst/>
            <a:gdLst>
              <a:gd name="T0" fmla="*/ 0 w 2665729"/>
              <a:gd name="T1" fmla="*/ 575312 h 576579"/>
              <a:gd name="T2" fmla="*/ 2664398 w 2665729"/>
              <a:gd name="T3" fmla="*/ 575312 h 576579"/>
              <a:gd name="T4" fmla="*/ 2664398 w 2665729"/>
              <a:gd name="T5" fmla="*/ 0 h 576579"/>
              <a:gd name="T6" fmla="*/ 0 w 2665729"/>
              <a:gd name="T7" fmla="*/ 0 h 576579"/>
              <a:gd name="T8" fmla="*/ 0 w 2665729"/>
              <a:gd name="T9" fmla="*/ 575312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5729" h="576579">
                <a:moveTo>
                  <a:pt x="0" y="576262"/>
                </a:moveTo>
                <a:lnTo>
                  <a:pt x="2665349" y="576262"/>
                </a:lnTo>
                <a:lnTo>
                  <a:pt x="2665349" y="0"/>
                </a:lnTo>
                <a:lnTo>
                  <a:pt x="0" y="0"/>
                </a:lnTo>
                <a:lnTo>
                  <a:pt x="0" y="576262"/>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33" name="object 17"/>
          <p:cNvSpPr>
            <a:spLocks/>
          </p:cNvSpPr>
          <p:nvPr/>
        </p:nvSpPr>
        <p:spPr bwMode="auto">
          <a:xfrm>
            <a:off x="5507038" y="4005263"/>
            <a:ext cx="2665412" cy="576262"/>
          </a:xfrm>
          <a:custGeom>
            <a:avLst/>
            <a:gdLst>
              <a:gd name="T0" fmla="*/ 0 w 2665729"/>
              <a:gd name="T1" fmla="*/ 575312 h 576579"/>
              <a:gd name="T2" fmla="*/ 2664398 w 2665729"/>
              <a:gd name="T3" fmla="*/ 575312 h 576579"/>
              <a:gd name="T4" fmla="*/ 2664398 w 2665729"/>
              <a:gd name="T5" fmla="*/ 0 h 576579"/>
              <a:gd name="T6" fmla="*/ 0 w 2665729"/>
              <a:gd name="T7" fmla="*/ 0 h 576579"/>
              <a:gd name="T8" fmla="*/ 0 w 2665729"/>
              <a:gd name="T9" fmla="*/ 575312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5729" h="576579">
                <a:moveTo>
                  <a:pt x="0" y="576262"/>
                </a:moveTo>
                <a:lnTo>
                  <a:pt x="2665349" y="576262"/>
                </a:lnTo>
                <a:lnTo>
                  <a:pt x="2665349" y="0"/>
                </a:lnTo>
                <a:lnTo>
                  <a:pt x="0" y="0"/>
                </a:lnTo>
                <a:lnTo>
                  <a:pt x="0" y="57626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8034" name="object 18"/>
          <p:cNvSpPr>
            <a:spLocks/>
          </p:cNvSpPr>
          <p:nvPr/>
        </p:nvSpPr>
        <p:spPr bwMode="auto">
          <a:xfrm>
            <a:off x="6875463" y="4724400"/>
            <a:ext cx="1295400" cy="576263"/>
          </a:xfrm>
          <a:custGeom>
            <a:avLst/>
            <a:gdLst>
              <a:gd name="T0" fmla="*/ 0 w 1295400"/>
              <a:gd name="T1" fmla="*/ 575315 h 576579"/>
              <a:gd name="T2" fmla="*/ 1295400 w 1295400"/>
              <a:gd name="T3" fmla="*/ 575315 h 576579"/>
              <a:gd name="T4" fmla="*/ 1295400 w 1295400"/>
              <a:gd name="T5" fmla="*/ 0 h 576579"/>
              <a:gd name="T6" fmla="*/ 0 w 1295400"/>
              <a:gd name="T7" fmla="*/ 0 h 576579"/>
              <a:gd name="T8" fmla="*/ 0 w 1295400"/>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5400" h="576579">
                <a:moveTo>
                  <a:pt x="0" y="576262"/>
                </a:moveTo>
                <a:lnTo>
                  <a:pt x="1295400" y="576262"/>
                </a:lnTo>
                <a:lnTo>
                  <a:pt x="1295400" y="0"/>
                </a:lnTo>
                <a:lnTo>
                  <a:pt x="0" y="0"/>
                </a:lnTo>
                <a:lnTo>
                  <a:pt x="0" y="576262"/>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35" name="object 19"/>
          <p:cNvSpPr>
            <a:spLocks/>
          </p:cNvSpPr>
          <p:nvPr/>
        </p:nvSpPr>
        <p:spPr bwMode="auto">
          <a:xfrm>
            <a:off x="6875463" y="4724400"/>
            <a:ext cx="1295400" cy="576263"/>
          </a:xfrm>
          <a:custGeom>
            <a:avLst/>
            <a:gdLst>
              <a:gd name="T0" fmla="*/ 0 w 1295400"/>
              <a:gd name="T1" fmla="*/ 575315 h 576579"/>
              <a:gd name="T2" fmla="*/ 1295400 w 1295400"/>
              <a:gd name="T3" fmla="*/ 575315 h 576579"/>
              <a:gd name="T4" fmla="*/ 1295400 w 1295400"/>
              <a:gd name="T5" fmla="*/ 0 h 576579"/>
              <a:gd name="T6" fmla="*/ 0 w 1295400"/>
              <a:gd name="T7" fmla="*/ 0 h 576579"/>
              <a:gd name="T8" fmla="*/ 0 w 1295400"/>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95400" h="576579">
                <a:moveTo>
                  <a:pt x="0" y="576262"/>
                </a:moveTo>
                <a:lnTo>
                  <a:pt x="1295400" y="576262"/>
                </a:lnTo>
                <a:lnTo>
                  <a:pt x="1295400" y="0"/>
                </a:lnTo>
                <a:lnTo>
                  <a:pt x="0" y="0"/>
                </a:lnTo>
                <a:lnTo>
                  <a:pt x="0" y="57626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8036" name="object 20"/>
          <p:cNvSpPr>
            <a:spLocks/>
          </p:cNvSpPr>
          <p:nvPr/>
        </p:nvSpPr>
        <p:spPr bwMode="auto">
          <a:xfrm>
            <a:off x="5507038" y="5445125"/>
            <a:ext cx="1368425" cy="576263"/>
          </a:xfrm>
          <a:custGeom>
            <a:avLst/>
            <a:gdLst>
              <a:gd name="T0" fmla="*/ 0 w 1368425"/>
              <a:gd name="T1" fmla="*/ 575315 h 576579"/>
              <a:gd name="T2" fmla="*/ 1368425 w 1368425"/>
              <a:gd name="T3" fmla="*/ 575315 h 576579"/>
              <a:gd name="T4" fmla="*/ 1368425 w 1368425"/>
              <a:gd name="T5" fmla="*/ 0 h 576579"/>
              <a:gd name="T6" fmla="*/ 0 w 1368425"/>
              <a:gd name="T7" fmla="*/ 0 h 576579"/>
              <a:gd name="T8" fmla="*/ 0 w 1368425"/>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8425" h="576579">
                <a:moveTo>
                  <a:pt x="0" y="576262"/>
                </a:moveTo>
                <a:lnTo>
                  <a:pt x="1368425" y="576262"/>
                </a:lnTo>
                <a:lnTo>
                  <a:pt x="1368425" y="0"/>
                </a:lnTo>
                <a:lnTo>
                  <a:pt x="0" y="0"/>
                </a:lnTo>
                <a:lnTo>
                  <a:pt x="0" y="576262"/>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37" name="object 21"/>
          <p:cNvSpPr>
            <a:spLocks/>
          </p:cNvSpPr>
          <p:nvPr/>
        </p:nvSpPr>
        <p:spPr bwMode="auto">
          <a:xfrm>
            <a:off x="5507038" y="5445125"/>
            <a:ext cx="1368425" cy="576263"/>
          </a:xfrm>
          <a:custGeom>
            <a:avLst/>
            <a:gdLst>
              <a:gd name="T0" fmla="*/ 0 w 1368425"/>
              <a:gd name="T1" fmla="*/ 575315 h 576579"/>
              <a:gd name="T2" fmla="*/ 1368425 w 1368425"/>
              <a:gd name="T3" fmla="*/ 575315 h 576579"/>
              <a:gd name="T4" fmla="*/ 1368425 w 1368425"/>
              <a:gd name="T5" fmla="*/ 0 h 576579"/>
              <a:gd name="T6" fmla="*/ 0 w 1368425"/>
              <a:gd name="T7" fmla="*/ 0 h 576579"/>
              <a:gd name="T8" fmla="*/ 0 w 1368425"/>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8425" h="576579">
                <a:moveTo>
                  <a:pt x="0" y="576262"/>
                </a:moveTo>
                <a:lnTo>
                  <a:pt x="1368425" y="576262"/>
                </a:lnTo>
                <a:lnTo>
                  <a:pt x="1368425" y="0"/>
                </a:lnTo>
                <a:lnTo>
                  <a:pt x="0" y="0"/>
                </a:lnTo>
                <a:lnTo>
                  <a:pt x="0" y="57626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8038" name="object 22"/>
          <p:cNvSpPr>
            <a:spLocks/>
          </p:cNvSpPr>
          <p:nvPr/>
        </p:nvSpPr>
        <p:spPr bwMode="auto">
          <a:xfrm>
            <a:off x="6875463" y="5445125"/>
            <a:ext cx="576262" cy="576263"/>
          </a:xfrm>
          <a:custGeom>
            <a:avLst/>
            <a:gdLst>
              <a:gd name="T0" fmla="*/ 0 w 576579"/>
              <a:gd name="T1" fmla="*/ 575315 h 576579"/>
              <a:gd name="T2" fmla="*/ 575312 w 576579"/>
              <a:gd name="T3" fmla="*/ 575315 h 576579"/>
              <a:gd name="T4" fmla="*/ 575312 w 576579"/>
              <a:gd name="T5" fmla="*/ 0 h 576579"/>
              <a:gd name="T6" fmla="*/ 0 w 576579"/>
              <a:gd name="T7" fmla="*/ 0 h 576579"/>
              <a:gd name="T8" fmla="*/ 0 w 576579"/>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579" h="576579">
                <a:moveTo>
                  <a:pt x="0" y="576262"/>
                </a:moveTo>
                <a:lnTo>
                  <a:pt x="576262" y="576262"/>
                </a:lnTo>
                <a:lnTo>
                  <a:pt x="576262" y="0"/>
                </a:lnTo>
                <a:lnTo>
                  <a:pt x="0" y="0"/>
                </a:lnTo>
                <a:lnTo>
                  <a:pt x="0" y="576262"/>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39" name="object 23"/>
          <p:cNvSpPr>
            <a:spLocks/>
          </p:cNvSpPr>
          <p:nvPr/>
        </p:nvSpPr>
        <p:spPr bwMode="auto">
          <a:xfrm>
            <a:off x="6875463" y="5445125"/>
            <a:ext cx="576262" cy="576263"/>
          </a:xfrm>
          <a:custGeom>
            <a:avLst/>
            <a:gdLst>
              <a:gd name="T0" fmla="*/ 0 w 576579"/>
              <a:gd name="T1" fmla="*/ 575315 h 576579"/>
              <a:gd name="T2" fmla="*/ 575312 w 576579"/>
              <a:gd name="T3" fmla="*/ 575315 h 576579"/>
              <a:gd name="T4" fmla="*/ 575312 w 576579"/>
              <a:gd name="T5" fmla="*/ 0 h 576579"/>
              <a:gd name="T6" fmla="*/ 0 w 576579"/>
              <a:gd name="T7" fmla="*/ 0 h 576579"/>
              <a:gd name="T8" fmla="*/ 0 w 576579"/>
              <a:gd name="T9" fmla="*/ 575315 h 5765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579" h="576579">
                <a:moveTo>
                  <a:pt x="0" y="576262"/>
                </a:moveTo>
                <a:lnTo>
                  <a:pt x="576262" y="576262"/>
                </a:lnTo>
                <a:lnTo>
                  <a:pt x="576262" y="0"/>
                </a:lnTo>
                <a:lnTo>
                  <a:pt x="0" y="0"/>
                </a:lnTo>
                <a:lnTo>
                  <a:pt x="0" y="57626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98040" name="object 24"/>
          <p:cNvSpPr>
            <a:spLocks/>
          </p:cNvSpPr>
          <p:nvPr/>
        </p:nvSpPr>
        <p:spPr bwMode="auto">
          <a:xfrm>
            <a:off x="7551738" y="4437063"/>
            <a:ext cx="85725" cy="358775"/>
          </a:xfrm>
          <a:custGeom>
            <a:avLst/>
            <a:gdLst>
              <a:gd name="T0" fmla="*/ 28575 w 85725"/>
              <a:gd name="T1" fmla="*/ 273050 h 358775"/>
              <a:gd name="T2" fmla="*/ 0 w 85725"/>
              <a:gd name="T3" fmla="*/ 273050 h 358775"/>
              <a:gd name="T4" fmla="*/ 42925 w 85725"/>
              <a:gd name="T5" fmla="*/ 358775 h 358775"/>
              <a:gd name="T6" fmla="*/ 78560 w 85725"/>
              <a:gd name="T7" fmla="*/ 287400 h 358775"/>
              <a:gd name="T8" fmla="*/ 28575 w 85725"/>
              <a:gd name="T9" fmla="*/ 287400 h 358775"/>
              <a:gd name="T10" fmla="*/ 28575 w 85725"/>
              <a:gd name="T11" fmla="*/ 273050 h 358775"/>
              <a:gd name="T12" fmla="*/ 57150 w 85725"/>
              <a:gd name="T13" fmla="*/ 0 h 358775"/>
              <a:gd name="T14" fmla="*/ 28575 w 85725"/>
              <a:gd name="T15" fmla="*/ 0 h 358775"/>
              <a:gd name="T16" fmla="*/ 28575 w 85725"/>
              <a:gd name="T17" fmla="*/ 287400 h 358775"/>
              <a:gd name="T18" fmla="*/ 57150 w 85725"/>
              <a:gd name="T19" fmla="*/ 287400 h 358775"/>
              <a:gd name="T20" fmla="*/ 57150 w 85725"/>
              <a:gd name="T21" fmla="*/ 0 h 358775"/>
              <a:gd name="T22" fmla="*/ 85725 w 85725"/>
              <a:gd name="T23" fmla="*/ 273050 h 358775"/>
              <a:gd name="T24" fmla="*/ 57150 w 85725"/>
              <a:gd name="T25" fmla="*/ 273050 h 358775"/>
              <a:gd name="T26" fmla="*/ 57150 w 85725"/>
              <a:gd name="T27" fmla="*/ 287400 h 358775"/>
              <a:gd name="T28" fmla="*/ 78560 w 85725"/>
              <a:gd name="T29" fmla="*/ 287400 h 358775"/>
              <a:gd name="T30" fmla="*/ 85725 w 85725"/>
              <a:gd name="T31" fmla="*/ 273050 h 3587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5725" h="358775">
                <a:moveTo>
                  <a:pt x="28575" y="273050"/>
                </a:moveTo>
                <a:lnTo>
                  <a:pt x="0" y="273050"/>
                </a:lnTo>
                <a:lnTo>
                  <a:pt x="42925" y="358775"/>
                </a:lnTo>
                <a:lnTo>
                  <a:pt x="78560" y="287400"/>
                </a:lnTo>
                <a:lnTo>
                  <a:pt x="28575" y="287400"/>
                </a:lnTo>
                <a:lnTo>
                  <a:pt x="28575" y="273050"/>
                </a:lnTo>
                <a:close/>
              </a:path>
              <a:path w="85725" h="358775">
                <a:moveTo>
                  <a:pt x="57150" y="0"/>
                </a:moveTo>
                <a:lnTo>
                  <a:pt x="28575" y="0"/>
                </a:lnTo>
                <a:lnTo>
                  <a:pt x="28575" y="287400"/>
                </a:lnTo>
                <a:lnTo>
                  <a:pt x="57150" y="287400"/>
                </a:lnTo>
                <a:lnTo>
                  <a:pt x="57150" y="0"/>
                </a:lnTo>
                <a:close/>
              </a:path>
              <a:path w="85725" h="358775">
                <a:moveTo>
                  <a:pt x="85725" y="273050"/>
                </a:moveTo>
                <a:lnTo>
                  <a:pt x="57150" y="273050"/>
                </a:lnTo>
                <a:lnTo>
                  <a:pt x="57150" y="287400"/>
                </a:lnTo>
                <a:lnTo>
                  <a:pt x="78560" y="287400"/>
                </a:lnTo>
                <a:lnTo>
                  <a:pt x="85725" y="273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41" name="object 25"/>
          <p:cNvSpPr>
            <a:spLocks/>
          </p:cNvSpPr>
          <p:nvPr/>
        </p:nvSpPr>
        <p:spPr bwMode="auto">
          <a:xfrm>
            <a:off x="6111875" y="4437063"/>
            <a:ext cx="85725" cy="358775"/>
          </a:xfrm>
          <a:custGeom>
            <a:avLst/>
            <a:gdLst>
              <a:gd name="T0" fmla="*/ 28575 w 85725"/>
              <a:gd name="T1" fmla="*/ 273050 h 358775"/>
              <a:gd name="T2" fmla="*/ 0 w 85725"/>
              <a:gd name="T3" fmla="*/ 273050 h 358775"/>
              <a:gd name="T4" fmla="*/ 42925 w 85725"/>
              <a:gd name="T5" fmla="*/ 358775 h 358775"/>
              <a:gd name="T6" fmla="*/ 78560 w 85725"/>
              <a:gd name="T7" fmla="*/ 287400 h 358775"/>
              <a:gd name="T8" fmla="*/ 28575 w 85725"/>
              <a:gd name="T9" fmla="*/ 287400 h 358775"/>
              <a:gd name="T10" fmla="*/ 28575 w 85725"/>
              <a:gd name="T11" fmla="*/ 273050 h 358775"/>
              <a:gd name="T12" fmla="*/ 57150 w 85725"/>
              <a:gd name="T13" fmla="*/ 0 h 358775"/>
              <a:gd name="T14" fmla="*/ 28575 w 85725"/>
              <a:gd name="T15" fmla="*/ 0 h 358775"/>
              <a:gd name="T16" fmla="*/ 28575 w 85725"/>
              <a:gd name="T17" fmla="*/ 287400 h 358775"/>
              <a:gd name="T18" fmla="*/ 57150 w 85725"/>
              <a:gd name="T19" fmla="*/ 287400 h 358775"/>
              <a:gd name="T20" fmla="*/ 57150 w 85725"/>
              <a:gd name="T21" fmla="*/ 0 h 358775"/>
              <a:gd name="T22" fmla="*/ 85725 w 85725"/>
              <a:gd name="T23" fmla="*/ 273050 h 358775"/>
              <a:gd name="T24" fmla="*/ 57150 w 85725"/>
              <a:gd name="T25" fmla="*/ 273050 h 358775"/>
              <a:gd name="T26" fmla="*/ 57150 w 85725"/>
              <a:gd name="T27" fmla="*/ 287400 h 358775"/>
              <a:gd name="T28" fmla="*/ 78560 w 85725"/>
              <a:gd name="T29" fmla="*/ 287400 h 358775"/>
              <a:gd name="T30" fmla="*/ 85725 w 85725"/>
              <a:gd name="T31" fmla="*/ 273050 h 3587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5725" h="358775">
                <a:moveTo>
                  <a:pt x="28575" y="273050"/>
                </a:moveTo>
                <a:lnTo>
                  <a:pt x="0" y="273050"/>
                </a:lnTo>
                <a:lnTo>
                  <a:pt x="42925" y="358775"/>
                </a:lnTo>
                <a:lnTo>
                  <a:pt x="78560" y="287400"/>
                </a:lnTo>
                <a:lnTo>
                  <a:pt x="28575" y="287400"/>
                </a:lnTo>
                <a:lnTo>
                  <a:pt x="28575" y="273050"/>
                </a:lnTo>
                <a:close/>
              </a:path>
              <a:path w="85725" h="358775">
                <a:moveTo>
                  <a:pt x="57150" y="0"/>
                </a:moveTo>
                <a:lnTo>
                  <a:pt x="28575" y="0"/>
                </a:lnTo>
                <a:lnTo>
                  <a:pt x="28575" y="287400"/>
                </a:lnTo>
                <a:lnTo>
                  <a:pt x="57150" y="287400"/>
                </a:lnTo>
                <a:lnTo>
                  <a:pt x="57150" y="0"/>
                </a:lnTo>
                <a:close/>
              </a:path>
              <a:path w="85725" h="358775">
                <a:moveTo>
                  <a:pt x="85725" y="273050"/>
                </a:moveTo>
                <a:lnTo>
                  <a:pt x="57150" y="273050"/>
                </a:lnTo>
                <a:lnTo>
                  <a:pt x="57150" y="287400"/>
                </a:lnTo>
                <a:lnTo>
                  <a:pt x="78560" y="287400"/>
                </a:lnTo>
                <a:lnTo>
                  <a:pt x="85725" y="273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42" name="object 26"/>
          <p:cNvSpPr>
            <a:spLocks/>
          </p:cNvSpPr>
          <p:nvPr/>
        </p:nvSpPr>
        <p:spPr bwMode="auto">
          <a:xfrm>
            <a:off x="6111875" y="5157788"/>
            <a:ext cx="85725" cy="358775"/>
          </a:xfrm>
          <a:custGeom>
            <a:avLst/>
            <a:gdLst>
              <a:gd name="T0" fmla="*/ 28575 w 85725"/>
              <a:gd name="T1" fmla="*/ 273050 h 358775"/>
              <a:gd name="T2" fmla="*/ 0 w 85725"/>
              <a:gd name="T3" fmla="*/ 273050 h 358775"/>
              <a:gd name="T4" fmla="*/ 42925 w 85725"/>
              <a:gd name="T5" fmla="*/ 358775 h 358775"/>
              <a:gd name="T6" fmla="*/ 78560 w 85725"/>
              <a:gd name="T7" fmla="*/ 287400 h 358775"/>
              <a:gd name="T8" fmla="*/ 28575 w 85725"/>
              <a:gd name="T9" fmla="*/ 287400 h 358775"/>
              <a:gd name="T10" fmla="*/ 28575 w 85725"/>
              <a:gd name="T11" fmla="*/ 273050 h 358775"/>
              <a:gd name="T12" fmla="*/ 57150 w 85725"/>
              <a:gd name="T13" fmla="*/ 0 h 358775"/>
              <a:gd name="T14" fmla="*/ 28575 w 85725"/>
              <a:gd name="T15" fmla="*/ 0 h 358775"/>
              <a:gd name="T16" fmla="*/ 28575 w 85725"/>
              <a:gd name="T17" fmla="*/ 287400 h 358775"/>
              <a:gd name="T18" fmla="*/ 57150 w 85725"/>
              <a:gd name="T19" fmla="*/ 287400 h 358775"/>
              <a:gd name="T20" fmla="*/ 57150 w 85725"/>
              <a:gd name="T21" fmla="*/ 0 h 358775"/>
              <a:gd name="T22" fmla="*/ 85725 w 85725"/>
              <a:gd name="T23" fmla="*/ 273050 h 358775"/>
              <a:gd name="T24" fmla="*/ 57150 w 85725"/>
              <a:gd name="T25" fmla="*/ 273050 h 358775"/>
              <a:gd name="T26" fmla="*/ 57150 w 85725"/>
              <a:gd name="T27" fmla="*/ 287400 h 358775"/>
              <a:gd name="T28" fmla="*/ 78560 w 85725"/>
              <a:gd name="T29" fmla="*/ 287400 h 358775"/>
              <a:gd name="T30" fmla="*/ 85725 w 85725"/>
              <a:gd name="T31" fmla="*/ 273050 h 3587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5725" h="358775">
                <a:moveTo>
                  <a:pt x="28575" y="273050"/>
                </a:moveTo>
                <a:lnTo>
                  <a:pt x="0" y="273050"/>
                </a:lnTo>
                <a:lnTo>
                  <a:pt x="42925" y="358775"/>
                </a:lnTo>
                <a:lnTo>
                  <a:pt x="78560" y="287400"/>
                </a:lnTo>
                <a:lnTo>
                  <a:pt x="28575" y="287400"/>
                </a:lnTo>
                <a:lnTo>
                  <a:pt x="28575" y="273050"/>
                </a:lnTo>
                <a:close/>
              </a:path>
              <a:path w="85725" h="358775">
                <a:moveTo>
                  <a:pt x="57150" y="0"/>
                </a:moveTo>
                <a:lnTo>
                  <a:pt x="28575" y="0"/>
                </a:lnTo>
                <a:lnTo>
                  <a:pt x="28575" y="287400"/>
                </a:lnTo>
                <a:lnTo>
                  <a:pt x="57150" y="287400"/>
                </a:lnTo>
                <a:lnTo>
                  <a:pt x="57150" y="0"/>
                </a:lnTo>
                <a:close/>
              </a:path>
              <a:path w="85725" h="358775">
                <a:moveTo>
                  <a:pt x="85725" y="273050"/>
                </a:moveTo>
                <a:lnTo>
                  <a:pt x="57150" y="273050"/>
                </a:lnTo>
                <a:lnTo>
                  <a:pt x="57150" y="287400"/>
                </a:lnTo>
                <a:lnTo>
                  <a:pt x="78560" y="287400"/>
                </a:lnTo>
                <a:lnTo>
                  <a:pt x="85725" y="273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43" name="object 27"/>
          <p:cNvSpPr>
            <a:spLocks/>
          </p:cNvSpPr>
          <p:nvPr/>
        </p:nvSpPr>
        <p:spPr bwMode="auto">
          <a:xfrm>
            <a:off x="7119938" y="5156200"/>
            <a:ext cx="85725" cy="358775"/>
          </a:xfrm>
          <a:custGeom>
            <a:avLst/>
            <a:gdLst>
              <a:gd name="T0" fmla="*/ 28575 w 85725"/>
              <a:gd name="T1" fmla="*/ 273050 h 358775"/>
              <a:gd name="T2" fmla="*/ 0 w 85725"/>
              <a:gd name="T3" fmla="*/ 273050 h 358775"/>
              <a:gd name="T4" fmla="*/ 42925 w 85725"/>
              <a:gd name="T5" fmla="*/ 358775 h 358775"/>
              <a:gd name="T6" fmla="*/ 78623 w 85725"/>
              <a:gd name="T7" fmla="*/ 287274 h 358775"/>
              <a:gd name="T8" fmla="*/ 28575 w 85725"/>
              <a:gd name="T9" fmla="*/ 287274 h 358775"/>
              <a:gd name="T10" fmla="*/ 28575 w 85725"/>
              <a:gd name="T11" fmla="*/ 273050 h 358775"/>
              <a:gd name="T12" fmla="*/ 57150 w 85725"/>
              <a:gd name="T13" fmla="*/ 0 h 358775"/>
              <a:gd name="T14" fmla="*/ 28575 w 85725"/>
              <a:gd name="T15" fmla="*/ 0 h 358775"/>
              <a:gd name="T16" fmla="*/ 28575 w 85725"/>
              <a:gd name="T17" fmla="*/ 287274 h 358775"/>
              <a:gd name="T18" fmla="*/ 57150 w 85725"/>
              <a:gd name="T19" fmla="*/ 287274 h 358775"/>
              <a:gd name="T20" fmla="*/ 57150 w 85725"/>
              <a:gd name="T21" fmla="*/ 0 h 358775"/>
              <a:gd name="T22" fmla="*/ 85725 w 85725"/>
              <a:gd name="T23" fmla="*/ 273050 h 358775"/>
              <a:gd name="T24" fmla="*/ 57150 w 85725"/>
              <a:gd name="T25" fmla="*/ 273050 h 358775"/>
              <a:gd name="T26" fmla="*/ 57150 w 85725"/>
              <a:gd name="T27" fmla="*/ 287274 h 358775"/>
              <a:gd name="T28" fmla="*/ 78623 w 85725"/>
              <a:gd name="T29" fmla="*/ 287274 h 358775"/>
              <a:gd name="T30" fmla="*/ 85725 w 85725"/>
              <a:gd name="T31" fmla="*/ 273050 h 3587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5725" h="358775">
                <a:moveTo>
                  <a:pt x="28575" y="273050"/>
                </a:moveTo>
                <a:lnTo>
                  <a:pt x="0" y="273050"/>
                </a:lnTo>
                <a:lnTo>
                  <a:pt x="42925" y="358775"/>
                </a:lnTo>
                <a:lnTo>
                  <a:pt x="78623" y="287274"/>
                </a:lnTo>
                <a:lnTo>
                  <a:pt x="28575" y="287274"/>
                </a:lnTo>
                <a:lnTo>
                  <a:pt x="28575" y="273050"/>
                </a:lnTo>
                <a:close/>
              </a:path>
              <a:path w="85725" h="358775">
                <a:moveTo>
                  <a:pt x="57150" y="0"/>
                </a:moveTo>
                <a:lnTo>
                  <a:pt x="28575" y="0"/>
                </a:lnTo>
                <a:lnTo>
                  <a:pt x="28575" y="287274"/>
                </a:lnTo>
                <a:lnTo>
                  <a:pt x="57150" y="287274"/>
                </a:lnTo>
                <a:lnTo>
                  <a:pt x="57150" y="0"/>
                </a:lnTo>
                <a:close/>
              </a:path>
              <a:path w="85725" h="358775">
                <a:moveTo>
                  <a:pt x="85725" y="273050"/>
                </a:moveTo>
                <a:lnTo>
                  <a:pt x="57150" y="273050"/>
                </a:lnTo>
                <a:lnTo>
                  <a:pt x="57150" y="287274"/>
                </a:lnTo>
                <a:lnTo>
                  <a:pt x="78623" y="287274"/>
                </a:lnTo>
                <a:lnTo>
                  <a:pt x="85725" y="273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98044" name="object 28"/>
          <p:cNvSpPr>
            <a:spLocks/>
          </p:cNvSpPr>
          <p:nvPr/>
        </p:nvSpPr>
        <p:spPr bwMode="auto">
          <a:xfrm>
            <a:off x="7840663" y="4437063"/>
            <a:ext cx="85725" cy="1079500"/>
          </a:xfrm>
          <a:custGeom>
            <a:avLst/>
            <a:gdLst>
              <a:gd name="T0" fmla="*/ 28575 w 85725"/>
              <a:gd name="T1" fmla="*/ 993775 h 1079500"/>
              <a:gd name="T2" fmla="*/ 0 w 85725"/>
              <a:gd name="T3" fmla="*/ 993775 h 1079500"/>
              <a:gd name="T4" fmla="*/ 42925 w 85725"/>
              <a:gd name="T5" fmla="*/ 1079500 h 1079500"/>
              <a:gd name="T6" fmla="*/ 78560 w 85725"/>
              <a:gd name="T7" fmla="*/ 1008126 h 1079500"/>
              <a:gd name="T8" fmla="*/ 28575 w 85725"/>
              <a:gd name="T9" fmla="*/ 1008126 h 1079500"/>
              <a:gd name="T10" fmla="*/ 28575 w 85725"/>
              <a:gd name="T11" fmla="*/ 993775 h 1079500"/>
              <a:gd name="T12" fmla="*/ 57150 w 85725"/>
              <a:gd name="T13" fmla="*/ 0 h 1079500"/>
              <a:gd name="T14" fmla="*/ 28575 w 85725"/>
              <a:gd name="T15" fmla="*/ 0 h 1079500"/>
              <a:gd name="T16" fmla="*/ 28575 w 85725"/>
              <a:gd name="T17" fmla="*/ 1008126 h 1079500"/>
              <a:gd name="T18" fmla="*/ 57150 w 85725"/>
              <a:gd name="T19" fmla="*/ 1008126 h 1079500"/>
              <a:gd name="T20" fmla="*/ 57150 w 85725"/>
              <a:gd name="T21" fmla="*/ 0 h 1079500"/>
              <a:gd name="T22" fmla="*/ 85725 w 85725"/>
              <a:gd name="T23" fmla="*/ 993775 h 1079500"/>
              <a:gd name="T24" fmla="*/ 57150 w 85725"/>
              <a:gd name="T25" fmla="*/ 993775 h 1079500"/>
              <a:gd name="T26" fmla="*/ 57150 w 85725"/>
              <a:gd name="T27" fmla="*/ 1008126 h 1079500"/>
              <a:gd name="T28" fmla="*/ 78560 w 85725"/>
              <a:gd name="T29" fmla="*/ 1008126 h 1079500"/>
              <a:gd name="T30" fmla="*/ 85725 w 85725"/>
              <a:gd name="T31" fmla="*/ 993775 h 10795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5725" h="1079500">
                <a:moveTo>
                  <a:pt x="28575" y="993775"/>
                </a:moveTo>
                <a:lnTo>
                  <a:pt x="0" y="993775"/>
                </a:lnTo>
                <a:lnTo>
                  <a:pt x="42925" y="1079500"/>
                </a:lnTo>
                <a:lnTo>
                  <a:pt x="78560" y="1008126"/>
                </a:lnTo>
                <a:lnTo>
                  <a:pt x="28575" y="1008126"/>
                </a:lnTo>
                <a:lnTo>
                  <a:pt x="28575" y="993775"/>
                </a:lnTo>
                <a:close/>
              </a:path>
              <a:path w="85725" h="1079500">
                <a:moveTo>
                  <a:pt x="57150" y="0"/>
                </a:moveTo>
                <a:lnTo>
                  <a:pt x="28575" y="0"/>
                </a:lnTo>
                <a:lnTo>
                  <a:pt x="28575" y="1008126"/>
                </a:lnTo>
                <a:lnTo>
                  <a:pt x="57150" y="1008126"/>
                </a:lnTo>
                <a:lnTo>
                  <a:pt x="57150" y="0"/>
                </a:lnTo>
                <a:close/>
              </a:path>
              <a:path w="85725" h="1079500">
                <a:moveTo>
                  <a:pt x="85725" y="993775"/>
                </a:moveTo>
                <a:lnTo>
                  <a:pt x="57150" y="993775"/>
                </a:lnTo>
                <a:lnTo>
                  <a:pt x="57150" y="1008126"/>
                </a:lnTo>
                <a:lnTo>
                  <a:pt x="78560" y="1008126"/>
                </a:lnTo>
                <a:lnTo>
                  <a:pt x="85725" y="9937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Hier</a:t>
            </a:r>
            <a:r>
              <a:rPr spc="-25" dirty="0"/>
              <a:t>a</a:t>
            </a:r>
            <a:r>
              <a:rPr spc="-5" dirty="0"/>
              <a:t>rchi</a:t>
            </a:r>
            <a:r>
              <a:rPr spc="-15" dirty="0"/>
              <a:t>c</a:t>
            </a:r>
            <a:r>
              <a:rPr spc="-10" dirty="0"/>
              <a:t>al</a:t>
            </a:r>
            <a:r>
              <a:rPr spc="-5" dirty="0"/>
              <a:t>:</a:t>
            </a:r>
            <a:r>
              <a:rPr spc="35" dirty="0"/>
              <a:t> </a:t>
            </a:r>
            <a:r>
              <a:rPr spc="-10" dirty="0"/>
              <a:t>e</a:t>
            </a:r>
            <a:r>
              <a:rPr spc="-15" dirty="0"/>
              <a:t>x</a:t>
            </a:r>
            <a:r>
              <a:rPr spc="-10" dirty="0"/>
              <a:t>ampl</a:t>
            </a:r>
            <a:r>
              <a:rPr spc="-15" dirty="0"/>
              <a:t>e</a:t>
            </a:r>
            <a:r>
              <a:rPr spc="-5" dirty="0"/>
              <a:t>s</a:t>
            </a:r>
          </a:p>
        </p:txBody>
      </p:sp>
      <p:sp>
        <p:nvSpPr>
          <p:cNvPr id="599042"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61508EA-2F2E-C548-AD22-FA1053FDCEB0}" type="slidenum">
              <a:rPr lang="en-US" sz="1200">
                <a:latin typeface="Garamond" charset="0"/>
              </a:rPr>
              <a:pPr eaLnBrk="1" hangingPunct="1"/>
              <a:t>283</a:t>
            </a:fld>
            <a:endParaRPr lang="en-US" sz="1200">
              <a:latin typeface="Garamond" charset="0"/>
            </a:endParaRPr>
          </a:p>
        </p:txBody>
      </p:sp>
      <p:sp>
        <p:nvSpPr>
          <p:cNvPr id="599043" name="object 3"/>
          <p:cNvSpPr txBox="1">
            <a:spLocks noChangeArrowheads="1"/>
          </p:cNvSpPr>
          <p:nvPr/>
        </p:nvSpPr>
        <p:spPr bwMode="auto">
          <a:xfrm>
            <a:off x="328613" y="960438"/>
            <a:ext cx="8429625" cy="4865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ct val="120000"/>
              </a:lnSpc>
            </a:pPr>
            <a:r>
              <a:rPr lang="en-US">
                <a:latin typeface="Comic Sans MS" charset="0"/>
                <a:cs typeface="Comic Sans MS" charset="0"/>
              </a:rPr>
              <a:t>THE operating system (Dijkstra) The OSI Networking Model</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Each level supports communication at a level of</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abstraction</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Protocol specifies behavior at each level of abstraction</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Each layer deals with specific level of communication</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and uses services of the next lower level</a:t>
            </a:r>
            <a:endParaRPr lang="en-US">
              <a:latin typeface="Comic Sans MS" charset="0"/>
              <a:cs typeface="Comic Sans MS" charset="0"/>
            </a:endParaRP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Layers can be exchanged</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Example: Token Ring for Ethernet on Data Link</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Layer</a:t>
            </a:r>
            <a:endParaRPr lang="en-US">
              <a:latin typeface="Comic Sans MS" charset="0"/>
              <a:cs typeface="Comic Sans MS" charset="0"/>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OSI model</a:t>
            </a:r>
            <a:r>
              <a:rPr spc="-10" dirty="0"/>
              <a:t> </a:t>
            </a:r>
            <a:r>
              <a:rPr spc="-5" dirty="0"/>
              <a:t>layers</a:t>
            </a:r>
          </a:p>
        </p:txBody>
      </p:sp>
      <p:sp>
        <p:nvSpPr>
          <p:cNvPr id="600066" name="object 3"/>
          <p:cNvSpPr>
            <a:spLocks noGrp="1"/>
          </p:cNvSpPr>
          <p:nvPr>
            <p:ph idx="1"/>
          </p:nvPr>
        </p:nvSpPr>
        <p:spPr/>
        <p:txBody>
          <a:bodyPr lIns="0" tIns="0" rIns="0" bIns="0">
            <a:spAutoFit/>
          </a:bodyPr>
          <a:lstStyle/>
          <a:p>
            <a:pPr marL="2071688"/>
            <a:r>
              <a:rPr lang="en-US">
                <a:latin typeface="Arial" charset="0"/>
                <a:ea typeface="宋体" charset="0"/>
              </a:rPr>
              <a:t>The system you are designing</a:t>
            </a:r>
          </a:p>
          <a:p>
            <a:pPr marL="2071688">
              <a:lnSpc>
                <a:spcPts val="2588"/>
              </a:lnSpc>
              <a:spcBef>
                <a:spcPts val="1938"/>
              </a:spcBef>
            </a:pPr>
            <a:r>
              <a:rPr lang="en-US">
                <a:latin typeface="Arial" charset="0"/>
                <a:ea typeface="宋体" charset="0"/>
              </a:rPr>
              <a:t>Data transformation services, such as byte swapping and encryption</a:t>
            </a:r>
          </a:p>
          <a:p>
            <a:pPr marL="2071688">
              <a:lnSpc>
                <a:spcPts val="2588"/>
              </a:lnSpc>
              <a:spcBef>
                <a:spcPts val="1100"/>
              </a:spcBef>
            </a:pPr>
            <a:r>
              <a:rPr lang="en-US">
                <a:latin typeface="Arial" charset="0"/>
                <a:ea typeface="宋体" charset="0"/>
              </a:rPr>
              <a:t>Initializes a connection, including authentication</a:t>
            </a:r>
          </a:p>
          <a:p>
            <a:pPr marL="2071688">
              <a:spcBef>
                <a:spcPts val="1038"/>
              </a:spcBef>
            </a:pPr>
            <a:r>
              <a:rPr lang="en-US">
                <a:latin typeface="Arial" charset="0"/>
                <a:ea typeface="宋体" charset="0"/>
              </a:rPr>
              <a:t>Reliably transmits messages</a:t>
            </a:r>
          </a:p>
        </p:txBody>
      </p:sp>
      <p:sp>
        <p:nvSpPr>
          <p:cNvPr id="600067" name="object 20"/>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6FA53D-54A0-D14D-B29D-6E2A64145CBB}" type="slidenum">
              <a:rPr lang="en-US" sz="1200">
                <a:latin typeface="Garamond" charset="0"/>
              </a:rPr>
              <a:pPr eaLnBrk="1" hangingPunct="1"/>
              <a:t>284</a:t>
            </a:fld>
            <a:endParaRPr lang="en-US" sz="1200">
              <a:latin typeface="Garamond" charset="0"/>
            </a:endParaRPr>
          </a:p>
        </p:txBody>
      </p:sp>
      <p:sp>
        <p:nvSpPr>
          <p:cNvPr id="4" name="object 4"/>
          <p:cNvSpPr txBox="1"/>
          <p:nvPr/>
        </p:nvSpPr>
        <p:spPr>
          <a:xfrm>
            <a:off x="2897188" y="4343400"/>
            <a:ext cx="5673725" cy="330200"/>
          </a:xfrm>
          <a:prstGeom prst="rect">
            <a:avLst/>
          </a:prstGeom>
        </p:spPr>
        <p:txBody>
          <a:bodyPr lIns="0" tIns="0" rIns="0" bIns="0">
            <a:spAutoFit/>
          </a:bodyPr>
          <a:lstStyle/>
          <a:p>
            <a:pPr marL="12700">
              <a:defRPr/>
            </a:pPr>
            <a:r>
              <a:rPr sz="2400" dirty="0">
                <a:latin typeface="Comic Sans MS"/>
                <a:cs typeface="Comic Sans MS"/>
              </a:rPr>
              <a:t>Trans</a:t>
            </a:r>
            <a:r>
              <a:rPr sz="2400" spc="-15" dirty="0">
                <a:latin typeface="Comic Sans MS"/>
                <a:cs typeface="Comic Sans MS"/>
              </a:rPr>
              <a:t>m</a:t>
            </a:r>
            <a:r>
              <a:rPr sz="2400" spc="-5" dirty="0">
                <a:latin typeface="Comic Sans MS"/>
                <a:cs typeface="Comic Sans MS"/>
              </a:rPr>
              <a:t>it</a:t>
            </a:r>
            <a:r>
              <a:rPr sz="2400" dirty="0">
                <a:latin typeface="Comic Sans MS"/>
                <a:cs typeface="Comic Sans MS"/>
              </a:rPr>
              <a:t>s</a:t>
            </a:r>
            <a:r>
              <a:rPr sz="2400" spc="-5" dirty="0">
                <a:latin typeface="Comic Sans MS"/>
                <a:cs typeface="Comic Sans MS"/>
              </a:rPr>
              <a:t> </a:t>
            </a:r>
            <a:r>
              <a:rPr sz="2400" dirty="0">
                <a:latin typeface="Comic Sans MS"/>
                <a:cs typeface="Comic Sans MS"/>
              </a:rPr>
              <a:t>&amp;</a:t>
            </a:r>
            <a:r>
              <a:rPr sz="2400" spc="-5" dirty="0">
                <a:latin typeface="Comic Sans MS"/>
                <a:cs typeface="Comic Sans MS"/>
              </a:rPr>
              <a:t> route</a:t>
            </a:r>
            <a:r>
              <a:rPr sz="2400" dirty="0">
                <a:latin typeface="Comic Sans MS"/>
                <a:cs typeface="Comic Sans MS"/>
              </a:rPr>
              <a:t>s</a:t>
            </a:r>
            <a:r>
              <a:rPr sz="2400" spc="-15" dirty="0">
                <a:latin typeface="Comic Sans MS"/>
                <a:cs typeface="Comic Sans MS"/>
              </a:rPr>
              <a:t> </a:t>
            </a:r>
            <a:r>
              <a:rPr sz="2400" spc="-5" dirty="0">
                <a:latin typeface="Comic Sans MS"/>
                <a:cs typeface="Comic Sans MS"/>
              </a:rPr>
              <a:t>d</a:t>
            </a:r>
            <a:r>
              <a:rPr sz="2400" spc="-10" dirty="0">
                <a:latin typeface="Comic Sans MS"/>
                <a:cs typeface="Comic Sans MS"/>
              </a:rPr>
              <a:t>at</a:t>
            </a:r>
            <a:r>
              <a:rPr sz="2400" spc="-5" dirty="0">
                <a:latin typeface="Comic Sans MS"/>
                <a:cs typeface="Comic Sans MS"/>
              </a:rPr>
              <a:t>a</a:t>
            </a:r>
            <a:r>
              <a:rPr sz="2400" spc="-10" dirty="0">
                <a:latin typeface="Comic Sans MS"/>
                <a:cs typeface="Comic Sans MS"/>
              </a:rPr>
              <a:t> </a:t>
            </a:r>
            <a:r>
              <a:rPr sz="2400" spc="-5" dirty="0">
                <a:latin typeface="Comic Sans MS"/>
                <a:cs typeface="Comic Sans MS"/>
              </a:rPr>
              <a:t>wit</a:t>
            </a:r>
            <a:r>
              <a:rPr sz="2400" spc="5" dirty="0">
                <a:latin typeface="Comic Sans MS"/>
                <a:cs typeface="Comic Sans MS"/>
              </a:rPr>
              <a:t>h</a:t>
            </a:r>
            <a:r>
              <a:rPr sz="2400" spc="-5" dirty="0">
                <a:latin typeface="Comic Sans MS"/>
                <a:cs typeface="Comic Sans MS"/>
              </a:rPr>
              <a:t>i</a:t>
            </a:r>
            <a:r>
              <a:rPr sz="2400" dirty="0">
                <a:latin typeface="Comic Sans MS"/>
                <a:cs typeface="Comic Sans MS"/>
              </a:rPr>
              <a:t>n </a:t>
            </a:r>
            <a:r>
              <a:rPr sz="2400" spc="-5" dirty="0">
                <a:latin typeface="Comic Sans MS"/>
                <a:cs typeface="Comic Sans MS"/>
              </a:rPr>
              <a:t>n</a:t>
            </a:r>
            <a:r>
              <a:rPr sz="2400" spc="5" dirty="0">
                <a:latin typeface="Comic Sans MS"/>
                <a:cs typeface="Comic Sans MS"/>
              </a:rPr>
              <a:t>e</a:t>
            </a:r>
            <a:r>
              <a:rPr sz="2400" spc="-5" dirty="0">
                <a:latin typeface="Comic Sans MS"/>
                <a:cs typeface="Comic Sans MS"/>
              </a:rPr>
              <a:t>twork</a:t>
            </a:r>
            <a:endParaRPr sz="2400">
              <a:latin typeface="Comic Sans MS"/>
              <a:cs typeface="Comic Sans MS"/>
            </a:endParaRPr>
          </a:p>
        </p:txBody>
      </p:sp>
      <p:sp>
        <p:nvSpPr>
          <p:cNvPr id="5" name="object 5"/>
          <p:cNvSpPr txBox="1"/>
          <p:nvPr/>
        </p:nvSpPr>
        <p:spPr>
          <a:xfrm>
            <a:off x="2897188" y="5048250"/>
            <a:ext cx="5578475" cy="330200"/>
          </a:xfrm>
          <a:prstGeom prst="rect">
            <a:avLst/>
          </a:prstGeom>
        </p:spPr>
        <p:txBody>
          <a:bodyPr lIns="0" tIns="0" rIns="0" bIns="0">
            <a:spAutoFit/>
          </a:bodyPr>
          <a:lstStyle/>
          <a:p>
            <a:pPr marL="12700">
              <a:defRPr/>
            </a:pPr>
            <a:r>
              <a:rPr sz="2400" spc="-5" dirty="0">
                <a:latin typeface="Comic Sans MS"/>
                <a:cs typeface="Comic Sans MS"/>
              </a:rPr>
              <a:t>S</a:t>
            </a:r>
            <a:r>
              <a:rPr sz="2400" spc="5" dirty="0">
                <a:latin typeface="Comic Sans MS"/>
                <a:cs typeface="Comic Sans MS"/>
              </a:rPr>
              <a:t>e</a:t>
            </a:r>
            <a:r>
              <a:rPr sz="2400" spc="-5" dirty="0">
                <a:latin typeface="Comic Sans MS"/>
                <a:cs typeface="Comic Sans MS"/>
              </a:rPr>
              <a:t>nd</a:t>
            </a:r>
            <a:r>
              <a:rPr sz="2400" dirty="0">
                <a:latin typeface="Comic Sans MS"/>
                <a:cs typeface="Comic Sans MS"/>
              </a:rPr>
              <a:t>s</a:t>
            </a:r>
            <a:r>
              <a:rPr sz="2400" spc="-10" dirty="0">
                <a:latin typeface="Comic Sans MS"/>
                <a:cs typeface="Comic Sans MS"/>
              </a:rPr>
              <a:t> </a:t>
            </a:r>
            <a:r>
              <a:rPr sz="2400" dirty="0">
                <a:latin typeface="Comic Sans MS"/>
                <a:cs typeface="Comic Sans MS"/>
              </a:rPr>
              <a:t>&amp;</a:t>
            </a:r>
            <a:r>
              <a:rPr sz="2400" spc="-5" dirty="0">
                <a:latin typeface="Comic Sans MS"/>
                <a:cs typeface="Comic Sans MS"/>
              </a:rPr>
              <a:t> r</a:t>
            </a:r>
            <a:r>
              <a:rPr sz="2400" spc="5" dirty="0">
                <a:latin typeface="Comic Sans MS"/>
                <a:cs typeface="Comic Sans MS"/>
              </a:rPr>
              <a:t>e</a:t>
            </a:r>
            <a:r>
              <a:rPr sz="2400" spc="-5" dirty="0">
                <a:latin typeface="Comic Sans MS"/>
                <a:cs typeface="Comic Sans MS"/>
              </a:rPr>
              <a:t>c</a:t>
            </a:r>
            <a:r>
              <a:rPr sz="2400" dirty="0">
                <a:latin typeface="Comic Sans MS"/>
                <a:cs typeface="Comic Sans MS"/>
              </a:rPr>
              <a:t>e</a:t>
            </a:r>
            <a:r>
              <a:rPr sz="2400" spc="-5" dirty="0">
                <a:latin typeface="Comic Sans MS"/>
                <a:cs typeface="Comic Sans MS"/>
              </a:rPr>
              <a:t>ive</a:t>
            </a:r>
            <a:r>
              <a:rPr sz="2400" dirty="0">
                <a:latin typeface="Comic Sans MS"/>
                <a:cs typeface="Comic Sans MS"/>
              </a:rPr>
              <a:t>s</a:t>
            </a:r>
            <a:r>
              <a:rPr sz="2400" spc="-30" dirty="0">
                <a:latin typeface="Comic Sans MS"/>
                <a:cs typeface="Comic Sans MS"/>
              </a:rPr>
              <a:t> </a:t>
            </a:r>
            <a:r>
              <a:rPr sz="2400" spc="-5" dirty="0">
                <a:latin typeface="Comic Sans MS"/>
                <a:cs typeface="Comic Sans MS"/>
              </a:rPr>
              <a:t>frame</a:t>
            </a:r>
            <a:r>
              <a:rPr sz="2400" dirty="0">
                <a:latin typeface="Comic Sans MS"/>
                <a:cs typeface="Comic Sans MS"/>
              </a:rPr>
              <a:t>s</a:t>
            </a:r>
            <a:r>
              <a:rPr sz="2400" spc="-10" dirty="0">
                <a:latin typeface="Comic Sans MS"/>
                <a:cs typeface="Comic Sans MS"/>
              </a:rPr>
              <a:t> </a:t>
            </a:r>
            <a:r>
              <a:rPr sz="2400" spc="-5" dirty="0">
                <a:latin typeface="Comic Sans MS"/>
                <a:cs typeface="Comic Sans MS"/>
              </a:rPr>
              <a:t>withou</a:t>
            </a:r>
            <a:r>
              <a:rPr sz="2400" dirty="0">
                <a:latin typeface="Comic Sans MS"/>
                <a:cs typeface="Comic Sans MS"/>
              </a:rPr>
              <a:t>t</a:t>
            </a:r>
            <a:r>
              <a:rPr sz="2400" spc="-10" dirty="0">
                <a:latin typeface="Comic Sans MS"/>
                <a:cs typeface="Comic Sans MS"/>
              </a:rPr>
              <a:t> </a:t>
            </a:r>
            <a:r>
              <a:rPr sz="2400" dirty="0">
                <a:latin typeface="Comic Sans MS"/>
                <a:cs typeface="Comic Sans MS"/>
              </a:rPr>
              <a:t>error</a:t>
            </a:r>
            <a:endParaRPr sz="2400">
              <a:latin typeface="Comic Sans MS"/>
              <a:cs typeface="Comic Sans MS"/>
            </a:endParaRPr>
          </a:p>
        </p:txBody>
      </p:sp>
      <p:sp>
        <p:nvSpPr>
          <p:cNvPr id="6" name="object 6"/>
          <p:cNvSpPr txBox="1"/>
          <p:nvPr/>
        </p:nvSpPr>
        <p:spPr>
          <a:xfrm>
            <a:off x="2897188" y="5786438"/>
            <a:ext cx="5505450" cy="330200"/>
          </a:xfrm>
          <a:prstGeom prst="rect">
            <a:avLst/>
          </a:prstGeom>
        </p:spPr>
        <p:txBody>
          <a:bodyPr lIns="0" tIns="0" rIns="0" bIns="0">
            <a:spAutoFit/>
          </a:bodyPr>
          <a:lstStyle/>
          <a:p>
            <a:pPr marL="12700">
              <a:defRPr/>
            </a:pPr>
            <a:r>
              <a:rPr sz="2400" spc="-5" dirty="0">
                <a:latin typeface="Comic Sans MS"/>
                <a:cs typeface="Comic Sans MS"/>
              </a:rPr>
              <a:t>S</a:t>
            </a:r>
            <a:r>
              <a:rPr sz="2400" spc="5" dirty="0">
                <a:latin typeface="Comic Sans MS"/>
                <a:cs typeface="Comic Sans MS"/>
              </a:rPr>
              <a:t>e</a:t>
            </a:r>
            <a:r>
              <a:rPr sz="2400" spc="-5" dirty="0">
                <a:latin typeface="Comic Sans MS"/>
                <a:cs typeface="Comic Sans MS"/>
              </a:rPr>
              <a:t>nd</a:t>
            </a:r>
            <a:r>
              <a:rPr sz="2400" dirty="0">
                <a:latin typeface="Comic Sans MS"/>
                <a:cs typeface="Comic Sans MS"/>
              </a:rPr>
              <a:t>s</a:t>
            </a:r>
            <a:r>
              <a:rPr sz="2400" spc="-15" dirty="0">
                <a:latin typeface="Comic Sans MS"/>
                <a:cs typeface="Comic Sans MS"/>
              </a:rPr>
              <a:t> </a:t>
            </a:r>
            <a:r>
              <a:rPr sz="2400" dirty="0">
                <a:latin typeface="Comic Sans MS"/>
                <a:cs typeface="Comic Sans MS"/>
              </a:rPr>
              <a:t>and</a:t>
            </a:r>
            <a:r>
              <a:rPr sz="2400" spc="-5" dirty="0">
                <a:latin typeface="Comic Sans MS"/>
                <a:cs typeface="Comic Sans MS"/>
              </a:rPr>
              <a:t> rec</a:t>
            </a:r>
            <a:r>
              <a:rPr sz="2400" spc="10" dirty="0">
                <a:latin typeface="Comic Sans MS"/>
                <a:cs typeface="Comic Sans MS"/>
              </a:rPr>
              <a:t>e</a:t>
            </a:r>
            <a:r>
              <a:rPr sz="2400" spc="-5" dirty="0">
                <a:latin typeface="Comic Sans MS"/>
                <a:cs typeface="Comic Sans MS"/>
              </a:rPr>
              <a:t>ive</a:t>
            </a:r>
            <a:r>
              <a:rPr sz="2400" dirty="0">
                <a:latin typeface="Comic Sans MS"/>
                <a:cs typeface="Comic Sans MS"/>
              </a:rPr>
              <a:t>s</a:t>
            </a:r>
            <a:r>
              <a:rPr sz="2400" spc="-25" dirty="0">
                <a:latin typeface="Comic Sans MS"/>
                <a:cs typeface="Comic Sans MS"/>
              </a:rPr>
              <a:t> </a:t>
            </a:r>
            <a:r>
              <a:rPr sz="2400" spc="-5" dirty="0">
                <a:latin typeface="Comic Sans MS"/>
                <a:cs typeface="Comic Sans MS"/>
              </a:rPr>
              <a:t>bit</a:t>
            </a:r>
            <a:r>
              <a:rPr sz="2400" dirty="0">
                <a:latin typeface="Comic Sans MS"/>
                <a:cs typeface="Comic Sans MS"/>
              </a:rPr>
              <a:t>s</a:t>
            </a:r>
            <a:r>
              <a:rPr sz="2400" spc="-10" dirty="0">
                <a:latin typeface="Comic Sans MS"/>
                <a:cs typeface="Comic Sans MS"/>
              </a:rPr>
              <a:t> </a:t>
            </a:r>
            <a:r>
              <a:rPr sz="2400" dirty="0">
                <a:latin typeface="Comic Sans MS"/>
                <a:cs typeface="Comic Sans MS"/>
              </a:rPr>
              <a:t>over</a:t>
            </a:r>
            <a:r>
              <a:rPr sz="2400" spc="-15" dirty="0">
                <a:latin typeface="Comic Sans MS"/>
                <a:cs typeface="Comic Sans MS"/>
              </a:rPr>
              <a:t> </a:t>
            </a:r>
            <a:r>
              <a:rPr sz="2400" spc="-5" dirty="0">
                <a:latin typeface="Comic Sans MS"/>
                <a:cs typeface="Comic Sans MS"/>
              </a:rPr>
              <a:t>a</a:t>
            </a:r>
            <a:r>
              <a:rPr sz="2400" spc="-15" dirty="0">
                <a:latin typeface="Comic Sans MS"/>
                <a:cs typeface="Comic Sans MS"/>
              </a:rPr>
              <a:t> </a:t>
            </a:r>
            <a:r>
              <a:rPr sz="2400" spc="-5" dirty="0">
                <a:latin typeface="Comic Sans MS"/>
                <a:cs typeface="Comic Sans MS"/>
              </a:rPr>
              <a:t>c</a:t>
            </a:r>
            <a:r>
              <a:rPr sz="2400" dirty="0">
                <a:latin typeface="Comic Sans MS"/>
                <a:cs typeface="Comic Sans MS"/>
              </a:rPr>
              <a:t>hanne</a:t>
            </a:r>
            <a:r>
              <a:rPr sz="2400" spc="-5" dirty="0">
                <a:latin typeface="Comic Sans MS"/>
                <a:cs typeface="Comic Sans MS"/>
              </a:rPr>
              <a:t>l</a:t>
            </a:r>
            <a:endParaRPr sz="2400">
              <a:latin typeface="Comic Sans MS"/>
              <a:cs typeface="Comic Sans MS"/>
            </a:endParaRPr>
          </a:p>
        </p:txBody>
      </p:sp>
      <p:sp>
        <p:nvSpPr>
          <p:cNvPr id="7" name="object 7"/>
          <p:cNvSpPr txBox="1"/>
          <p:nvPr/>
        </p:nvSpPr>
        <p:spPr>
          <a:xfrm>
            <a:off x="323850" y="5732463"/>
            <a:ext cx="2163763" cy="433387"/>
          </a:xfrm>
          <a:prstGeom prst="rect">
            <a:avLst/>
          </a:prstGeom>
          <a:solidFill>
            <a:srgbClr val="CC9900"/>
          </a:solidFill>
          <a:ln w="9525">
            <a:solidFill>
              <a:srgbClr val="000000"/>
            </a:solidFill>
          </a:ln>
        </p:spPr>
        <p:txBody>
          <a:bodyPr lIns="0" tIns="0" rIns="0" bIns="0">
            <a:spAutoFit/>
          </a:bodyPr>
          <a:lstStyle/>
          <a:p>
            <a:pPr marL="515620">
              <a:defRPr/>
            </a:pPr>
            <a:r>
              <a:rPr sz="2400" spc="-5" dirty="0">
                <a:latin typeface="Comic Sans MS"/>
                <a:cs typeface="Comic Sans MS"/>
              </a:rPr>
              <a:t>Physic</a:t>
            </a:r>
            <a:r>
              <a:rPr sz="2400" spc="-15" dirty="0">
                <a:latin typeface="Comic Sans MS"/>
                <a:cs typeface="Comic Sans MS"/>
              </a:rPr>
              <a:t>a</a:t>
            </a:r>
            <a:r>
              <a:rPr sz="2400" spc="-5" dirty="0">
                <a:latin typeface="Comic Sans MS"/>
                <a:cs typeface="Comic Sans MS"/>
              </a:rPr>
              <a:t>l</a:t>
            </a:r>
            <a:endParaRPr sz="2400">
              <a:latin typeface="Comic Sans MS"/>
              <a:cs typeface="Comic Sans MS"/>
            </a:endParaRPr>
          </a:p>
        </p:txBody>
      </p:sp>
      <p:sp>
        <p:nvSpPr>
          <p:cNvPr id="8" name="object 8"/>
          <p:cNvSpPr txBox="1"/>
          <p:nvPr/>
        </p:nvSpPr>
        <p:spPr>
          <a:xfrm>
            <a:off x="323850" y="5000625"/>
            <a:ext cx="2163763" cy="433388"/>
          </a:xfrm>
          <a:prstGeom prst="rect">
            <a:avLst/>
          </a:prstGeom>
          <a:solidFill>
            <a:srgbClr val="CC9900"/>
          </a:solidFill>
          <a:ln w="9525">
            <a:solidFill>
              <a:srgbClr val="000000"/>
            </a:solidFill>
          </a:ln>
        </p:spPr>
        <p:txBody>
          <a:bodyPr lIns="0" tIns="0" rIns="0" bIns="0">
            <a:spAutoFit/>
          </a:bodyPr>
          <a:lstStyle/>
          <a:p>
            <a:pPr marL="405765">
              <a:defRPr/>
            </a:pPr>
            <a:r>
              <a:rPr sz="2400" dirty="0">
                <a:latin typeface="Comic Sans MS"/>
                <a:cs typeface="Comic Sans MS"/>
              </a:rPr>
              <a:t>D</a:t>
            </a:r>
            <a:r>
              <a:rPr sz="2400" spc="-10" dirty="0">
                <a:latin typeface="Comic Sans MS"/>
                <a:cs typeface="Comic Sans MS"/>
              </a:rPr>
              <a:t>a</a:t>
            </a:r>
            <a:r>
              <a:rPr sz="2400" spc="-5" dirty="0">
                <a:latin typeface="Comic Sans MS"/>
                <a:cs typeface="Comic Sans MS"/>
              </a:rPr>
              <a:t>t</a:t>
            </a:r>
            <a:r>
              <a:rPr sz="2400" dirty="0">
                <a:latin typeface="Comic Sans MS"/>
                <a:cs typeface="Comic Sans MS"/>
              </a:rPr>
              <a:t>a</a:t>
            </a:r>
            <a:r>
              <a:rPr sz="2400" spc="-10" dirty="0">
                <a:latin typeface="Comic Sans MS"/>
                <a:cs typeface="Comic Sans MS"/>
              </a:rPr>
              <a:t> </a:t>
            </a:r>
            <a:r>
              <a:rPr sz="2400" dirty="0">
                <a:latin typeface="Comic Sans MS"/>
                <a:cs typeface="Comic Sans MS"/>
              </a:rPr>
              <a:t>Link</a:t>
            </a:r>
            <a:endParaRPr sz="2400">
              <a:latin typeface="Comic Sans MS"/>
              <a:cs typeface="Comic Sans MS"/>
            </a:endParaRPr>
          </a:p>
        </p:txBody>
      </p:sp>
      <p:sp>
        <p:nvSpPr>
          <p:cNvPr id="600073" name="object 9"/>
          <p:cNvSpPr txBox="1">
            <a:spLocks noChangeArrowheads="1"/>
          </p:cNvSpPr>
          <p:nvPr/>
        </p:nvSpPr>
        <p:spPr bwMode="auto">
          <a:xfrm>
            <a:off x="323850" y="4268788"/>
            <a:ext cx="2163763" cy="433387"/>
          </a:xfrm>
          <a:prstGeom prst="rect">
            <a:avLst/>
          </a:prstGeom>
          <a:solidFill>
            <a:srgbClr val="CC9900"/>
          </a:solidFill>
          <a:ln w="9525">
            <a:solidFill>
              <a:srgbClr val="000000"/>
            </a:solidFill>
            <a:miter lim="800000"/>
            <a:headEnd/>
            <a:tailEnd/>
          </a:ln>
        </p:spPr>
        <p:txBody>
          <a:bodyPr lIns="0" tIns="0" rIns="0" bIns="0">
            <a:spAutoFit/>
          </a:bodyPr>
          <a:lstStyle>
            <a:lvl1pPr marL="46037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Network</a:t>
            </a:r>
          </a:p>
        </p:txBody>
      </p:sp>
      <p:sp>
        <p:nvSpPr>
          <p:cNvPr id="600074" name="object 10"/>
          <p:cNvSpPr>
            <a:spLocks/>
          </p:cNvSpPr>
          <p:nvPr/>
        </p:nvSpPr>
        <p:spPr bwMode="auto">
          <a:xfrm>
            <a:off x="1360488" y="4716463"/>
            <a:ext cx="85725" cy="269875"/>
          </a:xfrm>
          <a:custGeom>
            <a:avLst/>
            <a:gdLst>
              <a:gd name="T0" fmla="*/ 28492 w 85725"/>
              <a:gd name="T1" fmla="*/ 184277 h 269875"/>
              <a:gd name="T2" fmla="*/ 0 w 85725"/>
              <a:gd name="T3" fmla="*/ 184403 h 269875"/>
              <a:gd name="T4" fmla="*/ 43306 w 85725"/>
              <a:gd name="T5" fmla="*/ 269875 h 269875"/>
              <a:gd name="T6" fmla="*/ 78508 w 85725"/>
              <a:gd name="T7" fmla="*/ 198627 h 269875"/>
              <a:gd name="T8" fmla="*/ 28575 w 85725"/>
              <a:gd name="T9" fmla="*/ 198627 h 269875"/>
              <a:gd name="T10" fmla="*/ 28492 w 85725"/>
              <a:gd name="T11" fmla="*/ 184277 h 269875"/>
              <a:gd name="T12" fmla="*/ 57068 w 85725"/>
              <a:gd name="T13" fmla="*/ 184150 h 269875"/>
              <a:gd name="T14" fmla="*/ 28492 w 85725"/>
              <a:gd name="T15" fmla="*/ 184277 h 269875"/>
              <a:gd name="T16" fmla="*/ 28575 w 85725"/>
              <a:gd name="T17" fmla="*/ 198627 h 269875"/>
              <a:gd name="T18" fmla="*/ 57150 w 85725"/>
              <a:gd name="T19" fmla="*/ 198374 h 269875"/>
              <a:gd name="T20" fmla="*/ 57068 w 85725"/>
              <a:gd name="T21" fmla="*/ 184150 h 269875"/>
              <a:gd name="T22" fmla="*/ 85725 w 85725"/>
              <a:gd name="T23" fmla="*/ 184023 h 269875"/>
              <a:gd name="T24" fmla="*/ 57068 w 85725"/>
              <a:gd name="T25" fmla="*/ 184150 h 269875"/>
              <a:gd name="T26" fmla="*/ 57150 w 85725"/>
              <a:gd name="T27" fmla="*/ 198374 h 269875"/>
              <a:gd name="T28" fmla="*/ 28575 w 85725"/>
              <a:gd name="T29" fmla="*/ 198627 h 269875"/>
              <a:gd name="T30" fmla="*/ 78508 w 85725"/>
              <a:gd name="T31" fmla="*/ 198627 h 269875"/>
              <a:gd name="T32" fmla="*/ 85725 w 85725"/>
              <a:gd name="T33" fmla="*/ 184023 h 269875"/>
              <a:gd name="T34" fmla="*/ 56006 w 85725"/>
              <a:gd name="T35" fmla="*/ 0 h 269875"/>
              <a:gd name="T36" fmla="*/ 27431 w 85725"/>
              <a:gd name="T37" fmla="*/ 126 h 269875"/>
              <a:gd name="T38" fmla="*/ 28492 w 85725"/>
              <a:gd name="T39" fmla="*/ 184277 h 269875"/>
              <a:gd name="T40" fmla="*/ 57068 w 85725"/>
              <a:gd name="T41" fmla="*/ 184150 h 269875"/>
              <a:gd name="T42" fmla="*/ 56006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492" y="184277"/>
                </a:moveTo>
                <a:lnTo>
                  <a:pt x="0" y="184403"/>
                </a:lnTo>
                <a:lnTo>
                  <a:pt x="43306" y="269875"/>
                </a:lnTo>
                <a:lnTo>
                  <a:pt x="78508" y="198627"/>
                </a:lnTo>
                <a:lnTo>
                  <a:pt x="28575" y="198627"/>
                </a:lnTo>
                <a:lnTo>
                  <a:pt x="28492" y="184277"/>
                </a:lnTo>
                <a:close/>
              </a:path>
              <a:path w="85725" h="269875">
                <a:moveTo>
                  <a:pt x="57068" y="184150"/>
                </a:moveTo>
                <a:lnTo>
                  <a:pt x="28492" y="184277"/>
                </a:lnTo>
                <a:lnTo>
                  <a:pt x="28575" y="198627"/>
                </a:lnTo>
                <a:lnTo>
                  <a:pt x="57150" y="198374"/>
                </a:lnTo>
                <a:lnTo>
                  <a:pt x="57068" y="184150"/>
                </a:lnTo>
                <a:close/>
              </a:path>
              <a:path w="85725" h="269875">
                <a:moveTo>
                  <a:pt x="85725" y="184023"/>
                </a:moveTo>
                <a:lnTo>
                  <a:pt x="57068" y="184150"/>
                </a:lnTo>
                <a:lnTo>
                  <a:pt x="57150" y="198374"/>
                </a:lnTo>
                <a:lnTo>
                  <a:pt x="28575" y="198627"/>
                </a:lnTo>
                <a:lnTo>
                  <a:pt x="78508" y="198627"/>
                </a:lnTo>
                <a:lnTo>
                  <a:pt x="85725" y="184023"/>
                </a:lnTo>
                <a:close/>
              </a:path>
              <a:path w="85725" h="269875">
                <a:moveTo>
                  <a:pt x="56006" y="0"/>
                </a:moveTo>
                <a:lnTo>
                  <a:pt x="27431" y="126"/>
                </a:lnTo>
                <a:lnTo>
                  <a:pt x="28492" y="184277"/>
                </a:lnTo>
                <a:lnTo>
                  <a:pt x="57068" y="184150"/>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0075" name="object 11"/>
          <p:cNvSpPr>
            <a:spLocks/>
          </p:cNvSpPr>
          <p:nvPr/>
        </p:nvSpPr>
        <p:spPr bwMode="auto">
          <a:xfrm>
            <a:off x="1360488" y="5448300"/>
            <a:ext cx="85725" cy="269875"/>
          </a:xfrm>
          <a:custGeom>
            <a:avLst/>
            <a:gdLst>
              <a:gd name="T0" fmla="*/ 28492 w 85725"/>
              <a:gd name="T1" fmla="*/ 183066 h 270510"/>
              <a:gd name="T2" fmla="*/ 0 w 85725"/>
              <a:gd name="T3" fmla="*/ 183234 h 270510"/>
              <a:gd name="T4" fmla="*/ 43306 w 85725"/>
              <a:gd name="T5" fmla="*/ 268104 h 270510"/>
              <a:gd name="T6" fmla="*/ 78507 w 85725"/>
              <a:gd name="T7" fmla="*/ 197258 h 270510"/>
              <a:gd name="T8" fmla="*/ 28575 w 85725"/>
              <a:gd name="T9" fmla="*/ 197258 h 270510"/>
              <a:gd name="T10" fmla="*/ 28492 w 85725"/>
              <a:gd name="T11" fmla="*/ 183066 h 270510"/>
              <a:gd name="T12" fmla="*/ 57067 w 85725"/>
              <a:gd name="T13" fmla="*/ 182899 h 270510"/>
              <a:gd name="T14" fmla="*/ 28492 w 85725"/>
              <a:gd name="T15" fmla="*/ 183066 h 270510"/>
              <a:gd name="T16" fmla="*/ 28575 w 85725"/>
              <a:gd name="T17" fmla="*/ 197258 h 270510"/>
              <a:gd name="T18" fmla="*/ 57150 w 85725"/>
              <a:gd name="T19" fmla="*/ 197080 h 270510"/>
              <a:gd name="T20" fmla="*/ 57067 w 85725"/>
              <a:gd name="T21" fmla="*/ 182899 h 270510"/>
              <a:gd name="T22" fmla="*/ 85725 w 85725"/>
              <a:gd name="T23" fmla="*/ 182729 h 270510"/>
              <a:gd name="T24" fmla="*/ 57067 w 85725"/>
              <a:gd name="T25" fmla="*/ 182899 h 270510"/>
              <a:gd name="T26" fmla="*/ 57150 w 85725"/>
              <a:gd name="T27" fmla="*/ 197080 h 270510"/>
              <a:gd name="T28" fmla="*/ 28575 w 85725"/>
              <a:gd name="T29" fmla="*/ 197258 h 270510"/>
              <a:gd name="T30" fmla="*/ 78507 w 85725"/>
              <a:gd name="T31" fmla="*/ 197258 h 270510"/>
              <a:gd name="T32" fmla="*/ 85725 w 85725"/>
              <a:gd name="T33" fmla="*/ 182729 h 270510"/>
              <a:gd name="T34" fmla="*/ 56006 w 85725"/>
              <a:gd name="T35" fmla="*/ 0 h 270510"/>
              <a:gd name="T36" fmla="*/ 27431 w 85725"/>
              <a:gd name="T37" fmla="*/ 250 h 270510"/>
              <a:gd name="T38" fmla="*/ 28492 w 85725"/>
              <a:gd name="T39" fmla="*/ 183066 h 270510"/>
              <a:gd name="T40" fmla="*/ 57067 w 85725"/>
              <a:gd name="T41" fmla="*/ 182899 h 270510"/>
              <a:gd name="T42" fmla="*/ 56006 w 85725"/>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70510">
                <a:moveTo>
                  <a:pt x="28492" y="184362"/>
                </a:moveTo>
                <a:lnTo>
                  <a:pt x="0" y="184530"/>
                </a:lnTo>
                <a:lnTo>
                  <a:pt x="43306" y="270001"/>
                </a:lnTo>
                <a:lnTo>
                  <a:pt x="78507" y="198653"/>
                </a:lnTo>
                <a:lnTo>
                  <a:pt x="28575" y="198653"/>
                </a:lnTo>
                <a:lnTo>
                  <a:pt x="28492" y="184362"/>
                </a:lnTo>
                <a:close/>
              </a:path>
              <a:path w="85725" h="270510">
                <a:moveTo>
                  <a:pt x="57067" y="184192"/>
                </a:moveTo>
                <a:lnTo>
                  <a:pt x="28492" y="184362"/>
                </a:lnTo>
                <a:lnTo>
                  <a:pt x="28575" y="198653"/>
                </a:lnTo>
                <a:lnTo>
                  <a:pt x="57150" y="198475"/>
                </a:lnTo>
                <a:lnTo>
                  <a:pt x="57067" y="184192"/>
                </a:lnTo>
                <a:close/>
              </a:path>
              <a:path w="85725" h="270510">
                <a:moveTo>
                  <a:pt x="85725" y="184022"/>
                </a:moveTo>
                <a:lnTo>
                  <a:pt x="57067" y="184192"/>
                </a:lnTo>
                <a:lnTo>
                  <a:pt x="57150" y="198475"/>
                </a:lnTo>
                <a:lnTo>
                  <a:pt x="28575" y="198653"/>
                </a:lnTo>
                <a:lnTo>
                  <a:pt x="78507" y="198653"/>
                </a:lnTo>
                <a:lnTo>
                  <a:pt x="85725" y="184022"/>
                </a:lnTo>
                <a:close/>
              </a:path>
              <a:path w="85725" h="270510">
                <a:moveTo>
                  <a:pt x="56006" y="0"/>
                </a:moveTo>
                <a:lnTo>
                  <a:pt x="27431" y="253"/>
                </a:lnTo>
                <a:lnTo>
                  <a:pt x="28492" y="184362"/>
                </a:lnTo>
                <a:lnTo>
                  <a:pt x="57067" y="184192"/>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2" name="object 12"/>
          <p:cNvSpPr txBox="1"/>
          <p:nvPr/>
        </p:nvSpPr>
        <p:spPr>
          <a:xfrm>
            <a:off x="325438" y="3536950"/>
            <a:ext cx="2163762" cy="433388"/>
          </a:xfrm>
          <a:prstGeom prst="rect">
            <a:avLst/>
          </a:prstGeom>
          <a:solidFill>
            <a:srgbClr val="CC9900"/>
          </a:solidFill>
          <a:ln w="9525">
            <a:solidFill>
              <a:srgbClr val="000000"/>
            </a:solidFill>
          </a:ln>
        </p:spPr>
        <p:txBody>
          <a:bodyPr lIns="0" tIns="0" rIns="0" bIns="0">
            <a:spAutoFit/>
          </a:bodyPr>
          <a:lstStyle/>
          <a:p>
            <a:pPr marL="361315">
              <a:defRPr/>
            </a:pPr>
            <a:r>
              <a:rPr sz="2400" dirty="0">
                <a:latin typeface="Comic Sans MS"/>
                <a:cs typeface="Comic Sans MS"/>
              </a:rPr>
              <a:t>Tr</a:t>
            </a:r>
            <a:r>
              <a:rPr sz="2400" spc="-15" dirty="0">
                <a:latin typeface="Comic Sans MS"/>
                <a:cs typeface="Comic Sans MS"/>
              </a:rPr>
              <a:t>a</a:t>
            </a:r>
            <a:r>
              <a:rPr sz="2400" spc="-5" dirty="0">
                <a:latin typeface="Comic Sans MS"/>
                <a:cs typeface="Comic Sans MS"/>
              </a:rPr>
              <a:t>nsport</a:t>
            </a:r>
            <a:endParaRPr sz="2400">
              <a:latin typeface="Comic Sans MS"/>
              <a:cs typeface="Comic Sans MS"/>
            </a:endParaRPr>
          </a:p>
        </p:txBody>
      </p:sp>
      <p:sp>
        <p:nvSpPr>
          <p:cNvPr id="13" name="object 13"/>
          <p:cNvSpPr txBox="1"/>
          <p:nvPr/>
        </p:nvSpPr>
        <p:spPr>
          <a:xfrm>
            <a:off x="325438" y="2805113"/>
            <a:ext cx="2163762" cy="433387"/>
          </a:xfrm>
          <a:prstGeom prst="rect">
            <a:avLst/>
          </a:prstGeom>
          <a:solidFill>
            <a:srgbClr val="CC9900"/>
          </a:solidFill>
          <a:ln w="9525">
            <a:solidFill>
              <a:srgbClr val="000000"/>
            </a:solidFill>
          </a:ln>
        </p:spPr>
        <p:txBody>
          <a:bodyPr lIns="0" tIns="0" rIns="0" bIns="0">
            <a:spAutoFit/>
          </a:bodyPr>
          <a:lstStyle/>
          <a:p>
            <a:pPr marL="536575">
              <a:defRPr/>
            </a:pPr>
            <a:r>
              <a:rPr sz="2400" spc="-5" dirty="0">
                <a:latin typeface="Comic Sans MS"/>
                <a:cs typeface="Comic Sans MS"/>
              </a:rPr>
              <a:t>S</a:t>
            </a:r>
            <a:r>
              <a:rPr sz="2400" spc="5" dirty="0">
                <a:latin typeface="Comic Sans MS"/>
                <a:cs typeface="Comic Sans MS"/>
              </a:rPr>
              <a:t>e</a:t>
            </a:r>
            <a:r>
              <a:rPr sz="2400" spc="-5" dirty="0">
                <a:latin typeface="Comic Sans MS"/>
                <a:cs typeface="Comic Sans MS"/>
              </a:rPr>
              <a:t>s</a:t>
            </a:r>
            <a:r>
              <a:rPr sz="2400" spc="-15" dirty="0">
                <a:latin typeface="Comic Sans MS"/>
                <a:cs typeface="Comic Sans MS"/>
              </a:rPr>
              <a:t>s</a:t>
            </a:r>
            <a:r>
              <a:rPr sz="2400" spc="-5" dirty="0">
                <a:latin typeface="Comic Sans MS"/>
                <a:cs typeface="Comic Sans MS"/>
              </a:rPr>
              <a:t>ion</a:t>
            </a:r>
            <a:endParaRPr sz="2400">
              <a:latin typeface="Comic Sans MS"/>
              <a:cs typeface="Comic Sans MS"/>
            </a:endParaRPr>
          </a:p>
        </p:txBody>
      </p:sp>
      <p:sp>
        <p:nvSpPr>
          <p:cNvPr id="14" name="object 14"/>
          <p:cNvSpPr txBox="1"/>
          <p:nvPr/>
        </p:nvSpPr>
        <p:spPr>
          <a:xfrm>
            <a:off x="325438" y="2073275"/>
            <a:ext cx="2163762" cy="433388"/>
          </a:xfrm>
          <a:prstGeom prst="rect">
            <a:avLst/>
          </a:prstGeom>
          <a:solidFill>
            <a:srgbClr val="CC9900"/>
          </a:solidFill>
          <a:ln w="9525">
            <a:solidFill>
              <a:srgbClr val="000000"/>
            </a:solidFill>
          </a:ln>
        </p:spPr>
        <p:txBody>
          <a:bodyPr lIns="0" tIns="0" rIns="0" bIns="0">
            <a:spAutoFit/>
          </a:bodyPr>
          <a:lstStyle/>
          <a:p>
            <a:pPr marL="178435">
              <a:defRPr/>
            </a:pPr>
            <a:r>
              <a:rPr sz="2400" dirty="0">
                <a:latin typeface="Comic Sans MS"/>
                <a:cs typeface="Comic Sans MS"/>
              </a:rPr>
              <a:t>Pre</a:t>
            </a:r>
            <a:r>
              <a:rPr sz="2400" spc="-10" dirty="0">
                <a:latin typeface="Comic Sans MS"/>
                <a:cs typeface="Comic Sans MS"/>
              </a:rPr>
              <a:t>s</a:t>
            </a:r>
            <a:r>
              <a:rPr sz="2400" dirty="0">
                <a:latin typeface="Comic Sans MS"/>
                <a:cs typeface="Comic Sans MS"/>
              </a:rPr>
              <a:t>entati</a:t>
            </a:r>
            <a:r>
              <a:rPr sz="2400" spc="-15" dirty="0">
                <a:latin typeface="Comic Sans MS"/>
                <a:cs typeface="Comic Sans MS"/>
              </a:rPr>
              <a:t>o</a:t>
            </a:r>
            <a:r>
              <a:rPr sz="2400" dirty="0">
                <a:latin typeface="Comic Sans MS"/>
                <a:cs typeface="Comic Sans MS"/>
              </a:rPr>
              <a:t>n</a:t>
            </a:r>
            <a:endParaRPr sz="2400">
              <a:latin typeface="Comic Sans MS"/>
              <a:cs typeface="Comic Sans MS"/>
            </a:endParaRPr>
          </a:p>
        </p:txBody>
      </p:sp>
      <p:sp>
        <p:nvSpPr>
          <p:cNvPr id="600079" name="object 15"/>
          <p:cNvSpPr>
            <a:spLocks/>
          </p:cNvSpPr>
          <p:nvPr/>
        </p:nvSpPr>
        <p:spPr bwMode="auto">
          <a:xfrm>
            <a:off x="1362075" y="2520950"/>
            <a:ext cx="85725" cy="269875"/>
          </a:xfrm>
          <a:custGeom>
            <a:avLst/>
            <a:gdLst>
              <a:gd name="T0" fmla="*/ 28610 w 85725"/>
              <a:gd name="T1" fmla="*/ 183065 h 270510"/>
              <a:gd name="T2" fmla="*/ 0 w 85725"/>
              <a:gd name="T3" fmla="*/ 183234 h 270510"/>
              <a:gd name="T4" fmla="*/ 43434 w 85725"/>
              <a:gd name="T5" fmla="*/ 268104 h 270510"/>
              <a:gd name="T6" fmla="*/ 78541 w 85725"/>
              <a:gd name="T7" fmla="*/ 197232 h 270510"/>
              <a:gd name="T8" fmla="*/ 28702 w 85725"/>
              <a:gd name="T9" fmla="*/ 197232 h 270510"/>
              <a:gd name="T10" fmla="*/ 28610 w 85725"/>
              <a:gd name="T11" fmla="*/ 183065 h 270510"/>
              <a:gd name="T12" fmla="*/ 57185 w 85725"/>
              <a:gd name="T13" fmla="*/ 182899 h 270510"/>
              <a:gd name="T14" fmla="*/ 28610 w 85725"/>
              <a:gd name="T15" fmla="*/ 183065 h 270510"/>
              <a:gd name="T16" fmla="*/ 28702 w 85725"/>
              <a:gd name="T17" fmla="*/ 197232 h 270510"/>
              <a:gd name="T18" fmla="*/ 57277 w 85725"/>
              <a:gd name="T19" fmla="*/ 197105 h 270510"/>
              <a:gd name="T20" fmla="*/ 57185 w 85725"/>
              <a:gd name="T21" fmla="*/ 182899 h 270510"/>
              <a:gd name="T22" fmla="*/ 85725 w 85725"/>
              <a:gd name="T23" fmla="*/ 182730 h 270510"/>
              <a:gd name="T24" fmla="*/ 57185 w 85725"/>
              <a:gd name="T25" fmla="*/ 182899 h 270510"/>
              <a:gd name="T26" fmla="*/ 57277 w 85725"/>
              <a:gd name="T27" fmla="*/ 197105 h 270510"/>
              <a:gd name="T28" fmla="*/ 28702 w 85725"/>
              <a:gd name="T29" fmla="*/ 197232 h 270510"/>
              <a:gd name="T30" fmla="*/ 78541 w 85725"/>
              <a:gd name="T31" fmla="*/ 197232 h 270510"/>
              <a:gd name="T32" fmla="*/ 85725 w 85725"/>
              <a:gd name="T33" fmla="*/ 182730 h 270510"/>
              <a:gd name="T34" fmla="*/ 56007 w 85725"/>
              <a:gd name="T35" fmla="*/ 0 h 270510"/>
              <a:gd name="T36" fmla="*/ 27432 w 85725"/>
              <a:gd name="T37" fmla="*/ 250 h 270510"/>
              <a:gd name="T38" fmla="*/ 28610 w 85725"/>
              <a:gd name="T39" fmla="*/ 183065 h 270510"/>
              <a:gd name="T40" fmla="*/ 57185 w 85725"/>
              <a:gd name="T41" fmla="*/ 182899 h 270510"/>
              <a:gd name="T42" fmla="*/ 56007 w 85725"/>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70510">
                <a:moveTo>
                  <a:pt x="28610" y="184361"/>
                </a:moveTo>
                <a:lnTo>
                  <a:pt x="0" y="184530"/>
                </a:lnTo>
                <a:lnTo>
                  <a:pt x="43434" y="270001"/>
                </a:lnTo>
                <a:lnTo>
                  <a:pt x="78541" y="198627"/>
                </a:lnTo>
                <a:lnTo>
                  <a:pt x="28702" y="198627"/>
                </a:lnTo>
                <a:lnTo>
                  <a:pt x="28610" y="184361"/>
                </a:lnTo>
                <a:close/>
              </a:path>
              <a:path w="85725" h="270510">
                <a:moveTo>
                  <a:pt x="57185" y="184192"/>
                </a:moveTo>
                <a:lnTo>
                  <a:pt x="28610" y="184361"/>
                </a:lnTo>
                <a:lnTo>
                  <a:pt x="28702" y="198627"/>
                </a:lnTo>
                <a:lnTo>
                  <a:pt x="57277" y="198500"/>
                </a:lnTo>
                <a:lnTo>
                  <a:pt x="57185" y="184192"/>
                </a:lnTo>
                <a:close/>
              </a:path>
              <a:path w="85725" h="270510">
                <a:moveTo>
                  <a:pt x="85725" y="184023"/>
                </a:moveTo>
                <a:lnTo>
                  <a:pt x="57185" y="184192"/>
                </a:lnTo>
                <a:lnTo>
                  <a:pt x="57277" y="198500"/>
                </a:lnTo>
                <a:lnTo>
                  <a:pt x="28702" y="198627"/>
                </a:lnTo>
                <a:lnTo>
                  <a:pt x="78541" y="198627"/>
                </a:lnTo>
                <a:lnTo>
                  <a:pt x="85725" y="184023"/>
                </a:lnTo>
                <a:close/>
              </a:path>
              <a:path w="85725" h="270510">
                <a:moveTo>
                  <a:pt x="56007" y="0"/>
                </a:moveTo>
                <a:lnTo>
                  <a:pt x="27432" y="253"/>
                </a:lnTo>
                <a:lnTo>
                  <a:pt x="28610" y="184361"/>
                </a:lnTo>
                <a:lnTo>
                  <a:pt x="57185" y="184192"/>
                </a:lnTo>
                <a:lnTo>
                  <a:pt x="5600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0080" name="object 16"/>
          <p:cNvSpPr>
            <a:spLocks/>
          </p:cNvSpPr>
          <p:nvPr/>
        </p:nvSpPr>
        <p:spPr bwMode="auto">
          <a:xfrm>
            <a:off x="1362075" y="3252788"/>
            <a:ext cx="85725" cy="269875"/>
          </a:xfrm>
          <a:custGeom>
            <a:avLst/>
            <a:gdLst>
              <a:gd name="T0" fmla="*/ 28610 w 85725"/>
              <a:gd name="T1" fmla="*/ 184276 h 269875"/>
              <a:gd name="T2" fmla="*/ 0 w 85725"/>
              <a:gd name="T3" fmla="*/ 184403 h 269875"/>
              <a:gd name="T4" fmla="*/ 43434 w 85725"/>
              <a:gd name="T5" fmla="*/ 269875 h 269875"/>
              <a:gd name="T6" fmla="*/ 78530 w 85725"/>
              <a:gd name="T7" fmla="*/ 198627 h 269875"/>
              <a:gd name="T8" fmla="*/ 28702 w 85725"/>
              <a:gd name="T9" fmla="*/ 198627 h 269875"/>
              <a:gd name="T10" fmla="*/ 28610 w 85725"/>
              <a:gd name="T11" fmla="*/ 184276 h 269875"/>
              <a:gd name="T12" fmla="*/ 57185 w 85725"/>
              <a:gd name="T13" fmla="*/ 184149 h 269875"/>
              <a:gd name="T14" fmla="*/ 28610 w 85725"/>
              <a:gd name="T15" fmla="*/ 184276 h 269875"/>
              <a:gd name="T16" fmla="*/ 28702 w 85725"/>
              <a:gd name="T17" fmla="*/ 198627 h 269875"/>
              <a:gd name="T18" fmla="*/ 57277 w 85725"/>
              <a:gd name="T19" fmla="*/ 198374 h 269875"/>
              <a:gd name="T20" fmla="*/ 57185 w 85725"/>
              <a:gd name="T21" fmla="*/ 184149 h 269875"/>
              <a:gd name="T22" fmla="*/ 85725 w 85725"/>
              <a:gd name="T23" fmla="*/ 184023 h 269875"/>
              <a:gd name="T24" fmla="*/ 57185 w 85725"/>
              <a:gd name="T25" fmla="*/ 184149 h 269875"/>
              <a:gd name="T26" fmla="*/ 57277 w 85725"/>
              <a:gd name="T27" fmla="*/ 198374 h 269875"/>
              <a:gd name="T28" fmla="*/ 28702 w 85725"/>
              <a:gd name="T29" fmla="*/ 198627 h 269875"/>
              <a:gd name="T30" fmla="*/ 78530 w 85725"/>
              <a:gd name="T31" fmla="*/ 198627 h 269875"/>
              <a:gd name="T32" fmla="*/ 85725 w 85725"/>
              <a:gd name="T33" fmla="*/ 184023 h 269875"/>
              <a:gd name="T34" fmla="*/ 56007 w 85725"/>
              <a:gd name="T35" fmla="*/ 0 h 269875"/>
              <a:gd name="T36" fmla="*/ 27432 w 85725"/>
              <a:gd name="T37" fmla="*/ 126 h 269875"/>
              <a:gd name="T38" fmla="*/ 28610 w 85725"/>
              <a:gd name="T39" fmla="*/ 184276 h 269875"/>
              <a:gd name="T40" fmla="*/ 57185 w 85725"/>
              <a:gd name="T41" fmla="*/ 184149 h 269875"/>
              <a:gd name="T42" fmla="*/ 56007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610" y="184276"/>
                </a:moveTo>
                <a:lnTo>
                  <a:pt x="0" y="184403"/>
                </a:lnTo>
                <a:lnTo>
                  <a:pt x="43434" y="269875"/>
                </a:lnTo>
                <a:lnTo>
                  <a:pt x="78530" y="198627"/>
                </a:lnTo>
                <a:lnTo>
                  <a:pt x="28702" y="198627"/>
                </a:lnTo>
                <a:lnTo>
                  <a:pt x="28610" y="184276"/>
                </a:lnTo>
                <a:close/>
              </a:path>
              <a:path w="85725" h="269875">
                <a:moveTo>
                  <a:pt x="57185" y="184149"/>
                </a:moveTo>
                <a:lnTo>
                  <a:pt x="28610" y="184276"/>
                </a:lnTo>
                <a:lnTo>
                  <a:pt x="28702" y="198627"/>
                </a:lnTo>
                <a:lnTo>
                  <a:pt x="57277" y="198374"/>
                </a:lnTo>
                <a:lnTo>
                  <a:pt x="57185" y="184149"/>
                </a:lnTo>
                <a:close/>
              </a:path>
              <a:path w="85725" h="269875">
                <a:moveTo>
                  <a:pt x="85725" y="184023"/>
                </a:moveTo>
                <a:lnTo>
                  <a:pt x="57185" y="184149"/>
                </a:lnTo>
                <a:lnTo>
                  <a:pt x="57277" y="198374"/>
                </a:lnTo>
                <a:lnTo>
                  <a:pt x="28702" y="198627"/>
                </a:lnTo>
                <a:lnTo>
                  <a:pt x="78530" y="198627"/>
                </a:lnTo>
                <a:lnTo>
                  <a:pt x="85725" y="184023"/>
                </a:lnTo>
                <a:close/>
              </a:path>
              <a:path w="85725" h="269875">
                <a:moveTo>
                  <a:pt x="56007" y="0"/>
                </a:moveTo>
                <a:lnTo>
                  <a:pt x="27432" y="126"/>
                </a:lnTo>
                <a:lnTo>
                  <a:pt x="28610" y="184276"/>
                </a:lnTo>
                <a:lnTo>
                  <a:pt x="57185" y="184149"/>
                </a:lnTo>
                <a:lnTo>
                  <a:pt x="5600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7" name="object 17"/>
          <p:cNvSpPr txBox="1"/>
          <p:nvPr/>
        </p:nvSpPr>
        <p:spPr>
          <a:xfrm>
            <a:off x="323850" y="1341438"/>
            <a:ext cx="2163763" cy="433387"/>
          </a:xfrm>
          <a:prstGeom prst="rect">
            <a:avLst/>
          </a:prstGeom>
          <a:solidFill>
            <a:srgbClr val="CC9900"/>
          </a:solidFill>
          <a:ln w="9525">
            <a:solidFill>
              <a:srgbClr val="000000"/>
            </a:solidFill>
          </a:ln>
        </p:spPr>
        <p:txBody>
          <a:bodyPr lIns="0" tIns="0" rIns="0" bIns="0">
            <a:spAutoFit/>
          </a:bodyPr>
          <a:lstStyle/>
          <a:p>
            <a:pPr marL="286385">
              <a:defRPr/>
            </a:pPr>
            <a:r>
              <a:rPr sz="2400" spc="-5" dirty="0">
                <a:latin typeface="Comic Sans MS"/>
                <a:cs typeface="Comic Sans MS"/>
              </a:rPr>
              <a:t>Application</a:t>
            </a:r>
            <a:endParaRPr sz="2400">
              <a:latin typeface="Comic Sans MS"/>
              <a:cs typeface="Comic Sans MS"/>
            </a:endParaRPr>
          </a:p>
        </p:txBody>
      </p:sp>
      <p:sp>
        <p:nvSpPr>
          <p:cNvPr id="600082" name="object 18"/>
          <p:cNvSpPr>
            <a:spLocks/>
          </p:cNvSpPr>
          <p:nvPr/>
        </p:nvSpPr>
        <p:spPr bwMode="auto">
          <a:xfrm>
            <a:off x="1360488" y="1789113"/>
            <a:ext cx="85725" cy="269875"/>
          </a:xfrm>
          <a:custGeom>
            <a:avLst/>
            <a:gdLst>
              <a:gd name="T0" fmla="*/ 28492 w 85725"/>
              <a:gd name="T1" fmla="*/ 184277 h 269875"/>
              <a:gd name="T2" fmla="*/ 0 w 85725"/>
              <a:gd name="T3" fmla="*/ 184403 h 269875"/>
              <a:gd name="T4" fmla="*/ 43306 w 85725"/>
              <a:gd name="T5" fmla="*/ 269875 h 269875"/>
              <a:gd name="T6" fmla="*/ 78508 w 85725"/>
              <a:gd name="T7" fmla="*/ 198627 h 269875"/>
              <a:gd name="T8" fmla="*/ 28575 w 85725"/>
              <a:gd name="T9" fmla="*/ 198627 h 269875"/>
              <a:gd name="T10" fmla="*/ 28492 w 85725"/>
              <a:gd name="T11" fmla="*/ 184277 h 269875"/>
              <a:gd name="T12" fmla="*/ 57068 w 85725"/>
              <a:gd name="T13" fmla="*/ 184150 h 269875"/>
              <a:gd name="T14" fmla="*/ 28492 w 85725"/>
              <a:gd name="T15" fmla="*/ 184277 h 269875"/>
              <a:gd name="T16" fmla="*/ 28575 w 85725"/>
              <a:gd name="T17" fmla="*/ 198627 h 269875"/>
              <a:gd name="T18" fmla="*/ 57150 w 85725"/>
              <a:gd name="T19" fmla="*/ 198374 h 269875"/>
              <a:gd name="T20" fmla="*/ 57068 w 85725"/>
              <a:gd name="T21" fmla="*/ 184150 h 269875"/>
              <a:gd name="T22" fmla="*/ 85725 w 85725"/>
              <a:gd name="T23" fmla="*/ 184023 h 269875"/>
              <a:gd name="T24" fmla="*/ 57068 w 85725"/>
              <a:gd name="T25" fmla="*/ 184150 h 269875"/>
              <a:gd name="T26" fmla="*/ 57150 w 85725"/>
              <a:gd name="T27" fmla="*/ 198374 h 269875"/>
              <a:gd name="T28" fmla="*/ 28575 w 85725"/>
              <a:gd name="T29" fmla="*/ 198627 h 269875"/>
              <a:gd name="T30" fmla="*/ 78508 w 85725"/>
              <a:gd name="T31" fmla="*/ 198627 h 269875"/>
              <a:gd name="T32" fmla="*/ 85725 w 85725"/>
              <a:gd name="T33" fmla="*/ 184023 h 269875"/>
              <a:gd name="T34" fmla="*/ 56006 w 85725"/>
              <a:gd name="T35" fmla="*/ 0 h 269875"/>
              <a:gd name="T36" fmla="*/ 27431 w 85725"/>
              <a:gd name="T37" fmla="*/ 126 h 269875"/>
              <a:gd name="T38" fmla="*/ 28492 w 85725"/>
              <a:gd name="T39" fmla="*/ 184277 h 269875"/>
              <a:gd name="T40" fmla="*/ 57068 w 85725"/>
              <a:gd name="T41" fmla="*/ 184150 h 269875"/>
              <a:gd name="T42" fmla="*/ 56006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492" y="184277"/>
                </a:moveTo>
                <a:lnTo>
                  <a:pt x="0" y="184403"/>
                </a:lnTo>
                <a:lnTo>
                  <a:pt x="43306" y="269875"/>
                </a:lnTo>
                <a:lnTo>
                  <a:pt x="78508" y="198627"/>
                </a:lnTo>
                <a:lnTo>
                  <a:pt x="28575" y="198627"/>
                </a:lnTo>
                <a:lnTo>
                  <a:pt x="28492" y="184277"/>
                </a:lnTo>
                <a:close/>
              </a:path>
              <a:path w="85725" h="269875">
                <a:moveTo>
                  <a:pt x="57068" y="184150"/>
                </a:moveTo>
                <a:lnTo>
                  <a:pt x="28492" y="184277"/>
                </a:lnTo>
                <a:lnTo>
                  <a:pt x="28575" y="198627"/>
                </a:lnTo>
                <a:lnTo>
                  <a:pt x="57150" y="198374"/>
                </a:lnTo>
                <a:lnTo>
                  <a:pt x="57068" y="184150"/>
                </a:lnTo>
                <a:close/>
              </a:path>
              <a:path w="85725" h="269875">
                <a:moveTo>
                  <a:pt x="85725" y="184023"/>
                </a:moveTo>
                <a:lnTo>
                  <a:pt x="57068" y="184150"/>
                </a:lnTo>
                <a:lnTo>
                  <a:pt x="57150" y="198374"/>
                </a:lnTo>
                <a:lnTo>
                  <a:pt x="28575" y="198627"/>
                </a:lnTo>
                <a:lnTo>
                  <a:pt x="78508" y="198627"/>
                </a:lnTo>
                <a:lnTo>
                  <a:pt x="85725" y="184023"/>
                </a:lnTo>
                <a:close/>
              </a:path>
              <a:path w="85725" h="269875">
                <a:moveTo>
                  <a:pt x="56006" y="0"/>
                </a:moveTo>
                <a:lnTo>
                  <a:pt x="27431" y="126"/>
                </a:lnTo>
                <a:lnTo>
                  <a:pt x="28492" y="184277"/>
                </a:lnTo>
                <a:lnTo>
                  <a:pt x="57068" y="184150"/>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0083" name="object 19"/>
          <p:cNvSpPr>
            <a:spLocks/>
          </p:cNvSpPr>
          <p:nvPr/>
        </p:nvSpPr>
        <p:spPr bwMode="auto">
          <a:xfrm>
            <a:off x="1358900" y="3984625"/>
            <a:ext cx="85725" cy="269875"/>
          </a:xfrm>
          <a:custGeom>
            <a:avLst/>
            <a:gdLst>
              <a:gd name="T0" fmla="*/ 28610 w 85725"/>
              <a:gd name="T1" fmla="*/ 183065 h 270510"/>
              <a:gd name="T2" fmla="*/ 0 w 85725"/>
              <a:gd name="T3" fmla="*/ 183235 h 270510"/>
              <a:gd name="T4" fmla="*/ 43434 w 85725"/>
              <a:gd name="T5" fmla="*/ 268104 h 270510"/>
              <a:gd name="T6" fmla="*/ 78541 w 85725"/>
              <a:gd name="T7" fmla="*/ 197232 h 270510"/>
              <a:gd name="T8" fmla="*/ 28702 w 85725"/>
              <a:gd name="T9" fmla="*/ 197232 h 270510"/>
              <a:gd name="T10" fmla="*/ 28610 w 85725"/>
              <a:gd name="T11" fmla="*/ 183065 h 270510"/>
              <a:gd name="T12" fmla="*/ 57185 w 85725"/>
              <a:gd name="T13" fmla="*/ 182899 h 270510"/>
              <a:gd name="T14" fmla="*/ 28610 w 85725"/>
              <a:gd name="T15" fmla="*/ 183065 h 270510"/>
              <a:gd name="T16" fmla="*/ 28702 w 85725"/>
              <a:gd name="T17" fmla="*/ 197232 h 270510"/>
              <a:gd name="T18" fmla="*/ 57277 w 85725"/>
              <a:gd name="T19" fmla="*/ 197105 h 270510"/>
              <a:gd name="T20" fmla="*/ 57185 w 85725"/>
              <a:gd name="T21" fmla="*/ 182899 h 270510"/>
              <a:gd name="T22" fmla="*/ 85725 w 85725"/>
              <a:gd name="T23" fmla="*/ 182729 h 270510"/>
              <a:gd name="T24" fmla="*/ 57185 w 85725"/>
              <a:gd name="T25" fmla="*/ 182899 h 270510"/>
              <a:gd name="T26" fmla="*/ 57277 w 85725"/>
              <a:gd name="T27" fmla="*/ 197105 h 270510"/>
              <a:gd name="T28" fmla="*/ 28702 w 85725"/>
              <a:gd name="T29" fmla="*/ 197232 h 270510"/>
              <a:gd name="T30" fmla="*/ 78541 w 85725"/>
              <a:gd name="T31" fmla="*/ 197232 h 270510"/>
              <a:gd name="T32" fmla="*/ 85725 w 85725"/>
              <a:gd name="T33" fmla="*/ 182729 h 270510"/>
              <a:gd name="T34" fmla="*/ 56007 w 85725"/>
              <a:gd name="T35" fmla="*/ 0 h 270510"/>
              <a:gd name="T36" fmla="*/ 27432 w 85725"/>
              <a:gd name="T37" fmla="*/ 250 h 270510"/>
              <a:gd name="T38" fmla="*/ 28610 w 85725"/>
              <a:gd name="T39" fmla="*/ 183065 h 270510"/>
              <a:gd name="T40" fmla="*/ 57185 w 85725"/>
              <a:gd name="T41" fmla="*/ 182899 h 270510"/>
              <a:gd name="T42" fmla="*/ 56007 w 85725"/>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70510">
                <a:moveTo>
                  <a:pt x="28610" y="184361"/>
                </a:moveTo>
                <a:lnTo>
                  <a:pt x="0" y="184531"/>
                </a:lnTo>
                <a:lnTo>
                  <a:pt x="43434" y="270001"/>
                </a:lnTo>
                <a:lnTo>
                  <a:pt x="78541" y="198627"/>
                </a:lnTo>
                <a:lnTo>
                  <a:pt x="28702" y="198627"/>
                </a:lnTo>
                <a:lnTo>
                  <a:pt x="28610" y="184361"/>
                </a:lnTo>
                <a:close/>
              </a:path>
              <a:path w="85725" h="270510">
                <a:moveTo>
                  <a:pt x="57185" y="184192"/>
                </a:moveTo>
                <a:lnTo>
                  <a:pt x="28610" y="184361"/>
                </a:lnTo>
                <a:lnTo>
                  <a:pt x="28702" y="198627"/>
                </a:lnTo>
                <a:lnTo>
                  <a:pt x="57277" y="198500"/>
                </a:lnTo>
                <a:lnTo>
                  <a:pt x="57185" y="184192"/>
                </a:lnTo>
                <a:close/>
              </a:path>
              <a:path w="85725" h="270510">
                <a:moveTo>
                  <a:pt x="85725" y="184022"/>
                </a:moveTo>
                <a:lnTo>
                  <a:pt x="57185" y="184192"/>
                </a:lnTo>
                <a:lnTo>
                  <a:pt x="57277" y="198500"/>
                </a:lnTo>
                <a:lnTo>
                  <a:pt x="28702" y="198627"/>
                </a:lnTo>
                <a:lnTo>
                  <a:pt x="78541" y="198627"/>
                </a:lnTo>
                <a:lnTo>
                  <a:pt x="85725" y="184022"/>
                </a:lnTo>
                <a:close/>
              </a:path>
              <a:path w="85725" h="270510">
                <a:moveTo>
                  <a:pt x="56007" y="0"/>
                </a:moveTo>
                <a:lnTo>
                  <a:pt x="27432" y="253"/>
                </a:lnTo>
                <a:lnTo>
                  <a:pt x="28610" y="184361"/>
                </a:lnTo>
                <a:lnTo>
                  <a:pt x="57185" y="184192"/>
                </a:lnTo>
                <a:lnTo>
                  <a:pt x="5600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spAutoFit/>
          </a:bodyPr>
          <a:lstStyle/>
          <a:p>
            <a:pPr marL="12700">
              <a:defRPr/>
            </a:pPr>
            <a:r>
              <a:rPr spc="-5" dirty="0"/>
              <a:t>Hier</a:t>
            </a:r>
            <a:r>
              <a:rPr spc="-25" dirty="0"/>
              <a:t>a</a:t>
            </a:r>
            <a:r>
              <a:rPr spc="-5" dirty="0"/>
              <a:t>rchi</a:t>
            </a:r>
            <a:r>
              <a:rPr spc="-15" dirty="0"/>
              <a:t>c</a:t>
            </a:r>
            <a:r>
              <a:rPr spc="-10" dirty="0"/>
              <a:t>a</a:t>
            </a:r>
            <a:r>
              <a:rPr spc="-5" dirty="0"/>
              <a:t>l</a:t>
            </a:r>
            <a:r>
              <a:rPr spc="45" dirty="0"/>
              <a:t> </a:t>
            </a:r>
            <a:r>
              <a:rPr spc="-5" dirty="0"/>
              <a:t>st</a:t>
            </a:r>
            <a:r>
              <a:rPr spc="-15" dirty="0"/>
              <a:t>y</a:t>
            </a:r>
            <a:r>
              <a:rPr spc="-5" dirty="0"/>
              <a:t>le </a:t>
            </a:r>
            <a:r>
              <a:rPr spc="-10" dirty="0"/>
              <a:t>ex</a:t>
            </a:r>
            <a:r>
              <a:rPr spc="-20" dirty="0"/>
              <a:t>a</a:t>
            </a:r>
            <a:r>
              <a:rPr spc="-5" dirty="0"/>
              <a:t>mple</a:t>
            </a:r>
          </a:p>
        </p:txBody>
      </p:sp>
      <p:sp>
        <p:nvSpPr>
          <p:cNvPr id="601090" name="object 80"/>
          <p:cNvSpPr>
            <a:spLocks noGrp="1"/>
          </p:cNvSpPr>
          <p:nvPr>
            <p:ph type="sldNum" sz="quarter" idx="4294967295"/>
          </p:nvPr>
        </p:nvSpPr>
        <p:spPr>
          <a:xfrm>
            <a:off x="88963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58ADB83-CF78-9841-9181-969E39848CF0}" type="slidenum">
              <a:rPr lang="en-US" sz="1200">
                <a:latin typeface="Garamond" charset="0"/>
              </a:rPr>
              <a:pPr eaLnBrk="1" hangingPunct="1"/>
              <a:t>285</a:t>
            </a:fld>
            <a:endParaRPr lang="en-US" sz="1200">
              <a:latin typeface="Garamond" charset="0"/>
            </a:endParaRPr>
          </a:p>
        </p:txBody>
      </p:sp>
      <p:sp>
        <p:nvSpPr>
          <p:cNvPr id="601091" name="object 3"/>
          <p:cNvSpPr>
            <a:spLocks/>
          </p:cNvSpPr>
          <p:nvPr/>
        </p:nvSpPr>
        <p:spPr bwMode="auto">
          <a:xfrm>
            <a:off x="468313" y="5426075"/>
            <a:ext cx="2163762" cy="433388"/>
          </a:xfrm>
          <a:custGeom>
            <a:avLst/>
            <a:gdLst>
              <a:gd name="T0" fmla="*/ 0 w 2164080"/>
              <a:gd name="T1" fmla="*/ 432440 h 433704"/>
              <a:gd name="T2" fmla="*/ 2162745 w 2164080"/>
              <a:gd name="T3" fmla="*/ 432440 h 433704"/>
              <a:gd name="T4" fmla="*/ 2162745 w 2164080"/>
              <a:gd name="T5" fmla="*/ 0 h 433704"/>
              <a:gd name="T6" fmla="*/ 0 w 2164080"/>
              <a:gd name="T7" fmla="*/ 0 h 433704"/>
              <a:gd name="T8" fmla="*/ 0 w 2164080"/>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699" y="433387"/>
                </a:lnTo>
                <a:lnTo>
                  <a:pt x="2163699"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092" name="object 4"/>
          <p:cNvSpPr>
            <a:spLocks/>
          </p:cNvSpPr>
          <p:nvPr/>
        </p:nvSpPr>
        <p:spPr bwMode="auto">
          <a:xfrm>
            <a:off x="468313" y="5426075"/>
            <a:ext cx="2163762" cy="433388"/>
          </a:xfrm>
          <a:custGeom>
            <a:avLst/>
            <a:gdLst>
              <a:gd name="T0" fmla="*/ 0 w 2164080"/>
              <a:gd name="T1" fmla="*/ 432440 h 433704"/>
              <a:gd name="T2" fmla="*/ 2162745 w 2164080"/>
              <a:gd name="T3" fmla="*/ 432440 h 433704"/>
              <a:gd name="T4" fmla="*/ 2162745 w 2164080"/>
              <a:gd name="T5" fmla="*/ 0 h 433704"/>
              <a:gd name="T6" fmla="*/ 0 w 2164080"/>
              <a:gd name="T7" fmla="*/ 0 h 433704"/>
              <a:gd name="T8" fmla="*/ 0 w 2164080"/>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699" y="433387"/>
                </a:lnTo>
                <a:lnTo>
                  <a:pt x="2163699"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 name="object 5"/>
          <p:cNvSpPr txBox="1"/>
          <p:nvPr/>
        </p:nvSpPr>
        <p:spPr>
          <a:xfrm>
            <a:off x="468313" y="5426075"/>
            <a:ext cx="2163762" cy="433388"/>
          </a:xfrm>
          <a:prstGeom prst="rect">
            <a:avLst/>
          </a:prstGeom>
          <a:ln w="9525">
            <a:solidFill>
              <a:srgbClr val="000000"/>
            </a:solidFill>
          </a:ln>
        </p:spPr>
        <p:txBody>
          <a:bodyPr lIns="0" tIns="0" rIns="0" bIns="0">
            <a:spAutoFit/>
          </a:bodyPr>
          <a:lstStyle/>
          <a:p>
            <a:pPr marL="86360">
              <a:defRPr/>
            </a:pPr>
            <a:r>
              <a:rPr sz="2400" dirty="0">
                <a:latin typeface="Arial"/>
                <a:cs typeface="Arial"/>
              </a:rPr>
              <a:t>P</a:t>
            </a:r>
            <a:r>
              <a:rPr sz="2400" spc="-10" dirty="0">
                <a:latin typeface="Arial"/>
                <a:cs typeface="Arial"/>
              </a:rPr>
              <a:t>h</a:t>
            </a:r>
            <a:r>
              <a:rPr sz="2400" dirty="0">
                <a:latin typeface="Arial"/>
                <a:cs typeface="Arial"/>
              </a:rPr>
              <a:t>ysical</a:t>
            </a:r>
            <a:endParaRPr sz="2400">
              <a:latin typeface="Arial"/>
              <a:cs typeface="Arial"/>
            </a:endParaRPr>
          </a:p>
        </p:txBody>
      </p:sp>
      <p:sp>
        <p:nvSpPr>
          <p:cNvPr id="601094" name="object 6"/>
          <p:cNvSpPr>
            <a:spLocks/>
          </p:cNvSpPr>
          <p:nvPr/>
        </p:nvSpPr>
        <p:spPr bwMode="auto">
          <a:xfrm>
            <a:off x="468313" y="4795838"/>
            <a:ext cx="2163762" cy="433387"/>
          </a:xfrm>
          <a:custGeom>
            <a:avLst/>
            <a:gdLst>
              <a:gd name="T0" fmla="*/ 0 w 2164080"/>
              <a:gd name="T1" fmla="*/ 432437 h 433704"/>
              <a:gd name="T2" fmla="*/ 2162745 w 2164080"/>
              <a:gd name="T3" fmla="*/ 432437 h 433704"/>
              <a:gd name="T4" fmla="*/ 2162745 w 2164080"/>
              <a:gd name="T5" fmla="*/ 0 h 433704"/>
              <a:gd name="T6" fmla="*/ 0 w 2164080"/>
              <a:gd name="T7" fmla="*/ 0 h 433704"/>
              <a:gd name="T8" fmla="*/ 0 w 2164080"/>
              <a:gd name="T9" fmla="*/ 432437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699" y="433387"/>
                </a:lnTo>
                <a:lnTo>
                  <a:pt x="2163699"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095" name="object 7"/>
          <p:cNvSpPr>
            <a:spLocks/>
          </p:cNvSpPr>
          <p:nvPr/>
        </p:nvSpPr>
        <p:spPr bwMode="auto">
          <a:xfrm>
            <a:off x="468313" y="4795838"/>
            <a:ext cx="2163762" cy="433387"/>
          </a:xfrm>
          <a:custGeom>
            <a:avLst/>
            <a:gdLst>
              <a:gd name="T0" fmla="*/ 0 w 2164080"/>
              <a:gd name="T1" fmla="*/ 432437 h 433704"/>
              <a:gd name="T2" fmla="*/ 2162745 w 2164080"/>
              <a:gd name="T3" fmla="*/ 432437 h 433704"/>
              <a:gd name="T4" fmla="*/ 2162745 w 2164080"/>
              <a:gd name="T5" fmla="*/ 0 h 433704"/>
              <a:gd name="T6" fmla="*/ 0 w 2164080"/>
              <a:gd name="T7" fmla="*/ 0 h 433704"/>
              <a:gd name="T8" fmla="*/ 0 w 2164080"/>
              <a:gd name="T9" fmla="*/ 432437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699" y="433387"/>
                </a:lnTo>
                <a:lnTo>
                  <a:pt x="2163699"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8" name="object 8"/>
          <p:cNvSpPr txBox="1"/>
          <p:nvPr/>
        </p:nvSpPr>
        <p:spPr>
          <a:xfrm>
            <a:off x="468313" y="4795838"/>
            <a:ext cx="2163762" cy="433387"/>
          </a:xfrm>
          <a:prstGeom prst="rect">
            <a:avLst/>
          </a:prstGeom>
          <a:ln w="9525">
            <a:solidFill>
              <a:srgbClr val="000000"/>
            </a:solidFill>
          </a:ln>
        </p:spPr>
        <p:txBody>
          <a:bodyPr lIns="0" tIns="0" rIns="0" bIns="0">
            <a:spAutoFit/>
          </a:bodyPr>
          <a:lstStyle/>
          <a:p>
            <a:pPr marL="86360">
              <a:defRPr/>
            </a:pPr>
            <a:r>
              <a:rPr sz="2400" dirty="0">
                <a:latin typeface="Arial"/>
                <a:cs typeface="Arial"/>
              </a:rPr>
              <a:t>D</a:t>
            </a:r>
            <a:r>
              <a:rPr sz="2400" spc="-10" dirty="0">
                <a:latin typeface="Arial"/>
                <a:cs typeface="Arial"/>
              </a:rPr>
              <a:t>a</a:t>
            </a:r>
            <a:r>
              <a:rPr sz="2400" dirty="0">
                <a:latin typeface="Arial"/>
                <a:cs typeface="Arial"/>
              </a:rPr>
              <a:t>ta Li</a:t>
            </a:r>
            <a:r>
              <a:rPr sz="2400" spc="-10" dirty="0">
                <a:latin typeface="Arial"/>
                <a:cs typeface="Arial"/>
              </a:rPr>
              <a:t>n</a:t>
            </a:r>
            <a:r>
              <a:rPr sz="2400" dirty="0">
                <a:latin typeface="Arial"/>
                <a:cs typeface="Arial"/>
              </a:rPr>
              <a:t>k</a:t>
            </a:r>
            <a:endParaRPr sz="2400">
              <a:latin typeface="Arial"/>
              <a:cs typeface="Arial"/>
            </a:endParaRPr>
          </a:p>
        </p:txBody>
      </p:sp>
      <p:sp>
        <p:nvSpPr>
          <p:cNvPr id="601097" name="object 9"/>
          <p:cNvSpPr>
            <a:spLocks/>
          </p:cNvSpPr>
          <p:nvPr/>
        </p:nvSpPr>
        <p:spPr bwMode="auto">
          <a:xfrm>
            <a:off x="468313" y="4149725"/>
            <a:ext cx="2163762" cy="433388"/>
          </a:xfrm>
          <a:custGeom>
            <a:avLst/>
            <a:gdLst>
              <a:gd name="T0" fmla="*/ 0 w 2164080"/>
              <a:gd name="T1" fmla="*/ 432440 h 433704"/>
              <a:gd name="T2" fmla="*/ 2162745 w 2164080"/>
              <a:gd name="T3" fmla="*/ 432440 h 433704"/>
              <a:gd name="T4" fmla="*/ 2162745 w 2164080"/>
              <a:gd name="T5" fmla="*/ 0 h 433704"/>
              <a:gd name="T6" fmla="*/ 0 w 2164080"/>
              <a:gd name="T7" fmla="*/ 0 h 433704"/>
              <a:gd name="T8" fmla="*/ 0 w 2164080"/>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699" y="433387"/>
                </a:lnTo>
                <a:lnTo>
                  <a:pt x="2163699"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098" name="object 10"/>
          <p:cNvSpPr>
            <a:spLocks/>
          </p:cNvSpPr>
          <p:nvPr/>
        </p:nvSpPr>
        <p:spPr bwMode="auto">
          <a:xfrm>
            <a:off x="468313" y="4149725"/>
            <a:ext cx="2163762" cy="433388"/>
          </a:xfrm>
          <a:custGeom>
            <a:avLst/>
            <a:gdLst>
              <a:gd name="T0" fmla="*/ 0 w 2164080"/>
              <a:gd name="T1" fmla="*/ 432440 h 433704"/>
              <a:gd name="T2" fmla="*/ 2162745 w 2164080"/>
              <a:gd name="T3" fmla="*/ 432440 h 433704"/>
              <a:gd name="T4" fmla="*/ 2162745 w 2164080"/>
              <a:gd name="T5" fmla="*/ 0 h 433704"/>
              <a:gd name="T6" fmla="*/ 0 w 2164080"/>
              <a:gd name="T7" fmla="*/ 0 h 433704"/>
              <a:gd name="T8" fmla="*/ 0 w 2164080"/>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699" y="433387"/>
                </a:lnTo>
                <a:lnTo>
                  <a:pt x="2163699"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1" name="object 11"/>
          <p:cNvSpPr txBox="1"/>
          <p:nvPr/>
        </p:nvSpPr>
        <p:spPr>
          <a:xfrm>
            <a:off x="468313" y="4149725"/>
            <a:ext cx="2163762" cy="433388"/>
          </a:xfrm>
          <a:prstGeom prst="rect">
            <a:avLst/>
          </a:prstGeom>
          <a:ln w="9525">
            <a:solidFill>
              <a:srgbClr val="000000"/>
            </a:solidFill>
          </a:ln>
        </p:spPr>
        <p:txBody>
          <a:bodyPr lIns="0" tIns="0" rIns="0" bIns="0">
            <a:spAutoFit/>
          </a:bodyPr>
          <a:lstStyle/>
          <a:p>
            <a:pPr marL="86360">
              <a:defRPr/>
            </a:pPr>
            <a:r>
              <a:rPr sz="2400" dirty="0">
                <a:latin typeface="Arial"/>
                <a:cs typeface="Arial"/>
              </a:rPr>
              <a:t>N</a:t>
            </a:r>
            <a:r>
              <a:rPr sz="2400" spc="-10" dirty="0">
                <a:latin typeface="Arial"/>
                <a:cs typeface="Arial"/>
              </a:rPr>
              <a:t>e</a:t>
            </a:r>
            <a:r>
              <a:rPr sz="2400" dirty="0">
                <a:latin typeface="Arial"/>
                <a:cs typeface="Arial"/>
              </a:rPr>
              <a:t>twork</a:t>
            </a:r>
            <a:endParaRPr sz="2400">
              <a:latin typeface="Arial"/>
              <a:cs typeface="Arial"/>
            </a:endParaRPr>
          </a:p>
        </p:txBody>
      </p:sp>
      <p:sp>
        <p:nvSpPr>
          <p:cNvPr id="601100" name="object 12"/>
          <p:cNvSpPr>
            <a:spLocks/>
          </p:cNvSpPr>
          <p:nvPr/>
        </p:nvSpPr>
        <p:spPr bwMode="auto">
          <a:xfrm>
            <a:off x="1504950" y="4581525"/>
            <a:ext cx="85725" cy="269875"/>
          </a:xfrm>
          <a:custGeom>
            <a:avLst/>
            <a:gdLst>
              <a:gd name="T0" fmla="*/ 28610 w 85725"/>
              <a:gd name="T1" fmla="*/ 183065 h 270510"/>
              <a:gd name="T2" fmla="*/ 0 w 85725"/>
              <a:gd name="T3" fmla="*/ 183235 h 270510"/>
              <a:gd name="T4" fmla="*/ 43434 w 85725"/>
              <a:gd name="T5" fmla="*/ 268104 h 270510"/>
              <a:gd name="T6" fmla="*/ 78541 w 85725"/>
              <a:gd name="T7" fmla="*/ 197232 h 270510"/>
              <a:gd name="T8" fmla="*/ 28702 w 85725"/>
              <a:gd name="T9" fmla="*/ 197232 h 270510"/>
              <a:gd name="T10" fmla="*/ 28610 w 85725"/>
              <a:gd name="T11" fmla="*/ 183065 h 270510"/>
              <a:gd name="T12" fmla="*/ 57185 w 85725"/>
              <a:gd name="T13" fmla="*/ 182899 h 270510"/>
              <a:gd name="T14" fmla="*/ 28610 w 85725"/>
              <a:gd name="T15" fmla="*/ 183065 h 270510"/>
              <a:gd name="T16" fmla="*/ 28702 w 85725"/>
              <a:gd name="T17" fmla="*/ 197232 h 270510"/>
              <a:gd name="T18" fmla="*/ 57277 w 85725"/>
              <a:gd name="T19" fmla="*/ 197105 h 270510"/>
              <a:gd name="T20" fmla="*/ 57185 w 85725"/>
              <a:gd name="T21" fmla="*/ 182899 h 270510"/>
              <a:gd name="T22" fmla="*/ 85725 w 85725"/>
              <a:gd name="T23" fmla="*/ 182729 h 270510"/>
              <a:gd name="T24" fmla="*/ 57185 w 85725"/>
              <a:gd name="T25" fmla="*/ 182899 h 270510"/>
              <a:gd name="T26" fmla="*/ 57277 w 85725"/>
              <a:gd name="T27" fmla="*/ 197105 h 270510"/>
              <a:gd name="T28" fmla="*/ 28702 w 85725"/>
              <a:gd name="T29" fmla="*/ 197232 h 270510"/>
              <a:gd name="T30" fmla="*/ 78541 w 85725"/>
              <a:gd name="T31" fmla="*/ 197232 h 270510"/>
              <a:gd name="T32" fmla="*/ 85725 w 85725"/>
              <a:gd name="T33" fmla="*/ 182729 h 270510"/>
              <a:gd name="T34" fmla="*/ 56007 w 85725"/>
              <a:gd name="T35" fmla="*/ 0 h 270510"/>
              <a:gd name="T36" fmla="*/ 27432 w 85725"/>
              <a:gd name="T37" fmla="*/ 250 h 270510"/>
              <a:gd name="T38" fmla="*/ 28610 w 85725"/>
              <a:gd name="T39" fmla="*/ 183065 h 270510"/>
              <a:gd name="T40" fmla="*/ 57185 w 85725"/>
              <a:gd name="T41" fmla="*/ 182899 h 270510"/>
              <a:gd name="T42" fmla="*/ 56007 w 85725"/>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70510">
                <a:moveTo>
                  <a:pt x="28610" y="184361"/>
                </a:moveTo>
                <a:lnTo>
                  <a:pt x="0" y="184531"/>
                </a:lnTo>
                <a:lnTo>
                  <a:pt x="43434" y="270001"/>
                </a:lnTo>
                <a:lnTo>
                  <a:pt x="78541" y="198627"/>
                </a:lnTo>
                <a:lnTo>
                  <a:pt x="28702" y="198627"/>
                </a:lnTo>
                <a:lnTo>
                  <a:pt x="28610" y="184361"/>
                </a:lnTo>
                <a:close/>
              </a:path>
              <a:path w="85725" h="270510">
                <a:moveTo>
                  <a:pt x="57185" y="184192"/>
                </a:moveTo>
                <a:lnTo>
                  <a:pt x="28610" y="184361"/>
                </a:lnTo>
                <a:lnTo>
                  <a:pt x="28702" y="198627"/>
                </a:lnTo>
                <a:lnTo>
                  <a:pt x="57277" y="198500"/>
                </a:lnTo>
                <a:lnTo>
                  <a:pt x="57185" y="184192"/>
                </a:lnTo>
                <a:close/>
              </a:path>
              <a:path w="85725" h="270510">
                <a:moveTo>
                  <a:pt x="85725" y="184022"/>
                </a:moveTo>
                <a:lnTo>
                  <a:pt x="57185" y="184192"/>
                </a:lnTo>
                <a:lnTo>
                  <a:pt x="57277" y="198500"/>
                </a:lnTo>
                <a:lnTo>
                  <a:pt x="28702" y="198627"/>
                </a:lnTo>
                <a:lnTo>
                  <a:pt x="78541" y="198627"/>
                </a:lnTo>
                <a:lnTo>
                  <a:pt x="85725" y="184022"/>
                </a:lnTo>
                <a:close/>
              </a:path>
              <a:path w="85725" h="270510">
                <a:moveTo>
                  <a:pt x="56007" y="0"/>
                </a:moveTo>
                <a:lnTo>
                  <a:pt x="27432" y="253"/>
                </a:lnTo>
                <a:lnTo>
                  <a:pt x="28610" y="184361"/>
                </a:lnTo>
                <a:lnTo>
                  <a:pt x="57185" y="184192"/>
                </a:lnTo>
                <a:lnTo>
                  <a:pt x="5600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01" name="object 13"/>
          <p:cNvSpPr>
            <a:spLocks/>
          </p:cNvSpPr>
          <p:nvPr/>
        </p:nvSpPr>
        <p:spPr bwMode="auto">
          <a:xfrm>
            <a:off x="1504950" y="5229225"/>
            <a:ext cx="85725" cy="269875"/>
          </a:xfrm>
          <a:custGeom>
            <a:avLst/>
            <a:gdLst>
              <a:gd name="T0" fmla="*/ 28610 w 85725"/>
              <a:gd name="T1" fmla="*/ 183065 h 270510"/>
              <a:gd name="T2" fmla="*/ 0 w 85725"/>
              <a:gd name="T3" fmla="*/ 183234 h 270510"/>
              <a:gd name="T4" fmla="*/ 43434 w 85725"/>
              <a:gd name="T5" fmla="*/ 268104 h 270510"/>
              <a:gd name="T6" fmla="*/ 78541 w 85725"/>
              <a:gd name="T7" fmla="*/ 197232 h 270510"/>
              <a:gd name="T8" fmla="*/ 28702 w 85725"/>
              <a:gd name="T9" fmla="*/ 197232 h 270510"/>
              <a:gd name="T10" fmla="*/ 28610 w 85725"/>
              <a:gd name="T11" fmla="*/ 183065 h 270510"/>
              <a:gd name="T12" fmla="*/ 57185 w 85725"/>
              <a:gd name="T13" fmla="*/ 182899 h 270510"/>
              <a:gd name="T14" fmla="*/ 28610 w 85725"/>
              <a:gd name="T15" fmla="*/ 183065 h 270510"/>
              <a:gd name="T16" fmla="*/ 28702 w 85725"/>
              <a:gd name="T17" fmla="*/ 197232 h 270510"/>
              <a:gd name="T18" fmla="*/ 57277 w 85725"/>
              <a:gd name="T19" fmla="*/ 197105 h 270510"/>
              <a:gd name="T20" fmla="*/ 57185 w 85725"/>
              <a:gd name="T21" fmla="*/ 182899 h 270510"/>
              <a:gd name="T22" fmla="*/ 85725 w 85725"/>
              <a:gd name="T23" fmla="*/ 182729 h 270510"/>
              <a:gd name="T24" fmla="*/ 57185 w 85725"/>
              <a:gd name="T25" fmla="*/ 182899 h 270510"/>
              <a:gd name="T26" fmla="*/ 57277 w 85725"/>
              <a:gd name="T27" fmla="*/ 197105 h 270510"/>
              <a:gd name="T28" fmla="*/ 28702 w 85725"/>
              <a:gd name="T29" fmla="*/ 197232 h 270510"/>
              <a:gd name="T30" fmla="*/ 78541 w 85725"/>
              <a:gd name="T31" fmla="*/ 197232 h 270510"/>
              <a:gd name="T32" fmla="*/ 85725 w 85725"/>
              <a:gd name="T33" fmla="*/ 182729 h 270510"/>
              <a:gd name="T34" fmla="*/ 56007 w 85725"/>
              <a:gd name="T35" fmla="*/ 0 h 270510"/>
              <a:gd name="T36" fmla="*/ 27432 w 85725"/>
              <a:gd name="T37" fmla="*/ 250 h 270510"/>
              <a:gd name="T38" fmla="*/ 28610 w 85725"/>
              <a:gd name="T39" fmla="*/ 183065 h 270510"/>
              <a:gd name="T40" fmla="*/ 57185 w 85725"/>
              <a:gd name="T41" fmla="*/ 182899 h 270510"/>
              <a:gd name="T42" fmla="*/ 56007 w 85725"/>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70510">
                <a:moveTo>
                  <a:pt x="28610" y="184361"/>
                </a:moveTo>
                <a:lnTo>
                  <a:pt x="0" y="184530"/>
                </a:lnTo>
                <a:lnTo>
                  <a:pt x="43434" y="270001"/>
                </a:lnTo>
                <a:lnTo>
                  <a:pt x="78541" y="198627"/>
                </a:lnTo>
                <a:lnTo>
                  <a:pt x="28702" y="198627"/>
                </a:lnTo>
                <a:lnTo>
                  <a:pt x="28610" y="184361"/>
                </a:lnTo>
                <a:close/>
              </a:path>
              <a:path w="85725" h="270510">
                <a:moveTo>
                  <a:pt x="57185" y="184192"/>
                </a:moveTo>
                <a:lnTo>
                  <a:pt x="28610" y="184361"/>
                </a:lnTo>
                <a:lnTo>
                  <a:pt x="28702" y="198627"/>
                </a:lnTo>
                <a:lnTo>
                  <a:pt x="57277" y="198500"/>
                </a:lnTo>
                <a:lnTo>
                  <a:pt x="57185" y="184192"/>
                </a:lnTo>
                <a:close/>
              </a:path>
              <a:path w="85725" h="270510">
                <a:moveTo>
                  <a:pt x="85725" y="184022"/>
                </a:moveTo>
                <a:lnTo>
                  <a:pt x="57185" y="184192"/>
                </a:lnTo>
                <a:lnTo>
                  <a:pt x="57277" y="198500"/>
                </a:lnTo>
                <a:lnTo>
                  <a:pt x="28702" y="198627"/>
                </a:lnTo>
                <a:lnTo>
                  <a:pt x="78541" y="198627"/>
                </a:lnTo>
                <a:lnTo>
                  <a:pt x="85725" y="184022"/>
                </a:lnTo>
                <a:close/>
              </a:path>
              <a:path w="85725" h="270510">
                <a:moveTo>
                  <a:pt x="56007" y="0"/>
                </a:moveTo>
                <a:lnTo>
                  <a:pt x="27432" y="253"/>
                </a:lnTo>
                <a:lnTo>
                  <a:pt x="28610" y="184361"/>
                </a:lnTo>
                <a:lnTo>
                  <a:pt x="57185" y="184192"/>
                </a:lnTo>
                <a:lnTo>
                  <a:pt x="5600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02" name="object 14"/>
          <p:cNvSpPr>
            <a:spLocks/>
          </p:cNvSpPr>
          <p:nvPr/>
        </p:nvSpPr>
        <p:spPr bwMode="auto">
          <a:xfrm>
            <a:off x="469900" y="3498850"/>
            <a:ext cx="2163763" cy="433388"/>
          </a:xfrm>
          <a:custGeom>
            <a:avLst/>
            <a:gdLst>
              <a:gd name="T0" fmla="*/ 0 w 2164080"/>
              <a:gd name="T1" fmla="*/ 432440 h 433704"/>
              <a:gd name="T2" fmla="*/ 2162875 w 2164080"/>
              <a:gd name="T3" fmla="*/ 432440 h 433704"/>
              <a:gd name="T4" fmla="*/ 2162875 w 2164080"/>
              <a:gd name="T5" fmla="*/ 0 h 433704"/>
              <a:gd name="T6" fmla="*/ 0 w 2164080"/>
              <a:gd name="T7" fmla="*/ 0 h 433704"/>
              <a:gd name="T8" fmla="*/ 0 w 2164080"/>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826" y="433387"/>
                </a:lnTo>
                <a:lnTo>
                  <a:pt x="2163826"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03" name="object 15"/>
          <p:cNvSpPr>
            <a:spLocks/>
          </p:cNvSpPr>
          <p:nvPr/>
        </p:nvSpPr>
        <p:spPr bwMode="auto">
          <a:xfrm>
            <a:off x="469900" y="3498850"/>
            <a:ext cx="2163763" cy="433388"/>
          </a:xfrm>
          <a:custGeom>
            <a:avLst/>
            <a:gdLst>
              <a:gd name="T0" fmla="*/ 0 w 2164080"/>
              <a:gd name="T1" fmla="*/ 432440 h 433704"/>
              <a:gd name="T2" fmla="*/ 2162875 w 2164080"/>
              <a:gd name="T3" fmla="*/ 432440 h 433704"/>
              <a:gd name="T4" fmla="*/ 2162875 w 2164080"/>
              <a:gd name="T5" fmla="*/ 0 h 433704"/>
              <a:gd name="T6" fmla="*/ 0 w 2164080"/>
              <a:gd name="T7" fmla="*/ 0 h 433704"/>
              <a:gd name="T8" fmla="*/ 0 w 2164080"/>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826" y="433387"/>
                </a:lnTo>
                <a:lnTo>
                  <a:pt x="2163826"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6" name="object 16"/>
          <p:cNvSpPr txBox="1"/>
          <p:nvPr/>
        </p:nvSpPr>
        <p:spPr>
          <a:xfrm>
            <a:off x="469900" y="3498850"/>
            <a:ext cx="2163763" cy="433388"/>
          </a:xfrm>
          <a:prstGeom prst="rect">
            <a:avLst/>
          </a:prstGeom>
          <a:ln w="9525">
            <a:solidFill>
              <a:srgbClr val="000000"/>
            </a:solidFill>
          </a:ln>
        </p:spPr>
        <p:txBody>
          <a:bodyPr lIns="0" tIns="0" rIns="0" bIns="0">
            <a:spAutoFit/>
          </a:bodyPr>
          <a:lstStyle/>
          <a:p>
            <a:pPr marL="86360">
              <a:defRPr/>
            </a:pPr>
            <a:r>
              <a:rPr sz="2400" spc="-90" dirty="0">
                <a:latin typeface="Arial"/>
                <a:cs typeface="Arial"/>
              </a:rPr>
              <a:t>T</a:t>
            </a:r>
            <a:r>
              <a:rPr sz="2400" dirty="0">
                <a:latin typeface="Arial"/>
                <a:cs typeface="Arial"/>
              </a:rPr>
              <a:t>rans</a:t>
            </a:r>
            <a:r>
              <a:rPr sz="2400" spc="-10" dirty="0">
                <a:latin typeface="Arial"/>
                <a:cs typeface="Arial"/>
              </a:rPr>
              <a:t>p</a:t>
            </a:r>
            <a:r>
              <a:rPr sz="2400" dirty="0">
                <a:latin typeface="Arial"/>
                <a:cs typeface="Arial"/>
              </a:rPr>
              <a:t>ort</a:t>
            </a:r>
            <a:endParaRPr sz="2400">
              <a:latin typeface="Arial"/>
              <a:cs typeface="Arial"/>
            </a:endParaRPr>
          </a:p>
        </p:txBody>
      </p:sp>
      <p:sp>
        <p:nvSpPr>
          <p:cNvPr id="601105" name="object 17"/>
          <p:cNvSpPr>
            <a:spLocks/>
          </p:cNvSpPr>
          <p:nvPr/>
        </p:nvSpPr>
        <p:spPr bwMode="auto">
          <a:xfrm>
            <a:off x="469900" y="2851150"/>
            <a:ext cx="2163763" cy="433388"/>
          </a:xfrm>
          <a:custGeom>
            <a:avLst/>
            <a:gdLst>
              <a:gd name="T0" fmla="*/ 0 w 2164080"/>
              <a:gd name="T1" fmla="*/ 432440 h 433704"/>
              <a:gd name="T2" fmla="*/ 2162875 w 2164080"/>
              <a:gd name="T3" fmla="*/ 432440 h 433704"/>
              <a:gd name="T4" fmla="*/ 2162875 w 2164080"/>
              <a:gd name="T5" fmla="*/ 0 h 433704"/>
              <a:gd name="T6" fmla="*/ 0 w 2164080"/>
              <a:gd name="T7" fmla="*/ 0 h 433704"/>
              <a:gd name="T8" fmla="*/ 0 w 2164080"/>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826" y="433387"/>
                </a:lnTo>
                <a:lnTo>
                  <a:pt x="2163826"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06" name="object 18"/>
          <p:cNvSpPr>
            <a:spLocks/>
          </p:cNvSpPr>
          <p:nvPr/>
        </p:nvSpPr>
        <p:spPr bwMode="auto">
          <a:xfrm>
            <a:off x="469900" y="2851150"/>
            <a:ext cx="2163763" cy="433388"/>
          </a:xfrm>
          <a:custGeom>
            <a:avLst/>
            <a:gdLst>
              <a:gd name="T0" fmla="*/ 0 w 2164080"/>
              <a:gd name="T1" fmla="*/ 432440 h 433704"/>
              <a:gd name="T2" fmla="*/ 2162875 w 2164080"/>
              <a:gd name="T3" fmla="*/ 432440 h 433704"/>
              <a:gd name="T4" fmla="*/ 2162875 w 2164080"/>
              <a:gd name="T5" fmla="*/ 0 h 433704"/>
              <a:gd name="T6" fmla="*/ 0 w 2164080"/>
              <a:gd name="T7" fmla="*/ 0 h 433704"/>
              <a:gd name="T8" fmla="*/ 0 w 2164080"/>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4">
                <a:moveTo>
                  <a:pt x="0" y="433387"/>
                </a:moveTo>
                <a:lnTo>
                  <a:pt x="2163826" y="433387"/>
                </a:lnTo>
                <a:lnTo>
                  <a:pt x="2163826"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9" name="object 19"/>
          <p:cNvSpPr txBox="1"/>
          <p:nvPr/>
        </p:nvSpPr>
        <p:spPr>
          <a:xfrm>
            <a:off x="469900" y="2851150"/>
            <a:ext cx="2163763" cy="433388"/>
          </a:xfrm>
          <a:prstGeom prst="rect">
            <a:avLst/>
          </a:prstGeom>
          <a:ln w="9525">
            <a:solidFill>
              <a:srgbClr val="000000"/>
            </a:solidFill>
          </a:ln>
        </p:spPr>
        <p:txBody>
          <a:bodyPr lIns="0" tIns="0" rIns="0" bIns="0">
            <a:spAutoFit/>
          </a:bodyPr>
          <a:lstStyle/>
          <a:p>
            <a:pPr marL="86360">
              <a:defRPr/>
            </a:pPr>
            <a:r>
              <a:rPr sz="2400" dirty="0">
                <a:latin typeface="Arial"/>
                <a:cs typeface="Arial"/>
              </a:rPr>
              <a:t>S</a:t>
            </a:r>
            <a:r>
              <a:rPr sz="2400" spc="-10" dirty="0">
                <a:latin typeface="Arial"/>
                <a:cs typeface="Arial"/>
              </a:rPr>
              <a:t>e</a:t>
            </a:r>
            <a:r>
              <a:rPr sz="2400" dirty="0">
                <a:latin typeface="Arial"/>
                <a:cs typeface="Arial"/>
              </a:rPr>
              <a:t>ssion</a:t>
            </a:r>
            <a:endParaRPr sz="2400">
              <a:latin typeface="Arial"/>
              <a:cs typeface="Arial"/>
            </a:endParaRPr>
          </a:p>
        </p:txBody>
      </p:sp>
      <p:sp>
        <p:nvSpPr>
          <p:cNvPr id="601108" name="object 20"/>
          <p:cNvSpPr>
            <a:spLocks/>
          </p:cNvSpPr>
          <p:nvPr/>
        </p:nvSpPr>
        <p:spPr bwMode="auto">
          <a:xfrm>
            <a:off x="469900" y="2205038"/>
            <a:ext cx="2163763" cy="433387"/>
          </a:xfrm>
          <a:custGeom>
            <a:avLst/>
            <a:gdLst>
              <a:gd name="T0" fmla="*/ 0 w 2164080"/>
              <a:gd name="T1" fmla="*/ 432434 h 433705"/>
              <a:gd name="T2" fmla="*/ 2162875 w 2164080"/>
              <a:gd name="T3" fmla="*/ 432434 h 433705"/>
              <a:gd name="T4" fmla="*/ 2162875 w 2164080"/>
              <a:gd name="T5" fmla="*/ 0 h 433705"/>
              <a:gd name="T6" fmla="*/ 0 w 2164080"/>
              <a:gd name="T7" fmla="*/ 0 h 433705"/>
              <a:gd name="T8" fmla="*/ 0 w 2164080"/>
              <a:gd name="T9" fmla="*/ 432434 h 4337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5">
                <a:moveTo>
                  <a:pt x="0" y="433387"/>
                </a:moveTo>
                <a:lnTo>
                  <a:pt x="2163826" y="433387"/>
                </a:lnTo>
                <a:lnTo>
                  <a:pt x="2163826"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09" name="object 21"/>
          <p:cNvSpPr>
            <a:spLocks/>
          </p:cNvSpPr>
          <p:nvPr/>
        </p:nvSpPr>
        <p:spPr bwMode="auto">
          <a:xfrm>
            <a:off x="469900" y="2205038"/>
            <a:ext cx="2163763" cy="433387"/>
          </a:xfrm>
          <a:custGeom>
            <a:avLst/>
            <a:gdLst>
              <a:gd name="T0" fmla="*/ 0 w 2164080"/>
              <a:gd name="T1" fmla="*/ 432434 h 433705"/>
              <a:gd name="T2" fmla="*/ 2162875 w 2164080"/>
              <a:gd name="T3" fmla="*/ 432434 h 433705"/>
              <a:gd name="T4" fmla="*/ 2162875 w 2164080"/>
              <a:gd name="T5" fmla="*/ 0 h 433705"/>
              <a:gd name="T6" fmla="*/ 0 w 2164080"/>
              <a:gd name="T7" fmla="*/ 0 h 433705"/>
              <a:gd name="T8" fmla="*/ 0 w 2164080"/>
              <a:gd name="T9" fmla="*/ 432434 h 4337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5">
                <a:moveTo>
                  <a:pt x="0" y="433387"/>
                </a:moveTo>
                <a:lnTo>
                  <a:pt x="2163826" y="433387"/>
                </a:lnTo>
                <a:lnTo>
                  <a:pt x="2163826"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1110" name="object 22"/>
          <p:cNvSpPr txBox="1">
            <a:spLocks noChangeArrowheads="1"/>
          </p:cNvSpPr>
          <p:nvPr/>
        </p:nvSpPr>
        <p:spPr bwMode="auto">
          <a:xfrm>
            <a:off x="469900" y="2205038"/>
            <a:ext cx="2163763" cy="4333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spAutoFit/>
          </a:bodyPr>
          <a:lstStyle>
            <a:lvl1pPr marL="857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cs typeface="Arial" charset="0"/>
              </a:rPr>
              <a:t>Presentation</a:t>
            </a:r>
          </a:p>
        </p:txBody>
      </p:sp>
      <p:sp>
        <p:nvSpPr>
          <p:cNvPr id="601111" name="object 23"/>
          <p:cNvSpPr>
            <a:spLocks/>
          </p:cNvSpPr>
          <p:nvPr/>
        </p:nvSpPr>
        <p:spPr bwMode="auto">
          <a:xfrm>
            <a:off x="1506538" y="2636838"/>
            <a:ext cx="85725" cy="269875"/>
          </a:xfrm>
          <a:custGeom>
            <a:avLst/>
            <a:gdLst>
              <a:gd name="T0" fmla="*/ 28492 w 85725"/>
              <a:gd name="T1" fmla="*/ 184277 h 269875"/>
              <a:gd name="T2" fmla="*/ 0 w 85725"/>
              <a:gd name="T3" fmla="*/ 184403 h 269875"/>
              <a:gd name="T4" fmla="*/ 43306 w 85725"/>
              <a:gd name="T5" fmla="*/ 269875 h 269875"/>
              <a:gd name="T6" fmla="*/ 78508 w 85725"/>
              <a:gd name="T7" fmla="*/ 198627 h 269875"/>
              <a:gd name="T8" fmla="*/ 28575 w 85725"/>
              <a:gd name="T9" fmla="*/ 198627 h 269875"/>
              <a:gd name="T10" fmla="*/ 28492 w 85725"/>
              <a:gd name="T11" fmla="*/ 184277 h 269875"/>
              <a:gd name="T12" fmla="*/ 57068 w 85725"/>
              <a:gd name="T13" fmla="*/ 184150 h 269875"/>
              <a:gd name="T14" fmla="*/ 28492 w 85725"/>
              <a:gd name="T15" fmla="*/ 184277 h 269875"/>
              <a:gd name="T16" fmla="*/ 28575 w 85725"/>
              <a:gd name="T17" fmla="*/ 198627 h 269875"/>
              <a:gd name="T18" fmla="*/ 57150 w 85725"/>
              <a:gd name="T19" fmla="*/ 198374 h 269875"/>
              <a:gd name="T20" fmla="*/ 57068 w 85725"/>
              <a:gd name="T21" fmla="*/ 184150 h 269875"/>
              <a:gd name="T22" fmla="*/ 85725 w 85725"/>
              <a:gd name="T23" fmla="*/ 184023 h 269875"/>
              <a:gd name="T24" fmla="*/ 57068 w 85725"/>
              <a:gd name="T25" fmla="*/ 184150 h 269875"/>
              <a:gd name="T26" fmla="*/ 57150 w 85725"/>
              <a:gd name="T27" fmla="*/ 198374 h 269875"/>
              <a:gd name="T28" fmla="*/ 28575 w 85725"/>
              <a:gd name="T29" fmla="*/ 198627 h 269875"/>
              <a:gd name="T30" fmla="*/ 78508 w 85725"/>
              <a:gd name="T31" fmla="*/ 198627 h 269875"/>
              <a:gd name="T32" fmla="*/ 85725 w 85725"/>
              <a:gd name="T33" fmla="*/ 184023 h 269875"/>
              <a:gd name="T34" fmla="*/ 56006 w 85725"/>
              <a:gd name="T35" fmla="*/ 0 h 269875"/>
              <a:gd name="T36" fmla="*/ 27431 w 85725"/>
              <a:gd name="T37" fmla="*/ 126 h 269875"/>
              <a:gd name="T38" fmla="*/ 28492 w 85725"/>
              <a:gd name="T39" fmla="*/ 184277 h 269875"/>
              <a:gd name="T40" fmla="*/ 57068 w 85725"/>
              <a:gd name="T41" fmla="*/ 184150 h 269875"/>
              <a:gd name="T42" fmla="*/ 56006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492" y="184277"/>
                </a:moveTo>
                <a:lnTo>
                  <a:pt x="0" y="184403"/>
                </a:lnTo>
                <a:lnTo>
                  <a:pt x="43306" y="269875"/>
                </a:lnTo>
                <a:lnTo>
                  <a:pt x="78508" y="198627"/>
                </a:lnTo>
                <a:lnTo>
                  <a:pt x="28575" y="198627"/>
                </a:lnTo>
                <a:lnTo>
                  <a:pt x="28492" y="184277"/>
                </a:lnTo>
                <a:close/>
              </a:path>
              <a:path w="85725" h="269875">
                <a:moveTo>
                  <a:pt x="57068" y="184150"/>
                </a:moveTo>
                <a:lnTo>
                  <a:pt x="28492" y="184277"/>
                </a:lnTo>
                <a:lnTo>
                  <a:pt x="28575" y="198627"/>
                </a:lnTo>
                <a:lnTo>
                  <a:pt x="57150" y="198374"/>
                </a:lnTo>
                <a:lnTo>
                  <a:pt x="57068" y="184150"/>
                </a:lnTo>
                <a:close/>
              </a:path>
              <a:path w="85725" h="269875">
                <a:moveTo>
                  <a:pt x="85725" y="184023"/>
                </a:moveTo>
                <a:lnTo>
                  <a:pt x="57068" y="184150"/>
                </a:lnTo>
                <a:lnTo>
                  <a:pt x="57150" y="198374"/>
                </a:lnTo>
                <a:lnTo>
                  <a:pt x="28575" y="198627"/>
                </a:lnTo>
                <a:lnTo>
                  <a:pt x="78508" y="198627"/>
                </a:lnTo>
                <a:lnTo>
                  <a:pt x="85725" y="184023"/>
                </a:lnTo>
                <a:close/>
              </a:path>
              <a:path w="85725" h="269875">
                <a:moveTo>
                  <a:pt x="56006" y="0"/>
                </a:moveTo>
                <a:lnTo>
                  <a:pt x="27431" y="126"/>
                </a:lnTo>
                <a:lnTo>
                  <a:pt x="28492" y="184277"/>
                </a:lnTo>
                <a:lnTo>
                  <a:pt x="57068" y="184150"/>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12" name="object 24"/>
          <p:cNvSpPr>
            <a:spLocks/>
          </p:cNvSpPr>
          <p:nvPr/>
        </p:nvSpPr>
        <p:spPr bwMode="auto">
          <a:xfrm>
            <a:off x="1506538" y="3284538"/>
            <a:ext cx="85725" cy="269875"/>
          </a:xfrm>
          <a:custGeom>
            <a:avLst/>
            <a:gdLst>
              <a:gd name="T0" fmla="*/ 28492 w 85725"/>
              <a:gd name="T1" fmla="*/ 184277 h 269875"/>
              <a:gd name="T2" fmla="*/ 0 w 85725"/>
              <a:gd name="T3" fmla="*/ 184403 h 269875"/>
              <a:gd name="T4" fmla="*/ 43306 w 85725"/>
              <a:gd name="T5" fmla="*/ 269875 h 269875"/>
              <a:gd name="T6" fmla="*/ 78508 w 85725"/>
              <a:gd name="T7" fmla="*/ 198627 h 269875"/>
              <a:gd name="T8" fmla="*/ 28575 w 85725"/>
              <a:gd name="T9" fmla="*/ 198627 h 269875"/>
              <a:gd name="T10" fmla="*/ 28492 w 85725"/>
              <a:gd name="T11" fmla="*/ 184277 h 269875"/>
              <a:gd name="T12" fmla="*/ 57068 w 85725"/>
              <a:gd name="T13" fmla="*/ 184150 h 269875"/>
              <a:gd name="T14" fmla="*/ 28492 w 85725"/>
              <a:gd name="T15" fmla="*/ 184277 h 269875"/>
              <a:gd name="T16" fmla="*/ 28575 w 85725"/>
              <a:gd name="T17" fmla="*/ 198627 h 269875"/>
              <a:gd name="T18" fmla="*/ 57150 w 85725"/>
              <a:gd name="T19" fmla="*/ 198374 h 269875"/>
              <a:gd name="T20" fmla="*/ 57068 w 85725"/>
              <a:gd name="T21" fmla="*/ 184150 h 269875"/>
              <a:gd name="T22" fmla="*/ 85725 w 85725"/>
              <a:gd name="T23" fmla="*/ 184023 h 269875"/>
              <a:gd name="T24" fmla="*/ 57068 w 85725"/>
              <a:gd name="T25" fmla="*/ 184150 h 269875"/>
              <a:gd name="T26" fmla="*/ 57150 w 85725"/>
              <a:gd name="T27" fmla="*/ 198374 h 269875"/>
              <a:gd name="T28" fmla="*/ 28575 w 85725"/>
              <a:gd name="T29" fmla="*/ 198627 h 269875"/>
              <a:gd name="T30" fmla="*/ 78508 w 85725"/>
              <a:gd name="T31" fmla="*/ 198627 h 269875"/>
              <a:gd name="T32" fmla="*/ 85725 w 85725"/>
              <a:gd name="T33" fmla="*/ 184023 h 269875"/>
              <a:gd name="T34" fmla="*/ 56006 w 85725"/>
              <a:gd name="T35" fmla="*/ 0 h 269875"/>
              <a:gd name="T36" fmla="*/ 27431 w 85725"/>
              <a:gd name="T37" fmla="*/ 126 h 269875"/>
              <a:gd name="T38" fmla="*/ 28492 w 85725"/>
              <a:gd name="T39" fmla="*/ 184277 h 269875"/>
              <a:gd name="T40" fmla="*/ 57068 w 85725"/>
              <a:gd name="T41" fmla="*/ 184150 h 269875"/>
              <a:gd name="T42" fmla="*/ 56006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492" y="184277"/>
                </a:moveTo>
                <a:lnTo>
                  <a:pt x="0" y="184403"/>
                </a:lnTo>
                <a:lnTo>
                  <a:pt x="43306" y="269875"/>
                </a:lnTo>
                <a:lnTo>
                  <a:pt x="78508" y="198627"/>
                </a:lnTo>
                <a:lnTo>
                  <a:pt x="28575" y="198627"/>
                </a:lnTo>
                <a:lnTo>
                  <a:pt x="28492" y="184277"/>
                </a:lnTo>
                <a:close/>
              </a:path>
              <a:path w="85725" h="269875">
                <a:moveTo>
                  <a:pt x="57068" y="184150"/>
                </a:moveTo>
                <a:lnTo>
                  <a:pt x="28492" y="184277"/>
                </a:lnTo>
                <a:lnTo>
                  <a:pt x="28575" y="198627"/>
                </a:lnTo>
                <a:lnTo>
                  <a:pt x="57150" y="198374"/>
                </a:lnTo>
                <a:lnTo>
                  <a:pt x="57068" y="184150"/>
                </a:lnTo>
                <a:close/>
              </a:path>
              <a:path w="85725" h="269875">
                <a:moveTo>
                  <a:pt x="85725" y="184023"/>
                </a:moveTo>
                <a:lnTo>
                  <a:pt x="57068" y="184150"/>
                </a:lnTo>
                <a:lnTo>
                  <a:pt x="57150" y="198374"/>
                </a:lnTo>
                <a:lnTo>
                  <a:pt x="28575" y="198627"/>
                </a:lnTo>
                <a:lnTo>
                  <a:pt x="78508" y="198627"/>
                </a:lnTo>
                <a:lnTo>
                  <a:pt x="85725" y="184023"/>
                </a:lnTo>
                <a:close/>
              </a:path>
              <a:path w="85725" h="269875">
                <a:moveTo>
                  <a:pt x="56006" y="0"/>
                </a:moveTo>
                <a:lnTo>
                  <a:pt x="27431" y="126"/>
                </a:lnTo>
                <a:lnTo>
                  <a:pt x="28492" y="184277"/>
                </a:lnTo>
                <a:lnTo>
                  <a:pt x="57068" y="184150"/>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13" name="object 25"/>
          <p:cNvSpPr>
            <a:spLocks/>
          </p:cNvSpPr>
          <p:nvPr/>
        </p:nvSpPr>
        <p:spPr bwMode="auto">
          <a:xfrm>
            <a:off x="468313" y="1557338"/>
            <a:ext cx="2163762" cy="433387"/>
          </a:xfrm>
          <a:custGeom>
            <a:avLst/>
            <a:gdLst>
              <a:gd name="T0" fmla="*/ 0 w 2164080"/>
              <a:gd name="T1" fmla="*/ 432434 h 433705"/>
              <a:gd name="T2" fmla="*/ 2162745 w 2164080"/>
              <a:gd name="T3" fmla="*/ 432434 h 433705"/>
              <a:gd name="T4" fmla="*/ 2162745 w 2164080"/>
              <a:gd name="T5" fmla="*/ 0 h 433705"/>
              <a:gd name="T6" fmla="*/ 0 w 2164080"/>
              <a:gd name="T7" fmla="*/ 0 h 433705"/>
              <a:gd name="T8" fmla="*/ 0 w 2164080"/>
              <a:gd name="T9" fmla="*/ 432434 h 4337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5">
                <a:moveTo>
                  <a:pt x="0" y="433387"/>
                </a:moveTo>
                <a:lnTo>
                  <a:pt x="2163699" y="433387"/>
                </a:lnTo>
                <a:lnTo>
                  <a:pt x="2163699"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14" name="object 26"/>
          <p:cNvSpPr>
            <a:spLocks/>
          </p:cNvSpPr>
          <p:nvPr/>
        </p:nvSpPr>
        <p:spPr bwMode="auto">
          <a:xfrm>
            <a:off x="468313" y="1557338"/>
            <a:ext cx="2163762" cy="433387"/>
          </a:xfrm>
          <a:custGeom>
            <a:avLst/>
            <a:gdLst>
              <a:gd name="T0" fmla="*/ 0 w 2164080"/>
              <a:gd name="T1" fmla="*/ 432434 h 433705"/>
              <a:gd name="T2" fmla="*/ 2162745 w 2164080"/>
              <a:gd name="T3" fmla="*/ 432434 h 433705"/>
              <a:gd name="T4" fmla="*/ 2162745 w 2164080"/>
              <a:gd name="T5" fmla="*/ 0 h 433705"/>
              <a:gd name="T6" fmla="*/ 0 w 2164080"/>
              <a:gd name="T7" fmla="*/ 0 h 433705"/>
              <a:gd name="T8" fmla="*/ 0 w 2164080"/>
              <a:gd name="T9" fmla="*/ 432434 h 4337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80" h="433705">
                <a:moveTo>
                  <a:pt x="0" y="433387"/>
                </a:moveTo>
                <a:lnTo>
                  <a:pt x="2163699" y="433387"/>
                </a:lnTo>
                <a:lnTo>
                  <a:pt x="2163699"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7" name="object 27"/>
          <p:cNvSpPr txBox="1"/>
          <p:nvPr/>
        </p:nvSpPr>
        <p:spPr>
          <a:xfrm>
            <a:off x="547688" y="1628775"/>
            <a:ext cx="1514475" cy="331788"/>
          </a:xfrm>
          <a:prstGeom prst="rect">
            <a:avLst/>
          </a:prstGeom>
        </p:spPr>
        <p:txBody>
          <a:bodyPr lIns="0" tIns="0" rIns="0" bIns="0">
            <a:spAutoFit/>
          </a:bodyPr>
          <a:lstStyle/>
          <a:p>
            <a:pPr marL="12700">
              <a:defRPr/>
            </a:pPr>
            <a:r>
              <a:rPr sz="2400" dirty="0">
                <a:latin typeface="Arial"/>
                <a:cs typeface="Arial"/>
              </a:rPr>
              <a:t>A</a:t>
            </a:r>
            <a:r>
              <a:rPr sz="2400" spc="-10" dirty="0">
                <a:latin typeface="Arial"/>
                <a:cs typeface="Arial"/>
              </a:rPr>
              <a:t>p</a:t>
            </a:r>
            <a:r>
              <a:rPr sz="2400" dirty="0">
                <a:latin typeface="Arial"/>
                <a:cs typeface="Arial"/>
              </a:rPr>
              <a:t>p</a:t>
            </a:r>
            <a:r>
              <a:rPr sz="2400" spc="-10" dirty="0">
                <a:latin typeface="Arial"/>
                <a:cs typeface="Arial"/>
              </a:rPr>
              <a:t>l</a:t>
            </a:r>
            <a:r>
              <a:rPr sz="2400" dirty="0">
                <a:latin typeface="Arial"/>
                <a:cs typeface="Arial"/>
              </a:rPr>
              <a:t>ic</a:t>
            </a:r>
            <a:r>
              <a:rPr sz="2400" spc="-10" dirty="0">
                <a:latin typeface="Arial"/>
                <a:cs typeface="Arial"/>
              </a:rPr>
              <a:t>a</a:t>
            </a:r>
            <a:r>
              <a:rPr sz="2400" dirty="0">
                <a:latin typeface="Arial"/>
                <a:cs typeface="Arial"/>
              </a:rPr>
              <a:t>tion</a:t>
            </a:r>
            <a:endParaRPr sz="2400">
              <a:latin typeface="Arial"/>
              <a:cs typeface="Arial"/>
            </a:endParaRPr>
          </a:p>
        </p:txBody>
      </p:sp>
      <p:sp>
        <p:nvSpPr>
          <p:cNvPr id="601116" name="object 28"/>
          <p:cNvSpPr>
            <a:spLocks/>
          </p:cNvSpPr>
          <p:nvPr/>
        </p:nvSpPr>
        <p:spPr bwMode="auto">
          <a:xfrm>
            <a:off x="1504950" y="1989138"/>
            <a:ext cx="85725" cy="269875"/>
          </a:xfrm>
          <a:custGeom>
            <a:avLst/>
            <a:gdLst>
              <a:gd name="T0" fmla="*/ 28610 w 85725"/>
              <a:gd name="T1" fmla="*/ 184276 h 269875"/>
              <a:gd name="T2" fmla="*/ 0 w 85725"/>
              <a:gd name="T3" fmla="*/ 184403 h 269875"/>
              <a:gd name="T4" fmla="*/ 43434 w 85725"/>
              <a:gd name="T5" fmla="*/ 269875 h 269875"/>
              <a:gd name="T6" fmla="*/ 78530 w 85725"/>
              <a:gd name="T7" fmla="*/ 198627 h 269875"/>
              <a:gd name="T8" fmla="*/ 28702 w 85725"/>
              <a:gd name="T9" fmla="*/ 198627 h 269875"/>
              <a:gd name="T10" fmla="*/ 28610 w 85725"/>
              <a:gd name="T11" fmla="*/ 184276 h 269875"/>
              <a:gd name="T12" fmla="*/ 57185 w 85725"/>
              <a:gd name="T13" fmla="*/ 184149 h 269875"/>
              <a:gd name="T14" fmla="*/ 28610 w 85725"/>
              <a:gd name="T15" fmla="*/ 184276 h 269875"/>
              <a:gd name="T16" fmla="*/ 28702 w 85725"/>
              <a:gd name="T17" fmla="*/ 198627 h 269875"/>
              <a:gd name="T18" fmla="*/ 57277 w 85725"/>
              <a:gd name="T19" fmla="*/ 198374 h 269875"/>
              <a:gd name="T20" fmla="*/ 57185 w 85725"/>
              <a:gd name="T21" fmla="*/ 184149 h 269875"/>
              <a:gd name="T22" fmla="*/ 85725 w 85725"/>
              <a:gd name="T23" fmla="*/ 184023 h 269875"/>
              <a:gd name="T24" fmla="*/ 57185 w 85725"/>
              <a:gd name="T25" fmla="*/ 184149 h 269875"/>
              <a:gd name="T26" fmla="*/ 57277 w 85725"/>
              <a:gd name="T27" fmla="*/ 198374 h 269875"/>
              <a:gd name="T28" fmla="*/ 28702 w 85725"/>
              <a:gd name="T29" fmla="*/ 198627 h 269875"/>
              <a:gd name="T30" fmla="*/ 78530 w 85725"/>
              <a:gd name="T31" fmla="*/ 198627 h 269875"/>
              <a:gd name="T32" fmla="*/ 85725 w 85725"/>
              <a:gd name="T33" fmla="*/ 184023 h 269875"/>
              <a:gd name="T34" fmla="*/ 56007 w 85725"/>
              <a:gd name="T35" fmla="*/ 0 h 269875"/>
              <a:gd name="T36" fmla="*/ 27432 w 85725"/>
              <a:gd name="T37" fmla="*/ 126 h 269875"/>
              <a:gd name="T38" fmla="*/ 28610 w 85725"/>
              <a:gd name="T39" fmla="*/ 184276 h 269875"/>
              <a:gd name="T40" fmla="*/ 57185 w 85725"/>
              <a:gd name="T41" fmla="*/ 184149 h 269875"/>
              <a:gd name="T42" fmla="*/ 56007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610" y="184276"/>
                </a:moveTo>
                <a:lnTo>
                  <a:pt x="0" y="184403"/>
                </a:lnTo>
                <a:lnTo>
                  <a:pt x="43434" y="269875"/>
                </a:lnTo>
                <a:lnTo>
                  <a:pt x="78530" y="198627"/>
                </a:lnTo>
                <a:lnTo>
                  <a:pt x="28702" y="198627"/>
                </a:lnTo>
                <a:lnTo>
                  <a:pt x="28610" y="184276"/>
                </a:lnTo>
                <a:close/>
              </a:path>
              <a:path w="85725" h="269875">
                <a:moveTo>
                  <a:pt x="57185" y="184149"/>
                </a:moveTo>
                <a:lnTo>
                  <a:pt x="28610" y="184276"/>
                </a:lnTo>
                <a:lnTo>
                  <a:pt x="28702" y="198627"/>
                </a:lnTo>
                <a:lnTo>
                  <a:pt x="57277" y="198374"/>
                </a:lnTo>
                <a:lnTo>
                  <a:pt x="57185" y="184149"/>
                </a:lnTo>
                <a:close/>
              </a:path>
              <a:path w="85725" h="269875">
                <a:moveTo>
                  <a:pt x="85725" y="184023"/>
                </a:moveTo>
                <a:lnTo>
                  <a:pt x="57185" y="184149"/>
                </a:lnTo>
                <a:lnTo>
                  <a:pt x="57277" y="198374"/>
                </a:lnTo>
                <a:lnTo>
                  <a:pt x="28702" y="198627"/>
                </a:lnTo>
                <a:lnTo>
                  <a:pt x="78530" y="198627"/>
                </a:lnTo>
                <a:lnTo>
                  <a:pt x="85725" y="184023"/>
                </a:lnTo>
                <a:close/>
              </a:path>
              <a:path w="85725" h="269875">
                <a:moveTo>
                  <a:pt x="56007" y="0"/>
                </a:moveTo>
                <a:lnTo>
                  <a:pt x="27432" y="126"/>
                </a:lnTo>
                <a:lnTo>
                  <a:pt x="28610" y="184276"/>
                </a:lnTo>
                <a:lnTo>
                  <a:pt x="57185" y="184149"/>
                </a:lnTo>
                <a:lnTo>
                  <a:pt x="5600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17" name="object 29"/>
          <p:cNvSpPr>
            <a:spLocks/>
          </p:cNvSpPr>
          <p:nvPr/>
        </p:nvSpPr>
        <p:spPr bwMode="auto">
          <a:xfrm>
            <a:off x="1503363" y="3932238"/>
            <a:ext cx="85725" cy="269875"/>
          </a:xfrm>
          <a:custGeom>
            <a:avLst/>
            <a:gdLst>
              <a:gd name="T0" fmla="*/ 28492 w 85725"/>
              <a:gd name="T1" fmla="*/ 184277 h 269875"/>
              <a:gd name="T2" fmla="*/ 0 w 85725"/>
              <a:gd name="T3" fmla="*/ 184403 h 269875"/>
              <a:gd name="T4" fmla="*/ 43306 w 85725"/>
              <a:gd name="T5" fmla="*/ 269875 h 269875"/>
              <a:gd name="T6" fmla="*/ 78508 w 85725"/>
              <a:gd name="T7" fmla="*/ 198627 h 269875"/>
              <a:gd name="T8" fmla="*/ 28575 w 85725"/>
              <a:gd name="T9" fmla="*/ 198627 h 269875"/>
              <a:gd name="T10" fmla="*/ 28492 w 85725"/>
              <a:gd name="T11" fmla="*/ 184277 h 269875"/>
              <a:gd name="T12" fmla="*/ 57068 w 85725"/>
              <a:gd name="T13" fmla="*/ 184150 h 269875"/>
              <a:gd name="T14" fmla="*/ 28492 w 85725"/>
              <a:gd name="T15" fmla="*/ 184277 h 269875"/>
              <a:gd name="T16" fmla="*/ 28575 w 85725"/>
              <a:gd name="T17" fmla="*/ 198627 h 269875"/>
              <a:gd name="T18" fmla="*/ 57150 w 85725"/>
              <a:gd name="T19" fmla="*/ 198374 h 269875"/>
              <a:gd name="T20" fmla="*/ 57068 w 85725"/>
              <a:gd name="T21" fmla="*/ 184150 h 269875"/>
              <a:gd name="T22" fmla="*/ 85725 w 85725"/>
              <a:gd name="T23" fmla="*/ 184023 h 269875"/>
              <a:gd name="T24" fmla="*/ 57068 w 85725"/>
              <a:gd name="T25" fmla="*/ 184150 h 269875"/>
              <a:gd name="T26" fmla="*/ 57150 w 85725"/>
              <a:gd name="T27" fmla="*/ 198374 h 269875"/>
              <a:gd name="T28" fmla="*/ 28575 w 85725"/>
              <a:gd name="T29" fmla="*/ 198627 h 269875"/>
              <a:gd name="T30" fmla="*/ 78508 w 85725"/>
              <a:gd name="T31" fmla="*/ 198627 h 269875"/>
              <a:gd name="T32" fmla="*/ 85725 w 85725"/>
              <a:gd name="T33" fmla="*/ 184023 h 269875"/>
              <a:gd name="T34" fmla="*/ 56006 w 85725"/>
              <a:gd name="T35" fmla="*/ 0 h 269875"/>
              <a:gd name="T36" fmla="*/ 27431 w 85725"/>
              <a:gd name="T37" fmla="*/ 126 h 269875"/>
              <a:gd name="T38" fmla="*/ 28492 w 85725"/>
              <a:gd name="T39" fmla="*/ 184277 h 269875"/>
              <a:gd name="T40" fmla="*/ 57068 w 85725"/>
              <a:gd name="T41" fmla="*/ 184150 h 269875"/>
              <a:gd name="T42" fmla="*/ 56006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492" y="184277"/>
                </a:moveTo>
                <a:lnTo>
                  <a:pt x="0" y="184403"/>
                </a:lnTo>
                <a:lnTo>
                  <a:pt x="43306" y="269875"/>
                </a:lnTo>
                <a:lnTo>
                  <a:pt x="78508" y="198627"/>
                </a:lnTo>
                <a:lnTo>
                  <a:pt x="28575" y="198627"/>
                </a:lnTo>
                <a:lnTo>
                  <a:pt x="28492" y="184277"/>
                </a:lnTo>
                <a:close/>
              </a:path>
              <a:path w="85725" h="269875">
                <a:moveTo>
                  <a:pt x="57068" y="184150"/>
                </a:moveTo>
                <a:lnTo>
                  <a:pt x="28492" y="184277"/>
                </a:lnTo>
                <a:lnTo>
                  <a:pt x="28575" y="198627"/>
                </a:lnTo>
                <a:lnTo>
                  <a:pt x="57150" y="198374"/>
                </a:lnTo>
                <a:lnTo>
                  <a:pt x="57068" y="184150"/>
                </a:lnTo>
                <a:close/>
              </a:path>
              <a:path w="85725" h="269875">
                <a:moveTo>
                  <a:pt x="85725" y="184023"/>
                </a:moveTo>
                <a:lnTo>
                  <a:pt x="57068" y="184150"/>
                </a:lnTo>
                <a:lnTo>
                  <a:pt x="57150" y="198374"/>
                </a:lnTo>
                <a:lnTo>
                  <a:pt x="28575" y="198627"/>
                </a:lnTo>
                <a:lnTo>
                  <a:pt x="78508" y="198627"/>
                </a:lnTo>
                <a:lnTo>
                  <a:pt x="85725" y="184023"/>
                </a:lnTo>
                <a:close/>
              </a:path>
              <a:path w="85725" h="269875">
                <a:moveTo>
                  <a:pt x="56006" y="0"/>
                </a:moveTo>
                <a:lnTo>
                  <a:pt x="27431" y="126"/>
                </a:lnTo>
                <a:lnTo>
                  <a:pt x="28492" y="184277"/>
                </a:lnTo>
                <a:lnTo>
                  <a:pt x="57068" y="184150"/>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18" name="object 30"/>
          <p:cNvSpPr>
            <a:spLocks/>
          </p:cNvSpPr>
          <p:nvPr/>
        </p:nvSpPr>
        <p:spPr bwMode="auto">
          <a:xfrm>
            <a:off x="6510338" y="5424488"/>
            <a:ext cx="2163762" cy="433387"/>
          </a:xfrm>
          <a:custGeom>
            <a:avLst/>
            <a:gdLst>
              <a:gd name="T0" fmla="*/ 0 w 2164079"/>
              <a:gd name="T1" fmla="*/ 432437 h 433704"/>
              <a:gd name="T2" fmla="*/ 2162748 w 2164079"/>
              <a:gd name="T3" fmla="*/ 432437 h 433704"/>
              <a:gd name="T4" fmla="*/ 2162748 w 2164079"/>
              <a:gd name="T5" fmla="*/ 0 h 433704"/>
              <a:gd name="T6" fmla="*/ 0 w 2164079"/>
              <a:gd name="T7" fmla="*/ 0 h 433704"/>
              <a:gd name="T8" fmla="*/ 0 w 2164079"/>
              <a:gd name="T9" fmla="*/ 432437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19" name="object 31"/>
          <p:cNvSpPr>
            <a:spLocks/>
          </p:cNvSpPr>
          <p:nvPr/>
        </p:nvSpPr>
        <p:spPr bwMode="auto">
          <a:xfrm>
            <a:off x="6510338" y="5424488"/>
            <a:ext cx="2163762" cy="433387"/>
          </a:xfrm>
          <a:custGeom>
            <a:avLst/>
            <a:gdLst>
              <a:gd name="T0" fmla="*/ 0 w 2164079"/>
              <a:gd name="T1" fmla="*/ 432437 h 433704"/>
              <a:gd name="T2" fmla="*/ 2162748 w 2164079"/>
              <a:gd name="T3" fmla="*/ 432437 h 433704"/>
              <a:gd name="T4" fmla="*/ 2162748 w 2164079"/>
              <a:gd name="T5" fmla="*/ 0 h 433704"/>
              <a:gd name="T6" fmla="*/ 0 w 2164079"/>
              <a:gd name="T7" fmla="*/ 0 h 433704"/>
              <a:gd name="T8" fmla="*/ 0 w 2164079"/>
              <a:gd name="T9" fmla="*/ 432437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2" name="object 32"/>
          <p:cNvSpPr txBox="1"/>
          <p:nvPr/>
        </p:nvSpPr>
        <p:spPr>
          <a:xfrm>
            <a:off x="6510338" y="5424488"/>
            <a:ext cx="2163762" cy="433387"/>
          </a:xfrm>
          <a:prstGeom prst="rect">
            <a:avLst/>
          </a:prstGeom>
          <a:ln w="9525">
            <a:solidFill>
              <a:srgbClr val="000000"/>
            </a:solidFill>
          </a:ln>
        </p:spPr>
        <p:txBody>
          <a:bodyPr lIns="0" tIns="0" rIns="0" bIns="0">
            <a:spAutoFit/>
          </a:bodyPr>
          <a:lstStyle/>
          <a:p>
            <a:pPr marL="87630">
              <a:defRPr/>
            </a:pPr>
            <a:r>
              <a:rPr sz="2400" dirty="0">
                <a:latin typeface="Arial"/>
                <a:cs typeface="Arial"/>
              </a:rPr>
              <a:t>P</a:t>
            </a:r>
            <a:r>
              <a:rPr sz="2400" spc="-10" dirty="0">
                <a:latin typeface="Arial"/>
                <a:cs typeface="Arial"/>
              </a:rPr>
              <a:t>h</a:t>
            </a:r>
            <a:r>
              <a:rPr sz="2400" dirty="0">
                <a:latin typeface="Arial"/>
                <a:cs typeface="Arial"/>
              </a:rPr>
              <a:t>ys</a:t>
            </a:r>
            <a:r>
              <a:rPr sz="2400" spc="-10" dirty="0">
                <a:latin typeface="Arial"/>
                <a:cs typeface="Arial"/>
              </a:rPr>
              <a:t>i</a:t>
            </a:r>
            <a:r>
              <a:rPr sz="2400" dirty="0">
                <a:latin typeface="Arial"/>
                <a:cs typeface="Arial"/>
              </a:rPr>
              <a:t>cal</a:t>
            </a:r>
            <a:endParaRPr sz="2400">
              <a:latin typeface="Arial"/>
              <a:cs typeface="Arial"/>
            </a:endParaRPr>
          </a:p>
        </p:txBody>
      </p:sp>
      <p:sp>
        <p:nvSpPr>
          <p:cNvPr id="601121" name="object 33"/>
          <p:cNvSpPr>
            <a:spLocks/>
          </p:cNvSpPr>
          <p:nvPr/>
        </p:nvSpPr>
        <p:spPr bwMode="auto">
          <a:xfrm>
            <a:off x="6510338" y="4795838"/>
            <a:ext cx="2163762" cy="433387"/>
          </a:xfrm>
          <a:custGeom>
            <a:avLst/>
            <a:gdLst>
              <a:gd name="T0" fmla="*/ 0 w 2164079"/>
              <a:gd name="T1" fmla="*/ 432437 h 433704"/>
              <a:gd name="T2" fmla="*/ 2162748 w 2164079"/>
              <a:gd name="T3" fmla="*/ 432437 h 433704"/>
              <a:gd name="T4" fmla="*/ 2162748 w 2164079"/>
              <a:gd name="T5" fmla="*/ 0 h 433704"/>
              <a:gd name="T6" fmla="*/ 0 w 2164079"/>
              <a:gd name="T7" fmla="*/ 0 h 433704"/>
              <a:gd name="T8" fmla="*/ 0 w 2164079"/>
              <a:gd name="T9" fmla="*/ 432437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22" name="object 34"/>
          <p:cNvSpPr>
            <a:spLocks/>
          </p:cNvSpPr>
          <p:nvPr/>
        </p:nvSpPr>
        <p:spPr bwMode="auto">
          <a:xfrm>
            <a:off x="6510338" y="4795838"/>
            <a:ext cx="2163762" cy="433387"/>
          </a:xfrm>
          <a:custGeom>
            <a:avLst/>
            <a:gdLst>
              <a:gd name="T0" fmla="*/ 0 w 2164079"/>
              <a:gd name="T1" fmla="*/ 432437 h 433704"/>
              <a:gd name="T2" fmla="*/ 2162748 w 2164079"/>
              <a:gd name="T3" fmla="*/ 432437 h 433704"/>
              <a:gd name="T4" fmla="*/ 2162748 w 2164079"/>
              <a:gd name="T5" fmla="*/ 0 h 433704"/>
              <a:gd name="T6" fmla="*/ 0 w 2164079"/>
              <a:gd name="T7" fmla="*/ 0 h 433704"/>
              <a:gd name="T8" fmla="*/ 0 w 2164079"/>
              <a:gd name="T9" fmla="*/ 432437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5" name="object 35"/>
          <p:cNvSpPr txBox="1"/>
          <p:nvPr/>
        </p:nvSpPr>
        <p:spPr>
          <a:xfrm>
            <a:off x="6510338" y="4795838"/>
            <a:ext cx="2163762" cy="433387"/>
          </a:xfrm>
          <a:prstGeom prst="rect">
            <a:avLst/>
          </a:prstGeom>
          <a:ln w="9525">
            <a:solidFill>
              <a:srgbClr val="000000"/>
            </a:solidFill>
          </a:ln>
        </p:spPr>
        <p:txBody>
          <a:bodyPr lIns="0" tIns="0" rIns="0" bIns="0">
            <a:spAutoFit/>
          </a:bodyPr>
          <a:lstStyle/>
          <a:p>
            <a:pPr marL="87630">
              <a:defRPr/>
            </a:pPr>
            <a:r>
              <a:rPr sz="2400" dirty="0">
                <a:latin typeface="Arial"/>
                <a:cs typeface="Arial"/>
              </a:rPr>
              <a:t>D</a:t>
            </a:r>
            <a:r>
              <a:rPr sz="2400" spc="-10" dirty="0">
                <a:latin typeface="Arial"/>
                <a:cs typeface="Arial"/>
              </a:rPr>
              <a:t>a</a:t>
            </a:r>
            <a:r>
              <a:rPr sz="2400" dirty="0">
                <a:latin typeface="Arial"/>
                <a:cs typeface="Arial"/>
              </a:rPr>
              <a:t>ta Li</a:t>
            </a:r>
            <a:r>
              <a:rPr sz="2400" spc="-10" dirty="0">
                <a:latin typeface="Arial"/>
                <a:cs typeface="Arial"/>
              </a:rPr>
              <a:t>n</a:t>
            </a:r>
            <a:r>
              <a:rPr sz="2400" dirty="0">
                <a:latin typeface="Arial"/>
                <a:cs typeface="Arial"/>
              </a:rPr>
              <a:t>k</a:t>
            </a:r>
            <a:endParaRPr sz="2400">
              <a:latin typeface="Arial"/>
              <a:cs typeface="Arial"/>
            </a:endParaRPr>
          </a:p>
        </p:txBody>
      </p:sp>
      <p:sp>
        <p:nvSpPr>
          <p:cNvPr id="601124" name="object 36"/>
          <p:cNvSpPr>
            <a:spLocks/>
          </p:cNvSpPr>
          <p:nvPr/>
        </p:nvSpPr>
        <p:spPr bwMode="auto">
          <a:xfrm>
            <a:off x="6510338" y="4149725"/>
            <a:ext cx="2163762" cy="433388"/>
          </a:xfrm>
          <a:custGeom>
            <a:avLst/>
            <a:gdLst>
              <a:gd name="T0" fmla="*/ 0 w 2164079"/>
              <a:gd name="T1" fmla="*/ 432440 h 433704"/>
              <a:gd name="T2" fmla="*/ 2162748 w 2164079"/>
              <a:gd name="T3" fmla="*/ 432440 h 433704"/>
              <a:gd name="T4" fmla="*/ 2162748 w 2164079"/>
              <a:gd name="T5" fmla="*/ 0 h 433704"/>
              <a:gd name="T6" fmla="*/ 0 w 2164079"/>
              <a:gd name="T7" fmla="*/ 0 h 433704"/>
              <a:gd name="T8" fmla="*/ 0 w 2164079"/>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25" name="object 37"/>
          <p:cNvSpPr>
            <a:spLocks/>
          </p:cNvSpPr>
          <p:nvPr/>
        </p:nvSpPr>
        <p:spPr bwMode="auto">
          <a:xfrm>
            <a:off x="6510338" y="4149725"/>
            <a:ext cx="2163762" cy="433388"/>
          </a:xfrm>
          <a:custGeom>
            <a:avLst/>
            <a:gdLst>
              <a:gd name="T0" fmla="*/ 0 w 2164079"/>
              <a:gd name="T1" fmla="*/ 432440 h 433704"/>
              <a:gd name="T2" fmla="*/ 2162748 w 2164079"/>
              <a:gd name="T3" fmla="*/ 432440 h 433704"/>
              <a:gd name="T4" fmla="*/ 2162748 w 2164079"/>
              <a:gd name="T5" fmla="*/ 0 h 433704"/>
              <a:gd name="T6" fmla="*/ 0 w 2164079"/>
              <a:gd name="T7" fmla="*/ 0 h 433704"/>
              <a:gd name="T8" fmla="*/ 0 w 2164079"/>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8" name="object 38"/>
          <p:cNvSpPr txBox="1"/>
          <p:nvPr/>
        </p:nvSpPr>
        <p:spPr>
          <a:xfrm>
            <a:off x="6510338" y="4149725"/>
            <a:ext cx="2163762" cy="433388"/>
          </a:xfrm>
          <a:prstGeom prst="rect">
            <a:avLst/>
          </a:prstGeom>
          <a:ln w="9525">
            <a:solidFill>
              <a:srgbClr val="000000"/>
            </a:solidFill>
          </a:ln>
        </p:spPr>
        <p:txBody>
          <a:bodyPr lIns="0" tIns="0" rIns="0" bIns="0">
            <a:spAutoFit/>
          </a:bodyPr>
          <a:lstStyle/>
          <a:p>
            <a:pPr marL="87630">
              <a:defRPr/>
            </a:pPr>
            <a:r>
              <a:rPr sz="2400" dirty="0">
                <a:latin typeface="Arial"/>
                <a:cs typeface="Arial"/>
              </a:rPr>
              <a:t>N</a:t>
            </a:r>
            <a:r>
              <a:rPr sz="2400" spc="-10" dirty="0">
                <a:latin typeface="Arial"/>
                <a:cs typeface="Arial"/>
              </a:rPr>
              <a:t>e</a:t>
            </a:r>
            <a:r>
              <a:rPr sz="2400" dirty="0">
                <a:latin typeface="Arial"/>
                <a:cs typeface="Arial"/>
              </a:rPr>
              <a:t>twork</a:t>
            </a:r>
            <a:endParaRPr sz="2400">
              <a:latin typeface="Arial"/>
              <a:cs typeface="Arial"/>
            </a:endParaRPr>
          </a:p>
        </p:txBody>
      </p:sp>
      <p:sp>
        <p:nvSpPr>
          <p:cNvPr id="601127" name="object 39"/>
          <p:cNvSpPr>
            <a:spLocks/>
          </p:cNvSpPr>
          <p:nvPr/>
        </p:nvSpPr>
        <p:spPr bwMode="auto">
          <a:xfrm>
            <a:off x="7481888" y="4581525"/>
            <a:ext cx="85725" cy="269875"/>
          </a:xfrm>
          <a:custGeom>
            <a:avLst/>
            <a:gdLst>
              <a:gd name="T0" fmla="*/ 28492 w 85725"/>
              <a:gd name="T1" fmla="*/ 183066 h 270510"/>
              <a:gd name="T2" fmla="*/ 0 w 85725"/>
              <a:gd name="T3" fmla="*/ 183235 h 270510"/>
              <a:gd name="T4" fmla="*/ 43306 w 85725"/>
              <a:gd name="T5" fmla="*/ 268104 h 270510"/>
              <a:gd name="T6" fmla="*/ 78519 w 85725"/>
              <a:gd name="T7" fmla="*/ 197232 h 270510"/>
              <a:gd name="T8" fmla="*/ 28575 w 85725"/>
              <a:gd name="T9" fmla="*/ 197232 h 270510"/>
              <a:gd name="T10" fmla="*/ 28492 w 85725"/>
              <a:gd name="T11" fmla="*/ 183066 h 270510"/>
              <a:gd name="T12" fmla="*/ 57067 w 85725"/>
              <a:gd name="T13" fmla="*/ 182899 h 270510"/>
              <a:gd name="T14" fmla="*/ 28492 w 85725"/>
              <a:gd name="T15" fmla="*/ 183066 h 270510"/>
              <a:gd name="T16" fmla="*/ 28575 w 85725"/>
              <a:gd name="T17" fmla="*/ 197232 h 270510"/>
              <a:gd name="T18" fmla="*/ 57150 w 85725"/>
              <a:gd name="T19" fmla="*/ 197105 h 270510"/>
              <a:gd name="T20" fmla="*/ 57067 w 85725"/>
              <a:gd name="T21" fmla="*/ 182899 h 270510"/>
              <a:gd name="T22" fmla="*/ 85725 w 85725"/>
              <a:gd name="T23" fmla="*/ 182729 h 270510"/>
              <a:gd name="T24" fmla="*/ 57067 w 85725"/>
              <a:gd name="T25" fmla="*/ 182899 h 270510"/>
              <a:gd name="T26" fmla="*/ 57150 w 85725"/>
              <a:gd name="T27" fmla="*/ 197105 h 270510"/>
              <a:gd name="T28" fmla="*/ 28575 w 85725"/>
              <a:gd name="T29" fmla="*/ 197232 h 270510"/>
              <a:gd name="T30" fmla="*/ 78519 w 85725"/>
              <a:gd name="T31" fmla="*/ 197232 h 270510"/>
              <a:gd name="T32" fmla="*/ 85725 w 85725"/>
              <a:gd name="T33" fmla="*/ 182729 h 270510"/>
              <a:gd name="T34" fmla="*/ 56006 w 85725"/>
              <a:gd name="T35" fmla="*/ 0 h 270510"/>
              <a:gd name="T36" fmla="*/ 27431 w 85725"/>
              <a:gd name="T37" fmla="*/ 250 h 270510"/>
              <a:gd name="T38" fmla="*/ 28492 w 85725"/>
              <a:gd name="T39" fmla="*/ 183066 h 270510"/>
              <a:gd name="T40" fmla="*/ 57067 w 85725"/>
              <a:gd name="T41" fmla="*/ 182899 h 270510"/>
              <a:gd name="T42" fmla="*/ 56006 w 85725"/>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70510">
                <a:moveTo>
                  <a:pt x="28492" y="184362"/>
                </a:moveTo>
                <a:lnTo>
                  <a:pt x="0" y="184531"/>
                </a:lnTo>
                <a:lnTo>
                  <a:pt x="43306" y="270001"/>
                </a:lnTo>
                <a:lnTo>
                  <a:pt x="78519" y="198627"/>
                </a:lnTo>
                <a:lnTo>
                  <a:pt x="28575" y="198627"/>
                </a:lnTo>
                <a:lnTo>
                  <a:pt x="28492" y="184362"/>
                </a:lnTo>
                <a:close/>
              </a:path>
              <a:path w="85725" h="270510">
                <a:moveTo>
                  <a:pt x="57067" y="184192"/>
                </a:moveTo>
                <a:lnTo>
                  <a:pt x="28492" y="184362"/>
                </a:lnTo>
                <a:lnTo>
                  <a:pt x="28575" y="198627"/>
                </a:lnTo>
                <a:lnTo>
                  <a:pt x="57150" y="198500"/>
                </a:lnTo>
                <a:lnTo>
                  <a:pt x="57067" y="184192"/>
                </a:lnTo>
                <a:close/>
              </a:path>
              <a:path w="85725" h="270510">
                <a:moveTo>
                  <a:pt x="85725" y="184022"/>
                </a:moveTo>
                <a:lnTo>
                  <a:pt x="57067" y="184192"/>
                </a:lnTo>
                <a:lnTo>
                  <a:pt x="57150" y="198500"/>
                </a:lnTo>
                <a:lnTo>
                  <a:pt x="28575" y="198627"/>
                </a:lnTo>
                <a:lnTo>
                  <a:pt x="78519" y="198627"/>
                </a:lnTo>
                <a:lnTo>
                  <a:pt x="85725" y="184022"/>
                </a:lnTo>
                <a:close/>
              </a:path>
              <a:path w="85725" h="270510">
                <a:moveTo>
                  <a:pt x="56006" y="0"/>
                </a:moveTo>
                <a:lnTo>
                  <a:pt x="27431" y="253"/>
                </a:lnTo>
                <a:lnTo>
                  <a:pt x="28492" y="184362"/>
                </a:lnTo>
                <a:lnTo>
                  <a:pt x="57067" y="184192"/>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28" name="object 40"/>
          <p:cNvSpPr>
            <a:spLocks/>
          </p:cNvSpPr>
          <p:nvPr/>
        </p:nvSpPr>
        <p:spPr bwMode="auto">
          <a:xfrm>
            <a:off x="7481888" y="5229225"/>
            <a:ext cx="85725" cy="269875"/>
          </a:xfrm>
          <a:custGeom>
            <a:avLst/>
            <a:gdLst>
              <a:gd name="T0" fmla="*/ 28492 w 85725"/>
              <a:gd name="T1" fmla="*/ 183066 h 270510"/>
              <a:gd name="T2" fmla="*/ 0 w 85725"/>
              <a:gd name="T3" fmla="*/ 183234 h 270510"/>
              <a:gd name="T4" fmla="*/ 43306 w 85725"/>
              <a:gd name="T5" fmla="*/ 268104 h 270510"/>
              <a:gd name="T6" fmla="*/ 78519 w 85725"/>
              <a:gd name="T7" fmla="*/ 197232 h 270510"/>
              <a:gd name="T8" fmla="*/ 28575 w 85725"/>
              <a:gd name="T9" fmla="*/ 197232 h 270510"/>
              <a:gd name="T10" fmla="*/ 28492 w 85725"/>
              <a:gd name="T11" fmla="*/ 183066 h 270510"/>
              <a:gd name="T12" fmla="*/ 57067 w 85725"/>
              <a:gd name="T13" fmla="*/ 182899 h 270510"/>
              <a:gd name="T14" fmla="*/ 28492 w 85725"/>
              <a:gd name="T15" fmla="*/ 183066 h 270510"/>
              <a:gd name="T16" fmla="*/ 28575 w 85725"/>
              <a:gd name="T17" fmla="*/ 197232 h 270510"/>
              <a:gd name="T18" fmla="*/ 57150 w 85725"/>
              <a:gd name="T19" fmla="*/ 197105 h 270510"/>
              <a:gd name="T20" fmla="*/ 57067 w 85725"/>
              <a:gd name="T21" fmla="*/ 182899 h 270510"/>
              <a:gd name="T22" fmla="*/ 85725 w 85725"/>
              <a:gd name="T23" fmla="*/ 182729 h 270510"/>
              <a:gd name="T24" fmla="*/ 57067 w 85725"/>
              <a:gd name="T25" fmla="*/ 182899 h 270510"/>
              <a:gd name="T26" fmla="*/ 57150 w 85725"/>
              <a:gd name="T27" fmla="*/ 197105 h 270510"/>
              <a:gd name="T28" fmla="*/ 28575 w 85725"/>
              <a:gd name="T29" fmla="*/ 197232 h 270510"/>
              <a:gd name="T30" fmla="*/ 78519 w 85725"/>
              <a:gd name="T31" fmla="*/ 197232 h 270510"/>
              <a:gd name="T32" fmla="*/ 85725 w 85725"/>
              <a:gd name="T33" fmla="*/ 182729 h 270510"/>
              <a:gd name="T34" fmla="*/ 56006 w 85725"/>
              <a:gd name="T35" fmla="*/ 0 h 270510"/>
              <a:gd name="T36" fmla="*/ 27431 w 85725"/>
              <a:gd name="T37" fmla="*/ 250 h 270510"/>
              <a:gd name="T38" fmla="*/ 28492 w 85725"/>
              <a:gd name="T39" fmla="*/ 183066 h 270510"/>
              <a:gd name="T40" fmla="*/ 57067 w 85725"/>
              <a:gd name="T41" fmla="*/ 182899 h 270510"/>
              <a:gd name="T42" fmla="*/ 56006 w 85725"/>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70510">
                <a:moveTo>
                  <a:pt x="28492" y="184362"/>
                </a:moveTo>
                <a:lnTo>
                  <a:pt x="0" y="184530"/>
                </a:lnTo>
                <a:lnTo>
                  <a:pt x="43306" y="270001"/>
                </a:lnTo>
                <a:lnTo>
                  <a:pt x="78519" y="198627"/>
                </a:lnTo>
                <a:lnTo>
                  <a:pt x="28575" y="198627"/>
                </a:lnTo>
                <a:lnTo>
                  <a:pt x="28492" y="184362"/>
                </a:lnTo>
                <a:close/>
              </a:path>
              <a:path w="85725" h="270510">
                <a:moveTo>
                  <a:pt x="57067" y="184192"/>
                </a:moveTo>
                <a:lnTo>
                  <a:pt x="28492" y="184362"/>
                </a:lnTo>
                <a:lnTo>
                  <a:pt x="28575" y="198627"/>
                </a:lnTo>
                <a:lnTo>
                  <a:pt x="57150" y="198500"/>
                </a:lnTo>
                <a:lnTo>
                  <a:pt x="57067" y="184192"/>
                </a:lnTo>
                <a:close/>
              </a:path>
              <a:path w="85725" h="270510">
                <a:moveTo>
                  <a:pt x="85725" y="184022"/>
                </a:moveTo>
                <a:lnTo>
                  <a:pt x="57067" y="184192"/>
                </a:lnTo>
                <a:lnTo>
                  <a:pt x="57150" y="198500"/>
                </a:lnTo>
                <a:lnTo>
                  <a:pt x="28575" y="198627"/>
                </a:lnTo>
                <a:lnTo>
                  <a:pt x="78519" y="198627"/>
                </a:lnTo>
                <a:lnTo>
                  <a:pt x="85725" y="184022"/>
                </a:lnTo>
                <a:close/>
              </a:path>
              <a:path w="85725" h="270510">
                <a:moveTo>
                  <a:pt x="56006" y="0"/>
                </a:moveTo>
                <a:lnTo>
                  <a:pt x="27431" y="253"/>
                </a:lnTo>
                <a:lnTo>
                  <a:pt x="28492" y="184362"/>
                </a:lnTo>
                <a:lnTo>
                  <a:pt x="57067" y="184192"/>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29" name="object 41"/>
          <p:cNvSpPr>
            <a:spLocks/>
          </p:cNvSpPr>
          <p:nvPr/>
        </p:nvSpPr>
        <p:spPr bwMode="auto">
          <a:xfrm>
            <a:off x="6511925" y="3498850"/>
            <a:ext cx="2163763" cy="433388"/>
          </a:xfrm>
          <a:custGeom>
            <a:avLst/>
            <a:gdLst>
              <a:gd name="T0" fmla="*/ 0 w 2164079"/>
              <a:gd name="T1" fmla="*/ 432440 h 433704"/>
              <a:gd name="T2" fmla="*/ 2162878 w 2164079"/>
              <a:gd name="T3" fmla="*/ 432440 h 433704"/>
              <a:gd name="T4" fmla="*/ 2162878 w 2164079"/>
              <a:gd name="T5" fmla="*/ 0 h 433704"/>
              <a:gd name="T6" fmla="*/ 0 w 2164079"/>
              <a:gd name="T7" fmla="*/ 0 h 433704"/>
              <a:gd name="T8" fmla="*/ 0 w 2164079"/>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826" y="433387"/>
                </a:lnTo>
                <a:lnTo>
                  <a:pt x="2163826"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30" name="object 42"/>
          <p:cNvSpPr>
            <a:spLocks/>
          </p:cNvSpPr>
          <p:nvPr/>
        </p:nvSpPr>
        <p:spPr bwMode="auto">
          <a:xfrm>
            <a:off x="6511925" y="3498850"/>
            <a:ext cx="2163763" cy="433388"/>
          </a:xfrm>
          <a:custGeom>
            <a:avLst/>
            <a:gdLst>
              <a:gd name="T0" fmla="*/ 0 w 2164079"/>
              <a:gd name="T1" fmla="*/ 432440 h 433704"/>
              <a:gd name="T2" fmla="*/ 2162878 w 2164079"/>
              <a:gd name="T3" fmla="*/ 432440 h 433704"/>
              <a:gd name="T4" fmla="*/ 2162878 w 2164079"/>
              <a:gd name="T5" fmla="*/ 0 h 433704"/>
              <a:gd name="T6" fmla="*/ 0 w 2164079"/>
              <a:gd name="T7" fmla="*/ 0 h 433704"/>
              <a:gd name="T8" fmla="*/ 0 w 2164079"/>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826" y="433387"/>
                </a:lnTo>
                <a:lnTo>
                  <a:pt x="2163826"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3" name="object 43"/>
          <p:cNvSpPr txBox="1"/>
          <p:nvPr/>
        </p:nvSpPr>
        <p:spPr>
          <a:xfrm>
            <a:off x="6511925" y="3498850"/>
            <a:ext cx="2163763" cy="433388"/>
          </a:xfrm>
          <a:prstGeom prst="rect">
            <a:avLst/>
          </a:prstGeom>
          <a:ln w="9525">
            <a:solidFill>
              <a:srgbClr val="000000"/>
            </a:solidFill>
          </a:ln>
        </p:spPr>
        <p:txBody>
          <a:bodyPr lIns="0" tIns="0" rIns="0" bIns="0">
            <a:spAutoFit/>
          </a:bodyPr>
          <a:lstStyle/>
          <a:p>
            <a:pPr marL="87630">
              <a:defRPr/>
            </a:pPr>
            <a:r>
              <a:rPr sz="2400" spc="-90" dirty="0">
                <a:latin typeface="Arial"/>
                <a:cs typeface="Arial"/>
              </a:rPr>
              <a:t>T</a:t>
            </a:r>
            <a:r>
              <a:rPr sz="2400" dirty="0">
                <a:latin typeface="Arial"/>
                <a:cs typeface="Arial"/>
              </a:rPr>
              <a:t>rans</a:t>
            </a:r>
            <a:r>
              <a:rPr sz="2400" spc="-10" dirty="0">
                <a:latin typeface="Arial"/>
                <a:cs typeface="Arial"/>
              </a:rPr>
              <a:t>p</a:t>
            </a:r>
            <a:r>
              <a:rPr sz="2400" dirty="0">
                <a:latin typeface="Arial"/>
                <a:cs typeface="Arial"/>
              </a:rPr>
              <a:t>ort</a:t>
            </a:r>
            <a:endParaRPr sz="2400">
              <a:latin typeface="Arial"/>
              <a:cs typeface="Arial"/>
            </a:endParaRPr>
          </a:p>
        </p:txBody>
      </p:sp>
      <p:sp>
        <p:nvSpPr>
          <p:cNvPr id="601132" name="object 44"/>
          <p:cNvSpPr>
            <a:spLocks/>
          </p:cNvSpPr>
          <p:nvPr/>
        </p:nvSpPr>
        <p:spPr bwMode="auto">
          <a:xfrm>
            <a:off x="6511925" y="2851150"/>
            <a:ext cx="2163763" cy="433388"/>
          </a:xfrm>
          <a:custGeom>
            <a:avLst/>
            <a:gdLst>
              <a:gd name="T0" fmla="*/ 0 w 2164079"/>
              <a:gd name="T1" fmla="*/ 432440 h 433704"/>
              <a:gd name="T2" fmla="*/ 2162878 w 2164079"/>
              <a:gd name="T3" fmla="*/ 432440 h 433704"/>
              <a:gd name="T4" fmla="*/ 2162878 w 2164079"/>
              <a:gd name="T5" fmla="*/ 0 h 433704"/>
              <a:gd name="T6" fmla="*/ 0 w 2164079"/>
              <a:gd name="T7" fmla="*/ 0 h 433704"/>
              <a:gd name="T8" fmla="*/ 0 w 2164079"/>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826" y="433387"/>
                </a:lnTo>
                <a:lnTo>
                  <a:pt x="2163826"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33" name="object 45"/>
          <p:cNvSpPr>
            <a:spLocks/>
          </p:cNvSpPr>
          <p:nvPr/>
        </p:nvSpPr>
        <p:spPr bwMode="auto">
          <a:xfrm>
            <a:off x="6511925" y="2851150"/>
            <a:ext cx="2163763" cy="433388"/>
          </a:xfrm>
          <a:custGeom>
            <a:avLst/>
            <a:gdLst>
              <a:gd name="T0" fmla="*/ 0 w 2164079"/>
              <a:gd name="T1" fmla="*/ 432440 h 433704"/>
              <a:gd name="T2" fmla="*/ 2162878 w 2164079"/>
              <a:gd name="T3" fmla="*/ 432440 h 433704"/>
              <a:gd name="T4" fmla="*/ 2162878 w 2164079"/>
              <a:gd name="T5" fmla="*/ 0 h 433704"/>
              <a:gd name="T6" fmla="*/ 0 w 2164079"/>
              <a:gd name="T7" fmla="*/ 0 h 433704"/>
              <a:gd name="T8" fmla="*/ 0 w 2164079"/>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826" y="433387"/>
                </a:lnTo>
                <a:lnTo>
                  <a:pt x="2163826"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6" name="object 46"/>
          <p:cNvSpPr txBox="1"/>
          <p:nvPr/>
        </p:nvSpPr>
        <p:spPr>
          <a:xfrm>
            <a:off x="6511925" y="2851150"/>
            <a:ext cx="2163763" cy="433388"/>
          </a:xfrm>
          <a:prstGeom prst="rect">
            <a:avLst/>
          </a:prstGeom>
          <a:ln w="9525">
            <a:solidFill>
              <a:srgbClr val="000000"/>
            </a:solidFill>
          </a:ln>
        </p:spPr>
        <p:txBody>
          <a:bodyPr lIns="0" tIns="0" rIns="0" bIns="0">
            <a:spAutoFit/>
          </a:bodyPr>
          <a:lstStyle/>
          <a:p>
            <a:pPr marL="87630">
              <a:defRPr/>
            </a:pPr>
            <a:r>
              <a:rPr sz="2400" dirty="0">
                <a:latin typeface="Arial"/>
                <a:cs typeface="Arial"/>
              </a:rPr>
              <a:t>S</a:t>
            </a:r>
            <a:r>
              <a:rPr sz="2400" spc="-10" dirty="0">
                <a:latin typeface="Arial"/>
                <a:cs typeface="Arial"/>
              </a:rPr>
              <a:t>e</a:t>
            </a:r>
            <a:r>
              <a:rPr sz="2400" dirty="0">
                <a:latin typeface="Arial"/>
                <a:cs typeface="Arial"/>
              </a:rPr>
              <a:t>ssion</a:t>
            </a:r>
            <a:endParaRPr sz="2400">
              <a:latin typeface="Arial"/>
              <a:cs typeface="Arial"/>
            </a:endParaRPr>
          </a:p>
        </p:txBody>
      </p:sp>
      <p:sp>
        <p:nvSpPr>
          <p:cNvPr id="601135" name="object 47"/>
          <p:cNvSpPr>
            <a:spLocks/>
          </p:cNvSpPr>
          <p:nvPr/>
        </p:nvSpPr>
        <p:spPr bwMode="auto">
          <a:xfrm>
            <a:off x="6511925" y="2205038"/>
            <a:ext cx="2163763" cy="433387"/>
          </a:xfrm>
          <a:custGeom>
            <a:avLst/>
            <a:gdLst>
              <a:gd name="T0" fmla="*/ 0 w 2164079"/>
              <a:gd name="T1" fmla="*/ 432434 h 433705"/>
              <a:gd name="T2" fmla="*/ 2162878 w 2164079"/>
              <a:gd name="T3" fmla="*/ 432434 h 433705"/>
              <a:gd name="T4" fmla="*/ 2162878 w 2164079"/>
              <a:gd name="T5" fmla="*/ 0 h 433705"/>
              <a:gd name="T6" fmla="*/ 0 w 2164079"/>
              <a:gd name="T7" fmla="*/ 0 h 433705"/>
              <a:gd name="T8" fmla="*/ 0 w 2164079"/>
              <a:gd name="T9" fmla="*/ 432434 h 4337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5">
                <a:moveTo>
                  <a:pt x="0" y="433387"/>
                </a:moveTo>
                <a:lnTo>
                  <a:pt x="2163826" y="433387"/>
                </a:lnTo>
                <a:lnTo>
                  <a:pt x="2163826"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36" name="object 48"/>
          <p:cNvSpPr>
            <a:spLocks/>
          </p:cNvSpPr>
          <p:nvPr/>
        </p:nvSpPr>
        <p:spPr bwMode="auto">
          <a:xfrm>
            <a:off x="6511925" y="2205038"/>
            <a:ext cx="2163763" cy="433387"/>
          </a:xfrm>
          <a:custGeom>
            <a:avLst/>
            <a:gdLst>
              <a:gd name="T0" fmla="*/ 0 w 2164079"/>
              <a:gd name="T1" fmla="*/ 432434 h 433705"/>
              <a:gd name="T2" fmla="*/ 2162878 w 2164079"/>
              <a:gd name="T3" fmla="*/ 432434 h 433705"/>
              <a:gd name="T4" fmla="*/ 2162878 w 2164079"/>
              <a:gd name="T5" fmla="*/ 0 h 433705"/>
              <a:gd name="T6" fmla="*/ 0 w 2164079"/>
              <a:gd name="T7" fmla="*/ 0 h 433705"/>
              <a:gd name="T8" fmla="*/ 0 w 2164079"/>
              <a:gd name="T9" fmla="*/ 432434 h 4337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5">
                <a:moveTo>
                  <a:pt x="0" y="433387"/>
                </a:moveTo>
                <a:lnTo>
                  <a:pt x="2163826" y="433387"/>
                </a:lnTo>
                <a:lnTo>
                  <a:pt x="2163826"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1137" name="object 49"/>
          <p:cNvSpPr txBox="1">
            <a:spLocks noChangeArrowheads="1"/>
          </p:cNvSpPr>
          <p:nvPr/>
        </p:nvSpPr>
        <p:spPr bwMode="auto">
          <a:xfrm>
            <a:off x="6511925" y="2205038"/>
            <a:ext cx="2163763" cy="4333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spAutoFit/>
          </a:bodyPr>
          <a:lstStyle>
            <a:lvl1pPr marL="87313"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cs typeface="Arial" charset="0"/>
              </a:rPr>
              <a:t>Presentation</a:t>
            </a:r>
          </a:p>
        </p:txBody>
      </p:sp>
      <p:sp>
        <p:nvSpPr>
          <p:cNvPr id="601138" name="object 50"/>
          <p:cNvSpPr>
            <a:spLocks/>
          </p:cNvSpPr>
          <p:nvPr/>
        </p:nvSpPr>
        <p:spPr bwMode="auto">
          <a:xfrm>
            <a:off x="7483475" y="2636838"/>
            <a:ext cx="85725" cy="269875"/>
          </a:xfrm>
          <a:custGeom>
            <a:avLst/>
            <a:gdLst>
              <a:gd name="T0" fmla="*/ 28610 w 85725"/>
              <a:gd name="T1" fmla="*/ 184276 h 269875"/>
              <a:gd name="T2" fmla="*/ 0 w 85725"/>
              <a:gd name="T3" fmla="*/ 184403 h 269875"/>
              <a:gd name="T4" fmla="*/ 43306 w 85725"/>
              <a:gd name="T5" fmla="*/ 269875 h 269875"/>
              <a:gd name="T6" fmla="*/ 78508 w 85725"/>
              <a:gd name="T7" fmla="*/ 198627 h 269875"/>
              <a:gd name="T8" fmla="*/ 28701 w 85725"/>
              <a:gd name="T9" fmla="*/ 198627 h 269875"/>
              <a:gd name="T10" fmla="*/ 28610 w 85725"/>
              <a:gd name="T11" fmla="*/ 184276 h 269875"/>
              <a:gd name="T12" fmla="*/ 57185 w 85725"/>
              <a:gd name="T13" fmla="*/ 184149 h 269875"/>
              <a:gd name="T14" fmla="*/ 28610 w 85725"/>
              <a:gd name="T15" fmla="*/ 184276 h 269875"/>
              <a:gd name="T16" fmla="*/ 28701 w 85725"/>
              <a:gd name="T17" fmla="*/ 198627 h 269875"/>
              <a:gd name="T18" fmla="*/ 57276 w 85725"/>
              <a:gd name="T19" fmla="*/ 198374 h 269875"/>
              <a:gd name="T20" fmla="*/ 57185 w 85725"/>
              <a:gd name="T21" fmla="*/ 184149 h 269875"/>
              <a:gd name="T22" fmla="*/ 85725 w 85725"/>
              <a:gd name="T23" fmla="*/ 184023 h 269875"/>
              <a:gd name="T24" fmla="*/ 57185 w 85725"/>
              <a:gd name="T25" fmla="*/ 184149 h 269875"/>
              <a:gd name="T26" fmla="*/ 57276 w 85725"/>
              <a:gd name="T27" fmla="*/ 198374 h 269875"/>
              <a:gd name="T28" fmla="*/ 28701 w 85725"/>
              <a:gd name="T29" fmla="*/ 198627 h 269875"/>
              <a:gd name="T30" fmla="*/ 78508 w 85725"/>
              <a:gd name="T31" fmla="*/ 198627 h 269875"/>
              <a:gd name="T32" fmla="*/ 85725 w 85725"/>
              <a:gd name="T33" fmla="*/ 184023 h 269875"/>
              <a:gd name="T34" fmla="*/ 56006 w 85725"/>
              <a:gd name="T35" fmla="*/ 0 h 269875"/>
              <a:gd name="T36" fmla="*/ 27431 w 85725"/>
              <a:gd name="T37" fmla="*/ 126 h 269875"/>
              <a:gd name="T38" fmla="*/ 28610 w 85725"/>
              <a:gd name="T39" fmla="*/ 184276 h 269875"/>
              <a:gd name="T40" fmla="*/ 57185 w 85725"/>
              <a:gd name="T41" fmla="*/ 184149 h 269875"/>
              <a:gd name="T42" fmla="*/ 56006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610" y="184276"/>
                </a:moveTo>
                <a:lnTo>
                  <a:pt x="0" y="184403"/>
                </a:lnTo>
                <a:lnTo>
                  <a:pt x="43306" y="269875"/>
                </a:lnTo>
                <a:lnTo>
                  <a:pt x="78508" y="198627"/>
                </a:lnTo>
                <a:lnTo>
                  <a:pt x="28701" y="198627"/>
                </a:lnTo>
                <a:lnTo>
                  <a:pt x="28610" y="184276"/>
                </a:lnTo>
                <a:close/>
              </a:path>
              <a:path w="85725" h="269875">
                <a:moveTo>
                  <a:pt x="57185" y="184149"/>
                </a:moveTo>
                <a:lnTo>
                  <a:pt x="28610" y="184276"/>
                </a:lnTo>
                <a:lnTo>
                  <a:pt x="28701" y="198627"/>
                </a:lnTo>
                <a:lnTo>
                  <a:pt x="57276" y="198374"/>
                </a:lnTo>
                <a:lnTo>
                  <a:pt x="57185" y="184149"/>
                </a:lnTo>
                <a:close/>
              </a:path>
              <a:path w="85725" h="269875">
                <a:moveTo>
                  <a:pt x="85725" y="184023"/>
                </a:moveTo>
                <a:lnTo>
                  <a:pt x="57185" y="184149"/>
                </a:lnTo>
                <a:lnTo>
                  <a:pt x="57276" y="198374"/>
                </a:lnTo>
                <a:lnTo>
                  <a:pt x="28701" y="198627"/>
                </a:lnTo>
                <a:lnTo>
                  <a:pt x="78508" y="198627"/>
                </a:lnTo>
                <a:lnTo>
                  <a:pt x="85725" y="184023"/>
                </a:lnTo>
                <a:close/>
              </a:path>
              <a:path w="85725" h="269875">
                <a:moveTo>
                  <a:pt x="56006" y="0"/>
                </a:moveTo>
                <a:lnTo>
                  <a:pt x="27431" y="126"/>
                </a:lnTo>
                <a:lnTo>
                  <a:pt x="28610" y="184276"/>
                </a:lnTo>
                <a:lnTo>
                  <a:pt x="57185" y="184149"/>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39" name="object 51"/>
          <p:cNvSpPr>
            <a:spLocks/>
          </p:cNvSpPr>
          <p:nvPr/>
        </p:nvSpPr>
        <p:spPr bwMode="auto">
          <a:xfrm>
            <a:off x="7483475" y="3284538"/>
            <a:ext cx="85725" cy="269875"/>
          </a:xfrm>
          <a:custGeom>
            <a:avLst/>
            <a:gdLst>
              <a:gd name="T0" fmla="*/ 28610 w 85725"/>
              <a:gd name="T1" fmla="*/ 184276 h 269875"/>
              <a:gd name="T2" fmla="*/ 0 w 85725"/>
              <a:gd name="T3" fmla="*/ 184403 h 269875"/>
              <a:gd name="T4" fmla="*/ 43306 w 85725"/>
              <a:gd name="T5" fmla="*/ 269875 h 269875"/>
              <a:gd name="T6" fmla="*/ 78508 w 85725"/>
              <a:gd name="T7" fmla="*/ 198627 h 269875"/>
              <a:gd name="T8" fmla="*/ 28701 w 85725"/>
              <a:gd name="T9" fmla="*/ 198627 h 269875"/>
              <a:gd name="T10" fmla="*/ 28610 w 85725"/>
              <a:gd name="T11" fmla="*/ 184276 h 269875"/>
              <a:gd name="T12" fmla="*/ 57185 w 85725"/>
              <a:gd name="T13" fmla="*/ 184149 h 269875"/>
              <a:gd name="T14" fmla="*/ 28610 w 85725"/>
              <a:gd name="T15" fmla="*/ 184276 h 269875"/>
              <a:gd name="T16" fmla="*/ 28701 w 85725"/>
              <a:gd name="T17" fmla="*/ 198627 h 269875"/>
              <a:gd name="T18" fmla="*/ 57276 w 85725"/>
              <a:gd name="T19" fmla="*/ 198374 h 269875"/>
              <a:gd name="T20" fmla="*/ 57185 w 85725"/>
              <a:gd name="T21" fmla="*/ 184149 h 269875"/>
              <a:gd name="T22" fmla="*/ 85725 w 85725"/>
              <a:gd name="T23" fmla="*/ 184023 h 269875"/>
              <a:gd name="T24" fmla="*/ 57185 w 85725"/>
              <a:gd name="T25" fmla="*/ 184149 h 269875"/>
              <a:gd name="T26" fmla="*/ 57276 w 85725"/>
              <a:gd name="T27" fmla="*/ 198374 h 269875"/>
              <a:gd name="T28" fmla="*/ 28701 w 85725"/>
              <a:gd name="T29" fmla="*/ 198627 h 269875"/>
              <a:gd name="T30" fmla="*/ 78508 w 85725"/>
              <a:gd name="T31" fmla="*/ 198627 h 269875"/>
              <a:gd name="T32" fmla="*/ 85725 w 85725"/>
              <a:gd name="T33" fmla="*/ 184023 h 269875"/>
              <a:gd name="T34" fmla="*/ 56006 w 85725"/>
              <a:gd name="T35" fmla="*/ 0 h 269875"/>
              <a:gd name="T36" fmla="*/ 27431 w 85725"/>
              <a:gd name="T37" fmla="*/ 126 h 269875"/>
              <a:gd name="T38" fmla="*/ 28610 w 85725"/>
              <a:gd name="T39" fmla="*/ 184276 h 269875"/>
              <a:gd name="T40" fmla="*/ 57185 w 85725"/>
              <a:gd name="T41" fmla="*/ 184149 h 269875"/>
              <a:gd name="T42" fmla="*/ 56006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610" y="184276"/>
                </a:moveTo>
                <a:lnTo>
                  <a:pt x="0" y="184403"/>
                </a:lnTo>
                <a:lnTo>
                  <a:pt x="43306" y="269875"/>
                </a:lnTo>
                <a:lnTo>
                  <a:pt x="78508" y="198627"/>
                </a:lnTo>
                <a:lnTo>
                  <a:pt x="28701" y="198627"/>
                </a:lnTo>
                <a:lnTo>
                  <a:pt x="28610" y="184276"/>
                </a:lnTo>
                <a:close/>
              </a:path>
              <a:path w="85725" h="269875">
                <a:moveTo>
                  <a:pt x="57185" y="184149"/>
                </a:moveTo>
                <a:lnTo>
                  <a:pt x="28610" y="184276"/>
                </a:lnTo>
                <a:lnTo>
                  <a:pt x="28701" y="198627"/>
                </a:lnTo>
                <a:lnTo>
                  <a:pt x="57276" y="198374"/>
                </a:lnTo>
                <a:lnTo>
                  <a:pt x="57185" y="184149"/>
                </a:lnTo>
                <a:close/>
              </a:path>
              <a:path w="85725" h="269875">
                <a:moveTo>
                  <a:pt x="85725" y="184023"/>
                </a:moveTo>
                <a:lnTo>
                  <a:pt x="57185" y="184149"/>
                </a:lnTo>
                <a:lnTo>
                  <a:pt x="57276" y="198374"/>
                </a:lnTo>
                <a:lnTo>
                  <a:pt x="28701" y="198627"/>
                </a:lnTo>
                <a:lnTo>
                  <a:pt x="78508" y="198627"/>
                </a:lnTo>
                <a:lnTo>
                  <a:pt x="85725" y="184023"/>
                </a:lnTo>
                <a:close/>
              </a:path>
              <a:path w="85725" h="269875">
                <a:moveTo>
                  <a:pt x="56006" y="0"/>
                </a:moveTo>
                <a:lnTo>
                  <a:pt x="27431" y="126"/>
                </a:lnTo>
                <a:lnTo>
                  <a:pt x="28610" y="184276"/>
                </a:lnTo>
                <a:lnTo>
                  <a:pt x="57185" y="184149"/>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2" name="object 52"/>
          <p:cNvSpPr txBox="1"/>
          <p:nvPr/>
        </p:nvSpPr>
        <p:spPr>
          <a:xfrm>
            <a:off x="6510338" y="1557338"/>
            <a:ext cx="2163762" cy="433387"/>
          </a:xfrm>
          <a:prstGeom prst="rect">
            <a:avLst/>
          </a:prstGeom>
          <a:solidFill>
            <a:srgbClr val="CC9900"/>
          </a:solidFill>
          <a:ln w="9525">
            <a:solidFill>
              <a:srgbClr val="000000"/>
            </a:solidFill>
          </a:ln>
        </p:spPr>
        <p:txBody>
          <a:bodyPr lIns="0" tIns="0" rIns="0" bIns="0">
            <a:spAutoFit/>
          </a:bodyPr>
          <a:lstStyle/>
          <a:p>
            <a:pPr marL="87630">
              <a:defRPr/>
            </a:pPr>
            <a:r>
              <a:rPr sz="2400" dirty="0">
                <a:latin typeface="Arial"/>
                <a:cs typeface="Arial"/>
              </a:rPr>
              <a:t>A</a:t>
            </a:r>
            <a:r>
              <a:rPr sz="2400" spc="-10" dirty="0">
                <a:latin typeface="Arial"/>
                <a:cs typeface="Arial"/>
              </a:rPr>
              <a:t>p</a:t>
            </a:r>
            <a:r>
              <a:rPr sz="2400" dirty="0">
                <a:latin typeface="Arial"/>
                <a:cs typeface="Arial"/>
              </a:rPr>
              <a:t>p</a:t>
            </a:r>
            <a:r>
              <a:rPr sz="2400" spc="-10" dirty="0">
                <a:latin typeface="Arial"/>
                <a:cs typeface="Arial"/>
              </a:rPr>
              <a:t>l</a:t>
            </a:r>
            <a:r>
              <a:rPr sz="2400" dirty="0">
                <a:latin typeface="Arial"/>
                <a:cs typeface="Arial"/>
              </a:rPr>
              <a:t>ic</a:t>
            </a:r>
            <a:r>
              <a:rPr sz="2400" spc="-10" dirty="0">
                <a:latin typeface="Arial"/>
                <a:cs typeface="Arial"/>
              </a:rPr>
              <a:t>a</a:t>
            </a:r>
            <a:r>
              <a:rPr sz="2400" dirty="0">
                <a:latin typeface="Arial"/>
                <a:cs typeface="Arial"/>
              </a:rPr>
              <a:t>tion</a:t>
            </a:r>
            <a:endParaRPr sz="2400">
              <a:latin typeface="Arial"/>
              <a:cs typeface="Arial"/>
            </a:endParaRPr>
          </a:p>
        </p:txBody>
      </p:sp>
      <p:sp>
        <p:nvSpPr>
          <p:cNvPr id="601141" name="object 53"/>
          <p:cNvSpPr>
            <a:spLocks/>
          </p:cNvSpPr>
          <p:nvPr/>
        </p:nvSpPr>
        <p:spPr bwMode="auto">
          <a:xfrm>
            <a:off x="7481888" y="1989138"/>
            <a:ext cx="85725" cy="269875"/>
          </a:xfrm>
          <a:custGeom>
            <a:avLst/>
            <a:gdLst>
              <a:gd name="T0" fmla="*/ 28492 w 85725"/>
              <a:gd name="T1" fmla="*/ 184277 h 269875"/>
              <a:gd name="T2" fmla="*/ 0 w 85725"/>
              <a:gd name="T3" fmla="*/ 184403 h 269875"/>
              <a:gd name="T4" fmla="*/ 43306 w 85725"/>
              <a:gd name="T5" fmla="*/ 269875 h 269875"/>
              <a:gd name="T6" fmla="*/ 78508 w 85725"/>
              <a:gd name="T7" fmla="*/ 198627 h 269875"/>
              <a:gd name="T8" fmla="*/ 28575 w 85725"/>
              <a:gd name="T9" fmla="*/ 198627 h 269875"/>
              <a:gd name="T10" fmla="*/ 28492 w 85725"/>
              <a:gd name="T11" fmla="*/ 184277 h 269875"/>
              <a:gd name="T12" fmla="*/ 57068 w 85725"/>
              <a:gd name="T13" fmla="*/ 184150 h 269875"/>
              <a:gd name="T14" fmla="*/ 28492 w 85725"/>
              <a:gd name="T15" fmla="*/ 184277 h 269875"/>
              <a:gd name="T16" fmla="*/ 28575 w 85725"/>
              <a:gd name="T17" fmla="*/ 198627 h 269875"/>
              <a:gd name="T18" fmla="*/ 57150 w 85725"/>
              <a:gd name="T19" fmla="*/ 198374 h 269875"/>
              <a:gd name="T20" fmla="*/ 57068 w 85725"/>
              <a:gd name="T21" fmla="*/ 184150 h 269875"/>
              <a:gd name="T22" fmla="*/ 85725 w 85725"/>
              <a:gd name="T23" fmla="*/ 184023 h 269875"/>
              <a:gd name="T24" fmla="*/ 57068 w 85725"/>
              <a:gd name="T25" fmla="*/ 184150 h 269875"/>
              <a:gd name="T26" fmla="*/ 57150 w 85725"/>
              <a:gd name="T27" fmla="*/ 198374 h 269875"/>
              <a:gd name="T28" fmla="*/ 28575 w 85725"/>
              <a:gd name="T29" fmla="*/ 198627 h 269875"/>
              <a:gd name="T30" fmla="*/ 78508 w 85725"/>
              <a:gd name="T31" fmla="*/ 198627 h 269875"/>
              <a:gd name="T32" fmla="*/ 85725 w 85725"/>
              <a:gd name="T33" fmla="*/ 184023 h 269875"/>
              <a:gd name="T34" fmla="*/ 56006 w 85725"/>
              <a:gd name="T35" fmla="*/ 0 h 269875"/>
              <a:gd name="T36" fmla="*/ 27431 w 85725"/>
              <a:gd name="T37" fmla="*/ 126 h 269875"/>
              <a:gd name="T38" fmla="*/ 28492 w 85725"/>
              <a:gd name="T39" fmla="*/ 184277 h 269875"/>
              <a:gd name="T40" fmla="*/ 57068 w 85725"/>
              <a:gd name="T41" fmla="*/ 184150 h 269875"/>
              <a:gd name="T42" fmla="*/ 56006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492" y="184277"/>
                </a:moveTo>
                <a:lnTo>
                  <a:pt x="0" y="184403"/>
                </a:lnTo>
                <a:lnTo>
                  <a:pt x="43306" y="269875"/>
                </a:lnTo>
                <a:lnTo>
                  <a:pt x="78508" y="198627"/>
                </a:lnTo>
                <a:lnTo>
                  <a:pt x="28575" y="198627"/>
                </a:lnTo>
                <a:lnTo>
                  <a:pt x="28492" y="184277"/>
                </a:lnTo>
                <a:close/>
              </a:path>
              <a:path w="85725" h="269875">
                <a:moveTo>
                  <a:pt x="57068" y="184150"/>
                </a:moveTo>
                <a:lnTo>
                  <a:pt x="28492" y="184277"/>
                </a:lnTo>
                <a:lnTo>
                  <a:pt x="28575" y="198627"/>
                </a:lnTo>
                <a:lnTo>
                  <a:pt x="57150" y="198374"/>
                </a:lnTo>
                <a:lnTo>
                  <a:pt x="57068" y="184150"/>
                </a:lnTo>
                <a:close/>
              </a:path>
              <a:path w="85725" h="269875">
                <a:moveTo>
                  <a:pt x="85725" y="184023"/>
                </a:moveTo>
                <a:lnTo>
                  <a:pt x="57068" y="184150"/>
                </a:lnTo>
                <a:lnTo>
                  <a:pt x="57150" y="198374"/>
                </a:lnTo>
                <a:lnTo>
                  <a:pt x="28575" y="198627"/>
                </a:lnTo>
                <a:lnTo>
                  <a:pt x="78508" y="198627"/>
                </a:lnTo>
                <a:lnTo>
                  <a:pt x="85725" y="184023"/>
                </a:lnTo>
                <a:close/>
              </a:path>
              <a:path w="85725" h="269875">
                <a:moveTo>
                  <a:pt x="56006" y="0"/>
                </a:moveTo>
                <a:lnTo>
                  <a:pt x="27431" y="126"/>
                </a:lnTo>
                <a:lnTo>
                  <a:pt x="28492" y="184277"/>
                </a:lnTo>
                <a:lnTo>
                  <a:pt x="57068" y="184150"/>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42" name="object 54"/>
          <p:cNvSpPr>
            <a:spLocks/>
          </p:cNvSpPr>
          <p:nvPr/>
        </p:nvSpPr>
        <p:spPr bwMode="auto">
          <a:xfrm>
            <a:off x="7480300" y="3932238"/>
            <a:ext cx="85725" cy="269875"/>
          </a:xfrm>
          <a:custGeom>
            <a:avLst/>
            <a:gdLst>
              <a:gd name="T0" fmla="*/ 28610 w 85725"/>
              <a:gd name="T1" fmla="*/ 184276 h 269875"/>
              <a:gd name="T2" fmla="*/ 0 w 85725"/>
              <a:gd name="T3" fmla="*/ 184403 h 269875"/>
              <a:gd name="T4" fmla="*/ 43306 w 85725"/>
              <a:gd name="T5" fmla="*/ 269875 h 269875"/>
              <a:gd name="T6" fmla="*/ 78508 w 85725"/>
              <a:gd name="T7" fmla="*/ 198627 h 269875"/>
              <a:gd name="T8" fmla="*/ 28701 w 85725"/>
              <a:gd name="T9" fmla="*/ 198627 h 269875"/>
              <a:gd name="T10" fmla="*/ 28610 w 85725"/>
              <a:gd name="T11" fmla="*/ 184276 h 269875"/>
              <a:gd name="T12" fmla="*/ 57185 w 85725"/>
              <a:gd name="T13" fmla="*/ 184149 h 269875"/>
              <a:gd name="T14" fmla="*/ 28610 w 85725"/>
              <a:gd name="T15" fmla="*/ 184276 h 269875"/>
              <a:gd name="T16" fmla="*/ 28701 w 85725"/>
              <a:gd name="T17" fmla="*/ 198627 h 269875"/>
              <a:gd name="T18" fmla="*/ 57276 w 85725"/>
              <a:gd name="T19" fmla="*/ 198374 h 269875"/>
              <a:gd name="T20" fmla="*/ 57185 w 85725"/>
              <a:gd name="T21" fmla="*/ 184149 h 269875"/>
              <a:gd name="T22" fmla="*/ 85725 w 85725"/>
              <a:gd name="T23" fmla="*/ 184023 h 269875"/>
              <a:gd name="T24" fmla="*/ 57185 w 85725"/>
              <a:gd name="T25" fmla="*/ 184149 h 269875"/>
              <a:gd name="T26" fmla="*/ 57276 w 85725"/>
              <a:gd name="T27" fmla="*/ 198374 h 269875"/>
              <a:gd name="T28" fmla="*/ 28701 w 85725"/>
              <a:gd name="T29" fmla="*/ 198627 h 269875"/>
              <a:gd name="T30" fmla="*/ 78508 w 85725"/>
              <a:gd name="T31" fmla="*/ 198627 h 269875"/>
              <a:gd name="T32" fmla="*/ 85725 w 85725"/>
              <a:gd name="T33" fmla="*/ 184023 h 269875"/>
              <a:gd name="T34" fmla="*/ 56006 w 85725"/>
              <a:gd name="T35" fmla="*/ 0 h 269875"/>
              <a:gd name="T36" fmla="*/ 27431 w 85725"/>
              <a:gd name="T37" fmla="*/ 126 h 269875"/>
              <a:gd name="T38" fmla="*/ 28610 w 85725"/>
              <a:gd name="T39" fmla="*/ 184276 h 269875"/>
              <a:gd name="T40" fmla="*/ 57185 w 85725"/>
              <a:gd name="T41" fmla="*/ 184149 h 269875"/>
              <a:gd name="T42" fmla="*/ 56006 w 85725"/>
              <a:gd name="T43" fmla="*/ 0 h 26987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69875">
                <a:moveTo>
                  <a:pt x="28610" y="184276"/>
                </a:moveTo>
                <a:lnTo>
                  <a:pt x="0" y="184403"/>
                </a:lnTo>
                <a:lnTo>
                  <a:pt x="43306" y="269875"/>
                </a:lnTo>
                <a:lnTo>
                  <a:pt x="78508" y="198627"/>
                </a:lnTo>
                <a:lnTo>
                  <a:pt x="28701" y="198627"/>
                </a:lnTo>
                <a:lnTo>
                  <a:pt x="28610" y="184276"/>
                </a:lnTo>
                <a:close/>
              </a:path>
              <a:path w="85725" h="269875">
                <a:moveTo>
                  <a:pt x="57185" y="184149"/>
                </a:moveTo>
                <a:lnTo>
                  <a:pt x="28610" y="184276"/>
                </a:lnTo>
                <a:lnTo>
                  <a:pt x="28701" y="198627"/>
                </a:lnTo>
                <a:lnTo>
                  <a:pt x="57276" y="198374"/>
                </a:lnTo>
                <a:lnTo>
                  <a:pt x="57185" y="184149"/>
                </a:lnTo>
                <a:close/>
              </a:path>
              <a:path w="85725" h="269875">
                <a:moveTo>
                  <a:pt x="85725" y="184023"/>
                </a:moveTo>
                <a:lnTo>
                  <a:pt x="57185" y="184149"/>
                </a:lnTo>
                <a:lnTo>
                  <a:pt x="57276" y="198374"/>
                </a:lnTo>
                <a:lnTo>
                  <a:pt x="28701" y="198627"/>
                </a:lnTo>
                <a:lnTo>
                  <a:pt x="78508" y="198627"/>
                </a:lnTo>
                <a:lnTo>
                  <a:pt x="85725" y="184023"/>
                </a:lnTo>
                <a:close/>
              </a:path>
              <a:path w="85725" h="269875">
                <a:moveTo>
                  <a:pt x="56006" y="0"/>
                </a:moveTo>
                <a:lnTo>
                  <a:pt x="27431" y="126"/>
                </a:lnTo>
                <a:lnTo>
                  <a:pt x="28610" y="184276"/>
                </a:lnTo>
                <a:lnTo>
                  <a:pt x="57185" y="184149"/>
                </a:lnTo>
                <a:lnTo>
                  <a:pt x="560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43" name="object 55"/>
          <p:cNvSpPr>
            <a:spLocks/>
          </p:cNvSpPr>
          <p:nvPr/>
        </p:nvSpPr>
        <p:spPr bwMode="auto">
          <a:xfrm>
            <a:off x="3487738" y="5426075"/>
            <a:ext cx="2163762" cy="433388"/>
          </a:xfrm>
          <a:custGeom>
            <a:avLst/>
            <a:gdLst>
              <a:gd name="T0" fmla="*/ 0 w 2164079"/>
              <a:gd name="T1" fmla="*/ 432440 h 433704"/>
              <a:gd name="T2" fmla="*/ 2162748 w 2164079"/>
              <a:gd name="T3" fmla="*/ 432440 h 433704"/>
              <a:gd name="T4" fmla="*/ 2162748 w 2164079"/>
              <a:gd name="T5" fmla="*/ 0 h 433704"/>
              <a:gd name="T6" fmla="*/ 0 w 2164079"/>
              <a:gd name="T7" fmla="*/ 0 h 433704"/>
              <a:gd name="T8" fmla="*/ 0 w 2164079"/>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44" name="object 56"/>
          <p:cNvSpPr>
            <a:spLocks/>
          </p:cNvSpPr>
          <p:nvPr/>
        </p:nvSpPr>
        <p:spPr bwMode="auto">
          <a:xfrm>
            <a:off x="3487738" y="5426075"/>
            <a:ext cx="2163762" cy="433388"/>
          </a:xfrm>
          <a:custGeom>
            <a:avLst/>
            <a:gdLst>
              <a:gd name="T0" fmla="*/ 0 w 2164079"/>
              <a:gd name="T1" fmla="*/ 432440 h 433704"/>
              <a:gd name="T2" fmla="*/ 2162748 w 2164079"/>
              <a:gd name="T3" fmla="*/ 432440 h 433704"/>
              <a:gd name="T4" fmla="*/ 2162748 w 2164079"/>
              <a:gd name="T5" fmla="*/ 0 h 433704"/>
              <a:gd name="T6" fmla="*/ 0 w 2164079"/>
              <a:gd name="T7" fmla="*/ 0 h 433704"/>
              <a:gd name="T8" fmla="*/ 0 w 2164079"/>
              <a:gd name="T9" fmla="*/ 432440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7" name="object 57"/>
          <p:cNvSpPr txBox="1"/>
          <p:nvPr/>
        </p:nvSpPr>
        <p:spPr>
          <a:xfrm>
            <a:off x="3487738" y="5426075"/>
            <a:ext cx="2163762" cy="433388"/>
          </a:xfrm>
          <a:prstGeom prst="rect">
            <a:avLst/>
          </a:prstGeom>
          <a:ln w="9525">
            <a:solidFill>
              <a:srgbClr val="000000"/>
            </a:solidFill>
          </a:ln>
        </p:spPr>
        <p:txBody>
          <a:bodyPr lIns="0" tIns="0" rIns="0" bIns="0">
            <a:spAutoFit/>
          </a:bodyPr>
          <a:lstStyle/>
          <a:p>
            <a:pPr marL="86995">
              <a:defRPr/>
            </a:pPr>
            <a:r>
              <a:rPr sz="2400" dirty="0">
                <a:latin typeface="Arial"/>
                <a:cs typeface="Arial"/>
              </a:rPr>
              <a:t>P</a:t>
            </a:r>
            <a:r>
              <a:rPr sz="2400" spc="-10" dirty="0">
                <a:latin typeface="Arial"/>
                <a:cs typeface="Arial"/>
              </a:rPr>
              <a:t>h</a:t>
            </a:r>
            <a:r>
              <a:rPr sz="2400" dirty="0">
                <a:latin typeface="Arial"/>
                <a:cs typeface="Arial"/>
              </a:rPr>
              <a:t>ysical</a:t>
            </a:r>
            <a:endParaRPr sz="2400">
              <a:latin typeface="Arial"/>
              <a:cs typeface="Arial"/>
            </a:endParaRPr>
          </a:p>
        </p:txBody>
      </p:sp>
      <p:sp>
        <p:nvSpPr>
          <p:cNvPr id="601146" name="object 58"/>
          <p:cNvSpPr>
            <a:spLocks/>
          </p:cNvSpPr>
          <p:nvPr/>
        </p:nvSpPr>
        <p:spPr bwMode="auto">
          <a:xfrm>
            <a:off x="3487738" y="4795838"/>
            <a:ext cx="2163762" cy="433387"/>
          </a:xfrm>
          <a:custGeom>
            <a:avLst/>
            <a:gdLst>
              <a:gd name="T0" fmla="*/ 0 w 2164079"/>
              <a:gd name="T1" fmla="*/ 432437 h 433704"/>
              <a:gd name="T2" fmla="*/ 2162748 w 2164079"/>
              <a:gd name="T3" fmla="*/ 432437 h 433704"/>
              <a:gd name="T4" fmla="*/ 2162748 w 2164079"/>
              <a:gd name="T5" fmla="*/ 0 h 433704"/>
              <a:gd name="T6" fmla="*/ 0 w 2164079"/>
              <a:gd name="T7" fmla="*/ 0 h 433704"/>
              <a:gd name="T8" fmla="*/ 0 w 2164079"/>
              <a:gd name="T9" fmla="*/ 432437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solidFill>
            <a:srgbClr val="CC99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47" name="object 59"/>
          <p:cNvSpPr>
            <a:spLocks/>
          </p:cNvSpPr>
          <p:nvPr/>
        </p:nvSpPr>
        <p:spPr bwMode="auto">
          <a:xfrm>
            <a:off x="3487738" y="4795838"/>
            <a:ext cx="2163762" cy="433387"/>
          </a:xfrm>
          <a:custGeom>
            <a:avLst/>
            <a:gdLst>
              <a:gd name="T0" fmla="*/ 0 w 2164079"/>
              <a:gd name="T1" fmla="*/ 432437 h 433704"/>
              <a:gd name="T2" fmla="*/ 2162748 w 2164079"/>
              <a:gd name="T3" fmla="*/ 432437 h 433704"/>
              <a:gd name="T4" fmla="*/ 2162748 w 2164079"/>
              <a:gd name="T5" fmla="*/ 0 h 433704"/>
              <a:gd name="T6" fmla="*/ 0 w 2164079"/>
              <a:gd name="T7" fmla="*/ 0 h 433704"/>
              <a:gd name="T8" fmla="*/ 0 w 2164079"/>
              <a:gd name="T9" fmla="*/ 432437 h 433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4079" h="433704">
                <a:moveTo>
                  <a:pt x="0" y="433387"/>
                </a:moveTo>
                <a:lnTo>
                  <a:pt x="2163699" y="433387"/>
                </a:lnTo>
                <a:lnTo>
                  <a:pt x="2163699" y="0"/>
                </a:lnTo>
                <a:lnTo>
                  <a:pt x="0" y="0"/>
                </a:lnTo>
                <a:lnTo>
                  <a:pt x="0" y="4333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 name="object 60"/>
          <p:cNvSpPr txBox="1"/>
          <p:nvPr/>
        </p:nvSpPr>
        <p:spPr>
          <a:xfrm>
            <a:off x="3487738" y="4795838"/>
            <a:ext cx="2163762" cy="433387"/>
          </a:xfrm>
          <a:prstGeom prst="rect">
            <a:avLst/>
          </a:prstGeom>
          <a:ln w="9525">
            <a:solidFill>
              <a:srgbClr val="000000"/>
            </a:solidFill>
          </a:ln>
        </p:spPr>
        <p:txBody>
          <a:bodyPr lIns="0" tIns="0" rIns="0" bIns="0">
            <a:spAutoFit/>
          </a:bodyPr>
          <a:lstStyle/>
          <a:p>
            <a:pPr marL="86995">
              <a:defRPr/>
            </a:pPr>
            <a:r>
              <a:rPr sz="2400" dirty="0">
                <a:latin typeface="Arial"/>
                <a:cs typeface="Arial"/>
              </a:rPr>
              <a:t>D</a:t>
            </a:r>
            <a:r>
              <a:rPr sz="2400" spc="-10" dirty="0">
                <a:latin typeface="Arial"/>
                <a:cs typeface="Arial"/>
              </a:rPr>
              <a:t>a</a:t>
            </a:r>
            <a:r>
              <a:rPr sz="2400" dirty="0">
                <a:latin typeface="Arial"/>
                <a:cs typeface="Arial"/>
              </a:rPr>
              <a:t>ta Li</a:t>
            </a:r>
            <a:r>
              <a:rPr sz="2400" spc="-10" dirty="0">
                <a:latin typeface="Arial"/>
                <a:cs typeface="Arial"/>
              </a:rPr>
              <a:t>n</a:t>
            </a:r>
            <a:r>
              <a:rPr sz="2400" dirty="0">
                <a:latin typeface="Arial"/>
                <a:cs typeface="Arial"/>
              </a:rPr>
              <a:t>k</a:t>
            </a:r>
            <a:endParaRPr sz="2400">
              <a:latin typeface="Arial"/>
              <a:cs typeface="Arial"/>
            </a:endParaRPr>
          </a:p>
        </p:txBody>
      </p:sp>
      <p:sp>
        <p:nvSpPr>
          <p:cNvPr id="61" name="object 61"/>
          <p:cNvSpPr txBox="1"/>
          <p:nvPr/>
        </p:nvSpPr>
        <p:spPr>
          <a:xfrm>
            <a:off x="3487738" y="4149725"/>
            <a:ext cx="2163762" cy="433388"/>
          </a:xfrm>
          <a:prstGeom prst="rect">
            <a:avLst/>
          </a:prstGeom>
          <a:solidFill>
            <a:srgbClr val="CC9900"/>
          </a:solidFill>
          <a:ln w="9525">
            <a:solidFill>
              <a:srgbClr val="000000"/>
            </a:solidFill>
          </a:ln>
        </p:spPr>
        <p:txBody>
          <a:bodyPr lIns="0" tIns="0" rIns="0" bIns="0">
            <a:spAutoFit/>
          </a:bodyPr>
          <a:lstStyle/>
          <a:p>
            <a:pPr marL="86995">
              <a:defRPr/>
            </a:pPr>
            <a:r>
              <a:rPr sz="2400" dirty="0">
                <a:latin typeface="Arial"/>
                <a:cs typeface="Arial"/>
              </a:rPr>
              <a:t>N</a:t>
            </a:r>
            <a:r>
              <a:rPr sz="2400" spc="-10" dirty="0">
                <a:latin typeface="Arial"/>
                <a:cs typeface="Arial"/>
              </a:rPr>
              <a:t>e</a:t>
            </a:r>
            <a:r>
              <a:rPr sz="2400" dirty="0">
                <a:latin typeface="Arial"/>
                <a:cs typeface="Arial"/>
              </a:rPr>
              <a:t>twork</a:t>
            </a:r>
            <a:endParaRPr sz="2400">
              <a:latin typeface="Arial"/>
              <a:cs typeface="Arial"/>
            </a:endParaRPr>
          </a:p>
        </p:txBody>
      </p:sp>
      <p:sp>
        <p:nvSpPr>
          <p:cNvPr id="601150" name="object 62"/>
          <p:cNvSpPr>
            <a:spLocks/>
          </p:cNvSpPr>
          <p:nvPr/>
        </p:nvSpPr>
        <p:spPr bwMode="auto">
          <a:xfrm>
            <a:off x="4459288" y="4581525"/>
            <a:ext cx="85725" cy="269875"/>
          </a:xfrm>
          <a:custGeom>
            <a:avLst/>
            <a:gdLst>
              <a:gd name="T0" fmla="*/ 28492 w 85725"/>
              <a:gd name="T1" fmla="*/ 183066 h 270510"/>
              <a:gd name="T2" fmla="*/ 0 w 85725"/>
              <a:gd name="T3" fmla="*/ 183235 h 270510"/>
              <a:gd name="T4" fmla="*/ 43307 w 85725"/>
              <a:gd name="T5" fmla="*/ 268104 h 270510"/>
              <a:gd name="T6" fmla="*/ 78519 w 85725"/>
              <a:gd name="T7" fmla="*/ 197232 h 270510"/>
              <a:gd name="T8" fmla="*/ 28575 w 85725"/>
              <a:gd name="T9" fmla="*/ 197232 h 270510"/>
              <a:gd name="T10" fmla="*/ 28492 w 85725"/>
              <a:gd name="T11" fmla="*/ 183066 h 270510"/>
              <a:gd name="T12" fmla="*/ 57067 w 85725"/>
              <a:gd name="T13" fmla="*/ 182899 h 270510"/>
              <a:gd name="T14" fmla="*/ 28492 w 85725"/>
              <a:gd name="T15" fmla="*/ 183066 h 270510"/>
              <a:gd name="T16" fmla="*/ 28575 w 85725"/>
              <a:gd name="T17" fmla="*/ 197232 h 270510"/>
              <a:gd name="T18" fmla="*/ 57150 w 85725"/>
              <a:gd name="T19" fmla="*/ 197105 h 270510"/>
              <a:gd name="T20" fmla="*/ 57067 w 85725"/>
              <a:gd name="T21" fmla="*/ 182899 h 270510"/>
              <a:gd name="T22" fmla="*/ 85725 w 85725"/>
              <a:gd name="T23" fmla="*/ 182729 h 270510"/>
              <a:gd name="T24" fmla="*/ 57067 w 85725"/>
              <a:gd name="T25" fmla="*/ 182899 h 270510"/>
              <a:gd name="T26" fmla="*/ 57150 w 85725"/>
              <a:gd name="T27" fmla="*/ 197105 h 270510"/>
              <a:gd name="T28" fmla="*/ 28575 w 85725"/>
              <a:gd name="T29" fmla="*/ 197232 h 270510"/>
              <a:gd name="T30" fmla="*/ 78519 w 85725"/>
              <a:gd name="T31" fmla="*/ 197232 h 270510"/>
              <a:gd name="T32" fmla="*/ 85725 w 85725"/>
              <a:gd name="T33" fmla="*/ 182729 h 270510"/>
              <a:gd name="T34" fmla="*/ 56007 w 85725"/>
              <a:gd name="T35" fmla="*/ 0 h 270510"/>
              <a:gd name="T36" fmla="*/ 27432 w 85725"/>
              <a:gd name="T37" fmla="*/ 250 h 270510"/>
              <a:gd name="T38" fmla="*/ 28492 w 85725"/>
              <a:gd name="T39" fmla="*/ 183066 h 270510"/>
              <a:gd name="T40" fmla="*/ 57067 w 85725"/>
              <a:gd name="T41" fmla="*/ 182899 h 270510"/>
              <a:gd name="T42" fmla="*/ 56007 w 85725"/>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70510">
                <a:moveTo>
                  <a:pt x="28492" y="184362"/>
                </a:moveTo>
                <a:lnTo>
                  <a:pt x="0" y="184531"/>
                </a:lnTo>
                <a:lnTo>
                  <a:pt x="43307" y="270001"/>
                </a:lnTo>
                <a:lnTo>
                  <a:pt x="78519" y="198627"/>
                </a:lnTo>
                <a:lnTo>
                  <a:pt x="28575" y="198627"/>
                </a:lnTo>
                <a:lnTo>
                  <a:pt x="28492" y="184362"/>
                </a:lnTo>
                <a:close/>
              </a:path>
              <a:path w="85725" h="270510">
                <a:moveTo>
                  <a:pt x="57067" y="184192"/>
                </a:moveTo>
                <a:lnTo>
                  <a:pt x="28492" y="184362"/>
                </a:lnTo>
                <a:lnTo>
                  <a:pt x="28575" y="198627"/>
                </a:lnTo>
                <a:lnTo>
                  <a:pt x="57150" y="198500"/>
                </a:lnTo>
                <a:lnTo>
                  <a:pt x="57067" y="184192"/>
                </a:lnTo>
                <a:close/>
              </a:path>
              <a:path w="85725" h="270510">
                <a:moveTo>
                  <a:pt x="85725" y="184022"/>
                </a:moveTo>
                <a:lnTo>
                  <a:pt x="57067" y="184192"/>
                </a:lnTo>
                <a:lnTo>
                  <a:pt x="57150" y="198500"/>
                </a:lnTo>
                <a:lnTo>
                  <a:pt x="28575" y="198627"/>
                </a:lnTo>
                <a:lnTo>
                  <a:pt x="78519" y="198627"/>
                </a:lnTo>
                <a:lnTo>
                  <a:pt x="85725" y="184022"/>
                </a:lnTo>
                <a:close/>
              </a:path>
              <a:path w="85725" h="270510">
                <a:moveTo>
                  <a:pt x="56007" y="0"/>
                </a:moveTo>
                <a:lnTo>
                  <a:pt x="27432" y="253"/>
                </a:lnTo>
                <a:lnTo>
                  <a:pt x="28492" y="184362"/>
                </a:lnTo>
                <a:lnTo>
                  <a:pt x="57067" y="184192"/>
                </a:lnTo>
                <a:lnTo>
                  <a:pt x="5600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51" name="object 63"/>
          <p:cNvSpPr>
            <a:spLocks/>
          </p:cNvSpPr>
          <p:nvPr/>
        </p:nvSpPr>
        <p:spPr bwMode="auto">
          <a:xfrm>
            <a:off x="4459288" y="5229225"/>
            <a:ext cx="85725" cy="269875"/>
          </a:xfrm>
          <a:custGeom>
            <a:avLst/>
            <a:gdLst>
              <a:gd name="T0" fmla="*/ 28492 w 85725"/>
              <a:gd name="T1" fmla="*/ 183066 h 270510"/>
              <a:gd name="T2" fmla="*/ 0 w 85725"/>
              <a:gd name="T3" fmla="*/ 183234 h 270510"/>
              <a:gd name="T4" fmla="*/ 43307 w 85725"/>
              <a:gd name="T5" fmla="*/ 268104 h 270510"/>
              <a:gd name="T6" fmla="*/ 78519 w 85725"/>
              <a:gd name="T7" fmla="*/ 197232 h 270510"/>
              <a:gd name="T8" fmla="*/ 28575 w 85725"/>
              <a:gd name="T9" fmla="*/ 197232 h 270510"/>
              <a:gd name="T10" fmla="*/ 28492 w 85725"/>
              <a:gd name="T11" fmla="*/ 183066 h 270510"/>
              <a:gd name="T12" fmla="*/ 57067 w 85725"/>
              <a:gd name="T13" fmla="*/ 182899 h 270510"/>
              <a:gd name="T14" fmla="*/ 28492 w 85725"/>
              <a:gd name="T15" fmla="*/ 183066 h 270510"/>
              <a:gd name="T16" fmla="*/ 28575 w 85725"/>
              <a:gd name="T17" fmla="*/ 197232 h 270510"/>
              <a:gd name="T18" fmla="*/ 57150 w 85725"/>
              <a:gd name="T19" fmla="*/ 197105 h 270510"/>
              <a:gd name="T20" fmla="*/ 57067 w 85725"/>
              <a:gd name="T21" fmla="*/ 182899 h 270510"/>
              <a:gd name="T22" fmla="*/ 85725 w 85725"/>
              <a:gd name="T23" fmla="*/ 182729 h 270510"/>
              <a:gd name="T24" fmla="*/ 57067 w 85725"/>
              <a:gd name="T25" fmla="*/ 182899 h 270510"/>
              <a:gd name="T26" fmla="*/ 57150 w 85725"/>
              <a:gd name="T27" fmla="*/ 197105 h 270510"/>
              <a:gd name="T28" fmla="*/ 28575 w 85725"/>
              <a:gd name="T29" fmla="*/ 197232 h 270510"/>
              <a:gd name="T30" fmla="*/ 78519 w 85725"/>
              <a:gd name="T31" fmla="*/ 197232 h 270510"/>
              <a:gd name="T32" fmla="*/ 85725 w 85725"/>
              <a:gd name="T33" fmla="*/ 182729 h 270510"/>
              <a:gd name="T34" fmla="*/ 56007 w 85725"/>
              <a:gd name="T35" fmla="*/ 0 h 270510"/>
              <a:gd name="T36" fmla="*/ 27432 w 85725"/>
              <a:gd name="T37" fmla="*/ 250 h 270510"/>
              <a:gd name="T38" fmla="*/ 28492 w 85725"/>
              <a:gd name="T39" fmla="*/ 183066 h 270510"/>
              <a:gd name="T40" fmla="*/ 57067 w 85725"/>
              <a:gd name="T41" fmla="*/ 182899 h 270510"/>
              <a:gd name="T42" fmla="*/ 56007 w 85725"/>
              <a:gd name="T43" fmla="*/ 0 h 2705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725" h="270510">
                <a:moveTo>
                  <a:pt x="28492" y="184362"/>
                </a:moveTo>
                <a:lnTo>
                  <a:pt x="0" y="184530"/>
                </a:lnTo>
                <a:lnTo>
                  <a:pt x="43307" y="270001"/>
                </a:lnTo>
                <a:lnTo>
                  <a:pt x="78519" y="198627"/>
                </a:lnTo>
                <a:lnTo>
                  <a:pt x="28575" y="198627"/>
                </a:lnTo>
                <a:lnTo>
                  <a:pt x="28492" y="184362"/>
                </a:lnTo>
                <a:close/>
              </a:path>
              <a:path w="85725" h="270510">
                <a:moveTo>
                  <a:pt x="57067" y="184192"/>
                </a:moveTo>
                <a:lnTo>
                  <a:pt x="28492" y="184362"/>
                </a:lnTo>
                <a:lnTo>
                  <a:pt x="28575" y="198627"/>
                </a:lnTo>
                <a:lnTo>
                  <a:pt x="57150" y="198500"/>
                </a:lnTo>
                <a:lnTo>
                  <a:pt x="57067" y="184192"/>
                </a:lnTo>
                <a:close/>
              </a:path>
              <a:path w="85725" h="270510">
                <a:moveTo>
                  <a:pt x="85725" y="184022"/>
                </a:moveTo>
                <a:lnTo>
                  <a:pt x="57067" y="184192"/>
                </a:lnTo>
                <a:lnTo>
                  <a:pt x="57150" y="198500"/>
                </a:lnTo>
                <a:lnTo>
                  <a:pt x="28575" y="198627"/>
                </a:lnTo>
                <a:lnTo>
                  <a:pt x="78519" y="198627"/>
                </a:lnTo>
                <a:lnTo>
                  <a:pt x="85725" y="184022"/>
                </a:lnTo>
                <a:close/>
              </a:path>
              <a:path w="85725" h="270510">
                <a:moveTo>
                  <a:pt x="56007" y="0"/>
                </a:moveTo>
                <a:lnTo>
                  <a:pt x="27432" y="253"/>
                </a:lnTo>
                <a:lnTo>
                  <a:pt x="28492" y="184362"/>
                </a:lnTo>
                <a:lnTo>
                  <a:pt x="57067" y="184192"/>
                </a:lnTo>
                <a:lnTo>
                  <a:pt x="5600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52" name="object 64"/>
          <p:cNvSpPr>
            <a:spLocks/>
          </p:cNvSpPr>
          <p:nvPr/>
        </p:nvSpPr>
        <p:spPr bwMode="auto">
          <a:xfrm>
            <a:off x="2632075" y="1731963"/>
            <a:ext cx="3878263" cy="85725"/>
          </a:xfrm>
          <a:custGeom>
            <a:avLst/>
            <a:gdLst>
              <a:gd name="T0" fmla="*/ 0 w 3878579"/>
              <a:gd name="T1" fmla="*/ 41985 h 86360"/>
              <a:gd name="T2" fmla="*/ 85704 w 3878579"/>
              <a:gd name="T3" fmla="*/ 55899 h 86360"/>
              <a:gd name="T4" fmla="*/ 71482 w 3878579"/>
              <a:gd name="T5" fmla="*/ 27949 h 86360"/>
              <a:gd name="T6" fmla="*/ 85704 w 3878579"/>
              <a:gd name="T7" fmla="*/ 0 h 86360"/>
              <a:gd name="T8" fmla="*/ 71482 w 3878579"/>
              <a:gd name="T9" fmla="*/ 27949 h 86360"/>
              <a:gd name="T10" fmla="*/ 85704 w 3878579"/>
              <a:gd name="T11" fmla="*/ 55899 h 86360"/>
              <a:gd name="T12" fmla="*/ 185755 w 3878579"/>
              <a:gd name="T13" fmla="*/ 27949 h 86360"/>
              <a:gd name="T14" fmla="*/ 85704 w 3878579"/>
              <a:gd name="T15" fmla="*/ 55899 h 86360"/>
              <a:gd name="T16" fmla="*/ 185755 w 3878579"/>
              <a:gd name="T17" fmla="*/ 27949 h 86360"/>
              <a:gd name="T18" fmla="*/ 271459 w 3878579"/>
              <a:gd name="T19" fmla="*/ 27949 h 86360"/>
              <a:gd name="T20" fmla="*/ 385732 w 3878579"/>
              <a:gd name="T21" fmla="*/ 55899 h 86360"/>
              <a:gd name="T22" fmla="*/ 585707 w 3878579"/>
              <a:gd name="T23" fmla="*/ 27949 h 86360"/>
              <a:gd name="T24" fmla="*/ 471436 w 3878579"/>
              <a:gd name="T25" fmla="*/ 55899 h 86360"/>
              <a:gd name="T26" fmla="*/ 585707 w 3878579"/>
              <a:gd name="T27" fmla="*/ 27949 h 86360"/>
              <a:gd name="T28" fmla="*/ 671411 w 3878579"/>
              <a:gd name="T29" fmla="*/ 27949 h 86360"/>
              <a:gd name="T30" fmla="*/ 785684 w 3878579"/>
              <a:gd name="T31" fmla="*/ 55899 h 86360"/>
              <a:gd name="T32" fmla="*/ 985661 w 3878579"/>
              <a:gd name="T33" fmla="*/ 27949 h 86360"/>
              <a:gd name="T34" fmla="*/ 871388 w 3878579"/>
              <a:gd name="T35" fmla="*/ 55899 h 86360"/>
              <a:gd name="T36" fmla="*/ 985661 w 3878579"/>
              <a:gd name="T37" fmla="*/ 27949 h 86360"/>
              <a:gd name="T38" fmla="*/ 1071365 w 3878579"/>
              <a:gd name="T39" fmla="*/ 27949 h 86360"/>
              <a:gd name="T40" fmla="*/ 1185635 w 3878579"/>
              <a:gd name="T41" fmla="*/ 55899 h 86360"/>
              <a:gd name="T42" fmla="*/ 1385612 w 3878579"/>
              <a:gd name="T43" fmla="*/ 27949 h 86360"/>
              <a:gd name="T44" fmla="*/ 1271339 w 3878579"/>
              <a:gd name="T45" fmla="*/ 55899 h 86360"/>
              <a:gd name="T46" fmla="*/ 1385612 w 3878579"/>
              <a:gd name="T47" fmla="*/ 27949 h 86360"/>
              <a:gd name="T48" fmla="*/ 1471316 w 3878579"/>
              <a:gd name="T49" fmla="*/ 27949 h 86360"/>
              <a:gd name="T50" fmla="*/ 1585589 w 3878579"/>
              <a:gd name="T51" fmla="*/ 55899 h 86360"/>
              <a:gd name="T52" fmla="*/ 1785565 w 3878579"/>
              <a:gd name="T53" fmla="*/ 27949 h 86360"/>
              <a:gd name="T54" fmla="*/ 1671293 w 3878579"/>
              <a:gd name="T55" fmla="*/ 55899 h 86360"/>
              <a:gd name="T56" fmla="*/ 1785565 w 3878579"/>
              <a:gd name="T57" fmla="*/ 27949 h 86360"/>
              <a:gd name="T58" fmla="*/ 1871270 w 3878579"/>
              <a:gd name="T59" fmla="*/ 27949 h 86360"/>
              <a:gd name="T60" fmla="*/ 1985540 w 3878579"/>
              <a:gd name="T61" fmla="*/ 55899 h 86360"/>
              <a:gd name="T62" fmla="*/ 2185517 w 3878579"/>
              <a:gd name="T63" fmla="*/ 27949 h 86360"/>
              <a:gd name="T64" fmla="*/ 2071244 w 3878579"/>
              <a:gd name="T65" fmla="*/ 55899 h 86360"/>
              <a:gd name="T66" fmla="*/ 2185517 w 3878579"/>
              <a:gd name="T67" fmla="*/ 27949 h 86360"/>
              <a:gd name="T68" fmla="*/ 2271221 w 3878579"/>
              <a:gd name="T69" fmla="*/ 27949 h 86360"/>
              <a:gd name="T70" fmla="*/ 2385494 w 3878579"/>
              <a:gd name="T71" fmla="*/ 55899 h 86360"/>
              <a:gd name="T72" fmla="*/ 2585468 w 3878579"/>
              <a:gd name="T73" fmla="*/ 27949 h 86360"/>
              <a:gd name="T74" fmla="*/ 2471198 w 3878579"/>
              <a:gd name="T75" fmla="*/ 55899 h 86360"/>
              <a:gd name="T76" fmla="*/ 2585468 w 3878579"/>
              <a:gd name="T77" fmla="*/ 27949 h 86360"/>
              <a:gd name="T78" fmla="*/ 2671172 w 3878579"/>
              <a:gd name="T79" fmla="*/ 27949 h 86360"/>
              <a:gd name="T80" fmla="*/ 2785445 w 3878579"/>
              <a:gd name="T81" fmla="*/ 55899 h 86360"/>
              <a:gd name="T82" fmla="*/ 2985422 w 3878579"/>
              <a:gd name="T83" fmla="*/ 27949 h 86360"/>
              <a:gd name="T84" fmla="*/ 2871149 w 3878579"/>
              <a:gd name="T85" fmla="*/ 55899 h 86360"/>
              <a:gd name="T86" fmla="*/ 2985422 w 3878579"/>
              <a:gd name="T87" fmla="*/ 27949 h 86360"/>
              <a:gd name="T88" fmla="*/ 3071126 w 3878579"/>
              <a:gd name="T89" fmla="*/ 27949 h 86360"/>
              <a:gd name="T90" fmla="*/ 3185396 w 3878579"/>
              <a:gd name="T91" fmla="*/ 55899 h 86360"/>
              <a:gd name="T92" fmla="*/ 3385373 w 3878579"/>
              <a:gd name="T93" fmla="*/ 27949 h 86360"/>
              <a:gd name="T94" fmla="*/ 3271100 w 3878579"/>
              <a:gd name="T95" fmla="*/ 55899 h 86360"/>
              <a:gd name="T96" fmla="*/ 3385373 w 3878579"/>
              <a:gd name="T97" fmla="*/ 27949 h 86360"/>
              <a:gd name="T98" fmla="*/ 3471077 w 3878579"/>
              <a:gd name="T99" fmla="*/ 27949 h 86360"/>
              <a:gd name="T100" fmla="*/ 3585350 w 3878579"/>
              <a:gd name="T101" fmla="*/ 55899 h 86360"/>
              <a:gd name="T102" fmla="*/ 3671054 w 3878579"/>
              <a:gd name="T103" fmla="*/ 27949 h 86360"/>
              <a:gd name="T104" fmla="*/ 3785327 w 3878579"/>
              <a:gd name="T105" fmla="*/ 55899 h 86360"/>
              <a:gd name="T106" fmla="*/ 3671054 w 3878579"/>
              <a:gd name="T107" fmla="*/ 27949 h 86360"/>
              <a:gd name="T108" fmla="*/ 3791547 w 3878579"/>
              <a:gd name="T109" fmla="*/ 83971 h 86360"/>
              <a:gd name="T110" fmla="*/ 3791547 w 3878579"/>
              <a:gd name="T111" fmla="*/ 123 h 863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878579" h="86360">
                <a:moveTo>
                  <a:pt x="85725" y="0"/>
                </a:moveTo>
                <a:lnTo>
                  <a:pt x="0" y="42925"/>
                </a:lnTo>
                <a:lnTo>
                  <a:pt x="85725" y="85725"/>
                </a:lnTo>
                <a:lnTo>
                  <a:pt x="85725" y="57150"/>
                </a:lnTo>
                <a:lnTo>
                  <a:pt x="71500" y="57150"/>
                </a:lnTo>
                <a:lnTo>
                  <a:pt x="71500" y="28575"/>
                </a:lnTo>
                <a:lnTo>
                  <a:pt x="85725" y="28575"/>
                </a:lnTo>
                <a:lnTo>
                  <a:pt x="85725" y="0"/>
                </a:lnTo>
                <a:close/>
              </a:path>
              <a:path w="3878579" h="86360">
                <a:moveTo>
                  <a:pt x="85725" y="28575"/>
                </a:moveTo>
                <a:lnTo>
                  <a:pt x="71500" y="28575"/>
                </a:lnTo>
                <a:lnTo>
                  <a:pt x="71500" y="57150"/>
                </a:lnTo>
                <a:lnTo>
                  <a:pt x="85725" y="57150"/>
                </a:lnTo>
                <a:lnTo>
                  <a:pt x="85725" y="28575"/>
                </a:lnTo>
                <a:close/>
              </a:path>
              <a:path w="3878579" h="86360">
                <a:moveTo>
                  <a:pt x="185800" y="28575"/>
                </a:moveTo>
                <a:lnTo>
                  <a:pt x="85725" y="28575"/>
                </a:lnTo>
                <a:lnTo>
                  <a:pt x="85725" y="57150"/>
                </a:lnTo>
                <a:lnTo>
                  <a:pt x="185800" y="57150"/>
                </a:lnTo>
                <a:lnTo>
                  <a:pt x="185800" y="28575"/>
                </a:lnTo>
                <a:close/>
              </a:path>
              <a:path w="3878579" h="86360">
                <a:moveTo>
                  <a:pt x="385825" y="28575"/>
                </a:moveTo>
                <a:lnTo>
                  <a:pt x="271525" y="28575"/>
                </a:lnTo>
                <a:lnTo>
                  <a:pt x="271525" y="57150"/>
                </a:lnTo>
                <a:lnTo>
                  <a:pt x="385825" y="57150"/>
                </a:lnTo>
                <a:lnTo>
                  <a:pt x="385825" y="28575"/>
                </a:lnTo>
                <a:close/>
              </a:path>
              <a:path w="3878579" h="86360">
                <a:moveTo>
                  <a:pt x="585851" y="28575"/>
                </a:moveTo>
                <a:lnTo>
                  <a:pt x="471550" y="28575"/>
                </a:lnTo>
                <a:lnTo>
                  <a:pt x="471550" y="57150"/>
                </a:lnTo>
                <a:lnTo>
                  <a:pt x="585851" y="57150"/>
                </a:lnTo>
                <a:lnTo>
                  <a:pt x="585851" y="28575"/>
                </a:lnTo>
                <a:close/>
              </a:path>
              <a:path w="3878579" h="86360">
                <a:moveTo>
                  <a:pt x="785876" y="28575"/>
                </a:moveTo>
                <a:lnTo>
                  <a:pt x="671576" y="28575"/>
                </a:lnTo>
                <a:lnTo>
                  <a:pt x="671576" y="57150"/>
                </a:lnTo>
                <a:lnTo>
                  <a:pt x="785876" y="57150"/>
                </a:lnTo>
                <a:lnTo>
                  <a:pt x="785876" y="28575"/>
                </a:lnTo>
                <a:close/>
              </a:path>
              <a:path w="3878579" h="86360">
                <a:moveTo>
                  <a:pt x="985901" y="28575"/>
                </a:moveTo>
                <a:lnTo>
                  <a:pt x="871601" y="28575"/>
                </a:lnTo>
                <a:lnTo>
                  <a:pt x="871601" y="57150"/>
                </a:lnTo>
                <a:lnTo>
                  <a:pt x="985901" y="57150"/>
                </a:lnTo>
                <a:lnTo>
                  <a:pt x="985901" y="28575"/>
                </a:lnTo>
                <a:close/>
              </a:path>
              <a:path w="3878579" h="86360">
                <a:moveTo>
                  <a:pt x="1185926" y="28575"/>
                </a:moveTo>
                <a:lnTo>
                  <a:pt x="1071626" y="28575"/>
                </a:lnTo>
                <a:lnTo>
                  <a:pt x="1071626" y="57150"/>
                </a:lnTo>
                <a:lnTo>
                  <a:pt x="1185926" y="57150"/>
                </a:lnTo>
                <a:lnTo>
                  <a:pt x="1185926" y="28575"/>
                </a:lnTo>
                <a:close/>
              </a:path>
              <a:path w="3878579" h="86360">
                <a:moveTo>
                  <a:pt x="1385951" y="28575"/>
                </a:moveTo>
                <a:lnTo>
                  <a:pt x="1271651" y="28575"/>
                </a:lnTo>
                <a:lnTo>
                  <a:pt x="1271651" y="57150"/>
                </a:lnTo>
                <a:lnTo>
                  <a:pt x="1385951" y="57150"/>
                </a:lnTo>
                <a:lnTo>
                  <a:pt x="1385951" y="28575"/>
                </a:lnTo>
                <a:close/>
              </a:path>
              <a:path w="3878579" h="86360">
                <a:moveTo>
                  <a:pt x="1585976" y="28575"/>
                </a:moveTo>
                <a:lnTo>
                  <a:pt x="1471676" y="28575"/>
                </a:lnTo>
                <a:lnTo>
                  <a:pt x="1471676" y="57150"/>
                </a:lnTo>
                <a:lnTo>
                  <a:pt x="1585976" y="57150"/>
                </a:lnTo>
                <a:lnTo>
                  <a:pt x="1585976" y="28575"/>
                </a:lnTo>
                <a:close/>
              </a:path>
              <a:path w="3878579" h="86360">
                <a:moveTo>
                  <a:pt x="1786001" y="28575"/>
                </a:moveTo>
                <a:lnTo>
                  <a:pt x="1671701" y="28575"/>
                </a:lnTo>
                <a:lnTo>
                  <a:pt x="1671701" y="57150"/>
                </a:lnTo>
                <a:lnTo>
                  <a:pt x="1786001" y="57150"/>
                </a:lnTo>
                <a:lnTo>
                  <a:pt x="1786001" y="28575"/>
                </a:lnTo>
                <a:close/>
              </a:path>
              <a:path w="3878579" h="86360">
                <a:moveTo>
                  <a:pt x="1986026" y="28575"/>
                </a:moveTo>
                <a:lnTo>
                  <a:pt x="1871726" y="28575"/>
                </a:lnTo>
                <a:lnTo>
                  <a:pt x="1871726" y="57150"/>
                </a:lnTo>
                <a:lnTo>
                  <a:pt x="1986026" y="57150"/>
                </a:lnTo>
                <a:lnTo>
                  <a:pt x="1986026" y="28575"/>
                </a:lnTo>
                <a:close/>
              </a:path>
              <a:path w="3878579" h="86360">
                <a:moveTo>
                  <a:pt x="2186051" y="28575"/>
                </a:moveTo>
                <a:lnTo>
                  <a:pt x="2071751" y="28575"/>
                </a:lnTo>
                <a:lnTo>
                  <a:pt x="2071751" y="57150"/>
                </a:lnTo>
                <a:lnTo>
                  <a:pt x="2186051" y="57150"/>
                </a:lnTo>
                <a:lnTo>
                  <a:pt x="2186051" y="28575"/>
                </a:lnTo>
                <a:close/>
              </a:path>
              <a:path w="3878579" h="86360">
                <a:moveTo>
                  <a:pt x="2386076" y="28575"/>
                </a:moveTo>
                <a:lnTo>
                  <a:pt x="2271776" y="28575"/>
                </a:lnTo>
                <a:lnTo>
                  <a:pt x="2271776" y="57150"/>
                </a:lnTo>
                <a:lnTo>
                  <a:pt x="2386076" y="57150"/>
                </a:lnTo>
                <a:lnTo>
                  <a:pt x="2386076" y="28575"/>
                </a:lnTo>
                <a:close/>
              </a:path>
              <a:path w="3878579" h="86360">
                <a:moveTo>
                  <a:pt x="2586101" y="28575"/>
                </a:moveTo>
                <a:lnTo>
                  <a:pt x="2471801" y="28575"/>
                </a:lnTo>
                <a:lnTo>
                  <a:pt x="2471801" y="57150"/>
                </a:lnTo>
                <a:lnTo>
                  <a:pt x="2586101" y="57150"/>
                </a:lnTo>
                <a:lnTo>
                  <a:pt x="2586101" y="28575"/>
                </a:lnTo>
                <a:close/>
              </a:path>
              <a:path w="3878579" h="86360">
                <a:moveTo>
                  <a:pt x="2786126" y="28575"/>
                </a:moveTo>
                <a:lnTo>
                  <a:pt x="2671826" y="28575"/>
                </a:lnTo>
                <a:lnTo>
                  <a:pt x="2671826" y="57150"/>
                </a:lnTo>
                <a:lnTo>
                  <a:pt x="2786126" y="57150"/>
                </a:lnTo>
                <a:lnTo>
                  <a:pt x="2786126" y="28575"/>
                </a:lnTo>
                <a:close/>
              </a:path>
              <a:path w="3878579" h="86360">
                <a:moveTo>
                  <a:pt x="2986151" y="28575"/>
                </a:moveTo>
                <a:lnTo>
                  <a:pt x="2871851" y="28575"/>
                </a:lnTo>
                <a:lnTo>
                  <a:pt x="2871851" y="57150"/>
                </a:lnTo>
                <a:lnTo>
                  <a:pt x="2986151" y="57150"/>
                </a:lnTo>
                <a:lnTo>
                  <a:pt x="2986151" y="28575"/>
                </a:lnTo>
                <a:close/>
              </a:path>
              <a:path w="3878579" h="86360">
                <a:moveTo>
                  <a:pt x="3186176" y="28575"/>
                </a:moveTo>
                <a:lnTo>
                  <a:pt x="3071876" y="28575"/>
                </a:lnTo>
                <a:lnTo>
                  <a:pt x="3071876" y="57150"/>
                </a:lnTo>
                <a:lnTo>
                  <a:pt x="3186176" y="57150"/>
                </a:lnTo>
                <a:lnTo>
                  <a:pt x="3186176" y="28575"/>
                </a:lnTo>
                <a:close/>
              </a:path>
              <a:path w="3878579" h="86360">
                <a:moveTo>
                  <a:pt x="3386201" y="28575"/>
                </a:moveTo>
                <a:lnTo>
                  <a:pt x="3271901" y="28575"/>
                </a:lnTo>
                <a:lnTo>
                  <a:pt x="3271901" y="57150"/>
                </a:lnTo>
                <a:lnTo>
                  <a:pt x="3386201" y="57150"/>
                </a:lnTo>
                <a:lnTo>
                  <a:pt x="3386201" y="28575"/>
                </a:lnTo>
                <a:close/>
              </a:path>
              <a:path w="3878579" h="86360">
                <a:moveTo>
                  <a:pt x="3586226" y="28575"/>
                </a:moveTo>
                <a:lnTo>
                  <a:pt x="3471926" y="28575"/>
                </a:lnTo>
                <a:lnTo>
                  <a:pt x="3471926" y="57150"/>
                </a:lnTo>
                <a:lnTo>
                  <a:pt x="3586226" y="57150"/>
                </a:lnTo>
                <a:lnTo>
                  <a:pt x="3586226" y="28575"/>
                </a:lnTo>
                <a:close/>
              </a:path>
              <a:path w="3878579" h="86360">
                <a:moveTo>
                  <a:pt x="3671951" y="28575"/>
                </a:moveTo>
                <a:lnTo>
                  <a:pt x="3671951" y="57150"/>
                </a:lnTo>
                <a:lnTo>
                  <a:pt x="3786251" y="57150"/>
                </a:lnTo>
                <a:lnTo>
                  <a:pt x="3786251" y="28701"/>
                </a:lnTo>
                <a:lnTo>
                  <a:pt x="3671951" y="28575"/>
                </a:lnTo>
                <a:close/>
              </a:path>
              <a:path w="3878579" h="86360">
                <a:moveTo>
                  <a:pt x="3792474" y="126"/>
                </a:moveTo>
                <a:lnTo>
                  <a:pt x="3792474" y="85851"/>
                </a:lnTo>
                <a:lnTo>
                  <a:pt x="3878199" y="42925"/>
                </a:lnTo>
                <a:lnTo>
                  <a:pt x="3792474"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53" name="object 65"/>
          <p:cNvSpPr>
            <a:spLocks/>
          </p:cNvSpPr>
          <p:nvPr/>
        </p:nvSpPr>
        <p:spPr bwMode="auto">
          <a:xfrm>
            <a:off x="2633663" y="2379663"/>
            <a:ext cx="3878262" cy="85725"/>
          </a:xfrm>
          <a:custGeom>
            <a:avLst/>
            <a:gdLst>
              <a:gd name="T0" fmla="*/ 0 w 3878579"/>
              <a:gd name="T1" fmla="*/ 41985 h 86360"/>
              <a:gd name="T2" fmla="*/ 85704 w 3878579"/>
              <a:gd name="T3" fmla="*/ 55899 h 86360"/>
              <a:gd name="T4" fmla="*/ 71356 w 3878579"/>
              <a:gd name="T5" fmla="*/ 27949 h 86360"/>
              <a:gd name="T6" fmla="*/ 85704 w 3878579"/>
              <a:gd name="T7" fmla="*/ 0 h 86360"/>
              <a:gd name="T8" fmla="*/ 71356 w 3878579"/>
              <a:gd name="T9" fmla="*/ 27949 h 86360"/>
              <a:gd name="T10" fmla="*/ 85704 w 3878579"/>
              <a:gd name="T11" fmla="*/ 55899 h 86360"/>
              <a:gd name="T12" fmla="*/ 185629 w 3878579"/>
              <a:gd name="T13" fmla="*/ 27949 h 86360"/>
              <a:gd name="T14" fmla="*/ 85704 w 3878579"/>
              <a:gd name="T15" fmla="*/ 55899 h 86360"/>
              <a:gd name="T16" fmla="*/ 185629 w 3878579"/>
              <a:gd name="T17" fmla="*/ 27949 h 86360"/>
              <a:gd name="T18" fmla="*/ 271333 w 3878579"/>
              <a:gd name="T19" fmla="*/ 27949 h 86360"/>
              <a:gd name="T20" fmla="*/ 385603 w 3878579"/>
              <a:gd name="T21" fmla="*/ 55899 h 86360"/>
              <a:gd name="T22" fmla="*/ 585580 w 3878579"/>
              <a:gd name="T23" fmla="*/ 27949 h 86360"/>
              <a:gd name="T24" fmla="*/ 471307 w 3878579"/>
              <a:gd name="T25" fmla="*/ 55899 h 86360"/>
              <a:gd name="T26" fmla="*/ 585580 w 3878579"/>
              <a:gd name="T27" fmla="*/ 27949 h 86360"/>
              <a:gd name="T28" fmla="*/ 671284 w 3878579"/>
              <a:gd name="T29" fmla="*/ 27949 h 86360"/>
              <a:gd name="T30" fmla="*/ 785557 w 3878579"/>
              <a:gd name="T31" fmla="*/ 55899 h 86360"/>
              <a:gd name="T32" fmla="*/ 985531 w 3878579"/>
              <a:gd name="T33" fmla="*/ 27949 h 86360"/>
              <a:gd name="T34" fmla="*/ 871261 w 3878579"/>
              <a:gd name="T35" fmla="*/ 55899 h 86360"/>
              <a:gd name="T36" fmla="*/ 985531 w 3878579"/>
              <a:gd name="T37" fmla="*/ 27949 h 86360"/>
              <a:gd name="T38" fmla="*/ 1071235 w 3878579"/>
              <a:gd name="T39" fmla="*/ 27949 h 86360"/>
              <a:gd name="T40" fmla="*/ 1185508 w 3878579"/>
              <a:gd name="T41" fmla="*/ 55899 h 86360"/>
              <a:gd name="T42" fmla="*/ 1385485 w 3878579"/>
              <a:gd name="T43" fmla="*/ 27949 h 86360"/>
              <a:gd name="T44" fmla="*/ 1271212 w 3878579"/>
              <a:gd name="T45" fmla="*/ 55899 h 86360"/>
              <a:gd name="T46" fmla="*/ 1385485 w 3878579"/>
              <a:gd name="T47" fmla="*/ 27949 h 86360"/>
              <a:gd name="T48" fmla="*/ 1471189 w 3878579"/>
              <a:gd name="T49" fmla="*/ 27949 h 86360"/>
              <a:gd name="T50" fmla="*/ 1585459 w 3878579"/>
              <a:gd name="T51" fmla="*/ 55899 h 86360"/>
              <a:gd name="T52" fmla="*/ 1785436 w 3878579"/>
              <a:gd name="T53" fmla="*/ 27949 h 86360"/>
              <a:gd name="T54" fmla="*/ 1671163 w 3878579"/>
              <a:gd name="T55" fmla="*/ 55899 h 86360"/>
              <a:gd name="T56" fmla="*/ 1785436 w 3878579"/>
              <a:gd name="T57" fmla="*/ 27949 h 86360"/>
              <a:gd name="T58" fmla="*/ 1871140 w 3878579"/>
              <a:gd name="T59" fmla="*/ 27949 h 86360"/>
              <a:gd name="T60" fmla="*/ 1985413 w 3878579"/>
              <a:gd name="T61" fmla="*/ 55899 h 86360"/>
              <a:gd name="T62" fmla="*/ 2185387 w 3878579"/>
              <a:gd name="T63" fmla="*/ 27949 h 86360"/>
              <a:gd name="T64" fmla="*/ 2071117 w 3878579"/>
              <a:gd name="T65" fmla="*/ 55899 h 86360"/>
              <a:gd name="T66" fmla="*/ 2185387 w 3878579"/>
              <a:gd name="T67" fmla="*/ 27949 h 86360"/>
              <a:gd name="T68" fmla="*/ 2271091 w 3878579"/>
              <a:gd name="T69" fmla="*/ 27949 h 86360"/>
              <a:gd name="T70" fmla="*/ 2385364 w 3878579"/>
              <a:gd name="T71" fmla="*/ 55899 h 86360"/>
              <a:gd name="T72" fmla="*/ 2585341 w 3878579"/>
              <a:gd name="T73" fmla="*/ 27949 h 86360"/>
              <a:gd name="T74" fmla="*/ 2471068 w 3878579"/>
              <a:gd name="T75" fmla="*/ 55899 h 86360"/>
              <a:gd name="T76" fmla="*/ 2585341 w 3878579"/>
              <a:gd name="T77" fmla="*/ 27949 h 86360"/>
              <a:gd name="T78" fmla="*/ 2671045 w 3878579"/>
              <a:gd name="T79" fmla="*/ 27949 h 86360"/>
              <a:gd name="T80" fmla="*/ 2785315 w 3878579"/>
              <a:gd name="T81" fmla="*/ 55899 h 86360"/>
              <a:gd name="T82" fmla="*/ 2985292 w 3878579"/>
              <a:gd name="T83" fmla="*/ 27949 h 86360"/>
              <a:gd name="T84" fmla="*/ 2871019 w 3878579"/>
              <a:gd name="T85" fmla="*/ 55899 h 86360"/>
              <a:gd name="T86" fmla="*/ 2985292 w 3878579"/>
              <a:gd name="T87" fmla="*/ 27949 h 86360"/>
              <a:gd name="T88" fmla="*/ 3070996 w 3878579"/>
              <a:gd name="T89" fmla="*/ 27949 h 86360"/>
              <a:gd name="T90" fmla="*/ 3185269 w 3878579"/>
              <a:gd name="T91" fmla="*/ 55899 h 86360"/>
              <a:gd name="T92" fmla="*/ 3385243 w 3878579"/>
              <a:gd name="T93" fmla="*/ 27949 h 86360"/>
              <a:gd name="T94" fmla="*/ 3270973 w 3878579"/>
              <a:gd name="T95" fmla="*/ 55899 h 86360"/>
              <a:gd name="T96" fmla="*/ 3385243 w 3878579"/>
              <a:gd name="T97" fmla="*/ 27949 h 86360"/>
              <a:gd name="T98" fmla="*/ 3470947 w 3878579"/>
              <a:gd name="T99" fmla="*/ 27949 h 86360"/>
              <a:gd name="T100" fmla="*/ 3585220 w 3878579"/>
              <a:gd name="T101" fmla="*/ 55899 h 86360"/>
              <a:gd name="T102" fmla="*/ 3785197 w 3878579"/>
              <a:gd name="T103" fmla="*/ 27949 h 86360"/>
              <a:gd name="T104" fmla="*/ 3670924 w 3878579"/>
              <a:gd name="T105" fmla="*/ 55899 h 86360"/>
              <a:gd name="T106" fmla="*/ 3785197 w 3878579"/>
              <a:gd name="T107" fmla="*/ 27949 h 86360"/>
              <a:gd name="T108" fmla="*/ 3791544 w 3878579"/>
              <a:gd name="T109" fmla="*/ 83971 h 86360"/>
              <a:gd name="T110" fmla="*/ 3791544 w 3878579"/>
              <a:gd name="T111" fmla="*/ 123 h 863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878579" h="86360">
                <a:moveTo>
                  <a:pt x="85725" y="0"/>
                </a:moveTo>
                <a:lnTo>
                  <a:pt x="0" y="42925"/>
                </a:lnTo>
                <a:lnTo>
                  <a:pt x="85725" y="85725"/>
                </a:lnTo>
                <a:lnTo>
                  <a:pt x="85725" y="57150"/>
                </a:lnTo>
                <a:lnTo>
                  <a:pt x="71374" y="57150"/>
                </a:lnTo>
                <a:lnTo>
                  <a:pt x="71374" y="28575"/>
                </a:lnTo>
                <a:lnTo>
                  <a:pt x="85725" y="28575"/>
                </a:lnTo>
                <a:lnTo>
                  <a:pt x="85725" y="0"/>
                </a:lnTo>
                <a:close/>
              </a:path>
              <a:path w="3878579" h="86360">
                <a:moveTo>
                  <a:pt x="85725" y="28575"/>
                </a:moveTo>
                <a:lnTo>
                  <a:pt x="71374" y="28575"/>
                </a:lnTo>
                <a:lnTo>
                  <a:pt x="71374" y="57150"/>
                </a:lnTo>
                <a:lnTo>
                  <a:pt x="85725" y="57150"/>
                </a:lnTo>
                <a:lnTo>
                  <a:pt x="85725" y="28575"/>
                </a:lnTo>
                <a:close/>
              </a:path>
              <a:path w="3878579" h="86360">
                <a:moveTo>
                  <a:pt x="185674" y="28575"/>
                </a:moveTo>
                <a:lnTo>
                  <a:pt x="85725" y="28575"/>
                </a:lnTo>
                <a:lnTo>
                  <a:pt x="85725" y="57150"/>
                </a:lnTo>
                <a:lnTo>
                  <a:pt x="185674" y="57150"/>
                </a:lnTo>
                <a:lnTo>
                  <a:pt x="185674" y="28575"/>
                </a:lnTo>
                <a:close/>
              </a:path>
              <a:path w="3878579" h="86360">
                <a:moveTo>
                  <a:pt x="385699" y="28575"/>
                </a:moveTo>
                <a:lnTo>
                  <a:pt x="271399" y="28575"/>
                </a:lnTo>
                <a:lnTo>
                  <a:pt x="271399" y="57150"/>
                </a:lnTo>
                <a:lnTo>
                  <a:pt x="385699" y="57150"/>
                </a:lnTo>
                <a:lnTo>
                  <a:pt x="385699" y="28575"/>
                </a:lnTo>
                <a:close/>
              </a:path>
              <a:path w="3878579" h="86360">
                <a:moveTo>
                  <a:pt x="585724" y="28575"/>
                </a:moveTo>
                <a:lnTo>
                  <a:pt x="471424" y="28575"/>
                </a:lnTo>
                <a:lnTo>
                  <a:pt x="471424" y="57150"/>
                </a:lnTo>
                <a:lnTo>
                  <a:pt x="585724" y="57150"/>
                </a:lnTo>
                <a:lnTo>
                  <a:pt x="585724" y="28575"/>
                </a:lnTo>
                <a:close/>
              </a:path>
              <a:path w="3878579" h="86360">
                <a:moveTo>
                  <a:pt x="785749" y="28575"/>
                </a:moveTo>
                <a:lnTo>
                  <a:pt x="671449" y="28575"/>
                </a:lnTo>
                <a:lnTo>
                  <a:pt x="671449" y="57150"/>
                </a:lnTo>
                <a:lnTo>
                  <a:pt x="785749" y="57150"/>
                </a:lnTo>
                <a:lnTo>
                  <a:pt x="785749" y="28575"/>
                </a:lnTo>
                <a:close/>
              </a:path>
              <a:path w="3878579" h="86360">
                <a:moveTo>
                  <a:pt x="985774" y="28575"/>
                </a:moveTo>
                <a:lnTo>
                  <a:pt x="871474" y="28575"/>
                </a:lnTo>
                <a:lnTo>
                  <a:pt x="871474" y="57150"/>
                </a:lnTo>
                <a:lnTo>
                  <a:pt x="985774" y="57150"/>
                </a:lnTo>
                <a:lnTo>
                  <a:pt x="985774" y="28575"/>
                </a:lnTo>
                <a:close/>
              </a:path>
              <a:path w="3878579" h="86360">
                <a:moveTo>
                  <a:pt x="1185799" y="28575"/>
                </a:moveTo>
                <a:lnTo>
                  <a:pt x="1071499" y="28575"/>
                </a:lnTo>
                <a:lnTo>
                  <a:pt x="1071499" y="57150"/>
                </a:lnTo>
                <a:lnTo>
                  <a:pt x="1185799" y="57150"/>
                </a:lnTo>
                <a:lnTo>
                  <a:pt x="1185799" y="28575"/>
                </a:lnTo>
                <a:close/>
              </a:path>
              <a:path w="3878579" h="86360">
                <a:moveTo>
                  <a:pt x="1385824" y="28575"/>
                </a:moveTo>
                <a:lnTo>
                  <a:pt x="1271524" y="28575"/>
                </a:lnTo>
                <a:lnTo>
                  <a:pt x="1271524" y="57150"/>
                </a:lnTo>
                <a:lnTo>
                  <a:pt x="1385824" y="57150"/>
                </a:lnTo>
                <a:lnTo>
                  <a:pt x="1385824" y="28575"/>
                </a:lnTo>
                <a:close/>
              </a:path>
              <a:path w="3878579" h="86360">
                <a:moveTo>
                  <a:pt x="1585849" y="28575"/>
                </a:moveTo>
                <a:lnTo>
                  <a:pt x="1471549" y="28575"/>
                </a:lnTo>
                <a:lnTo>
                  <a:pt x="1471549" y="57150"/>
                </a:lnTo>
                <a:lnTo>
                  <a:pt x="1585849" y="57150"/>
                </a:lnTo>
                <a:lnTo>
                  <a:pt x="1585849" y="28575"/>
                </a:lnTo>
                <a:close/>
              </a:path>
              <a:path w="3878579" h="86360">
                <a:moveTo>
                  <a:pt x="1785874" y="28575"/>
                </a:moveTo>
                <a:lnTo>
                  <a:pt x="1671574" y="28575"/>
                </a:lnTo>
                <a:lnTo>
                  <a:pt x="1671574" y="57150"/>
                </a:lnTo>
                <a:lnTo>
                  <a:pt x="1785874" y="57150"/>
                </a:lnTo>
                <a:lnTo>
                  <a:pt x="1785874" y="28575"/>
                </a:lnTo>
                <a:close/>
              </a:path>
              <a:path w="3878579" h="86360">
                <a:moveTo>
                  <a:pt x="1985899" y="28575"/>
                </a:moveTo>
                <a:lnTo>
                  <a:pt x="1871599" y="28575"/>
                </a:lnTo>
                <a:lnTo>
                  <a:pt x="1871599" y="57150"/>
                </a:lnTo>
                <a:lnTo>
                  <a:pt x="1985899" y="57150"/>
                </a:lnTo>
                <a:lnTo>
                  <a:pt x="1985899" y="28575"/>
                </a:lnTo>
                <a:close/>
              </a:path>
              <a:path w="3878579" h="86360">
                <a:moveTo>
                  <a:pt x="2185924" y="28575"/>
                </a:moveTo>
                <a:lnTo>
                  <a:pt x="2071624" y="28575"/>
                </a:lnTo>
                <a:lnTo>
                  <a:pt x="2071624" y="57150"/>
                </a:lnTo>
                <a:lnTo>
                  <a:pt x="2185924" y="57150"/>
                </a:lnTo>
                <a:lnTo>
                  <a:pt x="2185924" y="28575"/>
                </a:lnTo>
                <a:close/>
              </a:path>
              <a:path w="3878579" h="86360">
                <a:moveTo>
                  <a:pt x="2385949" y="28575"/>
                </a:moveTo>
                <a:lnTo>
                  <a:pt x="2271649" y="28575"/>
                </a:lnTo>
                <a:lnTo>
                  <a:pt x="2271649" y="57150"/>
                </a:lnTo>
                <a:lnTo>
                  <a:pt x="2385949" y="57150"/>
                </a:lnTo>
                <a:lnTo>
                  <a:pt x="2385949" y="28575"/>
                </a:lnTo>
                <a:close/>
              </a:path>
              <a:path w="3878579" h="86360">
                <a:moveTo>
                  <a:pt x="2585974" y="28575"/>
                </a:moveTo>
                <a:lnTo>
                  <a:pt x="2471674" y="28575"/>
                </a:lnTo>
                <a:lnTo>
                  <a:pt x="2471674" y="57150"/>
                </a:lnTo>
                <a:lnTo>
                  <a:pt x="2585974" y="57150"/>
                </a:lnTo>
                <a:lnTo>
                  <a:pt x="2585974" y="28575"/>
                </a:lnTo>
                <a:close/>
              </a:path>
              <a:path w="3878579" h="86360">
                <a:moveTo>
                  <a:pt x="2785999" y="28575"/>
                </a:moveTo>
                <a:lnTo>
                  <a:pt x="2671699" y="28575"/>
                </a:lnTo>
                <a:lnTo>
                  <a:pt x="2671699" y="57150"/>
                </a:lnTo>
                <a:lnTo>
                  <a:pt x="2785999" y="57150"/>
                </a:lnTo>
                <a:lnTo>
                  <a:pt x="2785999" y="28575"/>
                </a:lnTo>
                <a:close/>
              </a:path>
              <a:path w="3878579" h="86360">
                <a:moveTo>
                  <a:pt x="2986024" y="28575"/>
                </a:moveTo>
                <a:lnTo>
                  <a:pt x="2871724" y="28575"/>
                </a:lnTo>
                <a:lnTo>
                  <a:pt x="2871724" y="57150"/>
                </a:lnTo>
                <a:lnTo>
                  <a:pt x="2986024" y="57150"/>
                </a:lnTo>
                <a:lnTo>
                  <a:pt x="2986024" y="28575"/>
                </a:lnTo>
                <a:close/>
              </a:path>
              <a:path w="3878579" h="86360">
                <a:moveTo>
                  <a:pt x="3186049" y="28575"/>
                </a:moveTo>
                <a:lnTo>
                  <a:pt x="3071749" y="28575"/>
                </a:lnTo>
                <a:lnTo>
                  <a:pt x="3071749" y="57150"/>
                </a:lnTo>
                <a:lnTo>
                  <a:pt x="3186049" y="57150"/>
                </a:lnTo>
                <a:lnTo>
                  <a:pt x="3186049" y="28575"/>
                </a:lnTo>
                <a:close/>
              </a:path>
              <a:path w="3878579" h="86360">
                <a:moveTo>
                  <a:pt x="3386074" y="28575"/>
                </a:moveTo>
                <a:lnTo>
                  <a:pt x="3271774" y="28575"/>
                </a:lnTo>
                <a:lnTo>
                  <a:pt x="3271774" y="57150"/>
                </a:lnTo>
                <a:lnTo>
                  <a:pt x="3386074" y="57150"/>
                </a:lnTo>
                <a:lnTo>
                  <a:pt x="3386074" y="28575"/>
                </a:lnTo>
                <a:close/>
              </a:path>
              <a:path w="3878579" h="86360">
                <a:moveTo>
                  <a:pt x="3586099" y="28575"/>
                </a:moveTo>
                <a:lnTo>
                  <a:pt x="3471799" y="28575"/>
                </a:lnTo>
                <a:lnTo>
                  <a:pt x="3471799" y="57150"/>
                </a:lnTo>
                <a:lnTo>
                  <a:pt x="3586099" y="57150"/>
                </a:lnTo>
                <a:lnTo>
                  <a:pt x="3586099" y="28575"/>
                </a:lnTo>
                <a:close/>
              </a:path>
              <a:path w="3878579" h="86360">
                <a:moveTo>
                  <a:pt x="3786124" y="28575"/>
                </a:moveTo>
                <a:lnTo>
                  <a:pt x="3671824" y="28575"/>
                </a:lnTo>
                <a:lnTo>
                  <a:pt x="3671824" y="57150"/>
                </a:lnTo>
                <a:lnTo>
                  <a:pt x="3786124" y="57150"/>
                </a:lnTo>
                <a:lnTo>
                  <a:pt x="3786124" y="28575"/>
                </a:lnTo>
                <a:close/>
              </a:path>
              <a:path w="3878579" h="86360">
                <a:moveTo>
                  <a:pt x="3792474" y="126"/>
                </a:moveTo>
                <a:lnTo>
                  <a:pt x="3792474" y="85851"/>
                </a:lnTo>
                <a:lnTo>
                  <a:pt x="3878199" y="42925"/>
                </a:lnTo>
                <a:lnTo>
                  <a:pt x="3792474" y="12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54" name="object 66"/>
          <p:cNvSpPr>
            <a:spLocks/>
          </p:cNvSpPr>
          <p:nvPr/>
        </p:nvSpPr>
        <p:spPr bwMode="auto">
          <a:xfrm>
            <a:off x="2633663" y="3025775"/>
            <a:ext cx="3878262" cy="85725"/>
          </a:xfrm>
          <a:custGeom>
            <a:avLst/>
            <a:gdLst>
              <a:gd name="T0" fmla="*/ 0 w 3878579"/>
              <a:gd name="T1" fmla="*/ 42799 h 85725"/>
              <a:gd name="T2" fmla="*/ 85704 w 3878579"/>
              <a:gd name="T3" fmla="*/ 57150 h 85725"/>
              <a:gd name="T4" fmla="*/ 71356 w 3878579"/>
              <a:gd name="T5" fmla="*/ 28575 h 85725"/>
              <a:gd name="T6" fmla="*/ 85704 w 3878579"/>
              <a:gd name="T7" fmla="*/ 0 h 85725"/>
              <a:gd name="T8" fmla="*/ 71356 w 3878579"/>
              <a:gd name="T9" fmla="*/ 28575 h 85725"/>
              <a:gd name="T10" fmla="*/ 85704 w 3878579"/>
              <a:gd name="T11" fmla="*/ 57150 h 85725"/>
              <a:gd name="T12" fmla="*/ 185629 w 3878579"/>
              <a:gd name="T13" fmla="*/ 28575 h 85725"/>
              <a:gd name="T14" fmla="*/ 85704 w 3878579"/>
              <a:gd name="T15" fmla="*/ 57150 h 85725"/>
              <a:gd name="T16" fmla="*/ 185629 w 3878579"/>
              <a:gd name="T17" fmla="*/ 28575 h 85725"/>
              <a:gd name="T18" fmla="*/ 271333 w 3878579"/>
              <a:gd name="T19" fmla="*/ 28575 h 85725"/>
              <a:gd name="T20" fmla="*/ 385603 w 3878579"/>
              <a:gd name="T21" fmla="*/ 57150 h 85725"/>
              <a:gd name="T22" fmla="*/ 585580 w 3878579"/>
              <a:gd name="T23" fmla="*/ 28575 h 85725"/>
              <a:gd name="T24" fmla="*/ 471307 w 3878579"/>
              <a:gd name="T25" fmla="*/ 57150 h 85725"/>
              <a:gd name="T26" fmla="*/ 585580 w 3878579"/>
              <a:gd name="T27" fmla="*/ 28575 h 85725"/>
              <a:gd name="T28" fmla="*/ 671284 w 3878579"/>
              <a:gd name="T29" fmla="*/ 28575 h 85725"/>
              <a:gd name="T30" fmla="*/ 785557 w 3878579"/>
              <a:gd name="T31" fmla="*/ 57150 h 85725"/>
              <a:gd name="T32" fmla="*/ 985531 w 3878579"/>
              <a:gd name="T33" fmla="*/ 28575 h 85725"/>
              <a:gd name="T34" fmla="*/ 871261 w 3878579"/>
              <a:gd name="T35" fmla="*/ 57150 h 85725"/>
              <a:gd name="T36" fmla="*/ 985531 w 3878579"/>
              <a:gd name="T37" fmla="*/ 28575 h 85725"/>
              <a:gd name="T38" fmla="*/ 1071235 w 3878579"/>
              <a:gd name="T39" fmla="*/ 28575 h 85725"/>
              <a:gd name="T40" fmla="*/ 1185508 w 3878579"/>
              <a:gd name="T41" fmla="*/ 57150 h 85725"/>
              <a:gd name="T42" fmla="*/ 1385485 w 3878579"/>
              <a:gd name="T43" fmla="*/ 28575 h 85725"/>
              <a:gd name="T44" fmla="*/ 1271212 w 3878579"/>
              <a:gd name="T45" fmla="*/ 57150 h 85725"/>
              <a:gd name="T46" fmla="*/ 1385485 w 3878579"/>
              <a:gd name="T47" fmla="*/ 28575 h 85725"/>
              <a:gd name="T48" fmla="*/ 1471189 w 3878579"/>
              <a:gd name="T49" fmla="*/ 28575 h 85725"/>
              <a:gd name="T50" fmla="*/ 1585459 w 3878579"/>
              <a:gd name="T51" fmla="*/ 57150 h 85725"/>
              <a:gd name="T52" fmla="*/ 1785436 w 3878579"/>
              <a:gd name="T53" fmla="*/ 28575 h 85725"/>
              <a:gd name="T54" fmla="*/ 1671163 w 3878579"/>
              <a:gd name="T55" fmla="*/ 57150 h 85725"/>
              <a:gd name="T56" fmla="*/ 1785436 w 3878579"/>
              <a:gd name="T57" fmla="*/ 28575 h 85725"/>
              <a:gd name="T58" fmla="*/ 1871140 w 3878579"/>
              <a:gd name="T59" fmla="*/ 28575 h 85725"/>
              <a:gd name="T60" fmla="*/ 1985413 w 3878579"/>
              <a:gd name="T61" fmla="*/ 57150 h 85725"/>
              <a:gd name="T62" fmla="*/ 2185387 w 3878579"/>
              <a:gd name="T63" fmla="*/ 28575 h 85725"/>
              <a:gd name="T64" fmla="*/ 2071117 w 3878579"/>
              <a:gd name="T65" fmla="*/ 57150 h 85725"/>
              <a:gd name="T66" fmla="*/ 2185387 w 3878579"/>
              <a:gd name="T67" fmla="*/ 28575 h 85725"/>
              <a:gd name="T68" fmla="*/ 2271091 w 3878579"/>
              <a:gd name="T69" fmla="*/ 28575 h 85725"/>
              <a:gd name="T70" fmla="*/ 2385364 w 3878579"/>
              <a:gd name="T71" fmla="*/ 57150 h 85725"/>
              <a:gd name="T72" fmla="*/ 2585341 w 3878579"/>
              <a:gd name="T73" fmla="*/ 28575 h 85725"/>
              <a:gd name="T74" fmla="*/ 2471068 w 3878579"/>
              <a:gd name="T75" fmla="*/ 57150 h 85725"/>
              <a:gd name="T76" fmla="*/ 2585341 w 3878579"/>
              <a:gd name="T77" fmla="*/ 28575 h 85725"/>
              <a:gd name="T78" fmla="*/ 2671045 w 3878579"/>
              <a:gd name="T79" fmla="*/ 28575 h 85725"/>
              <a:gd name="T80" fmla="*/ 2785315 w 3878579"/>
              <a:gd name="T81" fmla="*/ 57150 h 85725"/>
              <a:gd name="T82" fmla="*/ 2985292 w 3878579"/>
              <a:gd name="T83" fmla="*/ 28575 h 85725"/>
              <a:gd name="T84" fmla="*/ 2871019 w 3878579"/>
              <a:gd name="T85" fmla="*/ 57150 h 85725"/>
              <a:gd name="T86" fmla="*/ 2985292 w 3878579"/>
              <a:gd name="T87" fmla="*/ 28575 h 85725"/>
              <a:gd name="T88" fmla="*/ 3070996 w 3878579"/>
              <a:gd name="T89" fmla="*/ 28575 h 85725"/>
              <a:gd name="T90" fmla="*/ 3185269 w 3878579"/>
              <a:gd name="T91" fmla="*/ 57150 h 85725"/>
              <a:gd name="T92" fmla="*/ 3385243 w 3878579"/>
              <a:gd name="T93" fmla="*/ 28575 h 85725"/>
              <a:gd name="T94" fmla="*/ 3270973 w 3878579"/>
              <a:gd name="T95" fmla="*/ 57150 h 85725"/>
              <a:gd name="T96" fmla="*/ 3385243 w 3878579"/>
              <a:gd name="T97" fmla="*/ 28575 h 85725"/>
              <a:gd name="T98" fmla="*/ 3470947 w 3878579"/>
              <a:gd name="T99" fmla="*/ 28575 h 85725"/>
              <a:gd name="T100" fmla="*/ 3585220 w 3878579"/>
              <a:gd name="T101" fmla="*/ 57150 h 85725"/>
              <a:gd name="T102" fmla="*/ 3785197 w 3878579"/>
              <a:gd name="T103" fmla="*/ 28575 h 85725"/>
              <a:gd name="T104" fmla="*/ 3670924 w 3878579"/>
              <a:gd name="T105" fmla="*/ 57150 h 85725"/>
              <a:gd name="T106" fmla="*/ 3785197 w 3878579"/>
              <a:gd name="T107" fmla="*/ 28575 h 85725"/>
              <a:gd name="T108" fmla="*/ 3791544 w 3878579"/>
              <a:gd name="T109" fmla="*/ 85725 h 85725"/>
              <a:gd name="T110" fmla="*/ 3791544 w 3878579"/>
              <a:gd name="T111" fmla="*/ 0 h 857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878579" h="85725">
                <a:moveTo>
                  <a:pt x="85725" y="0"/>
                </a:moveTo>
                <a:lnTo>
                  <a:pt x="0" y="42799"/>
                </a:lnTo>
                <a:lnTo>
                  <a:pt x="85725" y="85725"/>
                </a:lnTo>
                <a:lnTo>
                  <a:pt x="85725" y="57150"/>
                </a:lnTo>
                <a:lnTo>
                  <a:pt x="71374" y="57150"/>
                </a:lnTo>
                <a:lnTo>
                  <a:pt x="71374" y="28575"/>
                </a:lnTo>
                <a:lnTo>
                  <a:pt x="85725" y="28575"/>
                </a:lnTo>
                <a:lnTo>
                  <a:pt x="85725" y="0"/>
                </a:lnTo>
                <a:close/>
              </a:path>
              <a:path w="3878579" h="85725">
                <a:moveTo>
                  <a:pt x="85725" y="28575"/>
                </a:moveTo>
                <a:lnTo>
                  <a:pt x="71374" y="28575"/>
                </a:lnTo>
                <a:lnTo>
                  <a:pt x="71374" y="57150"/>
                </a:lnTo>
                <a:lnTo>
                  <a:pt x="85725" y="57150"/>
                </a:lnTo>
                <a:lnTo>
                  <a:pt x="85725" y="28575"/>
                </a:lnTo>
                <a:close/>
              </a:path>
              <a:path w="3878579" h="85725">
                <a:moveTo>
                  <a:pt x="185674" y="28575"/>
                </a:moveTo>
                <a:lnTo>
                  <a:pt x="85725" y="28575"/>
                </a:lnTo>
                <a:lnTo>
                  <a:pt x="85725" y="57150"/>
                </a:lnTo>
                <a:lnTo>
                  <a:pt x="185674" y="57150"/>
                </a:lnTo>
                <a:lnTo>
                  <a:pt x="185674" y="28575"/>
                </a:lnTo>
                <a:close/>
              </a:path>
              <a:path w="3878579" h="85725">
                <a:moveTo>
                  <a:pt x="385699" y="28575"/>
                </a:moveTo>
                <a:lnTo>
                  <a:pt x="271399" y="28575"/>
                </a:lnTo>
                <a:lnTo>
                  <a:pt x="271399" y="57150"/>
                </a:lnTo>
                <a:lnTo>
                  <a:pt x="385699" y="57150"/>
                </a:lnTo>
                <a:lnTo>
                  <a:pt x="385699" y="28575"/>
                </a:lnTo>
                <a:close/>
              </a:path>
              <a:path w="3878579" h="85725">
                <a:moveTo>
                  <a:pt x="585724" y="28575"/>
                </a:moveTo>
                <a:lnTo>
                  <a:pt x="471424" y="28575"/>
                </a:lnTo>
                <a:lnTo>
                  <a:pt x="471424" y="57150"/>
                </a:lnTo>
                <a:lnTo>
                  <a:pt x="585724" y="57150"/>
                </a:lnTo>
                <a:lnTo>
                  <a:pt x="585724" y="28575"/>
                </a:lnTo>
                <a:close/>
              </a:path>
              <a:path w="3878579" h="85725">
                <a:moveTo>
                  <a:pt x="785749" y="28575"/>
                </a:moveTo>
                <a:lnTo>
                  <a:pt x="671449" y="28575"/>
                </a:lnTo>
                <a:lnTo>
                  <a:pt x="671449" y="57150"/>
                </a:lnTo>
                <a:lnTo>
                  <a:pt x="785749" y="57150"/>
                </a:lnTo>
                <a:lnTo>
                  <a:pt x="785749" y="28575"/>
                </a:lnTo>
                <a:close/>
              </a:path>
              <a:path w="3878579" h="85725">
                <a:moveTo>
                  <a:pt x="985774" y="28575"/>
                </a:moveTo>
                <a:lnTo>
                  <a:pt x="871474" y="28575"/>
                </a:lnTo>
                <a:lnTo>
                  <a:pt x="871474" y="57150"/>
                </a:lnTo>
                <a:lnTo>
                  <a:pt x="985774" y="57150"/>
                </a:lnTo>
                <a:lnTo>
                  <a:pt x="985774" y="28575"/>
                </a:lnTo>
                <a:close/>
              </a:path>
              <a:path w="3878579" h="85725">
                <a:moveTo>
                  <a:pt x="1185799" y="28575"/>
                </a:moveTo>
                <a:lnTo>
                  <a:pt x="1071499" y="28575"/>
                </a:lnTo>
                <a:lnTo>
                  <a:pt x="1071499" y="57150"/>
                </a:lnTo>
                <a:lnTo>
                  <a:pt x="1185799" y="57150"/>
                </a:lnTo>
                <a:lnTo>
                  <a:pt x="1185799" y="28575"/>
                </a:lnTo>
                <a:close/>
              </a:path>
              <a:path w="3878579" h="85725">
                <a:moveTo>
                  <a:pt x="1385824" y="28575"/>
                </a:moveTo>
                <a:lnTo>
                  <a:pt x="1271524" y="28575"/>
                </a:lnTo>
                <a:lnTo>
                  <a:pt x="1271524" y="57150"/>
                </a:lnTo>
                <a:lnTo>
                  <a:pt x="1385824" y="57150"/>
                </a:lnTo>
                <a:lnTo>
                  <a:pt x="1385824" y="28575"/>
                </a:lnTo>
                <a:close/>
              </a:path>
              <a:path w="3878579" h="85725">
                <a:moveTo>
                  <a:pt x="1585849" y="28575"/>
                </a:moveTo>
                <a:lnTo>
                  <a:pt x="1471549" y="28575"/>
                </a:lnTo>
                <a:lnTo>
                  <a:pt x="1471549" y="57150"/>
                </a:lnTo>
                <a:lnTo>
                  <a:pt x="1585849" y="57150"/>
                </a:lnTo>
                <a:lnTo>
                  <a:pt x="1585849" y="28575"/>
                </a:lnTo>
                <a:close/>
              </a:path>
              <a:path w="3878579" h="85725">
                <a:moveTo>
                  <a:pt x="1785874" y="28575"/>
                </a:moveTo>
                <a:lnTo>
                  <a:pt x="1671574" y="28575"/>
                </a:lnTo>
                <a:lnTo>
                  <a:pt x="1671574" y="57150"/>
                </a:lnTo>
                <a:lnTo>
                  <a:pt x="1785874" y="57150"/>
                </a:lnTo>
                <a:lnTo>
                  <a:pt x="1785874" y="28575"/>
                </a:lnTo>
                <a:close/>
              </a:path>
              <a:path w="3878579" h="85725">
                <a:moveTo>
                  <a:pt x="1985899" y="28575"/>
                </a:moveTo>
                <a:lnTo>
                  <a:pt x="1871599" y="28575"/>
                </a:lnTo>
                <a:lnTo>
                  <a:pt x="1871599" y="57150"/>
                </a:lnTo>
                <a:lnTo>
                  <a:pt x="1985899" y="57150"/>
                </a:lnTo>
                <a:lnTo>
                  <a:pt x="1985899" y="28575"/>
                </a:lnTo>
                <a:close/>
              </a:path>
              <a:path w="3878579" h="85725">
                <a:moveTo>
                  <a:pt x="2185924" y="28575"/>
                </a:moveTo>
                <a:lnTo>
                  <a:pt x="2071624" y="28575"/>
                </a:lnTo>
                <a:lnTo>
                  <a:pt x="2071624" y="57150"/>
                </a:lnTo>
                <a:lnTo>
                  <a:pt x="2185924" y="57150"/>
                </a:lnTo>
                <a:lnTo>
                  <a:pt x="2185924" y="28575"/>
                </a:lnTo>
                <a:close/>
              </a:path>
              <a:path w="3878579" h="85725">
                <a:moveTo>
                  <a:pt x="2385949" y="28575"/>
                </a:moveTo>
                <a:lnTo>
                  <a:pt x="2271649" y="28575"/>
                </a:lnTo>
                <a:lnTo>
                  <a:pt x="2271649" y="57150"/>
                </a:lnTo>
                <a:lnTo>
                  <a:pt x="2385949" y="57150"/>
                </a:lnTo>
                <a:lnTo>
                  <a:pt x="2385949" y="28575"/>
                </a:lnTo>
                <a:close/>
              </a:path>
              <a:path w="3878579" h="85725">
                <a:moveTo>
                  <a:pt x="2585974" y="28575"/>
                </a:moveTo>
                <a:lnTo>
                  <a:pt x="2471674" y="28575"/>
                </a:lnTo>
                <a:lnTo>
                  <a:pt x="2471674" y="57150"/>
                </a:lnTo>
                <a:lnTo>
                  <a:pt x="2585974" y="57150"/>
                </a:lnTo>
                <a:lnTo>
                  <a:pt x="2585974" y="28575"/>
                </a:lnTo>
                <a:close/>
              </a:path>
              <a:path w="3878579" h="85725">
                <a:moveTo>
                  <a:pt x="2785999" y="28575"/>
                </a:moveTo>
                <a:lnTo>
                  <a:pt x="2671699" y="28575"/>
                </a:lnTo>
                <a:lnTo>
                  <a:pt x="2671699" y="57150"/>
                </a:lnTo>
                <a:lnTo>
                  <a:pt x="2785999" y="57150"/>
                </a:lnTo>
                <a:lnTo>
                  <a:pt x="2785999" y="28575"/>
                </a:lnTo>
                <a:close/>
              </a:path>
              <a:path w="3878579" h="85725">
                <a:moveTo>
                  <a:pt x="2986024" y="28575"/>
                </a:moveTo>
                <a:lnTo>
                  <a:pt x="2871724" y="28575"/>
                </a:lnTo>
                <a:lnTo>
                  <a:pt x="2871724" y="57150"/>
                </a:lnTo>
                <a:lnTo>
                  <a:pt x="2986024" y="57150"/>
                </a:lnTo>
                <a:lnTo>
                  <a:pt x="2986024" y="28575"/>
                </a:lnTo>
                <a:close/>
              </a:path>
              <a:path w="3878579" h="85725">
                <a:moveTo>
                  <a:pt x="3186049" y="28575"/>
                </a:moveTo>
                <a:lnTo>
                  <a:pt x="3071749" y="28575"/>
                </a:lnTo>
                <a:lnTo>
                  <a:pt x="3071749" y="57150"/>
                </a:lnTo>
                <a:lnTo>
                  <a:pt x="3186049" y="57150"/>
                </a:lnTo>
                <a:lnTo>
                  <a:pt x="3186049" y="28575"/>
                </a:lnTo>
                <a:close/>
              </a:path>
              <a:path w="3878579" h="85725">
                <a:moveTo>
                  <a:pt x="3386074" y="28575"/>
                </a:moveTo>
                <a:lnTo>
                  <a:pt x="3271774" y="28575"/>
                </a:lnTo>
                <a:lnTo>
                  <a:pt x="3271774" y="57150"/>
                </a:lnTo>
                <a:lnTo>
                  <a:pt x="3386074" y="57150"/>
                </a:lnTo>
                <a:lnTo>
                  <a:pt x="3386074" y="28575"/>
                </a:lnTo>
                <a:close/>
              </a:path>
              <a:path w="3878579" h="85725">
                <a:moveTo>
                  <a:pt x="3586099" y="28575"/>
                </a:moveTo>
                <a:lnTo>
                  <a:pt x="3471799" y="28575"/>
                </a:lnTo>
                <a:lnTo>
                  <a:pt x="3471799" y="57150"/>
                </a:lnTo>
                <a:lnTo>
                  <a:pt x="3586099" y="57150"/>
                </a:lnTo>
                <a:lnTo>
                  <a:pt x="3586099" y="28575"/>
                </a:lnTo>
                <a:close/>
              </a:path>
              <a:path w="3878579" h="85725">
                <a:moveTo>
                  <a:pt x="3786124" y="28575"/>
                </a:moveTo>
                <a:lnTo>
                  <a:pt x="3671824" y="28575"/>
                </a:lnTo>
                <a:lnTo>
                  <a:pt x="3671824" y="57150"/>
                </a:lnTo>
                <a:lnTo>
                  <a:pt x="3786124" y="57150"/>
                </a:lnTo>
                <a:lnTo>
                  <a:pt x="3786124" y="28575"/>
                </a:lnTo>
                <a:close/>
              </a:path>
              <a:path w="3878579" h="85725">
                <a:moveTo>
                  <a:pt x="3792474" y="0"/>
                </a:moveTo>
                <a:lnTo>
                  <a:pt x="3792474" y="85725"/>
                </a:lnTo>
                <a:lnTo>
                  <a:pt x="3878199" y="42925"/>
                </a:lnTo>
                <a:lnTo>
                  <a:pt x="37924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55" name="object 67"/>
          <p:cNvSpPr>
            <a:spLocks/>
          </p:cNvSpPr>
          <p:nvPr/>
        </p:nvSpPr>
        <p:spPr bwMode="auto">
          <a:xfrm>
            <a:off x="2633663" y="3673475"/>
            <a:ext cx="3878262" cy="85725"/>
          </a:xfrm>
          <a:custGeom>
            <a:avLst/>
            <a:gdLst>
              <a:gd name="T0" fmla="*/ 0 w 3878579"/>
              <a:gd name="T1" fmla="*/ 42799 h 85725"/>
              <a:gd name="T2" fmla="*/ 85704 w 3878579"/>
              <a:gd name="T3" fmla="*/ 57150 h 85725"/>
              <a:gd name="T4" fmla="*/ 71356 w 3878579"/>
              <a:gd name="T5" fmla="*/ 28575 h 85725"/>
              <a:gd name="T6" fmla="*/ 85704 w 3878579"/>
              <a:gd name="T7" fmla="*/ 0 h 85725"/>
              <a:gd name="T8" fmla="*/ 71356 w 3878579"/>
              <a:gd name="T9" fmla="*/ 28575 h 85725"/>
              <a:gd name="T10" fmla="*/ 85704 w 3878579"/>
              <a:gd name="T11" fmla="*/ 57150 h 85725"/>
              <a:gd name="T12" fmla="*/ 185629 w 3878579"/>
              <a:gd name="T13" fmla="*/ 28575 h 85725"/>
              <a:gd name="T14" fmla="*/ 85704 w 3878579"/>
              <a:gd name="T15" fmla="*/ 57150 h 85725"/>
              <a:gd name="T16" fmla="*/ 185629 w 3878579"/>
              <a:gd name="T17" fmla="*/ 28575 h 85725"/>
              <a:gd name="T18" fmla="*/ 271333 w 3878579"/>
              <a:gd name="T19" fmla="*/ 28575 h 85725"/>
              <a:gd name="T20" fmla="*/ 385603 w 3878579"/>
              <a:gd name="T21" fmla="*/ 57150 h 85725"/>
              <a:gd name="T22" fmla="*/ 585580 w 3878579"/>
              <a:gd name="T23" fmla="*/ 28575 h 85725"/>
              <a:gd name="T24" fmla="*/ 471307 w 3878579"/>
              <a:gd name="T25" fmla="*/ 57150 h 85725"/>
              <a:gd name="T26" fmla="*/ 585580 w 3878579"/>
              <a:gd name="T27" fmla="*/ 28575 h 85725"/>
              <a:gd name="T28" fmla="*/ 671284 w 3878579"/>
              <a:gd name="T29" fmla="*/ 28575 h 85725"/>
              <a:gd name="T30" fmla="*/ 785557 w 3878579"/>
              <a:gd name="T31" fmla="*/ 57150 h 85725"/>
              <a:gd name="T32" fmla="*/ 985531 w 3878579"/>
              <a:gd name="T33" fmla="*/ 28575 h 85725"/>
              <a:gd name="T34" fmla="*/ 871261 w 3878579"/>
              <a:gd name="T35" fmla="*/ 57150 h 85725"/>
              <a:gd name="T36" fmla="*/ 985531 w 3878579"/>
              <a:gd name="T37" fmla="*/ 28575 h 85725"/>
              <a:gd name="T38" fmla="*/ 1071235 w 3878579"/>
              <a:gd name="T39" fmla="*/ 28575 h 85725"/>
              <a:gd name="T40" fmla="*/ 1185508 w 3878579"/>
              <a:gd name="T41" fmla="*/ 57150 h 85725"/>
              <a:gd name="T42" fmla="*/ 1385485 w 3878579"/>
              <a:gd name="T43" fmla="*/ 28575 h 85725"/>
              <a:gd name="T44" fmla="*/ 1271212 w 3878579"/>
              <a:gd name="T45" fmla="*/ 57150 h 85725"/>
              <a:gd name="T46" fmla="*/ 1385485 w 3878579"/>
              <a:gd name="T47" fmla="*/ 28575 h 85725"/>
              <a:gd name="T48" fmla="*/ 1471189 w 3878579"/>
              <a:gd name="T49" fmla="*/ 28575 h 85725"/>
              <a:gd name="T50" fmla="*/ 1585459 w 3878579"/>
              <a:gd name="T51" fmla="*/ 57150 h 85725"/>
              <a:gd name="T52" fmla="*/ 1785436 w 3878579"/>
              <a:gd name="T53" fmla="*/ 28575 h 85725"/>
              <a:gd name="T54" fmla="*/ 1671163 w 3878579"/>
              <a:gd name="T55" fmla="*/ 57150 h 85725"/>
              <a:gd name="T56" fmla="*/ 1785436 w 3878579"/>
              <a:gd name="T57" fmla="*/ 28575 h 85725"/>
              <a:gd name="T58" fmla="*/ 1871140 w 3878579"/>
              <a:gd name="T59" fmla="*/ 28575 h 85725"/>
              <a:gd name="T60" fmla="*/ 1985413 w 3878579"/>
              <a:gd name="T61" fmla="*/ 57150 h 85725"/>
              <a:gd name="T62" fmla="*/ 2185387 w 3878579"/>
              <a:gd name="T63" fmla="*/ 28575 h 85725"/>
              <a:gd name="T64" fmla="*/ 2071117 w 3878579"/>
              <a:gd name="T65" fmla="*/ 57150 h 85725"/>
              <a:gd name="T66" fmla="*/ 2185387 w 3878579"/>
              <a:gd name="T67" fmla="*/ 28575 h 85725"/>
              <a:gd name="T68" fmla="*/ 2271091 w 3878579"/>
              <a:gd name="T69" fmla="*/ 28575 h 85725"/>
              <a:gd name="T70" fmla="*/ 2385364 w 3878579"/>
              <a:gd name="T71" fmla="*/ 57150 h 85725"/>
              <a:gd name="T72" fmla="*/ 2585341 w 3878579"/>
              <a:gd name="T73" fmla="*/ 28575 h 85725"/>
              <a:gd name="T74" fmla="*/ 2471068 w 3878579"/>
              <a:gd name="T75" fmla="*/ 57150 h 85725"/>
              <a:gd name="T76" fmla="*/ 2585341 w 3878579"/>
              <a:gd name="T77" fmla="*/ 28575 h 85725"/>
              <a:gd name="T78" fmla="*/ 2671045 w 3878579"/>
              <a:gd name="T79" fmla="*/ 28575 h 85725"/>
              <a:gd name="T80" fmla="*/ 2785315 w 3878579"/>
              <a:gd name="T81" fmla="*/ 57150 h 85725"/>
              <a:gd name="T82" fmla="*/ 2985292 w 3878579"/>
              <a:gd name="T83" fmla="*/ 28575 h 85725"/>
              <a:gd name="T84" fmla="*/ 2871019 w 3878579"/>
              <a:gd name="T85" fmla="*/ 57150 h 85725"/>
              <a:gd name="T86" fmla="*/ 2985292 w 3878579"/>
              <a:gd name="T87" fmla="*/ 28575 h 85725"/>
              <a:gd name="T88" fmla="*/ 3070996 w 3878579"/>
              <a:gd name="T89" fmla="*/ 28575 h 85725"/>
              <a:gd name="T90" fmla="*/ 3185269 w 3878579"/>
              <a:gd name="T91" fmla="*/ 57150 h 85725"/>
              <a:gd name="T92" fmla="*/ 3385243 w 3878579"/>
              <a:gd name="T93" fmla="*/ 28575 h 85725"/>
              <a:gd name="T94" fmla="*/ 3270973 w 3878579"/>
              <a:gd name="T95" fmla="*/ 57150 h 85725"/>
              <a:gd name="T96" fmla="*/ 3385243 w 3878579"/>
              <a:gd name="T97" fmla="*/ 28575 h 85725"/>
              <a:gd name="T98" fmla="*/ 3470947 w 3878579"/>
              <a:gd name="T99" fmla="*/ 28575 h 85725"/>
              <a:gd name="T100" fmla="*/ 3585220 w 3878579"/>
              <a:gd name="T101" fmla="*/ 57150 h 85725"/>
              <a:gd name="T102" fmla="*/ 3785197 w 3878579"/>
              <a:gd name="T103" fmla="*/ 28575 h 85725"/>
              <a:gd name="T104" fmla="*/ 3670924 w 3878579"/>
              <a:gd name="T105" fmla="*/ 57150 h 85725"/>
              <a:gd name="T106" fmla="*/ 3785197 w 3878579"/>
              <a:gd name="T107" fmla="*/ 28575 h 85725"/>
              <a:gd name="T108" fmla="*/ 3791544 w 3878579"/>
              <a:gd name="T109" fmla="*/ 85725 h 85725"/>
              <a:gd name="T110" fmla="*/ 3791544 w 3878579"/>
              <a:gd name="T111" fmla="*/ 0 h 857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878579" h="85725">
                <a:moveTo>
                  <a:pt x="85725" y="0"/>
                </a:moveTo>
                <a:lnTo>
                  <a:pt x="0" y="42799"/>
                </a:lnTo>
                <a:lnTo>
                  <a:pt x="85725" y="85725"/>
                </a:lnTo>
                <a:lnTo>
                  <a:pt x="85725" y="57150"/>
                </a:lnTo>
                <a:lnTo>
                  <a:pt x="71374" y="57150"/>
                </a:lnTo>
                <a:lnTo>
                  <a:pt x="71374" y="28575"/>
                </a:lnTo>
                <a:lnTo>
                  <a:pt x="85725" y="28575"/>
                </a:lnTo>
                <a:lnTo>
                  <a:pt x="85725" y="0"/>
                </a:lnTo>
                <a:close/>
              </a:path>
              <a:path w="3878579" h="85725">
                <a:moveTo>
                  <a:pt x="85725" y="28575"/>
                </a:moveTo>
                <a:lnTo>
                  <a:pt x="71374" y="28575"/>
                </a:lnTo>
                <a:lnTo>
                  <a:pt x="71374" y="57150"/>
                </a:lnTo>
                <a:lnTo>
                  <a:pt x="85725" y="57150"/>
                </a:lnTo>
                <a:lnTo>
                  <a:pt x="85725" y="28575"/>
                </a:lnTo>
                <a:close/>
              </a:path>
              <a:path w="3878579" h="85725">
                <a:moveTo>
                  <a:pt x="185674" y="28575"/>
                </a:moveTo>
                <a:lnTo>
                  <a:pt x="85725" y="28575"/>
                </a:lnTo>
                <a:lnTo>
                  <a:pt x="85725" y="57150"/>
                </a:lnTo>
                <a:lnTo>
                  <a:pt x="185674" y="57150"/>
                </a:lnTo>
                <a:lnTo>
                  <a:pt x="185674" y="28575"/>
                </a:lnTo>
                <a:close/>
              </a:path>
              <a:path w="3878579" h="85725">
                <a:moveTo>
                  <a:pt x="385699" y="28575"/>
                </a:moveTo>
                <a:lnTo>
                  <a:pt x="271399" y="28575"/>
                </a:lnTo>
                <a:lnTo>
                  <a:pt x="271399" y="57150"/>
                </a:lnTo>
                <a:lnTo>
                  <a:pt x="385699" y="57150"/>
                </a:lnTo>
                <a:lnTo>
                  <a:pt x="385699" y="28575"/>
                </a:lnTo>
                <a:close/>
              </a:path>
              <a:path w="3878579" h="85725">
                <a:moveTo>
                  <a:pt x="585724" y="28575"/>
                </a:moveTo>
                <a:lnTo>
                  <a:pt x="471424" y="28575"/>
                </a:lnTo>
                <a:lnTo>
                  <a:pt x="471424" y="57150"/>
                </a:lnTo>
                <a:lnTo>
                  <a:pt x="585724" y="57150"/>
                </a:lnTo>
                <a:lnTo>
                  <a:pt x="585724" y="28575"/>
                </a:lnTo>
                <a:close/>
              </a:path>
              <a:path w="3878579" h="85725">
                <a:moveTo>
                  <a:pt x="785749" y="28575"/>
                </a:moveTo>
                <a:lnTo>
                  <a:pt x="671449" y="28575"/>
                </a:lnTo>
                <a:lnTo>
                  <a:pt x="671449" y="57150"/>
                </a:lnTo>
                <a:lnTo>
                  <a:pt x="785749" y="57150"/>
                </a:lnTo>
                <a:lnTo>
                  <a:pt x="785749" y="28575"/>
                </a:lnTo>
                <a:close/>
              </a:path>
              <a:path w="3878579" h="85725">
                <a:moveTo>
                  <a:pt x="985774" y="28575"/>
                </a:moveTo>
                <a:lnTo>
                  <a:pt x="871474" y="28575"/>
                </a:lnTo>
                <a:lnTo>
                  <a:pt x="871474" y="57150"/>
                </a:lnTo>
                <a:lnTo>
                  <a:pt x="985774" y="57150"/>
                </a:lnTo>
                <a:lnTo>
                  <a:pt x="985774" y="28575"/>
                </a:lnTo>
                <a:close/>
              </a:path>
              <a:path w="3878579" h="85725">
                <a:moveTo>
                  <a:pt x="1185799" y="28575"/>
                </a:moveTo>
                <a:lnTo>
                  <a:pt x="1071499" y="28575"/>
                </a:lnTo>
                <a:lnTo>
                  <a:pt x="1071499" y="57150"/>
                </a:lnTo>
                <a:lnTo>
                  <a:pt x="1185799" y="57150"/>
                </a:lnTo>
                <a:lnTo>
                  <a:pt x="1185799" y="28575"/>
                </a:lnTo>
                <a:close/>
              </a:path>
              <a:path w="3878579" h="85725">
                <a:moveTo>
                  <a:pt x="1385824" y="28575"/>
                </a:moveTo>
                <a:lnTo>
                  <a:pt x="1271524" y="28575"/>
                </a:lnTo>
                <a:lnTo>
                  <a:pt x="1271524" y="57150"/>
                </a:lnTo>
                <a:lnTo>
                  <a:pt x="1385824" y="57150"/>
                </a:lnTo>
                <a:lnTo>
                  <a:pt x="1385824" y="28575"/>
                </a:lnTo>
                <a:close/>
              </a:path>
              <a:path w="3878579" h="85725">
                <a:moveTo>
                  <a:pt x="1585849" y="28575"/>
                </a:moveTo>
                <a:lnTo>
                  <a:pt x="1471549" y="28575"/>
                </a:lnTo>
                <a:lnTo>
                  <a:pt x="1471549" y="57150"/>
                </a:lnTo>
                <a:lnTo>
                  <a:pt x="1585849" y="57150"/>
                </a:lnTo>
                <a:lnTo>
                  <a:pt x="1585849" y="28575"/>
                </a:lnTo>
                <a:close/>
              </a:path>
              <a:path w="3878579" h="85725">
                <a:moveTo>
                  <a:pt x="1785874" y="28575"/>
                </a:moveTo>
                <a:lnTo>
                  <a:pt x="1671574" y="28575"/>
                </a:lnTo>
                <a:lnTo>
                  <a:pt x="1671574" y="57150"/>
                </a:lnTo>
                <a:lnTo>
                  <a:pt x="1785874" y="57150"/>
                </a:lnTo>
                <a:lnTo>
                  <a:pt x="1785874" y="28575"/>
                </a:lnTo>
                <a:close/>
              </a:path>
              <a:path w="3878579" h="85725">
                <a:moveTo>
                  <a:pt x="1985899" y="28575"/>
                </a:moveTo>
                <a:lnTo>
                  <a:pt x="1871599" y="28575"/>
                </a:lnTo>
                <a:lnTo>
                  <a:pt x="1871599" y="57150"/>
                </a:lnTo>
                <a:lnTo>
                  <a:pt x="1985899" y="57150"/>
                </a:lnTo>
                <a:lnTo>
                  <a:pt x="1985899" y="28575"/>
                </a:lnTo>
                <a:close/>
              </a:path>
              <a:path w="3878579" h="85725">
                <a:moveTo>
                  <a:pt x="2185924" y="28575"/>
                </a:moveTo>
                <a:lnTo>
                  <a:pt x="2071624" y="28575"/>
                </a:lnTo>
                <a:lnTo>
                  <a:pt x="2071624" y="57150"/>
                </a:lnTo>
                <a:lnTo>
                  <a:pt x="2185924" y="57150"/>
                </a:lnTo>
                <a:lnTo>
                  <a:pt x="2185924" y="28575"/>
                </a:lnTo>
                <a:close/>
              </a:path>
              <a:path w="3878579" h="85725">
                <a:moveTo>
                  <a:pt x="2385949" y="28575"/>
                </a:moveTo>
                <a:lnTo>
                  <a:pt x="2271649" y="28575"/>
                </a:lnTo>
                <a:lnTo>
                  <a:pt x="2271649" y="57150"/>
                </a:lnTo>
                <a:lnTo>
                  <a:pt x="2385949" y="57150"/>
                </a:lnTo>
                <a:lnTo>
                  <a:pt x="2385949" y="28575"/>
                </a:lnTo>
                <a:close/>
              </a:path>
              <a:path w="3878579" h="85725">
                <a:moveTo>
                  <a:pt x="2585974" y="28575"/>
                </a:moveTo>
                <a:lnTo>
                  <a:pt x="2471674" y="28575"/>
                </a:lnTo>
                <a:lnTo>
                  <a:pt x="2471674" y="57150"/>
                </a:lnTo>
                <a:lnTo>
                  <a:pt x="2585974" y="57150"/>
                </a:lnTo>
                <a:lnTo>
                  <a:pt x="2585974" y="28575"/>
                </a:lnTo>
                <a:close/>
              </a:path>
              <a:path w="3878579" h="85725">
                <a:moveTo>
                  <a:pt x="2785999" y="28575"/>
                </a:moveTo>
                <a:lnTo>
                  <a:pt x="2671699" y="28575"/>
                </a:lnTo>
                <a:lnTo>
                  <a:pt x="2671699" y="57150"/>
                </a:lnTo>
                <a:lnTo>
                  <a:pt x="2785999" y="57150"/>
                </a:lnTo>
                <a:lnTo>
                  <a:pt x="2785999" y="28575"/>
                </a:lnTo>
                <a:close/>
              </a:path>
              <a:path w="3878579" h="85725">
                <a:moveTo>
                  <a:pt x="2986024" y="28575"/>
                </a:moveTo>
                <a:lnTo>
                  <a:pt x="2871724" y="28575"/>
                </a:lnTo>
                <a:lnTo>
                  <a:pt x="2871724" y="57150"/>
                </a:lnTo>
                <a:lnTo>
                  <a:pt x="2986024" y="57150"/>
                </a:lnTo>
                <a:lnTo>
                  <a:pt x="2986024" y="28575"/>
                </a:lnTo>
                <a:close/>
              </a:path>
              <a:path w="3878579" h="85725">
                <a:moveTo>
                  <a:pt x="3186049" y="28575"/>
                </a:moveTo>
                <a:lnTo>
                  <a:pt x="3071749" y="28575"/>
                </a:lnTo>
                <a:lnTo>
                  <a:pt x="3071749" y="57150"/>
                </a:lnTo>
                <a:lnTo>
                  <a:pt x="3186049" y="57150"/>
                </a:lnTo>
                <a:lnTo>
                  <a:pt x="3186049" y="28575"/>
                </a:lnTo>
                <a:close/>
              </a:path>
              <a:path w="3878579" h="85725">
                <a:moveTo>
                  <a:pt x="3386074" y="28575"/>
                </a:moveTo>
                <a:lnTo>
                  <a:pt x="3271774" y="28575"/>
                </a:lnTo>
                <a:lnTo>
                  <a:pt x="3271774" y="57150"/>
                </a:lnTo>
                <a:lnTo>
                  <a:pt x="3386074" y="57150"/>
                </a:lnTo>
                <a:lnTo>
                  <a:pt x="3386074" y="28575"/>
                </a:lnTo>
                <a:close/>
              </a:path>
              <a:path w="3878579" h="85725">
                <a:moveTo>
                  <a:pt x="3586099" y="28575"/>
                </a:moveTo>
                <a:lnTo>
                  <a:pt x="3471799" y="28575"/>
                </a:lnTo>
                <a:lnTo>
                  <a:pt x="3471799" y="57150"/>
                </a:lnTo>
                <a:lnTo>
                  <a:pt x="3586099" y="57150"/>
                </a:lnTo>
                <a:lnTo>
                  <a:pt x="3586099" y="28575"/>
                </a:lnTo>
                <a:close/>
              </a:path>
              <a:path w="3878579" h="85725">
                <a:moveTo>
                  <a:pt x="3786124" y="28575"/>
                </a:moveTo>
                <a:lnTo>
                  <a:pt x="3671824" y="28575"/>
                </a:lnTo>
                <a:lnTo>
                  <a:pt x="3671824" y="57150"/>
                </a:lnTo>
                <a:lnTo>
                  <a:pt x="3786124" y="57150"/>
                </a:lnTo>
                <a:lnTo>
                  <a:pt x="3786124" y="28575"/>
                </a:lnTo>
                <a:close/>
              </a:path>
              <a:path w="3878579" h="85725">
                <a:moveTo>
                  <a:pt x="3792474" y="0"/>
                </a:moveTo>
                <a:lnTo>
                  <a:pt x="3792474" y="85725"/>
                </a:lnTo>
                <a:lnTo>
                  <a:pt x="3878199" y="42925"/>
                </a:lnTo>
                <a:lnTo>
                  <a:pt x="379247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56" name="object 68"/>
          <p:cNvSpPr>
            <a:spLocks/>
          </p:cNvSpPr>
          <p:nvPr/>
        </p:nvSpPr>
        <p:spPr bwMode="auto">
          <a:xfrm>
            <a:off x="2632075" y="4970463"/>
            <a:ext cx="855663" cy="85725"/>
          </a:xfrm>
          <a:custGeom>
            <a:avLst/>
            <a:gdLst>
              <a:gd name="T0" fmla="*/ 85629 w 855979"/>
              <a:gd name="T1" fmla="*/ 0 h 85725"/>
              <a:gd name="T2" fmla="*/ 0 w 855979"/>
              <a:gd name="T3" fmla="*/ 42925 h 85725"/>
              <a:gd name="T4" fmla="*/ 85629 w 855979"/>
              <a:gd name="T5" fmla="*/ 85725 h 85725"/>
              <a:gd name="T6" fmla="*/ 85629 w 855979"/>
              <a:gd name="T7" fmla="*/ 57150 h 85725"/>
              <a:gd name="T8" fmla="*/ 71296 w 855979"/>
              <a:gd name="T9" fmla="*/ 57150 h 85725"/>
              <a:gd name="T10" fmla="*/ 71296 w 855979"/>
              <a:gd name="T11" fmla="*/ 28575 h 85725"/>
              <a:gd name="T12" fmla="*/ 85629 w 855979"/>
              <a:gd name="T13" fmla="*/ 28575 h 85725"/>
              <a:gd name="T14" fmla="*/ 85629 w 855979"/>
              <a:gd name="T15" fmla="*/ 0 h 85725"/>
              <a:gd name="T16" fmla="*/ 85629 w 855979"/>
              <a:gd name="T17" fmla="*/ 28575 h 85725"/>
              <a:gd name="T18" fmla="*/ 71296 w 855979"/>
              <a:gd name="T19" fmla="*/ 28575 h 85725"/>
              <a:gd name="T20" fmla="*/ 71296 w 855979"/>
              <a:gd name="T21" fmla="*/ 57150 h 85725"/>
              <a:gd name="T22" fmla="*/ 85629 w 855979"/>
              <a:gd name="T23" fmla="*/ 57150 h 85725"/>
              <a:gd name="T24" fmla="*/ 85629 w 855979"/>
              <a:gd name="T25" fmla="*/ 28575 h 85725"/>
              <a:gd name="T26" fmla="*/ 185468 w 855979"/>
              <a:gd name="T27" fmla="*/ 28575 h 85725"/>
              <a:gd name="T28" fmla="*/ 85629 w 855979"/>
              <a:gd name="T29" fmla="*/ 28575 h 85725"/>
              <a:gd name="T30" fmla="*/ 85629 w 855979"/>
              <a:gd name="T31" fmla="*/ 57150 h 85725"/>
              <a:gd name="T32" fmla="*/ 185468 w 855979"/>
              <a:gd name="T33" fmla="*/ 57150 h 85725"/>
              <a:gd name="T34" fmla="*/ 185468 w 855979"/>
              <a:gd name="T35" fmla="*/ 28575 h 85725"/>
              <a:gd name="T36" fmla="*/ 385273 w 855979"/>
              <a:gd name="T37" fmla="*/ 28575 h 85725"/>
              <a:gd name="T38" fmla="*/ 271099 w 855979"/>
              <a:gd name="T39" fmla="*/ 28575 h 85725"/>
              <a:gd name="T40" fmla="*/ 271099 w 855979"/>
              <a:gd name="T41" fmla="*/ 57150 h 85725"/>
              <a:gd name="T42" fmla="*/ 385273 w 855979"/>
              <a:gd name="T43" fmla="*/ 57150 h 85725"/>
              <a:gd name="T44" fmla="*/ 385273 w 855979"/>
              <a:gd name="T45" fmla="*/ 28575 h 85725"/>
              <a:gd name="T46" fmla="*/ 585076 w 855979"/>
              <a:gd name="T47" fmla="*/ 28575 h 85725"/>
              <a:gd name="T48" fmla="*/ 470902 w 855979"/>
              <a:gd name="T49" fmla="*/ 28575 h 85725"/>
              <a:gd name="T50" fmla="*/ 470902 w 855979"/>
              <a:gd name="T51" fmla="*/ 57150 h 85725"/>
              <a:gd name="T52" fmla="*/ 585076 w 855979"/>
              <a:gd name="T53" fmla="*/ 57150 h 85725"/>
              <a:gd name="T54" fmla="*/ 585076 w 855979"/>
              <a:gd name="T55" fmla="*/ 28575 h 85725"/>
              <a:gd name="T56" fmla="*/ 769022 w 855979"/>
              <a:gd name="T57" fmla="*/ 0 h 85725"/>
              <a:gd name="T58" fmla="*/ 769022 w 855979"/>
              <a:gd name="T59" fmla="*/ 85725 h 85725"/>
              <a:gd name="T60" fmla="*/ 826193 w 855979"/>
              <a:gd name="T61" fmla="*/ 57150 h 85725"/>
              <a:gd name="T62" fmla="*/ 783357 w 855979"/>
              <a:gd name="T63" fmla="*/ 57150 h 85725"/>
              <a:gd name="T64" fmla="*/ 783357 w 855979"/>
              <a:gd name="T65" fmla="*/ 28575 h 85725"/>
              <a:gd name="T66" fmla="*/ 826024 w 855979"/>
              <a:gd name="T67" fmla="*/ 28575 h 85725"/>
              <a:gd name="T68" fmla="*/ 769022 w 855979"/>
              <a:gd name="T69" fmla="*/ 0 h 85725"/>
              <a:gd name="T70" fmla="*/ 769022 w 855979"/>
              <a:gd name="T71" fmla="*/ 28575 h 85725"/>
              <a:gd name="T72" fmla="*/ 670705 w 855979"/>
              <a:gd name="T73" fmla="*/ 28575 h 85725"/>
              <a:gd name="T74" fmla="*/ 670705 w 855979"/>
              <a:gd name="T75" fmla="*/ 57150 h 85725"/>
              <a:gd name="T76" fmla="*/ 769022 w 855979"/>
              <a:gd name="T77" fmla="*/ 57150 h 85725"/>
              <a:gd name="T78" fmla="*/ 769022 w 855979"/>
              <a:gd name="T79" fmla="*/ 28575 h 85725"/>
              <a:gd name="T80" fmla="*/ 826024 w 855979"/>
              <a:gd name="T81" fmla="*/ 28575 h 85725"/>
              <a:gd name="T82" fmla="*/ 783357 w 855979"/>
              <a:gd name="T83" fmla="*/ 28575 h 85725"/>
              <a:gd name="T84" fmla="*/ 783357 w 855979"/>
              <a:gd name="T85" fmla="*/ 57150 h 85725"/>
              <a:gd name="T86" fmla="*/ 826193 w 855979"/>
              <a:gd name="T87" fmla="*/ 57150 h 85725"/>
              <a:gd name="T88" fmla="*/ 854651 w 855979"/>
              <a:gd name="T89" fmla="*/ 42925 h 85725"/>
              <a:gd name="T90" fmla="*/ 826024 w 855979"/>
              <a:gd name="T91" fmla="*/ 28575 h 857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55979" h="85725">
                <a:moveTo>
                  <a:pt x="85725" y="0"/>
                </a:moveTo>
                <a:lnTo>
                  <a:pt x="0" y="42925"/>
                </a:lnTo>
                <a:lnTo>
                  <a:pt x="85725" y="85725"/>
                </a:lnTo>
                <a:lnTo>
                  <a:pt x="85725" y="57150"/>
                </a:lnTo>
                <a:lnTo>
                  <a:pt x="71374" y="57150"/>
                </a:lnTo>
                <a:lnTo>
                  <a:pt x="71374" y="28575"/>
                </a:lnTo>
                <a:lnTo>
                  <a:pt x="85725" y="28575"/>
                </a:lnTo>
                <a:lnTo>
                  <a:pt x="85725" y="0"/>
                </a:lnTo>
                <a:close/>
              </a:path>
              <a:path w="855979" h="85725">
                <a:moveTo>
                  <a:pt x="85725" y="28575"/>
                </a:moveTo>
                <a:lnTo>
                  <a:pt x="71374" y="28575"/>
                </a:lnTo>
                <a:lnTo>
                  <a:pt x="71374" y="57150"/>
                </a:lnTo>
                <a:lnTo>
                  <a:pt x="85725" y="57150"/>
                </a:lnTo>
                <a:lnTo>
                  <a:pt x="85725" y="28575"/>
                </a:lnTo>
                <a:close/>
              </a:path>
              <a:path w="855979" h="85725">
                <a:moveTo>
                  <a:pt x="185674" y="28575"/>
                </a:moveTo>
                <a:lnTo>
                  <a:pt x="85725" y="28575"/>
                </a:lnTo>
                <a:lnTo>
                  <a:pt x="85725" y="57150"/>
                </a:lnTo>
                <a:lnTo>
                  <a:pt x="185674" y="57150"/>
                </a:lnTo>
                <a:lnTo>
                  <a:pt x="185674" y="28575"/>
                </a:lnTo>
                <a:close/>
              </a:path>
              <a:path w="855979" h="85725">
                <a:moveTo>
                  <a:pt x="385699" y="28575"/>
                </a:moveTo>
                <a:lnTo>
                  <a:pt x="271399" y="28575"/>
                </a:lnTo>
                <a:lnTo>
                  <a:pt x="271399" y="57150"/>
                </a:lnTo>
                <a:lnTo>
                  <a:pt x="385699" y="57150"/>
                </a:lnTo>
                <a:lnTo>
                  <a:pt x="385699" y="28575"/>
                </a:lnTo>
                <a:close/>
              </a:path>
              <a:path w="855979" h="85725">
                <a:moveTo>
                  <a:pt x="585724" y="28575"/>
                </a:moveTo>
                <a:lnTo>
                  <a:pt x="471424" y="28575"/>
                </a:lnTo>
                <a:lnTo>
                  <a:pt x="471424" y="57150"/>
                </a:lnTo>
                <a:lnTo>
                  <a:pt x="585724" y="57150"/>
                </a:lnTo>
                <a:lnTo>
                  <a:pt x="585724" y="28575"/>
                </a:lnTo>
                <a:close/>
              </a:path>
              <a:path w="855979" h="85725">
                <a:moveTo>
                  <a:pt x="769874" y="0"/>
                </a:moveTo>
                <a:lnTo>
                  <a:pt x="769874" y="85725"/>
                </a:lnTo>
                <a:lnTo>
                  <a:pt x="827108" y="57150"/>
                </a:lnTo>
                <a:lnTo>
                  <a:pt x="784225" y="57150"/>
                </a:lnTo>
                <a:lnTo>
                  <a:pt x="784225" y="28575"/>
                </a:lnTo>
                <a:lnTo>
                  <a:pt x="826939" y="28575"/>
                </a:lnTo>
                <a:lnTo>
                  <a:pt x="769874" y="0"/>
                </a:lnTo>
                <a:close/>
              </a:path>
              <a:path w="855979" h="85725">
                <a:moveTo>
                  <a:pt x="769874" y="28575"/>
                </a:moveTo>
                <a:lnTo>
                  <a:pt x="671449" y="28575"/>
                </a:lnTo>
                <a:lnTo>
                  <a:pt x="671449" y="57150"/>
                </a:lnTo>
                <a:lnTo>
                  <a:pt x="769874" y="57150"/>
                </a:lnTo>
                <a:lnTo>
                  <a:pt x="769874" y="28575"/>
                </a:lnTo>
                <a:close/>
              </a:path>
              <a:path w="855979" h="85725">
                <a:moveTo>
                  <a:pt x="826939" y="28575"/>
                </a:moveTo>
                <a:lnTo>
                  <a:pt x="784225" y="28575"/>
                </a:lnTo>
                <a:lnTo>
                  <a:pt x="784225" y="57150"/>
                </a:lnTo>
                <a:lnTo>
                  <a:pt x="827108" y="57150"/>
                </a:lnTo>
                <a:lnTo>
                  <a:pt x="855599" y="42925"/>
                </a:lnTo>
                <a:lnTo>
                  <a:pt x="826939" y="285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57" name="object 69"/>
          <p:cNvSpPr>
            <a:spLocks/>
          </p:cNvSpPr>
          <p:nvPr/>
        </p:nvSpPr>
        <p:spPr bwMode="auto">
          <a:xfrm>
            <a:off x="2632075" y="4324350"/>
            <a:ext cx="855663" cy="85725"/>
          </a:xfrm>
          <a:custGeom>
            <a:avLst/>
            <a:gdLst>
              <a:gd name="T0" fmla="*/ 85629 w 855979"/>
              <a:gd name="T1" fmla="*/ 0 h 85725"/>
              <a:gd name="T2" fmla="*/ 0 w 855979"/>
              <a:gd name="T3" fmla="*/ 42799 h 85725"/>
              <a:gd name="T4" fmla="*/ 85629 w 855979"/>
              <a:gd name="T5" fmla="*/ 85725 h 85725"/>
              <a:gd name="T6" fmla="*/ 85629 w 855979"/>
              <a:gd name="T7" fmla="*/ 57150 h 85725"/>
              <a:gd name="T8" fmla="*/ 71296 w 855979"/>
              <a:gd name="T9" fmla="*/ 57150 h 85725"/>
              <a:gd name="T10" fmla="*/ 71422 w 855979"/>
              <a:gd name="T11" fmla="*/ 28575 h 85725"/>
              <a:gd name="T12" fmla="*/ 85629 w 855979"/>
              <a:gd name="T13" fmla="*/ 28575 h 85725"/>
              <a:gd name="T14" fmla="*/ 85629 w 855979"/>
              <a:gd name="T15" fmla="*/ 0 h 85725"/>
              <a:gd name="T16" fmla="*/ 85629 w 855979"/>
              <a:gd name="T17" fmla="*/ 28575 h 85725"/>
              <a:gd name="T18" fmla="*/ 71422 w 855979"/>
              <a:gd name="T19" fmla="*/ 28575 h 85725"/>
              <a:gd name="T20" fmla="*/ 71296 w 855979"/>
              <a:gd name="T21" fmla="*/ 57150 h 85725"/>
              <a:gd name="T22" fmla="*/ 85629 w 855979"/>
              <a:gd name="T23" fmla="*/ 57150 h 85725"/>
              <a:gd name="T24" fmla="*/ 85629 w 855979"/>
              <a:gd name="T25" fmla="*/ 28575 h 85725"/>
              <a:gd name="T26" fmla="*/ 185468 w 855979"/>
              <a:gd name="T27" fmla="*/ 28575 h 85725"/>
              <a:gd name="T28" fmla="*/ 85629 w 855979"/>
              <a:gd name="T29" fmla="*/ 28575 h 85725"/>
              <a:gd name="T30" fmla="*/ 85629 w 855979"/>
              <a:gd name="T31" fmla="*/ 57150 h 85725"/>
              <a:gd name="T32" fmla="*/ 185468 w 855979"/>
              <a:gd name="T33" fmla="*/ 57150 h 85725"/>
              <a:gd name="T34" fmla="*/ 185468 w 855979"/>
              <a:gd name="T35" fmla="*/ 28575 h 85725"/>
              <a:gd name="T36" fmla="*/ 385273 w 855979"/>
              <a:gd name="T37" fmla="*/ 28575 h 85725"/>
              <a:gd name="T38" fmla="*/ 271099 w 855979"/>
              <a:gd name="T39" fmla="*/ 28575 h 85725"/>
              <a:gd name="T40" fmla="*/ 271099 w 855979"/>
              <a:gd name="T41" fmla="*/ 57150 h 85725"/>
              <a:gd name="T42" fmla="*/ 385273 w 855979"/>
              <a:gd name="T43" fmla="*/ 57150 h 85725"/>
              <a:gd name="T44" fmla="*/ 385273 w 855979"/>
              <a:gd name="T45" fmla="*/ 28575 h 85725"/>
              <a:gd name="T46" fmla="*/ 585076 w 855979"/>
              <a:gd name="T47" fmla="*/ 28575 h 85725"/>
              <a:gd name="T48" fmla="*/ 470902 w 855979"/>
              <a:gd name="T49" fmla="*/ 28575 h 85725"/>
              <a:gd name="T50" fmla="*/ 470902 w 855979"/>
              <a:gd name="T51" fmla="*/ 57150 h 85725"/>
              <a:gd name="T52" fmla="*/ 585076 w 855979"/>
              <a:gd name="T53" fmla="*/ 57150 h 85725"/>
              <a:gd name="T54" fmla="*/ 585076 w 855979"/>
              <a:gd name="T55" fmla="*/ 28575 h 85725"/>
              <a:gd name="T56" fmla="*/ 769022 w 855979"/>
              <a:gd name="T57" fmla="*/ 0 h 85725"/>
              <a:gd name="T58" fmla="*/ 769022 w 855979"/>
              <a:gd name="T59" fmla="*/ 85725 h 85725"/>
              <a:gd name="T60" fmla="*/ 826024 w 855979"/>
              <a:gd name="T61" fmla="*/ 57150 h 85725"/>
              <a:gd name="T62" fmla="*/ 783357 w 855979"/>
              <a:gd name="T63" fmla="*/ 57150 h 85725"/>
              <a:gd name="T64" fmla="*/ 783357 w 855979"/>
              <a:gd name="T65" fmla="*/ 28575 h 85725"/>
              <a:gd name="T66" fmla="*/ 826193 w 855979"/>
              <a:gd name="T67" fmla="*/ 28575 h 85725"/>
              <a:gd name="T68" fmla="*/ 769022 w 855979"/>
              <a:gd name="T69" fmla="*/ 0 h 85725"/>
              <a:gd name="T70" fmla="*/ 769022 w 855979"/>
              <a:gd name="T71" fmla="*/ 28575 h 85725"/>
              <a:gd name="T72" fmla="*/ 670705 w 855979"/>
              <a:gd name="T73" fmla="*/ 28575 h 85725"/>
              <a:gd name="T74" fmla="*/ 670705 w 855979"/>
              <a:gd name="T75" fmla="*/ 57150 h 85725"/>
              <a:gd name="T76" fmla="*/ 769022 w 855979"/>
              <a:gd name="T77" fmla="*/ 57150 h 85725"/>
              <a:gd name="T78" fmla="*/ 769022 w 855979"/>
              <a:gd name="T79" fmla="*/ 28575 h 85725"/>
              <a:gd name="T80" fmla="*/ 826193 w 855979"/>
              <a:gd name="T81" fmla="*/ 28575 h 85725"/>
              <a:gd name="T82" fmla="*/ 783357 w 855979"/>
              <a:gd name="T83" fmla="*/ 28575 h 85725"/>
              <a:gd name="T84" fmla="*/ 783357 w 855979"/>
              <a:gd name="T85" fmla="*/ 57150 h 85725"/>
              <a:gd name="T86" fmla="*/ 826024 w 855979"/>
              <a:gd name="T87" fmla="*/ 57150 h 85725"/>
              <a:gd name="T88" fmla="*/ 854651 w 855979"/>
              <a:gd name="T89" fmla="*/ 42799 h 85725"/>
              <a:gd name="T90" fmla="*/ 826193 w 855979"/>
              <a:gd name="T91" fmla="*/ 28575 h 857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55979" h="85725">
                <a:moveTo>
                  <a:pt x="85725" y="0"/>
                </a:moveTo>
                <a:lnTo>
                  <a:pt x="0" y="42799"/>
                </a:lnTo>
                <a:lnTo>
                  <a:pt x="85725" y="85725"/>
                </a:lnTo>
                <a:lnTo>
                  <a:pt x="85725" y="57150"/>
                </a:lnTo>
                <a:lnTo>
                  <a:pt x="71374" y="57150"/>
                </a:lnTo>
                <a:lnTo>
                  <a:pt x="71500" y="28575"/>
                </a:lnTo>
                <a:lnTo>
                  <a:pt x="85725" y="28575"/>
                </a:lnTo>
                <a:lnTo>
                  <a:pt x="85725" y="0"/>
                </a:lnTo>
                <a:close/>
              </a:path>
              <a:path w="855979" h="85725">
                <a:moveTo>
                  <a:pt x="85725" y="28575"/>
                </a:moveTo>
                <a:lnTo>
                  <a:pt x="71500" y="28575"/>
                </a:lnTo>
                <a:lnTo>
                  <a:pt x="71374" y="57150"/>
                </a:lnTo>
                <a:lnTo>
                  <a:pt x="85725" y="57150"/>
                </a:lnTo>
                <a:lnTo>
                  <a:pt x="85725" y="28575"/>
                </a:lnTo>
                <a:close/>
              </a:path>
              <a:path w="855979" h="85725">
                <a:moveTo>
                  <a:pt x="185674" y="28575"/>
                </a:moveTo>
                <a:lnTo>
                  <a:pt x="85725" y="28575"/>
                </a:lnTo>
                <a:lnTo>
                  <a:pt x="85725" y="57150"/>
                </a:lnTo>
                <a:lnTo>
                  <a:pt x="185674" y="57150"/>
                </a:lnTo>
                <a:lnTo>
                  <a:pt x="185674" y="28575"/>
                </a:lnTo>
                <a:close/>
              </a:path>
              <a:path w="855979" h="85725">
                <a:moveTo>
                  <a:pt x="385699" y="28575"/>
                </a:moveTo>
                <a:lnTo>
                  <a:pt x="271399" y="28575"/>
                </a:lnTo>
                <a:lnTo>
                  <a:pt x="271399" y="57150"/>
                </a:lnTo>
                <a:lnTo>
                  <a:pt x="385699" y="57150"/>
                </a:lnTo>
                <a:lnTo>
                  <a:pt x="385699" y="28575"/>
                </a:lnTo>
                <a:close/>
              </a:path>
              <a:path w="855979" h="85725">
                <a:moveTo>
                  <a:pt x="585724" y="28575"/>
                </a:moveTo>
                <a:lnTo>
                  <a:pt x="471424" y="28575"/>
                </a:lnTo>
                <a:lnTo>
                  <a:pt x="471424" y="57150"/>
                </a:lnTo>
                <a:lnTo>
                  <a:pt x="585724" y="57150"/>
                </a:lnTo>
                <a:lnTo>
                  <a:pt x="585724" y="28575"/>
                </a:lnTo>
                <a:close/>
              </a:path>
              <a:path w="855979" h="85725">
                <a:moveTo>
                  <a:pt x="769874" y="0"/>
                </a:moveTo>
                <a:lnTo>
                  <a:pt x="769874" y="85725"/>
                </a:lnTo>
                <a:lnTo>
                  <a:pt x="826939" y="57150"/>
                </a:lnTo>
                <a:lnTo>
                  <a:pt x="784225" y="57150"/>
                </a:lnTo>
                <a:lnTo>
                  <a:pt x="784225" y="28575"/>
                </a:lnTo>
                <a:lnTo>
                  <a:pt x="827108" y="28575"/>
                </a:lnTo>
                <a:lnTo>
                  <a:pt x="769874" y="0"/>
                </a:lnTo>
                <a:close/>
              </a:path>
              <a:path w="855979" h="85725">
                <a:moveTo>
                  <a:pt x="769874" y="28575"/>
                </a:moveTo>
                <a:lnTo>
                  <a:pt x="671449" y="28575"/>
                </a:lnTo>
                <a:lnTo>
                  <a:pt x="671449" y="57150"/>
                </a:lnTo>
                <a:lnTo>
                  <a:pt x="769874" y="57150"/>
                </a:lnTo>
                <a:lnTo>
                  <a:pt x="769874" y="28575"/>
                </a:lnTo>
                <a:close/>
              </a:path>
              <a:path w="855979" h="85725">
                <a:moveTo>
                  <a:pt x="827108" y="28575"/>
                </a:moveTo>
                <a:lnTo>
                  <a:pt x="784225" y="28575"/>
                </a:lnTo>
                <a:lnTo>
                  <a:pt x="784225" y="57150"/>
                </a:lnTo>
                <a:lnTo>
                  <a:pt x="826939" y="57150"/>
                </a:lnTo>
                <a:lnTo>
                  <a:pt x="855599" y="42799"/>
                </a:lnTo>
                <a:lnTo>
                  <a:pt x="827108" y="285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58" name="object 70"/>
          <p:cNvSpPr>
            <a:spLocks/>
          </p:cNvSpPr>
          <p:nvPr/>
        </p:nvSpPr>
        <p:spPr bwMode="auto">
          <a:xfrm>
            <a:off x="5651500" y="5599113"/>
            <a:ext cx="858838" cy="87312"/>
          </a:xfrm>
          <a:custGeom>
            <a:avLst/>
            <a:gdLst>
              <a:gd name="T0" fmla="*/ 85505 w 859154"/>
              <a:gd name="T1" fmla="*/ 1297 h 86995"/>
              <a:gd name="T2" fmla="*/ 0 w 859154"/>
              <a:gd name="T3" fmla="*/ 44783 h 86995"/>
              <a:gd name="T4" fmla="*/ 85755 w 859154"/>
              <a:gd name="T5" fmla="*/ 87961 h 86995"/>
              <a:gd name="T6" fmla="*/ 85671 w 859154"/>
              <a:gd name="T7" fmla="*/ 59100 h 86995"/>
              <a:gd name="T8" fmla="*/ 71422 w 859154"/>
              <a:gd name="T9" fmla="*/ 59100 h 86995"/>
              <a:gd name="T10" fmla="*/ 71296 w 859154"/>
              <a:gd name="T11" fmla="*/ 30211 h 86995"/>
              <a:gd name="T12" fmla="*/ 85587 w 859154"/>
              <a:gd name="T13" fmla="*/ 30184 h 86995"/>
              <a:gd name="T14" fmla="*/ 85505 w 859154"/>
              <a:gd name="T15" fmla="*/ 1297 h 86995"/>
              <a:gd name="T16" fmla="*/ 85587 w 859154"/>
              <a:gd name="T17" fmla="*/ 30184 h 86995"/>
              <a:gd name="T18" fmla="*/ 71296 w 859154"/>
              <a:gd name="T19" fmla="*/ 30211 h 86995"/>
              <a:gd name="T20" fmla="*/ 71422 w 859154"/>
              <a:gd name="T21" fmla="*/ 59100 h 86995"/>
              <a:gd name="T22" fmla="*/ 85671 w 859154"/>
              <a:gd name="T23" fmla="*/ 59072 h 86995"/>
              <a:gd name="T24" fmla="*/ 85587 w 859154"/>
              <a:gd name="T25" fmla="*/ 30184 h 86995"/>
              <a:gd name="T26" fmla="*/ 85671 w 859154"/>
              <a:gd name="T27" fmla="*/ 59072 h 86995"/>
              <a:gd name="T28" fmla="*/ 71422 w 859154"/>
              <a:gd name="T29" fmla="*/ 59100 h 86995"/>
              <a:gd name="T30" fmla="*/ 85671 w 859154"/>
              <a:gd name="T31" fmla="*/ 59100 h 86995"/>
              <a:gd name="T32" fmla="*/ 85671 w 859154"/>
              <a:gd name="T33" fmla="*/ 59072 h 86995"/>
              <a:gd name="T34" fmla="*/ 185470 w 859154"/>
              <a:gd name="T35" fmla="*/ 29992 h 86995"/>
              <a:gd name="T36" fmla="*/ 85587 w 859154"/>
              <a:gd name="T37" fmla="*/ 30184 h 86995"/>
              <a:gd name="T38" fmla="*/ 85671 w 859154"/>
              <a:gd name="T39" fmla="*/ 59072 h 86995"/>
              <a:gd name="T40" fmla="*/ 185596 w 859154"/>
              <a:gd name="T41" fmla="*/ 58881 h 86995"/>
              <a:gd name="T42" fmla="*/ 185470 w 859154"/>
              <a:gd name="T43" fmla="*/ 29992 h 86995"/>
              <a:gd name="T44" fmla="*/ 385273 w 859154"/>
              <a:gd name="T45" fmla="*/ 29620 h 86995"/>
              <a:gd name="T46" fmla="*/ 271099 w 859154"/>
              <a:gd name="T47" fmla="*/ 29838 h 86995"/>
              <a:gd name="T48" fmla="*/ 271225 w 859154"/>
              <a:gd name="T49" fmla="*/ 58726 h 86995"/>
              <a:gd name="T50" fmla="*/ 385399 w 859154"/>
              <a:gd name="T51" fmla="*/ 58508 h 86995"/>
              <a:gd name="T52" fmla="*/ 385273 w 859154"/>
              <a:gd name="T53" fmla="*/ 29620 h 86995"/>
              <a:gd name="T54" fmla="*/ 585079 w 859154"/>
              <a:gd name="T55" fmla="*/ 29247 h 86995"/>
              <a:gd name="T56" fmla="*/ 470905 w 859154"/>
              <a:gd name="T57" fmla="*/ 29453 h 86995"/>
              <a:gd name="T58" fmla="*/ 471031 w 859154"/>
              <a:gd name="T59" fmla="*/ 58341 h 86995"/>
              <a:gd name="T60" fmla="*/ 585206 w 859154"/>
              <a:gd name="T61" fmla="*/ 58136 h 86995"/>
              <a:gd name="T62" fmla="*/ 585079 w 859154"/>
              <a:gd name="T63" fmla="*/ 29247 h 86995"/>
              <a:gd name="T64" fmla="*/ 829462 w 859154"/>
              <a:gd name="T65" fmla="*/ 28875 h 86995"/>
              <a:gd name="T66" fmla="*/ 784882 w 859154"/>
              <a:gd name="T67" fmla="*/ 28875 h 86995"/>
              <a:gd name="T68" fmla="*/ 785009 w 859154"/>
              <a:gd name="T69" fmla="*/ 57764 h 86995"/>
              <a:gd name="T70" fmla="*/ 772281 w 859154"/>
              <a:gd name="T71" fmla="*/ 57786 h 86995"/>
              <a:gd name="T72" fmla="*/ 772324 w 859154"/>
              <a:gd name="T73" fmla="*/ 86666 h 86995"/>
              <a:gd name="T74" fmla="*/ 857826 w 859154"/>
              <a:gd name="T75" fmla="*/ 43179 h 86995"/>
              <a:gd name="T76" fmla="*/ 829462 w 859154"/>
              <a:gd name="T77" fmla="*/ 28875 h 86995"/>
              <a:gd name="T78" fmla="*/ 772239 w 859154"/>
              <a:gd name="T79" fmla="*/ 28898 h 86995"/>
              <a:gd name="T80" fmla="*/ 670708 w 859154"/>
              <a:gd name="T81" fmla="*/ 29081 h 86995"/>
              <a:gd name="T82" fmla="*/ 670835 w 859154"/>
              <a:gd name="T83" fmla="*/ 57969 h 86995"/>
              <a:gd name="T84" fmla="*/ 772281 w 859154"/>
              <a:gd name="T85" fmla="*/ 57786 h 86995"/>
              <a:gd name="T86" fmla="*/ 772239 w 859154"/>
              <a:gd name="T87" fmla="*/ 28898 h 86995"/>
              <a:gd name="T88" fmla="*/ 784882 w 859154"/>
              <a:gd name="T89" fmla="*/ 28875 h 86995"/>
              <a:gd name="T90" fmla="*/ 772239 w 859154"/>
              <a:gd name="T91" fmla="*/ 28898 h 86995"/>
              <a:gd name="T92" fmla="*/ 772281 w 859154"/>
              <a:gd name="T93" fmla="*/ 57786 h 86995"/>
              <a:gd name="T94" fmla="*/ 785009 w 859154"/>
              <a:gd name="T95" fmla="*/ 57764 h 86995"/>
              <a:gd name="T96" fmla="*/ 784882 w 859154"/>
              <a:gd name="T97" fmla="*/ 28875 h 86995"/>
              <a:gd name="T98" fmla="*/ 772197 w 859154"/>
              <a:gd name="T99" fmla="*/ 0 h 86995"/>
              <a:gd name="T100" fmla="*/ 772239 w 859154"/>
              <a:gd name="T101" fmla="*/ 28898 h 86995"/>
              <a:gd name="T102" fmla="*/ 829462 w 859154"/>
              <a:gd name="T103" fmla="*/ 28875 h 86995"/>
              <a:gd name="T104" fmla="*/ 772197 w 859154"/>
              <a:gd name="T105" fmla="*/ 0 h 869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59154" h="86995">
                <a:moveTo>
                  <a:pt x="85598" y="1282"/>
                </a:moveTo>
                <a:lnTo>
                  <a:pt x="0" y="44297"/>
                </a:lnTo>
                <a:lnTo>
                  <a:pt x="85851" y="87007"/>
                </a:lnTo>
                <a:lnTo>
                  <a:pt x="85767" y="58458"/>
                </a:lnTo>
                <a:lnTo>
                  <a:pt x="71500" y="58458"/>
                </a:lnTo>
                <a:lnTo>
                  <a:pt x="71374" y="29883"/>
                </a:lnTo>
                <a:lnTo>
                  <a:pt x="85682" y="29856"/>
                </a:lnTo>
                <a:lnTo>
                  <a:pt x="85598" y="1282"/>
                </a:lnTo>
                <a:close/>
              </a:path>
              <a:path w="859154" h="86995">
                <a:moveTo>
                  <a:pt x="85682" y="29856"/>
                </a:moveTo>
                <a:lnTo>
                  <a:pt x="71374" y="29883"/>
                </a:lnTo>
                <a:lnTo>
                  <a:pt x="71500" y="58458"/>
                </a:lnTo>
                <a:lnTo>
                  <a:pt x="85767" y="58431"/>
                </a:lnTo>
                <a:lnTo>
                  <a:pt x="85682" y="29856"/>
                </a:lnTo>
                <a:close/>
              </a:path>
              <a:path w="859154" h="86995">
                <a:moveTo>
                  <a:pt x="85767" y="58431"/>
                </a:moveTo>
                <a:lnTo>
                  <a:pt x="71500" y="58458"/>
                </a:lnTo>
                <a:lnTo>
                  <a:pt x="85767" y="58458"/>
                </a:lnTo>
                <a:lnTo>
                  <a:pt x="85767" y="58431"/>
                </a:lnTo>
                <a:close/>
              </a:path>
              <a:path w="859154" h="86995">
                <a:moveTo>
                  <a:pt x="185674" y="29667"/>
                </a:moveTo>
                <a:lnTo>
                  <a:pt x="85682" y="29856"/>
                </a:lnTo>
                <a:lnTo>
                  <a:pt x="85767" y="58431"/>
                </a:lnTo>
                <a:lnTo>
                  <a:pt x="185800" y="58242"/>
                </a:lnTo>
                <a:lnTo>
                  <a:pt x="185674" y="29667"/>
                </a:lnTo>
                <a:close/>
              </a:path>
              <a:path w="859154" h="86995">
                <a:moveTo>
                  <a:pt x="385699" y="29298"/>
                </a:moveTo>
                <a:lnTo>
                  <a:pt x="271399" y="29514"/>
                </a:lnTo>
                <a:lnTo>
                  <a:pt x="271525" y="58089"/>
                </a:lnTo>
                <a:lnTo>
                  <a:pt x="385825" y="57873"/>
                </a:lnTo>
                <a:lnTo>
                  <a:pt x="385699" y="29298"/>
                </a:lnTo>
                <a:close/>
              </a:path>
              <a:path w="859154" h="86995">
                <a:moveTo>
                  <a:pt x="585724" y="28930"/>
                </a:moveTo>
                <a:lnTo>
                  <a:pt x="471424" y="29133"/>
                </a:lnTo>
                <a:lnTo>
                  <a:pt x="471550" y="57708"/>
                </a:lnTo>
                <a:lnTo>
                  <a:pt x="585851" y="57505"/>
                </a:lnTo>
                <a:lnTo>
                  <a:pt x="585724" y="28930"/>
                </a:lnTo>
                <a:close/>
              </a:path>
              <a:path w="859154" h="86995">
                <a:moveTo>
                  <a:pt x="830377" y="28562"/>
                </a:moveTo>
                <a:lnTo>
                  <a:pt x="785749" y="28562"/>
                </a:lnTo>
                <a:lnTo>
                  <a:pt x="785876" y="57137"/>
                </a:lnTo>
                <a:lnTo>
                  <a:pt x="773133" y="57159"/>
                </a:lnTo>
                <a:lnTo>
                  <a:pt x="773176" y="85725"/>
                </a:lnTo>
                <a:lnTo>
                  <a:pt x="858774" y="42710"/>
                </a:lnTo>
                <a:lnTo>
                  <a:pt x="830377" y="28562"/>
                </a:lnTo>
                <a:close/>
              </a:path>
              <a:path w="859154" h="86995">
                <a:moveTo>
                  <a:pt x="773091" y="28584"/>
                </a:moveTo>
                <a:lnTo>
                  <a:pt x="671449" y="28765"/>
                </a:lnTo>
                <a:lnTo>
                  <a:pt x="671576" y="57340"/>
                </a:lnTo>
                <a:lnTo>
                  <a:pt x="773133" y="57159"/>
                </a:lnTo>
                <a:lnTo>
                  <a:pt x="773091" y="28584"/>
                </a:lnTo>
                <a:close/>
              </a:path>
              <a:path w="859154" h="86995">
                <a:moveTo>
                  <a:pt x="785749" y="28562"/>
                </a:moveTo>
                <a:lnTo>
                  <a:pt x="773091" y="28584"/>
                </a:lnTo>
                <a:lnTo>
                  <a:pt x="773133" y="57159"/>
                </a:lnTo>
                <a:lnTo>
                  <a:pt x="785876" y="57137"/>
                </a:lnTo>
                <a:lnTo>
                  <a:pt x="785749" y="28562"/>
                </a:lnTo>
                <a:close/>
              </a:path>
              <a:path w="859154" h="86995">
                <a:moveTo>
                  <a:pt x="773049" y="0"/>
                </a:moveTo>
                <a:lnTo>
                  <a:pt x="773091" y="28584"/>
                </a:lnTo>
                <a:lnTo>
                  <a:pt x="830377" y="28562"/>
                </a:lnTo>
                <a:lnTo>
                  <a:pt x="7730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59" name="object 71"/>
          <p:cNvSpPr>
            <a:spLocks/>
          </p:cNvSpPr>
          <p:nvPr/>
        </p:nvSpPr>
        <p:spPr bwMode="auto">
          <a:xfrm>
            <a:off x="2632075" y="5600700"/>
            <a:ext cx="855663" cy="85725"/>
          </a:xfrm>
          <a:custGeom>
            <a:avLst/>
            <a:gdLst>
              <a:gd name="T0" fmla="*/ 85629 w 855979"/>
              <a:gd name="T1" fmla="*/ 0 h 85725"/>
              <a:gd name="T2" fmla="*/ 0 w 855979"/>
              <a:gd name="T3" fmla="*/ 42862 h 85725"/>
              <a:gd name="T4" fmla="*/ 85629 w 855979"/>
              <a:gd name="T5" fmla="*/ 85725 h 85725"/>
              <a:gd name="T6" fmla="*/ 85629 w 855979"/>
              <a:gd name="T7" fmla="*/ 57150 h 85725"/>
              <a:gd name="T8" fmla="*/ 71296 w 855979"/>
              <a:gd name="T9" fmla="*/ 57150 h 85725"/>
              <a:gd name="T10" fmla="*/ 71296 w 855979"/>
              <a:gd name="T11" fmla="*/ 28575 h 85725"/>
              <a:gd name="T12" fmla="*/ 85629 w 855979"/>
              <a:gd name="T13" fmla="*/ 28575 h 85725"/>
              <a:gd name="T14" fmla="*/ 85629 w 855979"/>
              <a:gd name="T15" fmla="*/ 0 h 85725"/>
              <a:gd name="T16" fmla="*/ 85629 w 855979"/>
              <a:gd name="T17" fmla="*/ 28575 h 85725"/>
              <a:gd name="T18" fmla="*/ 71296 w 855979"/>
              <a:gd name="T19" fmla="*/ 28575 h 85725"/>
              <a:gd name="T20" fmla="*/ 71296 w 855979"/>
              <a:gd name="T21" fmla="*/ 57150 h 85725"/>
              <a:gd name="T22" fmla="*/ 85629 w 855979"/>
              <a:gd name="T23" fmla="*/ 57150 h 85725"/>
              <a:gd name="T24" fmla="*/ 85629 w 855979"/>
              <a:gd name="T25" fmla="*/ 28575 h 85725"/>
              <a:gd name="T26" fmla="*/ 185468 w 855979"/>
              <a:gd name="T27" fmla="*/ 28575 h 85725"/>
              <a:gd name="T28" fmla="*/ 85629 w 855979"/>
              <a:gd name="T29" fmla="*/ 28575 h 85725"/>
              <a:gd name="T30" fmla="*/ 85629 w 855979"/>
              <a:gd name="T31" fmla="*/ 57150 h 85725"/>
              <a:gd name="T32" fmla="*/ 185468 w 855979"/>
              <a:gd name="T33" fmla="*/ 57150 h 85725"/>
              <a:gd name="T34" fmla="*/ 185468 w 855979"/>
              <a:gd name="T35" fmla="*/ 28575 h 85725"/>
              <a:gd name="T36" fmla="*/ 385273 w 855979"/>
              <a:gd name="T37" fmla="*/ 28575 h 85725"/>
              <a:gd name="T38" fmla="*/ 271099 w 855979"/>
              <a:gd name="T39" fmla="*/ 28575 h 85725"/>
              <a:gd name="T40" fmla="*/ 271099 w 855979"/>
              <a:gd name="T41" fmla="*/ 57150 h 85725"/>
              <a:gd name="T42" fmla="*/ 385273 w 855979"/>
              <a:gd name="T43" fmla="*/ 57150 h 85725"/>
              <a:gd name="T44" fmla="*/ 385273 w 855979"/>
              <a:gd name="T45" fmla="*/ 28575 h 85725"/>
              <a:gd name="T46" fmla="*/ 585076 w 855979"/>
              <a:gd name="T47" fmla="*/ 28575 h 85725"/>
              <a:gd name="T48" fmla="*/ 470902 w 855979"/>
              <a:gd name="T49" fmla="*/ 28575 h 85725"/>
              <a:gd name="T50" fmla="*/ 470902 w 855979"/>
              <a:gd name="T51" fmla="*/ 57150 h 85725"/>
              <a:gd name="T52" fmla="*/ 585076 w 855979"/>
              <a:gd name="T53" fmla="*/ 57150 h 85725"/>
              <a:gd name="T54" fmla="*/ 585076 w 855979"/>
              <a:gd name="T55" fmla="*/ 28575 h 85725"/>
              <a:gd name="T56" fmla="*/ 769022 w 855979"/>
              <a:gd name="T57" fmla="*/ 0 h 85725"/>
              <a:gd name="T58" fmla="*/ 769022 w 855979"/>
              <a:gd name="T59" fmla="*/ 85725 h 85725"/>
              <a:gd name="T60" fmla="*/ 826109 w 855979"/>
              <a:gd name="T61" fmla="*/ 57150 h 85725"/>
              <a:gd name="T62" fmla="*/ 783357 w 855979"/>
              <a:gd name="T63" fmla="*/ 57150 h 85725"/>
              <a:gd name="T64" fmla="*/ 783357 w 855979"/>
              <a:gd name="T65" fmla="*/ 28575 h 85725"/>
              <a:gd name="T66" fmla="*/ 826109 w 855979"/>
              <a:gd name="T67" fmla="*/ 28575 h 85725"/>
              <a:gd name="T68" fmla="*/ 769022 w 855979"/>
              <a:gd name="T69" fmla="*/ 0 h 85725"/>
              <a:gd name="T70" fmla="*/ 769022 w 855979"/>
              <a:gd name="T71" fmla="*/ 28575 h 85725"/>
              <a:gd name="T72" fmla="*/ 670705 w 855979"/>
              <a:gd name="T73" fmla="*/ 28575 h 85725"/>
              <a:gd name="T74" fmla="*/ 670705 w 855979"/>
              <a:gd name="T75" fmla="*/ 57150 h 85725"/>
              <a:gd name="T76" fmla="*/ 769022 w 855979"/>
              <a:gd name="T77" fmla="*/ 57150 h 85725"/>
              <a:gd name="T78" fmla="*/ 769022 w 855979"/>
              <a:gd name="T79" fmla="*/ 28575 h 85725"/>
              <a:gd name="T80" fmla="*/ 826109 w 855979"/>
              <a:gd name="T81" fmla="*/ 28575 h 85725"/>
              <a:gd name="T82" fmla="*/ 783357 w 855979"/>
              <a:gd name="T83" fmla="*/ 28575 h 85725"/>
              <a:gd name="T84" fmla="*/ 783357 w 855979"/>
              <a:gd name="T85" fmla="*/ 57150 h 85725"/>
              <a:gd name="T86" fmla="*/ 826109 w 855979"/>
              <a:gd name="T87" fmla="*/ 57150 h 85725"/>
              <a:gd name="T88" fmla="*/ 854651 w 855979"/>
              <a:gd name="T89" fmla="*/ 42862 h 85725"/>
              <a:gd name="T90" fmla="*/ 826109 w 855979"/>
              <a:gd name="T91" fmla="*/ 28575 h 857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55979" h="85725">
                <a:moveTo>
                  <a:pt x="85725" y="0"/>
                </a:moveTo>
                <a:lnTo>
                  <a:pt x="0" y="42862"/>
                </a:lnTo>
                <a:lnTo>
                  <a:pt x="85725" y="85725"/>
                </a:lnTo>
                <a:lnTo>
                  <a:pt x="85725" y="57150"/>
                </a:lnTo>
                <a:lnTo>
                  <a:pt x="71374" y="57150"/>
                </a:lnTo>
                <a:lnTo>
                  <a:pt x="71374" y="28575"/>
                </a:lnTo>
                <a:lnTo>
                  <a:pt x="85725" y="28575"/>
                </a:lnTo>
                <a:lnTo>
                  <a:pt x="85725" y="0"/>
                </a:lnTo>
                <a:close/>
              </a:path>
              <a:path w="855979" h="85725">
                <a:moveTo>
                  <a:pt x="85725" y="28575"/>
                </a:moveTo>
                <a:lnTo>
                  <a:pt x="71374" y="28575"/>
                </a:lnTo>
                <a:lnTo>
                  <a:pt x="71374" y="57150"/>
                </a:lnTo>
                <a:lnTo>
                  <a:pt x="85725" y="57150"/>
                </a:lnTo>
                <a:lnTo>
                  <a:pt x="85725" y="28575"/>
                </a:lnTo>
                <a:close/>
              </a:path>
              <a:path w="855979" h="85725">
                <a:moveTo>
                  <a:pt x="185674" y="28575"/>
                </a:moveTo>
                <a:lnTo>
                  <a:pt x="85725" y="28575"/>
                </a:lnTo>
                <a:lnTo>
                  <a:pt x="85725" y="57150"/>
                </a:lnTo>
                <a:lnTo>
                  <a:pt x="185674" y="57150"/>
                </a:lnTo>
                <a:lnTo>
                  <a:pt x="185674" y="28575"/>
                </a:lnTo>
                <a:close/>
              </a:path>
              <a:path w="855979" h="85725">
                <a:moveTo>
                  <a:pt x="385699" y="28575"/>
                </a:moveTo>
                <a:lnTo>
                  <a:pt x="271399" y="28575"/>
                </a:lnTo>
                <a:lnTo>
                  <a:pt x="271399" y="57150"/>
                </a:lnTo>
                <a:lnTo>
                  <a:pt x="385699" y="57150"/>
                </a:lnTo>
                <a:lnTo>
                  <a:pt x="385699" y="28575"/>
                </a:lnTo>
                <a:close/>
              </a:path>
              <a:path w="855979" h="85725">
                <a:moveTo>
                  <a:pt x="585724" y="28575"/>
                </a:moveTo>
                <a:lnTo>
                  <a:pt x="471424" y="28575"/>
                </a:lnTo>
                <a:lnTo>
                  <a:pt x="471424" y="57150"/>
                </a:lnTo>
                <a:lnTo>
                  <a:pt x="585724" y="57150"/>
                </a:lnTo>
                <a:lnTo>
                  <a:pt x="585724" y="28575"/>
                </a:lnTo>
                <a:close/>
              </a:path>
              <a:path w="855979" h="85725">
                <a:moveTo>
                  <a:pt x="769874" y="0"/>
                </a:moveTo>
                <a:lnTo>
                  <a:pt x="769874" y="85725"/>
                </a:lnTo>
                <a:lnTo>
                  <a:pt x="827024" y="57150"/>
                </a:lnTo>
                <a:lnTo>
                  <a:pt x="784225" y="57150"/>
                </a:lnTo>
                <a:lnTo>
                  <a:pt x="784225" y="28575"/>
                </a:lnTo>
                <a:lnTo>
                  <a:pt x="827024" y="28575"/>
                </a:lnTo>
                <a:lnTo>
                  <a:pt x="769874" y="0"/>
                </a:lnTo>
                <a:close/>
              </a:path>
              <a:path w="855979" h="85725">
                <a:moveTo>
                  <a:pt x="769874" y="28575"/>
                </a:moveTo>
                <a:lnTo>
                  <a:pt x="671449" y="28575"/>
                </a:lnTo>
                <a:lnTo>
                  <a:pt x="671449" y="57150"/>
                </a:lnTo>
                <a:lnTo>
                  <a:pt x="769874" y="57150"/>
                </a:lnTo>
                <a:lnTo>
                  <a:pt x="769874" y="28575"/>
                </a:lnTo>
                <a:close/>
              </a:path>
              <a:path w="855979" h="85725">
                <a:moveTo>
                  <a:pt x="827024" y="28575"/>
                </a:moveTo>
                <a:lnTo>
                  <a:pt x="784225" y="28575"/>
                </a:lnTo>
                <a:lnTo>
                  <a:pt x="784225" y="57150"/>
                </a:lnTo>
                <a:lnTo>
                  <a:pt x="827024" y="57150"/>
                </a:lnTo>
                <a:lnTo>
                  <a:pt x="855599" y="42862"/>
                </a:lnTo>
                <a:lnTo>
                  <a:pt x="827024" y="285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60" name="object 72"/>
          <p:cNvSpPr>
            <a:spLocks/>
          </p:cNvSpPr>
          <p:nvPr/>
        </p:nvSpPr>
        <p:spPr bwMode="auto">
          <a:xfrm>
            <a:off x="5651500" y="4324350"/>
            <a:ext cx="858838" cy="85725"/>
          </a:xfrm>
          <a:custGeom>
            <a:avLst/>
            <a:gdLst>
              <a:gd name="T0" fmla="*/ 85629 w 859154"/>
              <a:gd name="T1" fmla="*/ 0 h 85725"/>
              <a:gd name="T2" fmla="*/ 0 w 859154"/>
              <a:gd name="T3" fmla="*/ 42799 h 85725"/>
              <a:gd name="T4" fmla="*/ 85629 w 859154"/>
              <a:gd name="T5" fmla="*/ 85725 h 85725"/>
              <a:gd name="T6" fmla="*/ 85629 w 859154"/>
              <a:gd name="T7" fmla="*/ 57150 h 85725"/>
              <a:gd name="T8" fmla="*/ 71296 w 859154"/>
              <a:gd name="T9" fmla="*/ 57150 h 85725"/>
              <a:gd name="T10" fmla="*/ 71296 w 859154"/>
              <a:gd name="T11" fmla="*/ 28575 h 85725"/>
              <a:gd name="T12" fmla="*/ 85629 w 859154"/>
              <a:gd name="T13" fmla="*/ 28575 h 85725"/>
              <a:gd name="T14" fmla="*/ 85629 w 859154"/>
              <a:gd name="T15" fmla="*/ 0 h 85725"/>
              <a:gd name="T16" fmla="*/ 85629 w 859154"/>
              <a:gd name="T17" fmla="*/ 28575 h 85725"/>
              <a:gd name="T18" fmla="*/ 71296 w 859154"/>
              <a:gd name="T19" fmla="*/ 28575 h 85725"/>
              <a:gd name="T20" fmla="*/ 71296 w 859154"/>
              <a:gd name="T21" fmla="*/ 57150 h 85725"/>
              <a:gd name="T22" fmla="*/ 85629 w 859154"/>
              <a:gd name="T23" fmla="*/ 57150 h 85725"/>
              <a:gd name="T24" fmla="*/ 85629 w 859154"/>
              <a:gd name="T25" fmla="*/ 28575 h 85725"/>
              <a:gd name="T26" fmla="*/ 185470 w 859154"/>
              <a:gd name="T27" fmla="*/ 28575 h 85725"/>
              <a:gd name="T28" fmla="*/ 85629 w 859154"/>
              <a:gd name="T29" fmla="*/ 28575 h 85725"/>
              <a:gd name="T30" fmla="*/ 85629 w 859154"/>
              <a:gd name="T31" fmla="*/ 57150 h 85725"/>
              <a:gd name="T32" fmla="*/ 185470 w 859154"/>
              <a:gd name="T33" fmla="*/ 57150 h 85725"/>
              <a:gd name="T34" fmla="*/ 185470 w 859154"/>
              <a:gd name="T35" fmla="*/ 28575 h 85725"/>
              <a:gd name="T36" fmla="*/ 385273 w 859154"/>
              <a:gd name="T37" fmla="*/ 28575 h 85725"/>
              <a:gd name="T38" fmla="*/ 271099 w 859154"/>
              <a:gd name="T39" fmla="*/ 28575 h 85725"/>
              <a:gd name="T40" fmla="*/ 271099 w 859154"/>
              <a:gd name="T41" fmla="*/ 57150 h 85725"/>
              <a:gd name="T42" fmla="*/ 385273 w 859154"/>
              <a:gd name="T43" fmla="*/ 57150 h 85725"/>
              <a:gd name="T44" fmla="*/ 385273 w 859154"/>
              <a:gd name="T45" fmla="*/ 28575 h 85725"/>
              <a:gd name="T46" fmla="*/ 585079 w 859154"/>
              <a:gd name="T47" fmla="*/ 28575 h 85725"/>
              <a:gd name="T48" fmla="*/ 470905 w 859154"/>
              <a:gd name="T49" fmla="*/ 28575 h 85725"/>
              <a:gd name="T50" fmla="*/ 470905 w 859154"/>
              <a:gd name="T51" fmla="*/ 57150 h 85725"/>
              <a:gd name="T52" fmla="*/ 585079 w 859154"/>
              <a:gd name="T53" fmla="*/ 57150 h 85725"/>
              <a:gd name="T54" fmla="*/ 585079 w 859154"/>
              <a:gd name="T55" fmla="*/ 28575 h 85725"/>
              <a:gd name="T56" fmla="*/ 772197 w 859154"/>
              <a:gd name="T57" fmla="*/ 0 h 85725"/>
              <a:gd name="T58" fmla="*/ 772197 w 859154"/>
              <a:gd name="T59" fmla="*/ 85725 h 85725"/>
              <a:gd name="T60" fmla="*/ 829199 w 859154"/>
              <a:gd name="T61" fmla="*/ 57150 h 85725"/>
              <a:gd name="T62" fmla="*/ 784882 w 859154"/>
              <a:gd name="T63" fmla="*/ 57150 h 85725"/>
              <a:gd name="T64" fmla="*/ 784882 w 859154"/>
              <a:gd name="T65" fmla="*/ 28575 h 85725"/>
              <a:gd name="T66" fmla="*/ 829368 w 859154"/>
              <a:gd name="T67" fmla="*/ 28575 h 85725"/>
              <a:gd name="T68" fmla="*/ 772197 w 859154"/>
              <a:gd name="T69" fmla="*/ 0 h 85725"/>
              <a:gd name="T70" fmla="*/ 772197 w 859154"/>
              <a:gd name="T71" fmla="*/ 28575 h 85725"/>
              <a:gd name="T72" fmla="*/ 670708 w 859154"/>
              <a:gd name="T73" fmla="*/ 28575 h 85725"/>
              <a:gd name="T74" fmla="*/ 670708 w 859154"/>
              <a:gd name="T75" fmla="*/ 57150 h 85725"/>
              <a:gd name="T76" fmla="*/ 772197 w 859154"/>
              <a:gd name="T77" fmla="*/ 57150 h 85725"/>
              <a:gd name="T78" fmla="*/ 772197 w 859154"/>
              <a:gd name="T79" fmla="*/ 28575 h 85725"/>
              <a:gd name="T80" fmla="*/ 829368 w 859154"/>
              <a:gd name="T81" fmla="*/ 28575 h 85725"/>
              <a:gd name="T82" fmla="*/ 784882 w 859154"/>
              <a:gd name="T83" fmla="*/ 28575 h 85725"/>
              <a:gd name="T84" fmla="*/ 784882 w 859154"/>
              <a:gd name="T85" fmla="*/ 57150 h 85725"/>
              <a:gd name="T86" fmla="*/ 829199 w 859154"/>
              <a:gd name="T87" fmla="*/ 57150 h 85725"/>
              <a:gd name="T88" fmla="*/ 857826 w 859154"/>
              <a:gd name="T89" fmla="*/ 42799 h 85725"/>
              <a:gd name="T90" fmla="*/ 829368 w 859154"/>
              <a:gd name="T91" fmla="*/ 28575 h 857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59154" h="85725">
                <a:moveTo>
                  <a:pt x="85725" y="0"/>
                </a:moveTo>
                <a:lnTo>
                  <a:pt x="0" y="42799"/>
                </a:lnTo>
                <a:lnTo>
                  <a:pt x="85725" y="85725"/>
                </a:lnTo>
                <a:lnTo>
                  <a:pt x="85725" y="57150"/>
                </a:lnTo>
                <a:lnTo>
                  <a:pt x="71374" y="57150"/>
                </a:lnTo>
                <a:lnTo>
                  <a:pt x="71374" y="28575"/>
                </a:lnTo>
                <a:lnTo>
                  <a:pt x="85725" y="28575"/>
                </a:lnTo>
                <a:lnTo>
                  <a:pt x="85725" y="0"/>
                </a:lnTo>
                <a:close/>
              </a:path>
              <a:path w="859154" h="85725">
                <a:moveTo>
                  <a:pt x="85725" y="28575"/>
                </a:moveTo>
                <a:lnTo>
                  <a:pt x="71374" y="28575"/>
                </a:lnTo>
                <a:lnTo>
                  <a:pt x="71374" y="57150"/>
                </a:lnTo>
                <a:lnTo>
                  <a:pt x="85725" y="57150"/>
                </a:lnTo>
                <a:lnTo>
                  <a:pt x="85725" y="28575"/>
                </a:lnTo>
                <a:close/>
              </a:path>
              <a:path w="859154" h="85725">
                <a:moveTo>
                  <a:pt x="185674" y="28575"/>
                </a:moveTo>
                <a:lnTo>
                  <a:pt x="85725" y="28575"/>
                </a:lnTo>
                <a:lnTo>
                  <a:pt x="85725" y="57150"/>
                </a:lnTo>
                <a:lnTo>
                  <a:pt x="185674" y="57150"/>
                </a:lnTo>
                <a:lnTo>
                  <a:pt x="185674" y="28575"/>
                </a:lnTo>
                <a:close/>
              </a:path>
              <a:path w="859154" h="85725">
                <a:moveTo>
                  <a:pt x="385699" y="28575"/>
                </a:moveTo>
                <a:lnTo>
                  <a:pt x="271399" y="28575"/>
                </a:lnTo>
                <a:lnTo>
                  <a:pt x="271399" y="57150"/>
                </a:lnTo>
                <a:lnTo>
                  <a:pt x="385699" y="57150"/>
                </a:lnTo>
                <a:lnTo>
                  <a:pt x="385699" y="28575"/>
                </a:lnTo>
                <a:close/>
              </a:path>
              <a:path w="859154" h="85725">
                <a:moveTo>
                  <a:pt x="585724" y="28575"/>
                </a:moveTo>
                <a:lnTo>
                  <a:pt x="471424" y="28575"/>
                </a:lnTo>
                <a:lnTo>
                  <a:pt x="471424" y="57150"/>
                </a:lnTo>
                <a:lnTo>
                  <a:pt x="585724" y="57150"/>
                </a:lnTo>
                <a:lnTo>
                  <a:pt x="585724" y="28575"/>
                </a:lnTo>
                <a:close/>
              </a:path>
              <a:path w="859154" h="85725">
                <a:moveTo>
                  <a:pt x="773049" y="0"/>
                </a:moveTo>
                <a:lnTo>
                  <a:pt x="773049" y="85725"/>
                </a:lnTo>
                <a:lnTo>
                  <a:pt x="830114" y="57150"/>
                </a:lnTo>
                <a:lnTo>
                  <a:pt x="785749" y="57150"/>
                </a:lnTo>
                <a:lnTo>
                  <a:pt x="785749" y="28575"/>
                </a:lnTo>
                <a:lnTo>
                  <a:pt x="830283" y="28575"/>
                </a:lnTo>
                <a:lnTo>
                  <a:pt x="773049" y="0"/>
                </a:lnTo>
                <a:close/>
              </a:path>
              <a:path w="859154" h="85725">
                <a:moveTo>
                  <a:pt x="773049" y="28575"/>
                </a:moveTo>
                <a:lnTo>
                  <a:pt x="671449" y="28575"/>
                </a:lnTo>
                <a:lnTo>
                  <a:pt x="671449" y="57150"/>
                </a:lnTo>
                <a:lnTo>
                  <a:pt x="773049" y="57150"/>
                </a:lnTo>
                <a:lnTo>
                  <a:pt x="773049" y="28575"/>
                </a:lnTo>
                <a:close/>
              </a:path>
              <a:path w="859154" h="85725">
                <a:moveTo>
                  <a:pt x="830283" y="28575"/>
                </a:moveTo>
                <a:lnTo>
                  <a:pt x="785749" y="28575"/>
                </a:lnTo>
                <a:lnTo>
                  <a:pt x="785749" y="57150"/>
                </a:lnTo>
                <a:lnTo>
                  <a:pt x="830114" y="57150"/>
                </a:lnTo>
                <a:lnTo>
                  <a:pt x="858774" y="42799"/>
                </a:lnTo>
                <a:lnTo>
                  <a:pt x="830283" y="285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61" name="object 73"/>
          <p:cNvSpPr>
            <a:spLocks/>
          </p:cNvSpPr>
          <p:nvPr/>
        </p:nvSpPr>
        <p:spPr bwMode="auto">
          <a:xfrm>
            <a:off x="5651500" y="4970463"/>
            <a:ext cx="858838" cy="85725"/>
          </a:xfrm>
          <a:custGeom>
            <a:avLst/>
            <a:gdLst>
              <a:gd name="T0" fmla="*/ 85629 w 859154"/>
              <a:gd name="T1" fmla="*/ 0 h 85725"/>
              <a:gd name="T2" fmla="*/ 0 w 859154"/>
              <a:gd name="T3" fmla="*/ 42925 h 85725"/>
              <a:gd name="T4" fmla="*/ 85629 w 859154"/>
              <a:gd name="T5" fmla="*/ 85725 h 85725"/>
              <a:gd name="T6" fmla="*/ 85629 w 859154"/>
              <a:gd name="T7" fmla="*/ 57150 h 85725"/>
              <a:gd name="T8" fmla="*/ 71296 w 859154"/>
              <a:gd name="T9" fmla="*/ 57150 h 85725"/>
              <a:gd name="T10" fmla="*/ 71296 w 859154"/>
              <a:gd name="T11" fmla="*/ 28575 h 85725"/>
              <a:gd name="T12" fmla="*/ 85629 w 859154"/>
              <a:gd name="T13" fmla="*/ 28575 h 85725"/>
              <a:gd name="T14" fmla="*/ 85629 w 859154"/>
              <a:gd name="T15" fmla="*/ 0 h 85725"/>
              <a:gd name="T16" fmla="*/ 85629 w 859154"/>
              <a:gd name="T17" fmla="*/ 28575 h 85725"/>
              <a:gd name="T18" fmla="*/ 71296 w 859154"/>
              <a:gd name="T19" fmla="*/ 28575 h 85725"/>
              <a:gd name="T20" fmla="*/ 71296 w 859154"/>
              <a:gd name="T21" fmla="*/ 57150 h 85725"/>
              <a:gd name="T22" fmla="*/ 85629 w 859154"/>
              <a:gd name="T23" fmla="*/ 57150 h 85725"/>
              <a:gd name="T24" fmla="*/ 85629 w 859154"/>
              <a:gd name="T25" fmla="*/ 28575 h 85725"/>
              <a:gd name="T26" fmla="*/ 185470 w 859154"/>
              <a:gd name="T27" fmla="*/ 28575 h 85725"/>
              <a:gd name="T28" fmla="*/ 85629 w 859154"/>
              <a:gd name="T29" fmla="*/ 28575 h 85725"/>
              <a:gd name="T30" fmla="*/ 85629 w 859154"/>
              <a:gd name="T31" fmla="*/ 57150 h 85725"/>
              <a:gd name="T32" fmla="*/ 185470 w 859154"/>
              <a:gd name="T33" fmla="*/ 57150 h 85725"/>
              <a:gd name="T34" fmla="*/ 185470 w 859154"/>
              <a:gd name="T35" fmla="*/ 28575 h 85725"/>
              <a:gd name="T36" fmla="*/ 385273 w 859154"/>
              <a:gd name="T37" fmla="*/ 28575 h 85725"/>
              <a:gd name="T38" fmla="*/ 271099 w 859154"/>
              <a:gd name="T39" fmla="*/ 28575 h 85725"/>
              <a:gd name="T40" fmla="*/ 271099 w 859154"/>
              <a:gd name="T41" fmla="*/ 57150 h 85725"/>
              <a:gd name="T42" fmla="*/ 385273 w 859154"/>
              <a:gd name="T43" fmla="*/ 57150 h 85725"/>
              <a:gd name="T44" fmla="*/ 385273 w 859154"/>
              <a:gd name="T45" fmla="*/ 28575 h 85725"/>
              <a:gd name="T46" fmla="*/ 585079 w 859154"/>
              <a:gd name="T47" fmla="*/ 28575 h 85725"/>
              <a:gd name="T48" fmla="*/ 470905 w 859154"/>
              <a:gd name="T49" fmla="*/ 28575 h 85725"/>
              <a:gd name="T50" fmla="*/ 470905 w 859154"/>
              <a:gd name="T51" fmla="*/ 57150 h 85725"/>
              <a:gd name="T52" fmla="*/ 585079 w 859154"/>
              <a:gd name="T53" fmla="*/ 57150 h 85725"/>
              <a:gd name="T54" fmla="*/ 585079 w 859154"/>
              <a:gd name="T55" fmla="*/ 28575 h 85725"/>
              <a:gd name="T56" fmla="*/ 772197 w 859154"/>
              <a:gd name="T57" fmla="*/ 0 h 85725"/>
              <a:gd name="T58" fmla="*/ 772197 w 859154"/>
              <a:gd name="T59" fmla="*/ 85725 h 85725"/>
              <a:gd name="T60" fmla="*/ 829368 w 859154"/>
              <a:gd name="T61" fmla="*/ 57150 h 85725"/>
              <a:gd name="T62" fmla="*/ 784882 w 859154"/>
              <a:gd name="T63" fmla="*/ 57150 h 85725"/>
              <a:gd name="T64" fmla="*/ 784882 w 859154"/>
              <a:gd name="T65" fmla="*/ 28575 h 85725"/>
              <a:gd name="T66" fmla="*/ 829199 w 859154"/>
              <a:gd name="T67" fmla="*/ 28575 h 85725"/>
              <a:gd name="T68" fmla="*/ 772197 w 859154"/>
              <a:gd name="T69" fmla="*/ 0 h 85725"/>
              <a:gd name="T70" fmla="*/ 772197 w 859154"/>
              <a:gd name="T71" fmla="*/ 28575 h 85725"/>
              <a:gd name="T72" fmla="*/ 670708 w 859154"/>
              <a:gd name="T73" fmla="*/ 28575 h 85725"/>
              <a:gd name="T74" fmla="*/ 670708 w 859154"/>
              <a:gd name="T75" fmla="*/ 57150 h 85725"/>
              <a:gd name="T76" fmla="*/ 772197 w 859154"/>
              <a:gd name="T77" fmla="*/ 57150 h 85725"/>
              <a:gd name="T78" fmla="*/ 772197 w 859154"/>
              <a:gd name="T79" fmla="*/ 28575 h 85725"/>
              <a:gd name="T80" fmla="*/ 829199 w 859154"/>
              <a:gd name="T81" fmla="*/ 28575 h 85725"/>
              <a:gd name="T82" fmla="*/ 784882 w 859154"/>
              <a:gd name="T83" fmla="*/ 28575 h 85725"/>
              <a:gd name="T84" fmla="*/ 784882 w 859154"/>
              <a:gd name="T85" fmla="*/ 57150 h 85725"/>
              <a:gd name="T86" fmla="*/ 829368 w 859154"/>
              <a:gd name="T87" fmla="*/ 57150 h 85725"/>
              <a:gd name="T88" fmla="*/ 857826 w 859154"/>
              <a:gd name="T89" fmla="*/ 42925 h 85725"/>
              <a:gd name="T90" fmla="*/ 829199 w 859154"/>
              <a:gd name="T91" fmla="*/ 28575 h 857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59154" h="85725">
                <a:moveTo>
                  <a:pt x="85725" y="0"/>
                </a:moveTo>
                <a:lnTo>
                  <a:pt x="0" y="42925"/>
                </a:lnTo>
                <a:lnTo>
                  <a:pt x="85725" y="85725"/>
                </a:lnTo>
                <a:lnTo>
                  <a:pt x="85725" y="57150"/>
                </a:lnTo>
                <a:lnTo>
                  <a:pt x="71374" y="57150"/>
                </a:lnTo>
                <a:lnTo>
                  <a:pt x="71374" y="28575"/>
                </a:lnTo>
                <a:lnTo>
                  <a:pt x="85725" y="28575"/>
                </a:lnTo>
                <a:lnTo>
                  <a:pt x="85725" y="0"/>
                </a:lnTo>
                <a:close/>
              </a:path>
              <a:path w="859154" h="85725">
                <a:moveTo>
                  <a:pt x="85725" y="28575"/>
                </a:moveTo>
                <a:lnTo>
                  <a:pt x="71374" y="28575"/>
                </a:lnTo>
                <a:lnTo>
                  <a:pt x="71374" y="57150"/>
                </a:lnTo>
                <a:lnTo>
                  <a:pt x="85725" y="57150"/>
                </a:lnTo>
                <a:lnTo>
                  <a:pt x="85725" y="28575"/>
                </a:lnTo>
                <a:close/>
              </a:path>
              <a:path w="859154" h="85725">
                <a:moveTo>
                  <a:pt x="185674" y="28575"/>
                </a:moveTo>
                <a:lnTo>
                  <a:pt x="85725" y="28575"/>
                </a:lnTo>
                <a:lnTo>
                  <a:pt x="85725" y="57150"/>
                </a:lnTo>
                <a:lnTo>
                  <a:pt x="185674" y="57150"/>
                </a:lnTo>
                <a:lnTo>
                  <a:pt x="185674" y="28575"/>
                </a:lnTo>
                <a:close/>
              </a:path>
              <a:path w="859154" h="85725">
                <a:moveTo>
                  <a:pt x="385699" y="28575"/>
                </a:moveTo>
                <a:lnTo>
                  <a:pt x="271399" y="28575"/>
                </a:lnTo>
                <a:lnTo>
                  <a:pt x="271399" y="57150"/>
                </a:lnTo>
                <a:lnTo>
                  <a:pt x="385699" y="57150"/>
                </a:lnTo>
                <a:lnTo>
                  <a:pt x="385699" y="28575"/>
                </a:lnTo>
                <a:close/>
              </a:path>
              <a:path w="859154" h="85725">
                <a:moveTo>
                  <a:pt x="585724" y="28575"/>
                </a:moveTo>
                <a:lnTo>
                  <a:pt x="471424" y="28575"/>
                </a:lnTo>
                <a:lnTo>
                  <a:pt x="471424" y="57150"/>
                </a:lnTo>
                <a:lnTo>
                  <a:pt x="585724" y="57150"/>
                </a:lnTo>
                <a:lnTo>
                  <a:pt x="585724" y="28575"/>
                </a:lnTo>
                <a:close/>
              </a:path>
              <a:path w="859154" h="85725">
                <a:moveTo>
                  <a:pt x="773049" y="0"/>
                </a:moveTo>
                <a:lnTo>
                  <a:pt x="773049" y="85725"/>
                </a:lnTo>
                <a:lnTo>
                  <a:pt x="830283" y="57150"/>
                </a:lnTo>
                <a:lnTo>
                  <a:pt x="785749" y="57150"/>
                </a:lnTo>
                <a:lnTo>
                  <a:pt x="785749" y="28575"/>
                </a:lnTo>
                <a:lnTo>
                  <a:pt x="830114" y="28575"/>
                </a:lnTo>
                <a:lnTo>
                  <a:pt x="773049" y="0"/>
                </a:lnTo>
                <a:close/>
              </a:path>
              <a:path w="859154" h="85725">
                <a:moveTo>
                  <a:pt x="773049" y="28575"/>
                </a:moveTo>
                <a:lnTo>
                  <a:pt x="671449" y="28575"/>
                </a:lnTo>
                <a:lnTo>
                  <a:pt x="671449" y="57150"/>
                </a:lnTo>
                <a:lnTo>
                  <a:pt x="773049" y="57150"/>
                </a:lnTo>
                <a:lnTo>
                  <a:pt x="773049" y="28575"/>
                </a:lnTo>
                <a:close/>
              </a:path>
              <a:path w="859154" h="85725">
                <a:moveTo>
                  <a:pt x="830114" y="28575"/>
                </a:moveTo>
                <a:lnTo>
                  <a:pt x="785749" y="28575"/>
                </a:lnTo>
                <a:lnTo>
                  <a:pt x="785749" y="57150"/>
                </a:lnTo>
                <a:lnTo>
                  <a:pt x="830283" y="57150"/>
                </a:lnTo>
                <a:lnTo>
                  <a:pt x="858774" y="42925"/>
                </a:lnTo>
                <a:lnTo>
                  <a:pt x="830114" y="285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62" name="object 74"/>
          <p:cNvSpPr>
            <a:spLocks/>
          </p:cNvSpPr>
          <p:nvPr/>
        </p:nvSpPr>
        <p:spPr bwMode="auto">
          <a:xfrm>
            <a:off x="1649413" y="1484313"/>
            <a:ext cx="3427412" cy="720725"/>
          </a:xfrm>
          <a:custGeom>
            <a:avLst/>
            <a:gdLst>
              <a:gd name="T0" fmla="*/ 3426525 w 3427729"/>
              <a:gd name="T1" fmla="*/ 600583 h 720725"/>
              <a:gd name="T2" fmla="*/ 1482441 w 3427729"/>
              <a:gd name="T3" fmla="*/ 600583 h 720725"/>
              <a:gd name="T4" fmla="*/ 1482564 w 3427729"/>
              <a:gd name="T5" fmla="*/ 606077 h 720725"/>
              <a:gd name="T6" fmla="*/ 1492023 w 3427729"/>
              <a:gd name="T7" fmla="*/ 647690 h 720725"/>
              <a:gd name="T8" fmla="*/ 1514571 w 3427729"/>
              <a:gd name="T9" fmla="*/ 682392 h 720725"/>
              <a:gd name="T10" fmla="*/ 1547420 w 3427729"/>
              <a:gd name="T11" fmla="*/ 707377 h 720725"/>
              <a:gd name="T12" fmla="*/ 1587780 w 3427729"/>
              <a:gd name="T13" fmla="*/ 719838 h 720725"/>
              <a:gd name="T14" fmla="*/ 1602422 w 3427729"/>
              <a:gd name="T15" fmla="*/ 720725 h 720725"/>
              <a:gd name="T16" fmla="*/ 2292476 w 3427729"/>
              <a:gd name="T17" fmla="*/ 720725 h 720725"/>
              <a:gd name="T18" fmla="*/ 3312021 w 3427729"/>
              <a:gd name="T19" fmla="*/ 720596 h 720725"/>
              <a:gd name="T20" fmla="*/ 3353633 w 3427729"/>
              <a:gd name="T21" fmla="*/ 711089 h 720725"/>
              <a:gd name="T22" fmla="*/ 3388291 w 3427729"/>
              <a:gd name="T23" fmla="*/ 688491 h 720725"/>
              <a:gd name="T24" fmla="*/ 3413217 w 3427729"/>
              <a:gd name="T25" fmla="*/ 655601 h 720725"/>
              <a:gd name="T26" fmla="*/ 3425641 w 3427729"/>
              <a:gd name="T27" fmla="*/ 615222 h 720725"/>
              <a:gd name="T28" fmla="*/ 3426525 w 3427729"/>
              <a:gd name="T29" fmla="*/ 600583 h 720725"/>
              <a:gd name="T30" fmla="*/ 3306416 w 3427729"/>
              <a:gd name="T31" fmla="*/ 0 h 720725"/>
              <a:gd name="T32" fmla="*/ 1597030 w 3427729"/>
              <a:gd name="T33" fmla="*/ 118 h 720725"/>
              <a:gd name="T34" fmla="*/ 1555415 w 3427729"/>
              <a:gd name="T35" fmla="*/ 9556 h 720725"/>
              <a:gd name="T36" fmla="*/ 1520730 w 3427729"/>
              <a:gd name="T37" fmla="*/ 32105 h 720725"/>
              <a:gd name="T38" fmla="*/ 1495772 w 3427729"/>
              <a:gd name="T39" fmla="*/ 64971 h 720725"/>
              <a:gd name="T40" fmla="*/ 1483326 w 3427729"/>
              <a:gd name="T41" fmla="*/ 105361 h 720725"/>
              <a:gd name="T42" fmla="*/ 1482441 w 3427729"/>
              <a:gd name="T43" fmla="*/ 120014 h 720725"/>
              <a:gd name="T44" fmla="*/ 1482441 w 3427729"/>
              <a:gd name="T45" fmla="*/ 420370 h 720725"/>
              <a:gd name="T46" fmla="*/ 0 w 3427729"/>
              <a:gd name="T47" fmla="*/ 611124 h 720725"/>
              <a:gd name="T48" fmla="*/ 3426525 w 3427729"/>
              <a:gd name="T49" fmla="*/ 600583 h 720725"/>
              <a:gd name="T50" fmla="*/ 3426401 w 3427729"/>
              <a:gd name="T51" fmla="*/ 114521 h 720725"/>
              <a:gd name="T52" fmla="*/ 3424874 w 3427729"/>
              <a:gd name="T53" fmla="*/ 100058 h 720725"/>
              <a:gd name="T54" fmla="*/ 3410738 w 3427729"/>
              <a:gd name="T55" fmla="*/ 60465 h 720725"/>
              <a:gd name="T56" fmla="*/ 3384430 w 3427729"/>
              <a:gd name="T57" fmla="*/ 28732 h 720725"/>
              <a:gd name="T58" fmla="*/ 3348729 w 3427729"/>
              <a:gd name="T59" fmla="*/ 7647 h 720725"/>
              <a:gd name="T60" fmla="*/ 3321084 w 3427729"/>
              <a:gd name="T61" fmla="*/ 884 h 720725"/>
              <a:gd name="T62" fmla="*/ 3306416 w 3427729"/>
              <a:gd name="T63" fmla="*/ 0 h 7207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27729" h="720725">
                <a:moveTo>
                  <a:pt x="3427476" y="600583"/>
                </a:moveTo>
                <a:lnTo>
                  <a:pt x="1482852" y="600583"/>
                </a:lnTo>
                <a:lnTo>
                  <a:pt x="1482975" y="606077"/>
                </a:lnTo>
                <a:lnTo>
                  <a:pt x="1492437" y="647690"/>
                </a:lnTo>
                <a:lnTo>
                  <a:pt x="1514991" y="682392"/>
                </a:lnTo>
                <a:lnTo>
                  <a:pt x="1547849" y="707377"/>
                </a:lnTo>
                <a:lnTo>
                  <a:pt x="1588221" y="719838"/>
                </a:lnTo>
                <a:lnTo>
                  <a:pt x="1602866" y="720725"/>
                </a:lnTo>
                <a:lnTo>
                  <a:pt x="2293112" y="720725"/>
                </a:lnTo>
                <a:lnTo>
                  <a:pt x="3312939" y="720596"/>
                </a:lnTo>
                <a:lnTo>
                  <a:pt x="3354563" y="711089"/>
                </a:lnTo>
                <a:lnTo>
                  <a:pt x="3389230" y="688491"/>
                </a:lnTo>
                <a:lnTo>
                  <a:pt x="3414165" y="655601"/>
                </a:lnTo>
                <a:lnTo>
                  <a:pt x="3426592" y="615222"/>
                </a:lnTo>
                <a:lnTo>
                  <a:pt x="3427476" y="600583"/>
                </a:lnTo>
                <a:close/>
              </a:path>
              <a:path w="3427729" h="720725">
                <a:moveTo>
                  <a:pt x="3307334" y="0"/>
                </a:moveTo>
                <a:lnTo>
                  <a:pt x="1597474" y="118"/>
                </a:lnTo>
                <a:lnTo>
                  <a:pt x="1555847" y="9556"/>
                </a:lnTo>
                <a:lnTo>
                  <a:pt x="1521153" y="32105"/>
                </a:lnTo>
                <a:lnTo>
                  <a:pt x="1496186" y="64971"/>
                </a:lnTo>
                <a:lnTo>
                  <a:pt x="1483737" y="105361"/>
                </a:lnTo>
                <a:lnTo>
                  <a:pt x="1482852" y="120014"/>
                </a:lnTo>
                <a:lnTo>
                  <a:pt x="1482852" y="420370"/>
                </a:lnTo>
                <a:lnTo>
                  <a:pt x="0" y="611124"/>
                </a:lnTo>
                <a:lnTo>
                  <a:pt x="3427476" y="600583"/>
                </a:lnTo>
                <a:lnTo>
                  <a:pt x="3427352" y="114521"/>
                </a:lnTo>
                <a:lnTo>
                  <a:pt x="3425825" y="100058"/>
                </a:lnTo>
                <a:lnTo>
                  <a:pt x="3411684" y="60465"/>
                </a:lnTo>
                <a:lnTo>
                  <a:pt x="3385369" y="28732"/>
                </a:lnTo>
                <a:lnTo>
                  <a:pt x="3349659" y="7647"/>
                </a:lnTo>
                <a:lnTo>
                  <a:pt x="3322005" y="884"/>
                </a:lnTo>
                <a:lnTo>
                  <a:pt x="3307334" y="0"/>
                </a:lnTo>
                <a:close/>
              </a:path>
            </a:pathLst>
          </a:custGeom>
          <a:solidFill>
            <a:srgbClr val="FFCC99"/>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63" name="object 75"/>
          <p:cNvSpPr>
            <a:spLocks/>
          </p:cNvSpPr>
          <p:nvPr/>
        </p:nvSpPr>
        <p:spPr bwMode="auto">
          <a:xfrm>
            <a:off x="1649413" y="1484313"/>
            <a:ext cx="3427412" cy="720725"/>
          </a:xfrm>
          <a:custGeom>
            <a:avLst/>
            <a:gdLst>
              <a:gd name="T0" fmla="*/ 1482441 w 3427729"/>
              <a:gd name="T1" fmla="*/ 120014 h 720725"/>
              <a:gd name="T2" fmla="*/ 1490093 w 3427729"/>
              <a:gd name="T3" fmla="*/ 77736 h 720725"/>
              <a:gd name="T4" fmla="*/ 1511192 w 3427729"/>
              <a:gd name="T5" fmla="*/ 42051 h 720725"/>
              <a:gd name="T6" fmla="*/ 1542945 w 3427729"/>
              <a:gd name="T7" fmla="*/ 15754 h 720725"/>
              <a:gd name="T8" fmla="*/ 1582562 w 3427729"/>
              <a:gd name="T9" fmla="*/ 1635 h 720725"/>
              <a:gd name="T10" fmla="*/ 1806454 w 3427729"/>
              <a:gd name="T11" fmla="*/ 0 h 720725"/>
              <a:gd name="T12" fmla="*/ 2292476 w 3427729"/>
              <a:gd name="T13" fmla="*/ 0 h 720725"/>
              <a:gd name="T14" fmla="*/ 3306416 w 3427729"/>
              <a:gd name="T15" fmla="*/ 0 h 720725"/>
              <a:gd name="T16" fmla="*/ 3321084 w 3427729"/>
              <a:gd name="T17" fmla="*/ 884 h 720725"/>
              <a:gd name="T18" fmla="*/ 3361502 w 3427729"/>
              <a:gd name="T19" fmla="*/ 13320 h 720725"/>
              <a:gd name="T20" fmla="*/ 3394380 w 3427729"/>
              <a:gd name="T21" fmla="*/ 38264 h 720725"/>
              <a:gd name="T22" fmla="*/ 3416940 w 3427729"/>
              <a:gd name="T23" fmla="*/ 72927 h 720725"/>
              <a:gd name="T24" fmla="*/ 3426401 w 3427729"/>
              <a:gd name="T25" fmla="*/ 114521 h 720725"/>
              <a:gd name="T26" fmla="*/ 3426525 w 3427729"/>
              <a:gd name="T27" fmla="*/ 420370 h 720725"/>
              <a:gd name="T28" fmla="*/ 3426525 w 3427729"/>
              <a:gd name="T29" fmla="*/ 600583 h 720725"/>
              <a:gd name="T30" fmla="*/ 3425641 w 3427729"/>
              <a:gd name="T31" fmla="*/ 615222 h 720725"/>
              <a:gd name="T32" fmla="*/ 3423060 w 3427729"/>
              <a:gd name="T33" fmla="*/ 629341 h 720725"/>
              <a:gd name="T34" fmla="*/ 3406161 w 3427729"/>
              <a:gd name="T35" fmla="*/ 667535 h 720725"/>
              <a:gd name="T36" fmla="*/ 3377683 w 3427729"/>
              <a:gd name="T37" fmla="*/ 697305 h 720725"/>
              <a:gd name="T38" fmla="*/ 3340397 w 3427729"/>
              <a:gd name="T39" fmla="*/ 715851 h 720725"/>
              <a:gd name="T40" fmla="*/ 2292476 w 3427729"/>
              <a:gd name="T41" fmla="*/ 720725 h 720725"/>
              <a:gd name="T42" fmla="*/ 1806454 w 3427729"/>
              <a:gd name="T43" fmla="*/ 720725 h 720725"/>
              <a:gd name="T44" fmla="*/ 1602422 w 3427729"/>
              <a:gd name="T45" fmla="*/ 720725 h 720725"/>
              <a:gd name="T46" fmla="*/ 1587780 w 3427729"/>
              <a:gd name="T47" fmla="*/ 719838 h 720725"/>
              <a:gd name="T48" fmla="*/ 1547420 w 3427729"/>
              <a:gd name="T49" fmla="*/ 707377 h 720725"/>
              <a:gd name="T50" fmla="*/ 1514571 w 3427729"/>
              <a:gd name="T51" fmla="*/ 682392 h 720725"/>
              <a:gd name="T52" fmla="*/ 1492023 w 3427729"/>
              <a:gd name="T53" fmla="*/ 647690 h 720725"/>
              <a:gd name="T54" fmla="*/ 1482564 w 3427729"/>
              <a:gd name="T55" fmla="*/ 606077 h 720725"/>
              <a:gd name="T56" fmla="*/ 1482441 w 3427729"/>
              <a:gd name="T57" fmla="*/ 600583 h 720725"/>
              <a:gd name="T58" fmla="*/ 0 w 3427729"/>
              <a:gd name="T59" fmla="*/ 611124 h 720725"/>
              <a:gd name="T60" fmla="*/ 1482441 w 3427729"/>
              <a:gd name="T61" fmla="*/ 420370 h 720725"/>
              <a:gd name="T62" fmla="*/ 1482441 w 3427729"/>
              <a:gd name="T63" fmla="*/ 120014 h 7207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427729" h="720725">
                <a:moveTo>
                  <a:pt x="1482852" y="120014"/>
                </a:moveTo>
                <a:lnTo>
                  <a:pt x="1490507" y="77736"/>
                </a:lnTo>
                <a:lnTo>
                  <a:pt x="1511612" y="42051"/>
                </a:lnTo>
                <a:lnTo>
                  <a:pt x="1543374" y="15754"/>
                </a:lnTo>
                <a:lnTo>
                  <a:pt x="1583000" y="1635"/>
                </a:lnTo>
                <a:lnTo>
                  <a:pt x="1806955" y="0"/>
                </a:lnTo>
                <a:lnTo>
                  <a:pt x="2293112" y="0"/>
                </a:lnTo>
                <a:lnTo>
                  <a:pt x="3307334" y="0"/>
                </a:lnTo>
                <a:lnTo>
                  <a:pt x="3322005" y="884"/>
                </a:lnTo>
                <a:lnTo>
                  <a:pt x="3362435" y="13320"/>
                </a:lnTo>
                <a:lnTo>
                  <a:pt x="3395322" y="38264"/>
                </a:lnTo>
                <a:lnTo>
                  <a:pt x="3417888" y="72927"/>
                </a:lnTo>
                <a:lnTo>
                  <a:pt x="3427352" y="114521"/>
                </a:lnTo>
                <a:lnTo>
                  <a:pt x="3427476" y="420370"/>
                </a:lnTo>
                <a:lnTo>
                  <a:pt x="3427476" y="600583"/>
                </a:lnTo>
                <a:lnTo>
                  <a:pt x="3426592" y="615222"/>
                </a:lnTo>
                <a:lnTo>
                  <a:pt x="3424011" y="629341"/>
                </a:lnTo>
                <a:lnTo>
                  <a:pt x="3407106" y="667535"/>
                </a:lnTo>
                <a:lnTo>
                  <a:pt x="3378619" y="697305"/>
                </a:lnTo>
                <a:lnTo>
                  <a:pt x="3341324" y="715851"/>
                </a:lnTo>
                <a:lnTo>
                  <a:pt x="2293112" y="720725"/>
                </a:lnTo>
                <a:lnTo>
                  <a:pt x="1806955" y="720725"/>
                </a:lnTo>
                <a:lnTo>
                  <a:pt x="1602866" y="720725"/>
                </a:lnTo>
                <a:lnTo>
                  <a:pt x="1588221" y="719838"/>
                </a:lnTo>
                <a:lnTo>
                  <a:pt x="1547849" y="707377"/>
                </a:lnTo>
                <a:lnTo>
                  <a:pt x="1514991" y="682392"/>
                </a:lnTo>
                <a:lnTo>
                  <a:pt x="1492437" y="647690"/>
                </a:lnTo>
                <a:lnTo>
                  <a:pt x="1482975" y="606077"/>
                </a:lnTo>
                <a:lnTo>
                  <a:pt x="1482852" y="600583"/>
                </a:lnTo>
                <a:lnTo>
                  <a:pt x="0" y="611124"/>
                </a:lnTo>
                <a:lnTo>
                  <a:pt x="1482852" y="420370"/>
                </a:lnTo>
                <a:lnTo>
                  <a:pt x="1482852" y="120014"/>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76" name="object 76"/>
          <p:cNvSpPr txBox="1"/>
          <p:nvPr/>
        </p:nvSpPr>
        <p:spPr>
          <a:xfrm>
            <a:off x="3246438" y="1593850"/>
            <a:ext cx="1635125" cy="584200"/>
          </a:xfrm>
          <a:prstGeom prst="rect">
            <a:avLst/>
          </a:prstGeom>
        </p:spPr>
        <p:txBody>
          <a:bodyPr lIns="0" tIns="0" rIns="0" bIns="0">
            <a:spAutoFit/>
          </a:bodyPr>
          <a:lstStyle/>
          <a:p>
            <a:pPr marL="12700">
              <a:defRPr/>
            </a:pPr>
            <a:r>
              <a:rPr sz="2000" dirty="0">
                <a:latin typeface="Arial"/>
                <a:cs typeface="Arial"/>
              </a:rPr>
              <a:t>U</a:t>
            </a:r>
            <a:r>
              <a:rPr sz="2000" spc="10" dirty="0">
                <a:latin typeface="Arial"/>
                <a:cs typeface="Arial"/>
              </a:rPr>
              <a:t>s</a:t>
            </a:r>
            <a:r>
              <a:rPr sz="2000" dirty="0">
                <a:latin typeface="Arial"/>
                <a:cs typeface="Arial"/>
              </a:rPr>
              <a:t>e</a:t>
            </a:r>
            <a:r>
              <a:rPr sz="2000" spc="-15" dirty="0">
                <a:latin typeface="Arial"/>
                <a:cs typeface="Arial"/>
              </a:rPr>
              <a:t> </a:t>
            </a:r>
            <a:r>
              <a:rPr sz="2000" dirty="0">
                <a:latin typeface="Arial"/>
                <a:cs typeface="Arial"/>
              </a:rPr>
              <a:t>s</a:t>
            </a:r>
            <a:r>
              <a:rPr sz="2000" spc="5" dirty="0">
                <a:latin typeface="Arial"/>
                <a:cs typeface="Arial"/>
              </a:rPr>
              <a:t>e</a:t>
            </a:r>
            <a:r>
              <a:rPr sz="2000" dirty="0">
                <a:latin typeface="Arial"/>
                <a:cs typeface="Arial"/>
              </a:rPr>
              <a:t>rvice</a:t>
            </a:r>
            <a:r>
              <a:rPr sz="2000" spc="-25" dirty="0">
                <a:latin typeface="Arial"/>
                <a:cs typeface="Arial"/>
              </a:rPr>
              <a:t> </a:t>
            </a:r>
            <a:r>
              <a:rPr sz="2000" dirty="0">
                <a:latin typeface="Arial"/>
                <a:cs typeface="Arial"/>
              </a:rPr>
              <a:t>of</a:t>
            </a:r>
            <a:endParaRPr sz="2000">
              <a:latin typeface="Arial"/>
              <a:cs typeface="Arial"/>
            </a:endParaRPr>
          </a:p>
          <a:p>
            <a:pPr marL="12700">
              <a:defRPr/>
            </a:pPr>
            <a:r>
              <a:rPr sz="2000" dirty="0">
                <a:latin typeface="Arial"/>
                <a:cs typeface="Arial"/>
              </a:rPr>
              <a:t>lower</a:t>
            </a:r>
            <a:r>
              <a:rPr sz="2000" spc="-15" dirty="0">
                <a:latin typeface="Arial"/>
                <a:cs typeface="Arial"/>
              </a:rPr>
              <a:t> </a:t>
            </a:r>
            <a:r>
              <a:rPr sz="2000" dirty="0">
                <a:latin typeface="Arial"/>
                <a:cs typeface="Arial"/>
              </a:rPr>
              <a:t>la</a:t>
            </a:r>
            <a:r>
              <a:rPr sz="2000" spc="-10" dirty="0">
                <a:latin typeface="Arial"/>
                <a:cs typeface="Arial"/>
              </a:rPr>
              <a:t>y</a:t>
            </a:r>
            <a:r>
              <a:rPr sz="2000" dirty="0">
                <a:latin typeface="Arial"/>
                <a:cs typeface="Arial"/>
              </a:rPr>
              <a:t>er</a:t>
            </a:r>
            <a:endParaRPr sz="2000">
              <a:latin typeface="Arial"/>
              <a:cs typeface="Arial"/>
            </a:endParaRPr>
          </a:p>
        </p:txBody>
      </p:sp>
      <p:sp>
        <p:nvSpPr>
          <p:cNvPr id="601165" name="object 77"/>
          <p:cNvSpPr>
            <a:spLocks/>
          </p:cNvSpPr>
          <p:nvPr/>
        </p:nvSpPr>
        <p:spPr bwMode="auto">
          <a:xfrm>
            <a:off x="4294188" y="2636838"/>
            <a:ext cx="1716087" cy="952500"/>
          </a:xfrm>
          <a:custGeom>
            <a:avLst/>
            <a:gdLst>
              <a:gd name="T0" fmla="*/ 1595124 w 1716404"/>
              <a:gd name="T1" fmla="*/ 0 h 952500"/>
              <a:gd name="T2" fmla="*/ 247860 w 1716404"/>
              <a:gd name="T3" fmla="*/ 123 h 952500"/>
              <a:gd name="T4" fmla="*/ 206290 w 1716404"/>
              <a:gd name="T5" fmla="*/ 9606 h 952500"/>
              <a:gd name="T6" fmla="*/ 171645 w 1716404"/>
              <a:gd name="T7" fmla="*/ 32198 h 952500"/>
              <a:gd name="T8" fmla="*/ 146716 w 1716404"/>
              <a:gd name="T9" fmla="*/ 65096 h 952500"/>
              <a:gd name="T10" fmla="*/ 134286 w 1716404"/>
              <a:gd name="T11" fmla="*/ 105494 h 952500"/>
              <a:gd name="T12" fmla="*/ 133401 w 1716404"/>
              <a:gd name="T13" fmla="*/ 120141 h 952500"/>
              <a:gd name="T14" fmla="*/ 133520 w 1716404"/>
              <a:gd name="T15" fmla="*/ 606102 h 952500"/>
              <a:gd name="T16" fmla="*/ 142955 w 1716404"/>
              <a:gd name="T17" fmla="*/ 647729 h 952500"/>
              <a:gd name="T18" fmla="*/ 165489 w 1716404"/>
              <a:gd name="T19" fmla="*/ 682423 h 952500"/>
              <a:gd name="T20" fmla="*/ 198337 w 1716404"/>
              <a:gd name="T21" fmla="*/ 707390 h 952500"/>
              <a:gd name="T22" fmla="*/ 238706 w 1716404"/>
              <a:gd name="T23" fmla="*/ 719839 h 952500"/>
              <a:gd name="T24" fmla="*/ 253350 w 1716404"/>
              <a:gd name="T25" fmla="*/ 720725 h 952500"/>
              <a:gd name="T26" fmla="*/ 397036 w 1716404"/>
              <a:gd name="T27" fmla="*/ 720725 h 952500"/>
              <a:gd name="T28" fmla="*/ 0 w 1716404"/>
              <a:gd name="T29" fmla="*/ 952500 h 952500"/>
              <a:gd name="T30" fmla="*/ 792423 w 1716404"/>
              <a:gd name="T31" fmla="*/ 720725 h 952500"/>
              <a:gd name="T32" fmla="*/ 1600625 w 1716404"/>
              <a:gd name="T33" fmla="*/ 720601 h 952500"/>
              <a:gd name="T34" fmla="*/ 1615106 w 1716404"/>
              <a:gd name="T35" fmla="*/ 719074 h 952500"/>
              <a:gd name="T36" fmla="*/ 1654728 w 1716404"/>
              <a:gd name="T37" fmla="*/ 704938 h 952500"/>
              <a:gd name="T38" fmla="*/ 1686471 w 1716404"/>
              <a:gd name="T39" fmla="*/ 678639 h 952500"/>
              <a:gd name="T40" fmla="*/ 1707555 w 1716404"/>
              <a:gd name="T41" fmla="*/ 642967 h 952500"/>
              <a:gd name="T42" fmla="*/ 1715200 w 1716404"/>
              <a:gd name="T43" fmla="*/ 600710 h 952500"/>
              <a:gd name="T44" fmla="*/ 1715071 w 1716404"/>
              <a:gd name="T45" fmla="*/ 114546 h 952500"/>
              <a:gd name="T46" fmla="*/ 1705589 w 1716404"/>
              <a:gd name="T47" fmla="*/ 72966 h 952500"/>
              <a:gd name="T48" fmla="*/ 1683029 w 1716404"/>
              <a:gd name="T49" fmla="*/ 38295 h 952500"/>
              <a:gd name="T50" fmla="*/ 1650168 w 1716404"/>
              <a:gd name="T51" fmla="*/ 13334 h 952500"/>
              <a:gd name="T52" fmla="*/ 1609782 w 1716404"/>
              <a:gd name="T53" fmla="*/ 885 h 952500"/>
              <a:gd name="T54" fmla="*/ 1595124 w 1716404"/>
              <a:gd name="T55" fmla="*/ 0 h 9525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16404" h="952500">
                <a:moveTo>
                  <a:pt x="1596009" y="0"/>
                </a:moveTo>
                <a:lnTo>
                  <a:pt x="247998" y="123"/>
                </a:lnTo>
                <a:lnTo>
                  <a:pt x="206404" y="9606"/>
                </a:lnTo>
                <a:lnTo>
                  <a:pt x="171741" y="32198"/>
                </a:lnTo>
                <a:lnTo>
                  <a:pt x="146797" y="65096"/>
                </a:lnTo>
                <a:lnTo>
                  <a:pt x="134361" y="105494"/>
                </a:lnTo>
                <a:lnTo>
                  <a:pt x="133476" y="120141"/>
                </a:lnTo>
                <a:lnTo>
                  <a:pt x="133595" y="606102"/>
                </a:lnTo>
                <a:lnTo>
                  <a:pt x="143033" y="647729"/>
                </a:lnTo>
                <a:lnTo>
                  <a:pt x="165582" y="682423"/>
                </a:lnTo>
                <a:lnTo>
                  <a:pt x="198448" y="707390"/>
                </a:lnTo>
                <a:lnTo>
                  <a:pt x="238838" y="719839"/>
                </a:lnTo>
                <a:lnTo>
                  <a:pt x="253491" y="720725"/>
                </a:lnTo>
                <a:lnTo>
                  <a:pt x="397255" y="720725"/>
                </a:lnTo>
                <a:lnTo>
                  <a:pt x="0" y="952500"/>
                </a:lnTo>
                <a:lnTo>
                  <a:pt x="792861" y="720725"/>
                </a:lnTo>
                <a:lnTo>
                  <a:pt x="1601513" y="720601"/>
                </a:lnTo>
                <a:lnTo>
                  <a:pt x="1616000" y="719074"/>
                </a:lnTo>
                <a:lnTo>
                  <a:pt x="1655646" y="704938"/>
                </a:lnTo>
                <a:lnTo>
                  <a:pt x="1687407" y="678639"/>
                </a:lnTo>
                <a:lnTo>
                  <a:pt x="1708501" y="642967"/>
                </a:lnTo>
                <a:lnTo>
                  <a:pt x="1716151" y="600710"/>
                </a:lnTo>
                <a:lnTo>
                  <a:pt x="1716022" y="114546"/>
                </a:lnTo>
                <a:lnTo>
                  <a:pt x="1706534" y="72966"/>
                </a:lnTo>
                <a:lnTo>
                  <a:pt x="1683962" y="38295"/>
                </a:lnTo>
                <a:lnTo>
                  <a:pt x="1651083" y="13334"/>
                </a:lnTo>
                <a:lnTo>
                  <a:pt x="1610673" y="885"/>
                </a:lnTo>
                <a:lnTo>
                  <a:pt x="1596009" y="0"/>
                </a:lnTo>
                <a:close/>
              </a:path>
            </a:pathLst>
          </a:custGeom>
          <a:solidFill>
            <a:srgbClr val="FFCC99"/>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1166" name="object 78"/>
          <p:cNvSpPr>
            <a:spLocks/>
          </p:cNvSpPr>
          <p:nvPr/>
        </p:nvSpPr>
        <p:spPr bwMode="auto">
          <a:xfrm>
            <a:off x="4294188" y="2636838"/>
            <a:ext cx="1716087" cy="952500"/>
          </a:xfrm>
          <a:custGeom>
            <a:avLst/>
            <a:gdLst>
              <a:gd name="T0" fmla="*/ 133401 w 1716404"/>
              <a:gd name="T1" fmla="*/ 120141 h 952500"/>
              <a:gd name="T2" fmla="*/ 141046 w 1716404"/>
              <a:gd name="T3" fmla="*/ 77867 h 952500"/>
              <a:gd name="T4" fmla="*/ 162119 w 1716404"/>
              <a:gd name="T5" fmla="*/ 42158 h 952500"/>
              <a:gd name="T6" fmla="*/ 193834 w 1716404"/>
              <a:gd name="T7" fmla="*/ 15818 h 952500"/>
              <a:gd name="T8" fmla="*/ 233406 w 1716404"/>
              <a:gd name="T9" fmla="*/ 1654 h 952500"/>
              <a:gd name="T10" fmla="*/ 397036 w 1716404"/>
              <a:gd name="T11" fmla="*/ 0 h 952500"/>
              <a:gd name="T12" fmla="*/ 792423 w 1716404"/>
              <a:gd name="T13" fmla="*/ 0 h 952500"/>
              <a:gd name="T14" fmla="*/ 1595124 w 1716404"/>
              <a:gd name="T15" fmla="*/ 0 h 952500"/>
              <a:gd name="T16" fmla="*/ 1609782 w 1716404"/>
              <a:gd name="T17" fmla="*/ 885 h 952500"/>
              <a:gd name="T18" fmla="*/ 1650168 w 1716404"/>
              <a:gd name="T19" fmla="*/ 13334 h 952500"/>
              <a:gd name="T20" fmla="*/ 1683029 w 1716404"/>
              <a:gd name="T21" fmla="*/ 38295 h 952500"/>
              <a:gd name="T22" fmla="*/ 1705589 w 1716404"/>
              <a:gd name="T23" fmla="*/ 72966 h 952500"/>
              <a:gd name="T24" fmla="*/ 1715071 w 1716404"/>
              <a:gd name="T25" fmla="*/ 114546 h 952500"/>
              <a:gd name="T26" fmla="*/ 1715200 w 1716404"/>
              <a:gd name="T27" fmla="*/ 420497 h 952500"/>
              <a:gd name="T28" fmla="*/ 1715200 w 1716404"/>
              <a:gd name="T29" fmla="*/ 600710 h 952500"/>
              <a:gd name="T30" fmla="*/ 1714315 w 1716404"/>
              <a:gd name="T31" fmla="*/ 615355 h 952500"/>
              <a:gd name="T32" fmla="*/ 1711734 w 1716404"/>
              <a:gd name="T33" fmla="*/ 629475 h 952500"/>
              <a:gd name="T34" fmla="*/ 1694822 w 1716404"/>
              <a:gd name="T35" fmla="*/ 667652 h 952500"/>
              <a:gd name="T36" fmla="*/ 1666323 w 1716404"/>
              <a:gd name="T37" fmla="*/ 697385 h 952500"/>
              <a:gd name="T38" fmla="*/ 1629017 w 1716404"/>
              <a:gd name="T39" fmla="*/ 715885 h 952500"/>
              <a:gd name="T40" fmla="*/ 792423 w 1716404"/>
              <a:gd name="T41" fmla="*/ 720725 h 952500"/>
              <a:gd name="T42" fmla="*/ 0 w 1716404"/>
              <a:gd name="T43" fmla="*/ 952500 h 952500"/>
              <a:gd name="T44" fmla="*/ 397036 w 1716404"/>
              <a:gd name="T45" fmla="*/ 720725 h 952500"/>
              <a:gd name="T46" fmla="*/ 253350 w 1716404"/>
              <a:gd name="T47" fmla="*/ 720725 h 952500"/>
              <a:gd name="T48" fmla="*/ 238706 w 1716404"/>
              <a:gd name="T49" fmla="*/ 719839 h 952500"/>
              <a:gd name="T50" fmla="*/ 198337 w 1716404"/>
              <a:gd name="T51" fmla="*/ 707390 h 952500"/>
              <a:gd name="T52" fmla="*/ 165489 w 1716404"/>
              <a:gd name="T53" fmla="*/ 682423 h 952500"/>
              <a:gd name="T54" fmla="*/ 142955 w 1716404"/>
              <a:gd name="T55" fmla="*/ 647729 h 952500"/>
              <a:gd name="T56" fmla="*/ 133520 w 1716404"/>
              <a:gd name="T57" fmla="*/ 606102 h 952500"/>
              <a:gd name="T58" fmla="*/ 133401 w 1716404"/>
              <a:gd name="T59" fmla="*/ 600710 h 952500"/>
              <a:gd name="T60" fmla="*/ 133401 w 1716404"/>
              <a:gd name="T61" fmla="*/ 420497 h 952500"/>
              <a:gd name="T62" fmla="*/ 133401 w 1716404"/>
              <a:gd name="T63" fmla="*/ 120141 h 9525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716404" h="952500">
                <a:moveTo>
                  <a:pt x="133476" y="120141"/>
                </a:moveTo>
                <a:lnTo>
                  <a:pt x="141124" y="77867"/>
                </a:lnTo>
                <a:lnTo>
                  <a:pt x="162209" y="42158"/>
                </a:lnTo>
                <a:lnTo>
                  <a:pt x="193942" y="15818"/>
                </a:lnTo>
                <a:lnTo>
                  <a:pt x="233535" y="1654"/>
                </a:lnTo>
                <a:lnTo>
                  <a:pt x="397255" y="0"/>
                </a:lnTo>
                <a:lnTo>
                  <a:pt x="792861" y="0"/>
                </a:lnTo>
                <a:lnTo>
                  <a:pt x="1596009" y="0"/>
                </a:lnTo>
                <a:lnTo>
                  <a:pt x="1610673" y="885"/>
                </a:lnTo>
                <a:lnTo>
                  <a:pt x="1651083" y="13334"/>
                </a:lnTo>
                <a:lnTo>
                  <a:pt x="1683962" y="38295"/>
                </a:lnTo>
                <a:lnTo>
                  <a:pt x="1706534" y="72966"/>
                </a:lnTo>
                <a:lnTo>
                  <a:pt x="1716022" y="114546"/>
                </a:lnTo>
                <a:lnTo>
                  <a:pt x="1716151" y="420497"/>
                </a:lnTo>
                <a:lnTo>
                  <a:pt x="1716151" y="600710"/>
                </a:lnTo>
                <a:lnTo>
                  <a:pt x="1715266" y="615355"/>
                </a:lnTo>
                <a:lnTo>
                  <a:pt x="1712682" y="629475"/>
                </a:lnTo>
                <a:lnTo>
                  <a:pt x="1695761" y="667652"/>
                </a:lnTo>
                <a:lnTo>
                  <a:pt x="1667247" y="697385"/>
                </a:lnTo>
                <a:lnTo>
                  <a:pt x="1629920" y="715885"/>
                </a:lnTo>
                <a:lnTo>
                  <a:pt x="792861" y="720725"/>
                </a:lnTo>
                <a:lnTo>
                  <a:pt x="0" y="952500"/>
                </a:lnTo>
                <a:lnTo>
                  <a:pt x="397255" y="720725"/>
                </a:lnTo>
                <a:lnTo>
                  <a:pt x="253491" y="720725"/>
                </a:lnTo>
                <a:lnTo>
                  <a:pt x="238838" y="719839"/>
                </a:lnTo>
                <a:lnTo>
                  <a:pt x="198448" y="707390"/>
                </a:lnTo>
                <a:lnTo>
                  <a:pt x="165582" y="682423"/>
                </a:lnTo>
                <a:lnTo>
                  <a:pt x="143033" y="647729"/>
                </a:lnTo>
                <a:lnTo>
                  <a:pt x="133595" y="606102"/>
                </a:lnTo>
                <a:lnTo>
                  <a:pt x="133476" y="600710"/>
                </a:lnTo>
                <a:lnTo>
                  <a:pt x="133476" y="420497"/>
                </a:lnTo>
                <a:lnTo>
                  <a:pt x="133476" y="120141"/>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79" name="object 79"/>
          <p:cNvSpPr txBox="1"/>
          <p:nvPr/>
        </p:nvSpPr>
        <p:spPr>
          <a:xfrm>
            <a:off x="4541838" y="2746375"/>
            <a:ext cx="1258887" cy="585788"/>
          </a:xfrm>
          <a:prstGeom prst="rect">
            <a:avLst/>
          </a:prstGeom>
        </p:spPr>
        <p:txBody>
          <a:bodyPr lIns="0" tIns="0" rIns="0" bIns="0">
            <a:spAutoFit/>
          </a:bodyPr>
          <a:lstStyle/>
          <a:p>
            <a:pPr marL="12700">
              <a:defRPr/>
            </a:pPr>
            <a:r>
              <a:rPr sz="2000" spc="-40" dirty="0">
                <a:latin typeface="Arial"/>
                <a:cs typeface="Arial"/>
              </a:rPr>
              <a:t>V</a:t>
            </a:r>
            <a:r>
              <a:rPr sz="2000" dirty="0">
                <a:latin typeface="Arial"/>
                <a:cs typeface="Arial"/>
              </a:rPr>
              <a:t>irtual</a:t>
            </a:r>
            <a:endParaRPr sz="2000">
              <a:latin typeface="Arial"/>
              <a:cs typeface="Arial"/>
            </a:endParaRPr>
          </a:p>
          <a:p>
            <a:pPr marL="12700">
              <a:defRPr/>
            </a:pPr>
            <a:r>
              <a:rPr sz="2000" dirty="0">
                <a:latin typeface="Arial"/>
                <a:cs typeface="Arial"/>
              </a:rPr>
              <a:t>connection</a:t>
            </a:r>
            <a:endParaRPr sz="2000">
              <a:latin typeface="Arial"/>
              <a:cs typeface="Arial"/>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Hier</a:t>
            </a:r>
            <a:r>
              <a:rPr spc="-25" dirty="0"/>
              <a:t>a</a:t>
            </a:r>
            <a:r>
              <a:rPr spc="-5" dirty="0"/>
              <a:t>rchi</a:t>
            </a:r>
            <a:r>
              <a:rPr spc="-15" dirty="0"/>
              <a:t>c</a:t>
            </a:r>
            <a:r>
              <a:rPr spc="-10" dirty="0"/>
              <a:t>al</a:t>
            </a:r>
            <a:r>
              <a:rPr spc="-5" dirty="0"/>
              <a:t>:</a:t>
            </a:r>
            <a:r>
              <a:rPr spc="35" dirty="0"/>
              <a:t> </a:t>
            </a:r>
            <a:r>
              <a:rPr spc="-5" dirty="0"/>
              <a:t>discus</a:t>
            </a:r>
            <a:r>
              <a:rPr spc="-15" dirty="0"/>
              <a:t>s</a:t>
            </a:r>
            <a:r>
              <a:rPr spc="-5" dirty="0"/>
              <a:t>ion</a:t>
            </a:r>
          </a:p>
        </p:txBody>
      </p:sp>
      <p:sp>
        <p:nvSpPr>
          <p:cNvPr id="602114" name="object 6"/>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C5CF95D-7DC0-FE43-8311-38AB7C9F7E4F}" type="slidenum">
              <a:rPr lang="en-US" sz="1200">
                <a:latin typeface="Garamond" charset="0"/>
              </a:rPr>
              <a:pPr eaLnBrk="1" hangingPunct="1"/>
              <a:t>286</a:t>
            </a:fld>
            <a:endParaRPr lang="en-US" sz="1200">
              <a:latin typeface="Garamond" charset="0"/>
            </a:endParaRPr>
          </a:p>
        </p:txBody>
      </p:sp>
      <p:sp>
        <p:nvSpPr>
          <p:cNvPr id="602115" name="object 3"/>
          <p:cNvSpPr>
            <a:spLocks/>
          </p:cNvSpPr>
          <p:nvPr/>
        </p:nvSpPr>
        <p:spPr bwMode="auto">
          <a:xfrm>
            <a:off x="249238" y="877888"/>
            <a:ext cx="8594725" cy="2911475"/>
          </a:xfrm>
          <a:custGeom>
            <a:avLst/>
            <a:gdLst>
              <a:gd name="T0" fmla="*/ 0 w 8594725"/>
              <a:gd name="T1" fmla="*/ 2911348 h 2911475"/>
              <a:gd name="T2" fmla="*/ 8594725 w 8594725"/>
              <a:gd name="T3" fmla="*/ 2911348 h 2911475"/>
              <a:gd name="T4" fmla="*/ 8594725 w 8594725"/>
              <a:gd name="T5" fmla="*/ 0 h 2911475"/>
              <a:gd name="T6" fmla="*/ 0 w 8594725"/>
              <a:gd name="T7" fmla="*/ 0 h 2911475"/>
              <a:gd name="T8" fmla="*/ 0 w 8594725"/>
              <a:gd name="T9" fmla="*/ 2911348 h 2911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94725" h="2911475">
                <a:moveTo>
                  <a:pt x="0" y="2911348"/>
                </a:moveTo>
                <a:lnTo>
                  <a:pt x="8594725" y="2911348"/>
                </a:lnTo>
                <a:lnTo>
                  <a:pt x="8594725" y="0"/>
                </a:lnTo>
                <a:lnTo>
                  <a:pt x="0" y="0"/>
                </a:lnTo>
                <a:lnTo>
                  <a:pt x="0" y="2911348"/>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2116" name="object 4"/>
          <p:cNvSpPr txBox="1">
            <a:spLocks noChangeArrowheads="1"/>
          </p:cNvSpPr>
          <p:nvPr/>
        </p:nvSpPr>
        <p:spPr bwMode="auto">
          <a:xfrm>
            <a:off x="328613" y="923925"/>
            <a:ext cx="7972425" cy="259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solidFill>
                  <a:srgbClr val="3333FF"/>
                </a:solidFill>
                <a:latin typeface="Comic Sans MS" charset="0"/>
                <a:cs typeface="Comic Sans MS" charset="0"/>
              </a:rPr>
              <a:t>Strengths:</a:t>
            </a:r>
            <a:endParaRPr lang="en-US">
              <a:latin typeface="Comic Sans MS" charset="0"/>
              <a:cs typeface="Comic Sans MS" charset="0"/>
            </a:endParaRPr>
          </a:p>
          <a:p>
            <a:pPr eaLnBrk="1" hangingPunct="1">
              <a:lnSpc>
                <a:spcPts val="2588"/>
              </a:lnSpc>
              <a:spcBef>
                <a:spcPts val="613"/>
              </a:spcBef>
              <a:buClr>
                <a:srgbClr val="8A0000"/>
              </a:buClr>
              <a:buSzPct val="79000"/>
              <a:buFont typeface="Wingdings" charset="0"/>
              <a:buChar char=""/>
            </a:pPr>
            <a:r>
              <a:rPr lang="en-US">
                <a:solidFill>
                  <a:srgbClr val="3333FF"/>
                </a:solidFill>
                <a:latin typeface="Comic Sans MS" charset="0"/>
                <a:cs typeface="Comic Sans MS" charset="0"/>
              </a:rPr>
              <a:t>Separation into levels of abstraction; helps partition complex problems</a:t>
            </a:r>
            <a:endParaRPr lang="en-US">
              <a:latin typeface="Comic Sans MS" charset="0"/>
              <a:cs typeface="Comic Sans MS" charset="0"/>
            </a:endParaRPr>
          </a:p>
          <a:p>
            <a:pPr eaLnBrk="1" hangingPunct="1">
              <a:lnSpc>
                <a:spcPts val="2588"/>
              </a:lnSpc>
              <a:spcBef>
                <a:spcPts val="575"/>
              </a:spcBef>
              <a:buClr>
                <a:srgbClr val="8A0000"/>
              </a:buClr>
              <a:buSzPct val="79000"/>
              <a:buFont typeface="Wingdings" charset="0"/>
              <a:buChar char=""/>
            </a:pPr>
            <a:r>
              <a:rPr lang="en-US">
                <a:solidFill>
                  <a:srgbClr val="3333FF"/>
                </a:solidFill>
                <a:latin typeface="Comic Sans MS" charset="0"/>
                <a:cs typeface="Comic Sans MS" charset="0"/>
              </a:rPr>
              <a:t>Low coupling: each layer is (in principle) permitted to interact only with layer immediately above and under</a:t>
            </a:r>
            <a:endParaRPr lang="en-US">
              <a:latin typeface="Comic Sans MS" charset="0"/>
              <a:cs typeface="Comic Sans MS" charset="0"/>
            </a:endParaRPr>
          </a:p>
          <a:p>
            <a:pPr eaLnBrk="1" hangingPunct="1">
              <a:spcBef>
                <a:spcPts val="250"/>
              </a:spcBef>
              <a:buClr>
                <a:srgbClr val="8A0000"/>
              </a:buClr>
              <a:buSzPct val="79000"/>
              <a:buFont typeface="Wingdings" charset="0"/>
              <a:buChar char=""/>
            </a:pPr>
            <a:r>
              <a:rPr lang="en-US">
                <a:solidFill>
                  <a:srgbClr val="3333FF"/>
                </a:solidFill>
                <a:latin typeface="Comic Sans MS" charset="0"/>
                <a:cs typeface="Comic Sans MS" charset="0"/>
              </a:rPr>
              <a:t>Extendibility: changes can be limited to one layer</a:t>
            </a:r>
            <a:endParaRPr lang="en-US">
              <a:latin typeface="Comic Sans MS" charset="0"/>
              <a:cs typeface="Comic Sans MS" charset="0"/>
            </a:endParaRPr>
          </a:p>
          <a:p>
            <a:pPr eaLnBrk="1" hangingPunct="1">
              <a:spcBef>
                <a:spcPts val="288"/>
              </a:spcBef>
              <a:buClr>
                <a:srgbClr val="8A0000"/>
              </a:buClr>
              <a:buSzPct val="79000"/>
              <a:buFont typeface="Wingdings" charset="0"/>
              <a:buChar char=""/>
            </a:pPr>
            <a:r>
              <a:rPr lang="en-US">
                <a:solidFill>
                  <a:srgbClr val="3333FF"/>
                </a:solidFill>
                <a:latin typeface="Comic Sans MS" charset="0"/>
                <a:cs typeface="Comic Sans MS" charset="0"/>
              </a:rPr>
              <a:t>Reusability: implementation of a layer can be reused</a:t>
            </a:r>
            <a:endParaRPr lang="en-US">
              <a:latin typeface="Comic Sans MS" charset="0"/>
              <a:cs typeface="Comic Sans MS" charset="0"/>
            </a:endParaRPr>
          </a:p>
        </p:txBody>
      </p:sp>
      <p:sp>
        <p:nvSpPr>
          <p:cNvPr id="5" name="object 5"/>
          <p:cNvSpPr txBox="1"/>
          <p:nvPr/>
        </p:nvSpPr>
        <p:spPr>
          <a:xfrm>
            <a:off x="255588" y="4251325"/>
            <a:ext cx="8699500" cy="1609725"/>
          </a:xfrm>
          <a:prstGeom prst="rect">
            <a:avLst/>
          </a:prstGeom>
          <a:ln w="9525">
            <a:solidFill>
              <a:srgbClr val="000000"/>
            </a:solidFill>
          </a:ln>
        </p:spPr>
        <p:txBody>
          <a:bodyPr lIns="0" tIns="0" rIns="0" bIns="0">
            <a:spAutoFit/>
          </a:bodyPr>
          <a:lstStyle/>
          <a:p>
            <a:pPr marL="86360">
              <a:defRPr/>
            </a:pPr>
            <a:r>
              <a:rPr sz="2400" spc="-5" dirty="0">
                <a:solidFill>
                  <a:srgbClr val="3333FF"/>
                </a:solidFill>
                <a:latin typeface="Comic Sans MS"/>
                <a:cs typeface="Comic Sans MS"/>
              </a:rPr>
              <a:t>Weaknes</a:t>
            </a:r>
            <a:r>
              <a:rPr sz="2400" spc="-15" dirty="0">
                <a:solidFill>
                  <a:srgbClr val="3333FF"/>
                </a:solidFill>
                <a:latin typeface="Comic Sans MS"/>
                <a:cs typeface="Comic Sans MS"/>
              </a:rPr>
              <a:t>s</a:t>
            </a:r>
            <a:r>
              <a:rPr sz="2400" spc="-5" dirty="0">
                <a:solidFill>
                  <a:srgbClr val="3333FF"/>
                </a:solidFill>
                <a:latin typeface="Comic Sans MS"/>
                <a:cs typeface="Comic Sans MS"/>
              </a:rPr>
              <a:t>es:</a:t>
            </a:r>
            <a:endParaRPr sz="2400">
              <a:latin typeface="Comic Sans MS"/>
              <a:cs typeface="Comic Sans MS"/>
            </a:endParaRPr>
          </a:p>
          <a:p>
            <a:pPr marL="447675" indent="-361315">
              <a:spcBef>
                <a:spcPts val="285"/>
              </a:spcBef>
              <a:buClr>
                <a:srgbClr val="8A0000"/>
              </a:buClr>
              <a:buFont typeface="Wingdings"/>
              <a:buChar char=""/>
              <a:tabLst>
                <a:tab pos="448309" algn="l"/>
              </a:tabLst>
              <a:defRPr/>
            </a:pPr>
            <a:r>
              <a:rPr sz="2400" dirty="0">
                <a:latin typeface="Comic Sans MS"/>
                <a:cs typeface="Comic Sans MS"/>
              </a:rPr>
              <a:t>Performance</a:t>
            </a:r>
            <a:r>
              <a:rPr sz="2400" spc="-20" dirty="0">
                <a:latin typeface="Comic Sans MS"/>
                <a:cs typeface="Comic Sans MS"/>
              </a:rPr>
              <a:t> </a:t>
            </a:r>
            <a:r>
              <a:rPr sz="2400" dirty="0">
                <a:latin typeface="Comic Sans MS"/>
                <a:cs typeface="Comic Sans MS"/>
              </a:rPr>
              <a:t>overh</a:t>
            </a:r>
            <a:r>
              <a:rPr sz="2400" spc="5" dirty="0">
                <a:latin typeface="Comic Sans MS"/>
                <a:cs typeface="Comic Sans MS"/>
              </a:rPr>
              <a:t>e</a:t>
            </a:r>
            <a:r>
              <a:rPr sz="2400" dirty="0">
                <a:latin typeface="Comic Sans MS"/>
                <a:cs typeface="Comic Sans MS"/>
              </a:rPr>
              <a:t>ad</a:t>
            </a:r>
            <a:r>
              <a:rPr sz="2400" spc="-35" dirty="0">
                <a:latin typeface="Comic Sans MS"/>
                <a:cs typeface="Comic Sans MS"/>
              </a:rPr>
              <a:t> </a:t>
            </a:r>
            <a:r>
              <a:rPr sz="2400" spc="-5" dirty="0">
                <a:latin typeface="Comic Sans MS"/>
                <a:cs typeface="Comic Sans MS"/>
              </a:rPr>
              <a:t>fro</a:t>
            </a:r>
            <a:r>
              <a:rPr sz="2400" dirty="0">
                <a:latin typeface="Comic Sans MS"/>
                <a:cs typeface="Comic Sans MS"/>
              </a:rPr>
              <a:t>m going </a:t>
            </a:r>
            <a:r>
              <a:rPr sz="2400" spc="-10" dirty="0">
                <a:latin typeface="Comic Sans MS"/>
                <a:cs typeface="Comic Sans MS"/>
              </a:rPr>
              <a:t>throug</a:t>
            </a:r>
            <a:r>
              <a:rPr sz="2400" spc="-5" dirty="0">
                <a:latin typeface="Comic Sans MS"/>
                <a:cs typeface="Comic Sans MS"/>
              </a:rPr>
              <a:t>h</a:t>
            </a:r>
            <a:r>
              <a:rPr sz="2400" spc="-15" dirty="0">
                <a:latin typeface="Comic Sans MS"/>
                <a:cs typeface="Comic Sans MS"/>
              </a:rPr>
              <a:t> </a:t>
            </a:r>
            <a:r>
              <a:rPr sz="2400" spc="-5" dirty="0">
                <a:latin typeface="Comic Sans MS"/>
                <a:cs typeface="Comic Sans MS"/>
              </a:rPr>
              <a:t>layers</a:t>
            </a:r>
            <a:endParaRPr sz="2400">
              <a:latin typeface="Comic Sans MS"/>
              <a:cs typeface="Comic Sans MS"/>
            </a:endParaRPr>
          </a:p>
          <a:p>
            <a:pPr marL="447675" indent="-361315">
              <a:spcBef>
                <a:spcPts val="285"/>
              </a:spcBef>
              <a:buClr>
                <a:srgbClr val="8A0000"/>
              </a:buClr>
              <a:buFont typeface="Wingdings"/>
              <a:buChar char=""/>
              <a:tabLst>
                <a:tab pos="448309" algn="l"/>
              </a:tabLst>
              <a:defRPr/>
            </a:pPr>
            <a:r>
              <a:rPr sz="2400" spc="-5" dirty="0">
                <a:latin typeface="Comic Sans MS"/>
                <a:cs typeface="Comic Sans MS"/>
              </a:rPr>
              <a:t>Stric</a:t>
            </a:r>
            <a:r>
              <a:rPr sz="2400" dirty="0">
                <a:latin typeface="Comic Sans MS"/>
                <a:cs typeface="Comic Sans MS"/>
              </a:rPr>
              <a:t>t</a:t>
            </a:r>
            <a:r>
              <a:rPr sz="2400" spc="5" dirty="0">
                <a:latin typeface="Comic Sans MS"/>
                <a:cs typeface="Comic Sans MS"/>
              </a:rPr>
              <a:t> </a:t>
            </a:r>
            <a:r>
              <a:rPr sz="2400" spc="-15" dirty="0">
                <a:latin typeface="Comic Sans MS"/>
                <a:cs typeface="Comic Sans MS"/>
              </a:rPr>
              <a:t>d</a:t>
            </a:r>
            <a:r>
              <a:rPr sz="2400" spc="-5" dirty="0">
                <a:latin typeface="Comic Sans MS"/>
                <a:cs typeface="Comic Sans MS"/>
              </a:rPr>
              <a:t>isciplin</a:t>
            </a:r>
            <a:r>
              <a:rPr sz="2400" dirty="0">
                <a:latin typeface="Comic Sans MS"/>
                <a:cs typeface="Comic Sans MS"/>
              </a:rPr>
              <a:t>e</a:t>
            </a:r>
            <a:r>
              <a:rPr sz="2400" spc="20" dirty="0">
                <a:latin typeface="Comic Sans MS"/>
                <a:cs typeface="Comic Sans MS"/>
              </a:rPr>
              <a:t> </a:t>
            </a:r>
            <a:r>
              <a:rPr sz="2400" dirty="0">
                <a:latin typeface="Comic Sans MS"/>
                <a:cs typeface="Comic Sans MS"/>
              </a:rPr>
              <a:t>often</a:t>
            </a:r>
            <a:r>
              <a:rPr sz="2400" spc="-10" dirty="0">
                <a:latin typeface="Comic Sans MS"/>
                <a:cs typeface="Comic Sans MS"/>
              </a:rPr>
              <a:t> bypas</a:t>
            </a:r>
            <a:r>
              <a:rPr sz="2400" dirty="0">
                <a:latin typeface="Comic Sans MS"/>
                <a:cs typeface="Comic Sans MS"/>
              </a:rPr>
              <a:t>sed</a:t>
            </a:r>
            <a:r>
              <a:rPr sz="2400" spc="-20" dirty="0">
                <a:latin typeface="Comic Sans MS"/>
                <a:cs typeface="Comic Sans MS"/>
              </a:rPr>
              <a:t> </a:t>
            </a:r>
            <a:r>
              <a:rPr sz="2400" spc="-5" dirty="0">
                <a:latin typeface="Comic Sans MS"/>
                <a:cs typeface="Comic Sans MS"/>
              </a:rPr>
              <a:t>i</a:t>
            </a:r>
            <a:r>
              <a:rPr sz="2400" dirty="0">
                <a:latin typeface="Comic Sans MS"/>
                <a:cs typeface="Comic Sans MS"/>
              </a:rPr>
              <a:t>n </a:t>
            </a:r>
            <a:r>
              <a:rPr sz="2400" spc="-5" dirty="0">
                <a:latin typeface="Comic Sans MS"/>
                <a:cs typeface="Comic Sans MS"/>
              </a:rPr>
              <a:t>practice</a:t>
            </a:r>
            <a:endParaRPr sz="2400">
              <a:latin typeface="Comic Sans MS"/>
              <a:cs typeface="Comic Sans MS"/>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Cl</a:t>
            </a:r>
            <a:r>
              <a:rPr spc="-15" dirty="0"/>
              <a:t>i</a:t>
            </a:r>
            <a:r>
              <a:rPr spc="-10" dirty="0"/>
              <a:t>en</a:t>
            </a:r>
            <a:r>
              <a:rPr spc="-15" dirty="0"/>
              <a:t>t</a:t>
            </a:r>
            <a:r>
              <a:rPr spc="-5" dirty="0"/>
              <a:t>-se</a:t>
            </a:r>
            <a:r>
              <a:rPr spc="-15" dirty="0"/>
              <a:t>r</a:t>
            </a:r>
            <a:r>
              <a:rPr spc="-5" dirty="0"/>
              <a:t>ver</a:t>
            </a:r>
          </a:p>
        </p:txBody>
      </p:sp>
      <p:sp>
        <p:nvSpPr>
          <p:cNvPr id="603138" name="object 19"/>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4D51C30-609B-CE41-8461-A9B511C87318}" type="slidenum">
              <a:rPr lang="en-US" sz="1200">
                <a:latin typeface="Garamond" charset="0"/>
              </a:rPr>
              <a:pPr eaLnBrk="1" hangingPunct="1"/>
              <a:t>287</a:t>
            </a:fld>
            <a:endParaRPr lang="en-US" sz="1200">
              <a:latin typeface="Garamond" charset="0"/>
            </a:endParaRPr>
          </a:p>
        </p:txBody>
      </p:sp>
      <p:sp>
        <p:nvSpPr>
          <p:cNvPr id="603139" name="object 3"/>
          <p:cNvSpPr>
            <a:spLocks noChangeArrowheads="1"/>
          </p:cNvSpPr>
          <p:nvPr/>
        </p:nvSpPr>
        <p:spPr bwMode="auto">
          <a:xfrm>
            <a:off x="3063875" y="4719638"/>
            <a:ext cx="2176463" cy="1055687"/>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03140" name="object 4"/>
          <p:cNvSpPr txBox="1">
            <a:spLocks noChangeArrowheads="1"/>
          </p:cNvSpPr>
          <p:nvPr/>
        </p:nvSpPr>
        <p:spPr bwMode="auto">
          <a:xfrm>
            <a:off x="3400425" y="5026025"/>
            <a:ext cx="1258888"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Network</a:t>
            </a:r>
          </a:p>
        </p:txBody>
      </p:sp>
      <p:sp>
        <p:nvSpPr>
          <p:cNvPr id="603141" name="object 5"/>
          <p:cNvSpPr>
            <a:spLocks noChangeArrowheads="1"/>
          </p:cNvSpPr>
          <p:nvPr/>
        </p:nvSpPr>
        <p:spPr bwMode="auto">
          <a:xfrm>
            <a:off x="5656263" y="4857750"/>
            <a:ext cx="1430337" cy="77470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 name="object 6"/>
          <p:cNvSpPr txBox="1"/>
          <p:nvPr/>
        </p:nvSpPr>
        <p:spPr>
          <a:xfrm>
            <a:off x="5802313" y="5048250"/>
            <a:ext cx="1012825" cy="330200"/>
          </a:xfrm>
          <a:prstGeom prst="rect">
            <a:avLst/>
          </a:prstGeom>
        </p:spPr>
        <p:txBody>
          <a:bodyPr lIns="0" tIns="0" rIns="0" bIns="0">
            <a:spAutoFit/>
          </a:bodyPr>
          <a:lstStyle/>
          <a:p>
            <a:pPr marL="12700">
              <a:defRPr/>
            </a:pPr>
            <a:r>
              <a:rPr sz="2400" spc="-5" dirty="0">
                <a:latin typeface="Comic Sans MS"/>
                <a:cs typeface="Comic Sans MS"/>
              </a:rPr>
              <a:t>S</a:t>
            </a:r>
            <a:r>
              <a:rPr sz="2400" spc="5" dirty="0">
                <a:latin typeface="Comic Sans MS"/>
                <a:cs typeface="Comic Sans MS"/>
              </a:rPr>
              <a:t>e</a:t>
            </a:r>
            <a:r>
              <a:rPr sz="2400" spc="-5" dirty="0">
                <a:latin typeface="Comic Sans MS"/>
                <a:cs typeface="Comic Sans MS"/>
              </a:rPr>
              <a:t>rver</a:t>
            </a:r>
            <a:endParaRPr sz="2400">
              <a:latin typeface="Comic Sans MS"/>
              <a:cs typeface="Comic Sans MS"/>
            </a:endParaRPr>
          </a:p>
        </p:txBody>
      </p:sp>
      <p:sp>
        <p:nvSpPr>
          <p:cNvPr id="603143" name="object 7"/>
          <p:cNvSpPr>
            <a:spLocks noChangeArrowheads="1"/>
          </p:cNvSpPr>
          <p:nvPr/>
        </p:nvSpPr>
        <p:spPr bwMode="auto">
          <a:xfrm>
            <a:off x="7389813" y="4784725"/>
            <a:ext cx="701675" cy="919163"/>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03144" name="object 8"/>
          <p:cNvSpPr>
            <a:spLocks/>
          </p:cNvSpPr>
          <p:nvPr/>
        </p:nvSpPr>
        <p:spPr bwMode="auto">
          <a:xfrm>
            <a:off x="5173663" y="5137150"/>
            <a:ext cx="549275" cy="114300"/>
          </a:xfrm>
          <a:custGeom>
            <a:avLst/>
            <a:gdLst>
              <a:gd name="T0" fmla="*/ 434721 w 549275"/>
              <a:gd name="T1" fmla="*/ 0 h 114300"/>
              <a:gd name="T2" fmla="*/ 434721 w 549275"/>
              <a:gd name="T3" fmla="*/ 114300 h 114300"/>
              <a:gd name="T4" fmla="*/ 510921 w 549275"/>
              <a:gd name="T5" fmla="*/ 76200 h 114300"/>
              <a:gd name="T6" fmla="*/ 453771 w 549275"/>
              <a:gd name="T7" fmla="*/ 76200 h 114300"/>
              <a:gd name="T8" fmla="*/ 453771 w 549275"/>
              <a:gd name="T9" fmla="*/ 38100 h 114300"/>
              <a:gd name="T10" fmla="*/ 510921 w 549275"/>
              <a:gd name="T11" fmla="*/ 38100 h 114300"/>
              <a:gd name="T12" fmla="*/ 434721 w 549275"/>
              <a:gd name="T13" fmla="*/ 0 h 114300"/>
              <a:gd name="T14" fmla="*/ 434721 w 549275"/>
              <a:gd name="T15" fmla="*/ 38100 h 114300"/>
              <a:gd name="T16" fmla="*/ 0 w 549275"/>
              <a:gd name="T17" fmla="*/ 38100 h 114300"/>
              <a:gd name="T18" fmla="*/ 0 w 549275"/>
              <a:gd name="T19" fmla="*/ 76200 h 114300"/>
              <a:gd name="T20" fmla="*/ 434721 w 549275"/>
              <a:gd name="T21" fmla="*/ 76200 h 114300"/>
              <a:gd name="T22" fmla="*/ 434721 w 549275"/>
              <a:gd name="T23" fmla="*/ 38100 h 114300"/>
              <a:gd name="T24" fmla="*/ 510921 w 549275"/>
              <a:gd name="T25" fmla="*/ 38100 h 114300"/>
              <a:gd name="T26" fmla="*/ 453771 w 549275"/>
              <a:gd name="T27" fmla="*/ 38100 h 114300"/>
              <a:gd name="T28" fmla="*/ 453771 w 549275"/>
              <a:gd name="T29" fmla="*/ 76200 h 114300"/>
              <a:gd name="T30" fmla="*/ 510921 w 549275"/>
              <a:gd name="T31" fmla="*/ 76200 h 114300"/>
              <a:gd name="T32" fmla="*/ 549021 w 549275"/>
              <a:gd name="T33" fmla="*/ 57150 h 114300"/>
              <a:gd name="T34" fmla="*/ 510921 w 549275"/>
              <a:gd name="T35" fmla="*/ 38100 h 1143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9275" h="114300">
                <a:moveTo>
                  <a:pt x="434721" y="0"/>
                </a:moveTo>
                <a:lnTo>
                  <a:pt x="434721" y="114300"/>
                </a:lnTo>
                <a:lnTo>
                  <a:pt x="510921" y="76200"/>
                </a:lnTo>
                <a:lnTo>
                  <a:pt x="453771" y="76200"/>
                </a:lnTo>
                <a:lnTo>
                  <a:pt x="453771" y="38100"/>
                </a:lnTo>
                <a:lnTo>
                  <a:pt x="510921" y="38100"/>
                </a:lnTo>
                <a:lnTo>
                  <a:pt x="434721" y="0"/>
                </a:lnTo>
                <a:close/>
              </a:path>
              <a:path w="549275" h="114300">
                <a:moveTo>
                  <a:pt x="434721" y="38100"/>
                </a:moveTo>
                <a:lnTo>
                  <a:pt x="0" y="38100"/>
                </a:lnTo>
                <a:lnTo>
                  <a:pt x="0" y="76200"/>
                </a:lnTo>
                <a:lnTo>
                  <a:pt x="434721" y="76200"/>
                </a:lnTo>
                <a:lnTo>
                  <a:pt x="434721" y="38100"/>
                </a:lnTo>
                <a:close/>
              </a:path>
              <a:path w="549275" h="114300">
                <a:moveTo>
                  <a:pt x="510921" y="38100"/>
                </a:moveTo>
                <a:lnTo>
                  <a:pt x="453771" y="38100"/>
                </a:lnTo>
                <a:lnTo>
                  <a:pt x="453771" y="76200"/>
                </a:lnTo>
                <a:lnTo>
                  <a:pt x="510921" y="76200"/>
                </a:lnTo>
                <a:lnTo>
                  <a:pt x="549021" y="57150"/>
                </a:lnTo>
                <a:lnTo>
                  <a:pt x="510921" y="381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3145" name="object 9"/>
          <p:cNvSpPr>
            <a:spLocks/>
          </p:cNvSpPr>
          <p:nvPr/>
        </p:nvSpPr>
        <p:spPr bwMode="auto">
          <a:xfrm>
            <a:off x="7018338" y="5137150"/>
            <a:ext cx="433387" cy="114300"/>
          </a:xfrm>
          <a:custGeom>
            <a:avLst/>
            <a:gdLst>
              <a:gd name="T0" fmla="*/ 318451 w 433704"/>
              <a:gd name="T1" fmla="*/ 0 h 114300"/>
              <a:gd name="T2" fmla="*/ 318451 w 433704"/>
              <a:gd name="T3" fmla="*/ 114300 h 114300"/>
              <a:gd name="T4" fmla="*/ 394483 w 433704"/>
              <a:gd name="T5" fmla="*/ 76200 h 114300"/>
              <a:gd name="T6" fmla="*/ 337459 w 433704"/>
              <a:gd name="T7" fmla="*/ 76200 h 114300"/>
              <a:gd name="T8" fmla="*/ 337459 w 433704"/>
              <a:gd name="T9" fmla="*/ 38100 h 114300"/>
              <a:gd name="T10" fmla="*/ 394483 w 433704"/>
              <a:gd name="T11" fmla="*/ 38100 h 114300"/>
              <a:gd name="T12" fmla="*/ 318451 w 433704"/>
              <a:gd name="T13" fmla="*/ 0 h 114300"/>
              <a:gd name="T14" fmla="*/ 318451 w 433704"/>
              <a:gd name="T15" fmla="*/ 38100 h 114300"/>
              <a:gd name="T16" fmla="*/ 0 w 433704"/>
              <a:gd name="T17" fmla="*/ 38100 h 114300"/>
              <a:gd name="T18" fmla="*/ 0 w 433704"/>
              <a:gd name="T19" fmla="*/ 76200 h 114300"/>
              <a:gd name="T20" fmla="*/ 318451 w 433704"/>
              <a:gd name="T21" fmla="*/ 76200 h 114300"/>
              <a:gd name="T22" fmla="*/ 318451 w 433704"/>
              <a:gd name="T23" fmla="*/ 38100 h 114300"/>
              <a:gd name="T24" fmla="*/ 394483 w 433704"/>
              <a:gd name="T25" fmla="*/ 38100 h 114300"/>
              <a:gd name="T26" fmla="*/ 337459 w 433704"/>
              <a:gd name="T27" fmla="*/ 38100 h 114300"/>
              <a:gd name="T28" fmla="*/ 337459 w 433704"/>
              <a:gd name="T29" fmla="*/ 76200 h 114300"/>
              <a:gd name="T30" fmla="*/ 394483 w 433704"/>
              <a:gd name="T31" fmla="*/ 76200 h 114300"/>
              <a:gd name="T32" fmla="*/ 432500 w 433704"/>
              <a:gd name="T33" fmla="*/ 57150 h 114300"/>
              <a:gd name="T34" fmla="*/ 394483 w 433704"/>
              <a:gd name="T35" fmla="*/ 38100 h 1143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33704" h="114300">
                <a:moveTo>
                  <a:pt x="319150" y="0"/>
                </a:moveTo>
                <a:lnTo>
                  <a:pt x="319150" y="114300"/>
                </a:lnTo>
                <a:lnTo>
                  <a:pt x="395350" y="76200"/>
                </a:lnTo>
                <a:lnTo>
                  <a:pt x="338200" y="76200"/>
                </a:lnTo>
                <a:lnTo>
                  <a:pt x="338200" y="38100"/>
                </a:lnTo>
                <a:lnTo>
                  <a:pt x="395350" y="38100"/>
                </a:lnTo>
                <a:lnTo>
                  <a:pt x="319150" y="0"/>
                </a:lnTo>
                <a:close/>
              </a:path>
              <a:path w="433704" h="114300">
                <a:moveTo>
                  <a:pt x="319150" y="38100"/>
                </a:moveTo>
                <a:lnTo>
                  <a:pt x="0" y="38100"/>
                </a:lnTo>
                <a:lnTo>
                  <a:pt x="0" y="76200"/>
                </a:lnTo>
                <a:lnTo>
                  <a:pt x="319150" y="76200"/>
                </a:lnTo>
                <a:lnTo>
                  <a:pt x="319150" y="38100"/>
                </a:lnTo>
                <a:close/>
              </a:path>
              <a:path w="433704" h="114300">
                <a:moveTo>
                  <a:pt x="395350" y="38100"/>
                </a:moveTo>
                <a:lnTo>
                  <a:pt x="338200" y="38100"/>
                </a:lnTo>
                <a:lnTo>
                  <a:pt x="338200" y="76200"/>
                </a:lnTo>
                <a:lnTo>
                  <a:pt x="395350" y="76200"/>
                </a:lnTo>
                <a:lnTo>
                  <a:pt x="433450" y="57150"/>
                </a:lnTo>
                <a:lnTo>
                  <a:pt x="395350" y="381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3146" name="object 10"/>
          <p:cNvSpPr>
            <a:spLocks noChangeArrowheads="1"/>
          </p:cNvSpPr>
          <p:nvPr/>
        </p:nvSpPr>
        <p:spPr bwMode="auto">
          <a:xfrm>
            <a:off x="1552575" y="4352925"/>
            <a:ext cx="1139825" cy="558800"/>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03147" name="object 11"/>
          <p:cNvSpPr txBox="1">
            <a:spLocks noChangeArrowheads="1"/>
          </p:cNvSpPr>
          <p:nvPr/>
        </p:nvSpPr>
        <p:spPr bwMode="auto">
          <a:xfrm>
            <a:off x="328613" y="960438"/>
            <a:ext cx="8304212" cy="3805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Components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Subsystems, designed as independent processes</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Each server provides specific services, e.g. printing,</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database access</a:t>
            </a:r>
            <a:endParaRPr lang="en-US">
              <a:latin typeface="Comic Sans MS" charset="0"/>
              <a:cs typeface="Comic Sans MS" charset="0"/>
            </a:endParaRPr>
          </a:p>
          <a:p>
            <a:pPr eaLnBrk="1" hangingPunct="1">
              <a:lnSpc>
                <a:spcPct val="120000"/>
              </a:lnSpc>
              <a:buClr>
                <a:srgbClr val="8A0000"/>
              </a:buClr>
              <a:buSzPct val="79000"/>
              <a:buFont typeface="Wingdings" charset="0"/>
              <a:buChar char=""/>
            </a:pPr>
            <a:r>
              <a:rPr lang="en-US">
                <a:solidFill>
                  <a:srgbClr val="3333FF"/>
                </a:solidFill>
                <a:latin typeface="Comic Sans MS" charset="0"/>
                <a:cs typeface="Comic Sans MS" charset="0"/>
              </a:rPr>
              <a:t>Clients use these services </a:t>
            </a:r>
            <a:r>
              <a:rPr lang="en-US">
                <a:latin typeface="Comic Sans MS" charset="0"/>
                <a:cs typeface="Comic Sans MS" charset="0"/>
              </a:rPr>
              <a:t>Connectors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Data streams, typically over a communication</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network</a:t>
            </a:r>
            <a:endParaRPr lang="en-US">
              <a:latin typeface="Comic Sans MS" charset="0"/>
              <a:cs typeface="Comic Sans MS" charset="0"/>
            </a:endParaRPr>
          </a:p>
          <a:p>
            <a:pPr eaLnBrk="1" hangingPunct="1">
              <a:spcBef>
                <a:spcPts val="1438"/>
              </a:spcBef>
            </a:pPr>
            <a:r>
              <a:rPr lang="en-US">
                <a:latin typeface="Comic Sans MS" charset="0"/>
                <a:cs typeface="Comic Sans MS" charset="0"/>
              </a:rPr>
              <a:t>Client</a:t>
            </a:r>
          </a:p>
        </p:txBody>
      </p:sp>
      <p:sp>
        <p:nvSpPr>
          <p:cNvPr id="603148" name="object 12"/>
          <p:cNvSpPr>
            <a:spLocks/>
          </p:cNvSpPr>
          <p:nvPr/>
        </p:nvSpPr>
        <p:spPr bwMode="auto">
          <a:xfrm>
            <a:off x="2624138" y="4562475"/>
            <a:ext cx="1528762" cy="258763"/>
          </a:xfrm>
          <a:custGeom>
            <a:avLst/>
            <a:gdLst>
              <a:gd name="T0" fmla="*/ 1413298 w 1528445"/>
              <a:gd name="T1" fmla="*/ 220263 h 259079"/>
              <a:gd name="T2" fmla="*/ 1408416 w 1528445"/>
              <a:gd name="T3" fmla="*/ 258007 h 259079"/>
              <a:gd name="T4" fmla="*/ 1510175 w 1528445"/>
              <a:gd name="T5" fmla="*/ 222703 h 259079"/>
              <a:gd name="T6" fmla="*/ 1432180 w 1528445"/>
              <a:gd name="T7" fmla="*/ 222703 h 259079"/>
              <a:gd name="T8" fmla="*/ 1413298 w 1528445"/>
              <a:gd name="T9" fmla="*/ 220263 h 259079"/>
              <a:gd name="T10" fmla="*/ 1418160 w 1528445"/>
              <a:gd name="T11" fmla="*/ 182669 h 259079"/>
              <a:gd name="T12" fmla="*/ 1413298 w 1528445"/>
              <a:gd name="T13" fmla="*/ 220263 h 259079"/>
              <a:gd name="T14" fmla="*/ 1432180 w 1528445"/>
              <a:gd name="T15" fmla="*/ 222703 h 259079"/>
              <a:gd name="T16" fmla="*/ 1437136 w 1528445"/>
              <a:gd name="T17" fmla="*/ 185121 h 259079"/>
              <a:gd name="T18" fmla="*/ 1418160 w 1528445"/>
              <a:gd name="T19" fmla="*/ 182669 h 259079"/>
              <a:gd name="T20" fmla="*/ 1423031 w 1528445"/>
              <a:gd name="T21" fmla="*/ 145010 h 259079"/>
              <a:gd name="T22" fmla="*/ 1418160 w 1528445"/>
              <a:gd name="T23" fmla="*/ 182669 h 259079"/>
              <a:gd name="T24" fmla="*/ 1437136 w 1528445"/>
              <a:gd name="T25" fmla="*/ 185121 h 259079"/>
              <a:gd name="T26" fmla="*/ 1432180 w 1528445"/>
              <a:gd name="T27" fmla="*/ 222703 h 259079"/>
              <a:gd name="T28" fmla="*/ 1510175 w 1528445"/>
              <a:gd name="T29" fmla="*/ 222703 h 259079"/>
              <a:gd name="T30" fmla="*/ 1529141 w 1528445"/>
              <a:gd name="T31" fmla="*/ 216123 h 259079"/>
              <a:gd name="T32" fmla="*/ 1423031 w 1528445"/>
              <a:gd name="T33" fmla="*/ 145010 h 259079"/>
              <a:gd name="T34" fmla="*/ 4955 w 1528445"/>
              <a:gd name="T35" fmla="*/ 0 h 259079"/>
              <a:gd name="T36" fmla="*/ 0 w 1528445"/>
              <a:gd name="T37" fmla="*/ 37708 h 259079"/>
              <a:gd name="T38" fmla="*/ 1413298 w 1528445"/>
              <a:gd name="T39" fmla="*/ 220263 h 259079"/>
              <a:gd name="T40" fmla="*/ 1418160 w 1528445"/>
              <a:gd name="T41" fmla="*/ 182669 h 259079"/>
              <a:gd name="T42" fmla="*/ 4955 w 1528445"/>
              <a:gd name="T43" fmla="*/ 0 h 2590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28445" h="259079">
                <a:moveTo>
                  <a:pt x="1412419" y="221071"/>
                </a:moveTo>
                <a:lnTo>
                  <a:pt x="1407540" y="258953"/>
                </a:lnTo>
                <a:lnTo>
                  <a:pt x="1509236" y="223520"/>
                </a:lnTo>
                <a:lnTo>
                  <a:pt x="1431289" y="223520"/>
                </a:lnTo>
                <a:lnTo>
                  <a:pt x="1412419" y="221071"/>
                </a:lnTo>
                <a:close/>
              </a:path>
              <a:path w="1528445" h="259079">
                <a:moveTo>
                  <a:pt x="1417278" y="183339"/>
                </a:moveTo>
                <a:lnTo>
                  <a:pt x="1412419" y="221071"/>
                </a:lnTo>
                <a:lnTo>
                  <a:pt x="1431289" y="223520"/>
                </a:lnTo>
                <a:lnTo>
                  <a:pt x="1436242" y="185800"/>
                </a:lnTo>
                <a:lnTo>
                  <a:pt x="1417278" y="183339"/>
                </a:lnTo>
                <a:close/>
              </a:path>
              <a:path w="1528445" h="259079">
                <a:moveTo>
                  <a:pt x="1422146" y="145542"/>
                </a:moveTo>
                <a:lnTo>
                  <a:pt x="1417278" y="183339"/>
                </a:lnTo>
                <a:lnTo>
                  <a:pt x="1436242" y="185800"/>
                </a:lnTo>
                <a:lnTo>
                  <a:pt x="1431289" y="223520"/>
                </a:lnTo>
                <a:lnTo>
                  <a:pt x="1509236" y="223520"/>
                </a:lnTo>
                <a:lnTo>
                  <a:pt x="1528190" y="216916"/>
                </a:lnTo>
                <a:lnTo>
                  <a:pt x="1422146" y="145542"/>
                </a:lnTo>
                <a:close/>
              </a:path>
              <a:path w="1528445" h="259079">
                <a:moveTo>
                  <a:pt x="4952" y="0"/>
                </a:moveTo>
                <a:lnTo>
                  <a:pt x="0" y="37846"/>
                </a:lnTo>
                <a:lnTo>
                  <a:pt x="1412419" y="221071"/>
                </a:lnTo>
                <a:lnTo>
                  <a:pt x="1417278" y="183339"/>
                </a:lnTo>
                <a:lnTo>
                  <a:pt x="49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3149" name="object 13"/>
          <p:cNvSpPr>
            <a:spLocks noChangeArrowheads="1"/>
          </p:cNvSpPr>
          <p:nvPr/>
        </p:nvSpPr>
        <p:spPr bwMode="auto">
          <a:xfrm>
            <a:off x="976313" y="4930775"/>
            <a:ext cx="1139825" cy="557213"/>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 name="object 14"/>
          <p:cNvSpPr txBox="1"/>
          <p:nvPr/>
        </p:nvSpPr>
        <p:spPr>
          <a:xfrm>
            <a:off x="1122363" y="5011738"/>
            <a:ext cx="849312" cy="330200"/>
          </a:xfrm>
          <a:prstGeom prst="rect">
            <a:avLst/>
          </a:prstGeom>
        </p:spPr>
        <p:txBody>
          <a:bodyPr lIns="0" tIns="0" rIns="0" bIns="0">
            <a:spAutoFit/>
          </a:bodyPr>
          <a:lstStyle/>
          <a:p>
            <a:pPr marL="12700">
              <a:defRPr/>
            </a:pPr>
            <a:r>
              <a:rPr sz="2400" spc="-5" dirty="0">
                <a:latin typeface="Comic Sans MS"/>
                <a:cs typeface="Comic Sans MS"/>
              </a:rPr>
              <a:t>C</a:t>
            </a:r>
            <a:r>
              <a:rPr sz="2400" dirty="0">
                <a:latin typeface="Comic Sans MS"/>
                <a:cs typeface="Comic Sans MS"/>
              </a:rPr>
              <a:t>l</a:t>
            </a:r>
            <a:r>
              <a:rPr sz="2400" spc="-5" dirty="0">
                <a:latin typeface="Comic Sans MS"/>
                <a:cs typeface="Comic Sans MS"/>
              </a:rPr>
              <a:t>ie</a:t>
            </a:r>
            <a:r>
              <a:rPr sz="2400" spc="5" dirty="0">
                <a:latin typeface="Comic Sans MS"/>
                <a:cs typeface="Comic Sans MS"/>
              </a:rPr>
              <a:t>n</a:t>
            </a:r>
            <a:r>
              <a:rPr sz="2400" dirty="0">
                <a:latin typeface="Comic Sans MS"/>
                <a:cs typeface="Comic Sans MS"/>
              </a:rPr>
              <a:t>t</a:t>
            </a:r>
            <a:endParaRPr sz="2400">
              <a:latin typeface="Comic Sans MS"/>
              <a:cs typeface="Comic Sans MS"/>
            </a:endParaRPr>
          </a:p>
        </p:txBody>
      </p:sp>
      <p:sp>
        <p:nvSpPr>
          <p:cNvPr id="603151" name="object 15"/>
          <p:cNvSpPr>
            <a:spLocks/>
          </p:cNvSpPr>
          <p:nvPr/>
        </p:nvSpPr>
        <p:spPr bwMode="auto">
          <a:xfrm>
            <a:off x="2051050" y="5133975"/>
            <a:ext cx="1085850" cy="114300"/>
          </a:xfrm>
          <a:custGeom>
            <a:avLst/>
            <a:gdLst>
              <a:gd name="T0" fmla="*/ 972510 w 1086485"/>
              <a:gd name="T1" fmla="*/ 0 h 114300"/>
              <a:gd name="T2" fmla="*/ 971198 w 1086485"/>
              <a:gd name="T3" fmla="*/ 38097 h 114300"/>
              <a:gd name="T4" fmla="*/ 990132 w 1086485"/>
              <a:gd name="T5" fmla="*/ 38735 h 114300"/>
              <a:gd name="T6" fmla="*/ 988864 w 1086485"/>
              <a:gd name="T7" fmla="*/ 76835 h 114300"/>
              <a:gd name="T8" fmla="*/ 969864 w 1086485"/>
              <a:gd name="T9" fmla="*/ 76835 h 114300"/>
              <a:gd name="T10" fmla="*/ 968580 w 1086485"/>
              <a:gd name="T11" fmla="*/ 114173 h 114300"/>
              <a:gd name="T12" fmla="*/ 1049974 w 1086485"/>
              <a:gd name="T13" fmla="*/ 76835 h 114300"/>
              <a:gd name="T14" fmla="*/ 988864 w 1086485"/>
              <a:gd name="T15" fmla="*/ 76835 h 114300"/>
              <a:gd name="T16" fmla="*/ 969886 w 1086485"/>
              <a:gd name="T17" fmla="*/ 76194 h 114300"/>
              <a:gd name="T18" fmla="*/ 1051371 w 1086485"/>
              <a:gd name="T19" fmla="*/ 76194 h 114300"/>
              <a:gd name="T20" fmla="*/ 1084581 w 1086485"/>
              <a:gd name="T21" fmla="*/ 60960 h 114300"/>
              <a:gd name="T22" fmla="*/ 972510 w 1086485"/>
              <a:gd name="T23" fmla="*/ 0 h 114300"/>
              <a:gd name="T24" fmla="*/ 971198 w 1086485"/>
              <a:gd name="T25" fmla="*/ 38097 h 114300"/>
              <a:gd name="T26" fmla="*/ 969886 w 1086485"/>
              <a:gd name="T27" fmla="*/ 76194 h 114300"/>
              <a:gd name="T28" fmla="*/ 988864 w 1086485"/>
              <a:gd name="T29" fmla="*/ 76835 h 114300"/>
              <a:gd name="T30" fmla="*/ 990132 w 1086485"/>
              <a:gd name="T31" fmla="*/ 38735 h 114300"/>
              <a:gd name="T32" fmla="*/ 971198 w 1086485"/>
              <a:gd name="T33" fmla="*/ 38097 h 114300"/>
              <a:gd name="T34" fmla="*/ 1267 w 1086485"/>
              <a:gd name="T35" fmla="*/ 5461 h 114300"/>
              <a:gd name="T36" fmla="*/ 0 w 1086485"/>
              <a:gd name="T37" fmla="*/ 43434 h 114300"/>
              <a:gd name="T38" fmla="*/ 969886 w 1086485"/>
              <a:gd name="T39" fmla="*/ 76194 h 114300"/>
              <a:gd name="T40" fmla="*/ 971198 w 1086485"/>
              <a:gd name="T41" fmla="*/ 38097 h 114300"/>
              <a:gd name="T42" fmla="*/ 1267 w 1086485"/>
              <a:gd name="T43" fmla="*/ 5461 h 1143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86485" h="114300">
                <a:moveTo>
                  <a:pt x="974217" y="0"/>
                </a:moveTo>
                <a:lnTo>
                  <a:pt x="972903" y="38097"/>
                </a:lnTo>
                <a:lnTo>
                  <a:pt x="991870" y="38735"/>
                </a:lnTo>
                <a:lnTo>
                  <a:pt x="990600" y="76835"/>
                </a:lnTo>
                <a:lnTo>
                  <a:pt x="971567" y="76835"/>
                </a:lnTo>
                <a:lnTo>
                  <a:pt x="970280" y="114173"/>
                </a:lnTo>
                <a:lnTo>
                  <a:pt x="1051817" y="76835"/>
                </a:lnTo>
                <a:lnTo>
                  <a:pt x="990600" y="76835"/>
                </a:lnTo>
                <a:lnTo>
                  <a:pt x="971589" y="76194"/>
                </a:lnTo>
                <a:lnTo>
                  <a:pt x="1053217" y="76194"/>
                </a:lnTo>
                <a:lnTo>
                  <a:pt x="1086485" y="60960"/>
                </a:lnTo>
                <a:lnTo>
                  <a:pt x="974217" y="0"/>
                </a:lnTo>
                <a:close/>
              </a:path>
              <a:path w="1086485" h="114300">
                <a:moveTo>
                  <a:pt x="972903" y="38097"/>
                </a:moveTo>
                <a:lnTo>
                  <a:pt x="971589" y="76194"/>
                </a:lnTo>
                <a:lnTo>
                  <a:pt x="990600" y="76835"/>
                </a:lnTo>
                <a:lnTo>
                  <a:pt x="991870" y="38735"/>
                </a:lnTo>
                <a:lnTo>
                  <a:pt x="972903" y="38097"/>
                </a:lnTo>
                <a:close/>
              </a:path>
              <a:path w="1086485" h="114300">
                <a:moveTo>
                  <a:pt x="1270" y="5461"/>
                </a:moveTo>
                <a:lnTo>
                  <a:pt x="0" y="43434"/>
                </a:lnTo>
                <a:lnTo>
                  <a:pt x="971589" y="76194"/>
                </a:lnTo>
                <a:lnTo>
                  <a:pt x="972903" y="38097"/>
                </a:lnTo>
                <a:lnTo>
                  <a:pt x="1270" y="546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03152" name="object 16"/>
          <p:cNvSpPr>
            <a:spLocks noChangeArrowheads="1"/>
          </p:cNvSpPr>
          <p:nvPr/>
        </p:nvSpPr>
        <p:spPr bwMode="auto">
          <a:xfrm>
            <a:off x="1552575" y="5578475"/>
            <a:ext cx="1139825" cy="557213"/>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7" name="object 17"/>
          <p:cNvSpPr txBox="1"/>
          <p:nvPr/>
        </p:nvSpPr>
        <p:spPr>
          <a:xfrm>
            <a:off x="1698625" y="5659438"/>
            <a:ext cx="850900" cy="330200"/>
          </a:xfrm>
          <a:prstGeom prst="rect">
            <a:avLst/>
          </a:prstGeom>
        </p:spPr>
        <p:txBody>
          <a:bodyPr lIns="0" tIns="0" rIns="0" bIns="0">
            <a:spAutoFit/>
          </a:bodyPr>
          <a:lstStyle/>
          <a:p>
            <a:pPr marL="12700">
              <a:defRPr/>
            </a:pPr>
            <a:r>
              <a:rPr sz="2400" dirty="0">
                <a:latin typeface="Comic Sans MS"/>
                <a:cs typeface="Comic Sans MS"/>
              </a:rPr>
              <a:t>Cli</a:t>
            </a:r>
            <a:r>
              <a:rPr sz="2400" spc="10" dirty="0">
                <a:latin typeface="Comic Sans MS"/>
                <a:cs typeface="Comic Sans MS"/>
              </a:rPr>
              <a:t>e</a:t>
            </a:r>
            <a:r>
              <a:rPr sz="2400" dirty="0">
                <a:latin typeface="Comic Sans MS"/>
                <a:cs typeface="Comic Sans MS"/>
              </a:rPr>
              <a:t>nt</a:t>
            </a:r>
            <a:endParaRPr sz="2400">
              <a:latin typeface="Comic Sans MS"/>
              <a:cs typeface="Comic Sans MS"/>
            </a:endParaRPr>
          </a:p>
        </p:txBody>
      </p:sp>
      <p:sp>
        <p:nvSpPr>
          <p:cNvPr id="603154" name="object 18"/>
          <p:cNvSpPr>
            <a:spLocks/>
          </p:cNvSpPr>
          <p:nvPr/>
        </p:nvSpPr>
        <p:spPr bwMode="auto">
          <a:xfrm>
            <a:off x="2625725" y="5614988"/>
            <a:ext cx="1527175" cy="209550"/>
          </a:xfrm>
          <a:custGeom>
            <a:avLst/>
            <a:gdLst>
              <a:gd name="T0" fmla="*/ 1410225 w 1527810"/>
              <a:gd name="T1" fmla="*/ 37928 h 209550"/>
              <a:gd name="T2" fmla="*/ 0 w 1527810"/>
              <a:gd name="T3" fmla="*/ 171081 h 209550"/>
              <a:gd name="T4" fmla="*/ 3677 w 1527810"/>
              <a:gd name="T5" fmla="*/ 209003 h 209550"/>
              <a:gd name="T6" fmla="*/ 1413777 w 1527810"/>
              <a:gd name="T7" fmla="*/ 75863 h 209550"/>
              <a:gd name="T8" fmla="*/ 1410225 w 1527810"/>
              <a:gd name="T9" fmla="*/ 37928 h 209550"/>
              <a:gd name="T10" fmla="*/ 1499801 w 1527810"/>
              <a:gd name="T11" fmla="*/ 36144 h 209550"/>
              <a:gd name="T12" fmla="*/ 1429125 w 1527810"/>
              <a:gd name="T13" fmla="*/ 36144 h 209550"/>
              <a:gd name="T14" fmla="*/ 1432677 w 1527810"/>
              <a:gd name="T15" fmla="*/ 74079 h 209550"/>
              <a:gd name="T16" fmla="*/ 1413777 w 1527810"/>
              <a:gd name="T17" fmla="*/ 75863 h 209550"/>
              <a:gd name="T18" fmla="*/ 1417329 w 1527810"/>
              <a:gd name="T19" fmla="*/ 113804 h 209550"/>
              <a:gd name="T20" fmla="*/ 1525652 w 1527810"/>
              <a:gd name="T21" fmla="*/ 46177 h 209550"/>
              <a:gd name="T22" fmla="*/ 1499801 w 1527810"/>
              <a:gd name="T23" fmla="*/ 36144 h 209550"/>
              <a:gd name="T24" fmla="*/ 1429125 w 1527810"/>
              <a:gd name="T25" fmla="*/ 36144 h 209550"/>
              <a:gd name="T26" fmla="*/ 1410225 w 1527810"/>
              <a:gd name="T27" fmla="*/ 37928 h 209550"/>
              <a:gd name="T28" fmla="*/ 1413777 w 1527810"/>
              <a:gd name="T29" fmla="*/ 75863 h 209550"/>
              <a:gd name="T30" fmla="*/ 1432677 w 1527810"/>
              <a:gd name="T31" fmla="*/ 74079 h 209550"/>
              <a:gd name="T32" fmla="*/ 1429125 w 1527810"/>
              <a:gd name="T33" fmla="*/ 36144 h 209550"/>
              <a:gd name="T34" fmla="*/ 1406675 w 1527810"/>
              <a:gd name="T35" fmla="*/ 0 h 209550"/>
              <a:gd name="T36" fmla="*/ 1410225 w 1527810"/>
              <a:gd name="T37" fmla="*/ 37928 h 209550"/>
              <a:gd name="T38" fmla="*/ 1429125 w 1527810"/>
              <a:gd name="T39" fmla="*/ 36144 h 209550"/>
              <a:gd name="T40" fmla="*/ 1499801 w 1527810"/>
              <a:gd name="T41" fmla="*/ 36144 h 209550"/>
              <a:gd name="T42" fmla="*/ 1406675 w 1527810"/>
              <a:gd name="T43" fmla="*/ 0 h 2095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27810" h="209550">
                <a:moveTo>
                  <a:pt x="1411985" y="37928"/>
                </a:moveTo>
                <a:lnTo>
                  <a:pt x="0" y="171081"/>
                </a:lnTo>
                <a:lnTo>
                  <a:pt x="3683" y="209003"/>
                </a:lnTo>
                <a:lnTo>
                  <a:pt x="1415541" y="75863"/>
                </a:lnTo>
                <a:lnTo>
                  <a:pt x="1411985" y="37928"/>
                </a:lnTo>
                <a:close/>
              </a:path>
              <a:path w="1527810" h="209550">
                <a:moveTo>
                  <a:pt x="1501673" y="36144"/>
                </a:moveTo>
                <a:lnTo>
                  <a:pt x="1430908" y="36144"/>
                </a:lnTo>
                <a:lnTo>
                  <a:pt x="1434465" y="74079"/>
                </a:lnTo>
                <a:lnTo>
                  <a:pt x="1415541" y="75863"/>
                </a:lnTo>
                <a:lnTo>
                  <a:pt x="1419098" y="113804"/>
                </a:lnTo>
                <a:lnTo>
                  <a:pt x="1527556" y="46177"/>
                </a:lnTo>
                <a:lnTo>
                  <a:pt x="1501673" y="36144"/>
                </a:lnTo>
                <a:close/>
              </a:path>
              <a:path w="1527810" h="209550">
                <a:moveTo>
                  <a:pt x="1430908" y="36144"/>
                </a:moveTo>
                <a:lnTo>
                  <a:pt x="1411985" y="37928"/>
                </a:lnTo>
                <a:lnTo>
                  <a:pt x="1415541" y="75863"/>
                </a:lnTo>
                <a:lnTo>
                  <a:pt x="1434465" y="74079"/>
                </a:lnTo>
                <a:lnTo>
                  <a:pt x="1430908" y="36144"/>
                </a:lnTo>
                <a:close/>
              </a:path>
              <a:path w="1527810" h="209550">
                <a:moveTo>
                  <a:pt x="1408430" y="0"/>
                </a:moveTo>
                <a:lnTo>
                  <a:pt x="1411985" y="37928"/>
                </a:lnTo>
                <a:lnTo>
                  <a:pt x="1430908" y="36144"/>
                </a:lnTo>
                <a:lnTo>
                  <a:pt x="1501673" y="36144"/>
                </a:lnTo>
                <a:lnTo>
                  <a:pt x="140843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Cl</a:t>
            </a:r>
            <a:r>
              <a:rPr spc="-15" dirty="0"/>
              <a:t>i</a:t>
            </a:r>
            <a:r>
              <a:rPr spc="-10" dirty="0"/>
              <a:t>en</a:t>
            </a:r>
            <a:r>
              <a:rPr spc="-5" dirty="0"/>
              <a:t>t</a:t>
            </a:r>
            <a:r>
              <a:rPr spc="25" dirty="0"/>
              <a:t> </a:t>
            </a:r>
            <a:r>
              <a:rPr dirty="0"/>
              <a:t>-</a:t>
            </a:r>
            <a:r>
              <a:rPr spc="-5" dirty="0"/>
              <a:t>se</a:t>
            </a:r>
            <a:r>
              <a:rPr spc="-15" dirty="0"/>
              <a:t>r</a:t>
            </a:r>
            <a:r>
              <a:rPr spc="-5" dirty="0"/>
              <a:t>ver</a:t>
            </a:r>
            <a:r>
              <a:rPr spc="5" dirty="0"/>
              <a:t> </a:t>
            </a:r>
            <a:r>
              <a:rPr spc="-10" dirty="0"/>
              <a:t>e</a:t>
            </a:r>
            <a:r>
              <a:rPr spc="-15" dirty="0"/>
              <a:t>x</a:t>
            </a:r>
            <a:r>
              <a:rPr spc="-10" dirty="0"/>
              <a:t>ample</a:t>
            </a:r>
            <a:r>
              <a:rPr spc="-5" dirty="0"/>
              <a:t>:</a:t>
            </a:r>
            <a:r>
              <a:rPr spc="30" dirty="0"/>
              <a:t> </a:t>
            </a:r>
            <a:r>
              <a:rPr spc="-5" dirty="0"/>
              <a:t>dat</a:t>
            </a:r>
            <a:r>
              <a:rPr spc="-20" dirty="0"/>
              <a:t>a</a:t>
            </a:r>
            <a:r>
              <a:rPr spc="-5" dirty="0"/>
              <a:t>bas</a:t>
            </a:r>
            <a:r>
              <a:rPr spc="-15" dirty="0"/>
              <a:t>e</a:t>
            </a:r>
            <a:r>
              <a:rPr spc="-5" dirty="0"/>
              <a:t>s</a:t>
            </a:r>
          </a:p>
        </p:txBody>
      </p:sp>
      <p:sp>
        <p:nvSpPr>
          <p:cNvPr id="604162"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2F794B4-8072-4642-9EF5-3B40CE274311}" type="slidenum">
              <a:rPr lang="en-US" sz="1200">
                <a:latin typeface="Garamond" charset="0"/>
              </a:rPr>
              <a:pPr eaLnBrk="1" hangingPunct="1"/>
              <a:t>288</a:t>
            </a:fld>
            <a:endParaRPr lang="en-US" sz="1200">
              <a:latin typeface="Garamond" charset="0"/>
            </a:endParaRPr>
          </a:p>
        </p:txBody>
      </p:sp>
      <p:sp>
        <p:nvSpPr>
          <p:cNvPr id="3" name="object 3"/>
          <p:cNvSpPr txBox="1"/>
          <p:nvPr/>
        </p:nvSpPr>
        <p:spPr>
          <a:xfrm>
            <a:off x="328613" y="923925"/>
            <a:ext cx="7524750" cy="4756150"/>
          </a:xfrm>
          <a:prstGeom prst="rect">
            <a:avLst/>
          </a:prstGeom>
        </p:spPr>
        <p:txBody>
          <a:bodyPr lIns="0" tIns="0" rIns="0" bIns="0">
            <a:spAutoFit/>
          </a:bodyPr>
          <a:lstStyle/>
          <a:p>
            <a:pPr marL="12700">
              <a:defRPr/>
            </a:pPr>
            <a:r>
              <a:rPr sz="2400" spc="-5" dirty="0">
                <a:latin typeface="Comic Sans MS"/>
                <a:cs typeface="Comic Sans MS"/>
              </a:rPr>
              <a:t>C</a:t>
            </a:r>
            <a:r>
              <a:rPr sz="2400" dirty="0">
                <a:latin typeface="Comic Sans MS"/>
                <a:cs typeface="Comic Sans MS"/>
              </a:rPr>
              <a:t>l</a:t>
            </a:r>
            <a:r>
              <a:rPr sz="2400" spc="-5" dirty="0">
                <a:latin typeface="Comic Sans MS"/>
                <a:cs typeface="Comic Sans MS"/>
              </a:rPr>
              <a:t>ie</a:t>
            </a:r>
            <a:r>
              <a:rPr sz="2400" spc="5" dirty="0">
                <a:latin typeface="Comic Sans MS"/>
                <a:cs typeface="Comic Sans MS"/>
              </a:rPr>
              <a:t>n</a:t>
            </a:r>
            <a:r>
              <a:rPr sz="2400" spc="-10" dirty="0">
                <a:latin typeface="Comic Sans MS"/>
                <a:cs typeface="Comic Sans MS"/>
              </a:rPr>
              <a:t>ts</a:t>
            </a:r>
            <a:r>
              <a:rPr sz="2400" dirty="0">
                <a:latin typeface="Comic Sans MS"/>
                <a:cs typeface="Comic Sans MS"/>
              </a:rPr>
              <a:t>:</a:t>
            </a:r>
            <a:r>
              <a:rPr sz="2400" spc="-20" dirty="0">
                <a:latin typeface="Comic Sans MS"/>
                <a:cs typeface="Comic Sans MS"/>
              </a:rPr>
              <a:t> </a:t>
            </a:r>
            <a:r>
              <a:rPr sz="2400" dirty="0">
                <a:latin typeface="Comic Sans MS"/>
                <a:cs typeface="Comic Sans MS"/>
              </a:rPr>
              <a:t>user</a:t>
            </a:r>
            <a:r>
              <a:rPr sz="2400" spc="-15" dirty="0">
                <a:latin typeface="Comic Sans MS"/>
                <a:cs typeface="Comic Sans MS"/>
              </a:rPr>
              <a:t> </a:t>
            </a:r>
            <a:r>
              <a:rPr sz="2400" spc="-5" dirty="0">
                <a:latin typeface="Comic Sans MS"/>
                <a:cs typeface="Comic Sans MS"/>
              </a:rPr>
              <a:t>applicati</a:t>
            </a:r>
            <a:r>
              <a:rPr sz="2400" spc="-20" dirty="0">
                <a:latin typeface="Comic Sans MS"/>
                <a:cs typeface="Comic Sans MS"/>
              </a:rPr>
              <a:t>o</a:t>
            </a:r>
            <a:r>
              <a:rPr sz="2400" spc="-5" dirty="0">
                <a:latin typeface="Comic Sans MS"/>
                <a:cs typeface="Comic Sans MS"/>
              </a:rPr>
              <a:t>ns</a:t>
            </a:r>
            <a:endParaRPr sz="2400">
              <a:latin typeface="Comic Sans MS"/>
              <a:cs typeface="Comic Sans MS"/>
            </a:endParaRPr>
          </a:p>
          <a:p>
            <a:pPr marL="909955" indent="-361315">
              <a:spcBef>
                <a:spcPts val="285"/>
              </a:spcBef>
              <a:buClr>
                <a:srgbClr val="8A0000"/>
              </a:buClr>
              <a:buSzPct val="79166"/>
              <a:buFont typeface="Wingdings"/>
              <a:buChar char=""/>
              <a:tabLst>
                <a:tab pos="910590" algn="l"/>
              </a:tabLst>
              <a:defRPr/>
            </a:pPr>
            <a:r>
              <a:rPr sz="2400" spc="-5" dirty="0">
                <a:solidFill>
                  <a:srgbClr val="3333FF"/>
                </a:solidFill>
                <a:latin typeface="Comic Sans MS"/>
                <a:cs typeface="Comic Sans MS"/>
              </a:rPr>
              <a:t>Custo</a:t>
            </a:r>
            <a:r>
              <a:rPr sz="2400" spc="-20" dirty="0">
                <a:solidFill>
                  <a:srgbClr val="3333FF"/>
                </a:solidFill>
                <a:latin typeface="Comic Sans MS"/>
                <a:cs typeface="Comic Sans MS"/>
              </a:rPr>
              <a:t>m</a:t>
            </a:r>
            <a:r>
              <a:rPr sz="2400" spc="-5" dirty="0">
                <a:solidFill>
                  <a:srgbClr val="3333FF"/>
                </a:solidFill>
                <a:latin typeface="Comic Sans MS"/>
                <a:cs typeface="Comic Sans MS"/>
              </a:rPr>
              <a:t>iz</a:t>
            </a:r>
            <a:r>
              <a:rPr sz="2400" spc="5" dirty="0">
                <a:solidFill>
                  <a:srgbClr val="3333FF"/>
                </a:solidFill>
                <a:latin typeface="Comic Sans MS"/>
                <a:cs typeface="Comic Sans MS"/>
              </a:rPr>
              <a:t>e</a:t>
            </a:r>
            <a:r>
              <a:rPr sz="2400" dirty="0">
                <a:solidFill>
                  <a:srgbClr val="3333FF"/>
                </a:solidFill>
                <a:latin typeface="Comic Sans MS"/>
                <a:cs typeface="Comic Sans MS"/>
              </a:rPr>
              <a:t>d</a:t>
            </a:r>
            <a:r>
              <a:rPr sz="2400" spc="-20" dirty="0">
                <a:solidFill>
                  <a:srgbClr val="3333FF"/>
                </a:solidFill>
                <a:latin typeface="Comic Sans MS"/>
                <a:cs typeface="Comic Sans MS"/>
              </a:rPr>
              <a:t> </a:t>
            </a:r>
            <a:r>
              <a:rPr sz="2400" dirty="0">
                <a:solidFill>
                  <a:srgbClr val="3333FF"/>
                </a:solidFill>
                <a:latin typeface="Comic Sans MS"/>
                <a:cs typeface="Comic Sans MS"/>
              </a:rPr>
              <a:t>user</a:t>
            </a:r>
            <a:r>
              <a:rPr sz="2400" spc="-10" dirty="0">
                <a:solidFill>
                  <a:srgbClr val="3333FF"/>
                </a:solidFill>
                <a:latin typeface="Comic Sans MS"/>
                <a:cs typeface="Comic Sans MS"/>
              </a:rPr>
              <a:t> </a:t>
            </a:r>
            <a:r>
              <a:rPr sz="2400" spc="-5" dirty="0">
                <a:solidFill>
                  <a:srgbClr val="3333FF"/>
                </a:solidFill>
                <a:latin typeface="Comic Sans MS"/>
                <a:cs typeface="Comic Sans MS"/>
              </a:rPr>
              <a:t>int</a:t>
            </a:r>
            <a:r>
              <a:rPr sz="2400" spc="5" dirty="0">
                <a:solidFill>
                  <a:srgbClr val="3333FF"/>
                </a:solidFill>
                <a:latin typeface="Comic Sans MS"/>
                <a:cs typeface="Comic Sans MS"/>
              </a:rPr>
              <a:t>e</a:t>
            </a:r>
            <a:r>
              <a:rPr sz="2400" spc="-5" dirty="0">
                <a:solidFill>
                  <a:srgbClr val="3333FF"/>
                </a:solidFill>
                <a:latin typeface="Comic Sans MS"/>
                <a:cs typeface="Comic Sans MS"/>
              </a:rPr>
              <a:t>rface</a:t>
            </a:r>
            <a:endParaRPr sz="2400">
              <a:latin typeface="Comic Sans MS"/>
              <a:cs typeface="Comic Sans MS"/>
            </a:endParaRPr>
          </a:p>
          <a:p>
            <a:pPr marL="909955" indent="-361315">
              <a:spcBef>
                <a:spcPts val="285"/>
              </a:spcBef>
              <a:buClr>
                <a:srgbClr val="8A0000"/>
              </a:buClr>
              <a:buSzPct val="79166"/>
              <a:buFont typeface="Wingdings"/>
              <a:buChar char=""/>
              <a:tabLst>
                <a:tab pos="910590" algn="l"/>
              </a:tabLst>
              <a:defRPr/>
            </a:pPr>
            <a:r>
              <a:rPr sz="2400" dirty="0">
                <a:solidFill>
                  <a:srgbClr val="3333FF"/>
                </a:solidFill>
                <a:latin typeface="Comic Sans MS"/>
                <a:cs typeface="Comic Sans MS"/>
              </a:rPr>
              <a:t>Fr</a:t>
            </a:r>
            <a:r>
              <a:rPr sz="2400" spc="-10" dirty="0">
                <a:solidFill>
                  <a:srgbClr val="3333FF"/>
                </a:solidFill>
                <a:latin typeface="Comic Sans MS"/>
                <a:cs typeface="Comic Sans MS"/>
              </a:rPr>
              <a:t>o</a:t>
            </a:r>
            <a:r>
              <a:rPr sz="2400" spc="-5" dirty="0">
                <a:solidFill>
                  <a:srgbClr val="3333FF"/>
                </a:solidFill>
                <a:latin typeface="Comic Sans MS"/>
                <a:cs typeface="Comic Sans MS"/>
              </a:rPr>
              <a:t>n</a:t>
            </a:r>
            <a:r>
              <a:rPr sz="2400" dirty="0">
                <a:solidFill>
                  <a:srgbClr val="3333FF"/>
                </a:solidFill>
                <a:latin typeface="Comic Sans MS"/>
                <a:cs typeface="Comic Sans MS"/>
              </a:rPr>
              <a:t>t</a:t>
            </a:r>
            <a:r>
              <a:rPr sz="2400" spc="-10" dirty="0">
                <a:solidFill>
                  <a:srgbClr val="3333FF"/>
                </a:solidFill>
                <a:latin typeface="Comic Sans MS"/>
                <a:cs typeface="Comic Sans MS"/>
              </a:rPr>
              <a:t>-</a:t>
            </a:r>
            <a:r>
              <a:rPr sz="2400" dirty="0">
                <a:solidFill>
                  <a:srgbClr val="3333FF"/>
                </a:solidFill>
                <a:latin typeface="Comic Sans MS"/>
                <a:cs typeface="Comic Sans MS"/>
              </a:rPr>
              <a:t>e</a:t>
            </a:r>
            <a:r>
              <a:rPr sz="2400" spc="5" dirty="0">
                <a:solidFill>
                  <a:srgbClr val="3333FF"/>
                </a:solidFill>
                <a:latin typeface="Comic Sans MS"/>
                <a:cs typeface="Comic Sans MS"/>
              </a:rPr>
              <a:t>n</a:t>
            </a:r>
            <a:r>
              <a:rPr sz="2400" dirty="0">
                <a:solidFill>
                  <a:srgbClr val="3333FF"/>
                </a:solidFill>
                <a:latin typeface="Comic Sans MS"/>
                <a:cs typeface="Comic Sans MS"/>
              </a:rPr>
              <a:t>d</a:t>
            </a:r>
            <a:r>
              <a:rPr sz="2400" spc="5" dirty="0">
                <a:solidFill>
                  <a:srgbClr val="3333FF"/>
                </a:solidFill>
                <a:latin typeface="Comic Sans MS"/>
                <a:cs typeface="Comic Sans MS"/>
              </a:rPr>
              <a:t> </a:t>
            </a:r>
            <a:r>
              <a:rPr sz="2400" dirty="0">
                <a:solidFill>
                  <a:srgbClr val="3333FF"/>
                </a:solidFill>
                <a:latin typeface="Comic Sans MS"/>
                <a:cs typeface="Comic Sans MS"/>
              </a:rPr>
              <a:t>processing</a:t>
            </a:r>
            <a:r>
              <a:rPr sz="2400" spc="-15" dirty="0">
                <a:solidFill>
                  <a:srgbClr val="3333FF"/>
                </a:solidFill>
                <a:latin typeface="Comic Sans MS"/>
                <a:cs typeface="Comic Sans MS"/>
              </a:rPr>
              <a:t> </a:t>
            </a:r>
            <a:r>
              <a:rPr sz="2400" dirty="0">
                <a:solidFill>
                  <a:srgbClr val="3333FF"/>
                </a:solidFill>
                <a:latin typeface="Comic Sans MS"/>
                <a:cs typeface="Comic Sans MS"/>
              </a:rPr>
              <a:t>of</a:t>
            </a:r>
            <a:r>
              <a:rPr sz="2400" spc="-5" dirty="0">
                <a:solidFill>
                  <a:srgbClr val="3333FF"/>
                </a:solidFill>
                <a:latin typeface="Comic Sans MS"/>
                <a:cs typeface="Comic Sans MS"/>
              </a:rPr>
              <a:t> </a:t>
            </a:r>
            <a:r>
              <a:rPr sz="2400" spc="-15" dirty="0">
                <a:solidFill>
                  <a:srgbClr val="3333FF"/>
                </a:solidFill>
                <a:latin typeface="Comic Sans MS"/>
                <a:cs typeface="Comic Sans MS"/>
              </a:rPr>
              <a:t>d</a:t>
            </a:r>
            <a:r>
              <a:rPr sz="2400" spc="-5" dirty="0">
                <a:solidFill>
                  <a:srgbClr val="3333FF"/>
                </a:solidFill>
                <a:latin typeface="Comic Sans MS"/>
                <a:cs typeface="Comic Sans MS"/>
              </a:rPr>
              <a:t>a</a:t>
            </a:r>
            <a:r>
              <a:rPr sz="2400" spc="-15" dirty="0">
                <a:solidFill>
                  <a:srgbClr val="3333FF"/>
                </a:solidFill>
                <a:latin typeface="Comic Sans MS"/>
                <a:cs typeface="Comic Sans MS"/>
              </a:rPr>
              <a:t>t</a:t>
            </a:r>
            <a:r>
              <a:rPr sz="2400" spc="-5" dirty="0">
                <a:solidFill>
                  <a:srgbClr val="3333FF"/>
                </a:solidFill>
                <a:latin typeface="Comic Sans MS"/>
                <a:cs typeface="Comic Sans MS"/>
              </a:rPr>
              <a:t>a</a:t>
            </a:r>
            <a:endParaRPr sz="2400">
              <a:latin typeface="Comic Sans MS"/>
              <a:cs typeface="Comic Sans MS"/>
            </a:endParaRPr>
          </a:p>
          <a:p>
            <a:pPr marL="909955" indent="-361315">
              <a:spcBef>
                <a:spcPts val="285"/>
              </a:spcBef>
              <a:buClr>
                <a:srgbClr val="8A0000"/>
              </a:buClr>
              <a:buSzPct val="79166"/>
              <a:buFont typeface="Wingdings"/>
              <a:buChar char=""/>
              <a:tabLst>
                <a:tab pos="910590" algn="l"/>
              </a:tabLst>
              <a:defRPr/>
            </a:pPr>
            <a:r>
              <a:rPr sz="2400" spc="-5" dirty="0">
                <a:solidFill>
                  <a:srgbClr val="3333FF"/>
                </a:solidFill>
                <a:latin typeface="Comic Sans MS"/>
                <a:cs typeface="Comic Sans MS"/>
              </a:rPr>
              <a:t>Initia</a:t>
            </a:r>
            <a:r>
              <a:rPr sz="2400" spc="-10" dirty="0">
                <a:solidFill>
                  <a:srgbClr val="3333FF"/>
                </a:solidFill>
                <a:latin typeface="Comic Sans MS"/>
                <a:cs typeface="Comic Sans MS"/>
              </a:rPr>
              <a:t>t</a:t>
            </a:r>
            <a:r>
              <a:rPr sz="2400" spc="-5" dirty="0">
                <a:solidFill>
                  <a:srgbClr val="3333FF"/>
                </a:solidFill>
                <a:latin typeface="Comic Sans MS"/>
                <a:cs typeface="Comic Sans MS"/>
              </a:rPr>
              <a:t>io</a:t>
            </a:r>
            <a:r>
              <a:rPr sz="2400" dirty="0">
                <a:solidFill>
                  <a:srgbClr val="3333FF"/>
                </a:solidFill>
                <a:latin typeface="Comic Sans MS"/>
                <a:cs typeface="Comic Sans MS"/>
              </a:rPr>
              <a:t>n</a:t>
            </a:r>
            <a:r>
              <a:rPr sz="2400" spc="15" dirty="0">
                <a:solidFill>
                  <a:srgbClr val="3333FF"/>
                </a:solidFill>
                <a:latin typeface="Comic Sans MS"/>
                <a:cs typeface="Comic Sans MS"/>
              </a:rPr>
              <a:t> </a:t>
            </a:r>
            <a:r>
              <a:rPr sz="2400" dirty="0">
                <a:solidFill>
                  <a:srgbClr val="3333FF"/>
                </a:solidFill>
                <a:latin typeface="Comic Sans MS"/>
                <a:cs typeface="Comic Sans MS"/>
              </a:rPr>
              <a:t>of</a:t>
            </a:r>
            <a:r>
              <a:rPr sz="2400" spc="-10" dirty="0">
                <a:solidFill>
                  <a:srgbClr val="3333FF"/>
                </a:solidFill>
                <a:latin typeface="Comic Sans MS"/>
                <a:cs typeface="Comic Sans MS"/>
              </a:rPr>
              <a:t> </a:t>
            </a:r>
            <a:r>
              <a:rPr sz="2400" dirty="0">
                <a:solidFill>
                  <a:srgbClr val="3333FF"/>
                </a:solidFill>
                <a:latin typeface="Comic Sans MS"/>
                <a:cs typeface="Comic Sans MS"/>
              </a:rPr>
              <a:t>server</a:t>
            </a:r>
            <a:r>
              <a:rPr sz="2400" spc="-30" dirty="0">
                <a:solidFill>
                  <a:srgbClr val="3333FF"/>
                </a:solidFill>
                <a:latin typeface="Comic Sans MS"/>
                <a:cs typeface="Comic Sans MS"/>
              </a:rPr>
              <a:t> </a:t>
            </a:r>
            <a:r>
              <a:rPr sz="2400" spc="-5" dirty="0">
                <a:solidFill>
                  <a:srgbClr val="3333FF"/>
                </a:solidFill>
                <a:latin typeface="Comic Sans MS"/>
                <a:cs typeface="Comic Sans MS"/>
              </a:rPr>
              <a:t>remot</a:t>
            </a:r>
            <a:r>
              <a:rPr sz="2400" dirty="0">
                <a:solidFill>
                  <a:srgbClr val="3333FF"/>
                </a:solidFill>
                <a:latin typeface="Comic Sans MS"/>
                <a:cs typeface="Comic Sans MS"/>
              </a:rPr>
              <a:t>e</a:t>
            </a:r>
            <a:r>
              <a:rPr sz="2400" spc="-15" dirty="0">
                <a:solidFill>
                  <a:srgbClr val="3333FF"/>
                </a:solidFill>
                <a:latin typeface="Comic Sans MS"/>
                <a:cs typeface="Comic Sans MS"/>
              </a:rPr>
              <a:t> </a:t>
            </a:r>
            <a:r>
              <a:rPr sz="2400" dirty="0">
                <a:solidFill>
                  <a:srgbClr val="3333FF"/>
                </a:solidFill>
                <a:latin typeface="Comic Sans MS"/>
                <a:cs typeface="Comic Sans MS"/>
              </a:rPr>
              <a:t>procedure</a:t>
            </a:r>
            <a:r>
              <a:rPr sz="2400" spc="-15" dirty="0">
                <a:solidFill>
                  <a:srgbClr val="3333FF"/>
                </a:solidFill>
                <a:latin typeface="Comic Sans MS"/>
                <a:cs typeface="Comic Sans MS"/>
              </a:rPr>
              <a:t> </a:t>
            </a:r>
            <a:r>
              <a:rPr sz="2400" spc="-5" dirty="0">
                <a:solidFill>
                  <a:srgbClr val="3333FF"/>
                </a:solidFill>
                <a:latin typeface="Comic Sans MS"/>
                <a:cs typeface="Comic Sans MS"/>
              </a:rPr>
              <a:t>c</a:t>
            </a:r>
            <a:r>
              <a:rPr sz="2400" spc="-15" dirty="0">
                <a:solidFill>
                  <a:srgbClr val="3333FF"/>
                </a:solidFill>
                <a:latin typeface="Comic Sans MS"/>
                <a:cs typeface="Comic Sans MS"/>
              </a:rPr>
              <a:t>a</a:t>
            </a:r>
            <a:r>
              <a:rPr sz="2400" spc="-5" dirty="0">
                <a:solidFill>
                  <a:srgbClr val="3333FF"/>
                </a:solidFill>
                <a:latin typeface="Comic Sans MS"/>
                <a:cs typeface="Comic Sans MS"/>
              </a:rPr>
              <a:t>lls</a:t>
            </a:r>
            <a:endParaRPr sz="2400">
              <a:latin typeface="Comic Sans MS"/>
              <a:cs typeface="Comic Sans MS"/>
            </a:endParaRPr>
          </a:p>
          <a:p>
            <a:pPr marL="909955" indent="-361315">
              <a:spcBef>
                <a:spcPts val="290"/>
              </a:spcBef>
              <a:buClr>
                <a:srgbClr val="8A0000"/>
              </a:buClr>
              <a:buSzPct val="79166"/>
              <a:buFont typeface="Wingdings"/>
              <a:buChar char=""/>
              <a:tabLst>
                <a:tab pos="910590" algn="l"/>
              </a:tabLst>
              <a:defRPr/>
            </a:pPr>
            <a:r>
              <a:rPr sz="2400" spc="-10" dirty="0">
                <a:solidFill>
                  <a:srgbClr val="3333FF"/>
                </a:solidFill>
                <a:latin typeface="Comic Sans MS"/>
                <a:cs typeface="Comic Sans MS"/>
              </a:rPr>
              <a:t>Acces</a:t>
            </a:r>
            <a:r>
              <a:rPr sz="2400" spc="-5" dirty="0">
                <a:solidFill>
                  <a:srgbClr val="3333FF"/>
                </a:solidFill>
                <a:latin typeface="Comic Sans MS"/>
                <a:cs typeface="Comic Sans MS"/>
              </a:rPr>
              <a:t>s</a:t>
            </a:r>
            <a:r>
              <a:rPr sz="2400" dirty="0">
                <a:solidFill>
                  <a:srgbClr val="3333FF"/>
                </a:solidFill>
                <a:latin typeface="Comic Sans MS"/>
                <a:cs typeface="Comic Sans MS"/>
              </a:rPr>
              <a:t> </a:t>
            </a:r>
            <a:r>
              <a:rPr sz="2400" spc="-5" dirty="0">
                <a:solidFill>
                  <a:srgbClr val="3333FF"/>
                </a:solidFill>
                <a:latin typeface="Comic Sans MS"/>
                <a:cs typeface="Comic Sans MS"/>
              </a:rPr>
              <a:t>t</a:t>
            </a:r>
            <a:r>
              <a:rPr sz="2400" dirty="0">
                <a:solidFill>
                  <a:srgbClr val="3333FF"/>
                </a:solidFill>
                <a:latin typeface="Comic Sans MS"/>
                <a:cs typeface="Comic Sans MS"/>
              </a:rPr>
              <a:t>o</a:t>
            </a:r>
            <a:r>
              <a:rPr sz="2400" spc="-15" dirty="0">
                <a:solidFill>
                  <a:srgbClr val="3333FF"/>
                </a:solidFill>
                <a:latin typeface="Comic Sans MS"/>
                <a:cs typeface="Comic Sans MS"/>
              </a:rPr>
              <a:t> </a:t>
            </a:r>
            <a:r>
              <a:rPr sz="2400" spc="-5" dirty="0">
                <a:solidFill>
                  <a:srgbClr val="3333FF"/>
                </a:solidFill>
                <a:latin typeface="Comic Sans MS"/>
                <a:cs typeface="Comic Sans MS"/>
              </a:rPr>
              <a:t>d</a:t>
            </a:r>
            <a:r>
              <a:rPr sz="2400" spc="-10" dirty="0">
                <a:solidFill>
                  <a:srgbClr val="3333FF"/>
                </a:solidFill>
                <a:latin typeface="Comic Sans MS"/>
                <a:cs typeface="Comic Sans MS"/>
              </a:rPr>
              <a:t>at</a:t>
            </a:r>
            <a:r>
              <a:rPr sz="2400" spc="-15" dirty="0">
                <a:solidFill>
                  <a:srgbClr val="3333FF"/>
                </a:solidFill>
                <a:latin typeface="Comic Sans MS"/>
                <a:cs typeface="Comic Sans MS"/>
              </a:rPr>
              <a:t>a</a:t>
            </a:r>
            <a:r>
              <a:rPr sz="2400" spc="-10" dirty="0">
                <a:solidFill>
                  <a:srgbClr val="3333FF"/>
                </a:solidFill>
                <a:latin typeface="Comic Sans MS"/>
                <a:cs typeface="Comic Sans MS"/>
              </a:rPr>
              <a:t>bas</a:t>
            </a:r>
            <a:r>
              <a:rPr sz="2400" spc="-5" dirty="0">
                <a:solidFill>
                  <a:srgbClr val="3333FF"/>
                </a:solidFill>
                <a:latin typeface="Comic Sans MS"/>
                <a:cs typeface="Comic Sans MS"/>
              </a:rPr>
              <a:t>e </a:t>
            </a:r>
            <a:r>
              <a:rPr sz="2400" dirty="0">
                <a:solidFill>
                  <a:srgbClr val="3333FF"/>
                </a:solidFill>
                <a:latin typeface="Comic Sans MS"/>
                <a:cs typeface="Comic Sans MS"/>
              </a:rPr>
              <a:t>server</a:t>
            </a:r>
            <a:r>
              <a:rPr sz="2400" spc="-30" dirty="0">
                <a:solidFill>
                  <a:srgbClr val="3333FF"/>
                </a:solidFill>
                <a:latin typeface="Comic Sans MS"/>
                <a:cs typeface="Comic Sans MS"/>
              </a:rPr>
              <a:t> </a:t>
            </a:r>
            <a:r>
              <a:rPr sz="2400" spc="-5" dirty="0">
                <a:solidFill>
                  <a:srgbClr val="3333FF"/>
                </a:solidFill>
                <a:latin typeface="Comic Sans MS"/>
                <a:cs typeface="Comic Sans MS"/>
              </a:rPr>
              <a:t>acro</a:t>
            </a:r>
            <a:r>
              <a:rPr sz="2400" spc="-20" dirty="0">
                <a:solidFill>
                  <a:srgbClr val="3333FF"/>
                </a:solidFill>
                <a:latin typeface="Comic Sans MS"/>
                <a:cs typeface="Comic Sans MS"/>
              </a:rPr>
              <a:t>s</a:t>
            </a:r>
            <a:r>
              <a:rPr sz="2400" spc="-5" dirty="0">
                <a:solidFill>
                  <a:srgbClr val="3333FF"/>
                </a:solidFill>
                <a:latin typeface="Comic Sans MS"/>
                <a:cs typeface="Comic Sans MS"/>
              </a:rPr>
              <a:t>s</a:t>
            </a:r>
            <a:r>
              <a:rPr sz="2400" spc="-15" dirty="0">
                <a:solidFill>
                  <a:srgbClr val="3333FF"/>
                </a:solidFill>
                <a:latin typeface="Comic Sans MS"/>
                <a:cs typeface="Comic Sans MS"/>
              </a:rPr>
              <a:t> </a:t>
            </a:r>
            <a:r>
              <a:rPr sz="2400" spc="-10" dirty="0">
                <a:solidFill>
                  <a:srgbClr val="3333FF"/>
                </a:solidFill>
                <a:latin typeface="Comic Sans MS"/>
                <a:cs typeface="Comic Sans MS"/>
              </a:rPr>
              <a:t>th</a:t>
            </a:r>
            <a:r>
              <a:rPr sz="2400" spc="-5" dirty="0">
                <a:solidFill>
                  <a:srgbClr val="3333FF"/>
                </a:solidFill>
                <a:latin typeface="Comic Sans MS"/>
                <a:cs typeface="Comic Sans MS"/>
              </a:rPr>
              <a:t>e n</a:t>
            </a:r>
            <a:r>
              <a:rPr sz="2400" spc="5" dirty="0">
                <a:solidFill>
                  <a:srgbClr val="3333FF"/>
                </a:solidFill>
                <a:latin typeface="Comic Sans MS"/>
                <a:cs typeface="Comic Sans MS"/>
              </a:rPr>
              <a:t>e</a:t>
            </a:r>
            <a:r>
              <a:rPr sz="2400" spc="-5" dirty="0">
                <a:solidFill>
                  <a:srgbClr val="3333FF"/>
                </a:solidFill>
                <a:latin typeface="Comic Sans MS"/>
                <a:cs typeface="Comic Sans MS"/>
              </a:rPr>
              <a:t>twork</a:t>
            </a:r>
            <a:endParaRPr sz="2400">
              <a:latin typeface="Comic Sans MS"/>
              <a:cs typeface="Comic Sans MS"/>
            </a:endParaRPr>
          </a:p>
          <a:p>
            <a:pPr>
              <a:spcBef>
                <a:spcPts val="6"/>
              </a:spcBef>
              <a:buClr>
                <a:srgbClr val="8A0000"/>
              </a:buClr>
              <a:buFont typeface="Wingdings"/>
              <a:buChar char=""/>
              <a:defRPr/>
            </a:pPr>
            <a:endParaRPr sz="3000">
              <a:latin typeface="Times New Roman"/>
              <a:cs typeface="Times New Roman"/>
            </a:endParaRPr>
          </a:p>
          <a:p>
            <a:pPr marL="12700">
              <a:defRPr/>
            </a:pPr>
            <a:r>
              <a:rPr sz="2400" spc="-5" dirty="0">
                <a:latin typeface="Comic Sans MS"/>
                <a:cs typeface="Comic Sans MS"/>
              </a:rPr>
              <a:t>S</a:t>
            </a:r>
            <a:r>
              <a:rPr sz="2400" spc="5" dirty="0">
                <a:latin typeface="Comic Sans MS"/>
                <a:cs typeface="Comic Sans MS"/>
              </a:rPr>
              <a:t>e</a:t>
            </a:r>
            <a:r>
              <a:rPr sz="2400" spc="-5" dirty="0">
                <a:latin typeface="Comic Sans MS"/>
                <a:cs typeface="Comic Sans MS"/>
              </a:rPr>
              <a:t>rver</a:t>
            </a:r>
            <a:r>
              <a:rPr sz="2400" dirty="0">
                <a:latin typeface="Comic Sans MS"/>
                <a:cs typeface="Comic Sans MS"/>
              </a:rPr>
              <a:t>:</a:t>
            </a:r>
            <a:r>
              <a:rPr sz="2400" spc="-25" dirty="0">
                <a:latin typeface="Comic Sans MS"/>
                <a:cs typeface="Comic Sans MS"/>
              </a:rPr>
              <a:t> </a:t>
            </a:r>
            <a:r>
              <a:rPr sz="2400" dirty="0">
                <a:latin typeface="Comic Sans MS"/>
                <a:cs typeface="Comic Sans MS"/>
              </a:rPr>
              <a:t>DBMS,</a:t>
            </a:r>
            <a:r>
              <a:rPr sz="2400" spc="-10" dirty="0">
                <a:latin typeface="Comic Sans MS"/>
                <a:cs typeface="Comic Sans MS"/>
              </a:rPr>
              <a:t> </a:t>
            </a:r>
            <a:r>
              <a:rPr sz="2400" dirty="0">
                <a:latin typeface="Comic Sans MS"/>
                <a:cs typeface="Comic Sans MS"/>
              </a:rPr>
              <a:t>provides:</a:t>
            </a:r>
            <a:endParaRPr sz="2400">
              <a:latin typeface="Comic Sans MS"/>
              <a:cs typeface="Comic Sans MS"/>
            </a:endParaRPr>
          </a:p>
          <a:p>
            <a:pPr marL="909955" indent="-361315">
              <a:spcBef>
                <a:spcPts val="290"/>
              </a:spcBef>
              <a:buClr>
                <a:srgbClr val="8A0000"/>
              </a:buClr>
              <a:buSzPct val="79166"/>
              <a:buFont typeface="Wingdings"/>
              <a:buChar char=""/>
              <a:tabLst>
                <a:tab pos="910590" algn="l"/>
              </a:tabLst>
              <a:defRPr/>
            </a:pPr>
            <a:r>
              <a:rPr sz="2400" dirty="0">
                <a:solidFill>
                  <a:srgbClr val="3333FF"/>
                </a:solidFill>
                <a:latin typeface="Comic Sans MS"/>
                <a:cs typeface="Comic Sans MS"/>
              </a:rPr>
              <a:t>Ce</a:t>
            </a:r>
            <a:r>
              <a:rPr sz="2400" spc="5" dirty="0">
                <a:solidFill>
                  <a:srgbClr val="3333FF"/>
                </a:solidFill>
                <a:latin typeface="Comic Sans MS"/>
                <a:cs typeface="Comic Sans MS"/>
              </a:rPr>
              <a:t>n</a:t>
            </a:r>
            <a:r>
              <a:rPr sz="2400" spc="-5" dirty="0">
                <a:solidFill>
                  <a:srgbClr val="3333FF"/>
                </a:solidFill>
                <a:latin typeface="Comic Sans MS"/>
                <a:cs typeface="Comic Sans MS"/>
              </a:rPr>
              <a:t>tr</a:t>
            </a:r>
            <a:r>
              <a:rPr sz="2400" spc="-10" dirty="0">
                <a:solidFill>
                  <a:srgbClr val="3333FF"/>
                </a:solidFill>
                <a:latin typeface="Comic Sans MS"/>
                <a:cs typeface="Comic Sans MS"/>
              </a:rPr>
              <a:t>a</a:t>
            </a:r>
            <a:r>
              <a:rPr sz="2400" dirty="0">
                <a:solidFill>
                  <a:srgbClr val="3333FF"/>
                </a:solidFill>
                <a:latin typeface="Comic Sans MS"/>
                <a:cs typeface="Comic Sans MS"/>
              </a:rPr>
              <a:t>lized</a:t>
            </a:r>
            <a:r>
              <a:rPr sz="2400" spc="-30" dirty="0">
                <a:solidFill>
                  <a:srgbClr val="3333FF"/>
                </a:solidFill>
                <a:latin typeface="Comic Sans MS"/>
                <a:cs typeface="Comic Sans MS"/>
              </a:rPr>
              <a:t> </a:t>
            </a:r>
            <a:r>
              <a:rPr sz="2400" spc="-5" dirty="0">
                <a:solidFill>
                  <a:srgbClr val="3333FF"/>
                </a:solidFill>
                <a:latin typeface="Comic Sans MS"/>
                <a:cs typeface="Comic Sans MS"/>
              </a:rPr>
              <a:t>d</a:t>
            </a:r>
            <a:r>
              <a:rPr sz="2400" spc="-15" dirty="0">
                <a:solidFill>
                  <a:srgbClr val="3333FF"/>
                </a:solidFill>
                <a:latin typeface="Comic Sans MS"/>
                <a:cs typeface="Comic Sans MS"/>
              </a:rPr>
              <a:t>a</a:t>
            </a:r>
            <a:r>
              <a:rPr sz="2400" spc="-5" dirty="0">
                <a:solidFill>
                  <a:srgbClr val="3333FF"/>
                </a:solidFill>
                <a:latin typeface="Comic Sans MS"/>
                <a:cs typeface="Comic Sans MS"/>
              </a:rPr>
              <a:t>t</a:t>
            </a:r>
            <a:r>
              <a:rPr sz="2400" dirty="0">
                <a:solidFill>
                  <a:srgbClr val="3333FF"/>
                </a:solidFill>
                <a:latin typeface="Comic Sans MS"/>
                <a:cs typeface="Comic Sans MS"/>
              </a:rPr>
              <a:t>a</a:t>
            </a:r>
            <a:r>
              <a:rPr sz="2400" spc="-10" dirty="0">
                <a:solidFill>
                  <a:srgbClr val="3333FF"/>
                </a:solidFill>
                <a:latin typeface="Comic Sans MS"/>
                <a:cs typeface="Comic Sans MS"/>
              </a:rPr>
              <a:t> </a:t>
            </a:r>
            <a:r>
              <a:rPr sz="2400" dirty="0">
                <a:solidFill>
                  <a:srgbClr val="3333FF"/>
                </a:solidFill>
                <a:latin typeface="Comic Sans MS"/>
                <a:cs typeface="Comic Sans MS"/>
              </a:rPr>
              <a:t>m</a:t>
            </a:r>
            <a:r>
              <a:rPr sz="2400" spc="-15" dirty="0">
                <a:solidFill>
                  <a:srgbClr val="3333FF"/>
                </a:solidFill>
                <a:latin typeface="Comic Sans MS"/>
                <a:cs typeface="Comic Sans MS"/>
              </a:rPr>
              <a:t>a</a:t>
            </a:r>
            <a:r>
              <a:rPr sz="2400" spc="-5" dirty="0">
                <a:solidFill>
                  <a:srgbClr val="3333FF"/>
                </a:solidFill>
                <a:latin typeface="Comic Sans MS"/>
                <a:cs typeface="Comic Sans MS"/>
              </a:rPr>
              <a:t>nagem</a:t>
            </a:r>
            <a:r>
              <a:rPr sz="2400" dirty="0">
                <a:solidFill>
                  <a:srgbClr val="3333FF"/>
                </a:solidFill>
                <a:latin typeface="Comic Sans MS"/>
                <a:cs typeface="Comic Sans MS"/>
              </a:rPr>
              <a:t>ent</a:t>
            </a:r>
            <a:endParaRPr sz="2400">
              <a:latin typeface="Comic Sans MS"/>
              <a:cs typeface="Comic Sans MS"/>
            </a:endParaRPr>
          </a:p>
          <a:p>
            <a:pPr marL="909955" indent="-361315">
              <a:spcBef>
                <a:spcPts val="285"/>
              </a:spcBef>
              <a:buClr>
                <a:srgbClr val="8A0000"/>
              </a:buClr>
              <a:buSzPct val="79166"/>
              <a:buFont typeface="Wingdings"/>
              <a:buChar char=""/>
              <a:tabLst>
                <a:tab pos="910590" algn="l"/>
              </a:tabLst>
              <a:defRPr/>
            </a:pPr>
            <a:r>
              <a:rPr sz="2400" spc="-5" dirty="0">
                <a:solidFill>
                  <a:srgbClr val="3333FF"/>
                </a:solidFill>
                <a:latin typeface="Comic Sans MS"/>
                <a:cs typeface="Comic Sans MS"/>
              </a:rPr>
              <a:t>D</a:t>
            </a:r>
            <a:r>
              <a:rPr sz="2400" spc="-15" dirty="0">
                <a:solidFill>
                  <a:srgbClr val="3333FF"/>
                </a:solidFill>
                <a:latin typeface="Comic Sans MS"/>
                <a:cs typeface="Comic Sans MS"/>
              </a:rPr>
              <a:t>a</a:t>
            </a:r>
            <a:r>
              <a:rPr sz="2400" spc="-10" dirty="0">
                <a:solidFill>
                  <a:srgbClr val="3333FF"/>
                </a:solidFill>
                <a:latin typeface="Comic Sans MS"/>
                <a:cs typeface="Comic Sans MS"/>
              </a:rPr>
              <a:t>t</a:t>
            </a:r>
            <a:r>
              <a:rPr sz="2400" spc="-5" dirty="0">
                <a:solidFill>
                  <a:srgbClr val="3333FF"/>
                </a:solidFill>
                <a:latin typeface="Comic Sans MS"/>
                <a:cs typeface="Comic Sans MS"/>
              </a:rPr>
              <a:t>a</a:t>
            </a:r>
            <a:r>
              <a:rPr sz="2400" spc="-10" dirty="0">
                <a:solidFill>
                  <a:srgbClr val="3333FF"/>
                </a:solidFill>
                <a:latin typeface="Comic Sans MS"/>
                <a:cs typeface="Comic Sans MS"/>
              </a:rPr>
              <a:t> </a:t>
            </a:r>
            <a:r>
              <a:rPr sz="2400" spc="-5" dirty="0">
                <a:solidFill>
                  <a:srgbClr val="3333FF"/>
                </a:solidFill>
                <a:latin typeface="Comic Sans MS"/>
                <a:cs typeface="Comic Sans MS"/>
              </a:rPr>
              <a:t>i</a:t>
            </a:r>
            <a:r>
              <a:rPr sz="2400" dirty="0">
                <a:solidFill>
                  <a:srgbClr val="3333FF"/>
                </a:solidFill>
                <a:latin typeface="Comic Sans MS"/>
                <a:cs typeface="Comic Sans MS"/>
              </a:rPr>
              <a:t>n</a:t>
            </a:r>
            <a:r>
              <a:rPr sz="2400" spc="-5" dirty="0">
                <a:solidFill>
                  <a:srgbClr val="3333FF"/>
                </a:solidFill>
                <a:latin typeface="Comic Sans MS"/>
                <a:cs typeface="Comic Sans MS"/>
              </a:rPr>
              <a:t>tegrit</a:t>
            </a:r>
            <a:r>
              <a:rPr sz="2400" dirty="0">
                <a:solidFill>
                  <a:srgbClr val="3333FF"/>
                </a:solidFill>
                <a:latin typeface="Comic Sans MS"/>
                <a:cs typeface="Comic Sans MS"/>
              </a:rPr>
              <a:t>y</a:t>
            </a:r>
            <a:r>
              <a:rPr sz="2400" spc="-10" dirty="0">
                <a:solidFill>
                  <a:srgbClr val="3333FF"/>
                </a:solidFill>
                <a:latin typeface="Comic Sans MS"/>
                <a:cs typeface="Comic Sans MS"/>
              </a:rPr>
              <a:t> </a:t>
            </a:r>
            <a:r>
              <a:rPr sz="2400" dirty="0">
                <a:solidFill>
                  <a:srgbClr val="3333FF"/>
                </a:solidFill>
                <a:latin typeface="Comic Sans MS"/>
                <a:cs typeface="Comic Sans MS"/>
              </a:rPr>
              <a:t>and </a:t>
            </a:r>
            <a:r>
              <a:rPr sz="2400" spc="-5" dirty="0">
                <a:solidFill>
                  <a:srgbClr val="3333FF"/>
                </a:solidFill>
                <a:latin typeface="Comic Sans MS"/>
                <a:cs typeface="Comic Sans MS"/>
              </a:rPr>
              <a:t>d</a:t>
            </a:r>
            <a:r>
              <a:rPr sz="2400" spc="-10" dirty="0">
                <a:solidFill>
                  <a:srgbClr val="3333FF"/>
                </a:solidFill>
                <a:latin typeface="Comic Sans MS"/>
                <a:cs typeface="Comic Sans MS"/>
              </a:rPr>
              <a:t>at</a:t>
            </a:r>
            <a:r>
              <a:rPr sz="2400" spc="-15" dirty="0">
                <a:solidFill>
                  <a:srgbClr val="3333FF"/>
                </a:solidFill>
                <a:latin typeface="Comic Sans MS"/>
                <a:cs typeface="Comic Sans MS"/>
              </a:rPr>
              <a:t>a</a:t>
            </a:r>
            <a:r>
              <a:rPr sz="2400" spc="-10" dirty="0">
                <a:solidFill>
                  <a:srgbClr val="3333FF"/>
                </a:solidFill>
                <a:latin typeface="Comic Sans MS"/>
                <a:cs typeface="Comic Sans MS"/>
              </a:rPr>
              <a:t>bas</a:t>
            </a:r>
            <a:r>
              <a:rPr sz="2400" spc="-5" dirty="0">
                <a:solidFill>
                  <a:srgbClr val="3333FF"/>
                </a:solidFill>
                <a:latin typeface="Comic Sans MS"/>
                <a:cs typeface="Comic Sans MS"/>
              </a:rPr>
              <a:t>e </a:t>
            </a:r>
            <a:r>
              <a:rPr sz="2400" dirty="0">
                <a:solidFill>
                  <a:srgbClr val="3333FF"/>
                </a:solidFill>
                <a:latin typeface="Comic Sans MS"/>
                <a:cs typeface="Comic Sans MS"/>
              </a:rPr>
              <a:t>consis</a:t>
            </a:r>
            <a:r>
              <a:rPr sz="2400" spc="-15" dirty="0">
                <a:solidFill>
                  <a:srgbClr val="3333FF"/>
                </a:solidFill>
                <a:latin typeface="Comic Sans MS"/>
                <a:cs typeface="Comic Sans MS"/>
              </a:rPr>
              <a:t>t</a:t>
            </a:r>
            <a:r>
              <a:rPr sz="2400" dirty="0">
                <a:solidFill>
                  <a:srgbClr val="3333FF"/>
                </a:solidFill>
                <a:latin typeface="Comic Sans MS"/>
                <a:cs typeface="Comic Sans MS"/>
              </a:rPr>
              <a:t>e</a:t>
            </a:r>
            <a:r>
              <a:rPr sz="2400" spc="5" dirty="0">
                <a:solidFill>
                  <a:srgbClr val="3333FF"/>
                </a:solidFill>
                <a:latin typeface="Comic Sans MS"/>
                <a:cs typeface="Comic Sans MS"/>
              </a:rPr>
              <a:t>n</a:t>
            </a:r>
            <a:r>
              <a:rPr sz="2400" spc="-5" dirty="0">
                <a:solidFill>
                  <a:srgbClr val="3333FF"/>
                </a:solidFill>
                <a:latin typeface="Comic Sans MS"/>
                <a:cs typeface="Comic Sans MS"/>
              </a:rPr>
              <a:t>cy</a:t>
            </a:r>
            <a:endParaRPr sz="2400">
              <a:latin typeface="Comic Sans MS"/>
              <a:cs typeface="Comic Sans MS"/>
            </a:endParaRPr>
          </a:p>
          <a:p>
            <a:pPr marL="909955" indent="-361315">
              <a:spcBef>
                <a:spcPts val="285"/>
              </a:spcBef>
              <a:buClr>
                <a:srgbClr val="8A0000"/>
              </a:buClr>
              <a:buSzPct val="79166"/>
              <a:buFont typeface="Wingdings"/>
              <a:buChar char=""/>
              <a:tabLst>
                <a:tab pos="910590" algn="l"/>
              </a:tabLst>
              <a:defRPr/>
            </a:pPr>
            <a:r>
              <a:rPr sz="2400" spc="-5" dirty="0">
                <a:solidFill>
                  <a:srgbClr val="3333FF"/>
                </a:solidFill>
                <a:latin typeface="Comic Sans MS"/>
                <a:cs typeface="Comic Sans MS"/>
              </a:rPr>
              <a:t>D</a:t>
            </a:r>
            <a:r>
              <a:rPr sz="2400" spc="-15" dirty="0">
                <a:solidFill>
                  <a:srgbClr val="3333FF"/>
                </a:solidFill>
                <a:latin typeface="Comic Sans MS"/>
                <a:cs typeface="Comic Sans MS"/>
              </a:rPr>
              <a:t>a</a:t>
            </a:r>
            <a:r>
              <a:rPr sz="2400" spc="-10" dirty="0">
                <a:solidFill>
                  <a:srgbClr val="3333FF"/>
                </a:solidFill>
                <a:latin typeface="Comic Sans MS"/>
                <a:cs typeface="Comic Sans MS"/>
              </a:rPr>
              <a:t>t</a:t>
            </a:r>
            <a:r>
              <a:rPr sz="2400" spc="-5" dirty="0">
                <a:solidFill>
                  <a:srgbClr val="3333FF"/>
                </a:solidFill>
                <a:latin typeface="Comic Sans MS"/>
                <a:cs typeface="Comic Sans MS"/>
              </a:rPr>
              <a:t>a </a:t>
            </a:r>
            <a:r>
              <a:rPr sz="2400" spc="-10" dirty="0">
                <a:solidFill>
                  <a:srgbClr val="3333FF"/>
                </a:solidFill>
                <a:latin typeface="Comic Sans MS"/>
                <a:cs typeface="Comic Sans MS"/>
              </a:rPr>
              <a:t>s</a:t>
            </a:r>
            <a:r>
              <a:rPr sz="2400" spc="-5" dirty="0">
                <a:solidFill>
                  <a:srgbClr val="3333FF"/>
                </a:solidFill>
                <a:latin typeface="Comic Sans MS"/>
                <a:cs typeface="Comic Sans MS"/>
              </a:rPr>
              <a:t>e</a:t>
            </a:r>
            <a:r>
              <a:rPr sz="2400" dirty="0">
                <a:solidFill>
                  <a:srgbClr val="3333FF"/>
                </a:solidFill>
                <a:latin typeface="Comic Sans MS"/>
                <a:cs typeface="Comic Sans MS"/>
              </a:rPr>
              <a:t>curity</a:t>
            </a:r>
            <a:endParaRPr sz="2400">
              <a:latin typeface="Comic Sans MS"/>
              <a:cs typeface="Comic Sans MS"/>
            </a:endParaRPr>
          </a:p>
          <a:p>
            <a:pPr marL="909955" indent="-361315">
              <a:spcBef>
                <a:spcPts val="285"/>
              </a:spcBef>
              <a:buClr>
                <a:srgbClr val="8A0000"/>
              </a:buClr>
              <a:buSzPct val="79166"/>
              <a:buFont typeface="Wingdings"/>
              <a:buChar char=""/>
              <a:tabLst>
                <a:tab pos="910590" algn="l"/>
              </a:tabLst>
              <a:defRPr/>
            </a:pPr>
            <a:r>
              <a:rPr sz="2400" dirty="0">
                <a:solidFill>
                  <a:srgbClr val="3333FF"/>
                </a:solidFill>
                <a:latin typeface="Comic Sans MS"/>
                <a:cs typeface="Comic Sans MS"/>
              </a:rPr>
              <a:t>Concurre</a:t>
            </a:r>
            <a:r>
              <a:rPr sz="2400" spc="-5" dirty="0">
                <a:solidFill>
                  <a:srgbClr val="3333FF"/>
                </a:solidFill>
                <a:latin typeface="Comic Sans MS"/>
                <a:cs typeface="Comic Sans MS"/>
              </a:rPr>
              <a:t>n</a:t>
            </a:r>
            <a:r>
              <a:rPr sz="2400" dirty="0">
                <a:solidFill>
                  <a:srgbClr val="3333FF"/>
                </a:solidFill>
                <a:latin typeface="Comic Sans MS"/>
                <a:cs typeface="Comic Sans MS"/>
              </a:rPr>
              <a:t>t </a:t>
            </a:r>
            <a:r>
              <a:rPr sz="2400" spc="-5" dirty="0">
                <a:solidFill>
                  <a:srgbClr val="3333FF"/>
                </a:solidFill>
                <a:latin typeface="Comic Sans MS"/>
                <a:cs typeface="Comic Sans MS"/>
              </a:rPr>
              <a:t>access</a:t>
            </a:r>
            <a:endParaRPr sz="2400">
              <a:latin typeface="Comic Sans MS"/>
              <a:cs typeface="Comic Sans MS"/>
            </a:endParaRPr>
          </a:p>
          <a:p>
            <a:pPr marL="909955" indent="-361315">
              <a:spcBef>
                <a:spcPts val="290"/>
              </a:spcBef>
              <a:buClr>
                <a:srgbClr val="8A0000"/>
              </a:buClr>
              <a:buSzPct val="79166"/>
              <a:buFont typeface="Wingdings"/>
              <a:buChar char=""/>
              <a:tabLst>
                <a:tab pos="910590" algn="l"/>
              </a:tabLst>
              <a:defRPr/>
            </a:pPr>
            <a:r>
              <a:rPr sz="2400" dirty="0">
                <a:solidFill>
                  <a:srgbClr val="3333FF"/>
                </a:solidFill>
                <a:latin typeface="Comic Sans MS"/>
                <a:cs typeface="Comic Sans MS"/>
              </a:rPr>
              <a:t>Ce</a:t>
            </a:r>
            <a:r>
              <a:rPr sz="2400" spc="5" dirty="0">
                <a:solidFill>
                  <a:srgbClr val="3333FF"/>
                </a:solidFill>
                <a:latin typeface="Comic Sans MS"/>
                <a:cs typeface="Comic Sans MS"/>
              </a:rPr>
              <a:t>n</a:t>
            </a:r>
            <a:r>
              <a:rPr sz="2400" spc="-5" dirty="0">
                <a:solidFill>
                  <a:srgbClr val="3333FF"/>
                </a:solidFill>
                <a:latin typeface="Comic Sans MS"/>
                <a:cs typeface="Comic Sans MS"/>
              </a:rPr>
              <a:t>tr</a:t>
            </a:r>
            <a:r>
              <a:rPr sz="2400" spc="-10" dirty="0">
                <a:solidFill>
                  <a:srgbClr val="3333FF"/>
                </a:solidFill>
                <a:latin typeface="Comic Sans MS"/>
                <a:cs typeface="Comic Sans MS"/>
              </a:rPr>
              <a:t>a</a:t>
            </a:r>
            <a:r>
              <a:rPr sz="2400" dirty="0">
                <a:solidFill>
                  <a:srgbClr val="3333FF"/>
                </a:solidFill>
                <a:latin typeface="Comic Sans MS"/>
                <a:cs typeface="Comic Sans MS"/>
              </a:rPr>
              <a:t>lized</a:t>
            </a:r>
            <a:r>
              <a:rPr sz="2400" spc="-25" dirty="0">
                <a:solidFill>
                  <a:srgbClr val="3333FF"/>
                </a:solidFill>
                <a:latin typeface="Comic Sans MS"/>
                <a:cs typeface="Comic Sans MS"/>
              </a:rPr>
              <a:t> </a:t>
            </a:r>
            <a:r>
              <a:rPr sz="2400" dirty="0">
                <a:solidFill>
                  <a:srgbClr val="3333FF"/>
                </a:solidFill>
                <a:latin typeface="Comic Sans MS"/>
                <a:cs typeface="Comic Sans MS"/>
              </a:rPr>
              <a:t>proce</a:t>
            </a:r>
            <a:r>
              <a:rPr sz="2400" spc="-10" dirty="0">
                <a:solidFill>
                  <a:srgbClr val="3333FF"/>
                </a:solidFill>
                <a:latin typeface="Comic Sans MS"/>
                <a:cs typeface="Comic Sans MS"/>
              </a:rPr>
              <a:t>s</a:t>
            </a:r>
            <a:r>
              <a:rPr sz="2400" dirty="0">
                <a:solidFill>
                  <a:srgbClr val="3333FF"/>
                </a:solidFill>
                <a:latin typeface="Comic Sans MS"/>
                <a:cs typeface="Comic Sans MS"/>
              </a:rPr>
              <a:t>sing</a:t>
            </a:r>
            <a:endParaRPr sz="2400">
              <a:latin typeface="Comic Sans MS"/>
              <a:cs typeface="Comic Sans MS"/>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Cl</a:t>
            </a:r>
            <a:r>
              <a:rPr spc="-15" dirty="0"/>
              <a:t>i</a:t>
            </a:r>
            <a:r>
              <a:rPr spc="-10" dirty="0"/>
              <a:t>en</a:t>
            </a:r>
            <a:r>
              <a:rPr spc="-15" dirty="0"/>
              <a:t>t</a:t>
            </a:r>
            <a:r>
              <a:rPr spc="-5" dirty="0"/>
              <a:t>-se</a:t>
            </a:r>
            <a:r>
              <a:rPr spc="-15" dirty="0"/>
              <a:t>r</a:t>
            </a:r>
            <a:r>
              <a:rPr spc="-5" dirty="0"/>
              <a:t>ver</a:t>
            </a:r>
            <a:r>
              <a:rPr spc="30" dirty="0"/>
              <a:t> </a:t>
            </a:r>
            <a:r>
              <a:rPr spc="-5" dirty="0"/>
              <a:t>va</a:t>
            </a:r>
            <a:r>
              <a:rPr spc="-15" dirty="0"/>
              <a:t>r</a:t>
            </a:r>
            <a:r>
              <a:rPr spc="-5" dirty="0"/>
              <a:t>ian</a:t>
            </a:r>
            <a:r>
              <a:rPr spc="-15" dirty="0"/>
              <a:t>t</a:t>
            </a:r>
            <a:r>
              <a:rPr spc="-5" dirty="0"/>
              <a:t>s</a:t>
            </a:r>
          </a:p>
        </p:txBody>
      </p:sp>
      <p:sp>
        <p:nvSpPr>
          <p:cNvPr id="605186"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85E2B04-82F7-5449-BA1C-8859CDD5E3C8}" type="slidenum">
              <a:rPr lang="en-US" sz="1200">
                <a:latin typeface="Garamond" charset="0"/>
              </a:rPr>
              <a:pPr eaLnBrk="1" hangingPunct="1"/>
              <a:t>289</a:t>
            </a:fld>
            <a:endParaRPr lang="en-US" sz="1200">
              <a:latin typeface="Garamond" charset="0"/>
            </a:endParaRPr>
          </a:p>
        </p:txBody>
      </p:sp>
      <p:sp>
        <p:nvSpPr>
          <p:cNvPr id="605187" name="object 3"/>
          <p:cNvSpPr txBox="1">
            <a:spLocks noChangeArrowheads="1"/>
          </p:cNvSpPr>
          <p:nvPr/>
        </p:nvSpPr>
        <p:spPr bwMode="auto">
          <a:xfrm>
            <a:off x="328613" y="960438"/>
            <a:ext cx="8135937" cy="450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Thick / fat client</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Does as much processing as possible</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Passes only data required for communications and</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archival storage to the server</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Advantage: less network bandwidth, fewer server requirements</a:t>
            </a:r>
            <a:endParaRPr lang="en-US">
              <a:latin typeface="Comic Sans MS" charset="0"/>
              <a:cs typeface="Comic Sans MS" charset="0"/>
            </a:endParaRPr>
          </a:p>
          <a:p>
            <a:pPr eaLnBrk="1" hangingPunct="1">
              <a:spcBef>
                <a:spcPts val="575"/>
              </a:spcBef>
            </a:pPr>
            <a:r>
              <a:rPr lang="en-US">
                <a:latin typeface="Comic Sans MS" charset="0"/>
                <a:cs typeface="Comic Sans MS" charset="0"/>
              </a:rPr>
              <a:t>Thin client</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Has little or no application logic</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Depends primarily on server for processing</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Advantage: lower IT admin costs, easier to secure, lower hardware costs.</a:t>
            </a:r>
            <a:endParaRPr lang="en-US">
              <a:latin typeface="Comic Sans MS" charset="0"/>
              <a:cs typeface="Comic Sans MS"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026"/>
          <p:cNvSpPr>
            <a:spLocks noGrp="1" noChangeArrowheads="1"/>
          </p:cNvSpPr>
          <p:nvPr>
            <p:ph type="title"/>
          </p:nvPr>
        </p:nvSpPr>
        <p:spPr/>
        <p:txBody>
          <a:bodyPr/>
          <a:lstStyle/>
          <a:p>
            <a:r>
              <a:rPr lang="en-US">
                <a:latin typeface="Garamond" charset="0"/>
                <a:ea typeface="宋体" charset="0"/>
              </a:rPr>
              <a:t>Other Referenced Sites</a:t>
            </a:r>
          </a:p>
        </p:txBody>
      </p:sp>
      <p:sp>
        <p:nvSpPr>
          <p:cNvPr id="62466" name="Rectangle 1027"/>
          <p:cNvSpPr>
            <a:spLocks noGrp="1" noChangeArrowheads="1"/>
          </p:cNvSpPr>
          <p:nvPr>
            <p:ph idx="1"/>
          </p:nvPr>
        </p:nvSpPr>
        <p:spPr/>
        <p:txBody>
          <a:bodyPr/>
          <a:lstStyle/>
          <a:p>
            <a:r>
              <a:rPr lang="en-US" sz="2400">
                <a:latin typeface="Arial" charset="0"/>
                <a:ea typeface="宋体" charset="0"/>
              </a:rPr>
              <a:t>Tools: </a:t>
            </a:r>
          </a:p>
          <a:p>
            <a:pPr lvl="1"/>
            <a:r>
              <a:rPr lang="en-US" sz="1400">
                <a:latin typeface="Arial" charset="0"/>
                <a:ea typeface="宋体" charset="0"/>
                <a:hlinkClick r:id="rId2"/>
              </a:rPr>
              <a:t>http://www.isr.uci.edu/projects/xarchuci/</a:t>
            </a:r>
            <a:r>
              <a:rPr lang="en-US" sz="1400">
                <a:latin typeface="Arial" charset="0"/>
                <a:ea typeface="宋体" charset="0"/>
              </a:rPr>
              <a:t>			(xADL 2.0 )</a:t>
            </a:r>
          </a:p>
          <a:p>
            <a:pPr lvl="1"/>
            <a:r>
              <a:rPr lang="en-US" sz="1400">
                <a:solidFill>
                  <a:srgbClr val="000000"/>
                </a:solidFill>
                <a:latin typeface="Arial" charset="0"/>
                <a:ea typeface="ＭＳ Ｐゴシック" charset="0"/>
                <a:cs typeface="ＭＳ Ｐゴシック" charset="0"/>
                <a:hlinkClick r:id="rId3"/>
              </a:rPr>
              <a:t>http://www.isr.uci.edu/projects/xarchuci/tools-overview.html</a:t>
            </a:r>
            <a:endParaRPr lang="en-US" sz="1400">
              <a:latin typeface="Arial" charset="0"/>
              <a:ea typeface="宋体" charset="0"/>
            </a:endParaRPr>
          </a:p>
          <a:p>
            <a:pPr lvl="1"/>
            <a:r>
              <a:rPr lang="en-US" sz="1400">
                <a:latin typeface="Arial" charset="0"/>
                <a:ea typeface="宋体" charset="0"/>
                <a:hlinkClick r:id="rId4"/>
              </a:rPr>
              <a:t>http://www.isr.uci.edu/projects/archstudio/setup-rundevelop.html</a:t>
            </a:r>
            <a:r>
              <a:rPr lang="en-US" sz="1400">
                <a:latin typeface="Arial" charset="0"/>
                <a:ea typeface="宋体" charset="0"/>
              </a:rPr>
              <a:t> 	(xADL) </a:t>
            </a:r>
          </a:p>
          <a:p>
            <a:pPr lvl="1"/>
            <a:r>
              <a:rPr lang="en-US" sz="1400">
                <a:latin typeface="Arial" charset="0"/>
                <a:ea typeface="宋体" charset="0"/>
                <a:hlinkClick r:id="rId5"/>
              </a:rPr>
              <a:t>http://www.isr.uci.edu/projects/archstudio/</a:t>
            </a:r>
            <a:endParaRPr lang="en-US" sz="1400">
              <a:latin typeface="Arial" charset="0"/>
              <a:ea typeface="宋体" charset="0"/>
            </a:endParaRPr>
          </a:p>
          <a:p>
            <a:pPr lvl="1"/>
            <a:r>
              <a:rPr lang="en-US" sz="1400">
                <a:latin typeface="Arial" charset="0"/>
                <a:ea typeface="宋体" charset="0"/>
                <a:hlinkClick r:id="rId6"/>
              </a:rPr>
              <a:t>http://www.kc.com/products/iuml/lite.html</a:t>
            </a:r>
            <a:r>
              <a:rPr lang="en-US" sz="1400">
                <a:latin typeface="Arial" charset="0"/>
                <a:ea typeface="宋体" charset="0"/>
              </a:rPr>
              <a:t>			(xUml)</a:t>
            </a:r>
          </a:p>
          <a:p>
            <a:pPr lvl="1"/>
            <a:r>
              <a:rPr lang="en-US" sz="1400">
                <a:latin typeface="Arial" charset="0"/>
                <a:ea typeface="宋体" charset="0"/>
                <a:hlinkClick r:id="rId7"/>
              </a:rPr>
              <a:t>http://www-2.cs.cmu.edu/~able/software.html</a:t>
            </a:r>
            <a:r>
              <a:rPr lang="en-US" sz="1400">
                <a:latin typeface="Arial" charset="0"/>
                <a:ea typeface="宋体" charset="0"/>
              </a:rPr>
              <a:t>			(ACME SW)</a:t>
            </a:r>
          </a:p>
          <a:p>
            <a:pPr lvl="1"/>
            <a:r>
              <a:rPr lang="en-US" sz="1400">
                <a:latin typeface="Arial" charset="0"/>
                <a:ea typeface="宋体" charset="0"/>
                <a:hlinkClick r:id="rId8"/>
              </a:rPr>
              <a:t>http://www-2.cs.cmu.edu/~Compose/html/tools.html</a:t>
            </a:r>
            <a:endParaRPr lang="en-US" sz="1400">
              <a:latin typeface="Arial" charset="0"/>
              <a:ea typeface="宋体" charset="0"/>
            </a:endParaRPr>
          </a:p>
          <a:p>
            <a:pPr lvl="1"/>
            <a:r>
              <a:rPr lang="en-US" sz="1400">
                <a:latin typeface="Arial" charset="0"/>
                <a:ea typeface="宋体" charset="0"/>
                <a:hlinkClick r:id="rId9"/>
              </a:rPr>
              <a:t>http://pavg.stanford.edu/rapide/</a:t>
            </a:r>
            <a:r>
              <a:rPr lang="en-US" sz="1400">
                <a:latin typeface="Arial" charset="0"/>
                <a:ea typeface="宋体" charset="0"/>
              </a:rPr>
              <a:t>				(RAPIDE)</a:t>
            </a:r>
          </a:p>
          <a:p>
            <a:pPr lvl="1"/>
            <a:r>
              <a:rPr lang="en-US" sz="1400">
                <a:latin typeface="Arial" charset="0"/>
                <a:ea typeface="宋体" charset="0"/>
                <a:hlinkClick r:id="rId10"/>
              </a:rPr>
              <a:t>http://www.afm.sbu.ac.uk/z/</a:t>
            </a:r>
            <a:r>
              <a:rPr lang="en-US" sz="1400">
                <a:latin typeface="Arial" charset="0"/>
                <a:ea typeface="宋体" charset="0"/>
              </a:rPr>
              <a:t>				(Z)</a:t>
            </a:r>
          </a:p>
          <a:p>
            <a:pPr lvl="1"/>
            <a:endParaRPr lang="en-US" sz="1600">
              <a:latin typeface="Arial" charset="0"/>
              <a:ea typeface="宋体" charset="0"/>
            </a:endParaRPr>
          </a:p>
          <a:p>
            <a:endParaRPr lang="en-US">
              <a:latin typeface="Arial" charset="0"/>
              <a:ea typeface="宋体" charset="0"/>
            </a:endParaRPr>
          </a:p>
        </p:txBody>
      </p:sp>
      <p:sp>
        <p:nvSpPr>
          <p:cNvPr id="62467"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1BE85FB-2B68-3B4D-9725-661094C3FB4B}" type="slidenum">
              <a:rPr lang="en-US" sz="1200">
                <a:latin typeface="Garamond" charset="0"/>
              </a:rPr>
              <a:pPr eaLnBrk="1" hangingPunct="1"/>
              <a:t>29</a:t>
            </a:fld>
            <a:endParaRPr lang="en-US" sz="1200">
              <a:latin typeface="Garamond" charset="0"/>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Cl</a:t>
            </a:r>
            <a:r>
              <a:rPr spc="-15" dirty="0"/>
              <a:t>i</a:t>
            </a:r>
            <a:r>
              <a:rPr spc="-10" dirty="0"/>
              <a:t>en</a:t>
            </a:r>
            <a:r>
              <a:rPr spc="-15" dirty="0"/>
              <a:t>t</a:t>
            </a:r>
            <a:r>
              <a:rPr spc="-5" dirty="0"/>
              <a:t>-se</a:t>
            </a:r>
            <a:r>
              <a:rPr spc="-15" dirty="0"/>
              <a:t>r</a:t>
            </a:r>
            <a:r>
              <a:rPr spc="-5" dirty="0"/>
              <a:t>ve</a:t>
            </a:r>
            <a:r>
              <a:rPr spc="-15" dirty="0"/>
              <a:t>r</a:t>
            </a:r>
            <a:r>
              <a:rPr spc="-5" dirty="0"/>
              <a:t>:</a:t>
            </a:r>
            <a:r>
              <a:rPr spc="40" dirty="0"/>
              <a:t> </a:t>
            </a:r>
            <a:r>
              <a:rPr spc="-5" dirty="0"/>
              <a:t>discus</a:t>
            </a:r>
            <a:r>
              <a:rPr spc="-15" dirty="0"/>
              <a:t>s</a:t>
            </a:r>
            <a:r>
              <a:rPr spc="-5" dirty="0"/>
              <a:t>ion</a:t>
            </a:r>
          </a:p>
        </p:txBody>
      </p:sp>
      <p:sp>
        <p:nvSpPr>
          <p:cNvPr id="606210" name="object 6"/>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CDA5453-23D4-504C-9094-A81F785AEC5C}" type="slidenum">
              <a:rPr lang="en-US" sz="1200">
                <a:latin typeface="Garamond" charset="0"/>
              </a:rPr>
              <a:pPr eaLnBrk="1" hangingPunct="1"/>
              <a:t>290</a:t>
            </a:fld>
            <a:endParaRPr lang="en-US" sz="1200">
              <a:latin typeface="Garamond" charset="0"/>
            </a:endParaRPr>
          </a:p>
        </p:txBody>
      </p:sp>
      <p:sp>
        <p:nvSpPr>
          <p:cNvPr id="3" name="object 3"/>
          <p:cNvSpPr txBox="1"/>
          <p:nvPr/>
        </p:nvSpPr>
        <p:spPr>
          <a:xfrm>
            <a:off x="249238" y="877888"/>
            <a:ext cx="8594725" cy="2055812"/>
          </a:xfrm>
          <a:prstGeom prst="rect">
            <a:avLst/>
          </a:prstGeom>
          <a:ln w="9525">
            <a:solidFill>
              <a:srgbClr val="000000"/>
            </a:solidFill>
          </a:ln>
        </p:spPr>
        <p:txBody>
          <a:bodyPr lIns="0" tIns="0" rIns="0" bIns="0">
            <a:spAutoFit/>
          </a:bodyPr>
          <a:lstStyle/>
          <a:p>
            <a:pPr marL="86360">
              <a:defRPr/>
            </a:pPr>
            <a:r>
              <a:rPr sz="2200" spc="-10" dirty="0">
                <a:solidFill>
                  <a:srgbClr val="3333FF"/>
                </a:solidFill>
                <a:latin typeface="Comic Sans MS"/>
                <a:cs typeface="Comic Sans MS"/>
              </a:rPr>
              <a:t>Strengths:</a:t>
            </a:r>
            <a:endParaRPr sz="2200">
              <a:latin typeface="Comic Sans MS"/>
              <a:cs typeface="Comic Sans MS"/>
            </a:endParaRPr>
          </a:p>
          <a:p>
            <a:pPr marL="535940" indent="-449580">
              <a:spcBef>
                <a:spcPts val="260"/>
              </a:spcBef>
              <a:buClr>
                <a:srgbClr val="8A0000"/>
              </a:buClr>
              <a:buSzPct val="79545"/>
              <a:buFont typeface="Wingdings"/>
              <a:buChar char=""/>
              <a:tabLst>
                <a:tab pos="536575" algn="l"/>
              </a:tabLst>
              <a:defRPr/>
            </a:pPr>
            <a:r>
              <a:rPr sz="2200" spc="-5" dirty="0">
                <a:solidFill>
                  <a:srgbClr val="3333FF"/>
                </a:solidFill>
                <a:latin typeface="Comic Sans MS"/>
                <a:cs typeface="Comic Sans MS"/>
              </a:rPr>
              <a:t>M</a:t>
            </a:r>
            <a:r>
              <a:rPr sz="2200" dirty="0">
                <a:solidFill>
                  <a:srgbClr val="3333FF"/>
                </a:solidFill>
                <a:latin typeface="Comic Sans MS"/>
                <a:cs typeface="Comic Sans MS"/>
              </a:rPr>
              <a:t>a</a:t>
            </a:r>
            <a:r>
              <a:rPr sz="2200" spc="-10" dirty="0">
                <a:solidFill>
                  <a:srgbClr val="3333FF"/>
                </a:solidFill>
                <a:latin typeface="Comic Sans MS"/>
                <a:cs typeface="Comic Sans MS"/>
              </a:rPr>
              <a:t>ke</a:t>
            </a:r>
            <a:r>
              <a:rPr sz="2200" spc="-5" dirty="0">
                <a:solidFill>
                  <a:srgbClr val="3333FF"/>
                </a:solidFill>
                <a:latin typeface="Comic Sans MS"/>
                <a:cs typeface="Comic Sans MS"/>
              </a:rPr>
              <a:t>s effec</a:t>
            </a:r>
            <a:r>
              <a:rPr sz="2200" spc="-20" dirty="0">
                <a:solidFill>
                  <a:srgbClr val="3333FF"/>
                </a:solidFill>
                <a:latin typeface="Comic Sans MS"/>
                <a:cs typeface="Comic Sans MS"/>
              </a:rPr>
              <a:t>t</a:t>
            </a:r>
            <a:r>
              <a:rPr sz="2200" spc="-10" dirty="0">
                <a:solidFill>
                  <a:srgbClr val="3333FF"/>
                </a:solidFill>
                <a:latin typeface="Comic Sans MS"/>
                <a:cs typeface="Comic Sans MS"/>
              </a:rPr>
              <a:t>iv</a:t>
            </a:r>
            <a:r>
              <a:rPr sz="2200" spc="-5" dirty="0">
                <a:solidFill>
                  <a:srgbClr val="3333FF"/>
                </a:solidFill>
                <a:latin typeface="Comic Sans MS"/>
                <a:cs typeface="Comic Sans MS"/>
              </a:rPr>
              <a:t>e</a:t>
            </a:r>
            <a:r>
              <a:rPr sz="2200" dirty="0">
                <a:solidFill>
                  <a:srgbClr val="3333FF"/>
                </a:solidFill>
                <a:latin typeface="Comic Sans MS"/>
                <a:cs typeface="Comic Sans MS"/>
              </a:rPr>
              <a:t> </a:t>
            </a:r>
            <a:r>
              <a:rPr sz="2200" spc="-5" dirty="0">
                <a:solidFill>
                  <a:srgbClr val="3333FF"/>
                </a:solidFill>
                <a:latin typeface="Comic Sans MS"/>
                <a:cs typeface="Comic Sans MS"/>
              </a:rPr>
              <a:t>use</a:t>
            </a:r>
            <a:r>
              <a:rPr sz="2200" spc="15" dirty="0">
                <a:solidFill>
                  <a:srgbClr val="3333FF"/>
                </a:solidFill>
                <a:latin typeface="Comic Sans MS"/>
                <a:cs typeface="Comic Sans MS"/>
              </a:rPr>
              <a:t> </a:t>
            </a:r>
            <a:r>
              <a:rPr sz="2200" spc="-5" dirty="0">
                <a:solidFill>
                  <a:srgbClr val="3333FF"/>
                </a:solidFill>
                <a:latin typeface="Comic Sans MS"/>
                <a:cs typeface="Comic Sans MS"/>
              </a:rPr>
              <a:t>of</a:t>
            </a:r>
            <a:r>
              <a:rPr sz="2200" spc="5" dirty="0">
                <a:solidFill>
                  <a:srgbClr val="3333FF"/>
                </a:solidFill>
                <a:latin typeface="Comic Sans MS"/>
                <a:cs typeface="Comic Sans MS"/>
              </a:rPr>
              <a:t> </a:t>
            </a:r>
            <a:r>
              <a:rPr sz="2200" spc="-10" dirty="0">
                <a:solidFill>
                  <a:srgbClr val="3333FF"/>
                </a:solidFill>
                <a:latin typeface="Comic Sans MS"/>
                <a:cs typeface="Comic Sans MS"/>
              </a:rPr>
              <a:t>networke</a:t>
            </a:r>
            <a:r>
              <a:rPr sz="2200" spc="-5" dirty="0">
                <a:solidFill>
                  <a:srgbClr val="3333FF"/>
                </a:solidFill>
                <a:latin typeface="Comic Sans MS"/>
                <a:cs typeface="Comic Sans MS"/>
              </a:rPr>
              <a:t>d</a:t>
            </a:r>
            <a:r>
              <a:rPr sz="2200" spc="20" dirty="0">
                <a:solidFill>
                  <a:srgbClr val="3333FF"/>
                </a:solidFill>
                <a:latin typeface="Comic Sans MS"/>
                <a:cs typeface="Comic Sans MS"/>
              </a:rPr>
              <a:t> </a:t>
            </a:r>
            <a:r>
              <a:rPr sz="2200" spc="-5" dirty="0">
                <a:solidFill>
                  <a:srgbClr val="3333FF"/>
                </a:solidFill>
                <a:latin typeface="Comic Sans MS"/>
                <a:cs typeface="Comic Sans MS"/>
              </a:rPr>
              <a:t>sy</a:t>
            </a:r>
            <a:r>
              <a:rPr sz="2200" spc="-15" dirty="0">
                <a:solidFill>
                  <a:srgbClr val="3333FF"/>
                </a:solidFill>
                <a:latin typeface="Comic Sans MS"/>
                <a:cs typeface="Comic Sans MS"/>
              </a:rPr>
              <a:t>s</a:t>
            </a:r>
            <a:r>
              <a:rPr sz="2200" spc="-10" dirty="0">
                <a:solidFill>
                  <a:srgbClr val="3333FF"/>
                </a:solidFill>
                <a:latin typeface="Comic Sans MS"/>
                <a:cs typeface="Comic Sans MS"/>
              </a:rPr>
              <a:t>te</a:t>
            </a:r>
            <a:r>
              <a:rPr sz="2200" spc="-15" dirty="0">
                <a:solidFill>
                  <a:srgbClr val="3333FF"/>
                </a:solidFill>
                <a:latin typeface="Comic Sans MS"/>
                <a:cs typeface="Comic Sans MS"/>
              </a:rPr>
              <a:t>m</a:t>
            </a:r>
            <a:r>
              <a:rPr sz="2200" spc="-5" dirty="0">
                <a:solidFill>
                  <a:srgbClr val="3333FF"/>
                </a:solidFill>
                <a:latin typeface="Comic Sans MS"/>
                <a:cs typeface="Comic Sans MS"/>
              </a:rPr>
              <a:t>s</a:t>
            </a:r>
            <a:endParaRPr sz="2200">
              <a:latin typeface="Comic Sans MS"/>
              <a:cs typeface="Comic Sans MS"/>
            </a:endParaRPr>
          </a:p>
          <a:p>
            <a:pPr marL="535940" indent="-449580">
              <a:spcBef>
                <a:spcPts val="265"/>
              </a:spcBef>
              <a:buClr>
                <a:srgbClr val="8A0000"/>
              </a:buClr>
              <a:buSzPct val="79545"/>
              <a:buFont typeface="Wingdings"/>
              <a:buChar char=""/>
              <a:tabLst>
                <a:tab pos="536575" algn="l"/>
              </a:tabLst>
              <a:defRPr/>
            </a:pPr>
            <a:r>
              <a:rPr sz="2200" spc="-5" dirty="0">
                <a:solidFill>
                  <a:srgbClr val="3333FF"/>
                </a:solidFill>
                <a:latin typeface="Comic Sans MS"/>
                <a:cs typeface="Comic Sans MS"/>
              </a:rPr>
              <a:t>M</a:t>
            </a:r>
            <a:r>
              <a:rPr sz="2200" dirty="0">
                <a:solidFill>
                  <a:srgbClr val="3333FF"/>
                </a:solidFill>
                <a:latin typeface="Comic Sans MS"/>
                <a:cs typeface="Comic Sans MS"/>
              </a:rPr>
              <a:t>a</a:t>
            </a:r>
            <a:r>
              <a:rPr sz="2200" spc="-5" dirty="0">
                <a:solidFill>
                  <a:srgbClr val="3333FF"/>
                </a:solidFill>
                <a:latin typeface="Comic Sans MS"/>
                <a:cs typeface="Comic Sans MS"/>
              </a:rPr>
              <a:t>y allow</a:t>
            </a:r>
            <a:r>
              <a:rPr sz="2200" dirty="0">
                <a:solidFill>
                  <a:srgbClr val="3333FF"/>
                </a:solidFill>
                <a:latin typeface="Comic Sans MS"/>
                <a:cs typeface="Comic Sans MS"/>
              </a:rPr>
              <a:t> </a:t>
            </a:r>
            <a:r>
              <a:rPr sz="2200" spc="-10" dirty="0">
                <a:solidFill>
                  <a:srgbClr val="3333FF"/>
                </a:solidFill>
                <a:latin typeface="Comic Sans MS"/>
                <a:cs typeface="Comic Sans MS"/>
              </a:rPr>
              <a:t>fo</a:t>
            </a:r>
            <a:r>
              <a:rPr sz="2200" spc="-5" dirty="0">
                <a:solidFill>
                  <a:srgbClr val="3333FF"/>
                </a:solidFill>
                <a:latin typeface="Comic Sans MS"/>
                <a:cs typeface="Comic Sans MS"/>
              </a:rPr>
              <a:t>r</a:t>
            </a:r>
            <a:r>
              <a:rPr sz="2200" spc="10" dirty="0">
                <a:solidFill>
                  <a:srgbClr val="3333FF"/>
                </a:solidFill>
                <a:latin typeface="Comic Sans MS"/>
                <a:cs typeface="Comic Sans MS"/>
              </a:rPr>
              <a:t> </a:t>
            </a:r>
            <a:r>
              <a:rPr sz="2200" spc="-5" dirty="0">
                <a:solidFill>
                  <a:srgbClr val="3333FF"/>
                </a:solidFill>
                <a:latin typeface="Comic Sans MS"/>
                <a:cs typeface="Comic Sans MS"/>
              </a:rPr>
              <a:t>cheaper</a:t>
            </a:r>
            <a:r>
              <a:rPr sz="2200" spc="5" dirty="0">
                <a:solidFill>
                  <a:srgbClr val="3333FF"/>
                </a:solidFill>
                <a:latin typeface="Comic Sans MS"/>
                <a:cs typeface="Comic Sans MS"/>
              </a:rPr>
              <a:t> </a:t>
            </a:r>
            <a:r>
              <a:rPr sz="2200" spc="-5" dirty="0">
                <a:solidFill>
                  <a:srgbClr val="3333FF"/>
                </a:solidFill>
                <a:latin typeface="Comic Sans MS"/>
                <a:cs typeface="Comic Sans MS"/>
              </a:rPr>
              <a:t>ha</a:t>
            </a:r>
            <a:r>
              <a:rPr sz="2200" dirty="0">
                <a:solidFill>
                  <a:srgbClr val="3333FF"/>
                </a:solidFill>
                <a:latin typeface="Comic Sans MS"/>
                <a:cs typeface="Comic Sans MS"/>
              </a:rPr>
              <a:t>r</a:t>
            </a:r>
            <a:r>
              <a:rPr sz="2200" spc="-10" dirty="0">
                <a:solidFill>
                  <a:srgbClr val="3333FF"/>
                </a:solidFill>
                <a:latin typeface="Comic Sans MS"/>
                <a:cs typeface="Comic Sans MS"/>
              </a:rPr>
              <a:t>d</a:t>
            </a:r>
            <a:r>
              <a:rPr sz="2200" spc="-15" dirty="0">
                <a:solidFill>
                  <a:srgbClr val="3333FF"/>
                </a:solidFill>
                <a:latin typeface="Comic Sans MS"/>
                <a:cs typeface="Comic Sans MS"/>
              </a:rPr>
              <a:t>w</a:t>
            </a:r>
            <a:r>
              <a:rPr sz="2200" spc="-5" dirty="0">
                <a:solidFill>
                  <a:srgbClr val="3333FF"/>
                </a:solidFill>
                <a:latin typeface="Comic Sans MS"/>
                <a:cs typeface="Comic Sans MS"/>
              </a:rPr>
              <a:t>are</a:t>
            </a:r>
            <a:endParaRPr sz="2200">
              <a:latin typeface="Comic Sans MS"/>
              <a:cs typeface="Comic Sans MS"/>
            </a:endParaRPr>
          </a:p>
          <a:p>
            <a:pPr marL="535940" indent="-449580">
              <a:spcBef>
                <a:spcPts val="265"/>
              </a:spcBef>
              <a:buClr>
                <a:srgbClr val="8A0000"/>
              </a:buClr>
              <a:buSzPct val="79545"/>
              <a:buFont typeface="Wingdings"/>
              <a:buChar char=""/>
              <a:tabLst>
                <a:tab pos="536575" algn="l"/>
              </a:tabLst>
              <a:defRPr/>
            </a:pPr>
            <a:r>
              <a:rPr sz="2200" spc="-5" dirty="0">
                <a:solidFill>
                  <a:srgbClr val="3333FF"/>
                </a:solidFill>
                <a:latin typeface="Comic Sans MS"/>
                <a:cs typeface="Comic Sans MS"/>
              </a:rPr>
              <a:t>Easy</a:t>
            </a:r>
            <a:r>
              <a:rPr sz="2200" spc="15" dirty="0">
                <a:solidFill>
                  <a:srgbClr val="3333FF"/>
                </a:solidFill>
                <a:latin typeface="Comic Sans MS"/>
                <a:cs typeface="Comic Sans MS"/>
              </a:rPr>
              <a:t> </a:t>
            </a:r>
            <a:r>
              <a:rPr sz="2200" spc="-10" dirty="0">
                <a:solidFill>
                  <a:srgbClr val="3333FF"/>
                </a:solidFill>
                <a:latin typeface="Comic Sans MS"/>
                <a:cs typeface="Comic Sans MS"/>
              </a:rPr>
              <a:t>t</a:t>
            </a:r>
            <a:r>
              <a:rPr sz="2200" spc="-5" dirty="0">
                <a:solidFill>
                  <a:srgbClr val="3333FF"/>
                </a:solidFill>
                <a:latin typeface="Comic Sans MS"/>
                <a:cs typeface="Comic Sans MS"/>
              </a:rPr>
              <a:t>o</a:t>
            </a:r>
            <a:r>
              <a:rPr sz="2200" spc="5" dirty="0">
                <a:solidFill>
                  <a:srgbClr val="3333FF"/>
                </a:solidFill>
                <a:latin typeface="Comic Sans MS"/>
                <a:cs typeface="Comic Sans MS"/>
              </a:rPr>
              <a:t> </a:t>
            </a:r>
            <a:r>
              <a:rPr sz="2200" spc="-5" dirty="0">
                <a:solidFill>
                  <a:srgbClr val="3333FF"/>
                </a:solidFill>
                <a:latin typeface="Comic Sans MS"/>
                <a:cs typeface="Comic Sans MS"/>
              </a:rPr>
              <a:t>add</a:t>
            </a:r>
            <a:r>
              <a:rPr sz="2200" dirty="0">
                <a:solidFill>
                  <a:srgbClr val="3333FF"/>
                </a:solidFill>
                <a:latin typeface="Comic Sans MS"/>
                <a:cs typeface="Comic Sans MS"/>
              </a:rPr>
              <a:t> </a:t>
            </a:r>
            <a:r>
              <a:rPr sz="2200" spc="-10" dirty="0">
                <a:solidFill>
                  <a:srgbClr val="3333FF"/>
                </a:solidFill>
                <a:latin typeface="Comic Sans MS"/>
                <a:cs typeface="Comic Sans MS"/>
              </a:rPr>
              <a:t>ne</a:t>
            </a:r>
            <a:r>
              <a:rPr sz="2200" spc="-5" dirty="0">
                <a:solidFill>
                  <a:srgbClr val="3333FF"/>
                </a:solidFill>
                <a:latin typeface="Comic Sans MS"/>
                <a:cs typeface="Comic Sans MS"/>
              </a:rPr>
              <a:t>w</a:t>
            </a:r>
            <a:r>
              <a:rPr sz="2200" dirty="0">
                <a:solidFill>
                  <a:srgbClr val="3333FF"/>
                </a:solidFill>
                <a:latin typeface="Comic Sans MS"/>
                <a:cs typeface="Comic Sans MS"/>
              </a:rPr>
              <a:t> </a:t>
            </a:r>
            <a:r>
              <a:rPr sz="2200" spc="-5" dirty="0">
                <a:solidFill>
                  <a:srgbClr val="3333FF"/>
                </a:solidFill>
                <a:latin typeface="Comic Sans MS"/>
                <a:cs typeface="Comic Sans MS"/>
              </a:rPr>
              <a:t>servers</a:t>
            </a:r>
            <a:r>
              <a:rPr sz="2200" spc="25" dirty="0">
                <a:solidFill>
                  <a:srgbClr val="3333FF"/>
                </a:solidFill>
                <a:latin typeface="Comic Sans MS"/>
                <a:cs typeface="Comic Sans MS"/>
              </a:rPr>
              <a:t> </a:t>
            </a:r>
            <a:r>
              <a:rPr sz="2200" spc="-5" dirty="0">
                <a:solidFill>
                  <a:srgbClr val="3333FF"/>
                </a:solidFill>
                <a:latin typeface="Comic Sans MS"/>
                <a:cs typeface="Comic Sans MS"/>
              </a:rPr>
              <a:t>or</a:t>
            </a:r>
            <a:r>
              <a:rPr sz="2200" spc="20" dirty="0">
                <a:solidFill>
                  <a:srgbClr val="3333FF"/>
                </a:solidFill>
                <a:latin typeface="Comic Sans MS"/>
                <a:cs typeface="Comic Sans MS"/>
              </a:rPr>
              <a:t> </a:t>
            </a:r>
            <a:r>
              <a:rPr sz="2200" spc="-5" dirty="0">
                <a:solidFill>
                  <a:srgbClr val="3333FF"/>
                </a:solidFill>
                <a:latin typeface="Comic Sans MS"/>
                <a:cs typeface="Comic Sans MS"/>
              </a:rPr>
              <a:t>upgrade</a:t>
            </a:r>
            <a:r>
              <a:rPr sz="2200" spc="5" dirty="0">
                <a:solidFill>
                  <a:srgbClr val="3333FF"/>
                </a:solidFill>
                <a:latin typeface="Comic Sans MS"/>
                <a:cs typeface="Comic Sans MS"/>
              </a:rPr>
              <a:t> </a:t>
            </a:r>
            <a:r>
              <a:rPr sz="2200" spc="-5" dirty="0">
                <a:solidFill>
                  <a:srgbClr val="3333FF"/>
                </a:solidFill>
                <a:latin typeface="Comic Sans MS"/>
                <a:cs typeface="Comic Sans MS"/>
              </a:rPr>
              <a:t>exi</a:t>
            </a:r>
            <a:r>
              <a:rPr sz="2200" spc="-15" dirty="0">
                <a:solidFill>
                  <a:srgbClr val="3333FF"/>
                </a:solidFill>
                <a:latin typeface="Comic Sans MS"/>
                <a:cs typeface="Comic Sans MS"/>
              </a:rPr>
              <a:t>s</a:t>
            </a:r>
            <a:r>
              <a:rPr sz="2200" spc="-10" dirty="0">
                <a:solidFill>
                  <a:srgbClr val="3333FF"/>
                </a:solidFill>
                <a:latin typeface="Comic Sans MS"/>
                <a:cs typeface="Comic Sans MS"/>
              </a:rPr>
              <a:t>tin</a:t>
            </a:r>
            <a:r>
              <a:rPr sz="2200" spc="-5" dirty="0">
                <a:solidFill>
                  <a:srgbClr val="3333FF"/>
                </a:solidFill>
                <a:latin typeface="Comic Sans MS"/>
                <a:cs typeface="Comic Sans MS"/>
              </a:rPr>
              <a:t>g</a:t>
            </a:r>
            <a:r>
              <a:rPr sz="2200" spc="20" dirty="0">
                <a:solidFill>
                  <a:srgbClr val="3333FF"/>
                </a:solidFill>
                <a:latin typeface="Comic Sans MS"/>
                <a:cs typeface="Comic Sans MS"/>
              </a:rPr>
              <a:t> </a:t>
            </a:r>
            <a:r>
              <a:rPr sz="2200" spc="-5" dirty="0">
                <a:solidFill>
                  <a:srgbClr val="3333FF"/>
                </a:solidFill>
                <a:latin typeface="Comic Sans MS"/>
                <a:cs typeface="Comic Sans MS"/>
              </a:rPr>
              <a:t>servers</a:t>
            </a:r>
            <a:endParaRPr sz="2200">
              <a:latin typeface="Comic Sans MS"/>
              <a:cs typeface="Comic Sans MS"/>
            </a:endParaRPr>
          </a:p>
          <a:p>
            <a:pPr marL="535940" indent="-449580">
              <a:spcBef>
                <a:spcPts val="265"/>
              </a:spcBef>
              <a:buClr>
                <a:srgbClr val="8A0000"/>
              </a:buClr>
              <a:buSzPct val="79545"/>
              <a:buFont typeface="Wingdings"/>
              <a:buChar char=""/>
              <a:tabLst>
                <a:tab pos="536575" algn="l"/>
              </a:tabLst>
              <a:defRPr/>
            </a:pPr>
            <a:r>
              <a:rPr sz="2200" spc="-10" dirty="0">
                <a:solidFill>
                  <a:srgbClr val="3333FF"/>
                </a:solidFill>
                <a:latin typeface="Comic Sans MS"/>
                <a:cs typeface="Comic Sans MS"/>
              </a:rPr>
              <a:t>Availabilit</a:t>
            </a:r>
            <a:r>
              <a:rPr sz="2200" spc="-5" dirty="0">
                <a:solidFill>
                  <a:srgbClr val="3333FF"/>
                </a:solidFill>
                <a:latin typeface="Comic Sans MS"/>
                <a:cs typeface="Comic Sans MS"/>
              </a:rPr>
              <a:t>y</a:t>
            </a:r>
            <a:r>
              <a:rPr sz="2200" spc="5" dirty="0">
                <a:solidFill>
                  <a:srgbClr val="3333FF"/>
                </a:solidFill>
                <a:latin typeface="Comic Sans MS"/>
                <a:cs typeface="Comic Sans MS"/>
              </a:rPr>
              <a:t> </a:t>
            </a:r>
            <a:r>
              <a:rPr sz="2200" spc="-10" dirty="0">
                <a:solidFill>
                  <a:srgbClr val="3333FF"/>
                </a:solidFill>
                <a:latin typeface="Comic Sans MS"/>
                <a:cs typeface="Comic Sans MS"/>
              </a:rPr>
              <a:t>(re</a:t>
            </a:r>
            <a:r>
              <a:rPr sz="2200" spc="-20" dirty="0">
                <a:solidFill>
                  <a:srgbClr val="3333FF"/>
                </a:solidFill>
                <a:latin typeface="Comic Sans MS"/>
                <a:cs typeface="Comic Sans MS"/>
              </a:rPr>
              <a:t>d</a:t>
            </a:r>
            <a:r>
              <a:rPr sz="2200" spc="-5" dirty="0">
                <a:solidFill>
                  <a:srgbClr val="3333FF"/>
                </a:solidFill>
                <a:latin typeface="Comic Sans MS"/>
                <a:cs typeface="Comic Sans MS"/>
              </a:rPr>
              <a:t>un</a:t>
            </a:r>
            <a:r>
              <a:rPr sz="2200" spc="-15" dirty="0">
                <a:solidFill>
                  <a:srgbClr val="3333FF"/>
                </a:solidFill>
                <a:latin typeface="Comic Sans MS"/>
                <a:cs typeface="Comic Sans MS"/>
              </a:rPr>
              <a:t>d</a:t>
            </a:r>
            <a:r>
              <a:rPr sz="2200" spc="-5" dirty="0">
                <a:solidFill>
                  <a:srgbClr val="3333FF"/>
                </a:solidFill>
                <a:latin typeface="Comic Sans MS"/>
                <a:cs typeface="Comic Sans MS"/>
              </a:rPr>
              <a:t>ancy)</a:t>
            </a:r>
            <a:r>
              <a:rPr sz="2200" spc="15" dirty="0">
                <a:solidFill>
                  <a:srgbClr val="3333FF"/>
                </a:solidFill>
                <a:latin typeface="Comic Sans MS"/>
                <a:cs typeface="Comic Sans MS"/>
              </a:rPr>
              <a:t> </a:t>
            </a:r>
            <a:r>
              <a:rPr sz="2200" spc="-5" dirty="0">
                <a:solidFill>
                  <a:srgbClr val="3333FF"/>
                </a:solidFill>
                <a:latin typeface="Comic Sans MS"/>
                <a:cs typeface="Comic Sans MS"/>
              </a:rPr>
              <a:t>may</a:t>
            </a:r>
            <a:r>
              <a:rPr sz="2200" spc="5" dirty="0">
                <a:solidFill>
                  <a:srgbClr val="3333FF"/>
                </a:solidFill>
                <a:latin typeface="Comic Sans MS"/>
                <a:cs typeface="Comic Sans MS"/>
              </a:rPr>
              <a:t> </a:t>
            </a:r>
            <a:r>
              <a:rPr sz="2200" spc="-10" dirty="0">
                <a:solidFill>
                  <a:srgbClr val="3333FF"/>
                </a:solidFill>
                <a:latin typeface="Comic Sans MS"/>
                <a:cs typeface="Comic Sans MS"/>
              </a:rPr>
              <a:t>b</a:t>
            </a:r>
            <a:r>
              <a:rPr sz="2200" spc="-5" dirty="0">
                <a:solidFill>
                  <a:srgbClr val="3333FF"/>
                </a:solidFill>
                <a:latin typeface="Comic Sans MS"/>
                <a:cs typeface="Comic Sans MS"/>
              </a:rPr>
              <a:t>e</a:t>
            </a:r>
            <a:r>
              <a:rPr sz="2200" dirty="0">
                <a:solidFill>
                  <a:srgbClr val="3333FF"/>
                </a:solidFill>
                <a:latin typeface="Comic Sans MS"/>
                <a:cs typeface="Comic Sans MS"/>
              </a:rPr>
              <a:t> </a:t>
            </a:r>
            <a:r>
              <a:rPr sz="2200" spc="-5" dirty="0">
                <a:solidFill>
                  <a:srgbClr val="3333FF"/>
                </a:solidFill>
                <a:latin typeface="Comic Sans MS"/>
                <a:cs typeface="Comic Sans MS"/>
              </a:rPr>
              <a:t>strai</a:t>
            </a:r>
            <a:r>
              <a:rPr sz="2200" spc="-15" dirty="0">
                <a:solidFill>
                  <a:srgbClr val="3333FF"/>
                </a:solidFill>
                <a:latin typeface="Comic Sans MS"/>
                <a:cs typeface="Comic Sans MS"/>
              </a:rPr>
              <a:t>g</a:t>
            </a:r>
            <a:r>
              <a:rPr sz="2200" spc="-5" dirty="0">
                <a:solidFill>
                  <a:srgbClr val="3333FF"/>
                </a:solidFill>
                <a:latin typeface="Comic Sans MS"/>
                <a:cs typeface="Comic Sans MS"/>
              </a:rPr>
              <a:t>htf</a:t>
            </a:r>
            <a:r>
              <a:rPr sz="2200" spc="-15" dirty="0">
                <a:solidFill>
                  <a:srgbClr val="3333FF"/>
                </a:solidFill>
                <a:latin typeface="Comic Sans MS"/>
                <a:cs typeface="Comic Sans MS"/>
              </a:rPr>
              <a:t>o</a:t>
            </a:r>
            <a:r>
              <a:rPr sz="2200" spc="-10" dirty="0">
                <a:solidFill>
                  <a:srgbClr val="3333FF"/>
                </a:solidFill>
                <a:latin typeface="Comic Sans MS"/>
                <a:cs typeface="Comic Sans MS"/>
              </a:rPr>
              <a:t>rward</a:t>
            </a:r>
            <a:endParaRPr sz="2200">
              <a:latin typeface="Comic Sans MS"/>
              <a:cs typeface="Comic Sans MS"/>
            </a:endParaRPr>
          </a:p>
        </p:txBody>
      </p:sp>
      <p:sp>
        <p:nvSpPr>
          <p:cNvPr id="606212" name="object 4"/>
          <p:cNvSpPr>
            <a:spLocks/>
          </p:cNvSpPr>
          <p:nvPr/>
        </p:nvSpPr>
        <p:spPr bwMode="auto">
          <a:xfrm>
            <a:off x="269875" y="3581400"/>
            <a:ext cx="8610600" cy="2846388"/>
          </a:xfrm>
          <a:custGeom>
            <a:avLst/>
            <a:gdLst>
              <a:gd name="T0" fmla="*/ 0 w 8610600"/>
              <a:gd name="T1" fmla="*/ 2845503 h 2846704"/>
              <a:gd name="T2" fmla="*/ 8610600 w 8610600"/>
              <a:gd name="T3" fmla="*/ 2845503 h 2846704"/>
              <a:gd name="T4" fmla="*/ 8610600 w 8610600"/>
              <a:gd name="T5" fmla="*/ 0 h 2846704"/>
              <a:gd name="T6" fmla="*/ 0 w 8610600"/>
              <a:gd name="T7" fmla="*/ 0 h 2846704"/>
              <a:gd name="T8" fmla="*/ 0 w 8610600"/>
              <a:gd name="T9" fmla="*/ 2845503 h 2846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0600" h="2846704">
                <a:moveTo>
                  <a:pt x="0" y="2846451"/>
                </a:moveTo>
                <a:lnTo>
                  <a:pt x="8610600" y="2846451"/>
                </a:lnTo>
                <a:lnTo>
                  <a:pt x="8610600" y="0"/>
                </a:lnTo>
                <a:lnTo>
                  <a:pt x="0" y="0"/>
                </a:lnTo>
                <a:lnTo>
                  <a:pt x="0" y="2846451"/>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6213" name="object 5"/>
          <p:cNvSpPr txBox="1">
            <a:spLocks noChangeArrowheads="1"/>
          </p:cNvSpPr>
          <p:nvPr/>
        </p:nvSpPr>
        <p:spPr bwMode="auto">
          <a:xfrm>
            <a:off x="349250" y="3627438"/>
            <a:ext cx="7945438" cy="2598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solidFill>
                  <a:srgbClr val="3333FF"/>
                </a:solidFill>
                <a:latin typeface="Comic Sans MS" charset="0"/>
                <a:cs typeface="Comic Sans MS" charset="0"/>
              </a:rPr>
              <a:t>Weaknesses:</a:t>
            </a:r>
            <a:endParaRPr lang="en-US">
              <a:latin typeface="Comic Sans MS" charset="0"/>
              <a:cs typeface="Comic Sans MS" charset="0"/>
            </a:endParaRPr>
          </a:p>
          <a:p>
            <a:pPr eaLnBrk="1" hangingPunct="1">
              <a:lnSpc>
                <a:spcPts val="2588"/>
              </a:lnSpc>
              <a:spcBef>
                <a:spcPts val="613"/>
              </a:spcBef>
              <a:buClr>
                <a:srgbClr val="8A0000"/>
              </a:buClr>
              <a:buFont typeface="Wingdings" charset="0"/>
              <a:buChar char=""/>
            </a:pPr>
            <a:r>
              <a:rPr lang="en-US">
                <a:latin typeface="Comic Sans MS" charset="0"/>
                <a:cs typeface="Comic Sans MS" charset="0"/>
              </a:rPr>
              <a:t>Data interchange can be hampered by different data layouts</a:t>
            </a:r>
          </a:p>
          <a:p>
            <a:pPr eaLnBrk="1" hangingPunct="1">
              <a:spcBef>
                <a:spcPts val="250"/>
              </a:spcBef>
              <a:buClr>
                <a:srgbClr val="8A0000"/>
              </a:buClr>
              <a:buFont typeface="Wingdings" charset="0"/>
              <a:buChar char=""/>
            </a:pPr>
            <a:r>
              <a:rPr lang="en-US">
                <a:latin typeface="Comic Sans MS" charset="0"/>
                <a:cs typeface="Comic Sans MS" charset="0"/>
              </a:rPr>
              <a:t>Communication may be expensive</a:t>
            </a:r>
          </a:p>
          <a:p>
            <a:pPr eaLnBrk="1" hangingPunct="1">
              <a:lnSpc>
                <a:spcPts val="2588"/>
              </a:lnSpc>
              <a:spcBef>
                <a:spcPts val="613"/>
              </a:spcBef>
              <a:buClr>
                <a:srgbClr val="8A0000"/>
              </a:buClr>
              <a:buFont typeface="Wingdings" charset="0"/>
              <a:buChar char=""/>
            </a:pPr>
            <a:r>
              <a:rPr lang="en-US">
                <a:latin typeface="Comic Sans MS" charset="0"/>
                <a:cs typeface="Comic Sans MS" charset="0"/>
              </a:rPr>
              <a:t>Data integrity functionality must be implemented for each server</a:t>
            </a:r>
          </a:p>
          <a:p>
            <a:pPr eaLnBrk="1" hangingPunct="1">
              <a:spcBef>
                <a:spcPts val="250"/>
              </a:spcBef>
              <a:buClr>
                <a:srgbClr val="8A0000"/>
              </a:buClr>
              <a:buFont typeface="Wingdings" charset="0"/>
              <a:buChar char=""/>
            </a:pPr>
            <a:r>
              <a:rPr lang="en-US">
                <a:latin typeface="Comic Sans MS" charset="0"/>
                <a:cs typeface="Comic Sans MS" charset="0"/>
              </a:rPr>
              <a:t>Single point of failure</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Cl</a:t>
            </a:r>
            <a:r>
              <a:rPr spc="-15" dirty="0"/>
              <a:t>i</a:t>
            </a:r>
            <a:r>
              <a:rPr spc="-10" dirty="0"/>
              <a:t>en</a:t>
            </a:r>
            <a:r>
              <a:rPr spc="-15" dirty="0"/>
              <a:t>t</a:t>
            </a:r>
            <a:r>
              <a:rPr spc="-5" dirty="0"/>
              <a:t>-se</a:t>
            </a:r>
            <a:r>
              <a:rPr spc="-15" dirty="0"/>
              <a:t>r</a:t>
            </a:r>
            <a:r>
              <a:rPr spc="-5" dirty="0"/>
              <a:t>ver</a:t>
            </a:r>
            <a:r>
              <a:rPr spc="30" dirty="0"/>
              <a:t> </a:t>
            </a:r>
            <a:r>
              <a:rPr spc="-5" dirty="0"/>
              <a:t>va</a:t>
            </a:r>
            <a:r>
              <a:rPr spc="-15" dirty="0"/>
              <a:t>r</a:t>
            </a:r>
            <a:r>
              <a:rPr spc="-5" dirty="0"/>
              <a:t>ian</a:t>
            </a:r>
            <a:r>
              <a:rPr spc="-15" dirty="0"/>
              <a:t>t</a:t>
            </a:r>
            <a:r>
              <a:rPr spc="-5" dirty="0"/>
              <a:t>:</a:t>
            </a:r>
            <a:r>
              <a:rPr spc="15" dirty="0"/>
              <a:t> </a:t>
            </a:r>
            <a:r>
              <a:rPr spc="-10" dirty="0"/>
              <a:t>clou</a:t>
            </a:r>
            <a:r>
              <a:rPr spc="-5" dirty="0"/>
              <a:t>d</a:t>
            </a:r>
            <a:r>
              <a:rPr spc="10" dirty="0"/>
              <a:t> </a:t>
            </a:r>
            <a:r>
              <a:rPr spc="-10" dirty="0"/>
              <a:t>computing</a:t>
            </a:r>
          </a:p>
        </p:txBody>
      </p:sp>
      <p:sp>
        <p:nvSpPr>
          <p:cNvPr id="607234"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07AFC44-1BE1-3444-822A-4F8496EEE5C5}" type="slidenum">
              <a:rPr lang="en-US" sz="1200">
                <a:latin typeface="Garamond" charset="0"/>
              </a:rPr>
              <a:pPr eaLnBrk="1" hangingPunct="1"/>
              <a:t>291</a:t>
            </a:fld>
            <a:endParaRPr lang="en-US" sz="1200">
              <a:latin typeface="Garamond" charset="0"/>
            </a:endParaRPr>
          </a:p>
        </p:txBody>
      </p:sp>
      <p:sp>
        <p:nvSpPr>
          <p:cNvPr id="607235" name="object 3"/>
          <p:cNvSpPr txBox="1">
            <a:spLocks noChangeArrowheads="1"/>
          </p:cNvSpPr>
          <p:nvPr/>
        </p:nvSpPr>
        <p:spPr bwMode="auto">
          <a:xfrm>
            <a:off x="328613" y="960438"/>
            <a:ext cx="8394700" cy="501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The server is no longer on a company</a:t>
            </a:r>
            <a:r>
              <a:rPr lang="ja-JP" altLang="en-US">
                <a:latin typeface="Comic Sans MS" charset="0"/>
                <a:cs typeface="Comic Sans MS" charset="0"/>
              </a:rPr>
              <a:t>’</a:t>
            </a:r>
            <a:r>
              <a:rPr lang="en-US" altLang="ja-JP">
                <a:latin typeface="Comic Sans MS" charset="0"/>
                <a:cs typeface="Comic Sans MS" charset="0"/>
              </a:rPr>
              <a:t>s network, but hosted on the Internet, typically by a providing company</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Example: cloud services by Google, Amazon, Microsoft</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Advantages: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Scalability</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Many issues such as security, availability, reliability</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are handled centrally</a:t>
            </a:r>
            <a:endParaRPr lang="en-US">
              <a:latin typeface="Comic Sans MS" charset="0"/>
              <a:cs typeface="Comic Sans MS" charset="0"/>
            </a:endParaRPr>
          </a:p>
          <a:p>
            <a:pPr eaLnBrk="1" hangingPunct="1">
              <a:spcBef>
                <a:spcPts val="575"/>
              </a:spcBef>
            </a:pPr>
            <a:r>
              <a:rPr lang="en-US">
                <a:latin typeface="Comic Sans MS" charset="0"/>
                <a:cs typeface="Comic Sans MS" charset="0"/>
              </a:rPr>
              <a:t>Disadvantages: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Loss of control</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Dependency on Internet</a:t>
            </a:r>
            <a:endParaRPr lang="en-US">
              <a:latin typeface="Comic Sans MS" charset="0"/>
              <a:cs typeface="Comic Sans MS" charset="0"/>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Peer</a:t>
            </a:r>
            <a:r>
              <a:rPr dirty="0"/>
              <a:t>-</a:t>
            </a:r>
            <a:r>
              <a:rPr spc="-15" dirty="0"/>
              <a:t>t</a:t>
            </a:r>
            <a:r>
              <a:rPr dirty="0"/>
              <a:t>o-</a:t>
            </a:r>
            <a:r>
              <a:rPr spc="-5" dirty="0"/>
              <a:t>peer</a:t>
            </a:r>
          </a:p>
        </p:txBody>
      </p:sp>
      <p:sp>
        <p:nvSpPr>
          <p:cNvPr id="608258" name="object 16"/>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25B9DEB-FBD6-EC4C-94B6-23DCD778E0A9}" type="slidenum">
              <a:rPr lang="en-US" sz="1200">
                <a:latin typeface="Garamond" charset="0"/>
              </a:rPr>
              <a:pPr eaLnBrk="1" hangingPunct="1"/>
              <a:t>292</a:t>
            </a:fld>
            <a:endParaRPr lang="en-US" sz="1200">
              <a:latin typeface="Garamond" charset="0"/>
            </a:endParaRPr>
          </a:p>
        </p:txBody>
      </p:sp>
      <p:sp>
        <p:nvSpPr>
          <p:cNvPr id="608259" name="object 3"/>
          <p:cNvSpPr txBox="1">
            <a:spLocks noChangeArrowheads="1"/>
          </p:cNvSpPr>
          <p:nvPr/>
        </p:nvSpPr>
        <p:spPr bwMode="auto">
          <a:xfrm>
            <a:off x="328613" y="923925"/>
            <a:ext cx="8372475" cy="5457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ts val="2588"/>
              </a:lnSpc>
            </a:pPr>
            <a:r>
              <a:rPr lang="en-US" dirty="0">
                <a:latin typeface="Comic Sans MS" charset="0"/>
                <a:cs typeface="Comic Sans MS" charset="0"/>
              </a:rPr>
              <a:t>Similar to client-server style, but </a:t>
            </a:r>
            <a:r>
              <a:rPr lang="en-US" b="1" dirty="0">
                <a:solidFill>
                  <a:srgbClr val="3366FF"/>
                </a:solidFill>
                <a:latin typeface="Comic Sans MS" charset="0"/>
                <a:cs typeface="Comic Sans MS" charset="0"/>
              </a:rPr>
              <a:t>each component is both client and server</a:t>
            </a:r>
            <a:endParaRPr lang="en-US" dirty="0">
              <a:latin typeface="Comic Sans MS" charset="0"/>
              <a:cs typeface="Comic Sans MS" charset="0"/>
            </a:endParaRPr>
          </a:p>
          <a:p>
            <a:pPr eaLnBrk="1" hangingPunct="1">
              <a:spcBef>
                <a:spcPts val="250"/>
              </a:spcBef>
            </a:pPr>
            <a:r>
              <a:rPr lang="en-US" dirty="0">
                <a:latin typeface="Comic Sans MS" charset="0"/>
                <a:cs typeface="Comic Sans MS" charset="0"/>
              </a:rPr>
              <a:t>Pure peer-to-peer style</a:t>
            </a:r>
          </a:p>
          <a:p>
            <a:pPr eaLnBrk="1" hangingPunct="1">
              <a:spcBef>
                <a:spcPts val="250"/>
              </a:spcBef>
            </a:pPr>
            <a:endParaRPr lang="en-US" dirty="0">
              <a:latin typeface="Comic Sans MS" charset="0"/>
              <a:cs typeface="Comic Sans MS" charset="0"/>
            </a:endParaRPr>
          </a:p>
          <a:p>
            <a:pPr eaLnBrk="1" hangingPunct="1">
              <a:spcBef>
                <a:spcPts val="250"/>
              </a:spcBef>
            </a:pPr>
            <a:endParaRPr lang="en-US" dirty="0">
              <a:latin typeface="Comic Sans MS" charset="0"/>
              <a:cs typeface="Comic Sans MS" charset="0"/>
            </a:endParaRPr>
          </a:p>
          <a:p>
            <a:pPr eaLnBrk="1" hangingPunct="1">
              <a:spcBef>
                <a:spcPts val="250"/>
              </a:spcBef>
            </a:pPr>
            <a:endParaRPr lang="en-US" dirty="0">
              <a:latin typeface="Comic Sans MS" charset="0"/>
              <a:cs typeface="Comic Sans MS" charset="0"/>
            </a:endParaRPr>
          </a:p>
          <a:p>
            <a:pPr eaLnBrk="1" hangingPunct="1">
              <a:lnSpc>
                <a:spcPts val="3175"/>
              </a:lnSpc>
              <a:spcBef>
                <a:spcPts val="150"/>
              </a:spcBef>
              <a:buClr>
                <a:srgbClr val="8A0000"/>
              </a:buClr>
              <a:buSzPct val="79000"/>
              <a:buFont typeface="Wingdings" charset="0"/>
              <a:buChar char=""/>
            </a:pPr>
            <a:r>
              <a:rPr lang="en-US" dirty="0">
                <a:solidFill>
                  <a:srgbClr val="3333FF"/>
                </a:solidFill>
                <a:latin typeface="Comic Sans MS" charset="0"/>
                <a:cs typeface="Comic Sans MS" charset="0"/>
              </a:rPr>
              <a:t>No central server, no central router </a:t>
            </a:r>
            <a:r>
              <a:rPr lang="en-US" dirty="0">
                <a:latin typeface="Comic Sans MS" charset="0"/>
                <a:cs typeface="Comic Sans MS" charset="0"/>
              </a:rPr>
              <a:t>Hybrid peer-to-peer style</a:t>
            </a:r>
          </a:p>
          <a:p>
            <a:pPr eaLnBrk="1" hangingPunct="1">
              <a:lnSpc>
                <a:spcPts val="2588"/>
              </a:lnSpc>
              <a:spcBef>
                <a:spcPts val="463"/>
              </a:spcBef>
              <a:buClr>
                <a:srgbClr val="8A0000"/>
              </a:buClr>
              <a:buSzPct val="79000"/>
              <a:buFont typeface="Wingdings" charset="0"/>
              <a:buChar char=""/>
            </a:pPr>
            <a:r>
              <a:rPr lang="en-US" dirty="0">
                <a:solidFill>
                  <a:srgbClr val="3333FF"/>
                </a:solidFill>
                <a:latin typeface="Comic Sans MS" charset="0"/>
                <a:cs typeface="Comic Sans MS" charset="0"/>
              </a:rPr>
              <a:t>Central server keeps information on peers and responds to requests for that information</a:t>
            </a:r>
            <a:endParaRPr lang="en-US" dirty="0">
              <a:latin typeface="Comic Sans MS" charset="0"/>
              <a:cs typeface="Comic Sans MS" charset="0"/>
            </a:endParaRPr>
          </a:p>
          <a:p>
            <a:pPr eaLnBrk="1" hangingPunct="1">
              <a:spcBef>
                <a:spcPts val="25"/>
              </a:spcBef>
              <a:buClr>
                <a:srgbClr val="8A0000"/>
              </a:buClr>
              <a:buFont typeface="Wingdings" charset="0"/>
              <a:buChar char=""/>
            </a:pPr>
            <a:endParaRPr lang="en-US" sz="2900" dirty="0">
              <a:latin typeface="Times New Roman" charset="0"/>
              <a:cs typeface="Times New Roman" charset="0"/>
            </a:endParaRPr>
          </a:p>
          <a:p>
            <a:pPr eaLnBrk="1" hangingPunct="1"/>
            <a:r>
              <a:rPr lang="en-US" dirty="0">
                <a:latin typeface="Comic Sans MS" charset="0"/>
                <a:cs typeface="Comic Sans MS" charset="0"/>
              </a:rPr>
              <a:t>Examples</a:t>
            </a:r>
          </a:p>
          <a:p>
            <a:pPr eaLnBrk="1" hangingPunct="1">
              <a:spcBef>
                <a:spcPts val="288"/>
              </a:spcBef>
              <a:buClr>
                <a:srgbClr val="8A0000"/>
              </a:buClr>
              <a:buSzPct val="79000"/>
              <a:buFont typeface="Wingdings" charset="0"/>
              <a:buChar char=""/>
            </a:pPr>
            <a:r>
              <a:rPr lang="en-US" dirty="0">
                <a:solidFill>
                  <a:srgbClr val="3333FF"/>
                </a:solidFill>
                <a:latin typeface="Comic Sans MS" charset="0"/>
                <a:cs typeface="Comic Sans MS" charset="0"/>
              </a:rPr>
              <a:t>File sharing applications, e.g., Napster</a:t>
            </a:r>
            <a:endParaRPr lang="en-US" dirty="0">
              <a:latin typeface="Comic Sans MS" charset="0"/>
              <a:cs typeface="Comic Sans MS" charset="0"/>
            </a:endParaRPr>
          </a:p>
          <a:p>
            <a:pPr eaLnBrk="1" hangingPunct="1">
              <a:spcBef>
                <a:spcPts val="288"/>
              </a:spcBef>
              <a:buClr>
                <a:srgbClr val="8A0000"/>
              </a:buClr>
              <a:buSzPct val="79000"/>
              <a:buFont typeface="Wingdings" charset="0"/>
              <a:buChar char=""/>
            </a:pPr>
            <a:r>
              <a:rPr lang="en-US" dirty="0">
                <a:solidFill>
                  <a:srgbClr val="3333FF"/>
                </a:solidFill>
                <a:latin typeface="Comic Sans MS" charset="0"/>
                <a:cs typeface="Comic Sans MS" charset="0"/>
              </a:rPr>
              <a:t>Communication and collaboration, e.g., Skype</a:t>
            </a:r>
            <a:endParaRPr lang="en-US" dirty="0">
              <a:latin typeface="Comic Sans MS" charset="0"/>
              <a:cs typeface="Comic Sans MS" charset="0"/>
            </a:endParaRPr>
          </a:p>
        </p:txBody>
      </p:sp>
      <p:sp>
        <p:nvSpPr>
          <p:cNvPr id="608260" name="object 4"/>
          <p:cNvSpPr>
            <a:spLocks noChangeArrowheads="1"/>
          </p:cNvSpPr>
          <p:nvPr/>
        </p:nvSpPr>
        <p:spPr bwMode="auto">
          <a:xfrm>
            <a:off x="7102475" y="1465263"/>
            <a:ext cx="412750" cy="411162"/>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08261" name="object 5"/>
          <p:cNvSpPr>
            <a:spLocks noChangeArrowheads="1"/>
          </p:cNvSpPr>
          <p:nvPr/>
        </p:nvSpPr>
        <p:spPr bwMode="auto">
          <a:xfrm>
            <a:off x="7677150" y="1465263"/>
            <a:ext cx="414338" cy="411162"/>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08262" name="object 6"/>
          <p:cNvSpPr>
            <a:spLocks noChangeArrowheads="1"/>
          </p:cNvSpPr>
          <p:nvPr/>
        </p:nvSpPr>
        <p:spPr bwMode="auto">
          <a:xfrm>
            <a:off x="6742113" y="1966913"/>
            <a:ext cx="411162" cy="412750"/>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08263" name="object 7"/>
          <p:cNvSpPr>
            <a:spLocks noChangeArrowheads="1"/>
          </p:cNvSpPr>
          <p:nvPr/>
        </p:nvSpPr>
        <p:spPr bwMode="auto">
          <a:xfrm>
            <a:off x="7173913" y="2471738"/>
            <a:ext cx="411162" cy="412750"/>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08264" name="object 8"/>
          <p:cNvSpPr>
            <a:spLocks noChangeArrowheads="1"/>
          </p:cNvSpPr>
          <p:nvPr/>
        </p:nvSpPr>
        <p:spPr bwMode="auto">
          <a:xfrm>
            <a:off x="7750175" y="2471738"/>
            <a:ext cx="412750" cy="412750"/>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08265" name="object 9"/>
          <p:cNvSpPr>
            <a:spLocks noChangeArrowheads="1"/>
          </p:cNvSpPr>
          <p:nvPr/>
        </p:nvSpPr>
        <p:spPr bwMode="auto">
          <a:xfrm>
            <a:off x="8110538" y="1966913"/>
            <a:ext cx="411162" cy="412750"/>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08266" name="object 10"/>
          <p:cNvSpPr>
            <a:spLocks/>
          </p:cNvSpPr>
          <p:nvPr/>
        </p:nvSpPr>
        <p:spPr bwMode="auto">
          <a:xfrm>
            <a:off x="7451725" y="1619250"/>
            <a:ext cx="288925" cy="0"/>
          </a:xfrm>
          <a:custGeom>
            <a:avLst/>
            <a:gdLst>
              <a:gd name="T0" fmla="*/ 0 w 288925"/>
              <a:gd name="T1" fmla="*/ 288925 w 288925"/>
              <a:gd name="T2" fmla="*/ 0 60000 65536"/>
              <a:gd name="T3" fmla="*/ 0 60000 65536"/>
            </a:gdLst>
            <a:ahLst/>
            <a:cxnLst>
              <a:cxn ang="T2">
                <a:pos x="T0" y="0"/>
              </a:cxn>
              <a:cxn ang="T3">
                <a:pos x="T1" y="0"/>
              </a:cxn>
            </a:cxnLst>
            <a:rect l="0" t="0" r="r" b="b"/>
            <a:pathLst>
              <a:path w="288925">
                <a:moveTo>
                  <a:pt x="0" y="0"/>
                </a:moveTo>
                <a:lnTo>
                  <a:pt x="288925" y="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8267" name="object 11"/>
          <p:cNvSpPr>
            <a:spLocks/>
          </p:cNvSpPr>
          <p:nvPr/>
        </p:nvSpPr>
        <p:spPr bwMode="auto">
          <a:xfrm>
            <a:off x="8027988" y="1692275"/>
            <a:ext cx="215900" cy="287338"/>
          </a:xfrm>
          <a:custGeom>
            <a:avLst/>
            <a:gdLst>
              <a:gd name="T0" fmla="*/ 0 w 215900"/>
              <a:gd name="T1" fmla="*/ 0 h 287655"/>
              <a:gd name="T2" fmla="*/ 215900 w 215900"/>
              <a:gd name="T3" fmla="*/ 286451 h 287655"/>
              <a:gd name="T4" fmla="*/ 0 60000 65536"/>
              <a:gd name="T5" fmla="*/ 0 60000 65536"/>
            </a:gdLst>
            <a:ahLst/>
            <a:cxnLst>
              <a:cxn ang="T4">
                <a:pos x="T0" y="T1"/>
              </a:cxn>
              <a:cxn ang="T5">
                <a:pos x="T2" y="T3"/>
              </a:cxn>
            </a:cxnLst>
            <a:rect l="0" t="0" r="r" b="b"/>
            <a:pathLst>
              <a:path w="215900" h="287655">
                <a:moveTo>
                  <a:pt x="0" y="0"/>
                </a:moveTo>
                <a:lnTo>
                  <a:pt x="215900" y="28740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8268" name="object 12"/>
          <p:cNvSpPr>
            <a:spLocks/>
          </p:cNvSpPr>
          <p:nvPr/>
        </p:nvSpPr>
        <p:spPr bwMode="auto">
          <a:xfrm>
            <a:off x="8099425" y="2268538"/>
            <a:ext cx="144463" cy="287337"/>
          </a:xfrm>
          <a:custGeom>
            <a:avLst/>
            <a:gdLst>
              <a:gd name="T0" fmla="*/ 143581 w 144779"/>
              <a:gd name="T1" fmla="*/ 0 h 287655"/>
              <a:gd name="T2" fmla="*/ 0 w 144779"/>
              <a:gd name="T3" fmla="*/ 286322 h 287655"/>
              <a:gd name="T4" fmla="*/ 0 60000 65536"/>
              <a:gd name="T5" fmla="*/ 0 60000 65536"/>
            </a:gdLst>
            <a:ahLst/>
            <a:cxnLst>
              <a:cxn ang="T4">
                <a:pos x="T0" y="T1"/>
              </a:cxn>
              <a:cxn ang="T5">
                <a:pos x="T2" y="T3"/>
              </a:cxn>
            </a:cxnLst>
            <a:rect l="0" t="0" r="r" b="b"/>
            <a:pathLst>
              <a:path w="144779" h="287655">
                <a:moveTo>
                  <a:pt x="144525" y="0"/>
                </a:moveTo>
                <a:lnTo>
                  <a:pt x="0" y="287274"/>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8269" name="object 13"/>
          <p:cNvSpPr>
            <a:spLocks/>
          </p:cNvSpPr>
          <p:nvPr/>
        </p:nvSpPr>
        <p:spPr bwMode="auto">
          <a:xfrm>
            <a:off x="7524750" y="2628900"/>
            <a:ext cx="287338" cy="0"/>
          </a:xfrm>
          <a:custGeom>
            <a:avLst/>
            <a:gdLst>
              <a:gd name="T0" fmla="*/ 286454 w 287654"/>
              <a:gd name="T1" fmla="*/ 0 w 287654"/>
              <a:gd name="T2" fmla="*/ 0 60000 65536"/>
              <a:gd name="T3" fmla="*/ 0 60000 65536"/>
            </a:gdLst>
            <a:ahLst/>
            <a:cxnLst>
              <a:cxn ang="T2">
                <a:pos x="T0" y="0"/>
              </a:cxn>
              <a:cxn ang="T3">
                <a:pos x="T1" y="0"/>
              </a:cxn>
            </a:cxnLst>
            <a:rect l="0" t="0" r="r" b="b"/>
            <a:pathLst>
              <a:path w="287654">
                <a:moveTo>
                  <a:pt x="287400" y="0"/>
                </a:moveTo>
                <a:lnTo>
                  <a:pt x="0" y="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8270" name="object 14"/>
          <p:cNvSpPr>
            <a:spLocks/>
          </p:cNvSpPr>
          <p:nvPr/>
        </p:nvSpPr>
        <p:spPr bwMode="auto">
          <a:xfrm>
            <a:off x="6948488" y="1692275"/>
            <a:ext cx="215900" cy="287338"/>
          </a:xfrm>
          <a:custGeom>
            <a:avLst/>
            <a:gdLst>
              <a:gd name="T0" fmla="*/ 215900 w 215900"/>
              <a:gd name="T1" fmla="*/ 0 h 287655"/>
              <a:gd name="T2" fmla="*/ 0 w 215900"/>
              <a:gd name="T3" fmla="*/ 286451 h 287655"/>
              <a:gd name="T4" fmla="*/ 0 60000 65536"/>
              <a:gd name="T5" fmla="*/ 0 60000 65536"/>
            </a:gdLst>
            <a:ahLst/>
            <a:cxnLst>
              <a:cxn ang="T4">
                <a:pos x="T0" y="T1"/>
              </a:cxn>
              <a:cxn ang="T5">
                <a:pos x="T2" y="T3"/>
              </a:cxn>
            </a:cxnLst>
            <a:rect l="0" t="0" r="r" b="b"/>
            <a:pathLst>
              <a:path w="215900" h="287655">
                <a:moveTo>
                  <a:pt x="215900" y="0"/>
                </a:moveTo>
                <a:lnTo>
                  <a:pt x="0" y="28740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8271" name="object 15"/>
          <p:cNvSpPr>
            <a:spLocks/>
          </p:cNvSpPr>
          <p:nvPr/>
        </p:nvSpPr>
        <p:spPr bwMode="auto">
          <a:xfrm>
            <a:off x="6948488" y="2268538"/>
            <a:ext cx="287337" cy="287337"/>
          </a:xfrm>
          <a:custGeom>
            <a:avLst/>
            <a:gdLst>
              <a:gd name="T0" fmla="*/ 0 w 287654"/>
              <a:gd name="T1" fmla="*/ 0 h 287655"/>
              <a:gd name="T2" fmla="*/ 286325 w 287654"/>
              <a:gd name="T3" fmla="*/ 286322 h 287655"/>
              <a:gd name="T4" fmla="*/ 0 60000 65536"/>
              <a:gd name="T5" fmla="*/ 0 60000 65536"/>
            </a:gdLst>
            <a:ahLst/>
            <a:cxnLst>
              <a:cxn ang="T4">
                <a:pos x="T0" y="T1"/>
              </a:cxn>
              <a:cxn ang="T5">
                <a:pos x="T2" y="T3"/>
              </a:cxn>
            </a:cxnLst>
            <a:rect l="0" t="0" r="r" b="b"/>
            <a:pathLst>
              <a:path w="287654" h="287655">
                <a:moveTo>
                  <a:pt x="0" y="0"/>
                </a:moveTo>
                <a:lnTo>
                  <a:pt x="287274" y="287274"/>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Peer</a:t>
            </a:r>
            <a:r>
              <a:rPr dirty="0"/>
              <a:t>-</a:t>
            </a:r>
            <a:r>
              <a:rPr spc="-15" dirty="0"/>
              <a:t>t</a:t>
            </a:r>
            <a:r>
              <a:rPr dirty="0"/>
              <a:t>o-</a:t>
            </a:r>
            <a:r>
              <a:rPr spc="-5" dirty="0"/>
              <a:t>peer:</a:t>
            </a:r>
            <a:r>
              <a:rPr spc="20" dirty="0"/>
              <a:t> </a:t>
            </a:r>
            <a:r>
              <a:rPr spc="-5" dirty="0"/>
              <a:t>discus</a:t>
            </a:r>
            <a:r>
              <a:rPr spc="-15" dirty="0"/>
              <a:t>s</a:t>
            </a:r>
            <a:r>
              <a:rPr spc="-5" dirty="0"/>
              <a:t>ion</a:t>
            </a:r>
          </a:p>
        </p:txBody>
      </p:sp>
      <p:sp>
        <p:nvSpPr>
          <p:cNvPr id="609282" name="object 6"/>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86FECD3-0F35-DF44-B10C-BCA452ACAB2C}" type="slidenum">
              <a:rPr lang="en-US" sz="1200">
                <a:latin typeface="Garamond" charset="0"/>
              </a:rPr>
              <a:pPr eaLnBrk="1" hangingPunct="1"/>
              <a:t>293</a:t>
            </a:fld>
            <a:endParaRPr lang="en-US" sz="1200">
              <a:latin typeface="Garamond" charset="0"/>
            </a:endParaRPr>
          </a:p>
        </p:txBody>
      </p:sp>
      <p:sp>
        <p:nvSpPr>
          <p:cNvPr id="609283" name="object 3"/>
          <p:cNvSpPr>
            <a:spLocks/>
          </p:cNvSpPr>
          <p:nvPr/>
        </p:nvSpPr>
        <p:spPr bwMode="auto">
          <a:xfrm>
            <a:off x="249238" y="877888"/>
            <a:ext cx="8594725" cy="2632075"/>
          </a:xfrm>
          <a:custGeom>
            <a:avLst/>
            <a:gdLst>
              <a:gd name="T0" fmla="*/ 0 w 8594725"/>
              <a:gd name="T1" fmla="*/ 2631694 h 2632075"/>
              <a:gd name="T2" fmla="*/ 8594725 w 8594725"/>
              <a:gd name="T3" fmla="*/ 2631694 h 2632075"/>
              <a:gd name="T4" fmla="*/ 8594725 w 8594725"/>
              <a:gd name="T5" fmla="*/ 0 h 2632075"/>
              <a:gd name="T6" fmla="*/ 0 w 8594725"/>
              <a:gd name="T7" fmla="*/ 0 h 2632075"/>
              <a:gd name="T8" fmla="*/ 0 w 8594725"/>
              <a:gd name="T9" fmla="*/ 2631694 h 26320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94725" h="2632075">
                <a:moveTo>
                  <a:pt x="0" y="2631694"/>
                </a:moveTo>
                <a:lnTo>
                  <a:pt x="8594725" y="2631694"/>
                </a:lnTo>
                <a:lnTo>
                  <a:pt x="8594725" y="0"/>
                </a:lnTo>
                <a:lnTo>
                  <a:pt x="0" y="0"/>
                </a:lnTo>
                <a:lnTo>
                  <a:pt x="0" y="2631694"/>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9284" name="object 4"/>
          <p:cNvSpPr txBox="1">
            <a:spLocks noChangeArrowheads="1"/>
          </p:cNvSpPr>
          <p:nvPr/>
        </p:nvSpPr>
        <p:spPr bwMode="auto">
          <a:xfrm>
            <a:off x="328613" y="922338"/>
            <a:ext cx="7948612" cy="2544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869950" indent="-449263"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200">
                <a:solidFill>
                  <a:srgbClr val="3333FF"/>
                </a:solidFill>
                <a:latin typeface="Comic Sans MS" charset="0"/>
                <a:cs typeface="Comic Sans MS" charset="0"/>
              </a:rPr>
              <a:t>Strengths:</a:t>
            </a:r>
            <a:endParaRPr lang="en-US" sz="2200">
              <a:latin typeface="Comic Sans MS" charset="0"/>
              <a:cs typeface="Comic Sans MS" charset="0"/>
            </a:endParaRPr>
          </a:p>
          <a:p>
            <a:pPr eaLnBrk="1" hangingPunct="1">
              <a:spcBef>
                <a:spcPts val="263"/>
              </a:spcBef>
              <a:buClr>
                <a:srgbClr val="8A0000"/>
              </a:buClr>
              <a:buSzPct val="80000"/>
              <a:buFont typeface="Wingdings" charset="0"/>
              <a:buChar char=""/>
            </a:pPr>
            <a:r>
              <a:rPr lang="en-US" sz="2200">
                <a:solidFill>
                  <a:srgbClr val="3333FF"/>
                </a:solidFill>
                <a:latin typeface="Comic Sans MS" charset="0"/>
                <a:cs typeface="Comic Sans MS" charset="0"/>
              </a:rPr>
              <a:t>Efficiency: all clients provide resources</a:t>
            </a:r>
            <a:endParaRPr lang="en-US" sz="2200">
              <a:latin typeface="Comic Sans MS" charset="0"/>
              <a:cs typeface="Comic Sans MS" charset="0"/>
            </a:endParaRPr>
          </a:p>
          <a:p>
            <a:pPr eaLnBrk="1" hangingPunct="1">
              <a:spcBef>
                <a:spcPts val="263"/>
              </a:spcBef>
              <a:buClr>
                <a:srgbClr val="8A0000"/>
              </a:buClr>
              <a:buSzPct val="80000"/>
              <a:buFont typeface="Wingdings" charset="0"/>
              <a:buChar char=""/>
            </a:pPr>
            <a:r>
              <a:rPr lang="en-US" sz="2200">
                <a:solidFill>
                  <a:srgbClr val="3333FF"/>
                </a:solidFill>
                <a:latin typeface="Comic Sans MS" charset="0"/>
                <a:cs typeface="Comic Sans MS" charset="0"/>
              </a:rPr>
              <a:t>Scalability: system capacity grows with number of clients</a:t>
            </a:r>
            <a:endParaRPr lang="en-US" sz="2200">
              <a:latin typeface="Comic Sans MS" charset="0"/>
              <a:cs typeface="Comic Sans MS" charset="0"/>
            </a:endParaRPr>
          </a:p>
          <a:p>
            <a:pPr eaLnBrk="1" hangingPunct="1">
              <a:spcBef>
                <a:spcPts val="263"/>
              </a:spcBef>
              <a:buClr>
                <a:srgbClr val="8A0000"/>
              </a:buClr>
              <a:buSzPct val="80000"/>
              <a:buFont typeface="Wingdings" charset="0"/>
              <a:buChar char=""/>
            </a:pPr>
            <a:r>
              <a:rPr lang="en-US" sz="2200">
                <a:solidFill>
                  <a:srgbClr val="3333FF"/>
                </a:solidFill>
                <a:latin typeface="Comic Sans MS" charset="0"/>
                <a:cs typeface="Comic Sans MS" charset="0"/>
              </a:rPr>
              <a:t>Robustness</a:t>
            </a:r>
            <a:endParaRPr lang="en-US" sz="2200">
              <a:latin typeface="Comic Sans MS" charset="0"/>
              <a:cs typeface="Comic Sans MS" charset="0"/>
            </a:endParaRPr>
          </a:p>
          <a:p>
            <a:pPr lvl="1" eaLnBrk="1" hangingPunct="1">
              <a:spcBef>
                <a:spcPts val="275"/>
              </a:spcBef>
              <a:buFont typeface="Arial" charset="0"/>
              <a:buChar char="•"/>
            </a:pPr>
            <a:r>
              <a:rPr lang="en-US">
                <a:latin typeface="Comic Sans MS" charset="0"/>
                <a:cs typeface="Comic Sans MS" charset="0"/>
              </a:rPr>
              <a:t>Data is replicated over peers</a:t>
            </a:r>
          </a:p>
          <a:p>
            <a:pPr lvl="1" eaLnBrk="1" hangingPunct="1">
              <a:lnSpc>
                <a:spcPts val="2588"/>
              </a:lnSpc>
              <a:spcBef>
                <a:spcPts val="613"/>
              </a:spcBef>
              <a:buFont typeface="Arial" charset="0"/>
              <a:buChar char="•"/>
            </a:pPr>
            <a:r>
              <a:rPr lang="en-US">
                <a:latin typeface="Comic Sans MS" charset="0"/>
                <a:cs typeface="Comic Sans MS" charset="0"/>
              </a:rPr>
              <a:t>No single point of failure (in pure peer-to-peer style)</a:t>
            </a:r>
          </a:p>
        </p:txBody>
      </p:sp>
      <p:sp>
        <p:nvSpPr>
          <p:cNvPr id="5" name="object 5"/>
          <p:cNvSpPr txBox="1"/>
          <p:nvPr/>
        </p:nvSpPr>
        <p:spPr>
          <a:xfrm>
            <a:off x="295275" y="4084638"/>
            <a:ext cx="8610600" cy="2179637"/>
          </a:xfrm>
          <a:prstGeom prst="rect">
            <a:avLst/>
          </a:prstGeom>
          <a:ln w="9525">
            <a:solidFill>
              <a:srgbClr val="000000"/>
            </a:solidFill>
          </a:ln>
        </p:spPr>
        <p:txBody>
          <a:bodyPr lIns="0" tIns="0" rIns="0" bIns="0">
            <a:spAutoFit/>
          </a:bodyPr>
          <a:lstStyle/>
          <a:p>
            <a:pPr marL="86360">
              <a:defRPr/>
            </a:pPr>
            <a:r>
              <a:rPr sz="2400" spc="-5" dirty="0">
                <a:solidFill>
                  <a:srgbClr val="3333FF"/>
                </a:solidFill>
                <a:latin typeface="Comic Sans MS"/>
                <a:cs typeface="Comic Sans MS"/>
              </a:rPr>
              <a:t>Weaknes</a:t>
            </a:r>
            <a:r>
              <a:rPr sz="2400" spc="-15" dirty="0">
                <a:solidFill>
                  <a:srgbClr val="3333FF"/>
                </a:solidFill>
                <a:latin typeface="Comic Sans MS"/>
                <a:cs typeface="Comic Sans MS"/>
              </a:rPr>
              <a:t>s</a:t>
            </a:r>
            <a:r>
              <a:rPr sz="2400" spc="-5" dirty="0">
                <a:solidFill>
                  <a:srgbClr val="3333FF"/>
                </a:solidFill>
                <a:latin typeface="Comic Sans MS"/>
                <a:cs typeface="Comic Sans MS"/>
              </a:rPr>
              <a:t>es:</a:t>
            </a:r>
            <a:endParaRPr sz="2400">
              <a:latin typeface="Comic Sans MS"/>
              <a:cs typeface="Comic Sans MS"/>
            </a:endParaRPr>
          </a:p>
          <a:p>
            <a:pPr marL="447675" indent="-361315">
              <a:spcBef>
                <a:spcPts val="285"/>
              </a:spcBef>
              <a:buClr>
                <a:srgbClr val="8A0000"/>
              </a:buClr>
              <a:buFont typeface="Wingdings"/>
              <a:buChar char=""/>
              <a:tabLst>
                <a:tab pos="448309" algn="l"/>
              </a:tabLst>
              <a:defRPr/>
            </a:pPr>
            <a:r>
              <a:rPr sz="2400" spc="-5" dirty="0">
                <a:latin typeface="Comic Sans MS"/>
                <a:cs typeface="Comic Sans MS"/>
              </a:rPr>
              <a:t>Archit</a:t>
            </a:r>
            <a:r>
              <a:rPr sz="2400" spc="10" dirty="0">
                <a:latin typeface="Comic Sans MS"/>
                <a:cs typeface="Comic Sans MS"/>
              </a:rPr>
              <a:t>e</a:t>
            </a:r>
            <a:r>
              <a:rPr sz="2400" dirty="0">
                <a:latin typeface="Comic Sans MS"/>
                <a:cs typeface="Comic Sans MS"/>
              </a:rPr>
              <a:t>ctural</a:t>
            </a:r>
            <a:r>
              <a:rPr sz="2400" spc="-35" dirty="0">
                <a:latin typeface="Comic Sans MS"/>
                <a:cs typeface="Comic Sans MS"/>
              </a:rPr>
              <a:t> </a:t>
            </a:r>
            <a:r>
              <a:rPr sz="2400" spc="-5" dirty="0">
                <a:latin typeface="Comic Sans MS"/>
                <a:cs typeface="Comic Sans MS"/>
              </a:rPr>
              <a:t>complexity</a:t>
            </a:r>
            <a:endParaRPr sz="2400">
              <a:latin typeface="Comic Sans MS"/>
              <a:cs typeface="Comic Sans MS"/>
            </a:endParaRPr>
          </a:p>
          <a:p>
            <a:pPr marL="447675" indent="-361315">
              <a:spcBef>
                <a:spcPts val="285"/>
              </a:spcBef>
              <a:buClr>
                <a:srgbClr val="8A0000"/>
              </a:buClr>
              <a:buFont typeface="Wingdings"/>
              <a:buChar char=""/>
              <a:tabLst>
                <a:tab pos="448309" algn="l"/>
              </a:tabLst>
              <a:defRPr/>
            </a:pPr>
            <a:r>
              <a:rPr sz="2400" spc="-5" dirty="0">
                <a:latin typeface="Comic Sans MS"/>
                <a:cs typeface="Comic Sans MS"/>
              </a:rPr>
              <a:t>R</a:t>
            </a:r>
            <a:r>
              <a:rPr sz="2400" spc="5" dirty="0">
                <a:latin typeface="Comic Sans MS"/>
                <a:cs typeface="Comic Sans MS"/>
              </a:rPr>
              <a:t>e</a:t>
            </a:r>
            <a:r>
              <a:rPr sz="2400" spc="-5" dirty="0">
                <a:latin typeface="Comic Sans MS"/>
                <a:cs typeface="Comic Sans MS"/>
              </a:rPr>
              <a:t>s</a:t>
            </a:r>
            <a:r>
              <a:rPr sz="2400" spc="-15" dirty="0">
                <a:latin typeface="Comic Sans MS"/>
                <a:cs typeface="Comic Sans MS"/>
              </a:rPr>
              <a:t>o</a:t>
            </a:r>
            <a:r>
              <a:rPr sz="2400" dirty="0">
                <a:latin typeface="Comic Sans MS"/>
                <a:cs typeface="Comic Sans MS"/>
              </a:rPr>
              <a:t>urc</a:t>
            </a:r>
            <a:r>
              <a:rPr sz="2400" spc="5" dirty="0">
                <a:latin typeface="Comic Sans MS"/>
                <a:cs typeface="Comic Sans MS"/>
              </a:rPr>
              <a:t>e</a:t>
            </a:r>
            <a:r>
              <a:rPr sz="2400" spc="-5" dirty="0">
                <a:latin typeface="Comic Sans MS"/>
                <a:cs typeface="Comic Sans MS"/>
              </a:rPr>
              <a:t>s</a:t>
            </a:r>
            <a:r>
              <a:rPr sz="2400" spc="-30" dirty="0">
                <a:latin typeface="Comic Sans MS"/>
                <a:cs typeface="Comic Sans MS"/>
              </a:rPr>
              <a:t> </a:t>
            </a:r>
            <a:r>
              <a:rPr sz="2400" dirty="0">
                <a:latin typeface="Comic Sans MS"/>
                <a:cs typeface="Comic Sans MS"/>
              </a:rPr>
              <a:t>are</a:t>
            </a:r>
            <a:r>
              <a:rPr sz="2400" spc="-15" dirty="0">
                <a:latin typeface="Comic Sans MS"/>
                <a:cs typeface="Comic Sans MS"/>
              </a:rPr>
              <a:t> </a:t>
            </a:r>
            <a:r>
              <a:rPr sz="2400" spc="-5" dirty="0">
                <a:latin typeface="Comic Sans MS"/>
                <a:cs typeface="Comic Sans MS"/>
              </a:rPr>
              <a:t>di</a:t>
            </a:r>
            <a:r>
              <a:rPr sz="2400" spc="-10" dirty="0">
                <a:latin typeface="Comic Sans MS"/>
                <a:cs typeface="Comic Sans MS"/>
              </a:rPr>
              <a:t>s</a:t>
            </a:r>
            <a:r>
              <a:rPr sz="2400" spc="-5" dirty="0">
                <a:latin typeface="Comic Sans MS"/>
                <a:cs typeface="Comic Sans MS"/>
              </a:rPr>
              <a:t>tribute</a:t>
            </a:r>
            <a:r>
              <a:rPr sz="2400" dirty="0">
                <a:latin typeface="Comic Sans MS"/>
                <a:cs typeface="Comic Sans MS"/>
              </a:rPr>
              <a:t>d and</a:t>
            </a:r>
            <a:r>
              <a:rPr sz="2400" spc="-5" dirty="0">
                <a:latin typeface="Comic Sans MS"/>
                <a:cs typeface="Comic Sans MS"/>
              </a:rPr>
              <a:t> no</a:t>
            </a:r>
            <a:r>
              <a:rPr sz="2400" dirty="0">
                <a:latin typeface="Comic Sans MS"/>
                <a:cs typeface="Comic Sans MS"/>
              </a:rPr>
              <a:t>t </a:t>
            </a:r>
            <a:r>
              <a:rPr sz="2400" spc="-5" dirty="0">
                <a:latin typeface="Comic Sans MS"/>
                <a:cs typeface="Comic Sans MS"/>
              </a:rPr>
              <a:t>always</a:t>
            </a:r>
            <a:r>
              <a:rPr sz="2400" spc="-20" dirty="0">
                <a:latin typeface="Comic Sans MS"/>
                <a:cs typeface="Comic Sans MS"/>
              </a:rPr>
              <a:t> </a:t>
            </a:r>
            <a:r>
              <a:rPr sz="2400" dirty="0">
                <a:latin typeface="Comic Sans MS"/>
                <a:cs typeface="Comic Sans MS"/>
              </a:rPr>
              <a:t>a</a:t>
            </a:r>
            <a:r>
              <a:rPr sz="2400" spc="-10" dirty="0">
                <a:latin typeface="Comic Sans MS"/>
                <a:cs typeface="Comic Sans MS"/>
              </a:rPr>
              <a:t>v</a:t>
            </a:r>
            <a:r>
              <a:rPr sz="2400" spc="-5" dirty="0">
                <a:latin typeface="Comic Sans MS"/>
                <a:cs typeface="Comic Sans MS"/>
              </a:rPr>
              <a:t>ail</a:t>
            </a:r>
            <a:r>
              <a:rPr sz="2400" spc="-15" dirty="0">
                <a:latin typeface="Comic Sans MS"/>
                <a:cs typeface="Comic Sans MS"/>
              </a:rPr>
              <a:t>a</a:t>
            </a:r>
            <a:r>
              <a:rPr sz="2400" spc="-5" dirty="0">
                <a:latin typeface="Comic Sans MS"/>
                <a:cs typeface="Comic Sans MS"/>
              </a:rPr>
              <a:t>b</a:t>
            </a:r>
            <a:r>
              <a:rPr sz="2400" spc="5" dirty="0">
                <a:latin typeface="Comic Sans MS"/>
                <a:cs typeface="Comic Sans MS"/>
              </a:rPr>
              <a:t>l</a:t>
            </a:r>
            <a:r>
              <a:rPr sz="2400" spc="-5" dirty="0">
                <a:latin typeface="Comic Sans MS"/>
                <a:cs typeface="Comic Sans MS"/>
              </a:rPr>
              <a:t>e</a:t>
            </a:r>
            <a:endParaRPr sz="2400">
              <a:latin typeface="Comic Sans MS"/>
              <a:cs typeface="Comic Sans MS"/>
            </a:endParaRPr>
          </a:p>
          <a:p>
            <a:pPr marL="447675" indent="-361315">
              <a:spcBef>
                <a:spcPts val="290"/>
              </a:spcBef>
              <a:buClr>
                <a:srgbClr val="8A0000"/>
              </a:buClr>
              <a:buFont typeface="Wingdings"/>
              <a:buChar char=""/>
              <a:tabLst>
                <a:tab pos="448309" algn="l"/>
              </a:tabLst>
              <a:defRPr/>
            </a:pPr>
            <a:r>
              <a:rPr sz="2400" dirty="0">
                <a:latin typeface="Comic Sans MS"/>
                <a:cs typeface="Comic Sans MS"/>
              </a:rPr>
              <a:t>More</a:t>
            </a:r>
            <a:r>
              <a:rPr sz="2400" spc="-15" dirty="0">
                <a:latin typeface="Comic Sans MS"/>
                <a:cs typeface="Comic Sans MS"/>
              </a:rPr>
              <a:t> </a:t>
            </a:r>
            <a:r>
              <a:rPr sz="2400" spc="-5" dirty="0">
                <a:latin typeface="Comic Sans MS"/>
                <a:cs typeface="Comic Sans MS"/>
              </a:rPr>
              <a:t>de</a:t>
            </a:r>
            <a:r>
              <a:rPr sz="2400" spc="-10" dirty="0">
                <a:latin typeface="Comic Sans MS"/>
                <a:cs typeface="Comic Sans MS"/>
              </a:rPr>
              <a:t>m</a:t>
            </a:r>
            <a:r>
              <a:rPr sz="2400" dirty="0">
                <a:latin typeface="Comic Sans MS"/>
                <a:cs typeface="Comic Sans MS"/>
              </a:rPr>
              <a:t>an</a:t>
            </a:r>
            <a:r>
              <a:rPr sz="2400" spc="-15" dirty="0">
                <a:latin typeface="Comic Sans MS"/>
                <a:cs typeface="Comic Sans MS"/>
              </a:rPr>
              <a:t>d</a:t>
            </a:r>
            <a:r>
              <a:rPr sz="2400" spc="-5" dirty="0">
                <a:latin typeface="Comic Sans MS"/>
                <a:cs typeface="Comic Sans MS"/>
              </a:rPr>
              <a:t>in</a:t>
            </a:r>
            <a:r>
              <a:rPr sz="2400" dirty="0">
                <a:latin typeface="Comic Sans MS"/>
                <a:cs typeface="Comic Sans MS"/>
              </a:rPr>
              <a:t>g</a:t>
            </a:r>
            <a:r>
              <a:rPr sz="2400" spc="10" dirty="0">
                <a:latin typeface="Comic Sans MS"/>
                <a:cs typeface="Comic Sans MS"/>
              </a:rPr>
              <a:t> </a:t>
            </a:r>
            <a:r>
              <a:rPr sz="2400" dirty="0">
                <a:latin typeface="Comic Sans MS"/>
                <a:cs typeface="Comic Sans MS"/>
              </a:rPr>
              <a:t>of</a:t>
            </a:r>
            <a:r>
              <a:rPr sz="2400" spc="-5" dirty="0">
                <a:latin typeface="Comic Sans MS"/>
                <a:cs typeface="Comic Sans MS"/>
              </a:rPr>
              <a:t> </a:t>
            </a:r>
            <a:r>
              <a:rPr sz="2400" dirty="0">
                <a:latin typeface="Comic Sans MS"/>
                <a:cs typeface="Comic Sans MS"/>
              </a:rPr>
              <a:t>pee</a:t>
            </a:r>
            <a:r>
              <a:rPr sz="2400" spc="-5" dirty="0">
                <a:latin typeface="Comic Sans MS"/>
                <a:cs typeface="Comic Sans MS"/>
              </a:rPr>
              <a:t>r</a:t>
            </a:r>
            <a:r>
              <a:rPr sz="2400" dirty="0">
                <a:latin typeface="Comic Sans MS"/>
                <a:cs typeface="Comic Sans MS"/>
              </a:rPr>
              <a:t>s</a:t>
            </a:r>
            <a:r>
              <a:rPr sz="2400" spc="-30" dirty="0">
                <a:latin typeface="Comic Sans MS"/>
                <a:cs typeface="Comic Sans MS"/>
              </a:rPr>
              <a:t> </a:t>
            </a:r>
            <a:r>
              <a:rPr sz="2400" spc="-5" dirty="0">
                <a:latin typeface="Comic Sans MS"/>
                <a:cs typeface="Comic Sans MS"/>
              </a:rPr>
              <a:t>(co</a:t>
            </a:r>
            <a:r>
              <a:rPr sz="2400" spc="-10" dirty="0">
                <a:latin typeface="Comic Sans MS"/>
                <a:cs typeface="Comic Sans MS"/>
              </a:rPr>
              <a:t>m</a:t>
            </a:r>
            <a:r>
              <a:rPr sz="2400" dirty="0">
                <a:latin typeface="Comic Sans MS"/>
                <a:cs typeface="Comic Sans MS"/>
              </a:rPr>
              <a:t>p</a:t>
            </a:r>
            <a:r>
              <a:rPr sz="2400" spc="-10" dirty="0">
                <a:latin typeface="Comic Sans MS"/>
                <a:cs typeface="Comic Sans MS"/>
              </a:rPr>
              <a:t>a</a:t>
            </a:r>
            <a:r>
              <a:rPr sz="2400" spc="-5" dirty="0">
                <a:latin typeface="Comic Sans MS"/>
                <a:cs typeface="Comic Sans MS"/>
              </a:rPr>
              <a:t>re</a:t>
            </a:r>
            <a:r>
              <a:rPr sz="2400" dirty="0">
                <a:latin typeface="Comic Sans MS"/>
                <a:cs typeface="Comic Sans MS"/>
              </a:rPr>
              <a:t>d </a:t>
            </a:r>
            <a:r>
              <a:rPr sz="2400" spc="-5" dirty="0">
                <a:latin typeface="Comic Sans MS"/>
                <a:cs typeface="Comic Sans MS"/>
              </a:rPr>
              <a:t>t</a:t>
            </a:r>
            <a:r>
              <a:rPr sz="2400" dirty="0">
                <a:latin typeface="Comic Sans MS"/>
                <a:cs typeface="Comic Sans MS"/>
              </a:rPr>
              <a:t>o</a:t>
            </a:r>
            <a:r>
              <a:rPr sz="2400" spc="-10" dirty="0">
                <a:latin typeface="Comic Sans MS"/>
                <a:cs typeface="Comic Sans MS"/>
              </a:rPr>
              <a:t> </a:t>
            </a:r>
            <a:r>
              <a:rPr sz="2400" dirty="0">
                <a:latin typeface="Comic Sans MS"/>
                <a:cs typeface="Comic Sans MS"/>
              </a:rPr>
              <a:t>clie</a:t>
            </a:r>
            <a:r>
              <a:rPr sz="2400" spc="-5" dirty="0">
                <a:latin typeface="Comic Sans MS"/>
                <a:cs typeface="Comic Sans MS"/>
              </a:rPr>
              <a:t>n</a:t>
            </a:r>
            <a:r>
              <a:rPr sz="2400" spc="15" dirty="0">
                <a:latin typeface="Comic Sans MS"/>
                <a:cs typeface="Comic Sans MS"/>
              </a:rPr>
              <a:t>t</a:t>
            </a:r>
            <a:r>
              <a:rPr sz="2400" spc="-10" dirty="0">
                <a:latin typeface="Comic Sans MS"/>
                <a:cs typeface="Comic Sans MS"/>
              </a:rPr>
              <a:t>-</a:t>
            </a:r>
            <a:r>
              <a:rPr sz="2400" dirty="0">
                <a:latin typeface="Comic Sans MS"/>
                <a:cs typeface="Comic Sans MS"/>
              </a:rPr>
              <a:t>server)</a:t>
            </a:r>
            <a:endParaRPr sz="2400">
              <a:latin typeface="Comic Sans MS"/>
              <a:cs typeface="Comic Sans MS"/>
            </a:endParaRPr>
          </a:p>
          <a:p>
            <a:pPr marL="447675" indent="-361315">
              <a:spcBef>
                <a:spcPts val="285"/>
              </a:spcBef>
              <a:buClr>
                <a:srgbClr val="8A0000"/>
              </a:buClr>
              <a:buFont typeface="Wingdings"/>
              <a:buChar char=""/>
              <a:tabLst>
                <a:tab pos="448309" algn="l"/>
              </a:tabLst>
              <a:defRPr/>
            </a:pPr>
            <a:r>
              <a:rPr sz="2400" dirty="0">
                <a:latin typeface="Comic Sans MS"/>
                <a:cs typeface="Comic Sans MS"/>
              </a:rPr>
              <a:t>New</a:t>
            </a:r>
            <a:r>
              <a:rPr sz="2400" spc="-10" dirty="0">
                <a:latin typeface="Comic Sans MS"/>
                <a:cs typeface="Comic Sans MS"/>
              </a:rPr>
              <a:t> tec</a:t>
            </a:r>
            <a:r>
              <a:rPr sz="2400" dirty="0">
                <a:latin typeface="Comic Sans MS"/>
                <a:cs typeface="Comic Sans MS"/>
              </a:rPr>
              <a:t>h</a:t>
            </a:r>
            <a:r>
              <a:rPr sz="2400" spc="-10" dirty="0">
                <a:latin typeface="Comic Sans MS"/>
                <a:cs typeface="Comic Sans MS"/>
              </a:rPr>
              <a:t>nolog</a:t>
            </a:r>
            <a:r>
              <a:rPr sz="2400" spc="-5" dirty="0">
                <a:latin typeface="Comic Sans MS"/>
                <a:cs typeface="Comic Sans MS"/>
              </a:rPr>
              <a:t>y</a:t>
            </a:r>
            <a:r>
              <a:rPr sz="2400" dirty="0">
                <a:latin typeface="Comic Sans MS"/>
                <a:cs typeface="Comic Sans MS"/>
              </a:rPr>
              <a:t> </a:t>
            </a:r>
            <a:r>
              <a:rPr sz="2400" spc="-5" dirty="0">
                <a:latin typeface="Comic Sans MS"/>
                <a:cs typeface="Comic Sans MS"/>
              </a:rPr>
              <a:t>no</a:t>
            </a:r>
            <a:r>
              <a:rPr sz="2400" dirty="0">
                <a:latin typeface="Comic Sans MS"/>
                <a:cs typeface="Comic Sans MS"/>
              </a:rPr>
              <a:t>t </a:t>
            </a:r>
            <a:r>
              <a:rPr sz="2400" spc="-5" dirty="0">
                <a:latin typeface="Comic Sans MS"/>
                <a:cs typeface="Comic Sans MS"/>
              </a:rPr>
              <a:t>fu</a:t>
            </a:r>
            <a:r>
              <a:rPr sz="2400" spc="5" dirty="0">
                <a:latin typeface="Comic Sans MS"/>
                <a:cs typeface="Comic Sans MS"/>
              </a:rPr>
              <a:t>l</a:t>
            </a:r>
            <a:r>
              <a:rPr sz="2400" spc="-5" dirty="0">
                <a:latin typeface="Comic Sans MS"/>
                <a:cs typeface="Comic Sans MS"/>
              </a:rPr>
              <a:t>ly</a:t>
            </a:r>
            <a:r>
              <a:rPr sz="2400" dirty="0">
                <a:latin typeface="Comic Sans MS"/>
                <a:cs typeface="Comic Sans MS"/>
              </a:rPr>
              <a:t> unde</a:t>
            </a:r>
            <a:r>
              <a:rPr sz="2400" spc="-5" dirty="0">
                <a:latin typeface="Comic Sans MS"/>
                <a:cs typeface="Comic Sans MS"/>
              </a:rPr>
              <a:t>rs</a:t>
            </a:r>
            <a:r>
              <a:rPr sz="2400" spc="-10" dirty="0">
                <a:latin typeface="Comic Sans MS"/>
                <a:cs typeface="Comic Sans MS"/>
              </a:rPr>
              <a:t>t</a:t>
            </a:r>
            <a:r>
              <a:rPr sz="2400" dirty="0">
                <a:latin typeface="Comic Sans MS"/>
                <a:cs typeface="Comic Sans MS"/>
              </a:rPr>
              <a:t>ood</a:t>
            </a:r>
            <a:endParaRPr sz="2400">
              <a:latin typeface="Comic Sans MS"/>
              <a:cs typeface="Comic Sans MS"/>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C</a:t>
            </a:r>
            <a:r>
              <a:rPr spc="-20" dirty="0"/>
              <a:t>a</a:t>
            </a:r>
            <a:r>
              <a:rPr spc="-5" dirty="0"/>
              <a:t>l</a:t>
            </a:r>
            <a:r>
              <a:rPr spc="-10" dirty="0"/>
              <a:t>l</a:t>
            </a:r>
            <a:r>
              <a:rPr dirty="0"/>
              <a:t>-</a:t>
            </a:r>
            <a:r>
              <a:rPr spc="-10" dirty="0"/>
              <a:t>an</a:t>
            </a:r>
            <a:r>
              <a:rPr dirty="0"/>
              <a:t>d-</a:t>
            </a:r>
            <a:r>
              <a:rPr spc="-5" dirty="0"/>
              <a:t>re</a:t>
            </a:r>
            <a:r>
              <a:rPr spc="-20" dirty="0"/>
              <a:t>t</a:t>
            </a:r>
            <a:r>
              <a:rPr spc="-5" dirty="0"/>
              <a:t>urn</a:t>
            </a:r>
          </a:p>
        </p:txBody>
      </p:sp>
      <p:sp>
        <p:nvSpPr>
          <p:cNvPr id="610306"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74165E9-68D4-C04A-8427-EE06C22C68F4}" type="slidenum">
              <a:rPr lang="en-US" sz="1200">
                <a:latin typeface="Garamond" charset="0"/>
              </a:rPr>
              <a:pPr eaLnBrk="1" hangingPunct="1"/>
              <a:t>294</a:t>
            </a:fld>
            <a:endParaRPr lang="en-US" sz="1200">
              <a:latin typeface="Garamond" charset="0"/>
            </a:endParaRPr>
          </a:p>
        </p:txBody>
      </p:sp>
      <p:sp>
        <p:nvSpPr>
          <p:cNvPr id="610307" name="object 3"/>
          <p:cNvSpPr txBox="1">
            <a:spLocks noChangeArrowheads="1"/>
          </p:cNvSpPr>
          <p:nvPr/>
        </p:nvSpPr>
        <p:spPr bwMode="auto">
          <a:xfrm>
            <a:off x="328613" y="960438"/>
            <a:ext cx="7377112" cy="333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Components: Objects</a:t>
            </a:r>
          </a:p>
          <a:p>
            <a:pPr eaLnBrk="1" hangingPunct="1">
              <a:lnSpc>
                <a:spcPct val="120000"/>
              </a:lnSpc>
            </a:pPr>
            <a:r>
              <a:rPr lang="en-US">
                <a:latin typeface="Comic Sans MS" charset="0"/>
                <a:cs typeface="Comic Sans MS" charset="0"/>
              </a:rPr>
              <a:t>Connectors: Messages (routine invocations) Key aspects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Object preserves integrity of representation</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(encapsulation)</a:t>
            </a:r>
            <a:endParaRPr lang="en-US">
              <a:latin typeface="Comic Sans MS" charset="0"/>
              <a:cs typeface="Comic Sans MS" charset="0"/>
            </a:endParaRPr>
          </a:p>
          <a:p>
            <a:pPr eaLnBrk="1" hangingPunct="1">
              <a:lnSpc>
                <a:spcPct val="120000"/>
              </a:lnSpc>
              <a:buClr>
                <a:srgbClr val="8A0000"/>
              </a:buClr>
              <a:buSzPct val="79000"/>
              <a:buFont typeface="Wingdings" charset="0"/>
              <a:buChar char=""/>
            </a:pPr>
            <a:r>
              <a:rPr lang="en-US">
                <a:solidFill>
                  <a:srgbClr val="3333FF"/>
                </a:solidFill>
                <a:latin typeface="Comic Sans MS" charset="0"/>
                <a:cs typeface="Comic Sans MS" charset="0"/>
              </a:rPr>
              <a:t>Representation is hidden from client objects </a:t>
            </a:r>
            <a:r>
              <a:rPr lang="en-US">
                <a:latin typeface="Comic Sans MS" charset="0"/>
                <a:cs typeface="Comic Sans MS" charset="0"/>
              </a:rPr>
              <a:t>Variations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Objects as concurrent tasks</a:t>
            </a:r>
            <a:endParaRPr lang="en-US">
              <a:latin typeface="Comic Sans MS" charset="0"/>
              <a:cs typeface="Comic Sans MS"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C</a:t>
            </a:r>
            <a:r>
              <a:rPr spc="-20" dirty="0"/>
              <a:t>a</a:t>
            </a:r>
            <a:r>
              <a:rPr spc="-5" dirty="0"/>
              <a:t>l</a:t>
            </a:r>
            <a:r>
              <a:rPr spc="-10" dirty="0"/>
              <a:t>l</a:t>
            </a:r>
            <a:r>
              <a:rPr dirty="0"/>
              <a:t>-</a:t>
            </a:r>
            <a:r>
              <a:rPr spc="-10" dirty="0"/>
              <a:t>an</a:t>
            </a:r>
            <a:r>
              <a:rPr dirty="0"/>
              <a:t>d-</a:t>
            </a:r>
            <a:r>
              <a:rPr spc="-5" dirty="0"/>
              <a:t>re</a:t>
            </a:r>
            <a:r>
              <a:rPr spc="-20" dirty="0"/>
              <a:t>t</a:t>
            </a:r>
            <a:r>
              <a:rPr spc="-5" dirty="0"/>
              <a:t>urn</a:t>
            </a:r>
          </a:p>
        </p:txBody>
      </p:sp>
      <p:sp>
        <p:nvSpPr>
          <p:cNvPr id="611330" name="object 5"/>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4773C31-1897-DB40-A4A4-249059C56912}" type="slidenum">
              <a:rPr lang="en-US" sz="1200">
                <a:latin typeface="Garamond" charset="0"/>
              </a:rPr>
              <a:pPr eaLnBrk="1" hangingPunct="1"/>
              <a:t>295</a:t>
            </a:fld>
            <a:endParaRPr lang="en-US" sz="1200">
              <a:latin typeface="Garamond" charset="0"/>
            </a:endParaRPr>
          </a:p>
        </p:txBody>
      </p:sp>
      <p:sp>
        <p:nvSpPr>
          <p:cNvPr id="3" name="object 3"/>
          <p:cNvSpPr txBox="1"/>
          <p:nvPr/>
        </p:nvSpPr>
        <p:spPr>
          <a:xfrm>
            <a:off x="249238" y="877888"/>
            <a:ext cx="8594725" cy="2032000"/>
          </a:xfrm>
          <a:prstGeom prst="rect">
            <a:avLst/>
          </a:prstGeom>
          <a:ln w="9525">
            <a:solidFill>
              <a:srgbClr val="000000"/>
            </a:solidFill>
          </a:ln>
        </p:spPr>
        <p:txBody>
          <a:bodyPr lIns="0" tIns="0" rIns="0" bIns="0">
            <a:spAutoFit/>
          </a:bodyPr>
          <a:lstStyle/>
          <a:p>
            <a:pPr marL="86360">
              <a:defRPr/>
            </a:pPr>
            <a:r>
              <a:rPr sz="2200" spc="-10" dirty="0">
                <a:solidFill>
                  <a:srgbClr val="3333FF"/>
                </a:solidFill>
                <a:latin typeface="Comic Sans MS"/>
                <a:cs typeface="Comic Sans MS"/>
              </a:rPr>
              <a:t>Strengths:</a:t>
            </a:r>
            <a:endParaRPr sz="2200">
              <a:latin typeface="Comic Sans MS"/>
              <a:cs typeface="Comic Sans MS"/>
            </a:endParaRPr>
          </a:p>
          <a:p>
            <a:pPr marL="535940" indent="-449580">
              <a:spcBef>
                <a:spcPts val="260"/>
              </a:spcBef>
              <a:buClr>
                <a:srgbClr val="8A0000"/>
              </a:buClr>
              <a:buSzPct val="79545"/>
              <a:buFont typeface="Wingdings"/>
              <a:buChar char=""/>
              <a:tabLst>
                <a:tab pos="536575" algn="l"/>
              </a:tabLst>
              <a:defRPr/>
            </a:pPr>
            <a:r>
              <a:rPr sz="2200" spc="-5" dirty="0">
                <a:solidFill>
                  <a:srgbClr val="3333FF"/>
                </a:solidFill>
                <a:latin typeface="Comic Sans MS"/>
                <a:cs typeface="Comic Sans MS"/>
              </a:rPr>
              <a:t>Change</a:t>
            </a:r>
            <a:r>
              <a:rPr sz="2200" spc="-10" dirty="0">
                <a:solidFill>
                  <a:srgbClr val="3333FF"/>
                </a:solidFill>
                <a:latin typeface="Comic Sans MS"/>
                <a:cs typeface="Comic Sans MS"/>
              </a:rPr>
              <a:t> implem</a:t>
            </a:r>
            <a:r>
              <a:rPr sz="2200" spc="-5" dirty="0">
                <a:solidFill>
                  <a:srgbClr val="3333FF"/>
                </a:solidFill>
                <a:latin typeface="Comic Sans MS"/>
                <a:cs typeface="Comic Sans MS"/>
              </a:rPr>
              <a:t>entati</a:t>
            </a:r>
            <a:r>
              <a:rPr sz="2200" spc="-15" dirty="0">
                <a:solidFill>
                  <a:srgbClr val="3333FF"/>
                </a:solidFill>
                <a:latin typeface="Comic Sans MS"/>
                <a:cs typeface="Comic Sans MS"/>
              </a:rPr>
              <a:t>o</a:t>
            </a:r>
            <a:r>
              <a:rPr sz="2200" spc="-5" dirty="0">
                <a:solidFill>
                  <a:srgbClr val="3333FF"/>
                </a:solidFill>
                <a:latin typeface="Comic Sans MS"/>
                <a:cs typeface="Comic Sans MS"/>
              </a:rPr>
              <a:t>n</a:t>
            </a:r>
            <a:r>
              <a:rPr sz="2200" spc="35" dirty="0">
                <a:solidFill>
                  <a:srgbClr val="3333FF"/>
                </a:solidFill>
                <a:latin typeface="Comic Sans MS"/>
                <a:cs typeface="Comic Sans MS"/>
              </a:rPr>
              <a:t> </a:t>
            </a:r>
            <a:r>
              <a:rPr sz="2200" spc="-10" dirty="0">
                <a:solidFill>
                  <a:srgbClr val="3333FF"/>
                </a:solidFill>
                <a:latin typeface="Comic Sans MS"/>
                <a:cs typeface="Comic Sans MS"/>
              </a:rPr>
              <a:t>wi</a:t>
            </a:r>
            <a:r>
              <a:rPr sz="2200" spc="-15" dirty="0">
                <a:solidFill>
                  <a:srgbClr val="3333FF"/>
                </a:solidFill>
                <a:latin typeface="Comic Sans MS"/>
                <a:cs typeface="Comic Sans MS"/>
              </a:rPr>
              <a:t>t</a:t>
            </a:r>
            <a:r>
              <a:rPr sz="2200" spc="-5" dirty="0">
                <a:solidFill>
                  <a:srgbClr val="3333FF"/>
                </a:solidFill>
                <a:latin typeface="Comic Sans MS"/>
                <a:cs typeface="Comic Sans MS"/>
              </a:rPr>
              <a:t>hout</a:t>
            </a:r>
            <a:r>
              <a:rPr sz="2200" spc="25" dirty="0">
                <a:solidFill>
                  <a:srgbClr val="3333FF"/>
                </a:solidFill>
                <a:latin typeface="Comic Sans MS"/>
                <a:cs typeface="Comic Sans MS"/>
              </a:rPr>
              <a:t> </a:t>
            </a:r>
            <a:r>
              <a:rPr sz="2200" spc="-5" dirty="0">
                <a:solidFill>
                  <a:srgbClr val="3333FF"/>
                </a:solidFill>
                <a:latin typeface="Comic Sans MS"/>
                <a:cs typeface="Comic Sans MS"/>
              </a:rPr>
              <a:t>affecting</a:t>
            </a:r>
            <a:r>
              <a:rPr sz="2200" spc="-15" dirty="0">
                <a:solidFill>
                  <a:srgbClr val="3333FF"/>
                </a:solidFill>
                <a:latin typeface="Comic Sans MS"/>
                <a:cs typeface="Comic Sans MS"/>
              </a:rPr>
              <a:t> </a:t>
            </a:r>
            <a:r>
              <a:rPr sz="2200" spc="-5" dirty="0">
                <a:solidFill>
                  <a:srgbClr val="3333FF"/>
                </a:solidFill>
                <a:latin typeface="Comic Sans MS"/>
                <a:cs typeface="Comic Sans MS"/>
              </a:rPr>
              <a:t>cli</a:t>
            </a:r>
            <a:r>
              <a:rPr sz="2200" spc="-20" dirty="0">
                <a:solidFill>
                  <a:srgbClr val="3333FF"/>
                </a:solidFill>
                <a:latin typeface="Comic Sans MS"/>
                <a:cs typeface="Comic Sans MS"/>
              </a:rPr>
              <a:t>e</a:t>
            </a:r>
            <a:r>
              <a:rPr sz="2200" spc="-10" dirty="0">
                <a:solidFill>
                  <a:srgbClr val="3333FF"/>
                </a:solidFill>
                <a:latin typeface="Comic Sans MS"/>
                <a:cs typeface="Comic Sans MS"/>
              </a:rPr>
              <a:t>nts</a:t>
            </a:r>
            <a:endParaRPr sz="2200">
              <a:latin typeface="Comic Sans MS"/>
              <a:cs typeface="Comic Sans MS"/>
            </a:endParaRPr>
          </a:p>
          <a:p>
            <a:pPr marL="535940" indent="-449580">
              <a:spcBef>
                <a:spcPts val="265"/>
              </a:spcBef>
              <a:buClr>
                <a:srgbClr val="8A0000"/>
              </a:buClr>
              <a:buSzPct val="79545"/>
              <a:buFont typeface="Wingdings"/>
              <a:buChar char=""/>
              <a:tabLst>
                <a:tab pos="536575" algn="l"/>
              </a:tabLst>
              <a:defRPr/>
            </a:pPr>
            <a:r>
              <a:rPr sz="2200" spc="-5" dirty="0">
                <a:solidFill>
                  <a:srgbClr val="3333FF"/>
                </a:solidFill>
                <a:latin typeface="Comic Sans MS"/>
                <a:cs typeface="Comic Sans MS"/>
              </a:rPr>
              <a:t>Can </a:t>
            </a:r>
            <a:r>
              <a:rPr sz="2200" dirty="0">
                <a:solidFill>
                  <a:srgbClr val="3333FF"/>
                </a:solidFill>
                <a:latin typeface="Comic Sans MS"/>
                <a:cs typeface="Comic Sans MS"/>
              </a:rPr>
              <a:t>b</a:t>
            </a:r>
            <a:r>
              <a:rPr sz="2200" spc="-10" dirty="0">
                <a:solidFill>
                  <a:srgbClr val="3333FF"/>
                </a:solidFill>
                <a:latin typeface="Comic Sans MS"/>
                <a:cs typeface="Comic Sans MS"/>
              </a:rPr>
              <a:t>rea</a:t>
            </a:r>
            <a:r>
              <a:rPr sz="2200" spc="-5" dirty="0">
                <a:solidFill>
                  <a:srgbClr val="3333FF"/>
                </a:solidFill>
                <a:latin typeface="Comic Sans MS"/>
                <a:cs typeface="Comic Sans MS"/>
              </a:rPr>
              <a:t>k</a:t>
            </a:r>
            <a:r>
              <a:rPr sz="2200" spc="10" dirty="0">
                <a:solidFill>
                  <a:srgbClr val="3333FF"/>
                </a:solidFill>
                <a:latin typeface="Comic Sans MS"/>
                <a:cs typeface="Comic Sans MS"/>
              </a:rPr>
              <a:t> </a:t>
            </a:r>
            <a:r>
              <a:rPr sz="2200" spc="-5" dirty="0">
                <a:solidFill>
                  <a:srgbClr val="3333FF"/>
                </a:solidFill>
                <a:latin typeface="Comic Sans MS"/>
                <a:cs typeface="Comic Sans MS"/>
              </a:rPr>
              <a:t>problems</a:t>
            </a:r>
            <a:r>
              <a:rPr sz="2200" spc="10" dirty="0">
                <a:solidFill>
                  <a:srgbClr val="3333FF"/>
                </a:solidFill>
                <a:latin typeface="Comic Sans MS"/>
                <a:cs typeface="Comic Sans MS"/>
              </a:rPr>
              <a:t> </a:t>
            </a:r>
            <a:r>
              <a:rPr sz="2200" spc="-10" dirty="0">
                <a:solidFill>
                  <a:srgbClr val="3333FF"/>
                </a:solidFill>
                <a:latin typeface="Comic Sans MS"/>
                <a:cs typeface="Comic Sans MS"/>
              </a:rPr>
              <a:t>int</a:t>
            </a:r>
            <a:r>
              <a:rPr sz="2200" spc="-5" dirty="0">
                <a:solidFill>
                  <a:srgbClr val="3333FF"/>
                </a:solidFill>
                <a:latin typeface="Comic Sans MS"/>
                <a:cs typeface="Comic Sans MS"/>
              </a:rPr>
              <a:t>o</a:t>
            </a:r>
            <a:r>
              <a:rPr sz="2200" spc="20" dirty="0">
                <a:solidFill>
                  <a:srgbClr val="3333FF"/>
                </a:solidFill>
                <a:latin typeface="Comic Sans MS"/>
                <a:cs typeface="Comic Sans MS"/>
              </a:rPr>
              <a:t> </a:t>
            </a:r>
            <a:r>
              <a:rPr sz="2200" spc="-10" dirty="0">
                <a:solidFill>
                  <a:srgbClr val="3333FF"/>
                </a:solidFill>
                <a:latin typeface="Comic Sans MS"/>
                <a:cs typeface="Comic Sans MS"/>
              </a:rPr>
              <a:t>interactin</a:t>
            </a:r>
            <a:r>
              <a:rPr sz="2200" spc="-5" dirty="0">
                <a:solidFill>
                  <a:srgbClr val="3333FF"/>
                </a:solidFill>
                <a:latin typeface="Comic Sans MS"/>
                <a:cs typeface="Comic Sans MS"/>
              </a:rPr>
              <a:t>g</a:t>
            </a:r>
            <a:r>
              <a:rPr sz="2200" spc="5" dirty="0">
                <a:solidFill>
                  <a:srgbClr val="3333FF"/>
                </a:solidFill>
                <a:latin typeface="Comic Sans MS"/>
                <a:cs typeface="Comic Sans MS"/>
              </a:rPr>
              <a:t> </a:t>
            </a:r>
            <a:r>
              <a:rPr sz="2200" spc="-5" dirty="0">
                <a:solidFill>
                  <a:srgbClr val="3333FF"/>
                </a:solidFill>
                <a:latin typeface="Comic Sans MS"/>
                <a:cs typeface="Comic Sans MS"/>
              </a:rPr>
              <a:t>agents</a:t>
            </a:r>
            <a:endParaRPr sz="2200">
              <a:latin typeface="Comic Sans MS"/>
              <a:cs typeface="Comic Sans MS"/>
            </a:endParaRPr>
          </a:p>
          <a:p>
            <a:pPr marL="535940" indent="-449580">
              <a:spcBef>
                <a:spcPts val="265"/>
              </a:spcBef>
              <a:buClr>
                <a:srgbClr val="8A0000"/>
              </a:buClr>
              <a:buSzPct val="79545"/>
              <a:buFont typeface="Wingdings"/>
              <a:buChar char=""/>
              <a:tabLst>
                <a:tab pos="536575" algn="l"/>
              </a:tabLst>
              <a:defRPr/>
            </a:pPr>
            <a:r>
              <a:rPr sz="2200" spc="-5" dirty="0">
                <a:solidFill>
                  <a:srgbClr val="3333FF"/>
                </a:solidFill>
                <a:latin typeface="Comic Sans MS"/>
                <a:cs typeface="Comic Sans MS"/>
              </a:rPr>
              <a:t>Can </a:t>
            </a:r>
            <a:r>
              <a:rPr sz="2200" spc="-10" dirty="0">
                <a:solidFill>
                  <a:srgbClr val="3333FF"/>
                </a:solidFill>
                <a:latin typeface="Comic Sans MS"/>
                <a:cs typeface="Comic Sans MS"/>
              </a:rPr>
              <a:t>distribut</a:t>
            </a:r>
            <a:r>
              <a:rPr sz="2200" spc="-5" dirty="0">
                <a:solidFill>
                  <a:srgbClr val="3333FF"/>
                </a:solidFill>
                <a:latin typeface="Comic Sans MS"/>
                <a:cs typeface="Comic Sans MS"/>
              </a:rPr>
              <a:t>e</a:t>
            </a:r>
            <a:r>
              <a:rPr sz="2200" spc="30" dirty="0">
                <a:solidFill>
                  <a:srgbClr val="3333FF"/>
                </a:solidFill>
                <a:latin typeface="Comic Sans MS"/>
                <a:cs typeface="Comic Sans MS"/>
              </a:rPr>
              <a:t> </a:t>
            </a:r>
            <a:r>
              <a:rPr sz="2200" spc="-5" dirty="0">
                <a:solidFill>
                  <a:srgbClr val="3333FF"/>
                </a:solidFill>
                <a:latin typeface="Comic Sans MS"/>
                <a:cs typeface="Comic Sans MS"/>
              </a:rPr>
              <a:t>across</a:t>
            </a:r>
            <a:r>
              <a:rPr sz="2200" spc="15" dirty="0">
                <a:solidFill>
                  <a:srgbClr val="3333FF"/>
                </a:solidFill>
                <a:latin typeface="Comic Sans MS"/>
                <a:cs typeface="Comic Sans MS"/>
              </a:rPr>
              <a:t> </a:t>
            </a:r>
            <a:r>
              <a:rPr sz="2200" spc="-5" dirty="0">
                <a:solidFill>
                  <a:srgbClr val="3333FF"/>
                </a:solidFill>
                <a:latin typeface="Comic Sans MS"/>
                <a:cs typeface="Comic Sans MS"/>
              </a:rPr>
              <a:t>mul</a:t>
            </a:r>
            <a:r>
              <a:rPr sz="2200" spc="-15" dirty="0">
                <a:solidFill>
                  <a:srgbClr val="3333FF"/>
                </a:solidFill>
                <a:latin typeface="Comic Sans MS"/>
                <a:cs typeface="Comic Sans MS"/>
              </a:rPr>
              <a:t>t</a:t>
            </a:r>
            <a:r>
              <a:rPr sz="2200" spc="-10" dirty="0">
                <a:solidFill>
                  <a:srgbClr val="3333FF"/>
                </a:solidFill>
                <a:latin typeface="Comic Sans MS"/>
                <a:cs typeface="Comic Sans MS"/>
              </a:rPr>
              <a:t>ipl</a:t>
            </a:r>
            <a:r>
              <a:rPr sz="2200" spc="-5" dirty="0">
                <a:solidFill>
                  <a:srgbClr val="3333FF"/>
                </a:solidFill>
                <a:latin typeface="Comic Sans MS"/>
                <a:cs typeface="Comic Sans MS"/>
              </a:rPr>
              <a:t>e</a:t>
            </a:r>
            <a:r>
              <a:rPr sz="2200" spc="15" dirty="0">
                <a:solidFill>
                  <a:srgbClr val="3333FF"/>
                </a:solidFill>
                <a:latin typeface="Comic Sans MS"/>
                <a:cs typeface="Comic Sans MS"/>
              </a:rPr>
              <a:t> </a:t>
            </a:r>
            <a:r>
              <a:rPr sz="2200" spc="-5" dirty="0">
                <a:solidFill>
                  <a:srgbClr val="3333FF"/>
                </a:solidFill>
                <a:latin typeface="Comic Sans MS"/>
                <a:cs typeface="Comic Sans MS"/>
              </a:rPr>
              <a:t>machines</a:t>
            </a:r>
            <a:r>
              <a:rPr sz="2200" spc="20" dirty="0">
                <a:solidFill>
                  <a:srgbClr val="3333FF"/>
                </a:solidFill>
                <a:latin typeface="Comic Sans MS"/>
                <a:cs typeface="Comic Sans MS"/>
              </a:rPr>
              <a:t> </a:t>
            </a:r>
            <a:r>
              <a:rPr sz="2200" spc="-5" dirty="0">
                <a:solidFill>
                  <a:srgbClr val="3333FF"/>
                </a:solidFill>
                <a:latin typeface="Comic Sans MS"/>
                <a:cs typeface="Comic Sans MS"/>
              </a:rPr>
              <a:t>or</a:t>
            </a:r>
            <a:r>
              <a:rPr sz="2200" spc="5" dirty="0">
                <a:solidFill>
                  <a:srgbClr val="3333FF"/>
                </a:solidFill>
                <a:latin typeface="Comic Sans MS"/>
                <a:cs typeface="Comic Sans MS"/>
              </a:rPr>
              <a:t> </a:t>
            </a:r>
            <a:r>
              <a:rPr sz="2200" spc="-10" dirty="0">
                <a:solidFill>
                  <a:srgbClr val="3333FF"/>
                </a:solidFill>
                <a:latin typeface="Comic Sans MS"/>
                <a:cs typeface="Comic Sans MS"/>
              </a:rPr>
              <a:t>networks</a:t>
            </a:r>
            <a:endParaRPr sz="2200">
              <a:latin typeface="Comic Sans MS"/>
              <a:cs typeface="Comic Sans MS"/>
            </a:endParaRPr>
          </a:p>
        </p:txBody>
      </p:sp>
      <p:sp>
        <p:nvSpPr>
          <p:cNvPr id="4" name="object 4"/>
          <p:cNvSpPr txBox="1"/>
          <p:nvPr/>
        </p:nvSpPr>
        <p:spPr>
          <a:xfrm>
            <a:off x="314325" y="3895725"/>
            <a:ext cx="8610600" cy="1754188"/>
          </a:xfrm>
          <a:prstGeom prst="rect">
            <a:avLst/>
          </a:prstGeom>
          <a:ln w="9525">
            <a:solidFill>
              <a:srgbClr val="000000"/>
            </a:solidFill>
          </a:ln>
        </p:spPr>
        <p:txBody>
          <a:bodyPr lIns="0" tIns="0" rIns="0" bIns="0">
            <a:spAutoFit/>
          </a:bodyPr>
          <a:lstStyle/>
          <a:p>
            <a:pPr marL="86360">
              <a:defRPr/>
            </a:pPr>
            <a:r>
              <a:rPr sz="2200" spc="-5" dirty="0">
                <a:solidFill>
                  <a:srgbClr val="3333FF"/>
                </a:solidFill>
                <a:latin typeface="Comic Sans MS"/>
                <a:cs typeface="Comic Sans MS"/>
              </a:rPr>
              <a:t>W</a:t>
            </a:r>
            <a:r>
              <a:rPr sz="2200" spc="-15" dirty="0">
                <a:solidFill>
                  <a:srgbClr val="3333FF"/>
                </a:solidFill>
                <a:latin typeface="Comic Sans MS"/>
                <a:cs typeface="Comic Sans MS"/>
              </a:rPr>
              <a:t>e</a:t>
            </a:r>
            <a:r>
              <a:rPr sz="2200" spc="-5" dirty="0">
                <a:solidFill>
                  <a:srgbClr val="3333FF"/>
                </a:solidFill>
                <a:latin typeface="Comic Sans MS"/>
                <a:cs typeface="Comic Sans MS"/>
              </a:rPr>
              <a:t>ak</a:t>
            </a:r>
            <a:r>
              <a:rPr sz="2200" dirty="0">
                <a:solidFill>
                  <a:srgbClr val="3333FF"/>
                </a:solidFill>
                <a:latin typeface="Comic Sans MS"/>
                <a:cs typeface="Comic Sans MS"/>
              </a:rPr>
              <a:t>n</a:t>
            </a:r>
            <a:r>
              <a:rPr sz="2200" spc="-5" dirty="0">
                <a:solidFill>
                  <a:srgbClr val="3333FF"/>
                </a:solidFill>
                <a:latin typeface="Comic Sans MS"/>
                <a:cs typeface="Comic Sans MS"/>
              </a:rPr>
              <a:t>ess</a:t>
            </a:r>
            <a:r>
              <a:rPr sz="2200" spc="-15" dirty="0">
                <a:solidFill>
                  <a:srgbClr val="3333FF"/>
                </a:solidFill>
                <a:latin typeface="Comic Sans MS"/>
                <a:cs typeface="Comic Sans MS"/>
              </a:rPr>
              <a:t>e</a:t>
            </a:r>
            <a:r>
              <a:rPr sz="2200" spc="-5" dirty="0">
                <a:solidFill>
                  <a:srgbClr val="3333FF"/>
                </a:solidFill>
                <a:latin typeface="Comic Sans MS"/>
                <a:cs typeface="Comic Sans MS"/>
              </a:rPr>
              <a:t>s:</a:t>
            </a:r>
            <a:endParaRPr sz="2200">
              <a:latin typeface="Comic Sans MS"/>
              <a:cs typeface="Comic Sans MS"/>
            </a:endParaRPr>
          </a:p>
          <a:p>
            <a:pPr marL="447675" indent="-361315">
              <a:lnSpc>
                <a:spcPts val="2510"/>
              </a:lnSpc>
              <a:spcBef>
                <a:spcPts val="265"/>
              </a:spcBef>
              <a:buClr>
                <a:srgbClr val="8A0000"/>
              </a:buClr>
              <a:buFont typeface="Wingdings"/>
              <a:buChar char=""/>
              <a:tabLst>
                <a:tab pos="448309" algn="l"/>
              </a:tabLst>
              <a:defRPr/>
            </a:pPr>
            <a:r>
              <a:rPr sz="2200" spc="-10" dirty="0">
                <a:latin typeface="Comic Sans MS"/>
                <a:cs typeface="Comic Sans MS"/>
              </a:rPr>
              <a:t>Object</a:t>
            </a:r>
            <a:r>
              <a:rPr sz="2200" spc="-5" dirty="0">
                <a:latin typeface="Comic Sans MS"/>
                <a:cs typeface="Comic Sans MS"/>
              </a:rPr>
              <a:t>s</a:t>
            </a:r>
            <a:r>
              <a:rPr sz="2200" spc="5" dirty="0">
                <a:latin typeface="Comic Sans MS"/>
                <a:cs typeface="Comic Sans MS"/>
              </a:rPr>
              <a:t> </a:t>
            </a:r>
            <a:r>
              <a:rPr sz="2200" spc="-5" dirty="0">
                <a:latin typeface="Comic Sans MS"/>
                <a:cs typeface="Comic Sans MS"/>
              </a:rPr>
              <a:t>m</a:t>
            </a:r>
            <a:r>
              <a:rPr sz="2200" spc="-15" dirty="0">
                <a:latin typeface="Comic Sans MS"/>
                <a:cs typeface="Comic Sans MS"/>
              </a:rPr>
              <a:t>u</a:t>
            </a:r>
            <a:r>
              <a:rPr sz="2200" spc="-5" dirty="0">
                <a:latin typeface="Comic Sans MS"/>
                <a:cs typeface="Comic Sans MS"/>
              </a:rPr>
              <a:t>st</a:t>
            </a:r>
            <a:r>
              <a:rPr sz="2200" spc="25" dirty="0">
                <a:latin typeface="Comic Sans MS"/>
                <a:cs typeface="Comic Sans MS"/>
              </a:rPr>
              <a:t> </a:t>
            </a:r>
            <a:r>
              <a:rPr sz="2200" spc="-10" dirty="0">
                <a:latin typeface="Comic Sans MS"/>
                <a:cs typeface="Comic Sans MS"/>
              </a:rPr>
              <a:t>kno</a:t>
            </a:r>
            <a:r>
              <a:rPr sz="2200" spc="-5" dirty="0">
                <a:latin typeface="Comic Sans MS"/>
                <a:cs typeface="Comic Sans MS"/>
              </a:rPr>
              <a:t>w</a:t>
            </a:r>
            <a:r>
              <a:rPr sz="2200" spc="5" dirty="0">
                <a:latin typeface="Comic Sans MS"/>
                <a:cs typeface="Comic Sans MS"/>
              </a:rPr>
              <a:t> </a:t>
            </a:r>
            <a:r>
              <a:rPr sz="2200" spc="-10" dirty="0">
                <a:latin typeface="Comic Sans MS"/>
                <a:cs typeface="Comic Sans MS"/>
              </a:rPr>
              <a:t>the</a:t>
            </a:r>
            <a:r>
              <a:rPr sz="2200" spc="-5" dirty="0">
                <a:latin typeface="Comic Sans MS"/>
                <a:cs typeface="Comic Sans MS"/>
              </a:rPr>
              <a:t>i</a:t>
            </a:r>
            <a:r>
              <a:rPr sz="2200" dirty="0">
                <a:latin typeface="Comic Sans MS"/>
                <a:cs typeface="Comic Sans MS"/>
              </a:rPr>
              <a:t>r</a:t>
            </a:r>
            <a:r>
              <a:rPr sz="2200" spc="5" dirty="0">
                <a:latin typeface="Comic Sans MS"/>
                <a:cs typeface="Comic Sans MS"/>
              </a:rPr>
              <a:t> </a:t>
            </a:r>
            <a:r>
              <a:rPr sz="2200" spc="-10" dirty="0">
                <a:latin typeface="Comic Sans MS"/>
                <a:cs typeface="Comic Sans MS"/>
              </a:rPr>
              <a:t>int</a:t>
            </a:r>
            <a:r>
              <a:rPr sz="2200" spc="-15" dirty="0">
                <a:latin typeface="Comic Sans MS"/>
                <a:cs typeface="Comic Sans MS"/>
              </a:rPr>
              <a:t>e</a:t>
            </a:r>
            <a:r>
              <a:rPr sz="2200" spc="-10" dirty="0">
                <a:latin typeface="Comic Sans MS"/>
                <a:cs typeface="Comic Sans MS"/>
              </a:rPr>
              <a:t>racti</a:t>
            </a:r>
            <a:r>
              <a:rPr sz="2200" spc="-15" dirty="0">
                <a:latin typeface="Comic Sans MS"/>
                <a:cs typeface="Comic Sans MS"/>
              </a:rPr>
              <a:t>o</a:t>
            </a:r>
            <a:r>
              <a:rPr sz="2200" dirty="0">
                <a:latin typeface="Comic Sans MS"/>
                <a:cs typeface="Comic Sans MS"/>
              </a:rPr>
              <a:t>n</a:t>
            </a:r>
            <a:r>
              <a:rPr sz="2200" spc="25" dirty="0">
                <a:latin typeface="Comic Sans MS"/>
                <a:cs typeface="Comic Sans MS"/>
              </a:rPr>
              <a:t> </a:t>
            </a:r>
            <a:r>
              <a:rPr sz="2200" spc="-5" dirty="0">
                <a:latin typeface="Comic Sans MS"/>
                <a:cs typeface="Comic Sans MS"/>
              </a:rPr>
              <a:t>partners;</a:t>
            </a:r>
            <a:r>
              <a:rPr sz="2200" spc="5" dirty="0">
                <a:latin typeface="Comic Sans MS"/>
                <a:cs typeface="Comic Sans MS"/>
              </a:rPr>
              <a:t> </a:t>
            </a:r>
            <a:r>
              <a:rPr sz="2200" spc="-10" dirty="0">
                <a:latin typeface="Comic Sans MS"/>
                <a:cs typeface="Comic Sans MS"/>
              </a:rPr>
              <a:t>wh</a:t>
            </a:r>
            <a:r>
              <a:rPr sz="2200" spc="-15" dirty="0">
                <a:latin typeface="Comic Sans MS"/>
                <a:cs typeface="Comic Sans MS"/>
              </a:rPr>
              <a:t>e</a:t>
            </a:r>
            <a:r>
              <a:rPr sz="2200" dirty="0">
                <a:latin typeface="Comic Sans MS"/>
                <a:cs typeface="Comic Sans MS"/>
              </a:rPr>
              <a:t>n</a:t>
            </a:r>
            <a:r>
              <a:rPr sz="2200" spc="-5" dirty="0">
                <a:latin typeface="Comic Sans MS"/>
                <a:cs typeface="Comic Sans MS"/>
              </a:rPr>
              <a:t> p</a:t>
            </a:r>
            <a:r>
              <a:rPr sz="2200" dirty="0">
                <a:latin typeface="Comic Sans MS"/>
                <a:cs typeface="Comic Sans MS"/>
              </a:rPr>
              <a:t>a</a:t>
            </a:r>
            <a:r>
              <a:rPr sz="2200" spc="-10" dirty="0">
                <a:latin typeface="Comic Sans MS"/>
                <a:cs typeface="Comic Sans MS"/>
              </a:rPr>
              <a:t>rtner</a:t>
            </a:r>
            <a:endParaRPr sz="2200">
              <a:latin typeface="Comic Sans MS"/>
              <a:cs typeface="Comic Sans MS"/>
            </a:endParaRPr>
          </a:p>
          <a:p>
            <a:pPr marL="447675">
              <a:lnSpc>
                <a:spcPts val="2510"/>
              </a:lnSpc>
              <a:defRPr/>
            </a:pPr>
            <a:r>
              <a:rPr sz="2200" spc="-5" dirty="0">
                <a:latin typeface="Comic Sans MS"/>
                <a:cs typeface="Comic Sans MS"/>
              </a:rPr>
              <a:t>cha</a:t>
            </a:r>
            <a:r>
              <a:rPr sz="2200" dirty="0">
                <a:latin typeface="Comic Sans MS"/>
                <a:cs typeface="Comic Sans MS"/>
              </a:rPr>
              <a:t>n</a:t>
            </a:r>
            <a:r>
              <a:rPr sz="2200" spc="-5" dirty="0">
                <a:latin typeface="Comic Sans MS"/>
                <a:cs typeface="Comic Sans MS"/>
              </a:rPr>
              <a:t>ge</a:t>
            </a:r>
            <a:r>
              <a:rPr sz="2200" spc="-15" dirty="0">
                <a:latin typeface="Comic Sans MS"/>
                <a:cs typeface="Comic Sans MS"/>
              </a:rPr>
              <a:t>s</a:t>
            </a:r>
            <a:r>
              <a:rPr sz="2200" spc="-5" dirty="0">
                <a:latin typeface="Comic Sans MS"/>
                <a:cs typeface="Comic Sans MS"/>
              </a:rPr>
              <a:t>,</a:t>
            </a:r>
            <a:r>
              <a:rPr sz="2200" dirty="0">
                <a:latin typeface="Comic Sans MS"/>
                <a:cs typeface="Comic Sans MS"/>
              </a:rPr>
              <a:t> </a:t>
            </a:r>
            <a:r>
              <a:rPr sz="2200" spc="-5" dirty="0">
                <a:latin typeface="Comic Sans MS"/>
                <a:cs typeface="Comic Sans MS"/>
              </a:rPr>
              <a:t>cli</a:t>
            </a:r>
            <a:r>
              <a:rPr sz="2200" spc="-20" dirty="0">
                <a:latin typeface="Comic Sans MS"/>
                <a:cs typeface="Comic Sans MS"/>
              </a:rPr>
              <a:t>e</a:t>
            </a:r>
            <a:r>
              <a:rPr sz="2200" spc="-10" dirty="0">
                <a:latin typeface="Comic Sans MS"/>
                <a:cs typeface="Comic Sans MS"/>
              </a:rPr>
              <a:t>nt</a:t>
            </a:r>
            <a:r>
              <a:rPr sz="2200" spc="-5" dirty="0">
                <a:latin typeface="Comic Sans MS"/>
                <a:cs typeface="Comic Sans MS"/>
              </a:rPr>
              <a:t>s</a:t>
            </a:r>
            <a:r>
              <a:rPr sz="2200" spc="10" dirty="0">
                <a:latin typeface="Comic Sans MS"/>
                <a:cs typeface="Comic Sans MS"/>
              </a:rPr>
              <a:t> </a:t>
            </a:r>
            <a:r>
              <a:rPr sz="2200" spc="-5" dirty="0">
                <a:latin typeface="Comic Sans MS"/>
                <a:cs typeface="Comic Sans MS"/>
              </a:rPr>
              <a:t>must</a:t>
            </a:r>
            <a:r>
              <a:rPr sz="2200" spc="25" dirty="0">
                <a:latin typeface="Comic Sans MS"/>
                <a:cs typeface="Comic Sans MS"/>
              </a:rPr>
              <a:t> </a:t>
            </a:r>
            <a:r>
              <a:rPr sz="2200" spc="-5" dirty="0">
                <a:latin typeface="Comic Sans MS"/>
                <a:cs typeface="Comic Sans MS"/>
              </a:rPr>
              <a:t>cha</a:t>
            </a:r>
            <a:r>
              <a:rPr sz="2200" dirty="0">
                <a:latin typeface="Comic Sans MS"/>
                <a:cs typeface="Comic Sans MS"/>
              </a:rPr>
              <a:t>n</a:t>
            </a:r>
            <a:r>
              <a:rPr sz="2200" spc="-5" dirty="0">
                <a:latin typeface="Comic Sans MS"/>
                <a:cs typeface="Comic Sans MS"/>
              </a:rPr>
              <a:t>ge</a:t>
            </a:r>
            <a:endParaRPr sz="2200">
              <a:latin typeface="Comic Sans MS"/>
              <a:cs typeface="Comic Sans MS"/>
            </a:endParaRPr>
          </a:p>
          <a:p>
            <a:pPr marL="447675" indent="-361315">
              <a:lnSpc>
                <a:spcPts val="2570"/>
              </a:lnSpc>
              <a:spcBef>
                <a:spcPts val="165"/>
              </a:spcBef>
              <a:buClr>
                <a:srgbClr val="8A0000"/>
              </a:buClr>
              <a:buFont typeface="Wingdings"/>
              <a:buChar char=""/>
              <a:tabLst>
                <a:tab pos="448309" algn="l"/>
              </a:tabLst>
              <a:defRPr/>
            </a:pPr>
            <a:r>
              <a:rPr sz="2200" spc="-10" dirty="0">
                <a:latin typeface="Comic Sans MS"/>
                <a:cs typeface="Comic Sans MS"/>
              </a:rPr>
              <a:t>Sid</a:t>
            </a:r>
            <a:r>
              <a:rPr sz="2200" spc="-5" dirty="0">
                <a:latin typeface="Comic Sans MS"/>
                <a:cs typeface="Comic Sans MS"/>
              </a:rPr>
              <a:t>e</a:t>
            </a:r>
            <a:r>
              <a:rPr sz="2200" dirty="0">
                <a:latin typeface="Comic Sans MS"/>
                <a:cs typeface="Comic Sans MS"/>
              </a:rPr>
              <a:t> </a:t>
            </a:r>
            <a:r>
              <a:rPr sz="2200" spc="-5" dirty="0">
                <a:latin typeface="Comic Sans MS"/>
                <a:cs typeface="Comic Sans MS"/>
              </a:rPr>
              <a:t>effe</a:t>
            </a:r>
            <a:r>
              <a:rPr sz="2200" spc="-15" dirty="0">
                <a:latin typeface="Comic Sans MS"/>
                <a:cs typeface="Comic Sans MS"/>
              </a:rPr>
              <a:t>c</a:t>
            </a:r>
            <a:r>
              <a:rPr sz="2200" spc="-10" dirty="0">
                <a:latin typeface="Comic Sans MS"/>
                <a:cs typeface="Comic Sans MS"/>
              </a:rPr>
              <a:t>ts</a:t>
            </a:r>
            <a:r>
              <a:rPr sz="2200" spc="-5" dirty="0">
                <a:latin typeface="Comic Sans MS"/>
                <a:cs typeface="Comic Sans MS"/>
              </a:rPr>
              <a:t>:</a:t>
            </a:r>
            <a:r>
              <a:rPr sz="2200" dirty="0">
                <a:latin typeface="Comic Sans MS"/>
                <a:cs typeface="Comic Sans MS"/>
              </a:rPr>
              <a:t> </a:t>
            </a:r>
            <a:r>
              <a:rPr sz="2200" spc="-10" dirty="0">
                <a:latin typeface="Comic Sans MS"/>
                <a:cs typeface="Comic Sans MS"/>
              </a:rPr>
              <a:t>i</a:t>
            </a:r>
            <a:r>
              <a:rPr sz="2200" spc="-5" dirty="0">
                <a:latin typeface="Comic Sans MS"/>
                <a:cs typeface="Comic Sans MS"/>
              </a:rPr>
              <a:t>f</a:t>
            </a:r>
            <a:r>
              <a:rPr sz="2200" spc="5" dirty="0">
                <a:latin typeface="Comic Sans MS"/>
                <a:cs typeface="Comic Sans MS"/>
              </a:rPr>
              <a:t> </a:t>
            </a:r>
            <a:r>
              <a:rPr sz="2300" i="1" spc="70" dirty="0">
                <a:solidFill>
                  <a:srgbClr val="3333FF"/>
                </a:solidFill>
                <a:latin typeface="Arial"/>
                <a:cs typeface="Arial"/>
              </a:rPr>
              <a:t>A</a:t>
            </a:r>
            <a:r>
              <a:rPr sz="2300" i="1" spc="30" dirty="0">
                <a:solidFill>
                  <a:srgbClr val="3333FF"/>
                </a:solidFill>
                <a:latin typeface="Arial"/>
                <a:cs typeface="Arial"/>
              </a:rPr>
              <a:t> </a:t>
            </a:r>
            <a:r>
              <a:rPr sz="2200" spc="-5" dirty="0">
                <a:latin typeface="Comic Sans MS"/>
                <a:cs typeface="Comic Sans MS"/>
              </a:rPr>
              <a:t>us</a:t>
            </a:r>
            <a:r>
              <a:rPr sz="2200" spc="-15" dirty="0">
                <a:latin typeface="Comic Sans MS"/>
                <a:cs typeface="Comic Sans MS"/>
              </a:rPr>
              <a:t>e</a:t>
            </a:r>
            <a:r>
              <a:rPr sz="2200" spc="-5" dirty="0">
                <a:latin typeface="Comic Sans MS"/>
                <a:cs typeface="Comic Sans MS"/>
              </a:rPr>
              <a:t>s</a:t>
            </a:r>
            <a:r>
              <a:rPr sz="2200" spc="25" dirty="0">
                <a:latin typeface="Comic Sans MS"/>
                <a:cs typeface="Comic Sans MS"/>
              </a:rPr>
              <a:t> </a:t>
            </a:r>
            <a:r>
              <a:rPr sz="2300" i="1" spc="-150" dirty="0">
                <a:solidFill>
                  <a:srgbClr val="3333FF"/>
                </a:solidFill>
                <a:latin typeface="Arial"/>
                <a:cs typeface="Arial"/>
              </a:rPr>
              <a:t>B</a:t>
            </a:r>
            <a:r>
              <a:rPr sz="2300" i="1" spc="30" dirty="0">
                <a:solidFill>
                  <a:srgbClr val="3333FF"/>
                </a:solidFill>
                <a:latin typeface="Arial"/>
                <a:cs typeface="Arial"/>
              </a:rPr>
              <a:t> </a:t>
            </a:r>
            <a:r>
              <a:rPr sz="2200" spc="-5" dirty="0">
                <a:latin typeface="Comic Sans MS"/>
                <a:cs typeface="Comic Sans MS"/>
              </a:rPr>
              <a:t>and </a:t>
            </a:r>
            <a:r>
              <a:rPr sz="2300" i="1" spc="-340" dirty="0">
                <a:solidFill>
                  <a:srgbClr val="3333FF"/>
                </a:solidFill>
                <a:latin typeface="Arial"/>
                <a:cs typeface="Arial"/>
              </a:rPr>
              <a:t>C</a:t>
            </a:r>
            <a:r>
              <a:rPr sz="2300" i="1" spc="25" dirty="0">
                <a:solidFill>
                  <a:srgbClr val="3333FF"/>
                </a:solidFill>
                <a:latin typeface="Arial"/>
                <a:cs typeface="Arial"/>
              </a:rPr>
              <a:t> </a:t>
            </a:r>
            <a:r>
              <a:rPr sz="2200" spc="-5" dirty="0">
                <a:latin typeface="Comic Sans MS"/>
                <a:cs typeface="Comic Sans MS"/>
              </a:rPr>
              <a:t>us</a:t>
            </a:r>
            <a:r>
              <a:rPr sz="2200" spc="-15" dirty="0">
                <a:latin typeface="Comic Sans MS"/>
                <a:cs typeface="Comic Sans MS"/>
              </a:rPr>
              <a:t>e</a:t>
            </a:r>
            <a:r>
              <a:rPr sz="2200" spc="-5" dirty="0">
                <a:latin typeface="Comic Sans MS"/>
                <a:cs typeface="Comic Sans MS"/>
              </a:rPr>
              <a:t>s</a:t>
            </a:r>
            <a:r>
              <a:rPr sz="2200" spc="25" dirty="0">
                <a:latin typeface="Comic Sans MS"/>
                <a:cs typeface="Comic Sans MS"/>
              </a:rPr>
              <a:t> </a:t>
            </a:r>
            <a:r>
              <a:rPr sz="2300" i="1" spc="-155" dirty="0">
                <a:solidFill>
                  <a:srgbClr val="3333FF"/>
                </a:solidFill>
                <a:latin typeface="Arial"/>
                <a:cs typeface="Arial"/>
              </a:rPr>
              <a:t>B</a:t>
            </a:r>
            <a:r>
              <a:rPr sz="2200" spc="-5" dirty="0">
                <a:latin typeface="Comic Sans MS"/>
                <a:cs typeface="Comic Sans MS"/>
              </a:rPr>
              <a:t>,</a:t>
            </a:r>
            <a:r>
              <a:rPr sz="2200" spc="15" dirty="0">
                <a:latin typeface="Comic Sans MS"/>
                <a:cs typeface="Comic Sans MS"/>
              </a:rPr>
              <a:t> </a:t>
            </a:r>
            <a:r>
              <a:rPr sz="2200" spc="-10" dirty="0">
                <a:latin typeface="Comic Sans MS"/>
                <a:cs typeface="Comic Sans MS"/>
              </a:rPr>
              <a:t>the</a:t>
            </a:r>
            <a:r>
              <a:rPr sz="2200" spc="-5" dirty="0">
                <a:latin typeface="Comic Sans MS"/>
                <a:cs typeface="Comic Sans MS"/>
              </a:rPr>
              <a:t>n</a:t>
            </a:r>
            <a:r>
              <a:rPr sz="2200" spc="5" dirty="0">
                <a:latin typeface="Comic Sans MS"/>
                <a:cs typeface="Comic Sans MS"/>
              </a:rPr>
              <a:t> </a:t>
            </a:r>
            <a:r>
              <a:rPr sz="2300" i="1" spc="-345" dirty="0">
                <a:solidFill>
                  <a:srgbClr val="3333FF"/>
                </a:solidFill>
                <a:latin typeface="Arial"/>
                <a:cs typeface="Arial"/>
              </a:rPr>
              <a:t>C</a:t>
            </a:r>
            <a:r>
              <a:rPr sz="2200" spc="-5" dirty="0">
                <a:latin typeface="Comic Sans MS"/>
                <a:cs typeface="Comic Sans MS"/>
              </a:rPr>
              <a:t>’s</a:t>
            </a:r>
            <a:r>
              <a:rPr sz="2200" spc="20" dirty="0">
                <a:latin typeface="Comic Sans MS"/>
                <a:cs typeface="Comic Sans MS"/>
              </a:rPr>
              <a:t> </a:t>
            </a:r>
            <a:r>
              <a:rPr sz="2200" spc="-5" dirty="0">
                <a:latin typeface="Comic Sans MS"/>
                <a:cs typeface="Comic Sans MS"/>
              </a:rPr>
              <a:t>effe</a:t>
            </a:r>
            <a:r>
              <a:rPr sz="2200" spc="-15" dirty="0">
                <a:latin typeface="Comic Sans MS"/>
                <a:cs typeface="Comic Sans MS"/>
              </a:rPr>
              <a:t>c</a:t>
            </a:r>
            <a:r>
              <a:rPr sz="2200" spc="-5" dirty="0">
                <a:latin typeface="Comic Sans MS"/>
                <a:cs typeface="Comic Sans MS"/>
              </a:rPr>
              <a:t>ts on</a:t>
            </a:r>
            <a:r>
              <a:rPr sz="2200" spc="15" dirty="0">
                <a:latin typeface="Comic Sans MS"/>
                <a:cs typeface="Comic Sans MS"/>
              </a:rPr>
              <a:t> </a:t>
            </a:r>
            <a:r>
              <a:rPr sz="2300" i="1" spc="-150" dirty="0">
                <a:solidFill>
                  <a:srgbClr val="3333FF"/>
                </a:solidFill>
                <a:latin typeface="Arial"/>
                <a:cs typeface="Arial"/>
              </a:rPr>
              <a:t>B</a:t>
            </a:r>
            <a:endParaRPr sz="2300">
              <a:latin typeface="Arial"/>
              <a:cs typeface="Arial"/>
            </a:endParaRPr>
          </a:p>
          <a:p>
            <a:pPr marL="447675">
              <a:lnSpc>
                <a:spcPts val="2570"/>
              </a:lnSpc>
              <a:defRPr/>
            </a:pPr>
            <a:r>
              <a:rPr sz="2200" spc="-5" dirty="0">
                <a:latin typeface="Comic Sans MS"/>
                <a:cs typeface="Comic Sans MS"/>
              </a:rPr>
              <a:t>can </a:t>
            </a:r>
            <a:r>
              <a:rPr sz="2200" spc="-10" dirty="0">
                <a:latin typeface="Comic Sans MS"/>
                <a:cs typeface="Comic Sans MS"/>
              </a:rPr>
              <a:t>b</a:t>
            </a:r>
            <a:r>
              <a:rPr sz="2200" spc="-5" dirty="0">
                <a:latin typeface="Comic Sans MS"/>
                <a:cs typeface="Comic Sans MS"/>
              </a:rPr>
              <a:t>e </a:t>
            </a:r>
            <a:r>
              <a:rPr sz="2200" spc="-15" dirty="0">
                <a:latin typeface="Comic Sans MS"/>
                <a:cs typeface="Comic Sans MS"/>
              </a:rPr>
              <a:t>u</a:t>
            </a:r>
            <a:r>
              <a:rPr sz="2200" spc="-10" dirty="0">
                <a:latin typeface="Comic Sans MS"/>
                <a:cs typeface="Comic Sans MS"/>
              </a:rPr>
              <a:t>nexpecte</a:t>
            </a:r>
            <a:r>
              <a:rPr sz="2200" spc="-5" dirty="0">
                <a:latin typeface="Comic Sans MS"/>
                <a:cs typeface="Comic Sans MS"/>
              </a:rPr>
              <a:t>d</a:t>
            </a:r>
            <a:r>
              <a:rPr sz="2200" spc="15" dirty="0">
                <a:latin typeface="Comic Sans MS"/>
                <a:cs typeface="Comic Sans MS"/>
              </a:rPr>
              <a:t> </a:t>
            </a:r>
            <a:r>
              <a:rPr sz="2200" spc="-10" dirty="0">
                <a:latin typeface="Comic Sans MS"/>
                <a:cs typeface="Comic Sans MS"/>
              </a:rPr>
              <a:t>t</a:t>
            </a:r>
            <a:r>
              <a:rPr sz="2200" spc="-5" dirty="0">
                <a:latin typeface="Comic Sans MS"/>
                <a:cs typeface="Comic Sans MS"/>
              </a:rPr>
              <a:t>o</a:t>
            </a:r>
            <a:r>
              <a:rPr sz="2200" spc="15" dirty="0">
                <a:latin typeface="Comic Sans MS"/>
                <a:cs typeface="Comic Sans MS"/>
              </a:rPr>
              <a:t> </a:t>
            </a:r>
            <a:r>
              <a:rPr sz="2300" i="1" spc="70" dirty="0">
                <a:solidFill>
                  <a:srgbClr val="3333FF"/>
                </a:solidFill>
                <a:latin typeface="Arial"/>
                <a:cs typeface="Arial"/>
              </a:rPr>
              <a:t>A</a:t>
            </a:r>
            <a:endParaRPr sz="2300">
              <a:latin typeface="Arial"/>
              <a:cs typeface="Arial"/>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Subro</a:t>
            </a:r>
            <a:r>
              <a:rPr dirty="0"/>
              <a:t>u</a:t>
            </a:r>
            <a:r>
              <a:rPr spc="-5" dirty="0"/>
              <a:t>tin</a:t>
            </a:r>
            <a:r>
              <a:rPr spc="-15" dirty="0"/>
              <a:t>e</a:t>
            </a:r>
            <a:r>
              <a:rPr spc="-5" dirty="0"/>
              <a:t>s</a:t>
            </a:r>
          </a:p>
        </p:txBody>
      </p:sp>
      <p:sp>
        <p:nvSpPr>
          <p:cNvPr id="612354" name="object 29"/>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456BF0C-4D74-CD43-8C73-8D8201DEDCBA}" type="slidenum">
              <a:rPr lang="en-US" sz="1200">
                <a:latin typeface="Garamond" charset="0"/>
              </a:rPr>
              <a:pPr eaLnBrk="1" hangingPunct="1"/>
              <a:t>296</a:t>
            </a:fld>
            <a:endParaRPr lang="en-US" sz="1200">
              <a:latin typeface="Garamond" charset="0"/>
            </a:endParaRPr>
          </a:p>
        </p:txBody>
      </p:sp>
      <p:sp>
        <p:nvSpPr>
          <p:cNvPr id="612355" name="object 3"/>
          <p:cNvSpPr>
            <a:spLocks noChangeArrowheads="1"/>
          </p:cNvSpPr>
          <p:nvPr/>
        </p:nvSpPr>
        <p:spPr bwMode="auto">
          <a:xfrm>
            <a:off x="6115050" y="4092575"/>
            <a:ext cx="631825" cy="62865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2356" name="object 4"/>
          <p:cNvSpPr>
            <a:spLocks noChangeArrowheads="1"/>
          </p:cNvSpPr>
          <p:nvPr/>
        </p:nvSpPr>
        <p:spPr bwMode="auto">
          <a:xfrm>
            <a:off x="4003675" y="2854325"/>
            <a:ext cx="631825" cy="630238"/>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2357" name="object 5"/>
          <p:cNvSpPr>
            <a:spLocks noChangeArrowheads="1"/>
          </p:cNvSpPr>
          <p:nvPr/>
        </p:nvSpPr>
        <p:spPr bwMode="auto">
          <a:xfrm>
            <a:off x="4003675" y="4078288"/>
            <a:ext cx="631825" cy="62865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2358" name="object 6"/>
          <p:cNvSpPr>
            <a:spLocks noChangeArrowheads="1"/>
          </p:cNvSpPr>
          <p:nvPr/>
        </p:nvSpPr>
        <p:spPr bwMode="auto">
          <a:xfrm>
            <a:off x="2060575" y="4078288"/>
            <a:ext cx="631825" cy="6286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2359" name="object 7"/>
          <p:cNvSpPr>
            <a:spLocks noChangeArrowheads="1"/>
          </p:cNvSpPr>
          <p:nvPr/>
        </p:nvSpPr>
        <p:spPr bwMode="auto">
          <a:xfrm>
            <a:off x="1195388" y="5230813"/>
            <a:ext cx="631825" cy="630237"/>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2360" name="object 8"/>
          <p:cNvSpPr>
            <a:spLocks noChangeArrowheads="1"/>
          </p:cNvSpPr>
          <p:nvPr/>
        </p:nvSpPr>
        <p:spPr bwMode="auto">
          <a:xfrm>
            <a:off x="2779713" y="5233988"/>
            <a:ext cx="631825" cy="630237"/>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2361" name="object 9"/>
          <p:cNvSpPr>
            <a:spLocks noChangeArrowheads="1"/>
          </p:cNvSpPr>
          <p:nvPr/>
        </p:nvSpPr>
        <p:spPr bwMode="auto">
          <a:xfrm>
            <a:off x="6164263" y="5230813"/>
            <a:ext cx="631825" cy="630237"/>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2362" name="object 10"/>
          <p:cNvSpPr>
            <a:spLocks noChangeArrowheads="1"/>
          </p:cNvSpPr>
          <p:nvPr/>
        </p:nvSpPr>
        <p:spPr bwMode="auto">
          <a:xfrm>
            <a:off x="5156200" y="5233988"/>
            <a:ext cx="631825" cy="630237"/>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2363" name="object 11"/>
          <p:cNvSpPr>
            <a:spLocks noChangeArrowheads="1"/>
          </p:cNvSpPr>
          <p:nvPr/>
        </p:nvSpPr>
        <p:spPr bwMode="auto">
          <a:xfrm>
            <a:off x="7100888" y="5230813"/>
            <a:ext cx="631825" cy="630237"/>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2364" name="object 12"/>
          <p:cNvSpPr>
            <a:spLocks/>
          </p:cNvSpPr>
          <p:nvPr/>
        </p:nvSpPr>
        <p:spPr bwMode="auto">
          <a:xfrm>
            <a:off x="4284663" y="3370263"/>
            <a:ext cx="0" cy="720725"/>
          </a:xfrm>
          <a:custGeom>
            <a:avLst/>
            <a:gdLst>
              <a:gd name="T0" fmla="*/ 0 h 720725"/>
              <a:gd name="T1" fmla="*/ 720725 h 720725"/>
              <a:gd name="T2" fmla="*/ 0 60000 65536"/>
              <a:gd name="T3" fmla="*/ 0 60000 65536"/>
            </a:gdLst>
            <a:ahLst/>
            <a:cxnLst>
              <a:cxn ang="T2">
                <a:pos x="0" y="T0"/>
              </a:cxn>
              <a:cxn ang="T3">
                <a:pos x="0" y="T1"/>
              </a:cxn>
            </a:cxnLst>
            <a:rect l="0" t="0" r="r" b="b"/>
            <a:pathLst>
              <a:path h="720725">
                <a:moveTo>
                  <a:pt x="0" y="0"/>
                </a:moveTo>
                <a:lnTo>
                  <a:pt x="0" y="720725"/>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2365" name="object 13"/>
          <p:cNvSpPr>
            <a:spLocks/>
          </p:cNvSpPr>
          <p:nvPr/>
        </p:nvSpPr>
        <p:spPr bwMode="auto">
          <a:xfrm>
            <a:off x="2555875" y="3227388"/>
            <a:ext cx="1511300" cy="935037"/>
          </a:xfrm>
          <a:custGeom>
            <a:avLst/>
            <a:gdLst>
              <a:gd name="T0" fmla="*/ 1511300 w 1511300"/>
              <a:gd name="T1" fmla="*/ 0 h 935354"/>
              <a:gd name="T2" fmla="*/ 0 w 1511300"/>
              <a:gd name="T3" fmla="*/ 934023 h 935354"/>
              <a:gd name="T4" fmla="*/ 0 60000 65536"/>
              <a:gd name="T5" fmla="*/ 0 60000 65536"/>
            </a:gdLst>
            <a:ahLst/>
            <a:cxnLst>
              <a:cxn ang="T4">
                <a:pos x="T0" y="T1"/>
              </a:cxn>
              <a:cxn ang="T5">
                <a:pos x="T2" y="T3"/>
              </a:cxn>
            </a:cxnLst>
            <a:rect l="0" t="0" r="r" b="b"/>
            <a:pathLst>
              <a:path w="1511300" h="935354">
                <a:moveTo>
                  <a:pt x="1511300" y="0"/>
                </a:moveTo>
                <a:lnTo>
                  <a:pt x="0" y="934974"/>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2366" name="object 14"/>
          <p:cNvSpPr>
            <a:spLocks/>
          </p:cNvSpPr>
          <p:nvPr/>
        </p:nvSpPr>
        <p:spPr bwMode="auto">
          <a:xfrm>
            <a:off x="4572000" y="3227388"/>
            <a:ext cx="1655763" cy="935037"/>
          </a:xfrm>
          <a:custGeom>
            <a:avLst/>
            <a:gdLst>
              <a:gd name="T0" fmla="*/ 0 w 1656079"/>
              <a:gd name="T1" fmla="*/ 0 h 935354"/>
              <a:gd name="T2" fmla="*/ 1654878 w 1656079"/>
              <a:gd name="T3" fmla="*/ 934023 h 935354"/>
              <a:gd name="T4" fmla="*/ 0 60000 65536"/>
              <a:gd name="T5" fmla="*/ 0 60000 65536"/>
            </a:gdLst>
            <a:ahLst/>
            <a:cxnLst>
              <a:cxn ang="T4">
                <a:pos x="T0" y="T1"/>
              </a:cxn>
              <a:cxn ang="T5">
                <a:pos x="T2" y="T3"/>
              </a:cxn>
            </a:cxnLst>
            <a:rect l="0" t="0" r="r" b="b"/>
            <a:pathLst>
              <a:path w="1656079" h="935354">
                <a:moveTo>
                  <a:pt x="0" y="0"/>
                </a:moveTo>
                <a:lnTo>
                  <a:pt x="1655826" y="934974"/>
                </a:lnTo>
              </a:path>
            </a:pathLst>
          </a:custGeom>
          <a:noFill/>
          <a:ln w="9524">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2367" name="object 15"/>
          <p:cNvSpPr>
            <a:spLocks/>
          </p:cNvSpPr>
          <p:nvPr/>
        </p:nvSpPr>
        <p:spPr bwMode="auto">
          <a:xfrm>
            <a:off x="5580063" y="4522788"/>
            <a:ext cx="649287" cy="720725"/>
          </a:xfrm>
          <a:custGeom>
            <a:avLst/>
            <a:gdLst>
              <a:gd name="T0" fmla="*/ 648273 w 649604"/>
              <a:gd name="T1" fmla="*/ 0 h 720725"/>
              <a:gd name="T2" fmla="*/ 0 w 649604"/>
              <a:gd name="T3" fmla="*/ 720724 h 720725"/>
              <a:gd name="T4" fmla="*/ 0 60000 65536"/>
              <a:gd name="T5" fmla="*/ 0 60000 65536"/>
            </a:gdLst>
            <a:ahLst/>
            <a:cxnLst>
              <a:cxn ang="T4">
                <a:pos x="T0" y="T1"/>
              </a:cxn>
              <a:cxn ang="T5">
                <a:pos x="T2" y="T3"/>
              </a:cxn>
            </a:cxnLst>
            <a:rect l="0" t="0" r="r" b="b"/>
            <a:pathLst>
              <a:path w="649604" h="720725">
                <a:moveTo>
                  <a:pt x="649224" y="0"/>
                </a:moveTo>
                <a:lnTo>
                  <a:pt x="0" y="720724"/>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2368" name="object 16"/>
          <p:cNvSpPr>
            <a:spLocks/>
          </p:cNvSpPr>
          <p:nvPr/>
        </p:nvSpPr>
        <p:spPr bwMode="auto">
          <a:xfrm>
            <a:off x="1619250" y="4522788"/>
            <a:ext cx="576263" cy="720725"/>
          </a:xfrm>
          <a:custGeom>
            <a:avLst/>
            <a:gdLst>
              <a:gd name="T0" fmla="*/ 575375 w 576580"/>
              <a:gd name="T1" fmla="*/ 0 h 720725"/>
              <a:gd name="T2" fmla="*/ 0 w 576580"/>
              <a:gd name="T3" fmla="*/ 720724 h 720725"/>
              <a:gd name="T4" fmla="*/ 0 60000 65536"/>
              <a:gd name="T5" fmla="*/ 0 60000 65536"/>
            </a:gdLst>
            <a:ahLst/>
            <a:cxnLst>
              <a:cxn ang="T4">
                <a:pos x="T0" y="T1"/>
              </a:cxn>
              <a:cxn ang="T5">
                <a:pos x="T2" y="T3"/>
              </a:cxn>
            </a:cxnLst>
            <a:rect l="0" t="0" r="r" b="b"/>
            <a:pathLst>
              <a:path w="576580" h="720725">
                <a:moveTo>
                  <a:pt x="576326" y="0"/>
                </a:moveTo>
                <a:lnTo>
                  <a:pt x="0" y="720724"/>
                </a:lnTo>
              </a:path>
            </a:pathLst>
          </a:custGeom>
          <a:noFill/>
          <a:ln w="9524">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2369" name="object 17"/>
          <p:cNvSpPr>
            <a:spLocks/>
          </p:cNvSpPr>
          <p:nvPr/>
        </p:nvSpPr>
        <p:spPr bwMode="auto">
          <a:xfrm>
            <a:off x="2555875" y="4522788"/>
            <a:ext cx="431800" cy="720725"/>
          </a:xfrm>
          <a:custGeom>
            <a:avLst/>
            <a:gdLst>
              <a:gd name="T0" fmla="*/ 0 w 431800"/>
              <a:gd name="T1" fmla="*/ 0 h 720725"/>
              <a:gd name="T2" fmla="*/ 431800 w 431800"/>
              <a:gd name="T3" fmla="*/ 720724 h 720725"/>
              <a:gd name="T4" fmla="*/ 0 60000 65536"/>
              <a:gd name="T5" fmla="*/ 0 60000 65536"/>
            </a:gdLst>
            <a:ahLst/>
            <a:cxnLst>
              <a:cxn ang="T4">
                <a:pos x="T0" y="T1"/>
              </a:cxn>
              <a:cxn ang="T5">
                <a:pos x="T2" y="T3"/>
              </a:cxn>
            </a:cxnLst>
            <a:rect l="0" t="0" r="r" b="b"/>
            <a:pathLst>
              <a:path w="431800" h="720725">
                <a:moveTo>
                  <a:pt x="0" y="0"/>
                </a:moveTo>
                <a:lnTo>
                  <a:pt x="431800" y="720724"/>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2370" name="object 18"/>
          <p:cNvSpPr>
            <a:spLocks/>
          </p:cNvSpPr>
          <p:nvPr/>
        </p:nvSpPr>
        <p:spPr bwMode="auto">
          <a:xfrm>
            <a:off x="6443663" y="4594225"/>
            <a:ext cx="0" cy="649288"/>
          </a:xfrm>
          <a:custGeom>
            <a:avLst/>
            <a:gdLst>
              <a:gd name="T0" fmla="*/ 0 h 649604"/>
              <a:gd name="T1" fmla="*/ 648402 h 649604"/>
              <a:gd name="T2" fmla="*/ 0 60000 65536"/>
              <a:gd name="T3" fmla="*/ 0 60000 65536"/>
            </a:gdLst>
            <a:ahLst/>
            <a:cxnLst>
              <a:cxn ang="T2">
                <a:pos x="0" y="T0"/>
              </a:cxn>
              <a:cxn ang="T3">
                <a:pos x="0" y="T1"/>
              </a:cxn>
            </a:cxnLst>
            <a:rect l="0" t="0" r="r" b="b"/>
            <a:pathLst>
              <a:path h="649604">
                <a:moveTo>
                  <a:pt x="0" y="0"/>
                </a:moveTo>
                <a:lnTo>
                  <a:pt x="0" y="64935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2371" name="object 19"/>
          <p:cNvSpPr>
            <a:spLocks/>
          </p:cNvSpPr>
          <p:nvPr/>
        </p:nvSpPr>
        <p:spPr bwMode="auto">
          <a:xfrm>
            <a:off x="6588125" y="4522788"/>
            <a:ext cx="720725" cy="720725"/>
          </a:xfrm>
          <a:custGeom>
            <a:avLst/>
            <a:gdLst>
              <a:gd name="T0" fmla="*/ 0 w 720725"/>
              <a:gd name="T1" fmla="*/ 0 h 720725"/>
              <a:gd name="T2" fmla="*/ 720725 w 720725"/>
              <a:gd name="T3" fmla="*/ 720724 h 720725"/>
              <a:gd name="T4" fmla="*/ 0 60000 65536"/>
              <a:gd name="T5" fmla="*/ 0 60000 65536"/>
            </a:gdLst>
            <a:ahLst/>
            <a:cxnLst>
              <a:cxn ang="T4">
                <a:pos x="T0" y="T1"/>
              </a:cxn>
              <a:cxn ang="T5">
                <a:pos x="T2" y="T3"/>
              </a:cxn>
            </a:cxnLst>
            <a:rect l="0" t="0" r="r" b="b"/>
            <a:pathLst>
              <a:path w="720725" h="720725">
                <a:moveTo>
                  <a:pt x="0" y="0"/>
                </a:moveTo>
                <a:lnTo>
                  <a:pt x="720725" y="720724"/>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0" name="object 20"/>
          <p:cNvSpPr txBox="1"/>
          <p:nvPr/>
        </p:nvSpPr>
        <p:spPr>
          <a:xfrm>
            <a:off x="328613" y="960438"/>
            <a:ext cx="7870825" cy="2300287"/>
          </a:xfrm>
          <a:prstGeom prst="rect">
            <a:avLst/>
          </a:prstGeom>
        </p:spPr>
        <p:txBody>
          <a:bodyPr lIns="0" tIns="0" rIns="0" bIns="0">
            <a:spAutoFit/>
          </a:bodyPr>
          <a:lstStyle/>
          <a:p>
            <a:pPr marL="12700">
              <a:defRPr/>
            </a:pPr>
            <a:r>
              <a:rPr sz="2400" spc="-5" dirty="0">
                <a:latin typeface="Comic Sans MS"/>
                <a:cs typeface="Comic Sans MS"/>
              </a:rPr>
              <a:t>Simila</a:t>
            </a:r>
            <a:r>
              <a:rPr sz="2400" dirty="0">
                <a:latin typeface="Comic Sans MS"/>
                <a:cs typeface="Comic Sans MS"/>
              </a:rPr>
              <a:t>r</a:t>
            </a:r>
            <a:r>
              <a:rPr sz="2400" spc="5" dirty="0">
                <a:latin typeface="Comic Sans MS"/>
                <a:cs typeface="Comic Sans MS"/>
              </a:rPr>
              <a:t> </a:t>
            </a:r>
            <a:r>
              <a:rPr sz="2400" spc="-5" dirty="0">
                <a:latin typeface="Comic Sans MS"/>
                <a:cs typeface="Comic Sans MS"/>
              </a:rPr>
              <a:t>t</a:t>
            </a:r>
            <a:r>
              <a:rPr sz="2400" dirty="0">
                <a:latin typeface="Comic Sans MS"/>
                <a:cs typeface="Comic Sans MS"/>
              </a:rPr>
              <a:t>o</a:t>
            </a:r>
            <a:r>
              <a:rPr sz="2400" spc="-15" dirty="0">
                <a:latin typeface="Comic Sans MS"/>
                <a:cs typeface="Comic Sans MS"/>
              </a:rPr>
              <a:t> </a:t>
            </a:r>
            <a:r>
              <a:rPr sz="2400" spc="-5" dirty="0">
                <a:latin typeface="Comic Sans MS"/>
                <a:cs typeface="Comic Sans MS"/>
              </a:rPr>
              <a:t>hi</a:t>
            </a:r>
            <a:r>
              <a:rPr sz="2400" dirty="0">
                <a:latin typeface="Comic Sans MS"/>
                <a:cs typeface="Comic Sans MS"/>
              </a:rPr>
              <a:t>e</a:t>
            </a:r>
            <a:r>
              <a:rPr sz="2400" spc="-10" dirty="0">
                <a:latin typeface="Comic Sans MS"/>
                <a:cs typeface="Comic Sans MS"/>
              </a:rPr>
              <a:t>rarchica</a:t>
            </a:r>
            <a:r>
              <a:rPr sz="2400" spc="-5" dirty="0">
                <a:latin typeface="Comic Sans MS"/>
                <a:cs typeface="Comic Sans MS"/>
              </a:rPr>
              <a:t>l</a:t>
            </a:r>
            <a:r>
              <a:rPr sz="2400" spc="15" dirty="0">
                <a:latin typeface="Comic Sans MS"/>
                <a:cs typeface="Comic Sans MS"/>
              </a:rPr>
              <a:t> </a:t>
            </a:r>
            <a:r>
              <a:rPr sz="2400" spc="-20" dirty="0">
                <a:latin typeface="Comic Sans MS"/>
                <a:cs typeface="Comic Sans MS"/>
              </a:rPr>
              <a:t>s</a:t>
            </a:r>
            <a:r>
              <a:rPr sz="2400" spc="-5" dirty="0">
                <a:latin typeface="Comic Sans MS"/>
                <a:cs typeface="Comic Sans MS"/>
              </a:rPr>
              <a:t>tructurin</a:t>
            </a:r>
            <a:r>
              <a:rPr sz="2400" dirty="0">
                <a:latin typeface="Comic Sans MS"/>
                <a:cs typeface="Comic Sans MS"/>
              </a:rPr>
              <a:t>g</a:t>
            </a:r>
            <a:r>
              <a:rPr sz="2400" spc="-5" dirty="0">
                <a:latin typeface="Comic Sans MS"/>
                <a:cs typeface="Comic Sans MS"/>
              </a:rPr>
              <a:t> </a:t>
            </a:r>
            <a:r>
              <a:rPr sz="2400" dirty="0">
                <a:latin typeface="Comic Sans MS"/>
                <a:cs typeface="Comic Sans MS"/>
              </a:rPr>
              <a:t>at</a:t>
            </a:r>
            <a:r>
              <a:rPr sz="2400" spc="-10" dirty="0">
                <a:latin typeface="Comic Sans MS"/>
                <a:cs typeface="Comic Sans MS"/>
              </a:rPr>
              <a:t> th</a:t>
            </a:r>
            <a:r>
              <a:rPr sz="2400" spc="-5" dirty="0">
                <a:latin typeface="Comic Sans MS"/>
                <a:cs typeface="Comic Sans MS"/>
              </a:rPr>
              <a:t>e</a:t>
            </a:r>
            <a:r>
              <a:rPr sz="2400" spc="-15" dirty="0">
                <a:latin typeface="Comic Sans MS"/>
                <a:cs typeface="Comic Sans MS"/>
              </a:rPr>
              <a:t> </a:t>
            </a:r>
            <a:r>
              <a:rPr sz="2400" dirty="0">
                <a:latin typeface="Comic Sans MS"/>
                <a:cs typeface="Comic Sans MS"/>
              </a:rPr>
              <a:t>progr</a:t>
            </a:r>
            <a:r>
              <a:rPr sz="2400" spc="-15" dirty="0">
                <a:latin typeface="Comic Sans MS"/>
                <a:cs typeface="Comic Sans MS"/>
              </a:rPr>
              <a:t>a</a:t>
            </a:r>
            <a:r>
              <a:rPr sz="2400" spc="-5" dirty="0">
                <a:latin typeface="Comic Sans MS"/>
                <a:cs typeface="Comic Sans MS"/>
              </a:rPr>
              <a:t>m</a:t>
            </a:r>
            <a:r>
              <a:rPr sz="2400" dirty="0">
                <a:latin typeface="Comic Sans MS"/>
                <a:cs typeface="Comic Sans MS"/>
              </a:rPr>
              <a:t> leve</a:t>
            </a:r>
            <a:r>
              <a:rPr sz="2400" spc="-5" dirty="0">
                <a:latin typeface="Comic Sans MS"/>
                <a:cs typeface="Comic Sans MS"/>
              </a:rPr>
              <a:t>l</a:t>
            </a:r>
            <a:endParaRPr sz="2400">
              <a:latin typeface="Comic Sans MS"/>
              <a:cs typeface="Comic Sans MS"/>
            </a:endParaRPr>
          </a:p>
          <a:p>
            <a:pPr>
              <a:spcBef>
                <a:spcPts val="7"/>
              </a:spcBef>
              <a:defRPr/>
            </a:pPr>
            <a:endParaRPr sz="3500">
              <a:latin typeface="Times New Roman"/>
              <a:cs typeface="Times New Roman"/>
            </a:endParaRPr>
          </a:p>
          <a:p>
            <a:pPr marL="12700">
              <a:defRPr/>
            </a:pPr>
            <a:r>
              <a:rPr sz="2400" dirty="0">
                <a:latin typeface="Comic Sans MS"/>
                <a:cs typeface="Comic Sans MS"/>
              </a:rPr>
              <a:t>Functional</a:t>
            </a:r>
            <a:r>
              <a:rPr sz="2400" spc="5" dirty="0">
                <a:latin typeface="Comic Sans MS"/>
                <a:cs typeface="Comic Sans MS"/>
              </a:rPr>
              <a:t> </a:t>
            </a:r>
            <a:r>
              <a:rPr sz="2400" spc="-10" dirty="0">
                <a:latin typeface="Comic Sans MS"/>
                <a:cs typeface="Comic Sans MS"/>
              </a:rPr>
              <a:t>decomp</a:t>
            </a:r>
            <a:r>
              <a:rPr sz="2400" spc="-5" dirty="0">
                <a:latin typeface="Comic Sans MS"/>
                <a:cs typeface="Comic Sans MS"/>
              </a:rPr>
              <a:t>o</a:t>
            </a:r>
            <a:r>
              <a:rPr sz="2400" dirty="0">
                <a:latin typeface="Comic Sans MS"/>
                <a:cs typeface="Comic Sans MS"/>
              </a:rPr>
              <a:t>siti</a:t>
            </a:r>
            <a:r>
              <a:rPr sz="2400" spc="-15" dirty="0">
                <a:latin typeface="Comic Sans MS"/>
                <a:cs typeface="Comic Sans MS"/>
              </a:rPr>
              <a:t>o</a:t>
            </a:r>
            <a:r>
              <a:rPr sz="2400" dirty="0">
                <a:latin typeface="Comic Sans MS"/>
                <a:cs typeface="Comic Sans MS"/>
              </a:rPr>
              <a:t>n</a:t>
            </a:r>
            <a:endParaRPr sz="2400">
              <a:latin typeface="Comic Sans MS"/>
              <a:cs typeface="Comic Sans MS"/>
            </a:endParaRPr>
          </a:p>
          <a:p>
            <a:pPr marL="2463800">
              <a:spcBef>
                <a:spcPts val="1805"/>
              </a:spcBef>
              <a:defRPr/>
            </a:pPr>
            <a:r>
              <a:rPr sz="2100" i="1" spc="-20" dirty="0">
                <a:solidFill>
                  <a:srgbClr val="990000"/>
                </a:solidFill>
                <a:latin typeface="Arial"/>
                <a:cs typeface="Arial"/>
              </a:rPr>
              <a:t>T</a:t>
            </a:r>
            <a:r>
              <a:rPr sz="2100" i="1" spc="-15" dirty="0">
                <a:solidFill>
                  <a:srgbClr val="990000"/>
                </a:solidFill>
                <a:latin typeface="Arial"/>
                <a:cs typeface="Arial"/>
              </a:rPr>
              <a:t>o</a:t>
            </a:r>
            <a:r>
              <a:rPr sz="2100" i="1" spc="-25" dirty="0">
                <a:solidFill>
                  <a:srgbClr val="990000"/>
                </a:solidFill>
                <a:latin typeface="Arial"/>
                <a:cs typeface="Arial"/>
              </a:rPr>
              <a:t>pmost</a:t>
            </a:r>
            <a:r>
              <a:rPr sz="2100" i="1" spc="-15" dirty="0">
                <a:solidFill>
                  <a:srgbClr val="990000"/>
                </a:solidFill>
                <a:latin typeface="Arial"/>
                <a:cs typeface="Arial"/>
              </a:rPr>
              <a:t> </a:t>
            </a:r>
            <a:r>
              <a:rPr sz="2100" i="1" spc="105" dirty="0">
                <a:solidFill>
                  <a:srgbClr val="990000"/>
                </a:solidFill>
                <a:latin typeface="Arial"/>
                <a:cs typeface="Arial"/>
              </a:rPr>
              <a:t>funct</a:t>
            </a:r>
            <a:r>
              <a:rPr sz="2100" i="1" spc="60" dirty="0">
                <a:solidFill>
                  <a:srgbClr val="990000"/>
                </a:solidFill>
                <a:latin typeface="Arial"/>
                <a:cs typeface="Arial"/>
              </a:rPr>
              <a:t>i</a:t>
            </a:r>
            <a:r>
              <a:rPr sz="2100" i="1" spc="-125" dirty="0">
                <a:solidFill>
                  <a:srgbClr val="990000"/>
                </a:solidFill>
                <a:latin typeface="Arial"/>
                <a:cs typeface="Arial"/>
              </a:rPr>
              <a:t>on</a:t>
            </a:r>
            <a:r>
              <a:rPr sz="2100" i="1" spc="-135" dirty="0">
                <a:solidFill>
                  <a:srgbClr val="990000"/>
                </a:solidFill>
                <a:latin typeface="Arial"/>
                <a:cs typeface="Arial"/>
              </a:rPr>
              <a:t>a</a:t>
            </a:r>
            <a:r>
              <a:rPr sz="2100" i="1" spc="80" dirty="0">
                <a:solidFill>
                  <a:srgbClr val="990000"/>
                </a:solidFill>
                <a:latin typeface="Arial"/>
                <a:cs typeface="Arial"/>
              </a:rPr>
              <a:t>l</a:t>
            </a:r>
            <a:r>
              <a:rPr sz="2100" i="1" spc="-5" dirty="0">
                <a:solidFill>
                  <a:srgbClr val="990000"/>
                </a:solidFill>
                <a:latin typeface="Arial"/>
                <a:cs typeface="Arial"/>
              </a:rPr>
              <a:t> </a:t>
            </a:r>
            <a:r>
              <a:rPr sz="2100" i="1" spc="-155" dirty="0">
                <a:solidFill>
                  <a:srgbClr val="990000"/>
                </a:solidFill>
                <a:latin typeface="Arial"/>
                <a:cs typeface="Arial"/>
              </a:rPr>
              <a:t>a</a:t>
            </a:r>
            <a:r>
              <a:rPr sz="2100" i="1" spc="75" dirty="0">
                <a:solidFill>
                  <a:srgbClr val="990000"/>
                </a:solidFill>
                <a:latin typeface="Arial"/>
                <a:cs typeface="Arial"/>
              </a:rPr>
              <a:t>bstr</a:t>
            </a:r>
            <a:r>
              <a:rPr sz="2100" i="1" spc="95" dirty="0">
                <a:solidFill>
                  <a:srgbClr val="990000"/>
                </a:solidFill>
                <a:latin typeface="Arial"/>
                <a:cs typeface="Arial"/>
              </a:rPr>
              <a:t>a</a:t>
            </a:r>
            <a:r>
              <a:rPr sz="2100" i="1" spc="170" dirty="0">
                <a:solidFill>
                  <a:srgbClr val="990000"/>
                </a:solidFill>
                <a:latin typeface="Arial"/>
                <a:cs typeface="Arial"/>
              </a:rPr>
              <a:t>ct</a:t>
            </a:r>
            <a:r>
              <a:rPr sz="2100" i="1" spc="-55" dirty="0">
                <a:solidFill>
                  <a:srgbClr val="990000"/>
                </a:solidFill>
                <a:latin typeface="Arial"/>
                <a:cs typeface="Arial"/>
              </a:rPr>
              <a:t>ion</a:t>
            </a:r>
            <a:endParaRPr sz="2100">
              <a:latin typeface="Arial"/>
              <a:cs typeface="Arial"/>
            </a:endParaRPr>
          </a:p>
          <a:p>
            <a:pPr>
              <a:spcBef>
                <a:spcPts val="56"/>
              </a:spcBef>
              <a:defRPr/>
            </a:pPr>
            <a:endParaRPr>
              <a:latin typeface="Times New Roman"/>
              <a:cs typeface="Times New Roman"/>
            </a:endParaRPr>
          </a:p>
          <a:p>
            <a:pPr marL="104139" algn="ctr">
              <a:defRPr/>
            </a:pPr>
            <a:r>
              <a:rPr dirty="0">
                <a:latin typeface="Comic Sans MS"/>
                <a:cs typeface="Comic Sans MS"/>
              </a:rPr>
              <a:t>A</a:t>
            </a:r>
            <a:endParaRPr>
              <a:latin typeface="Comic Sans MS"/>
              <a:cs typeface="Comic Sans MS"/>
            </a:endParaRPr>
          </a:p>
        </p:txBody>
      </p:sp>
      <p:sp>
        <p:nvSpPr>
          <p:cNvPr id="612373" name="object 21"/>
          <p:cNvSpPr txBox="1">
            <a:spLocks noChangeArrowheads="1"/>
          </p:cNvSpPr>
          <p:nvPr/>
        </p:nvSpPr>
        <p:spPr bwMode="auto">
          <a:xfrm>
            <a:off x="2274888" y="4230688"/>
            <a:ext cx="169862"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800">
                <a:latin typeface="Comic Sans MS" charset="0"/>
                <a:cs typeface="Comic Sans MS" charset="0"/>
              </a:rPr>
              <a:t>B</a:t>
            </a:r>
          </a:p>
        </p:txBody>
      </p:sp>
      <p:sp>
        <p:nvSpPr>
          <p:cNvPr id="612374" name="object 22"/>
          <p:cNvSpPr txBox="1">
            <a:spLocks noChangeArrowheads="1"/>
          </p:cNvSpPr>
          <p:nvPr/>
        </p:nvSpPr>
        <p:spPr bwMode="auto">
          <a:xfrm>
            <a:off x="4219575" y="4230688"/>
            <a:ext cx="163513"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800">
                <a:latin typeface="Comic Sans MS" charset="0"/>
                <a:cs typeface="Comic Sans MS" charset="0"/>
              </a:rPr>
              <a:t>C</a:t>
            </a:r>
          </a:p>
        </p:txBody>
      </p:sp>
      <p:sp>
        <p:nvSpPr>
          <p:cNvPr id="612375" name="object 23"/>
          <p:cNvSpPr txBox="1">
            <a:spLocks noChangeArrowheads="1"/>
          </p:cNvSpPr>
          <p:nvPr/>
        </p:nvSpPr>
        <p:spPr bwMode="auto">
          <a:xfrm>
            <a:off x="6307138" y="4230688"/>
            <a:ext cx="192087"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800">
                <a:latin typeface="Comic Sans MS" charset="0"/>
                <a:cs typeface="Comic Sans MS" charset="0"/>
              </a:rPr>
              <a:t>D</a:t>
            </a:r>
          </a:p>
        </p:txBody>
      </p:sp>
      <p:sp>
        <p:nvSpPr>
          <p:cNvPr id="612376" name="object 24"/>
          <p:cNvSpPr txBox="1">
            <a:spLocks noChangeArrowheads="1"/>
          </p:cNvSpPr>
          <p:nvPr/>
        </p:nvSpPr>
        <p:spPr bwMode="auto">
          <a:xfrm>
            <a:off x="1358900" y="5384800"/>
            <a:ext cx="271463"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800">
                <a:latin typeface="Comic Sans MS" charset="0"/>
                <a:cs typeface="Comic Sans MS" charset="0"/>
              </a:rPr>
              <a:t>E1</a:t>
            </a:r>
          </a:p>
        </p:txBody>
      </p:sp>
      <p:sp>
        <p:nvSpPr>
          <p:cNvPr id="25" name="object 25"/>
          <p:cNvSpPr txBox="1"/>
          <p:nvPr/>
        </p:nvSpPr>
        <p:spPr>
          <a:xfrm>
            <a:off x="5367338" y="5384800"/>
            <a:ext cx="254000" cy="254000"/>
          </a:xfrm>
          <a:prstGeom prst="rect">
            <a:avLst/>
          </a:prstGeom>
        </p:spPr>
        <p:txBody>
          <a:bodyPr lIns="0" tIns="0" rIns="0" bIns="0">
            <a:spAutoFit/>
          </a:bodyPr>
          <a:lstStyle/>
          <a:p>
            <a:pPr marL="12700">
              <a:defRPr/>
            </a:pPr>
            <a:r>
              <a:rPr spc="-5" dirty="0">
                <a:latin typeface="Comic Sans MS"/>
                <a:cs typeface="Comic Sans MS"/>
              </a:rPr>
              <a:t>I1</a:t>
            </a:r>
            <a:endParaRPr>
              <a:latin typeface="Comic Sans MS"/>
              <a:cs typeface="Comic Sans MS"/>
            </a:endParaRPr>
          </a:p>
        </p:txBody>
      </p:sp>
      <p:sp>
        <p:nvSpPr>
          <p:cNvPr id="26" name="object 26"/>
          <p:cNvSpPr txBox="1"/>
          <p:nvPr/>
        </p:nvSpPr>
        <p:spPr>
          <a:xfrm>
            <a:off x="6307138" y="5384800"/>
            <a:ext cx="301625" cy="254000"/>
          </a:xfrm>
          <a:prstGeom prst="rect">
            <a:avLst/>
          </a:prstGeom>
        </p:spPr>
        <p:txBody>
          <a:bodyPr lIns="0" tIns="0" rIns="0" bIns="0">
            <a:spAutoFit/>
          </a:bodyPr>
          <a:lstStyle/>
          <a:p>
            <a:pPr marL="12700">
              <a:defRPr/>
            </a:pPr>
            <a:r>
              <a:rPr spc="-10" dirty="0">
                <a:latin typeface="Comic Sans MS"/>
                <a:cs typeface="Comic Sans MS"/>
              </a:rPr>
              <a:t>C2</a:t>
            </a:r>
            <a:endParaRPr>
              <a:latin typeface="Comic Sans MS"/>
              <a:cs typeface="Comic Sans MS"/>
            </a:endParaRPr>
          </a:p>
        </p:txBody>
      </p:sp>
      <p:sp>
        <p:nvSpPr>
          <p:cNvPr id="27" name="object 27"/>
          <p:cNvSpPr txBox="1"/>
          <p:nvPr/>
        </p:nvSpPr>
        <p:spPr>
          <a:xfrm>
            <a:off x="7243763" y="5384800"/>
            <a:ext cx="290512" cy="254000"/>
          </a:xfrm>
          <a:prstGeom prst="rect">
            <a:avLst/>
          </a:prstGeom>
        </p:spPr>
        <p:txBody>
          <a:bodyPr lIns="0" tIns="0" rIns="0" bIns="0">
            <a:spAutoFit/>
          </a:bodyPr>
          <a:lstStyle/>
          <a:p>
            <a:pPr marL="12700">
              <a:defRPr/>
            </a:pPr>
            <a:r>
              <a:rPr spc="-5" dirty="0">
                <a:latin typeface="Comic Sans MS"/>
                <a:cs typeface="Comic Sans MS"/>
              </a:rPr>
              <a:t>I2</a:t>
            </a:r>
            <a:endParaRPr>
              <a:latin typeface="Comic Sans MS"/>
              <a:cs typeface="Comic Sans MS"/>
            </a:endParaRPr>
          </a:p>
        </p:txBody>
      </p:sp>
      <p:sp>
        <p:nvSpPr>
          <p:cNvPr id="612380" name="object 28"/>
          <p:cNvSpPr txBox="1">
            <a:spLocks noChangeArrowheads="1"/>
          </p:cNvSpPr>
          <p:nvPr/>
        </p:nvSpPr>
        <p:spPr bwMode="auto">
          <a:xfrm>
            <a:off x="2995613" y="5384800"/>
            <a:ext cx="150812" cy="25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800">
                <a:latin typeface="Comic Sans MS" charset="0"/>
                <a:cs typeface="Comic Sans MS" charset="0"/>
              </a:rPr>
              <a:t>I</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Subro</a:t>
            </a:r>
            <a:r>
              <a:rPr dirty="0"/>
              <a:t>u</a:t>
            </a:r>
            <a:r>
              <a:rPr spc="-5" dirty="0"/>
              <a:t>tin</a:t>
            </a:r>
            <a:r>
              <a:rPr spc="-15" dirty="0"/>
              <a:t>e</a:t>
            </a:r>
            <a:r>
              <a:rPr spc="-5" dirty="0"/>
              <a:t>s</a:t>
            </a:r>
          </a:p>
        </p:txBody>
      </p:sp>
      <p:sp>
        <p:nvSpPr>
          <p:cNvPr id="613378"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066ABB1-15FE-1E4B-B304-E08EA770F0B6}" type="slidenum">
              <a:rPr lang="en-US" sz="1200">
                <a:latin typeface="Garamond" charset="0"/>
              </a:rPr>
              <a:pPr eaLnBrk="1" hangingPunct="1"/>
              <a:t>297</a:t>
            </a:fld>
            <a:endParaRPr lang="en-US" sz="1200">
              <a:latin typeface="Garamond" charset="0"/>
            </a:endParaRPr>
          </a:p>
        </p:txBody>
      </p:sp>
      <p:sp>
        <p:nvSpPr>
          <p:cNvPr id="613379" name="object 3"/>
          <p:cNvSpPr txBox="1">
            <a:spLocks noChangeArrowheads="1"/>
          </p:cNvSpPr>
          <p:nvPr/>
        </p:nvSpPr>
        <p:spPr bwMode="auto">
          <a:xfrm>
            <a:off x="328613" y="960438"/>
            <a:ext cx="7977187" cy="4573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Advantages: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Clear, well-understood decomposition</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Based on analysis of system</a:t>
            </a:r>
            <a:r>
              <a:rPr lang="ja-JP" altLang="en-US">
                <a:solidFill>
                  <a:srgbClr val="3333FF"/>
                </a:solidFill>
                <a:latin typeface="Comic Sans MS" charset="0"/>
                <a:cs typeface="Comic Sans MS" charset="0"/>
              </a:rPr>
              <a:t>’</a:t>
            </a:r>
            <a:r>
              <a:rPr lang="en-US" altLang="ja-JP">
                <a:solidFill>
                  <a:srgbClr val="3333FF"/>
                </a:solidFill>
                <a:latin typeface="Comic Sans MS" charset="0"/>
                <a:cs typeface="Comic Sans MS" charset="0"/>
              </a:rPr>
              <a:t>s function</a:t>
            </a:r>
            <a:endParaRPr lang="en-US" altLang="ja-JP">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Supports top-down development</a:t>
            </a:r>
            <a:endParaRPr lang="en-US">
              <a:latin typeface="Comic Sans MS" charset="0"/>
              <a:cs typeface="Comic Sans MS" charset="0"/>
            </a:endParaRPr>
          </a:p>
          <a:p>
            <a:pPr eaLnBrk="1" hangingPunct="1">
              <a:spcBef>
                <a:spcPts val="575"/>
              </a:spcBef>
            </a:pPr>
            <a:r>
              <a:rPr lang="en-US">
                <a:latin typeface="Comic Sans MS" charset="0"/>
                <a:cs typeface="Comic Sans MS" charset="0"/>
              </a:rPr>
              <a:t>Disadvantages: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Tends to focus on just one function</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Downplays the role of data</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Strict master-slave relationship; subroutine loses context each time it terminates</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Adapted to the design of individual functional pieces, not entire system</a:t>
            </a:r>
            <a:endParaRPr lang="en-US">
              <a:latin typeface="Comic Sans MS" charset="0"/>
              <a:cs typeface="Comic Sans MS"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D</a:t>
            </a:r>
            <a:r>
              <a:rPr spc="-20" dirty="0"/>
              <a:t>a</a:t>
            </a:r>
            <a:r>
              <a:rPr spc="-5" dirty="0"/>
              <a:t>t</a:t>
            </a:r>
            <a:r>
              <a:rPr spc="-20" dirty="0"/>
              <a:t>a</a:t>
            </a:r>
            <a:r>
              <a:rPr spc="-5" dirty="0"/>
              <a:t>flow</a:t>
            </a:r>
            <a:r>
              <a:rPr spc="40" dirty="0"/>
              <a:t> </a:t>
            </a:r>
            <a:r>
              <a:rPr spc="-5" dirty="0"/>
              <a:t>sy</a:t>
            </a:r>
            <a:r>
              <a:rPr spc="-20" dirty="0"/>
              <a:t>s</a:t>
            </a:r>
            <a:r>
              <a:rPr spc="-5" dirty="0"/>
              <a:t>t</a:t>
            </a:r>
            <a:r>
              <a:rPr spc="-20" dirty="0"/>
              <a:t>e</a:t>
            </a:r>
            <a:r>
              <a:rPr spc="-5" dirty="0"/>
              <a:t>ms</a:t>
            </a:r>
          </a:p>
        </p:txBody>
      </p:sp>
      <p:sp>
        <p:nvSpPr>
          <p:cNvPr id="614402"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B3A9DBE-8C8B-944F-B8A6-83BB2963FF99}" type="slidenum">
              <a:rPr lang="en-US" sz="1200">
                <a:latin typeface="Garamond" charset="0"/>
              </a:rPr>
              <a:pPr eaLnBrk="1" hangingPunct="1"/>
              <a:t>298</a:t>
            </a:fld>
            <a:endParaRPr lang="en-US" sz="1200">
              <a:latin typeface="Garamond" charset="0"/>
            </a:endParaRPr>
          </a:p>
        </p:txBody>
      </p:sp>
      <p:sp>
        <p:nvSpPr>
          <p:cNvPr id="614403" name="object 3"/>
          <p:cNvSpPr txBox="1">
            <a:spLocks noChangeArrowheads="1"/>
          </p:cNvSpPr>
          <p:nvPr/>
        </p:nvSpPr>
        <p:spPr bwMode="auto">
          <a:xfrm>
            <a:off x="328613" y="960438"/>
            <a:ext cx="8383587" cy="3330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solidFill>
                  <a:srgbClr val="3333FF"/>
                </a:solidFill>
                <a:latin typeface="Comic Sans MS" charset="0"/>
                <a:cs typeface="Comic Sans MS" charset="0"/>
              </a:rPr>
              <a:t>Availability of data </a:t>
            </a:r>
            <a:r>
              <a:rPr lang="en-US">
                <a:latin typeface="Comic Sans MS" charset="0"/>
                <a:cs typeface="Comic Sans MS" charset="0"/>
              </a:rPr>
              <a:t>controls the computation</a:t>
            </a:r>
          </a:p>
          <a:p>
            <a:pPr eaLnBrk="1" hangingPunct="1">
              <a:spcBef>
                <a:spcPts val="575"/>
              </a:spcBef>
            </a:pPr>
            <a:r>
              <a:rPr lang="en-US">
                <a:latin typeface="Comic Sans MS" charset="0"/>
                <a:cs typeface="Comic Sans MS" charset="0"/>
              </a:rPr>
              <a:t>The structure is determined by the </a:t>
            </a:r>
            <a:r>
              <a:rPr lang="en-US">
                <a:solidFill>
                  <a:srgbClr val="3333FF"/>
                </a:solidFill>
                <a:latin typeface="Comic Sans MS" charset="0"/>
                <a:cs typeface="Comic Sans MS" charset="0"/>
              </a:rPr>
              <a:t>orderly motion of data </a:t>
            </a:r>
            <a:r>
              <a:rPr lang="en-US">
                <a:latin typeface="Comic Sans MS" charset="0"/>
                <a:cs typeface="Comic Sans MS" charset="0"/>
              </a:rPr>
              <a:t>from component to component</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Variations: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Control: push versus pull</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Degree of concurrency</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Topology</a:t>
            </a:r>
            <a:endParaRPr lang="en-US">
              <a:latin typeface="Comic Sans MS" charset="0"/>
              <a:cs typeface="Comic Sans MS"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D</a:t>
            </a:r>
            <a:r>
              <a:rPr spc="-20" dirty="0"/>
              <a:t>a</a:t>
            </a:r>
            <a:r>
              <a:rPr spc="-5" dirty="0"/>
              <a:t>t</a:t>
            </a:r>
            <a:r>
              <a:rPr spc="-20" dirty="0"/>
              <a:t>a</a:t>
            </a:r>
            <a:r>
              <a:rPr spc="-5" dirty="0"/>
              <a:t>flow:</a:t>
            </a:r>
            <a:r>
              <a:rPr spc="30" dirty="0"/>
              <a:t> </a:t>
            </a:r>
            <a:r>
              <a:rPr spc="-5" dirty="0"/>
              <a:t>bat</a:t>
            </a:r>
            <a:r>
              <a:rPr spc="-20" dirty="0"/>
              <a:t>c</a:t>
            </a:r>
            <a:r>
              <a:rPr dirty="0"/>
              <a:t>h-</a:t>
            </a:r>
            <a:r>
              <a:rPr spc="-5" dirty="0"/>
              <a:t>sequent</a:t>
            </a:r>
            <a:r>
              <a:rPr spc="-15" dirty="0"/>
              <a:t>i</a:t>
            </a:r>
            <a:r>
              <a:rPr spc="-10" dirty="0"/>
              <a:t>al</a:t>
            </a:r>
          </a:p>
        </p:txBody>
      </p:sp>
      <p:sp>
        <p:nvSpPr>
          <p:cNvPr id="615426" name="object 23"/>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5B92C4E-A666-D743-96E9-E9CBB020D9AB}" type="slidenum">
              <a:rPr lang="en-US" sz="1200">
                <a:latin typeface="Garamond" charset="0"/>
              </a:rPr>
              <a:pPr eaLnBrk="1" hangingPunct="1"/>
              <a:t>299</a:t>
            </a:fld>
            <a:endParaRPr lang="en-US" sz="1200">
              <a:latin typeface="Garamond" charset="0"/>
            </a:endParaRPr>
          </a:p>
        </p:txBody>
      </p:sp>
      <p:sp>
        <p:nvSpPr>
          <p:cNvPr id="615427" name="object 3"/>
          <p:cNvSpPr>
            <a:spLocks noChangeArrowheads="1"/>
          </p:cNvSpPr>
          <p:nvPr/>
        </p:nvSpPr>
        <p:spPr bwMode="auto">
          <a:xfrm>
            <a:off x="979488" y="4057650"/>
            <a:ext cx="701675" cy="9191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5428" name="object 4"/>
          <p:cNvSpPr>
            <a:spLocks noChangeArrowheads="1"/>
          </p:cNvSpPr>
          <p:nvPr/>
        </p:nvSpPr>
        <p:spPr bwMode="auto">
          <a:xfrm>
            <a:off x="1695450" y="5065713"/>
            <a:ext cx="1431925" cy="776287"/>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5429" name="object 5"/>
          <p:cNvSpPr>
            <a:spLocks noChangeArrowheads="1"/>
          </p:cNvSpPr>
          <p:nvPr/>
        </p:nvSpPr>
        <p:spPr bwMode="auto">
          <a:xfrm>
            <a:off x="3141663" y="4057650"/>
            <a:ext cx="700087" cy="9191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5430" name="object 6"/>
          <p:cNvSpPr>
            <a:spLocks/>
          </p:cNvSpPr>
          <p:nvPr/>
        </p:nvSpPr>
        <p:spPr bwMode="auto">
          <a:xfrm>
            <a:off x="1312863" y="4862513"/>
            <a:ext cx="450850" cy="596900"/>
          </a:xfrm>
          <a:custGeom>
            <a:avLst/>
            <a:gdLst>
              <a:gd name="T0" fmla="*/ 336550 w 450850"/>
              <a:gd name="T1" fmla="*/ 482600 h 596900"/>
              <a:gd name="T2" fmla="*/ 336550 w 450850"/>
              <a:gd name="T3" fmla="*/ 596900 h 596900"/>
              <a:gd name="T4" fmla="*/ 412750 w 450850"/>
              <a:gd name="T5" fmla="*/ 558800 h 596900"/>
              <a:gd name="T6" fmla="*/ 355600 w 450850"/>
              <a:gd name="T7" fmla="*/ 558800 h 596900"/>
              <a:gd name="T8" fmla="*/ 355600 w 450850"/>
              <a:gd name="T9" fmla="*/ 520700 h 596900"/>
              <a:gd name="T10" fmla="*/ 412750 w 450850"/>
              <a:gd name="T11" fmla="*/ 520700 h 596900"/>
              <a:gd name="T12" fmla="*/ 336550 w 450850"/>
              <a:gd name="T13" fmla="*/ 482600 h 596900"/>
              <a:gd name="T14" fmla="*/ 38100 w 450850"/>
              <a:gd name="T15" fmla="*/ 0 h 596900"/>
              <a:gd name="T16" fmla="*/ 0 w 450850"/>
              <a:gd name="T17" fmla="*/ 0 h 596900"/>
              <a:gd name="T18" fmla="*/ 0 w 450850"/>
              <a:gd name="T19" fmla="*/ 558800 h 596900"/>
              <a:gd name="T20" fmla="*/ 336550 w 450850"/>
              <a:gd name="T21" fmla="*/ 558800 h 596900"/>
              <a:gd name="T22" fmla="*/ 336550 w 450850"/>
              <a:gd name="T23" fmla="*/ 539750 h 596900"/>
              <a:gd name="T24" fmla="*/ 38100 w 450850"/>
              <a:gd name="T25" fmla="*/ 539750 h 596900"/>
              <a:gd name="T26" fmla="*/ 19050 w 450850"/>
              <a:gd name="T27" fmla="*/ 520700 h 596900"/>
              <a:gd name="T28" fmla="*/ 38100 w 450850"/>
              <a:gd name="T29" fmla="*/ 520700 h 596900"/>
              <a:gd name="T30" fmla="*/ 38100 w 450850"/>
              <a:gd name="T31" fmla="*/ 0 h 596900"/>
              <a:gd name="T32" fmla="*/ 412750 w 450850"/>
              <a:gd name="T33" fmla="*/ 520700 h 596900"/>
              <a:gd name="T34" fmla="*/ 355600 w 450850"/>
              <a:gd name="T35" fmla="*/ 520700 h 596900"/>
              <a:gd name="T36" fmla="*/ 355600 w 450850"/>
              <a:gd name="T37" fmla="*/ 558800 h 596900"/>
              <a:gd name="T38" fmla="*/ 412750 w 450850"/>
              <a:gd name="T39" fmla="*/ 558800 h 596900"/>
              <a:gd name="T40" fmla="*/ 450850 w 450850"/>
              <a:gd name="T41" fmla="*/ 539750 h 596900"/>
              <a:gd name="T42" fmla="*/ 412750 w 450850"/>
              <a:gd name="T43" fmla="*/ 520700 h 596900"/>
              <a:gd name="T44" fmla="*/ 38100 w 450850"/>
              <a:gd name="T45" fmla="*/ 520700 h 596900"/>
              <a:gd name="T46" fmla="*/ 19050 w 450850"/>
              <a:gd name="T47" fmla="*/ 520700 h 596900"/>
              <a:gd name="T48" fmla="*/ 38100 w 450850"/>
              <a:gd name="T49" fmla="*/ 539750 h 596900"/>
              <a:gd name="T50" fmla="*/ 38100 w 450850"/>
              <a:gd name="T51" fmla="*/ 520700 h 596900"/>
              <a:gd name="T52" fmla="*/ 336550 w 450850"/>
              <a:gd name="T53" fmla="*/ 520700 h 596900"/>
              <a:gd name="T54" fmla="*/ 38100 w 450850"/>
              <a:gd name="T55" fmla="*/ 520700 h 596900"/>
              <a:gd name="T56" fmla="*/ 38100 w 450850"/>
              <a:gd name="T57" fmla="*/ 539750 h 596900"/>
              <a:gd name="T58" fmla="*/ 336550 w 450850"/>
              <a:gd name="T59" fmla="*/ 539750 h 596900"/>
              <a:gd name="T60" fmla="*/ 336550 w 450850"/>
              <a:gd name="T61" fmla="*/ 520700 h 5969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0850" h="596900">
                <a:moveTo>
                  <a:pt x="336550" y="482600"/>
                </a:moveTo>
                <a:lnTo>
                  <a:pt x="336550" y="596900"/>
                </a:lnTo>
                <a:lnTo>
                  <a:pt x="412750" y="558800"/>
                </a:lnTo>
                <a:lnTo>
                  <a:pt x="355600" y="558800"/>
                </a:lnTo>
                <a:lnTo>
                  <a:pt x="355600" y="520700"/>
                </a:lnTo>
                <a:lnTo>
                  <a:pt x="412750" y="520700"/>
                </a:lnTo>
                <a:lnTo>
                  <a:pt x="336550" y="482600"/>
                </a:lnTo>
                <a:close/>
              </a:path>
              <a:path w="450850" h="596900">
                <a:moveTo>
                  <a:pt x="38100" y="0"/>
                </a:moveTo>
                <a:lnTo>
                  <a:pt x="0" y="0"/>
                </a:lnTo>
                <a:lnTo>
                  <a:pt x="0" y="558800"/>
                </a:lnTo>
                <a:lnTo>
                  <a:pt x="336550" y="558800"/>
                </a:lnTo>
                <a:lnTo>
                  <a:pt x="336550" y="539750"/>
                </a:lnTo>
                <a:lnTo>
                  <a:pt x="38100" y="539750"/>
                </a:lnTo>
                <a:lnTo>
                  <a:pt x="19050" y="520700"/>
                </a:lnTo>
                <a:lnTo>
                  <a:pt x="38100" y="520700"/>
                </a:lnTo>
                <a:lnTo>
                  <a:pt x="38100" y="0"/>
                </a:lnTo>
                <a:close/>
              </a:path>
              <a:path w="450850" h="596900">
                <a:moveTo>
                  <a:pt x="412750" y="520700"/>
                </a:moveTo>
                <a:lnTo>
                  <a:pt x="355600" y="520700"/>
                </a:lnTo>
                <a:lnTo>
                  <a:pt x="355600" y="558800"/>
                </a:lnTo>
                <a:lnTo>
                  <a:pt x="412750" y="558800"/>
                </a:lnTo>
                <a:lnTo>
                  <a:pt x="450850" y="539750"/>
                </a:lnTo>
                <a:lnTo>
                  <a:pt x="412750" y="520700"/>
                </a:lnTo>
                <a:close/>
              </a:path>
              <a:path w="450850" h="596900">
                <a:moveTo>
                  <a:pt x="38100" y="520700"/>
                </a:moveTo>
                <a:lnTo>
                  <a:pt x="19050" y="520700"/>
                </a:lnTo>
                <a:lnTo>
                  <a:pt x="38100" y="539750"/>
                </a:lnTo>
                <a:lnTo>
                  <a:pt x="38100" y="520700"/>
                </a:lnTo>
                <a:close/>
              </a:path>
              <a:path w="450850" h="596900">
                <a:moveTo>
                  <a:pt x="336550" y="520700"/>
                </a:moveTo>
                <a:lnTo>
                  <a:pt x="38100" y="520700"/>
                </a:lnTo>
                <a:lnTo>
                  <a:pt x="38100" y="539750"/>
                </a:lnTo>
                <a:lnTo>
                  <a:pt x="336550" y="539750"/>
                </a:lnTo>
                <a:lnTo>
                  <a:pt x="336550" y="5207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5431" name="object 7"/>
          <p:cNvSpPr>
            <a:spLocks/>
          </p:cNvSpPr>
          <p:nvPr/>
        </p:nvSpPr>
        <p:spPr bwMode="auto">
          <a:xfrm>
            <a:off x="3059113" y="4860925"/>
            <a:ext cx="346075" cy="560388"/>
          </a:xfrm>
          <a:custGeom>
            <a:avLst/>
            <a:gdLst>
              <a:gd name="T0" fmla="*/ 269875 w 346075"/>
              <a:gd name="T1" fmla="*/ 521469 h 560704"/>
              <a:gd name="T2" fmla="*/ 0 w 346075"/>
              <a:gd name="T3" fmla="*/ 521469 h 560704"/>
              <a:gd name="T4" fmla="*/ 0 w 346075"/>
              <a:gd name="T5" fmla="*/ 559503 h 560704"/>
              <a:gd name="T6" fmla="*/ 307975 w 346075"/>
              <a:gd name="T7" fmla="*/ 559503 h 560704"/>
              <a:gd name="T8" fmla="*/ 307975 w 346075"/>
              <a:gd name="T9" fmla="*/ 540486 h 560704"/>
              <a:gd name="T10" fmla="*/ 269875 w 346075"/>
              <a:gd name="T11" fmla="*/ 540486 h 560704"/>
              <a:gd name="T12" fmla="*/ 269875 w 346075"/>
              <a:gd name="T13" fmla="*/ 521469 h 560704"/>
              <a:gd name="T14" fmla="*/ 307975 w 346075"/>
              <a:gd name="T15" fmla="*/ 95088 h 560704"/>
              <a:gd name="T16" fmla="*/ 269875 w 346075"/>
              <a:gd name="T17" fmla="*/ 95088 h 560704"/>
              <a:gd name="T18" fmla="*/ 269875 w 346075"/>
              <a:gd name="T19" fmla="*/ 540486 h 560704"/>
              <a:gd name="T20" fmla="*/ 288925 w 346075"/>
              <a:gd name="T21" fmla="*/ 521469 h 560704"/>
              <a:gd name="T22" fmla="*/ 307975 w 346075"/>
              <a:gd name="T23" fmla="*/ 521469 h 560704"/>
              <a:gd name="T24" fmla="*/ 307975 w 346075"/>
              <a:gd name="T25" fmla="*/ 95088 h 560704"/>
              <a:gd name="T26" fmla="*/ 307975 w 346075"/>
              <a:gd name="T27" fmla="*/ 521469 h 560704"/>
              <a:gd name="T28" fmla="*/ 288925 w 346075"/>
              <a:gd name="T29" fmla="*/ 521469 h 560704"/>
              <a:gd name="T30" fmla="*/ 269875 w 346075"/>
              <a:gd name="T31" fmla="*/ 540486 h 560704"/>
              <a:gd name="T32" fmla="*/ 307975 w 346075"/>
              <a:gd name="T33" fmla="*/ 540486 h 560704"/>
              <a:gd name="T34" fmla="*/ 307975 w 346075"/>
              <a:gd name="T35" fmla="*/ 521469 h 560704"/>
              <a:gd name="T36" fmla="*/ 288925 w 346075"/>
              <a:gd name="T37" fmla="*/ 0 h 560704"/>
              <a:gd name="T38" fmla="*/ 231775 w 346075"/>
              <a:gd name="T39" fmla="*/ 114108 h 560704"/>
              <a:gd name="T40" fmla="*/ 269875 w 346075"/>
              <a:gd name="T41" fmla="*/ 114108 h 560704"/>
              <a:gd name="T42" fmla="*/ 269875 w 346075"/>
              <a:gd name="T43" fmla="*/ 95088 h 560704"/>
              <a:gd name="T44" fmla="*/ 336550 w 346075"/>
              <a:gd name="T45" fmla="*/ 95088 h 560704"/>
              <a:gd name="T46" fmla="*/ 288925 w 346075"/>
              <a:gd name="T47" fmla="*/ 0 h 560704"/>
              <a:gd name="T48" fmla="*/ 336550 w 346075"/>
              <a:gd name="T49" fmla="*/ 95088 h 560704"/>
              <a:gd name="T50" fmla="*/ 307975 w 346075"/>
              <a:gd name="T51" fmla="*/ 95088 h 560704"/>
              <a:gd name="T52" fmla="*/ 307975 w 346075"/>
              <a:gd name="T53" fmla="*/ 114108 h 560704"/>
              <a:gd name="T54" fmla="*/ 346075 w 346075"/>
              <a:gd name="T55" fmla="*/ 114108 h 560704"/>
              <a:gd name="T56" fmla="*/ 336550 w 346075"/>
              <a:gd name="T57" fmla="*/ 95088 h 5607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6075" h="560704">
                <a:moveTo>
                  <a:pt x="269875" y="522351"/>
                </a:moveTo>
                <a:lnTo>
                  <a:pt x="0" y="522351"/>
                </a:lnTo>
                <a:lnTo>
                  <a:pt x="0" y="560451"/>
                </a:lnTo>
                <a:lnTo>
                  <a:pt x="307975" y="560451"/>
                </a:lnTo>
                <a:lnTo>
                  <a:pt x="307975" y="541401"/>
                </a:lnTo>
                <a:lnTo>
                  <a:pt x="269875" y="541401"/>
                </a:lnTo>
                <a:lnTo>
                  <a:pt x="269875" y="522351"/>
                </a:lnTo>
                <a:close/>
              </a:path>
              <a:path w="346075" h="560704">
                <a:moveTo>
                  <a:pt x="307975" y="95250"/>
                </a:moveTo>
                <a:lnTo>
                  <a:pt x="269875" y="95250"/>
                </a:lnTo>
                <a:lnTo>
                  <a:pt x="269875" y="541401"/>
                </a:lnTo>
                <a:lnTo>
                  <a:pt x="288925" y="522351"/>
                </a:lnTo>
                <a:lnTo>
                  <a:pt x="307975" y="522351"/>
                </a:lnTo>
                <a:lnTo>
                  <a:pt x="307975" y="95250"/>
                </a:lnTo>
                <a:close/>
              </a:path>
              <a:path w="346075" h="560704">
                <a:moveTo>
                  <a:pt x="307975" y="522351"/>
                </a:moveTo>
                <a:lnTo>
                  <a:pt x="288925" y="522351"/>
                </a:lnTo>
                <a:lnTo>
                  <a:pt x="269875" y="541401"/>
                </a:lnTo>
                <a:lnTo>
                  <a:pt x="307975" y="541401"/>
                </a:lnTo>
                <a:lnTo>
                  <a:pt x="307975" y="522351"/>
                </a:lnTo>
                <a:close/>
              </a:path>
              <a:path w="346075" h="560704">
                <a:moveTo>
                  <a:pt x="288925" y="0"/>
                </a:moveTo>
                <a:lnTo>
                  <a:pt x="231775" y="114300"/>
                </a:lnTo>
                <a:lnTo>
                  <a:pt x="269875" y="114300"/>
                </a:lnTo>
                <a:lnTo>
                  <a:pt x="269875" y="95250"/>
                </a:lnTo>
                <a:lnTo>
                  <a:pt x="336550" y="95250"/>
                </a:lnTo>
                <a:lnTo>
                  <a:pt x="288925" y="0"/>
                </a:lnTo>
                <a:close/>
              </a:path>
              <a:path w="346075" h="560704">
                <a:moveTo>
                  <a:pt x="336550" y="95250"/>
                </a:moveTo>
                <a:lnTo>
                  <a:pt x="307975" y="95250"/>
                </a:lnTo>
                <a:lnTo>
                  <a:pt x="307975" y="114300"/>
                </a:lnTo>
                <a:lnTo>
                  <a:pt x="346075" y="114300"/>
                </a:lnTo>
                <a:lnTo>
                  <a:pt x="336550" y="952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5432" name="object 8"/>
          <p:cNvSpPr>
            <a:spLocks noChangeArrowheads="1"/>
          </p:cNvSpPr>
          <p:nvPr/>
        </p:nvSpPr>
        <p:spPr bwMode="auto">
          <a:xfrm>
            <a:off x="3857625" y="5065713"/>
            <a:ext cx="1428750" cy="776287"/>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9" name="object 9"/>
          <p:cNvSpPr txBox="1"/>
          <p:nvPr/>
        </p:nvSpPr>
        <p:spPr>
          <a:xfrm>
            <a:off x="4003675" y="5256213"/>
            <a:ext cx="1190625" cy="331787"/>
          </a:xfrm>
          <a:prstGeom prst="rect">
            <a:avLst/>
          </a:prstGeom>
        </p:spPr>
        <p:txBody>
          <a:bodyPr lIns="0" tIns="0" rIns="0" bIns="0">
            <a:spAutoFit/>
          </a:bodyPr>
          <a:lstStyle/>
          <a:p>
            <a:pPr marL="12700">
              <a:defRPr/>
            </a:pPr>
            <a:r>
              <a:rPr sz="2400" dirty="0">
                <a:latin typeface="Comic Sans MS"/>
                <a:cs typeface="Comic Sans MS"/>
              </a:rPr>
              <a:t>Pr</a:t>
            </a:r>
            <a:r>
              <a:rPr sz="2400" spc="-15" dirty="0">
                <a:latin typeface="Comic Sans MS"/>
                <a:cs typeface="Comic Sans MS"/>
              </a:rPr>
              <a:t>o</a:t>
            </a:r>
            <a:r>
              <a:rPr sz="2400" dirty="0">
                <a:latin typeface="Comic Sans MS"/>
                <a:cs typeface="Comic Sans MS"/>
              </a:rPr>
              <a:t>gr</a:t>
            </a:r>
            <a:r>
              <a:rPr sz="2400" spc="-15" dirty="0">
                <a:latin typeface="Comic Sans MS"/>
                <a:cs typeface="Comic Sans MS"/>
              </a:rPr>
              <a:t>a</a:t>
            </a:r>
            <a:r>
              <a:rPr sz="2400" dirty="0">
                <a:latin typeface="Comic Sans MS"/>
                <a:cs typeface="Comic Sans MS"/>
              </a:rPr>
              <a:t>m</a:t>
            </a:r>
            <a:endParaRPr sz="2400">
              <a:latin typeface="Comic Sans MS"/>
              <a:cs typeface="Comic Sans MS"/>
            </a:endParaRPr>
          </a:p>
        </p:txBody>
      </p:sp>
      <p:sp>
        <p:nvSpPr>
          <p:cNvPr id="615434" name="object 10"/>
          <p:cNvSpPr>
            <a:spLocks noChangeArrowheads="1"/>
          </p:cNvSpPr>
          <p:nvPr/>
        </p:nvSpPr>
        <p:spPr bwMode="auto">
          <a:xfrm>
            <a:off x="5302250" y="4057650"/>
            <a:ext cx="700088" cy="9191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5435" name="object 11"/>
          <p:cNvSpPr>
            <a:spLocks/>
          </p:cNvSpPr>
          <p:nvPr/>
        </p:nvSpPr>
        <p:spPr bwMode="auto">
          <a:xfrm>
            <a:off x="3617913" y="4860925"/>
            <a:ext cx="306387" cy="598488"/>
          </a:xfrm>
          <a:custGeom>
            <a:avLst/>
            <a:gdLst>
              <a:gd name="T0" fmla="*/ 191430 w 306704"/>
              <a:gd name="T1" fmla="*/ 483485 h 598804"/>
              <a:gd name="T2" fmla="*/ 191430 w 306704"/>
              <a:gd name="T3" fmla="*/ 597603 h 598804"/>
              <a:gd name="T4" fmla="*/ 267393 w 306704"/>
              <a:gd name="T5" fmla="*/ 559564 h 598804"/>
              <a:gd name="T6" fmla="*/ 210420 w 306704"/>
              <a:gd name="T7" fmla="*/ 559564 h 598804"/>
              <a:gd name="T8" fmla="*/ 210420 w 306704"/>
              <a:gd name="T9" fmla="*/ 521524 h 598804"/>
              <a:gd name="T10" fmla="*/ 267393 w 306704"/>
              <a:gd name="T11" fmla="*/ 521524 h 598804"/>
              <a:gd name="T12" fmla="*/ 191430 w 306704"/>
              <a:gd name="T13" fmla="*/ 483485 h 598804"/>
              <a:gd name="T14" fmla="*/ 37983 w 306704"/>
              <a:gd name="T15" fmla="*/ 0 h 598804"/>
              <a:gd name="T16" fmla="*/ 0 w 306704"/>
              <a:gd name="T17" fmla="*/ 0 h 598804"/>
              <a:gd name="T18" fmla="*/ 0 w 306704"/>
              <a:gd name="T19" fmla="*/ 559564 h 598804"/>
              <a:gd name="T20" fmla="*/ 191430 w 306704"/>
              <a:gd name="T21" fmla="*/ 559564 h 598804"/>
              <a:gd name="T22" fmla="*/ 191430 w 306704"/>
              <a:gd name="T23" fmla="*/ 540544 h 598804"/>
              <a:gd name="T24" fmla="*/ 37983 w 306704"/>
              <a:gd name="T25" fmla="*/ 540544 h 598804"/>
              <a:gd name="T26" fmla="*/ 18990 w 306704"/>
              <a:gd name="T27" fmla="*/ 521524 h 598804"/>
              <a:gd name="T28" fmla="*/ 37983 w 306704"/>
              <a:gd name="T29" fmla="*/ 521524 h 598804"/>
              <a:gd name="T30" fmla="*/ 37983 w 306704"/>
              <a:gd name="T31" fmla="*/ 0 h 598804"/>
              <a:gd name="T32" fmla="*/ 267393 w 306704"/>
              <a:gd name="T33" fmla="*/ 521524 h 598804"/>
              <a:gd name="T34" fmla="*/ 210420 w 306704"/>
              <a:gd name="T35" fmla="*/ 521524 h 598804"/>
              <a:gd name="T36" fmla="*/ 210420 w 306704"/>
              <a:gd name="T37" fmla="*/ 559564 h 598804"/>
              <a:gd name="T38" fmla="*/ 267393 w 306704"/>
              <a:gd name="T39" fmla="*/ 559564 h 598804"/>
              <a:gd name="T40" fmla="*/ 305375 w 306704"/>
              <a:gd name="T41" fmla="*/ 540544 h 598804"/>
              <a:gd name="T42" fmla="*/ 267393 w 306704"/>
              <a:gd name="T43" fmla="*/ 521524 h 598804"/>
              <a:gd name="T44" fmla="*/ 37983 w 306704"/>
              <a:gd name="T45" fmla="*/ 521524 h 598804"/>
              <a:gd name="T46" fmla="*/ 18990 w 306704"/>
              <a:gd name="T47" fmla="*/ 521524 h 598804"/>
              <a:gd name="T48" fmla="*/ 37983 w 306704"/>
              <a:gd name="T49" fmla="*/ 540544 h 598804"/>
              <a:gd name="T50" fmla="*/ 37983 w 306704"/>
              <a:gd name="T51" fmla="*/ 521524 h 598804"/>
              <a:gd name="T52" fmla="*/ 191430 w 306704"/>
              <a:gd name="T53" fmla="*/ 521524 h 598804"/>
              <a:gd name="T54" fmla="*/ 37983 w 306704"/>
              <a:gd name="T55" fmla="*/ 521524 h 598804"/>
              <a:gd name="T56" fmla="*/ 37983 w 306704"/>
              <a:gd name="T57" fmla="*/ 540544 h 598804"/>
              <a:gd name="T58" fmla="*/ 191430 w 306704"/>
              <a:gd name="T59" fmla="*/ 540544 h 598804"/>
              <a:gd name="T60" fmla="*/ 191430 w 306704"/>
              <a:gd name="T61" fmla="*/ 521524 h 59880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6704" h="598804">
                <a:moveTo>
                  <a:pt x="192024" y="484251"/>
                </a:moveTo>
                <a:lnTo>
                  <a:pt x="192024" y="598551"/>
                </a:lnTo>
                <a:lnTo>
                  <a:pt x="268224" y="560451"/>
                </a:lnTo>
                <a:lnTo>
                  <a:pt x="211074" y="560451"/>
                </a:lnTo>
                <a:lnTo>
                  <a:pt x="211074" y="522351"/>
                </a:lnTo>
                <a:lnTo>
                  <a:pt x="268224" y="522351"/>
                </a:lnTo>
                <a:lnTo>
                  <a:pt x="192024" y="484251"/>
                </a:lnTo>
                <a:close/>
              </a:path>
              <a:path w="306704" h="598804">
                <a:moveTo>
                  <a:pt x="38100" y="0"/>
                </a:moveTo>
                <a:lnTo>
                  <a:pt x="0" y="0"/>
                </a:lnTo>
                <a:lnTo>
                  <a:pt x="0" y="560451"/>
                </a:lnTo>
                <a:lnTo>
                  <a:pt x="192024" y="560451"/>
                </a:lnTo>
                <a:lnTo>
                  <a:pt x="192024" y="541401"/>
                </a:lnTo>
                <a:lnTo>
                  <a:pt x="38100" y="541401"/>
                </a:lnTo>
                <a:lnTo>
                  <a:pt x="19050" y="522351"/>
                </a:lnTo>
                <a:lnTo>
                  <a:pt x="38100" y="522351"/>
                </a:lnTo>
                <a:lnTo>
                  <a:pt x="38100" y="0"/>
                </a:lnTo>
                <a:close/>
              </a:path>
              <a:path w="306704" h="598804">
                <a:moveTo>
                  <a:pt x="268224" y="522351"/>
                </a:moveTo>
                <a:lnTo>
                  <a:pt x="211074" y="522351"/>
                </a:lnTo>
                <a:lnTo>
                  <a:pt x="211074" y="560451"/>
                </a:lnTo>
                <a:lnTo>
                  <a:pt x="268224" y="560451"/>
                </a:lnTo>
                <a:lnTo>
                  <a:pt x="306324" y="541401"/>
                </a:lnTo>
                <a:lnTo>
                  <a:pt x="268224" y="522351"/>
                </a:lnTo>
                <a:close/>
              </a:path>
              <a:path w="306704" h="598804">
                <a:moveTo>
                  <a:pt x="38100" y="522351"/>
                </a:moveTo>
                <a:lnTo>
                  <a:pt x="19050" y="522351"/>
                </a:lnTo>
                <a:lnTo>
                  <a:pt x="38100" y="541401"/>
                </a:lnTo>
                <a:lnTo>
                  <a:pt x="38100" y="522351"/>
                </a:lnTo>
                <a:close/>
              </a:path>
              <a:path w="306704" h="598804">
                <a:moveTo>
                  <a:pt x="192024" y="522351"/>
                </a:moveTo>
                <a:lnTo>
                  <a:pt x="38100" y="522351"/>
                </a:lnTo>
                <a:lnTo>
                  <a:pt x="38100" y="541401"/>
                </a:lnTo>
                <a:lnTo>
                  <a:pt x="192024" y="541401"/>
                </a:lnTo>
                <a:lnTo>
                  <a:pt x="192024" y="5223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5436" name="object 12"/>
          <p:cNvSpPr>
            <a:spLocks/>
          </p:cNvSpPr>
          <p:nvPr/>
        </p:nvSpPr>
        <p:spPr bwMode="auto">
          <a:xfrm>
            <a:off x="5219700" y="4860925"/>
            <a:ext cx="346075" cy="560388"/>
          </a:xfrm>
          <a:custGeom>
            <a:avLst/>
            <a:gdLst>
              <a:gd name="T0" fmla="*/ 269875 w 346075"/>
              <a:gd name="T1" fmla="*/ 521469 h 560704"/>
              <a:gd name="T2" fmla="*/ 0 w 346075"/>
              <a:gd name="T3" fmla="*/ 521469 h 560704"/>
              <a:gd name="T4" fmla="*/ 0 w 346075"/>
              <a:gd name="T5" fmla="*/ 559503 h 560704"/>
              <a:gd name="T6" fmla="*/ 307975 w 346075"/>
              <a:gd name="T7" fmla="*/ 559503 h 560704"/>
              <a:gd name="T8" fmla="*/ 307975 w 346075"/>
              <a:gd name="T9" fmla="*/ 540486 h 560704"/>
              <a:gd name="T10" fmla="*/ 269875 w 346075"/>
              <a:gd name="T11" fmla="*/ 540486 h 560704"/>
              <a:gd name="T12" fmla="*/ 269875 w 346075"/>
              <a:gd name="T13" fmla="*/ 521469 h 560704"/>
              <a:gd name="T14" fmla="*/ 307975 w 346075"/>
              <a:gd name="T15" fmla="*/ 95088 h 560704"/>
              <a:gd name="T16" fmla="*/ 269875 w 346075"/>
              <a:gd name="T17" fmla="*/ 95088 h 560704"/>
              <a:gd name="T18" fmla="*/ 269875 w 346075"/>
              <a:gd name="T19" fmla="*/ 540486 h 560704"/>
              <a:gd name="T20" fmla="*/ 288925 w 346075"/>
              <a:gd name="T21" fmla="*/ 521469 h 560704"/>
              <a:gd name="T22" fmla="*/ 307975 w 346075"/>
              <a:gd name="T23" fmla="*/ 521469 h 560704"/>
              <a:gd name="T24" fmla="*/ 307975 w 346075"/>
              <a:gd name="T25" fmla="*/ 95088 h 560704"/>
              <a:gd name="T26" fmla="*/ 307975 w 346075"/>
              <a:gd name="T27" fmla="*/ 521469 h 560704"/>
              <a:gd name="T28" fmla="*/ 288925 w 346075"/>
              <a:gd name="T29" fmla="*/ 521469 h 560704"/>
              <a:gd name="T30" fmla="*/ 269875 w 346075"/>
              <a:gd name="T31" fmla="*/ 540486 h 560704"/>
              <a:gd name="T32" fmla="*/ 307975 w 346075"/>
              <a:gd name="T33" fmla="*/ 540486 h 560704"/>
              <a:gd name="T34" fmla="*/ 307975 w 346075"/>
              <a:gd name="T35" fmla="*/ 521469 h 560704"/>
              <a:gd name="T36" fmla="*/ 288925 w 346075"/>
              <a:gd name="T37" fmla="*/ 0 h 560704"/>
              <a:gd name="T38" fmla="*/ 231775 w 346075"/>
              <a:gd name="T39" fmla="*/ 114108 h 560704"/>
              <a:gd name="T40" fmla="*/ 269875 w 346075"/>
              <a:gd name="T41" fmla="*/ 114108 h 560704"/>
              <a:gd name="T42" fmla="*/ 269875 w 346075"/>
              <a:gd name="T43" fmla="*/ 95088 h 560704"/>
              <a:gd name="T44" fmla="*/ 336550 w 346075"/>
              <a:gd name="T45" fmla="*/ 95088 h 560704"/>
              <a:gd name="T46" fmla="*/ 288925 w 346075"/>
              <a:gd name="T47" fmla="*/ 0 h 560704"/>
              <a:gd name="T48" fmla="*/ 336550 w 346075"/>
              <a:gd name="T49" fmla="*/ 95088 h 560704"/>
              <a:gd name="T50" fmla="*/ 307975 w 346075"/>
              <a:gd name="T51" fmla="*/ 95088 h 560704"/>
              <a:gd name="T52" fmla="*/ 307975 w 346075"/>
              <a:gd name="T53" fmla="*/ 114108 h 560704"/>
              <a:gd name="T54" fmla="*/ 346075 w 346075"/>
              <a:gd name="T55" fmla="*/ 114108 h 560704"/>
              <a:gd name="T56" fmla="*/ 336550 w 346075"/>
              <a:gd name="T57" fmla="*/ 95088 h 56070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6075" h="560704">
                <a:moveTo>
                  <a:pt x="269875" y="522351"/>
                </a:moveTo>
                <a:lnTo>
                  <a:pt x="0" y="522351"/>
                </a:lnTo>
                <a:lnTo>
                  <a:pt x="0" y="560451"/>
                </a:lnTo>
                <a:lnTo>
                  <a:pt x="307975" y="560451"/>
                </a:lnTo>
                <a:lnTo>
                  <a:pt x="307975" y="541401"/>
                </a:lnTo>
                <a:lnTo>
                  <a:pt x="269875" y="541401"/>
                </a:lnTo>
                <a:lnTo>
                  <a:pt x="269875" y="522351"/>
                </a:lnTo>
                <a:close/>
              </a:path>
              <a:path w="346075" h="560704">
                <a:moveTo>
                  <a:pt x="307975" y="95250"/>
                </a:moveTo>
                <a:lnTo>
                  <a:pt x="269875" y="95250"/>
                </a:lnTo>
                <a:lnTo>
                  <a:pt x="269875" y="541401"/>
                </a:lnTo>
                <a:lnTo>
                  <a:pt x="288925" y="522351"/>
                </a:lnTo>
                <a:lnTo>
                  <a:pt x="307975" y="522351"/>
                </a:lnTo>
                <a:lnTo>
                  <a:pt x="307975" y="95250"/>
                </a:lnTo>
                <a:close/>
              </a:path>
              <a:path w="346075" h="560704">
                <a:moveTo>
                  <a:pt x="307975" y="522351"/>
                </a:moveTo>
                <a:lnTo>
                  <a:pt x="288925" y="522351"/>
                </a:lnTo>
                <a:lnTo>
                  <a:pt x="269875" y="541401"/>
                </a:lnTo>
                <a:lnTo>
                  <a:pt x="307975" y="541401"/>
                </a:lnTo>
                <a:lnTo>
                  <a:pt x="307975" y="522351"/>
                </a:lnTo>
                <a:close/>
              </a:path>
              <a:path w="346075" h="560704">
                <a:moveTo>
                  <a:pt x="288925" y="0"/>
                </a:moveTo>
                <a:lnTo>
                  <a:pt x="231775" y="114300"/>
                </a:lnTo>
                <a:lnTo>
                  <a:pt x="269875" y="114300"/>
                </a:lnTo>
                <a:lnTo>
                  <a:pt x="269875" y="95250"/>
                </a:lnTo>
                <a:lnTo>
                  <a:pt x="336550" y="95250"/>
                </a:lnTo>
                <a:lnTo>
                  <a:pt x="288925" y="0"/>
                </a:lnTo>
                <a:close/>
              </a:path>
              <a:path w="346075" h="560704">
                <a:moveTo>
                  <a:pt x="336550" y="95250"/>
                </a:moveTo>
                <a:lnTo>
                  <a:pt x="307975" y="95250"/>
                </a:lnTo>
                <a:lnTo>
                  <a:pt x="307975" y="114300"/>
                </a:lnTo>
                <a:lnTo>
                  <a:pt x="346075" y="114300"/>
                </a:lnTo>
                <a:lnTo>
                  <a:pt x="336550" y="952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5437" name="object 13"/>
          <p:cNvSpPr>
            <a:spLocks noChangeArrowheads="1"/>
          </p:cNvSpPr>
          <p:nvPr/>
        </p:nvSpPr>
        <p:spPr bwMode="auto">
          <a:xfrm>
            <a:off x="6016625" y="5065713"/>
            <a:ext cx="1431925" cy="776287"/>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 name="object 14"/>
          <p:cNvSpPr txBox="1"/>
          <p:nvPr/>
        </p:nvSpPr>
        <p:spPr>
          <a:xfrm>
            <a:off x="6164263" y="5256213"/>
            <a:ext cx="1190625" cy="331787"/>
          </a:xfrm>
          <a:prstGeom prst="rect">
            <a:avLst/>
          </a:prstGeom>
        </p:spPr>
        <p:txBody>
          <a:bodyPr lIns="0" tIns="0" rIns="0" bIns="0">
            <a:spAutoFit/>
          </a:bodyPr>
          <a:lstStyle/>
          <a:p>
            <a:pPr marL="12700">
              <a:defRPr/>
            </a:pPr>
            <a:r>
              <a:rPr sz="2400" dirty="0">
                <a:latin typeface="Comic Sans MS"/>
                <a:cs typeface="Comic Sans MS"/>
              </a:rPr>
              <a:t>Pr</a:t>
            </a:r>
            <a:r>
              <a:rPr sz="2400" spc="-15" dirty="0">
                <a:latin typeface="Comic Sans MS"/>
                <a:cs typeface="Comic Sans MS"/>
              </a:rPr>
              <a:t>o</a:t>
            </a:r>
            <a:r>
              <a:rPr sz="2400" dirty="0">
                <a:latin typeface="Comic Sans MS"/>
                <a:cs typeface="Comic Sans MS"/>
              </a:rPr>
              <a:t>gr</a:t>
            </a:r>
            <a:r>
              <a:rPr sz="2400" spc="-15" dirty="0">
                <a:latin typeface="Comic Sans MS"/>
                <a:cs typeface="Comic Sans MS"/>
              </a:rPr>
              <a:t>a</a:t>
            </a:r>
            <a:r>
              <a:rPr sz="2400" dirty="0">
                <a:latin typeface="Comic Sans MS"/>
                <a:cs typeface="Comic Sans MS"/>
              </a:rPr>
              <a:t>m</a:t>
            </a:r>
            <a:endParaRPr sz="2400">
              <a:latin typeface="Comic Sans MS"/>
              <a:cs typeface="Comic Sans MS"/>
            </a:endParaRPr>
          </a:p>
        </p:txBody>
      </p:sp>
      <p:sp>
        <p:nvSpPr>
          <p:cNvPr id="615439" name="object 15"/>
          <p:cNvSpPr>
            <a:spLocks noChangeArrowheads="1"/>
          </p:cNvSpPr>
          <p:nvPr/>
        </p:nvSpPr>
        <p:spPr bwMode="auto">
          <a:xfrm>
            <a:off x="7462838" y="4057650"/>
            <a:ext cx="701675" cy="9191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5440" name="object 16"/>
          <p:cNvSpPr>
            <a:spLocks/>
          </p:cNvSpPr>
          <p:nvPr/>
        </p:nvSpPr>
        <p:spPr bwMode="auto">
          <a:xfrm>
            <a:off x="5778500" y="4860925"/>
            <a:ext cx="306388" cy="598488"/>
          </a:xfrm>
          <a:custGeom>
            <a:avLst/>
            <a:gdLst>
              <a:gd name="T0" fmla="*/ 191431 w 306704"/>
              <a:gd name="T1" fmla="*/ 483485 h 598804"/>
              <a:gd name="T2" fmla="*/ 191431 w 306704"/>
              <a:gd name="T3" fmla="*/ 597603 h 598804"/>
              <a:gd name="T4" fmla="*/ 267396 w 306704"/>
              <a:gd name="T5" fmla="*/ 559564 h 598804"/>
              <a:gd name="T6" fmla="*/ 210423 w 306704"/>
              <a:gd name="T7" fmla="*/ 559564 h 598804"/>
              <a:gd name="T8" fmla="*/ 210423 w 306704"/>
              <a:gd name="T9" fmla="*/ 521524 h 598804"/>
              <a:gd name="T10" fmla="*/ 267396 w 306704"/>
              <a:gd name="T11" fmla="*/ 521524 h 598804"/>
              <a:gd name="T12" fmla="*/ 191431 w 306704"/>
              <a:gd name="T13" fmla="*/ 483485 h 598804"/>
              <a:gd name="T14" fmla="*/ 37983 w 306704"/>
              <a:gd name="T15" fmla="*/ 0 h 598804"/>
              <a:gd name="T16" fmla="*/ 0 w 306704"/>
              <a:gd name="T17" fmla="*/ 0 h 598804"/>
              <a:gd name="T18" fmla="*/ 0 w 306704"/>
              <a:gd name="T19" fmla="*/ 559564 h 598804"/>
              <a:gd name="T20" fmla="*/ 191431 w 306704"/>
              <a:gd name="T21" fmla="*/ 559564 h 598804"/>
              <a:gd name="T22" fmla="*/ 191431 w 306704"/>
              <a:gd name="T23" fmla="*/ 540544 h 598804"/>
              <a:gd name="T24" fmla="*/ 37983 w 306704"/>
              <a:gd name="T25" fmla="*/ 540544 h 598804"/>
              <a:gd name="T26" fmla="*/ 18990 w 306704"/>
              <a:gd name="T27" fmla="*/ 521524 h 598804"/>
              <a:gd name="T28" fmla="*/ 37983 w 306704"/>
              <a:gd name="T29" fmla="*/ 521524 h 598804"/>
              <a:gd name="T30" fmla="*/ 37983 w 306704"/>
              <a:gd name="T31" fmla="*/ 0 h 598804"/>
              <a:gd name="T32" fmla="*/ 267396 w 306704"/>
              <a:gd name="T33" fmla="*/ 521524 h 598804"/>
              <a:gd name="T34" fmla="*/ 210423 w 306704"/>
              <a:gd name="T35" fmla="*/ 521524 h 598804"/>
              <a:gd name="T36" fmla="*/ 210423 w 306704"/>
              <a:gd name="T37" fmla="*/ 559564 h 598804"/>
              <a:gd name="T38" fmla="*/ 267396 w 306704"/>
              <a:gd name="T39" fmla="*/ 559564 h 598804"/>
              <a:gd name="T40" fmla="*/ 305378 w 306704"/>
              <a:gd name="T41" fmla="*/ 540544 h 598804"/>
              <a:gd name="T42" fmla="*/ 267396 w 306704"/>
              <a:gd name="T43" fmla="*/ 521524 h 598804"/>
              <a:gd name="T44" fmla="*/ 37983 w 306704"/>
              <a:gd name="T45" fmla="*/ 521524 h 598804"/>
              <a:gd name="T46" fmla="*/ 18990 w 306704"/>
              <a:gd name="T47" fmla="*/ 521524 h 598804"/>
              <a:gd name="T48" fmla="*/ 37983 w 306704"/>
              <a:gd name="T49" fmla="*/ 540544 h 598804"/>
              <a:gd name="T50" fmla="*/ 37983 w 306704"/>
              <a:gd name="T51" fmla="*/ 521524 h 598804"/>
              <a:gd name="T52" fmla="*/ 191431 w 306704"/>
              <a:gd name="T53" fmla="*/ 521524 h 598804"/>
              <a:gd name="T54" fmla="*/ 37983 w 306704"/>
              <a:gd name="T55" fmla="*/ 521524 h 598804"/>
              <a:gd name="T56" fmla="*/ 37983 w 306704"/>
              <a:gd name="T57" fmla="*/ 540544 h 598804"/>
              <a:gd name="T58" fmla="*/ 191431 w 306704"/>
              <a:gd name="T59" fmla="*/ 540544 h 598804"/>
              <a:gd name="T60" fmla="*/ 191431 w 306704"/>
              <a:gd name="T61" fmla="*/ 521524 h 59880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6704" h="598804">
                <a:moveTo>
                  <a:pt x="192024" y="484251"/>
                </a:moveTo>
                <a:lnTo>
                  <a:pt x="192024" y="598551"/>
                </a:lnTo>
                <a:lnTo>
                  <a:pt x="268224" y="560451"/>
                </a:lnTo>
                <a:lnTo>
                  <a:pt x="211074" y="560451"/>
                </a:lnTo>
                <a:lnTo>
                  <a:pt x="211074" y="522351"/>
                </a:lnTo>
                <a:lnTo>
                  <a:pt x="268224" y="522351"/>
                </a:lnTo>
                <a:lnTo>
                  <a:pt x="192024" y="484251"/>
                </a:lnTo>
                <a:close/>
              </a:path>
              <a:path w="306704" h="598804">
                <a:moveTo>
                  <a:pt x="38100" y="0"/>
                </a:moveTo>
                <a:lnTo>
                  <a:pt x="0" y="0"/>
                </a:lnTo>
                <a:lnTo>
                  <a:pt x="0" y="560451"/>
                </a:lnTo>
                <a:lnTo>
                  <a:pt x="192024" y="560451"/>
                </a:lnTo>
                <a:lnTo>
                  <a:pt x="192024" y="541401"/>
                </a:lnTo>
                <a:lnTo>
                  <a:pt x="38100" y="541401"/>
                </a:lnTo>
                <a:lnTo>
                  <a:pt x="19050" y="522351"/>
                </a:lnTo>
                <a:lnTo>
                  <a:pt x="38100" y="522351"/>
                </a:lnTo>
                <a:lnTo>
                  <a:pt x="38100" y="0"/>
                </a:lnTo>
                <a:close/>
              </a:path>
              <a:path w="306704" h="598804">
                <a:moveTo>
                  <a:pt x="268224" y="522351"/>
                </a:moveTo>
                <a:lnTo>
                  <a:pt x="211074" y="522351"/>
                </a:lnTo>
                <a:lnTo>
                  <a:pt x="211074" y="560451"/>
                </a:lnTo>
                <a:lnTo>
                  <a:pt x="268224" y="560451"/>
                </a:lnTo>
                <a:lnTo>
                  <a:pt x="306324" y="541401"/>
                </a:lnTo>
                <a:lnTo>
                  <a:pt x="268224" y="522351"/>
                </a:lnTo>
                <a:close/>
              </a:path>
              <a:path w="306704" h="598804">
                <a:moveTo>
                  <a:pt x="38100" y="522351"/>
                </a:moveTo>
                <a:lnTo>
                  <a:pt x="19050" y="522351"/>
                </a:lnTo>
                <a:lnTo>
                  <a:pt x="38100" y="541401"/>
                </a:lnTo>
                <a:lnTo>
                  <a:pt x="38100" y="522351"/>
                </a:lnTo>
                <a:close/>
              </a:path>
              <a:path w="306704" h="598804">
                <a:moveTo>
                  <a:pt x="192024" y="522351"/>
                </a:moveTo>
                <a:lnTo>
                  <a:pt x="38100" y="522351"/>
                </a:lnTo>
                <a:lnTo>
                  <a:pt x="38100" y="541401"/>
                </a:lnTo>
                <a:lnTo>
                  <a:pt x="192024" y="541401"/>
                </a:lnTo>
                <a:lnTo>
                  <a:pt x="192024" y="5223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5441" name="object 17"/>
          <p:cNvSpPr>
            <a:spLocks/>
          </p:cNvSpPr>
          <p:nvPr/>
        </p:nvSpPr>
        <p:spPr bwMode="auto">
          <a:xfrm>
            <a:off x="7380288" y="4862513"/>
            <a:ext cx="490537" cy="558800"/>
          </a:xfrm>
          <a:custGeom>
            <a:avLst/>
            <a:gdLst>
              <a:gd name="T0" fmla="*/ 413598 w 490854"/>
              <a:gd name="T1" fmla="*/ 520700 h 558800"/>
              <a:gd name="T2" fmla="*/ 0 w 490854"/>
              <a:gd name="T3" fmla="*/ 520700 h 558800"/>
              <a:gd name="T4" fmla="*/ 0 w 490854"/>
              <a:gd name="T5" fmla="*/ 558800 h 558800"/>
              <a:gd name="T6" fmla="*/ 451624 w 490854"/>
              <a:gd name="T7" fmla="*/ 558800 h 558800"/>
              <a:gd name="T8" fmla="*/ 451624 w 490854"/>
              <a:gd name="T9" fmla="*/ 539750 h 558800"/>
              <a:gd name="T10" fmla="*/ 413598 w 490854"/>
              <a:gd name="T11" fmla="*/ 539750 h 558800"/>
              <a:gd name="T12" fmla="*/ 413598 w 490854"/>
              <a:gd name="T13" fmla="*/ 520700 h 558800"/>
              <a:gd name="T14" fmla="*/ 451624 w 490854"/>
              <a:gd name="T15" fmla="*/ 95250 h 558800"/>
              <a:gd name="T16" fmla="*/ 413598 w 490854"/>
              <a:gd name="T17" fmla="*/ 95250 h 558800"/>
              <a:gd name="T18" fmla="*/ 413598 w 490854"/>
              <a:gd name="T19" fmla="*/ 539750 h 558800"/>
              <a:gd name="T20" fmla="*/ 432610 w 490854"/>
              <a:gd name="T21" fmla="*/ 520700 h 558800"/>
              <a:gd name="T22" fmla="*/ 451624 w 490854"/>
              <a:gd name="T23" fmla="*/ 520700 h 558800"/>
              <a:gd name="T24" fmla="*/ 451624 w 490854"/>
              <a:gd name="T25" fmla="*/ 95250 h 558800"/>
              <a:gd name="T26" fmla="*/ 451624 w 490854"/>
              <a:gd name="T27" fmla="*/ 520700 h 558800"/>
              <a:gd name="T28" fmla="*/ 432610 w 490854"/>
              <a:gd name="T29" fmla="*/ 520700 h 558800"/>
              <a:gd name="T30" fmla="*/ 413598 w 490854"/>
              <a:gd name="T31" fmla="*/ 539750 h 558800"/>
              <a:gd name="T32" fmla="*/ 451624 w 490854"/>
              <a:gd name="T33" fmla="*/ 539750 h 558800"/>
              <a:gd name="T34" fmla="*/ 451624 w 490854"/>
              <a:gd name="T35" fmla="*/ 520700 h 558800"/>
              <a:gd name="T36" fmla="*/ 432610 w 490854"/>
              <a:gd name="T37" fmla="*/ 0 h 558800"/>
              <a:gd name="T38" fmla="*/ 375571 w 490854"/>
              <a:gd name="T39" fmla="*/ 114300 h 558800"/>
              <a:gd name="T40" fmla="*/ 413598 w 490854"/>
              <a:gd name="T41" fmla="*/ 114300 h 558800"/>
              <a:gd name="T42" fmla="*/ 413598 w 490854"/>
              <a:gd name="T43" fmla="*/ 95250 h 558800"/>
              <a:gd name="T44" fmla="*/ 480144 w 490854"/>
              <a:gd name="T45" fmla="*/ 95250 h 558800"/>
              <a:gd name="T46" fmla="*/ 432610 w 490854"/>
              <a:gd name="T47" fmla="*/ 0 h 558800"/>
              <a:gd name="T48" fmla="*/ 480144 w 490854"/>
              <a:gd name="T49" fmla="*/ 95250 h 558800"/>
              <a:gd name="T50" fmla="*/ 451624 w 490854"/>
              <a:gd name="T51" fmla="*/ 95250 h 558800"/>
              <a:gd name="T52" fmla="*/ 451624 w 490854"/>
              <a:gd name="T53" fmla="*/ 114300 h 558800"/>
              <a:gd name="T54" fmla="*/ 489650 w 490854"/>
              <a:gd name="T55" fmla="*/ 114300 h 558800"/>
              <a:gd name="T56" fmla="*/ 480144 w 490854"/>
              <a:gd name="T57" fmla="*/ 95250 h 5588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90854" h="558800">
                <a:moveTo>
                  <a:pt x="414400" y="520700"/>
                </a:moveTo>
                <a:lnTo>
                  <a:pt x="0" y="520700"/>
                </a:lnTo>
                <a:lnTo>
                  <a:pt x="0" y="558800"/>
                </a:lnTo>
                <a:lnTo>
                  <a:pt x="452500" y="558800"/>
                </a:lnTo>
                <a:lnTo>
                  <a:pt x="452500" y="539750"/>
                </a:lnTo>
                <a:lnTo>
                  <a:pt x="414400" y="539750"/>
                </a:lnTo>
                <a:lnTo>
                  <a:pt x="414400" y="520700"/>
                </a:lnTo>
                <a:close/>
              </a:path>
              <a:path w="490854" h="558800">
                <a:moveTo>
                  <a:pt x="452500" y="95250"/>
                </a:moveTo>
                <a:lnTo>
                  <a:pt x="414400" y="95250"/>
                </a:lnTo>
                <a:lnTo>
                  <a:pt x="414400" y="539750"/>
                </a:lnTo>
                <a:lnTo>
                  <a:pt x="433450" y="520700"/>
                </a:lnTo>
                <a:lnTo>
                  <a:pt x="452500" y="520700"/>
                </a:lnTo>
                <a:lnTo>
                  <a:pt x="452500" y="95250"/>
                </a:lnTo>
                <a:close/>
              </a:path>
              <a:path w="490854" h="558800">
                <a:moveTo>
                  <a:pt x="452500" y="520700"/>
                </a:moveTo>
                <a:lnTo>
                  <a:pt x="433450" y="520700"/>
                </a:lnTo>
                <a:lnTo>
                  <a:pt x="414400" y="539750"/>
                </a:lnTo>
                <a:lnTo>
                  <a:pt x="452500" y="539750"/>
                </a:lnTo>
                <a:lnTo>
                  <a:pt x="452500" y="520700"/>
                </a:lnTo>
                <a:close/>
              </a:path>
              <a:path w="490854" h="558800">
                <a:moveTo>
                  <a:pt x="433450" y="0"/>
                </a:moveTo>
                <a:lnTo>
                  <a:pt x="376300" y="114300"/>
                </a:lnTo>
                <a:lnTo>
                  <a:pt x="414400" y="114300"/>
                </a:lnTo>
                <a:lnTo>
                  <a:pt x="414400" y="95250"/>
                </a:lnTo>
                <a:lnTo>
                  <a:pt x="481075" y="95250"/>
                </a:lnTo>
                <a:lnTo>
                  <a:pt x="433450" y="0"/>
                </a:lnTo>
                <a:close/>
              </a:path>
              <a:path w="490854" h="558800">
                <a:moveTo>
                  <a:pt x="481075" y="95250"/>
                </a:moveTo>
                <a:lnTo>
                  <a:pt x="452500" y="95250"/>
                </a:lnTo>
                <a:lnTo>
                  <a:pt x="452500" y="114300"/>
                </a:lnTo>
                <a:lnTo>
                  <a:pt x="490600" y="114300"/>
                </a:lnTo>
                <a:lnTo>
                  <a:pt x="481075" y="952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5442" name="object 18"/>
          <p:cNvSpPr>
            <a:spLocks noChangeArrowheads="1"/>
          </p:cNvSpPr>
          <p:nvPr/>
        </p:nvSpPr>
        <p:spPr bwMode="auto">
          <a:xfrm>
            <a:off x="6457950" y="5715000"/>
            <a:ext cx="1644650" cy="1108075"/>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9" name="object 19"/>
          <p:cNvSpPr txBox="1"/>
          <p:nvPr/>
        </p:nvSpPr>
        <p:spPr>
          <a:xfrm>
            <a:off x="6626225" y="6369050"/>
            <a:ext cx="1304925" cy="279400"/>
          </a:xfrm>
          <a:prstGeom prst="rect">
            <a:avLst/>
          </a:prstGeom>
        </p:spPr>
        <p:txBody>
          <a:bodyPr lIns="0" tIns="0" rIns="0" bIns="0">
            <a:spAutoFit/>
          </a:bodyPr>
          <a:lstStyle/>
          <a:p>
            <a:pPr marL="12700">
              <a:defRPr/>
            </a:pPr>
            <a:r>
              <a:rPr sz="2000" dirty="0">
                <a:latin typeface="Comic Sans MS"/>
                <a:cs typeface="Comic Sans MS"/>
              </a:rPr>
              <a:t>Co</a:t>
            </a:r>
            <a:r>
              <a:rPr sz="2000" spc="5" dirty="0">
                <a:latin typeface="Comic Sans MS"/>
                <a:cs typeface="Comic Sans MS"/>
              </a:rPr>
              <a:t>m</a:t>
            </a:r>
            <a:r>
              <a:rPr sz="2000" dirty="0">
                <a:latin typeface="Comic Sans MS"/>
                <a:cs typeface="Comic Sans MS"/>
              </a:rPr>
              <a:t>po</a:t>
            </a:r>
            <a:r>
              <a:rPr sz="2000" spc="-10" dirty="0">
                <a:latin typeface="Comic Sans MS"/>
                <a:cs typeface="Comic Sans MS"/>
              </a:rPr>
              <a:t>ne</a:t>
            </a:r>
            <a:r>
              <a:rPr sz="2000" spc="-5" dirty="0">
                <a:latin typeface="Comic Sans MS"/>
                <a:cs typeface="Comic Sans MS"/>
              </a:rPr>
              <a:t>nt</a:t>
            </a:r>
            <a:endParaRPr sz="2000">
              <a:latin typeface="Comic Sans MS"/>
              <a:cs typeface="Comic Sans MS"/>
            </a:endParaRPr>
          </a:p>
        </p:txBody>
      </p:sp>
      <p:sp>
        <p:nvSpPr>
          <p:cNvPr id="615444" name="object 20"/>
          <p:cNvSpPr>
            <a:spLocks noChangeArrowheads="1"/>
          </p:cNvSpPr>
          <p:nvPr/>
        </p:nvSpPr>
        <p:spPr bwMode="auto">
          <a:xfrm>
            <a:off x="3751263" y="3409950"/>
            <a:ext cx="1127125" cy="863600"/>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5445" name="object 21"/>
          <p:cNvSpPr txBox="1">
            <a:spLocks noChangeArrowheads="1"/>
          </p:cNvSpPr>
          <p:nvPr/>
        </p:nvSpPr>
        <p:spPr bwMode="auto">
          <a:xfrm>
            <a:off x="328613" y="960438"/>
            <a:ext cx="8364537" cy="283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Frequent architecture in scientific computing and business data processing</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Components are </a:t>
            </a:r>
            <a:r>
              <a:rPr lang="en-US">
                <a:solidFill>
                  <a:srgbClr val="3333FF"/>
                </a:solidFill>
                <a:latin typeface="Comic Sans MS" charset="0"/>
                <a:cs typeface="Comic Sans MS" charset="0"/>
              </a:rPr>
              <a:t>independent programs</a:t>
            </a:r>
            <a:endParaRPr lang="en-US">
              <a:latin typeface="Comic Sans MS" charset="0"/>
              <a:cs typeface="Comic Sans MS" charset="0"/>
            </a:endParaRPr>
          </a:p>
          <a:p>
            <a:pPr eaLnBrk="1" hangingPunct="1">
              <a:spcBef>
                <a:spcPts val="575"/>
              </a:spcBef>
            </a:pPr>
            <a:r>
              <a:rPr lang="en-US">
                <a:latin typeface="Comic Sans MS" charset="0"/>
                <a:cs typeface="Comic Sans MS" charset="0"/>
              </a:rPr>
              <a:t>Connectors are </a:t>
            </a:r>
            <a:r>
              <a:rPr lang="en-US">
                <a:solidFill>
                  <a:srgbClr val="3333FF"/>
                </a:solidFill>
                <a:latin typeface="Comic Sans MS" charset="0"/>
                <a:cs typeface="Comic Sans MS" charset="0"/>
              </a:rPr>
              <a:t>media</a:t>
            </a:r>
            <a:r>
              <a:rPr lang="en-US">
                <a:latin typeface="Comic Sans MS" charset="0"/>
                <a:cs typeface="Comic Sans MS" charset="0"/>
              </a:rPr>
              <a:t>, typically files</a:t>
            </a:r>
          </a:p>
          <a:p>
            <a:pPr eaLnBrk="1" hangingPunct="1">
              <a:spcBef>
                <a:spcPts val="575"/>
              </a:spcBef>
            </a:pPr>
            <a:r>
              <a:rPr lang="en-US">
                <a:latin typeface="Comic Sans MS" charset="0"/>
                <a:cs typeface="Comic Sans MS" charset="0"/>
              </a:rPr>
              <a:t>Each step </a:t>
            </a:r>
            <a:r>
              <a:rPr lang="en-US">
                <a:solidFill>
                  <a:srgbClr val="3333FF"/>
                </a:solidFill>
                <a:latin typeface="Comic Sans MS" charset="0"/>
                <a:cs typeface="Comic Sans MS" charset="0"/>
              </a:rPr>
              <a:t>runs to completion </a:t>
            </a:r>
            <a:r>
              <a:rPr lang="en-US">
                <a:latin typeface="Comic Sans MS" charset="0"/>
                <a:cs typeface="Comic Sans MS" charset="0"/>
              </a:rPr>
              <a:t>before next step begins</a:t>
            </a:r>
          </a:p>
          <a:p>
            <a:pPr algn="ctr" eaLnBrk="1" hangingPunct="1">
              <a:spcBef>
                <a:spcPts val="638"/>
              </a:spcBef>
            </a:pPr>
            <a:r>
              <a:rPr lang="en-US" sz="2000">
                <a:latin typeface="Comic Sans MS" charset="0"/>
                <a:cs typeface="Comic Sans MS" charset="0"/>
              </a:rPr>
              <a:t>File</a:t>
            </a:r>
          </a:p>
        </p:txBody>
      </p:sp>
      <p:sp>
        <p:nvSpPr>
          <p:cNvPr id="615446" name="object 22"/>
          <p:cNvSpPr txBox="1">
            <a:spLocks noChangeArrowheads="1"/>
          </p:cNvSpPr>
          <p:nvPr/>
        </p:nvSpPr>
        <p:spPr bwMode="auto">
          <a:xfrm>
            <a:off x="1843088" y="5256213"/>
            <a:ext cx="1193800" cy="331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Program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pPr algn="ctr"/>
            <a:r>
              <a:rPr lang="en-US" sz="4800" b="1" dirty="0">
                <a:latin typeface="Comic Sans MS" panose="030F0902030302020204" pitchFamily="66" charset="0"/>
                <a:ea typeface="宋体" charset="0"/>
              </a:rPr>
              <a:t>Assessments II </a:t>
            </a:r>
          </a:p>
        </p:txBody>
      </p:sp>
      <p:sp>
        <p:nvSpPr>
          <p:cNvPr id="3" name="Content Placeholder 2"/>
          <p:cNvSpPr>
            <a:spLocks noGrp="1"/>
          </p:cNvSpPr>
          <p:nvPr>
            <p:ph idx="1"/>
          </p:nvPr>
        </p:nvSpPr>
        <p:spPr>
          <a:xfrm>
            <a:off x="323528" y="1772816"/>
            <a:ext cx="8229600" cy="5792118"/>
          </a:xfrm>
        </p:spPr>
        <p:txBody>
          <a:bodyPr/>
          <a:lstStyle/>
          <a:p>
            <a:pPr marL="0" indent="0" algn="ctr">
              <a:buNone/>
              <a:defRPr/>
            </a:pPr>
            <a:r>
              <a:rPr lang="en-US" sz="3200" b="1" dirty="0"/>
              <a:t>Coursework – designing and developing an architecture for a specific software system.</a:t>
            </a:r>
          </a:p>
        </p:txBody>
      </p:sp>
      <p:sp>
        <p:nvSpPr>
          <p:cNvPr id="58371"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1F06AB8-2CD6-B742-A20E-8837B3FF433D}" type="slidenum">
              <a:rPr lang="en-US" altLang="zh-CN" sz="1200">
                <a:latin typeface="Garamond" charset="0"/>
              </a:rPr>
              <a:pPr eaLnBrk="1" hangingPunct="1"/>
              <a:t>3</a:t>
            </a:fld>
            <a:endParaRPr lang="en-US" altLang="zh-CN" sz="1200">
              <a:latin typeface="Garamond" charset="0"/>
            </a:endParaRPr>
          </a:p>
        </p:txBody>
      </p:sp>
    </p:spTree>
    <p:extLst>
      <p:ext uri="{BB962C8B-B14F-4D97-AF65-F5344CB8AC3E}">
        <p14:creationId xmlns:p14="http://schemas.microsoft.com/office/powerpoint/2010/main" val="3386187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457200" y="277813"/>
            <a:ext cx="8229600" cy="919162"/>
          </a:xfrm>
        </p:spPr>
        <p:txBody>
          <a:bodyPr/>
          <a:lstStyle/>
          <a:p>
            <a:pPr algn="ctr" eaLnBrk="1" hangingPunct="1"/>
            <a:r>
              <a:rPr lang="en-US" altLang="zh-CN">
                <a:latin typeface="Garamond" charset="0"/>
                <a:ea typeface="宋体" charset="0"/>
              </a:rPr>
              <a:t>Further Reading</a:t>
            </a:r>
          </a:p>
        </p:txBody>
      </p:sp>
      <p:sp>
        <p:nvSpPr>
          <p:cNvPr id="63490" name="Rectangle 3"/>
          <p:cNvSpPr>
            <a:spLocks noGrp="1" noChangeArrowheads="1"/>
          </p:cNvSpPr>
          <p:nvPr>
            <p:ph idx="1"/>
          </p:nvPr>
        </p:nvSpPr>
        <p:spPr>
          <a:xfrm>
            <a:off x="457200" y="1268413"/>
            <a:ext cx="8229600" cy="4862512"/>
          </a:xfrm>
        </p:spPr>
        <p:txBody>
          <a:bodyPr/>
          <a:lstStyle/>
          <a:p>
            <a:pPr eaLnBrk="1" hangingPunct="1"/>
            <a:r>
              <a:rPr lang="en-US" altLang="zh-CN" sz="2500" i="1" u="sng">
                <a:latin typeface="Arial" charset="0"/>
                <a:ea typeface="宋体" charset="0"/>
              </a:rPr>
              <a:t>Design and Use of Software Architectures : Adopting and Evolving a Product-Line Approach</a:t>
            </a:r>
            <a:r>
              <a:rPr lang="en-US" altLang="zh-CN" sz="2500" i="1">
                <a:latin typeface="Arial" charset="0"/>
                <a:ea typeface="宋体" charset="0"/>
              </a:rPr>
              <a:t>, Jan Bosch, 2000</a:t>
            </a:r>
          </a:p>
          <a:p>
            <a:pPr eaLnBrk="1" hangingPunct="1"/>
            <a:r>
              <a:rPr lang="en-US" altLang="zh-CN" sz="2500" i="1" u="sng">
                <a:latin typeface="Arial" charset="0"/>
                <a:ea typeface="宋体" charset="0"/>
              </a:rPr>
              <a:t>Applied Software Architecture</a:t>
            </a:r>
            <a:r>
              <a:rPr lang="en-US" altLang="zh-CN" sz="2500" i="1">
                <a:latin typeface="Arial" charset="0"/>
                <a:ea typeface="宋体" charset="0"/>
              </a:rPr>
              <a:t>, Hofmeister Christine, 1999</a:t>
            </a:r>
          </a:p>
          <a:p>
            <a:pPr eaLnBrk="1" hangingPunct="1"/>
            <a:r>
              <a:rPr lang="en-US" altLang="zh-CN" sz="2500" i="1">
                <a:latin typeface="Arial" charset="0"/>
                <a:ea typeface="宋体" charset="0"/>
                <a:hlinkClick r:id="rId3"/>
              </a:rPr>
              <a:t>The Art of Software Architecture: Design Methods and Techniques</a:t>
            </a:r>
            <a:r>
              <a:rPr lang="en-US" altLang="zh-CN" sz="2500">
                <a:latin typeface="Arial" charset="0"/>
                <a:ea typeface="宋体" charset="0"/>
              </a:rPr>
              <a:t>, S. T. Albin, 2003</a:t>
            </a:r>
            <a:r>
              <a:rPr lang="en-US" altLang="zh-CN" sz="2500">
                <a:latin typeface="Arial" charset="0"/>
                <a:ea typeface="宋体" charset="0"/>
                <a:hlinkClick r:id="rId4"/>
              </a:rPr>
              <a:t> </a:t>
            </a:r>
            <a:endParaRPr lang="en-US" altLang="zh-CN" sz="2500">
              <a:latin typeface="Arial" charset="0"/>
              <a:ea typeface="宋体" charset="0"/>
            </a:endParaRPr>
          </a:p>
          <a:p>
            <a:pPr eaLnBrk="1" hangingPunct="1"/>
            <a:r>
              <a:rPr lang="en-US" altLang="zh-CN" sz="2500" i="1">
                <a:latin typeface="Arial" charset="0"/>
                <a:ea typeface="宋体" charset="0"/>
              </a:rPr>
              <a:t>Software Architecture in Practice</a:t>
            </a:r>
            <a:r>
              <a:rPr lang="en-US" altLang="zh-CN" sz="2500">
                <a:latin typeface="Arial" charset="0"/>
                <a:ea typeface="宋体" charset="0"/>
              </a:rPr>
              <a:t>, L. Bass, P. Clements and R. Kazman, 2003. </a:t>
            </a:r>
            <a:endParaRPr lang="zh-CN" altLang="en-US" sz="2500" i="1">
              <a:latin typeface="Arial" charset="0"/>
              <a:ea typeface="宋体" charset="0"/>
            </a:endParaRPr>
          </a:p>
        </p:txBody>
      </p:sp>
      <p:sp>
        <p:nvSpPr>
          <p:cNvPr id="634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A532F98-1487-7E40-8599-9776E547EBC0}" type="slidenum">
              <a:rPr lang="en-US" altLang="zh-CN" sz="1200">
                <a:latin typeface="Garamond" charset="0"/>
              </a:rPr>
              <a:pPr eaLnBrk="1" hangingPunct="1"/>
              <a:t>30</a:t>
            </a:fld>
            <a:endParaRPr lang="en-US" altLang="zh-CN" sz="1200">
              <a:latin typeface="Garamond" charset="0"/>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Bat</a:t>
            </a:r>
            <a:r>
              <a:rPr spc="-15" dirty="0"/>
              <a:t>c</a:t>
            </a:r>
            <a:r>
              <a:rPr spc="-5" dirty="0"/>
              <a:t>h-sequent</a:t>
            </a:r>
            <a:r>
              <a:rPr spc="-15" dirty="0"/>
              <a:t>i</a:t>
            </a:r>
            <a:r>
              <a:rPr spc="-10" dirty="0"/>
              <a:t>al</a:t>
            </a:r>
          </a:p>
        </p:txBody>
      </p:sp>
      <p:sp>
        <p:nvSpPr>
          <p:cNvPr id="616450"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EB99D95-19AF-0548-A304-9936A175E1E6}" type="slidenum">
              <a:rPr lang="en-US" sz="1200">
                <a:latin typeface="Garamond" charset="0"/>
              </a:rPr>
              <a:pPr eaLnBrk="1" hangingPunct="1"/>
              <a:t>300</a:t>
            </a:fld>
            <a:endParaRPr lang="en-US" sz="1200">
              <a:latin typeface="Garamond" charset="0"/>
            </a:endParaRPr>
          </a:p>
        </p:txBody>
      </p:sp>
      <p:sp>
        <p:nvSpPr>
          <p:cNvPr id="616451" name="object 3"/>
          <p:cNvSpPr txBox="1">
            <a:spLocks noChangeArrowheads="1"/>
          </p:cNvSpPr>
          <p:nvPr/>
        </p:nvSpPr>
        <p:spPr bwMode="auto">
          <a:xfrm>
            <a:off x="328613" y="960438"/>
            <a:ext cx="8218487" cy="4573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History: mainframes and magnetic tape</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Business data processing</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Discrete transactions of predetermined type and</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occurring at periodic intervals</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Creation of periodic reports based on periodic data updates</a:t>
            </a:r>
            <a:endParaRPr lang="en-US">
              <a:latin typeface="Comic Sans MS" charset="0"/>
              <a:cs typeface="Comic Sans MS" charset="0"/>
            </a:endParaRPr>
          </a:p>
          <a:p>
            <a:pPr eaLnBrk="1" hangingPunct="1">
              <a:spcBef>
                <a:spcPts val="13"/>
              </a:spcBef>
              <a:buClr>
                <a:srgbClr val="8A0000"/>
              </a:buClr>
              <a:buFont typeface="Wingdings" charset="0"/>
              <a:buChar char=""/>
            </a:pPr>
            <a:endParaRPr lang="en-US" sz="3500">
              <a:latin typeface="Times New Roman" charset="0"/>
              <a:cs typeface="Times New Roman" charset="0"/>
            </a:endParaRPr>
          </a:p>
          <a:p>
            <a:pPr eaLnBrk="1" hangingPunct="1"/>
            <a:r>
              <a:rPr lang="en-US">
                <a:latin typeface="Comic Sans MS" charset="0"/>
                <a:cs typeface="Comic Sans MS" charset="0"/>
              </a:rPr>
              <a:t>Examples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Payroll computations</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Tax reports</a:t>
            </a:r>
            <a:endParaRPr lang="en-US">
              <a:latin typeface="Comic Sans MS" charset="0"/>
              <a:cs typeface="Comic Sans MS" charset="0"/>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D</a:t>
            </a:r>
            <a:r>
              <a:rPr spc="-20" dirty="0"/>
              <a:t>a</a:t>
            </a:r>
            <a:r>
              <a:rPr spc="-5" dirty="0"/>
              <a:t>t</a:t>
            </a:r>
            <a:r>
              <a:rPr spc="-20" dirty="0"/>
              <a:t>a</a:t>
            </a:r>
            <a:r>
              <a:rPr spc="-5" dirty="0"/>
              <a:t>flow:</a:t>
            </a:r>
            <a:r>
              <a:rPr spc="30" dirty="0"/>
              <a:t> </a:t>
            </a:r>
            <a:r>
              <a:rPr spc="-5" dirty="0"/>
              <a:t>pip</a:t>
            </a:r>
            <a:r>
              <a:rPr dirty="0"/>
              <a:t>e-</a:t>
            </a:r>
            <a:r>
              <a:rPr spc="-10" dirty="0"/>
              <a:t>an</a:t>
            </a:r>
            <a:r>
              <a:rPr dirty="0"/>
              <a:t>d-</a:t>
            </a:r>
            <a:r>
              <a:rPr spc="-5" dirty="0"/>
              <a:t>filt</a:t>
            </a:r>
            <a:r>
              <a:rPr spc="-15" dirty="0"/>
              <a:t>e</a:t>
            </a:r>
            <a:r>
              <a:rPr spc="-5" dirty="0"/>
              <a:t>r</a:t>
            </a:r>
          </a:p>
        </p:txBody>
      </p:sp>
      <p:sp>
        <p:nvSpPr>
          <p:cNvPr id="617474" name="object 22"/>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E34558D-BE3A-744C-8C4B-A790B7ED8476}" type="slidenum">
              <a:rPr lang="en-US" sz="1200">
                <a:latin typeface="Garamond" charset="0"/>
              </a:rPr>
              <a:pPr eaLnBrk="1" hangingPunct="1"/>
              <a:t>301</a:t>
            </a:fld>
            <a:endParaRPr lang="en-US" sz="1200">
              <a:latin typeface="Garamond" charset="0"/>
            </a:endParaRPr>
          </a:p>
        </p:txBody>
      </p:sp>
      <p:sp>
        <p:nvSpPr>
          <p:cNvPr id="3" name="object 3"/>
          <p:cNvSpPr txBox="1"/>
          <p:nvPr/>
        </p:nvSpPr>
        <p:spPr>
          <a:xfrm>
            <a:off x="328613" y="960438"/>
            <a:ext cx="5505450" cy="2525712"/>
          </a:xfrm>
          <a:prstGeom prst="rect">
            <a:avLst/>
          </a:prstGeom>
        </p:spPr>
        <p:txBody>
          <a:bodyPr lIns="0" tIns="0" rIns="0" bIns="0">
            <a:spAutoFit/>
          </a:bodyPr>
          <a:lstStyle/>
          <a:p>
            <a:pPr marL="12700">
              <a:defRPr/>
            </a:pPr>
            <a:r>
              <a:rPr sz="2400" spc="-5" dirty="0">
                <a:latin typeface="Comic Sans MS"/>
                <a:cs typeface="Comic Sans MS"/>
              </a:rPr>
              <a:t>Component</a:t>
            </a:r>
            <a:r>
              <a:rPr sz="2400" dirty="0">
                <a:latin typeface="Comic Sans MS"/>
                <a:cs typeface="Comic Sans MS"/>
              </a:rPr>
              <a:t>:</a:t>
            </a:r>
            <a:r>
              <a:rPr sz="2400" spc="-10" dirty="0">
                <a:latin typeface="Comic Sans MS"/>
                <a:cs typeface="Comic Sans MS"/>
              </a:rPr>
              <a:t> </a:t>
            </a:r>
            <a:r>
              <a:rPr sz="2400" spc="-5" dirty="0">
                <a:latin typeface="Comic Sans MS"/>
                <a:cs typeface="Comic Sans MS"/>
              </a:rPr>
              <a:t>filt</a:t>
            </a:r>
            <a:r>
              <a:rPr sz="2400" spc="5" dirty="0">
                <a:latin typeface="Comic Sans MS"/>
                <a:cs typeface="Comic Sans MS"/>
              </a:rPr>
              <a:t>e</a:t>
            </a:r>
            <a:r>
              <a:rPr sz="2400" dirty="0">
                <a:latin typeface="Comic Sans MS"/>
                <a:cs typeface="Comic Sans MS"/>
              </a:rPr>
              <a:t>r</a:t>
            </a:r>
            <a:endParaRPr sz="2400">
              <a:latin typeface="Comic Sans MS"/>
              <a:cs typeface="Comic Sans MS"/>
            </a:endParaRPr>
          </a:p>
          <a:p>
            <a:pPr marL="909955" indent="-361315">
              <a:spcBef>
                <a:spcPts val="575"/>
              </a:spcBef>
              <a:buClr>
                <a:srgbClr val="8A0000"/>
              </a:buClr>
              <a:buSzPct val="79166"/>
              <a:buFont typeface="Wingdings"/>
              <a:buChar char=""/>
              <a:tabLst>
                <a:tab pos="910590" algn="l"/>
              </a:tabLst>
              <a:defRPr/>
            </a:pPr>
            <a:r>
              <a:rPr sz="2400" spc="-5" dirty="0">
                <a:solidFill>
                  <a:srgbClr val="3333FF"/>
                </a:solidFill>
                <a:latin typeface="Comic Sans MS"/>
                <a:cs typeface="Comic Sans MS"/>
              </a:rPr>
              <a:t>R</a:t>
            </a:r>
            <a:r>
              <a:rPr sz="2400" spc="5" dirty="0">
                <a:solidFill>
                  <a:srgbClr val="3333FF"/>
                </a:solidFill>
                <a:latin typeface="Comic Sans MS"/>
                <a:cs typeface="Comic Sans MS"/>
              </a:rPr>
              <a:t>e</a:t>
            </a:r>
            <a:r>
              <a:rPr sz="2400" dirty="0">
                <a:solidFill>
                  <a:srgbClr val="3333FF"/>
                </a:solidFill>
                <a:latin typeface="Comic Sans MS"/>
                <a:cs typeface="Comic Sans MS"/>
              </a:rPr>
              <a:t>a</a:t>
            </a:r>
            <a:r>
              <a:rPr sz="2400" spc="-15" dirty="0">
                <a:solidFill>
                  <a:srgbClr val="3333FF"/>
                </a:solidFill>
                <a:latin typeface="Comic Sans MS"/>
                <a:cs typeface="Comic Sans MS"/>
              </a:rPr>
              <a:t>d</a:t>
            </a:r>
            <a:r>
              <a:rPr sz="2400" spc="-5" dirty="0">
                <a:solidFill>
                  <a:srgbClr val="3333FF"/>
                </a:solidFill>
                <a:latin typeface="Comic Sans MS"/>
                <a:cs typeface="Comic Sans MS"/>
              </a:rPr>
              <a:t>s</a:t>
            </a:r>
            <a:r>
              <a:rPr sz="2400" spc="-15" dirty="0">
                <a:solidFill>
                  <a:srgbClr val="3333FF"/>
                </a:solidFill>
                <a:latin typeface="Comic Sans MS"/>
                <a:cs typeface="Comic Sans MS"/>
              </a:rPr>
              <a:t> </a:t>
            </a:r>
            <a:r>
              <a:rPr sz="2400" spc="-5" dirty="0">
                <a:solidFill>
                  <a:srgbClr val="3333FF"/>
                </a:solidFill>
                <a:latin typeface="Comic Sans MS"/>
                <a:cs typeface="Comic Sans MS"/>
              </a:rPr>
              <a:t>inpu</a:t>
            </a:r>
            <a:r>
              <a:rPr sz="2400" dirty="0">
                <a:solidFill>
                  <a:srgbClr val="3333FF"/>
                </a:solidFill>
                <a:latin typeface="Comic Sans MS"/>
                <a:cs typeface="Comic Sans MS"/>
              </a:rPr>
              <a:t>t</a:t>
            </a:r>
            <a:r>
              <a:rPr sz="2400" spc="15" dirty="0">
                <a:solidFill>
                  <a:srgbClr val="3333FF"/>
                </a:solidFill>
                <a:latin typeface="Comic Sans MS"/>
                <a:cs typeface="Comic Sans MS"/>
              </a:rPr>
              <a:t> </a:t>
            </a:r>
            <a:r>
              <a:rPr sz="2400" dirty="0">
                <a:solidFill>
                  <a:srgbClr val="3333FF"/>
                </a:solidFill>
                <a:latin typeface="Comic Sans MS"/>
                <a:cs typeface="Comic Sans MS"/>
              </a:rPr>
              <a:t>st</a:t>
            </a:r>
            <a:r>
              <a:rPr sz="2400" spc="-10" dirty="0">
                <a:solidFill>
                  <a:srgbClr val="3333FF"/>
                </a:solidFill>
                <a:latin typeface="Comic Sans MS"/>
                <a:cs typeface="Comic Sans MS"/>
              </a:rPr>
              <a:t>r</a:t>
            </a:r>
            <a:r>
              <a:rPr sz="2400" spc="-5" dirty="0">
                <a:solidFill>
                  <a:srgbClr val="3333FF"/>
                </a:solidFill>
                <a:latin typeface="Comic Sans MS"/>
                <a:cs typeface="Comic Sans MS"/>
              </a:rPr>
              <a:t>eam</a:t>
            </a:r>
            <a:r>
              <a:rPr sz="2400" spc="-30" dirty="0">
                <a:solidFill>
                  <a:srgbClr val="3333FF"/>
                </a:solidFill>
                <a:latin typeface="Comic Sans MS"/>
                <a:cs typeface="Comic Sans MS"/>
              </a:rPr>
              <a:t> </a:t>
            </a:r>
            <a:r>
              <a:rPr sz="2400" spc="-5" dirty="0">
                <a:solidFill>
                  <a:srgbClr val="3333FF"/>
                </a:solidFill>
                <a:latin typeface="Comic Sans MS"/>
                <a:cs typeface="Comic Sans MS"/>
              </a:rPr>
              <a:t>(o</a:t>
            </a:r>
            <a:r>
              <a:rPr sz="2400" dirty="0">
                <a:solidFill>
                  <a:srgbClr val="3333FF"/>
                </a:solidFill>
                <a:latin typeface="Comic Sans MS"/>
                <a:cs typeface="Comic Sans MS"/>
              </a:rPr>
              <a:t>r</a:t>
            </a:r>
            <a:r>
              <a:rPr sz="2400" spc="-15" dirty="0">
                <a:solidFill>
                  <a:srgbClr val="3333FF"/>
                </a:solidFill>
                <a:latin typeface="Comic Sans MS"/>
                <a:cs typeface="Comic Sans MS"/>
              </a:rPr>
              <a:t> </a:t>
            </a:r>
            <a:r>
              <a:rPr sz="2400" dirty="0">
                <a:solidFill>
                  <a:srgbClr val="3333FF"/>
                </a:solidFill>
                <a:latin typeface="Comic Sans MS"/>
                <a:cs typeface="Comic Sans MS"/>
              </a:rPr>
              <a:t>st</a:t>
            </a:r>
            <a:r>
              <a:rPr sz="2400" spc="-10" dirty="0">
                <a:solidFill>
                  <a:srgbClr val="3333FF"/>
                </a:solidFill>
                <a:latin typeface="Comic Sans MS"/>
                <a:cs typeface="Comic Sans MS"/>
              </a:rPr>
              <a:t>r</a:t>
            </a:r>
            <a:r>
              <a:rPr sz="2400" spc="-5" dirty="0">
                <a:solidFill>
                  <a:srgbClr val="3333FF"/>
                </a:solidFill>
                <a:latin typeface="Comic Sans MS"/>
                <a:cs typeface="Comic Sans MS"/>
              </a:rPr>
              <a:t>eam</a:t>
            </a:r>
            <a:r>
              <a:rPr sz="2400" spc="-15" dirty="0">
                <a:solidFill>
                  <a:srgbClr val="3333FF"/>
                </a:solidFill>
                <a:latin typeface="Comic Sans MS"/>
                <a:cs typeface="Comic Sans MS"/>
              </a:rPr>
              <a:t>s</a:t>
            </a:r>
            <a:r>
              <a:rPr sz="2400" dirty="0">
                <a:solidFill>
                  <a:srgbClr val="3333FF"/>
                </a:solidFill>
                <a:latin typeface="Comic Sans MS"/>
                <a:cs typeface="Comic Sans MS"/>
              </a:rPr>
              <a:t>)</a:t>
            </a:r>
            <a:endParaRPr sz="2400">
              <a:latin typeface="Comic Sans MS"/>
              <a:cs typeface="Comic Sans MS"/>
            </a:endParaRPr>
          </a:p>
          <a:p>
            <a:pPr marL="909955" indent="-361315">
              <a:spcBef>
                <a:spcPts val="575"/>
              </a:spcBef>
              <a:buClr>
                <a:srgbClr val="8A0000"/>
              </a:buClr>
              <a:buSzPct val="79166"/>
              <a:buFont typeface="Wingdings"/>
              <a:buChar char=""/>
              <a:tabLst>
                <a:tab pos="910590" algn="l"/>
              </a:tabLst>
              <a:defRPr/>
            </a:pPr>
            <a:r>
              <a:rPr sz="2400" spc="-5" dirty="0">
                <a:solidFill>
                  <a:srgbClr val="3333FF"/>
                </a:solidFill>
                <a:latin typeface="Comic Sans MS"/>
                <a:cs typeface="Comic Sans MS"/>
              </a:rPr>
              <a:t>Loc</a:t>
            </a:r>
            <a:r>
              <a:rPr sz="2400" spc="-15" dirty="0">
                <a:solidFill>
                  <a:srgbClr val="3333FF"/>
                </a:solidFill>
                <a:latin typeface="Comic Sans MS"/>
                <a:cs typeface="Comic Sans MS"/>
              </a:rPr>
              <a:t>a</a:t>
            </a:r>
            <a:r>
              <a:rPr sz="2400" spc="-5" dirty="0">
                <a:solidFill>
                  <a:srgbClr val="3333FF"/>
                </a:solidFill>
                <a:latin typeface="Comic Sans MS"/>
                <a:cs typeface="Comic Sans MS"/>
              </a:rPr>
              <a:t>lly</a:t>
            </a:r>
            <a:r>
              <a:rPr sz="2400" spc="20" dirty="0">
                <a:solidFill>
                  <a:srgbClr val="3333FF"/>
                </a:solidFill>
                <a:latin typeface="Comic Sans MS"/>
                <a:cs typeface="Comic Sans MS"/>
              </a:rPr>
              <a:t> </a:t>
            </a:r>
            <a:r>
              <a:rPr sz="2400" spc="-5" dirty="0">
                <a:solidFill>
                  <a:srgbClr val="3333FF"/>
                </a:solidFill>
                <a:latin typeface="Comic Sans MS"/>
                <a:cs typeface="Comic Sans MS"/>
              </a:rPr>
              <a:t>tr</a:t>
            </a:r>
            <a:r>
              <a:rPr sz="2400" spc="-10" dirty="0">
                <a:solidFill>
                  <a:srgbClr val="3333FF"/>
                </a:solidFill>
                <a:latin typeface="Comic Sans MS"/>
                <a:cs typeface="Comic Sans MS"/>
              </a:rPr>
              <a:t>a</a:t>
            </a:r>
            <a:r>
              <a:rPr sz="2400" spc="-5" dirty="0">
                <a:solidFill>
                  <a:srgbClr val="3333FF"/>
                </a:solidFill>
                <a:latin typeface="Comic Sans MS"/>
                <a:cs typeface="Comic Sans MS"/>
              </a:rPr>
              <a:t>nsform</a:t>
            </a:r>
            <a:r>
              <a:rPr sz="2400" dirty="0">
                <a:solidFill>
                  <a:srgbClr val="3333FF"/>
                </a:solidFill>
                <a:latin typeface="Comic Sans MS"/>
                <a:cs typeface="Comic Sans MS"/>
              </a:rPr>
              <a:t>s</a:t>
            </a:r>
            <a:r>
              <a:rPr sz="2400" spc="-15" dirty="0">
                <a:solidFill>
                  <a:srgbClr val="3333FF"/>
                </a:solidFill>
                <a:latin typeface="Comic Sans MS"/>
                <a:cs typeface="Comic Sans MS"/>
              </a:rPr>
              <a:t> </a:t>
            </a:r>
            <a:r>
              <a:rPr sz="2400" spc="-5" dirty="0">
                <a:solidFill>
                  <a:srgbClr val="3333FF"/>
                </a:solidFill>
                <a:latin typeface="Comic Sans MS"/>
                <a:cs typeface="Comic Sans MS"/>
              </a:rPr>
              <a:t>d</a:t>
            </a:r>
            <a:r>
              <a:rPr sz="2400" spc="-10" dirty="0">
                <a:solidFill>
                  <a:srgbClr val="3333FF"/>
                </a:solidFill>
                <a:latin typeface="Comic Sans MS"/>
                <a:cs typeface="Comic Sans MS"/>
              </a:rPr>
              <a:t>ata</a:t>
            </a:r>
            <a:endParaRPr sz="2400">
              <a:latin typeface="Comic Sans MS"/>
              <a:cs typeface="Comic Sans MS"/>
            </a:endParaRPr>
          </a:p>
          <a:p>
            <a:pPr marL="909955" indent="-361315">
              <a:spcBef>
                <a:spcPts val="575"/>
              </a:spcBef>
              <a:buClr>
                <a:srgbClr val="8A0000"/>
              </a:buClr>
              <a:buSzPct val="79166"/>
              <a:buFont typeface="Wingdings"/>
              <a:buChar char=""/>
              <a:tabLst>
                <a:tab pos="910590" algn="l"/>
              </a:tabLst>
              <a:defRPr/>
            </a:pPr>
            <a:r>
              <a:rPr sz="2400" dirty="0">
                <a:solidFill>
                  <a:srgbClr val="3333FF"/>
                </a:solidFill>
                <a:latin typeface="Comic Sans MS"/>
                <a:cs typeface="Comic Sans MS"/>
              </a:rPr>
              <a:t>Pr</a:t>
            </a:r>
            <a:r>
              <a:rPr sz="2400" spc="-15" dirty="0">
                <a:solidFill>
                  <a:srgbClr val="3333FF"/>
                </a:solidFill>
                <a:latin typeface="Comic Sans MS"/>
                <a:cs typeface="Comic Sans MS"/>
              </a:rPr>
              <a:t>o</a:t>
            </a:r>
            <a:r>
              <a:rPr sz="2400" spc="-5" dirty="0">
                <a:solidFill>
                  <a:srgbClr val="3333FF"/>
                </a:solidFill>
                <a:latin typeface="Comic Sans MS"/>
                <a:cs typeface="Comic Sans MS"/>
              </a:rPr>
              <a:t>d</a:t>
            </a:r>
            <a:r>
              <a:rPr sz="2400" spc="-10" dirty="0">
                <a:solidFill>
                  <a:srgbClr val="3333FF"/>
                </a:solidFill>
                <a:latin typeface="Comic Sans MS"/>
                <a:cs typeface="Comic Sans MS"/>
              </a:rPr>
              <a:t>u</a:t>
            </a:r>
            <a:r>
              <a:rPr sz="2400" dirty="0">
                <a:solidFill>
                  <a:srgbClr val="3333FF"/>
                </a:solidFill>
                <a:latin typeface="Comic Sans MS"/>
                <a:cs typeface="Comic Sans MS"/>
              </a:rPr>
              <a:t>ces</a:t>
            </a:r>
            <a:r>
              <a:rPr sz="2400" spc="-5" dirty="0">
                <a:solidFill>
                  <a:srgbClr val="3333FF"/>
                </a:solidFill>
                <a:latin typeface="Comic Sans MS"/>
                <a:cs typeface="Comic Sans MS"/>
              </a:rPr>
              <a:t> </a:t>
            </a:r>
            <a:r>
              <a:rPr sz="2400" dirty="0">
                <a:solidFill>
                  <a:srgbClr val="3333FF"/>
                </a:solidFill>
                <a:latin typeface="Comic Sans MS"/>
                <a:cs typeface="Comic Sans MS"/>
              </a:rPr>
              <a:t>ou</a:t>
            </a:r>
            <a:r>
              <a:rPr sz="2400" spc="-10" dirty="0">
                <a:solidFill>
                  <a:srgbClr val="3333FF"/>
                </a:solidFill>
                <a:latin typeface="Comic Sans MS"/>
                <a:cs typeface="Comic Sans MS"/>
              </a:rPr>
              <a:t>t</a:t>
            </a:r>
            <a:r>
              <a:rPr sz="2400" dirty="0">
                <a:solidFill>
                  <a:srgbClr val="3333FF"/>
                </a:solidFill>
                <a:latin typeface="Comic Sans MS"/>
                <a:cs typeface="Comic Sans MS"/>
              </a:rPr>
              <a:t>put</a:t>
            </a:r>
            <a:r>
              <a:rPr sz="2400" spc="-5" dirty="0">
                <a:solidFill>
                  <a:srgbClr val="3333FF"/>
                </a:solidFill>
                <a:latin typeface="Comic Sans MS"/>
                <a:cs typeface="Comic Sans MS"/>
              </a:rPr>
              <a:t> </a:t>
            </a:r>
            <a:r>
              <a:rPr sz="2400" spc="-10" dirty="0">
                <a:solidFill>
                  <a:srgbClr val="3333FF"/>
                </a:solidFill>
                <a:latin typeface="Comic Sans MS"/>
                <a:cs typeface="Comic Sans MS"/>
              </a:rPr>
              <a:t>s</a:t>
            </a:r>
            <a:r>
              <a:rPr sz="2400" spc="-5" dirty="0">
                <a:solidFill>
                  <a:srgbClr val="3333FF"/>
                </a:solidFill>
                <a:latin typeface="Comic Sans MS"/>
                <a:cs typeface="Comic Sans MS"/>
              </a:rPr>
              <a:t>tre</a:t>
            </a:r>
            <a:r>
              <a:rPr sz="2400" spc="-10" dirty="0">
                <a:solidFill>
                  <a:srgbClr val="3333FF"/>
                </a:solidFill>
                <a:latin typeface="Comic Sans MS"/>
                <a:cs typeface="Comic Sans MS"/>
              </a:rPr>
              <a:t>a</a:t>
            </a:r>
            <a:r>
              <a:rPr sz="2400" dirty="0">
                <a:solidFill>
                  <a:srgbClr val="3333FF"/>
                </a:solidFill>
                <a:latin typeface="Comic Sans MS"/>
                <a:cs typeface="Comic Sans MS"/>
              </a:rPr>
              <a:t>m</a:t>
            </a:r>
            <a:r>
              <a:rPr sz="2400" spc="-30" dirty="0">
                <a:solidFill>
                  <a:srgbClr val="3333FF"/>
                </a:solidFill>
                <a:latin typeface="Comic Sans MS"/>
                <a:cs typeface="Comic Sans MS"/>
              </a:rPr>
              <a:t> </a:t>
            </a:r>
            <a:r>
              <a:rPr sz="2400" spc="-5" dirty="0">
                <a:solidFill>
                  <a:srgbClr val="3333FF"/>
                </a:solidFill>
                <a:latin typeface="Comic Sans MS"/>
                <a:cs typeface="Comic Sans MS"/>
              </a:rPr>
              <a:t>(</a:t>
            </a:r>
            <a:r>
              <a:rPr sz="2400" spc="-10" dirty="0">
                <a:solidFill>
                  <a:srgbClr val="3333FF"/>
                </a:solidFill>
                <a:latin typeface="Comic Sans MS"/>
                <a:cs typeface="Comic Sans MS"/>
              </a:rPr>
              <a:t>s</a:t>
            </a:r>
            <a:r>
              <a:rPr sz="2400" dirty="0">
                <a:solidFill>
                  <a:srgbClr val="3333FF"/>
                </a:solidFill>
                <a:latin typeface="Comic Sans MS"/>
                <a:cs typeface="Comic Sans MS"/>
              </a:rPr>
              <a:t>)</a:t>
            </a:r>
            <a:endParaRPr sz="2400">
              <a:latin typeface="Comic Sans MS"/>
              <a:cs typeface="Comic Sans MS"/>
            </a:endParaRPr>
          </a:p>
          <a:p>
            <a:pPr marL="12700">
              <a:spcBef>
                <a:spcPts val="575"/>
              </a:spcBef>
              <a:defRPr/>
            </a:pPr>
            <a:r>
              <a:rPr sz="2400" spc="-5" dirty="0">
                <a:latin typeface="Comic Sans MS"/>
                <a:cs typeface="Comic Sans MS"/>
              </a:rPr>
              <a:t>Conn</a:t>
            </a:r>
            <a:r>
              <a:rPr sz="2400" spc="5" dirty="0">
                <a:latin typeface="Comic Sans MS"/>
                <a:cs typeface="Comic Sans MS"/>
              </a:rPr>
              <a:t>e</a:t>
            </a:r>
            <a:r>
              <a:rPr sz="2400" dirty="0">
                <a:latin typeface="Comic Sans MS"/>
                <a:cs typeface="Comic Sans MS"/>
              </a:rPr>
              <a:t>ctor:</a:t>
            </a:r>
            <a:r>
              <a:rPr sz="2400" spc="-20" dirty="0">
                <a:latin typeface="Comic Sans MS"/>
                <a:cs typeface="Comic Sans MS"/>
              </a:rPr>
              <a:t> </a:t>
            </a:r>
            <a:r>
              <a:rPr sz="2400" spc="-5" dirty="0">
                <a:latin typeface="Comic Sans MS"/>
                <a:cs typeface="Comic Sans MS"/>
              </a:rPr>
              <a:t>pipe</a:t>
            </a:r>
            <a:endParaRPr sz="2400">
              <a:latin typeface="Comic Sans MS"/>
              <a:cs typeface="Comic Sans MS"/>
            </a:endParaRPr>
          </a:p>
          <a:p>
            <a:pPr marL="909955" indent="-361315">
              <a:spcBef>
                <a:spcPts val="575"/>
              </a:spcBef>
              <a:buClr>
                <a:srgbClr val="8A0000"/>
              </a:buClr>
              <a:buSzPct val="79166"/>
              <a:buFont typeface="Wingdings"/>
              <a:buChar char=""/>
              <a:tabLst>
                <a:tab pos="910590" algn="l"/>
              </a:tabLst>
              <a:defRPr/>
            </a:pPr>
            <a:r>
              <a:rPr sz="2400" dirty="0">
                <a:solidFill>
                  <a:srgbClr val="3333FF"/>
                </a:solidFill>
                <a:latin typeface="Comic Sans MS"/>
                <a:cs typeface="Comic Sans MS"/>
              </a:rPr>
              <a:t>st</a:t>
            </a:r>
            <a:r>
              <a:rPr sz="2400" spc="-10" dirty="0">
                <a:solidFill>
                  <a:srgbClr val="3333FF"/>
                </a:solidFill>
                <a:latin typeface="Comic Sans MS"/>
                <a:cs typeface="Comic Sans MS"/>
              </a:rPr>
              <a:t>r</a:t>
            </a:r>
            <a:r>
              <a:rPr sz="2400" spc="-5" dirty="0">
                <a:solidFill>
                  <a:srgbClr val="3333FF"/>
                </a:solidFill>
                <a:latin typeface="Comic Sans MS"/>
                <a:cs typeface="Comic Sans MS"/>
              </a:rPr>
              <a:t>eam,</a:t>
            </a:r>
            <a:r>
              <a:rPr sz="2400" spc="-20" dirty="0">
                <a:solidFill>
                  <a:srgbClr val="3333FF"/>
                </a:solidFill>
                <a:latin typeface="Comic Sans MS"/>
                <a:cs typeface="Comic Sans MS"/>
              </a:rPr>
              <a:t> </a:t>
            </a:r>
            <a:r>
              <a:rPr sz="2400" spc="-5" dirty="0">
                <a:solidFill>
                  <a:srgbClr val="3333FF"/>
                </a:solidFill>
                <a:latin typeface="Comic Sans MS"/>
                <a:cs typeface="Comic Sans MS"/>
              </a:rPr>
              <a:t>e.g.,</a:t>
            </a:r>
            <a:r>
              <a:rPr sz="2400" spc="-15" dirty="0">
                <a:solidFill>
                  <a:srgbClr val="3333FF"/>
                </a:solidFill>
                <a:latin typeface="Comic Sans MS"/>
                <a:cs typeface="Comic Sans MS"/>
              </a:rPr>
              <a:t> </a:t>
            </a:r>
            <a:r>
              <a:rPr sz="2400" dirty="0">
                <a:solidFill>
                  <a:srgbClr val="3333FF"/>
                </a:solidFill>
                <a:latin typeface="Comic Sans MS"/>
                <a:cs typeface="Comic Sans MS"/>
              </a:rPr>
              <a:t>FI</a:t>
            </a:r>
            <a:r>
              <a:rPr sz="2400" spc="-15" dirty="0">
                <a:solidFill>
                  <a:srgbClr val="3333FF"/>
                </a:solidFill>
                <a:latin typeface="Comic Sans MS"/>
                <a:cs typeface="Comic Sans MS"/>
              </a:rPr>
              <a:t>F</a:t>
            </a:r>
            <a:r>
              <a:rPr sz="2400" dirty="0">
                <a:solidFill>
                  <a:srgbClr val="3333FF"/>
                </a:solidFill>
                <a:latin typeface="Comic Sans MS"/>
                <a:cs typeface="Comic Sans MS"/>
              </a:rPr>
              <a:t>O</a:t>
            </a:r>
            <a:r>
              <a:rPr sz="2400" spc="15" dirty="0">
                <a:solidFill>
                  <a:srgbClr val="3333FF"/>
                </a:solidFill>
                <a:latin typeface="Comic Sans MS"/>
                <a:cs typeface="Comic Sans MS"/>
              </a:rPr>
              <a:t> </a:t>
            </a:r>
            <a:r>
              <a:rPr sz="2400" spc="-5" dirty="0">
                <a:solidFill>
                  <a:srgbClr val="3333FF"/>
                </a:solidFill>
                <a:latin typeface="Comic Sans MS"/>
                <a:cs typeface="Comic Sans MS"/>
              </a:rPr>
              <a:t>bu</a:t>
            </a:r>
            <a:r>
              <a:rPr sz="2400" spc="5" dirty="0">
                <a:solidFill>
                  <a:srgbClr val="3333FF"/>
                </a:solidFill>
                <a:latin typeface="Comic Sans MS"/>
                <a:cs typeface="Comic Sans MS"/>
              </a:rPr>
              <a:t>f</a:t>
            </a:r>
            <a:r>
              <a:rPr sz="2400" spc="-5" dirty="0">
                <a:solidFill>
                  <a:srgbClr val="3333FF"/>
                </a:solidFill>
                <a:latin typeface="Comic Sans MS"/>
                <a:cs typeface="Comic Sans MS"/>
              </a:rPr>
              <a:t>f</a:t>
            </a:r>
            <a:r>
              <a:rPr sz="2400" spc="5" dirty="0">
                <a:solidFill>
                  <a:srgbClr val="3333FF"/>
                </a:solidFill>
                <a:latin typeface="Comic Sans MS"/>
                <a:cs typeface="Comic Sans MS"/>
              </a:rPr>
              <a:t>e</a:t>
            </a:r>
            <a:r>
              <a:rPr sz="2400" dirty="0">
                <a:solidFill>
                  <a:srgbClr val="3333FF"/>
                </a:solidFill>
                <a:latin typeface="Comic Sans MS"/>
                <a:cs typeface="Comic Sans MS"/>
              </a:rPr>
              <a:t>r</a:t>
            </a:r>
            <a:endParaRPr sz="2400">
              <a:latin typeface="Comic Sans MS"/>
              <a:cs typeface="Comic Sans MS"/>
            </a:endParaRPr>
          </a:p>
        </p:txBody>
      </p:sp>
      <p:sp>
        <p:nvSpPr>
          <p:cNvPr id="617476" name="object 4"/>
          <p:cNvSpPr>
            <a:spLocks noChangeArrowheads="1"/>
          </p:cNvSpPr>
          <p:nvPr/>
        </p:nvSpPr>
        <p:spPr bwMode="auto">
          <a:xfrm>
            <a:off x="617538" y="4641850"/>
            <a:ext cx="1428750" cy="55880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7477" name="object 5"/>
          <p:cNvSpPr txBox="1">
            <a:spLocks noChangeArrowheads="1"/>
          </p:cNvSpPr>
          <p:nvPr/>
        </p:nvSpPr>
        <p:spPr bwMode="auto">
          <a:xfrm>
            <a:off x="763588" y="4724400"/>
            <a:ext cx="83661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Filter</a:t>
            </a:r>
          </a:p>
        </p:txBody>
      </p:sp>
      <p:sp>
        <p:nvSpPr>
          <p:cNvPr id="617478" name="object 6"/>
          <p:cNvSpPr>
            <a:spLocks/>
          </p:cNvSpPr>
          <p:nvPr/>
        </p:nvSpPr>
        <p:spPr bwMode="auto">
          <a:xfrm>
            <a:off x="1979613" y="4452938"/>
            <a:ext cx="865187" cy="436562"/>
          </a:xfrm>
          <a:custGeom>
            <a:avLst/>
            <a:gdLst>
              <a:gd name="T0" fmla="*/ 412168 w 865505"/>
              <a:gd name="T1" fmla="*/ 397658 h 436879"/>
              <a:gd name="T2" fmla="*/ 0 w 865505"/>
              <a:gd name="T3" fmla="*/ 397658 h 436879"/>
              <a:gd name="T4" fmla="*/ 0 w 865505"/>
              <a:gd name="T5" fmla="*/ 435675 h 436879"/>
              <a:gd name="T6" fmla="*/ 450226 w 865505"/>
              <a:gd name="T7" fmla="*/ 435675 h 436879"/>
              <a:gd name="T8" fmla="*/ 450226 w 865505"/>
              <a:gd name="T9" fmla="*/ 416666 h 436879"/>
              <a:gd name="T10" fmla="*/ 412168 w 865505"/>
              <a:gd name="T11" fmla="*/ 416666 h 436879"/>
              <a:gd name="T12" fmla="*/ 412168 w 865505"/>
              <a:gd name="T13" fmla="*/ 397658 h 436879"/>
              <a:gd name="T14" fmla="*/ 749996 w 865505"/>
              <a:gd name="T15" fmla="*/ 38016 h 436879"/>
              <a:gd name="T16" fmla="*/ 412168 w 865505"/>
              <a:gd name="T17" fmla="*/ 38016 h 436879"/>
              <a:gd name="T18" fmla="*/ 412168 w 865505"/>
              <a:gd name="T19" fmla="*/ 416666 h 436879"/>
              <a:gd name="T20" fmla="*/ 431197 w 865505"/>
              <a:gd name="T21" fmla="*/ 397658 h 436879"/>
              <a:gd name="T22" fmla="*/ 450226 w 865505"/>
              <a:gd name="T23" fmla="*/ 397658 h 436879"/>
              <a:gd name="T24" fmla="*/ 450226 w 865505"/>
              <a:gd name="T25" fmla="*/ 76035 h 436879"/>
              <a:gd name="T26" fmla="*/ 431197 w 865505"/>
              <a:gd name="T27" fmla="*/ 76035 h 436879"/>
              <a:gd name="T28" fmla="*/ 450226 w 865505"/>
              <a:gd name="T29" fmla="*/ 57027 h 436879"/>
              <a:gd name="T30" fmla="*/ 749996 w 865505"/>
              <a:gd name="T31" fmla="*/ 57027 h 436879"/>
              <a:gd name="T32" fmla="*/ 749996 w 865505"/>
              <a:gd name="T33" fmla="*/ 38016 h 436879"/>
              <a:gd name="T34" fmla="*/ 450226 w 865505"/>
              <a:gd name="T35" fmla="*/ 397658 h 436879"/>
              <a:gd name="T36" fmla="*/ 431197 w 865505"/>
              <a:gd name="T37" fmla="*/ 397658 h 436879"/>
              <a:gd name="T38" fmla="*/ 412168 w 865505"/>
              <a:gd name="T39" fmla="*/ 416666 h 436879"/>
              <a:gd name="T40" fmla="*/ 450226 w 865505"/>
              <a:gd name="T41" fmla="*/ 416666 h 436879"/>
              <a:gd name="T42" fmla="*/ 450226 w 865505"/>
              <a:gd name="T43" fmla="*/ 397658 h 436879"/>
              <a:gd name="T44" fmla="*/ 749996 w 865505"/>
              <a:gd name="T45" fmla="*/ 0 h 436879"/>
              <a:gd name="T46" fmla="*/ 749996 w 865505"/>
              <a:gd name="T47" fmla="*/ 114051 h 436879"/>
              <a:gd name="T48" fmla="*/ 826112 w 865505"/>
              <a:gd name="T49" fmla="*/ 76035 h 436879"/>
              <a:gd name="T50" fmla="*/ 769025 w 865505"/>
              <a:gd name="T51" fmla="*/ 76035 h 436879"/>
              <a:gd name="T52" fmla="*/ 769025 w 865505"/>
              <a:gd name="T53" fmla="*/ 38016 h 436879"/>
              <a:gd name="T54" fmla="*/ 826112 w 865505"/>
              <a:gd name="T55" fmla="*/ 38016 h 436879"/>
              <a:gd name="T56" fmla="*/ 749996 w 865505"/>
              <a:gd name="T57" fmla="*/ 0 h 436879"/>
              <a:gd name="T58" fmla="*/ 450226 w 865505"/>
              <a:gd name="T59" fmla="*/ 57027 h 436879"/>
              <a:gd name="T60" fmla="*/ 431197 w 865505"/>
              <a:gd name="T61" fmla="*/ 76035 h 436879"/>
              <a:gd name="T62" fmla="*/ 450226 w 865505"/>
              <a:gd name="T63" fmla="*/ 76035 h 436879"/>
              <a:gd name="T64" fmla="*/ 450226 w 865505"/>
              <a:gd name="T65" fmla="*/ 57027 h 436879"/>
              <a:gd name="T66" fmla="*/ 749996 w 865505"/>
              <a:gd name="T67" fmla="*/ 57027 h 436879"/>
              <a:gd name="T68" fmla="*/ 450226 w 865505"/>
              <a:gd name="T69" fmla="*/ 57027 h 436879"/>
              <a:gd name="T70" fmla="*/ 450226 w 865505"/>
              <a:gd name="T71" fmla="*/ 76035 h 436879"/>
              <a:gd name="T72" fmla="*/ 749996 w 865505"/>
              <a:gd name="T73" fmla="*/ 76035 h 436879"/>
              <a:gd name="T74" fmla="*/ 749996 w 865505"/>
              <a:gd name="T75" fmla="*/ 57027 h 436879"/>
              <a:gd name="T76" fmla="*/ 826112 w 865505"/>
              <a:gd name="T77" fmla="*/ 38016 h 436879"/>
              <a:gd name="T78" fmla="*/ 769025 w 865505"/>
              <a:gd name="T79" fmla="*/ 38016 h 436879"/>
              <a:gd name="T80" fmla="*/ 769025 w 865505"/>
              <a:gd name="T81" fmla="*/ 76035 h 436879"/>
              <a:gd name="T82" fmla="*/ 826112 w 865505"/>
              <a:gd name="T83" fmla="*/ 76035 h 436879"/>
              <a:gd name="T84" fmla="*/ 864170 w 865505"/>
              <a:gd name="T85" fmla="*/ 57027 h 436879"/>
              <a:gd name="T86" fmla="*/ 826112 w 865505"/>
              <a:gd name="T87" fmla="*/ 38016 h 4368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65505" h="436879">
                <a:moveTo>
                  <a:pt x="412623" y="398525"/>
                </a:moveTo>
                <a:lnTo>
                  <a:pt x="0" y="398525"/>
                </a:lnTo>
                <a:lnTo>
                  <a:pt x="0" y="436625"/>
                </a:lnTo>
                <a:lnTo>
                  <a:pt x="450723" y="436625"/>
                </a:lnTo>
                <a:lnTo>
                  <a:pt x="450723" y="417575"/>
                </a:lnTo>
                <a:lnTo>
                  <a:pt x="412623" y="417575"/>
                </a:lnTo>
                <a:lnTo>
                  <a:pt x="412623" y="398525"/>
                </a:lnTo>
                <a:close/>
              </a:path>
              <a:path w="865505" h="436879">
                <a:moveTo>
                  <a:pt x="750824" y="38100"/>
                </a:moveTo>
                <a:lnTo>
                  <a:pt x="412623" y="38100"/>
                </a:lnTo>
                <a:lnTo>
                  <a:pt x="412623" y="417575"/>
                </a:lnTo>
                <a:lnTo>
                  <a:pt x="431673" y="398525"/>
                </a:lnTo>
                <a:lnTo>
                  <a:pt x="450723" y="398525"/>
                </a:lnTo>
                <a:lnTo>
                  <a:pt x="450723" y="76200"/>
                </a:lnTo>
                <a:lnTo>
                  <a:pt x="431673" y="76200"/>
                </a:lnTo>
                <a:lnTo>
                  <a:pt x="450723" y="57150"/>
                </a:lnTo>
                <a:lnTo>
                  <a:pt x="750824" y="57150"/>
                </a:lnTo>
                <a:lnTo>
                  <a:pt x="750824" y="38100"/>
                </a:lnTo>
                <a:close/>
              </a:path>
              <a:path w="865505" h="436879">
                <a:moveTo>
                  <a:pt x="450723" y="398525"/>
                </a:moveTo>
                <a:lnTo>
                  <a:pt x="431673" y="398525"/>
                </a:lnTo>
                <a:lnTo>
                  <a:pt x="412623" y="417575"/>
                </a:lnTo>
                <a:lnTo>
                  <a:pt x="450723" y="417575"/>
                </a:lnTo>
                <a:lnTo>
                  <a:pt x="450723" y="398525"/>
                </a:lnTo>
                <a:close/>
              </a:path>
              <a:path w="865505" h="436879">
                <a:moveTo>
                  <a:pt x="750824" y="0"/>
                </a:moveTo>
                <a:lnTo>
                  <a:pt x="750824" y="114300"/>
                </a:lnTo>
                <a:lnTo>
                  <a:pt x="827024" y="76200"/>
                </a:lnTo>
                <a:lnTo>
                  <a:pt x="769874" y="76200"/>
                </a:lnTo>
                <a:lnTo>
                  <a:pt x="769874" y="38100"/>
                </a:lnTo>
                <a:lnTo>
                  <a:pt x="827024" y="38100"/>
                </a:lnTo>
                <a:lnTo>
                  <a:pt x="750824" y="0"/>
                </a:lnTo>
                <a:close/>
              </a:path>
              <a:path w="865505" h="436879">
                <a:moveTo>
                  <a:pt x="450723" y="57150"/>
                </a:moveTo>
                <a:lnTo>
                  <a:pt x="431673" y="76200"/>
                </a:lnTo>
                <a:lnTo>
                  <a:pt x="450723" y="76200"/>
                </a:lnTo>
                <a:lnTo>
                  <a:pt x="450723" y="57150"/>
                </a:lnTo>
                <a:close/>
              </a:path>
              <a:path w="865505" h="436879">
                <a:moveTo>
                  <a:pt x="750824" y="57150"/>
                </a:moveTo>
                <a:lnTo>
                  <a:pt x="450723" y="57150"/>
                </a:lnTo>
                <a:lnTo>
                  <a:pt x="450723" y="76200"/>
                </a:lnTo>
                <a:lnTo>
                  <a:pt x="750824" y="76200"/>
                </a:lnTo>
                <a:lnTo>
                  <a:pt x="750824" y="57150"/>
                </a:lnTo>
                <a:close/>
              </a:path>
              <a:path w="865505" h="436879">
                <a:moveTo>
                  <a:pt x="827024" y="38100"/>
                </a:moveTo>
                <a:lnTo>
                  <a:pt x="769874" y="38100"/>
                </a:lnTo>
                <a:lnTo>
                  <a:pt x="769874" y="76200"/>
                </a:lnTo>
                <a:lnTo>
                  <a:pt x="827024" y="76200"/>
                </a:lnTo>
                <a:lnTo>
                  <a:pt x="865124" y="57150"/>
                </a:lnTo>
                <a:lnTo>
                  <a:pt x="827024" y="381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7479" name="object 7"/>
          <p:cNvSpPr>
            <a:spLocks noChangeArrowheads="1"/>
          </p:cNvSpPr>
          <p:nvPr/>
        </p:nvSpPr>
        <p:spPr bwMode="auto">
          <a:xfrm>
            <a:off x="2776538" y="4283075"/>
            <a:ext cx="1431925" cy="55721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7480" name="object 8"/>
          <p:cNvSpPr txBox="1">
            <a:spLocks noChangeArrowheads="1"/>
          </p:cNvSpPr>
          <p:nvPr/>
        </p:nvSpPr>
        <p:spPr bwMode="auto">
          <a:xfrm>
            <a:off x="2924175" y="4364038"/>
            <a:ext cx="836613"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Filter</a:t>
            </a:r>
          </a:p>
        </p:txBody>
      </p:sp>
      <p:sp>
        <p:nvSpPr>
          <p:cNvPr id="617481" name="object 9"/>
          <p:cNvSpPr>
            <a:spLocks/>
          </p:cNvSpPr>
          <p:nvPr/>
        </p:nvSpPr>
        <p:spPr bwMode="auto">
          <a:xfrm>
            <a:off x="4140200" y="4491038"/>
            <a:ext cx="865188" cy="363537"/>
          </a:xfrm>
          <a:custGeom>
            <a:avLst/>
            <a:gdLst>
              <a:gd name="T0" fmla="*/ 750002 w 865504"/>
              <a:gd name="T1" fmla="*/ 248649 h 363854"/>
              <a:gd name="T2" fmla="*/ 750002 w 865504"/>
              <a:gd name="T3" fmla="*/ 362650 h 363854"/>
              <a:gd name="T4" fmla="*/ 826118 w 865504"/>
              <a:gd name="T5" fmla="*/ 324650 h 363854"/>
              <a:gd name="T6" fmla="*/ 769031 w 865504"/>
              <a:gd name="T7" fmla="*/ 324650 h 363854"/>
              <a:gd name="T8" fmla="*/ 769031 w 865504"/>
              <a:gd name="T9" fmla="*/ 286650 h 363854"/>
              <a:gd name="T10" fmla="*/ 826118 w 865504"/>
              <a:gd name="T11" fmla="*/ 286650 h 363854"/>
              <a:gd name="T12" fmla="*/ 750002 w 865504"/>
              <a:gd name="T13" fmla="*/ 248649 h 363854"/>
              <a:gd name="T14" fmla="*/ 412297 w 865504"/>
              <a:gd name="T15" fmla="*/ 18999 h 363854"/>
              <a:gd name="T16" fmla="*/ 412297 w 865504"/>
              <a:gd name="T17" fmla="*/ 324650 h 363854"/>
              <a:gd name="T18" fmla="*/ 750002 w 865504"/>
              <a:gd name="T19" fmla="*/ 324650 h 363854"/>
              <a:gd name="T20" fmla="*/ 750002 w 865504"/>
              <a:gd name="T21" fmla="*/ 305649 h 363854"/>
              <a:gd name="T22" fmla="*/ 450356 w 865504"/>
              <a:gd name="T23" fmla="*/ 305649 h 363854"/>
              <a:gd name="T24" fmla="*/ 431326 w 865504"/>
              <a:gd name="T25" fmla="*/ 286650 h 363854"/>
              <a:gd name="T26" fmla="*/ 450356 w 865504"/>
              <a:gd name="T27" fmla="*/ 286650 h 363854"/>
              <a:gd name="T28" fmla="*/ 450356 w 865504"/>
              <a:gd name="T29" fmla="*/ 38001 h 363854"/>
              <a:gd name="T30" fmla="*/ 431326 w 865504"/>
              <a:gd name="T31" fmla="*/ 38001 h 363854"/>
              <a:gd name="T32" fmla="*/ 412297 w 865504"/>
              <a:gd name="T33" fmla="*/ 18999 h 363854"/>
              <a:gd name="T34" fmla="*/ 826118 w 865504"/>
              <a:gd name="T35" fmla="*/ 286650 h 363854"/>
              <a:gd name="T36" fmla="*/ 769031 w 865504"/>
              <a:gd name="T37" fmla="*/ 286650 h 363854"/>
              <a:gd name="T38" fmla="*/ 769031 w 865504"/>
              <a:gd name="T39" fmla="*/ 324650 h 363854"/>
              <a:gd name="T40" fmla="*/ 826118 w 865504"/>
              <a:gd name="T41" fmla="*/ 324650 h 363854"/>
              <a:gd name="T42" fmla="*/ 864176 w 865504"/>
              <a:gd name="T43" fmla="*/ 305649 h 363854"/>
              <a:gd name="T44" fmla="*/ 826118 w 865504"/>
              <a:gd name="T45" fmla="*/ 286650 h 363854"/>
              <a:gd name="T46" fmla="*/ 450356 w 865504"/>
              <a:gd name="T47" fmla="*/ 286650 h 363854"/>
              <a:gd name="T48" fmla="*/ 431326 w 865504"/>
              <a:gd name="T49" fmla="*/ 286650 h 363854"/>
              <a:gd name="T50" fmla="*/ 450356 w 865504"/>
              <a:gd name="T51" fmla="*/ 305649 h 363854"/>
              <a:gd name="T52" fmla="*/ 450356 w 865504"/>
              <a:gd name="T53" fmla="*/ 286650 h 363854"/>
              <a:gd name="T54" fmla="*/ 750002 w 865504"/>
              <a:gd name="T55" fmla="*/ 286650 h 363854"/>
              <a:gd name="T56" fmla="*/ 450356 w 865504"/>
              <a:gd name="T57" fmla="*/ 286650 h 363854"/>
              <a:gd name="T58" fmla="*/ 450356 w 865504"/>
              <a:gd name="T59" fmla="*/ 305649 h 363854"/>
              <a:gd name="T60" fmla="*/ 750002 w 865504"/>
              <a:gd name="T61" fmla="*/ 305649 h 363854"/>
              <a:gd name="T62" fmla="*/ 750002 w 865504"/>
              <a:gd name="T63" fmla="*/ 286650 h 363854"/>
              <a:gd name="T64" fmla="*/ 450356 w 865504"/>
              <a:gd name="T65" fmla="*/ 0 h 363854"/>
              <a:gd name="T66" fmla="*/ 0 w 865504"/>
              <a:gd name="T67" fmla="*/ 0 h 363854"/>
              <a:gd name="T68" fmla="*/ 0 w 865504"/>
              <a:gd name="T69" fmla="*/ 38001 h 363854"/>
              <a:gd name="T70" fmla="*/ 412297 w 865504"/>
              <a:gd name="T71" fmla="*/ 38001 h 363854"/>
              <a:gd name="T72" fmla="*/ 412297 w 865504"/>
              <a:gd name="T73" fmla="*/ 18999 h 363854"/>
              <a:gd name="T74" fmla="*/ 450356 w 865504"/>
              <a:gd name="T75" fmla="*/ 18999 h 363854"/>
              <a:gd name="T76" fmla="*/ 450356 w 865504"/>
              <a:gd name="T77" fmla="*/ 0 h 363854"/>
              <a:gd name="T78" fmla="*/ 450356 w 865504"/>
              <a:gd name="T79" fmla="*/ 18999 h 363854"/>
              <a:gd name="T80" fmla="*/ 412297 w 865504"/>
              <a:gd name="T81" fmla="*/ 18999 h 363854"/>
              <a:gd name="T82" fmla="*/ 431326 w 865504"/>
              <a:gd name="T83" fmla="*/ 38001 h 363854"/>
              <a:gd name="T84" fmla="*/ 450356 w 865504"/>
              <a:gd name="T85" fmla="*/ 38001 h 363854"/>
              <a:gd name="T86" fmla="*/ 450356 w 865504"/>
              <a:gd name="T87" fmla="*/ 18999 h 3638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65504" h="363854">
                <a:moveTo>
                  <a:pt x="750824" y="249300"/>
                </a:moveTo>
                <a:lnTo>
                  <a:pt x="750824" y="363600"/>
                </a:lnTo>
                <a:lnTo>
                  <a:pt x="827024" y="325500"/>
                </a:lnTo>
                <a:lnTo>
                  <a:pt x="769874" y="325500"/>
                </a:lnTo>
                <a:lnTo>
                  <a:pt x="769874" y="287400"/>
                </a:lnTo>
                <a:lnTo>
                  <a:pt x="827024" y="287400"/>
                </a:lnTo>
                <a:lnTo>
                  <a:pt x="750824" y="249300"/>
                </a:lnTo>
                <a:close/>
              </a:path>
              <a:path w="865504" h="363854">
                <a:moveTo>
                  <a:pt x="412750" y="19050"/>
                </a:moveTo>
                <a:lnTo>
                  <a:pt x="412750" y="325500"/>
                </a:lnTo>
                <a:lnTo>
                  <a:pt x="750824" y="325500"/>
                </a:lnTo>
                <a:lnTo>
                  <a:pt x="750824" y="306450"/>
                </a:lnTo>
                <a:lnTo>
                  <a:pt x="450850" y="306450"/>
                </a:lnTo>
                <a:lnTo>
                  <a:pt x="431800" y="287400"/>
                </a:lnTo>
                <a:lnTo>
                  <a:pt x="450850" y="287400"/>
                </a:lnTo>
                <a:lnTo>
                  <a:pt x="450850" y="38100"/>
                </a:lnTo>
                <a:lnTo>
                  <a:pt x="431800" y="38100"/>
                </a:lnTo>
                <a:lnTo>
                  <a:pt x="412750" y="19050"/>
                </a:lnTo>
                <a:close/>
              </a:path>
              <a:path w="865504" h="363854">
                <a:moveTo>
                  <a:pt x="827024" y="287400"/>
                </a:moveTo>
                <a:lnTo>
                  <a:pt x="769874" y="287400"/>
                </a:lnTo>
                <a:lnTo>
                  <a:pt x="769874" y="325500"/>
                </a:lnTo>
                <a:lnTo>
                  <a:pt x="827024" y="325500"/>
                </a:lnTo>
                <a:lnTo>
                  <a:pt x="865124" y="306450"/>
                </a:lnTo>
                <a:lnTo>
                  <a:pt x="827024" y="287400"/>
                </a:lnTo>
                <a:close/>
              </a:path>
              <a:path w="865504" h="363854">
                <a:moveTo>
                  <a:pt x="450850" y="287400"/>
                </a:moveTo>
                <a:lnTo>
                  <a:pt x="431800" y="287400"/>
                </a:lnTo>
                <a:lnTo>
                  <a:pt x="450850" y="306450"/>
                </a:lnTo>
                <a:lnTo>
                  <a:pt x="450850" y="287400"/>
                </a:lnTo>
                <a:close/>
              </a:path>
              <a:path w="865504" h="363854">
                <a:moveTo>
                  <a:pt x="750824" y="287400"/>
                </a:moveTo>
                <a:lnTo>
                  <a:pt x="450850" y="287400"/>
                </a:lnTo>
                <a:lnTo>
                  <a:pt x="450850" y="306450"/>
                </a:lnTo>
                <a:lnTo>
                  <a:pt x="750824" y="306450"/>
                </a:lnTo>
                <a:lnTo>
                  <a:pt x="750824" y="287400"/>
                </a:lnTo>
                <a:close/>
              </a:path>
              <a:path w="865504" h="363854">
                <a:moveTo>
                  <a:pt x="450850" y="0"/>
                </a:moveTo>
                <a:lnTo>
                  <a:pt x="0" y="0"/>
                </a:lnTo>
                <a:lnTo>
                  <a:pt x="0" y="38100"/>
                </a:lnTo>
                <a:lnTo>
                  <a:pt x="412750" y="38100"/>
                </a:lnTo>
                <a:lnTo>
                  <a:pt x="412750" y="19050"/>
                </a:lnTo>
                <a:lnTo>
                  <a:pt x="450850" y="19050"/>
                </a:lnTo>
                <a:lnTo>
                  <a:pt x="450850" y="0"/>
                </a:lnTo>
                <a:close/>
              </a:path>
              <a:path w="865504" h="363854">
                <a:moveTo>
                  <a:pt x="450850" y="19050"/>
                </a:moveTo>
                <a:lnTo>
                  <a:pt x="412750" y="19050"/>
                </a:lnTo>
                <a:lnTo>
                  <a:pt x="431800" y="38100"/>
                </a:lnTo>
                <a:lnTo>
                  <a:pt x="450850" y="38100"/>
                </a:lnTo>
                <a:lnTo>
                  <a:pt x="450850" y="19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7482" name="object 10"/>
          <p:cNvSpPr>
            <a:spLocks noChangeArrowheads="1"/>
          </p:cNvSpPr>
          <p:nvPr/>
        </p:nvSpPr>
        <p:spPr bwMode="auto">
          <a:xfrm>
            <a:off x="4937125" y="4568825"/>
            <a:ext cx="1431925" cy="55721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7483" name="object 11"/>
          <p:cNvSpPr txBox="1">
            <a:spLocks noChangeArrowheads="1"/>
          </p:cNvSpPr>
          <p:nvPr/>
        </p:nvSpPr>
        <p:spPr bwMode="auto">
          <a:xfrm>
            <a:off x="5084763" y="4651375"/>
            <a:ext cx="836612"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Filter</a:t>
            </a:r>
          </a:p>
        </p:txBody>
      </p:sp>
      <p:sp>
        <p:nvSpPr>
          <p:cNvPr id="617484" name="object 12"/>
          <p:cNvSpPr>
            <a:spLocks/>
          </p:cNvSpPr>
          <p:nvPr/>
        </p:nvSpPr>
        <p:spPr bwMode="auto">
          <a:xfrm>
            <a:off x="4140200" y="4740275"/>
            <a:ext cx="865188" cy="436563"/>
          </a:xfrm>
          <a:custGeom>
            <a:avLst/>
            <a:gdLst>
              <a:gd name="T0" fmla="*/ 412297 w 865504"/>
              <a:gd name="T1" fmla="*/ 397661 h 436879"/>
              <a:gd name="T2" fmla="*/ 0 w 865504"/>
              <a:gd name="T3" fmla="*/ 397661 h 436879"/>
              <a:gd name="T4" fmla="*/ 0 w 865504"/>
              <a:gd name="T5" fmla="*/ 435678 h 436879"/>
              <a:gd name="T6" fmla="*/ 450356 w 865504"/>
              <a:gd name="T7" fmla="*/ 435678 h 436879"/>
              <a:gd name="T8" fmla="*/ 450356 w 865504"/>
              <a:gd name="T9" fmla="*/ 416669 h 436879"/>
              <a:gd name="T10" fmla="*/ 412297 w 865504"/>
              <a:gd name="T11" fmla="*/ 416669 h 436879"/>
              <a:gd name="T12" fmla="*/ 412297 w 865504"/>
              <a:gd name="T13" fmla="*/ 397661 h 436879"/>
              <a:gd name="T14" fmla="*/ 750002 w 865504"/>
              <a:gd name="T15" fmla="*/ 38016 h 436879"/>
              <a:gd name="T16" fmla="*/ 412297 w 865504"/>
              <a:gd name="T17" fmla="*/ 38016 h 436879"/>
              <a:gd name="T18" fmla="*/ 412297 w 865504"/>
              <a:gd name="T19" fmla="*/ 416669 h 436879"/>
              <a:gd name="T20" fmla="*/ 431326 w 865504"/>
              <a:gd name="T21" fmla="*/ 397661 h 436879"/>
              <a:gd name="T22" fmla="*/ 450356 w 865504"/>
              <a:gd name="T23" fmla="*/ 397661 h 436879"/>
              <a:gd name="T24" fmla="*/ 450356 w 865504"/>
              <a:gd name="T25" fmla="*/ 76035 h 436879"/>
              <a:gd name="T26" fmla="*/ 431326 w 865504"/>
              <a:gd name="T27" fmla="*/ 76035 h 436879"/>
              <a:gd name="T28" fmla="*/ 450356 w 865504"/>
              <a:gd name="T29" fmla="*/ 57027 h 436879"/>
              <a:gd name="T30" fmla="*/ 750002 w 865504"/>
              <a:gd name="T31" fmla="*/ 57027 h 436879"/>
              <a:gd name="T32" fmla="*/ 750002 w 865504"/>
              <a:gd name="T33" fmla="*/ 38016 h 436879"/>
              <a:gd name="T34" fmla="*/ 450356 w 865504"/>
              <a:gd name="T35" fmla="*/ 397661 h 436879"/>
              <a:gd name="T36" fmla="*/ 431326 w 865504"/>
              <a:gd name="T37" fmla="*/ 397661 h 436879"/>
              <a:gd name="T38" fmla="*/ 412297 w 865504"/>
              <a:gd name="T39" fmla="*/ 416669 h 436879"/>
              <a:gd name="T40" fmla="*/ 450356 w 865504"/>
              <a:gd name="T41" fmla="*/ 416669 h 436879"/>
              <a:gd name="T42" fmla="*/ 450356 w 865504"/>
              <a:gd name="T43" fmla="*/ 397661 h 436879"/>
              <a:gd name="T44" fmla="*/ 750002 w 865504"/>
              <a:gd name="T45" fmla="*/ 0 h 436879"/>
              <a:gd name="T46" fmla="*/ 750002 w 865504"/>
              <a:gd name="T47" fmla="*/ 114051 h 436879"/>
              <a:gd name="T48" fmla="*/ 826118 w 865504"/>
              <a:gd name="T49" fmla="*/ 76035 h 436879"/>
              <a:gd name="T50" fmla="*/ 769031 w 865504"/>
              <a:gd name="T51" fmla="*/ 76035 h 436879"/>
              <a:gd name="T52" fmla="*/ 769031 w 865504"/>
              <a:gd name="T53" fmla="*/ 38016 h 436879"/>
              <a:gd name="T54" fmla="*/ 826118 w 865504"/>
              <a:gd name="T55" fmla="*/ 38016 h 436879"/>
              <a:gd name="T56" fmla="*/ 750002 w 865504"/>
              <a:gd name="T57" fmla="*/ 0 h 436879"/>
              <a:gd name="T58" fmla="*/ 450356 w 865504"/>
              <a:gd name="T59" fmla="*/ 57027 h 436879"/>
              <a:gd name="T60" fmla="*/ 431326 w 865504"/>
              <a:gd name="T61" fmla="*/ 76035 h 436879"/>
              <a:gd name="T62" fmla="*/ 450356 w 865504"/>
              <a:gd name="T63" fmla="*/ 76035 h 436879"/>
              <a:gd name="T64" fmla="*/ 450356 w 865504"/>
              <a:gd name="T65" fmla="*/ 57027 h 436879"/>
              <a:gd name="T66" fmla="*/ 750002 w 865504"/>
              <a:gd name="T67" fmla="*/ 57027 h 436879"/>
              <a:gd name="T68" fmla="*/ 450356 w 865504"/>
              <a:gd name="T69" fmla="*/ 57027 h 436879"/>
              <a:gd name="T70" fmla="*/ 450356 w 865504"/>
              <a:gd name="T71" fmla="*/ 76035 h 436879"/>
              <a:gd name="T72" fmla="*/ 750002 w 865504"/>
              <a:gd name="T73" fmla="*/ 76035 h 436879"/>
              <a:gd name="T74" fmla="*/ 750002 w 865504"/>
              <a:gd name="T75" fmla="*/ 57027 h 436879"/>
              <a:gd name="T76" fmla="*/ 826118 w 865504"/>
              <a:gd name="T77" fmla="*/ 38016 h 436879"/>
              <a:gd name="T78" fmla="*/ 769031 w 865504"/>
              <a:gd name="T79" fmla="*/ 38016 h 436879"/>
              <a:gd name="T80" fmla="*/ 769031 w 865504"/>
              <a:gd name="T81" fmla="*/ 76035 h 436879"/>
              <a:gd name="T82" fmla="*/ 826118 w 865504"/>
              <a:gd name="T83" fmla="*/ 76035 h 436879"/>
              <a:gd name="T84" fmla="*/ 864176 w 865504"/>
              <a:gd name="T85" fmla="*/ 57027 h 436879"/>
              <a:gd name="T86" fmla="*/ 826118 w 865504"/>
              <a:gd name="T87" fmla="*/ 38016 h 4368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65504" h="436879">
                <a:moveTo>
                  <a:pt x="412750" y="398525"/>
                </a:moveTo>
                <a:lnTo>
                  <a:pt x="0" y="398525"/>
                </a:lnTo>
                <a:lnTo>
                  <a:pt x="0" y="436625"/>
                </a:lnTo>
                <a:lnTo>
                  <a:pt x="450850" y="436625"/>
                </a:lnTo>
                <a:lnTo>
                  <a:pt x="450850" y="417575"/>
                </a:lnTo>
                <a:lnTo>
                  <a:pt x="412750" y="417575"/>
                </a:lnTo>
                <a:lnTo>
                  <a:pt x="412750" y="398525"/>
                </a:lnTo>
                <a:close/>
              </a:path>
              <a:path w="865504" h="436879">
                <a:moveTo>
                  <a:pt x="750824" y="38100"/>
                </a:moveTo>
                <a:lnTo>
                  <a:pt x="412750" y="38100"/>
                </a:lnTo>
                <a:lnTo>
                  <a:pt x="412750" y="417575"/>
                </a:lnTo>
                <a:lnTo>
                  <a:pt x="431800" y="398525"/>
                </a:lnTo>
                <a:lnTo>
                  <a:pt x="450850" y="398525"/>
                </a:lnTo>
                <a:lnTo>
                  <a:pt x="450850" y="76200"/>
                </a:lnTo>
                <a:lnTo>
                  <a:pt x="431800" y="76200"/>
                </a:lnTo>
                <a:lnTo>
                  <a:pt x="450850" y="57150"/>
                </a:lnTo>
                <a:lnTo>
                  <a:pt x="750824" y="57150"/>
                </a:lnTo>
                <a:lnTo>
                  <a:pt x="750824" y="38100"/>
                </a:lnTo>
                <a:close/>
              </a:path>
              <a:path w="865504" h="436879">
                <a:moveTo>
                  <a:pt x="450850" y="398525"/>
                </a:moveTo>
                <a:lnTo>
                  <a:pt x="431800" y="398525"/>
                </a:lnTo>
                <a:lnTo>
                  <a:pt x="412750" y="417575"/>
                </a:lnTo>
                <a:lnTo>
                  <a:pt x="450850" y="417575"/>
                </a:lnTo>
                <a:lnTo>
                  <a:pt x="450850" y="398525"/>
                </a:lnTo>
                <a:close/>
              </a:path>
              <a:path w="865504" h="436879">
                <a:moveTo>
                  <a:pt x="750824" y="0"/>
                </a:moveTo>
                <a:lnTo>
                  <a:pt x="750824" y="114300"/>
                </a:lnTo>
                <a:lnTo>
                  <a:pt x="827024" y="76200"/>
                </a:lnTo>
                <a:lnTo>
                  <a:pt x="769874" y="76200"/>
                </a:lnTo>
                <a:lnTo>
                  <a:pt x="769874" y="38100"/>
                </a:lnTo>
                <a:lnTo>
                  <a:pt x="827024" y="38100"/>
                </a:lnTo>
                <a:lnTo>
                  <a:pt x="750824" y="0"/>
                </a:lnTo>
                <a:close/>
              </a:path>
              <a:path w="865504" h="436879">
                <a:moveTo>
                  <a:pt x="450850" y="57150"/>
                </a:moveTo>
                <a:lnTo>
                  <a:pt x="431800" y="76200"/>
                </a:lnTo>
                <a:lnTo>
                  <a:pt x="450850" y="76200"/>
                </a:lnTo>
                <a:lnTo>
                  <a:pt x="450850" y="57150"/>
                </a:lnTo>
                <a:close/>
              </a:path>
              <a:path w="865504" h="436879">
                <a:moveTo>
                  <a:pt x="750824" y="57150"/>
                </a:moveTo>
                <a:lnTo>
                  <a:pt x="450850" y="57150"/>
                </a:lnTo>
                <a:lnTo>
                  <a:pt x="450850" y="76200"/>
                </a:lnTo>
                <a:lnTo>
                  <a:pt x="750824" y="76200"/>
                </a:lnTo>
                <a:lnTo>
                  <a:pt x="750824" y="57150"/>
                </a:lnTo>
                <a:close/>
              </a:path>
              <a:path w="865504" h="436879">
                <a:moveTo>
                  <a:pt x="827024" y="38100"/>
                </a:moveTo>
                <a:lnTo>
                  <a:pt x="769874" y="38100"/>
                </a:lnTo>
                <a:lnTo>
                  <a:pt x="769874" y="76200"/>
                </a:lnTo>
                <a:lnTo>
                  <a:pt x="827024" y="76200"/>
                </a:lnTo>
                <a:lnTo>
                  <a:pt x="865124" y="57150"/>
                </a:lnTo>
                <a:lnTo>
                  <a:pt x="827024" y="381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7485" name="object 13"/>
          <p:cNvSpPr>
            <a:spLocks noChangeArrowheads="1"/>
          </p:cNvSpPr>
          <p:nvPr/>
        </p:nvSpPr>
        <p:spPr bwMode="auto">
          <a:xfrm>
            <a:off x="2776538" y="4930775"/>
            <a:ext cx="1431925" cy="55721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7486" name="object 14"/>
          <p:cNvSpPr txBox="1">
            <a:spLocks noChangeArrowheads="1"/>
          </p:cNvSpPr>
          <p:nvPr/>
        </p:nvSpPr>
        <p:spPr bwMode="auto">
          <a:xfrm>
            <a:off x="2924175" y="5011738"/>
            <a:ext cx="836613"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Filter</a:t>
            </a:r>
          </a:p>
        </p:txBody>
      </p:sp>
      <p:sp>
        <p:nvSpPr>
          <p:cNvPr id="617487" name="object 15"/>
          <p:cNvSpPr>
            <a:spLocks/>
          </p:cNvSpPr>
          <p:nvPr/>
        </p:nvSpPr>
        <p:spPr bwMode="auto">
          <a:xfrm>
            <a:off x="1979613" y="4851400"/>
            <a:ext cx="865187" cy="363538"/>
          </a:xfrm>
          <a:custGeom>
            <a:avLst/>
            <a:gdLst>
              <a:gd name="T0" fmla="*/ 749996 w 865505"/>
              <a:gd name="T1" fmla="*/ 248526 h 363854"/>
              <a:gd name="T2" fmla="*/ 749996 w 865505"/>
              <a:gd name="T3" fmla="*/ 362528 h 363854"/>
              <a:gd name="T4" fmla="*/ 826112 w 865505"/>
              <a:gd name="T5" fmla="*/ 324527 h 363854"/>
              <a:gd name="T6" fmla="*/ 769025 w 865505"/>
              <a:gd name="T7" fmla="*/ 324527 h 363854"/>
              <a:gd name="T8" fmla="*/ 769025 w 865505"/>
              <a:gd name="T9" fmla="*/ 286527 h 363854"/>
              <a:gd name="T10" fmla="*/ 826112 w 865505"/>
              <a:gd name="T11" fmla="*/ 286527 h 363854"/>
              <a:gd name="T12" fmla="*/ 749996 w 865505"/>
              <a:gd name="T13" fmla="*/ 248526 h 363854"/>
              <a:gd name="T14" fmla="*/ 412168 w 865505"/>
              <a:gd name="T15" fmla="*/ 18999 h 363854"/>
              <a:gd name="T16" fmla="*/ 412168 w 865505"/>
              <a:gd name="T17" fmla="*/ 324527 h 363854"/>
              <a:gd name="T18" fmla="*/ 749996 w 865505"/>
              <a:gd name="T19" fmla="*/ 324527 h 363854"/>
              <a:gd name="T20" fmla="*/ 749996 w 865505"/>
              <a:gd name="T21" fmla="*/ 305526 h 363854"/>
              <a:gd name="T22" fmla="*/ 450226 w 865505"/>
              <a:gd name="T23" fmla="*/ 305526 h 363854"/>
              <a:gd name="T24" fmla="*/ 431197 w 865505"/>
              <a:gd name="T25" fmla="*/ 286527 h 363854"/>
              <a:gd name="T26" fmla="*/ 450226 w 865505"/>
              <a:gd name="T27" fmla="*/ 286527 h 363854"/>
              <a:gd name="T28" fmla="*/ 450226 w 865505"/>
              <a:gd name="T29" fmla="*/ 38001 h 363854"/>
              <a:gd name="T30" fmla="*/ 431197 w 865505"/>
              <a:gd name="T31" fmla="*/ 38001 h 363854"/>
              <a:gd name="T32" fmla="*/ 412168 w 865505"/>
              <a:gd name="T33" fmla="*/ 18999 h 363854"/>
              <a:gd name="T34" fmla="*/ 826112 w 865505"/>
              <a:gd name="T35" fmla="*/ 286527 h 363854"/>
              <a:gd name="T36" fmla="*/ 769025 w 865505"/>
              <a:gd name="T37" fmla="*/ 286527 h 363854"/>
              <a:gd name="T38" fmla="*/ 769025 w 865505"/>
              <a:gd name="T39" fmla="*/ 324527 h 363854"/>
              <a:gd name="T40" fmla="*/ 826112 w 865505"/>
              <a:gd name="T41" fmla="*/ 324527 h 363854"/>
              <a:gd name="T42" fmla="*/ 864170 w 865505"/>
              <a:gd name="T43" fmla="*/ 305526 h 363854"/>
              <a:gd name="T44" fmla="*/ 826112 w 865505"/>
              <a:gd name="T45" fmla="*/ 286527 h 363854"/>
              <a:gd name="T46" fmla="*/ 450226 w 865505"/>
              <a:gd name="T47" fmla="*/ 286527 h 363854"/>
              <a:gd name="T48" fmla="*/ 431197 w 865505"/>
              <a:gd name="T49" fmla="*/ 286527 h 363854"/>
              <a:gd name="T50" fmla="*/ 450226 w 865505"/>
              <a:gd name="T51" fmla="*/ 305526 h 363854"/>
              <a:gd name="T52" fmla="*/ 450226 w 865505"/>
              <a:gd name="T53" fmla="*/ 286527 h 363854"/>
              <a:gd name="T54" fmla="*/ 749996 w 865505"/>
              <a:gd name="T55" fmla="*/ 286527 h 363854"/>
              <a:gd name="T56" fmla="*/ 450226 w 865505"/>
              <a:gd name="T57" fmla="*/ 286527 h 363854"/>
              <a:gd name="T58" fmla="*/ 450226 w 865505"/>
              <a:gd name="T59" fmla="*/ 305526 h 363854"/>
              <a:gd name="T60" fmla="*/ 749996 w 865505"/>
              <a:gd name="T61" fmla="*/ 305526 h 363854"/>
              <a:gd name="T62" fmla="*/ 749996 w 865505"/>
              <a:gd name="T63" fmla="*/ 286527 h 363854"/>
              <a:gd name="T64" fmla="*/ 450226 w 865505"/>
              <a:gd name="T65" fmla="*/ 0 h 363854"/>
              <a:gd name="T66" fmla="*/ 0 w 865505"/>
              <a:gd name="T67" fmla="*/ 0 h 363854"/>
              <a:gd name="T68" fmla="*/ 0 w 865505"/>
              <a:gd name="T69" fmla="*/ 38001 h 363854"/>
              <a:gd name="T70" fmla="*/ 412168 w 865505"/>
              <a:gd name="T71" fmla="*/ 38001 h 363854"/>
              <a:gd name="T72" fmla="*/ 412168 w 865505"/>
              <a:gd name="T73" fmla="*/ 18999 h 363854"/>
              <a:gd name="T74" fmla="*/ 450226 w 865505"/>
              <a:gd name="T75" fmla="*/ 18999 h 363854"/>
              <a:gd name="T76" fmla="*/ 450226 w 865505"/>
              <a:gd name="T77" fmla="*/ 0 h 363854"/>
              <a:gd name="T78" fmla="*/ 450226 w 865505"/>
              <a:gd name="T79" fmla="*/ 18999 h 363854"/>
              <a:gd name="T80" fmla="*/ 412168 w 865505"/>
              <a:gd name="T81" fmla="*/ 18999 h 363854"/>
              <a:gd name="T82" fmla="*/ 431197 w 865505"/>
              <a:gd name="T83" fmla="*/ 38001 h 363854"/>
              <a:gd name="T84" fmla="*/ 450226 w 865505"/>
              <a:gd name="T85" fmla="*/ 38001 h 363854"/>
              <a:gd name="T86" fmla="*/ 450226 w 865505"/>
              <a:gd name="T87" fmla="*/ 18999 h 3638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865505" h="363854">
                <a:moveTo>
                  <a:pt x="750824" y="249174"/>
                </a:moveTo>
                <a:lnTo>
                  <a:pt x="750824" y="363474"/>
                </a:lnTo>
                <a:lnTo>
                  <a:pt x="827024" y="325374"/>
                </a:lnTo>
                <a:lnTo>
                  <a:pt x="769874" y="325374"/>
                </a:lnTo>
                <a:lnTo>
                  <a:pt x="769874" y="287274"/>
                </a:lnTo>
                <a:lnTo>
                  <a:pt x="827024" y="287274"/>
                </a:lnTo>
                <a:lnTo>
                  <a:pt x="750824" y="249174"/>
                </a:lnTo>
                <a:close/>
              </a:path>
              <a:path w="865505" h="363854">
                <a:moveTo>
                  <a:pt x="412623" y="19050"/>
                </a:moveTo>
                <a:lnTo>
                  <a:pt x="412623" y="325374"/>
                </a:lnTo>
                <a:lnTo>
                  <a:pt x="750824" y="325374"/>
                </a:lnTo>
                <a:lnTo>
                  <a:pt x="750824" y="306324"/>
                </a:lnTo>
                <a:lnTo>
                  <a:pt x="450723" y="306324"/>
                </a:lnTo>
                <a:lnTo>
                  <a:pt x="431673" y="287274"/>
                </a:lnTo>
                <a:lnTo>
                  <a:pt x="450723" y="287274"/>
                </a:lnTo>
                <a:lnTo>
                  <a:pt x="450723" y="38100"/>
                </a:lnTo>
                <a:lnTo>
                  <a:pt x="431673" y="38100"/>
                </a:lnTo>
                <a:lnTo>
                  <a:pt x="412623" y="19050"/>
                </a:lnTo>
                <a:close/>
              </a:path>
              <a:path w="865505" h="363854">
                <a:moveTo>
                  <a:pt x="827024" y="287274"/>
                </a:moveTo>
                <a:lnTo>
                  <a:pt x="769874" y="287274"/>
                </a:lnTo>
                <a:lnTo>
                  <a:pt x="769874" y="325374"/>
                </a:lnTo>
                <a:lnTo>
                  <a:pt x="827024" y="325374"/>
                </a:lnTo>
                <a:lnTo>
                  <a:pt x="865124" y="306324"/>
                </a:lnTo>
                <a:lnTo>
                  <a:pt x="827024" y="287274"/>
                </a:lnTo>
                <a:close/>
              </a:path>
              <a:path w="865505" h="363854">
                <a:moveTo>
                  <a:pt x="450723" y="287274"/>
                </a:moveTo>
                <a:lnTo>
                  <a:pt x="431673" y="287274"/>
                </a:lnTo>
                <a:lnTo>
                  <a:pt x="450723" y="306324"/>
                </a:lnTo>
                <a:lnTo>
                  <a:pt x="450723" y="287274"/>
                </a:lnTo>
                <a:close/>
              </a:path>
              <a:path w="865505" h="363854">
                <a:moveTo>
                  <a:pt x="750824" y="287274"/>
                </a:moveTo>
                <a:lnTo>
                  <a:pt x="450723" y="287274"/>
                </a:lnTo>
                <a:lnTo>
                  <a:pt x="450723" y="306324"/>
                </a:lnTo>
                <a:lnTo>
                  <a:pt x="750824" y="306324"/>
                </a:lnTo>
                <a:lnTo>
                  <a:pt x="750824" y="287274"/>
                </a:lnTo>
                <a:close/>
              </a:path>
              <a:path w="865505" h="363854">
                <a:moveTo>
                  <a:pt x="450723" y="0"/>
                </a:moveTo>
                <a:lnTo>
                  <a:pt x="0" y="0"/>
                </a:lnTo>
                <a:lnTo>
                  <a:pt x="0" y="38100"/>
                </a:lnTo>
                <a:lnTo>
                  <a:pt x="412623" y="38100"/>
                </a:lnTo>
                <a:lnTo>
                  <a:pt x="412623" y="19050"/>
                </a:lnTo>
                <a:lnTo>
                  <a:pt x="450723" y="19050"/>
                </a:lnTo>
                <a:lnTo>
                  <a:pt x="450723" y="0"/>
                </a:lnTo>
                <a:close/>
              </a:path>
              <a:path w="865505" h="363854">
                <a:moveTo>
                  <a:pt x="450723" y="19050"/>
                </a:moveTo>
                <a:lnTo>
                  <a:pt x="412623" y="19050"/>
                </a:lnTo>
                <a:lnTo>
                  <a:pt x="431673" y="38100"/>
                </a:lnTo>
                <a:lnTo>
                  <a:pt x="450723" y="38100"/>
                </a:lnTo>
                <a:lnTo>
                  <a:pt x="450723" y="19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7488" name="object 16"/>
          <p:cNvSpPr>
            <a:spLocks noChangeArrowheads="1"/>
          </p:cNvSpPr>
          <p:nvPr/>
        </p:nvSpPr>
        <p:spPr bwMode="auto">
          <a:xfrm>
            <a:off x="7097713" y="4568825"/>
            <a:ext cx="1428750" cy="55721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7489" name="object 17"/>
          <p:cNvSpPr txBox="1">
            <a:spLocks noChangeArrowheads="1"/>
          </p:cNvSpPr>
          <p:nvPr/>
        </p:nvSpPr>
        <p:spPr bwMode="auto">
          <a:xfrm>
            <a:off x="7243763" y="4651375"/>
            <a:ext cx="838200" cy="33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Filter</a:t>
            </a:r>
          </a:p>
        </p:txBody>
      </p:sp>
      <p:sp>
        <p:nvSpPr>
          <p:cNvPr id="617490" name="object 18"/>
          <p:cNvSpPr>
            <a:spLocks/>
          </p:cNvSpPr>
          <p:nvPr/>
        </p:nvSpPr>
        <p:spPr bwMode="auto">
          <a:xfrm>
            <a:off x="6300788" y="4740275"/>
            <a:ext cx="863600" cy="114300"/>
          </a:xfrm>
          <a:custGeom>
            <a:avLst/>
            <a:gdLst>
              <a:gd name="T0" fmla="*/ 749300 w 863600"/>
              <a:gd name="T1" fmla="*/ 0 h 114300"/>
              <a:gd name="T2" fmla="*/ 749300 w 863600"/>
              <a:gd name="T3" fmla="*/ 114300 h 114300"/>
              <a:gd name="T4" fmla="*/ 825500 w 863600"/>
              <a:gd name="T5" fmla="*/ 76200 h 114300"/>
              <a:gd name="T6" fmla="*/ 768350 w 863600"/>
              <a:gd name="T7" fmla="*/ 76200 h 114300"/>
              <a:gd name="T8" fmla="*/ 768350 w 863600"/>
              <a:gd name="T9" fmla="*/ 38100 h 114300"/>
              <a:gd name="T10" fmla="*/ 825500 w 863600"/>
              <a:gd name="T11" fmla="*/ 38100 h 114300"/>
              <a:gd name="T12" fmla="*/ 749300 w 863600"/>
              <a:gd name="T13" fmla="*/ 0 h 114300"/>
              <a:gd name="T14" fmla="*/ 749300 w 863600"/>
              <a:gd name="T15" fmla="*/ 38100 h 114300"/>
              <a:gd name="T16" fmla="*/ 0 w 863600"/>
              <a:gd name="T17" fmla="*/ 38100 h 114300"/>
              <a:gd name="T18" fmla="*/ 0 w 863600"/>
              <a:gd name="T19" fmla="*/ 76200 h 114300"/>
              <a:gd name="T20" fmla="*/ 749300 w 863600"/>
              <a:gd name="T21" fmla="*/ 76200 h 114300"/>
              <a:gd name="T22" fmla="*/ 749300 w 863600"/>
              <a:gd name="T23" fmla="*/ 38100 h 114300"/>
              <a:gd name="T24" fmla="*/ 825500 w 863600"/>
              <a:gd name="T25" fmla="*/ 38100 h 114300"/>
              <a:gd name="T26" fmla="*/ 768350 w 863600"/>
              <a:gd name="T27" fmla="*/ 38100 h 114300"/>
              <a:gd name="T28" fmla="*/ 768350 w 863600"/>
              <a:gd name="T29" fmla="*/ 76200 h 114300"/>
              <a:gd name="T30" fmla="*/ 825500 w 863600"/>
              <a:gd name="T31" fmla="*/ 76200 h 114300"/>
              <a:gd name="T32" fmla="*/ 863600 w 863600"/>
              <a:gd name="T33" fmla="*/ 57150 h 114300"/>
              <a:gd name="T34" fmla="*/ 825500 w 863600"/>
              <a:gd name="T35" fmla="*/ 38100 h 1143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63600" h="114300">
                <a:moveTo>
                  <a:pt x="749300" y="0"/>
                </a:moveTo>
                <a:lnTo>
                  <a:pt x="749300" y="114300"/>
                </a:lnTo>
                <a:lnTo>
                  <a:pt x="825500" y="76200"/>
                </a:lnTo>
                <a:lnTo>
                  <a:pt x="768350" y="76200"/>
                </a:lnTo>
                <a:lnTo>
                  <a:pt x="768350" y="38100"/>
                </a:lnTo>
                <a:lnTo>
                  <a:pt x="825500" y="38100"/>
                </a:lnTo>
                <a:lnTo>
                  <a:pt x="749300" y="0"/>
                </a:lnTo>
                <a:close/>
              </a:path>
              <a:path w="863600" h="114300">
                <a:moveTo>
                  <a:pt x="749300" y="38100"/>
                </a:moveTo>
                <a:lnTo>
                  <a:pt x="0" y="38100"/>
                </a:lnTo>
                <a:lnTo>
                  <a:pt x="0" y="76200"/>
                </a:lnTo>
                <a:lnTo>
                  <a:pt x="749300" y="76200"/>
                </a:lnTo>
                <a:lnTo>
                  <a:pt x="749300" y="38100"/>
                </a:lnTo>
                <a:close/>
              </a:path>
              <a:path w="863600" h="114300">
                <a:moveTo>
                  <a:pt x="825500" y="38100"/>
                </a:moveTo>
                <a:lnTo>
                  <a:pt x="768350" y="38100"/>
                </a:lnTo>
                <a:lnTo>
                  <a:pt x="768350" y="76200"/>
                </a:lnTo>
                <a:lnTo>
                  <a:pt x="825500" y="76200"/>
                </a:lnTo>
                <a:lnTo>
                  <a:pt x="863600" y="57150"/>
                </a:lnTo>
                <a:lnTo>
                  <a:pt x="825500" y="381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7491" name="object 19"/>
          <p:cNvSpPr>
            <a:spLocks/>
          </p:cNvSpPr>
          <p:nvPr/>
        </p:nvSpPr>
        <p:spPr bwMode="auto">
          <a:xfrm>
            <a:off x="2360613" y="4921250"/>
            <a:ext cx="4318000" cy="903288"/>
          </a:xfrm>
          <a:custGeom>
            <a:avLst/>
            <a:gdLst>
              <a:gd name="T0" fmla="*/ 30486 w 4318000"/>
              <a:gd name="T1" fmla="*/ 345753 h 903604"/>
              <a:gd name="T2" fmla="*/ 12826 w 4318000"/>
              <a:gd name="T3" fmla="*/ 364234 h 903604"/>
              <a:gd name="T4" fmla="*/ 1905 w 4318000"/>
              <a:gd name="T5" fmla="*/ 873858 h 903604"/>
              <a:gd name="T6" fmla="*/ 13969 w 4318000"/>
              <a:gd name="T7" fmla="*/ 883285 h 903604"/>
              <a:gd name="T8" fmla="*/ 4308856 w 4318000"/>
              <a:gd name="T9" fmla="*/ 900361 h 903604"/>
              <a:gd name="T10" fmla="*/ 4316095 w 4318000"/>
              <a:gd name="T11" fmla="*/ 893218 h 903604"/>
              <a:gd name="T12" fmla="*/ 4317999 w 4318000"/>
              <a:gd name="T13" fmla="*/ 883310 h 903604"/>
              <a:gd name="T14" fmla="*/ 4279900 w 4318000"/>
              <a:gd name="T15" fmla="*/ 864761 h 903604"/>
              <a:gd name="T16" fmla="*/ 19176 w 4318000"/>
              <a:gd name="T17" fmla="*/ 845249 h 903604"/>
              <a:gd name="T18" fmla="*/ 50329 w 4318000"/>
              <a:gd name="T19" fmla="*/ 383773 h 903604"/>
              <a:gd name="T20" fmla="*/ 50800 w 4318000"/>
              <a:gd name="T21" fmla="*/ 365249 h 903604"/>
              <a:gd name="T22" fmla="*/ 368300 w 4318000"/>
              <a:gd name="T23" fmla="*/ 345714 h 903604"/>
              <a:gd name="T24" fmla="*/ 4279900 w 4318000"/>
              <a:gd name="T25" fmla="*/ 883310 h 903604"/>
              <a:gd name="T26" fmla="*/ 4279900 w 4318000"/>
              <a:gd name="T27" fmla="*/ 864195 h 903604"/>
              <a:gd name="T28" fmla="*/ 4279900 w 4318000"/>
              <a:gd name="T29" fmla="*/ 864195 h 903604"/>
              <a:gd name="T30" fmla="*/ 4279900 w 4318000"/>
              <a:gd name="T31" fmla="*/ 883310 h 903604"/>
              <a:gd name="T32" fmla="*/ 4317919 w 4318000"/>
              <a:gd name="T33" fmla="*/ 38061 h 903604"/>
              <a:gd name="T34" fmla="*/ 4279900 w 4318000"/>
              <a:gd name="T35" fmla="*/ 19029 h 903604"/>
              <a:gd name="T36" fmla="*/ 38100 w 4318000"/>
              <a:gd name="T37" fmla="*/ 864761 h 903604"/>
              <a:gd name="T38" fmla="*/ 19176 w 4318000"/>
              <a:gd name="T39" fmla="*/ 845249 h 903604"/>
              <a:gd name="T40" fmla="*/ 38100 w 4318000"/>
              <a:gd name="T41" fmla="*/ 864761 h 903604"/>
              <a:gd name="T42" fmla="*/ 4279900 w 4318000"/>
              <a:gd name="T43" fmla="*/ 864195 h 903604"/>
              <a:gd name="T44" fmla="*/ 38596 w 4318000"/>
              <a:gd name="T45" fmla="*/ 845249 h 903604"/>
              <a:gd name="T46" fmla="*/ 38593 w 4318000"/>
              <a:gd name="T47" fmla="*/ 845335 h 903604"/>
              <a:gd name="T48" fmla="*/ 387350 w 4318000"/>
              <a:gd name="T49" fmla="*/ 345712 h 903604"/>
              <a:gd name="T50" fmla="*/ 368300 w 4318000"/>
              <a:gd name="T51" fmla="*/ 421831 h 903604"/>
              <a:gd name="T52" fmla="*/ 387350 w 4318000"/>
              <a:gd name="T53" fmla="*/ 383773 h 903604"/>
              <a:gd name="T54" fmla="*/ 50800 w 4318000"/>
              <a:gd name="T55" fmla="*/ 365249 h 903604"/>
              <a:gd name="T56" fmla="*/ 50329 w 4318000"/>
              <a:gd name="T57" fmla="*/ 383773 h 903604"/>
              <a:gd name="T58" fmla="*/ 368300 w 4318000"/>
              <a:gd name="T59" fmla="*/ 365249 h 903604"/>
              <a:gd name="T60" fmla="*/ 50329 w 4318000"/>
              <a:gd name="T61" fmla="*/ 383773 h 903604"/>
              <a:gd name="T62" fmla="*/ 368300 w 4318000"/>
              <a:gd name="T63" fmla="*/ 365249 h 903604"/>
              <a:gd name="T64" fmla="*/ 387350 w 4318000"/>
              <a:gd name="T65" fmla="*/ 345712 h 903604"/>
              <a:gd name="T66" fmla="*/ 444500 w 4318000"/>
              <a:gd name="T67" fmla="*/ 383773 h 903604"/>
              <a:gd name="T68" fmla="*/ 444500 w 4318000"/>
              <a:gd name="T69" fmla="*/ 345712 h 903604"/>
              <a:gd name="T70" fmla="*/ 368300 w 4318000"/>
              <a:gd name="T71" fmla="*/ 345714 h 903604"/>
              <a:gd name="T72" fmla="*/ 368300 w 4318000"/>
              <a:gd name="T73" fmla="*/ 307651 h 903604"/>
              <a:gd name="T74" fmla="*/ 3940175 w 4318000"/>
              <a:gd name="T75" fmla="*/ 0 h 903604"/>
              <a:gd name="T76" fmla="*/ 4279900 w 4318000"/>
              <a:gd name="T77" fmla="*/ 38061 h 903604"/>
              <a:gd name="T78" fmla="*/ 4317917 w 4318000"/>
              <a:gd name="T79" fmla="*/ 19029 h 903604"/>
              <a:gd name="T80" fmla="*/ 4311824 w 4318000"/>
              <a:gd name="T81" fmla="*/ 4988 h 903604"/>
              <a:gd name="T82" fmla="*/ 4317917 w 4318000"/>
              <a:gd name="T83" fmla="*/ 19029 h 903604"/>
              <a:gd name="T84" fmla="*/ 4298950 w 4318000"/>
              <a:gd name="T85" fmla="*/ 38061 h 903604"/>
              <a:gd name="T86" fmla="*/ 4317917 w 4318000"/>
              <a:gd name="T87" fmla="*/ 19029 h 9036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318000" h="903604">
                <a:moveTo>
                  <a:pt x="368300" y="346077"/>
                </a:moveTo>
                <a:lnTo>
                  <a:pt x="30486" y="346116"/>
                </a:lnTo>
                <a:lnTo>
                  <a:pt x="18110" y="351909"/>
                </a:lnTo>
                <a:lnTo>
                  <a:pt x="12826" y="364616"/>
                </a:lnTo>
                <a:lnTo>
                  <a:pt x="0" y="869822"/>
                </a:lnTo>
                <a:lnTo>
                  <a:pt x="1905" y="874776"/>
                </a:lnTo>
                <a:lnTo>
                  <a:pt x="9017" y="882129"/>
                </a:lnTo>
                <a:lnTo>
                  <a:pt x="13969" y="884212"/>
                </a:lnTo>
                <a:lnTo>
                  <a:pt x="4304030" y="903312"/>
                </a:lnTo>
                <a:lnTo>
                  <a:pt x="4308856" y="901306"/>
                </a:lnTo>
                <a:lnTo>
                  <a:pt x="4312411" y="897737"/>
                </a:lnTo>
                <a:lnTo>
                  <a:pt x="4316095" y="894156"/>
                </a:lnTo>
                <a:lnTo>
                  <a:pt x="4318000" y="889304"/>
                </a:lnTo>
                <a:lnTo>
                  <a:pt x="4317999" y="884237"/>
                </a:lnTo>
                <a:lnTo>
                  <a:pt x="4279900" y="884237"/>
                </a:lnTo>
                <a:lnTo>
                  <a:pt x="4279900" y="865670"/>
                </a:lnTo>
                <a:lnTo>
                  <a:pt x="38100" y="865670"/>
                </a:lnTo>
                <a:lnTo>
                  <a:pt x="19176" y="846137"/>
                </a:lnTo>
                <a:lnTo>
                  <a:pt x="38596" y="846137"/>
                </a:lnTo>
                <a:lnTo>
                  <a:pt x="50329" y="384175"/>
                </a:lnTo>
                <a:lnTo>
                  <a:pt x="31750" y="384175"/>
                </a:lnTo>
                <a:lnTo>
                  <a:pt x="50800" y="365633"/>
                </a:lnTo>
                <a:lnTo>
                  <a:pt x="368300" y="365633"/>
                </a:lnTo>
                <a:lnTo>
                  <a:pt x="368300" y="346077"/>
                </a:lnTo>
                <a:close/>
              </a:path>
              <a:path w="4318000" h="903604">
                <a:moveTo>
                  <a:pt x="4279900" y="865102"/>
                </a:moveTo>
                <a:lnTo>
                  <a:pt x="4279900" y="884237"/>
                </a:lnTo>
                <a:lnTo>
                  <a:pt x="4299077" y="865187"/>
                </a:lnTo>
                <a:lnTo>
                  <a:pt x="4279900" y="865102"/>
                </a:lnTo>
                <a:close/>
              </a:path>
              <a:path w="4318000" h="903604">
                <a:moveTo>
                  <a:pt x="4279900" y="19050"/>
                </a:moveTo>
                <a:lnTo>
                  <a:pt x="4279900" y="865102"/>
                </a:lnTo>
                <a:lnTo>
                  <a:pt x="4299077" y="865187"/>
                </a:lnTo>
                <a:lnTo>
                  <a:pt x="4279900" y="884237"/>
                </a:lnTo>
                <a:lnTo>
                  <a:pt x="4317999" y="884237"/>
                </a:lnTo>
                <a:lnTo>
                  <a:pt x="4317919" y="38100"/>
                </a:lnTo>
                <a:lnTo>
                  <a:pt x="4298950" y="38100"/>
                </a:lnTo>
                <a:lnTo>
                  <a:pt x="4279900" y="19050"/>
                </a:lnTo>
                <a:close/>
              </a:path>
              <a:path w="4318000" h="903604">
                <a:moveTo>
                  <a:pt x="19176" y="846137"/>
                </a:moveTo>
                <a:lnTo>
                  <a:pt x="38100" y="865670"/>
                </a:lnTo>
                <a:lnTo>
                  <a:pt x="38593" y="846223"/>
                </a:lnTo>
                <a:lnTo>
                  <a:pt x="19176" y="846137"/>
                </a:lnTo>
                <a:close/>
              </a:path>
              <a:path w="4318000" h="903604">
                <a:moveTo>
                  <a:pt x="38593" y="846223"/>
                </a:moveTo>
                <a:lnTo>
                  <a:pt x="38100" y="865670"/>
                </a:lnTo>
                <a:lnTo>
                  <a:pt x="4279900" y="865670"/>
                </a:lnTo>
                <a:lnTo>
                  <a:pt x="4279900" y="865102"/>
                </a:lnTo>
                <a:lnTo>
                  <a:pt x="38593" y="846223"/>
                </a:lnTo>
                <a:close/>
              </a:path>
              <a:path w="4318000" h="903604">
                <a:moveTo>
                  <a:pt x="38596" y="846137"/>
                </a:moveTo>
                <a:lnTo>
                  <a:pt x="19176" y="846137"/>
                </a:lnTo>
                <a:lnTo>
                  <a:pt x="38593" y="846223"/>
                </a:lnTo>
                <a:lnTo>
                  <a:pt x="38596" y="846137"/>
                </a:lnTo>
                <a:close/>
              </a:path>
              <a:path w="4318000" h="903604">
                <a:moveTo>
                  <a:pt x="387350" y="346075"/>
                </a:moveTo>
                <a:lnTo>
                  <a:pt x="368300" y="346077"/>
                </a:lnTo>
                <a:lnTo>
                  <a:pt x="368300" y="422275"/>
                </a:lnTo>
                <a:lnTo>
                  <a:pt x="444500" y="384175"/>
                </a:lnTo>
                <a:lnTo>
                  <a:pt x="387350" y="384175"/>
                </a:lnTo>
                <a:lnTo>
                  <a:pt x="387350" y="346075"/>
                </a:lnTo>
                <a:close/>
              </a:path>
              <a:path w="4318000" h="903604">
                <a:moveTo>
                  <a:pt x="50800" y="365633"/>
                </a:moveTo>
                <a:lnTo>
                  <a:pt x="31750" y="384175"/>
                </a:lnTo>
                <a:lnTo>
                  <a:pt x="50329" y="384175"/>
                </a:lnTo>
                <a:lnTo>
                  <a:pt x="50800" y="365633"/>
                </a:lnTo>
                <a:close/>
              </a:path>
              <a:path w="4318000" h="903604">
                <a:moveTo>
                  <a:pt x="368300" y="365633"/>
                </a:moveTo>
                <a:lnTo>
                  <a:pt x="50800" y="365633"/>
                </a:lnTo>
                <a:lnTo>
                  <a:pt x="50329" y="384175"/>
                </a:lnTo>
                <a:lnTo>
                  <a:pt x="368300" y="384175"/>
                </a:lnTo>
                <a:lnTo>
                  <a:pt x="368300" y="365633"/>
                </a:lnTo>
                <a:close/>
              </a:path>
              <a:path w="4318000" h="903604">
                <a:moveTo>
                  <a:pt x="444500" y="346075"/>
                </a:moveTo>
                <a:lnTo>
                  <a:pt x="387350" y="346075"/>
                </a:lnTo>
                <a:lnTo>
                  <a:pt x="387350" y="384175"/>
                </a:lnTo>
                <a:lnTo>
                  <a:pt x="444500" y="384175"/>
                </a:lnTo>
                <a:lnTo>
                  <a:pt x="482600" y="365125"/>
                </a:lnTo>
                <a:lnTo>
                  <a:pt x="444500" y="346075"/>
                </a:lnTo>
                <a:close/>
              </a:path>
              <a:path w="4318000" h="903604">
                <a:moveTo>
                  <a:pt x="368300" y="307975"/>
                </a:moveTo>
                <a:lnTo>
                  <a:pt x="368300" y="346077"/>
                </a:lnTo>
                <a:lnTo>
                  <a:pt x="444500" y="346075"/>
                </a:lnTo>
                <a:lnTo>
                  <a:pt x="368300" y="307975"/>
                </a:lnTo>
                <a:close/>
              </a:path>
              <a:path w="4318000" h="903604">
                <a:moveTo>
                  <a:pt x="4298950" y="0"/>
                </a:moveTo>
                <a:lnTo>
                  <a:pt x="3940175" y="0"/>
                </a:lnTo>
                <a:lnTo>
                  <a:pt x="3940175" y="38100"/>
                </a:lnTo>
                <a:lnTo>
                  <a:pt x="4279900" y="38100"/>
                </a:lnTo>
                <a:lnTo>
                  <a:pt x="4279900" y="19050"/>
                </a:lnTo>
                <a:lnTo>
                  <a:pt x="4317917" y="19050"/>
                </a:lnTo>
                <a:lnTo>
                  <a:pt x="4317917" y="17262"/>
                </a:lnTo>
                <a:lnTo>
                  <a:pt x="4311824" y="4994"/>
                </a:lnTo>
                <a:lnTo>
                  <a:pt x="4298950" y="0"/>
                </a:lnTo>
                <a:close/>
              </a:path>
              <a:path w="4318000" h="903604">
                <a:moveTo>
                  <a:pt x="4317917" y="19050"/>
                </a:moveTo>
                <a:lnTo>
                  <a:pt x="4279900" y="19050"/>
                </a:lnTo>
                <a:lnTo>
                  <a:pt x="4298950" y="38100"/>
                </a:lnTo>
                <a:lnTo>
                  <a:pt x="4317919" y="38100"/>
                </a:lnTo>
                <a:lnTo>
                  <a:pt x="4317917" y="19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7492" name="object 20"/>
          <p:cNvSpPr>
            <a:spLocks noChangeArrowheads="1"/>
          </p:cNvSpPr>
          <p:nvPr/>
        </p:nvSpPr>
        <p:spPr bwMode="auto">
          <a:xfrm>
            <a:off x="6646863" y="3084513"/>
            <a:ext cx="955675" cy="1754187"/>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21" name="object 21"/>
          <p:cNvSpPr txBox="1"/>
          <p:nvPr/>
        </p:nvSpPr>
        <p:spPr>
          <a:xfrm>
            <a:off x="6870700" y="3198813"/>
            <a:ext cx="504825" cy="279400"/>
          </a:xfrm>
          <a:prstGeom prst="rect">
            <a:avLst/>
          </a:prstGeom>
        </p:spPr>
        <p:txBody>
          <a:bodyPr lIns="0" tIns="0" rIns="0" bIns="0">
            <a:spAutoFit/>
          </a:bodyPr>
          <a:lstStyle/>
          <a:p>
            <a:pPr marL="12700">
              <a:defRPr/>
            </a:pPr>
            <a:r>
              <a:rPr sz="2000" dirty="0">
                <a:latin typeface="Comic Sans MS"/>
                <a:cs typeface="Comic Sans MS"/>
              </a:rPr>
              <a:t>P</a:t>
            </a:r>
            <a:r>
              <a:rPr sz="2000" spc="-5" dirty="0">
                <a:latin typeface="Comic Sans MS"/>
                <a:cs typeface="Comic Sans MS"/>
              </a:rPr>
              <a:t>ipe</a:t>
            </a:r>
            <a:endParaRPr sz="2000">
              <a:latin typeface="Comic Sans MS"/>
              <a:cs typeface="Comic Sans MS"/>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Pip</a:t>
            </a:r>
            <a:r>
              <a:rPr spc="-15" dirty="0"/>
              <a:t>e</a:t>
            </a:r>
            <a:r>
              <a:rPr dirty="0"/>
              <a:t>-</a:t>
            </a:r>
            <a:r>
              <a:rPr spc="-10" dirty="0"/>
              <a:t>an</a:t>
            </a:r>
            <a:r>
              <a:rPr dirty="0"/>
              <a:t>d-</a:t>
            </a:r>
            <a:r>
              <a:rPr spc="-5" dirty="0"/>
              <a:t>filt</a:t>
            </a:r>
            <a:r>
              <a:rPr spc="-15" dirty="0"/>
              <a:t>e</a:t>
            </a:r>
            <a:r>
              <a:rPr spc="-5" dirty="0"/>
              <a:t>r</a:t>
            </a:r>
          </a:p>
        </p:txBody>
      </p:sp>
      <p:sp>
        <p:nvSpPr>
          <p:cNvPr id="618498"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0B4BE1-00CB-4240-AC64-F196CEA9F0BA}" type="slidenum">
              <a:rPr lang="en-US" sz="1200">
                <a:latin typeface="Garamond" charset="0"/>
              </a:rPr>
              <a:pPr eaLnBrk="1" hangingPunct="1"/>
              <a:t>302</a:t>
            </a:fld>
            <a:endParaRPr lang="en-US" sz="1200">
              <a:latin typeface="Garamond" charset="0"/>
            </a:endParaRPr>
          </a:p>
        </p:txBody>
      </p:sp>
      <p:sp>
        <p:nvSpPr>
          <p:cNvPr id="618499" name="object 3"/>
          <p:cNvSpPr txBox="1">
            <a:spLocks noChangeArrowheads="1"/>
          </p:cNvSpPr>
          <p:nvPr/>
        </p:nvSpPr>
        <p:spPr bwMode="auto">
          <a:xfrm>
            <a:off x="328613" y="960438"/>
            <a:ext cx="7923212" cy="4281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ct val="120000"/>
              </a:lnSpc>
            </a:pPr>
            <a:r>
              <a:rPr lang="en-US">
                <a:latin typeface="Comic Sans MS" charset="0"/>
                <a:cs typeface="Comic Sans MS" charset="0"/>
              </a:rPr>
              <a:t>Data processed </a:t>
            </a:r>
            <a:r>
              <a:rPr lang="en-US">
                <a:solidFill>
                  <a:srgbClr val="3333FF"/>
                </a:solidFill>
                <a:latin typeface="Comic Sans MS" charset="0"/>
                <a:cs typeface="Comic Sans MS" charset="0"/>
              </a:rPr>
              <a:t>incrementally </a:t>
            </a:r>
            <a:r>
              <a:rPr lang="en-US">
                <a:latin typeface="Comic Sans MS" charset="0"/>
                <a:cs typeface="Comic Sans MS" charset="0"/>
              </a:rPr>
              <a:t>as it arrives Output can begin before input fully consumed</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Filters must be </a:t>
            </a:r>
            <a:r>
              <a:rPr lang="en-US">
                <a:solidFill>
                  <a:srgbClr val="3333FF"/>
                </a:solidFill>
                <a:latin typeface="Comic Sans MS" charset="0"/>
                <a:cs typeface="Comic Sans MS" charset="0"/>
              </a:rPr>
              <a:t>independent</a:t>
            </a:r>
            <a:r>
              <a:rPr lang="en-US">
                <a:latin typeface="Comic Sans MS" charset="0"/>
                <a:cs typeface="Comic Sans MS" charset="0"/>
              </a:rPr>
              <a:t>: no shared state</a:t>
            </a:r>
          </a:p>
          <a:p>
            <a:pPr eaLnBrk="1" hangingPunct="1">
              <a:spcBef>
                <a:spcPts val="575"/>
              </a:spcBef>
            </a:pPr>
            <a:r>
              <a:rPr lang="en-US">
                <a:latin typeface="Comic Sans MS" charset="0"/>
                <a:cs typeface="Comic Sans MS" charset="0"/>
              </a:rPr>
              <a:t>Filters don</a:t>
            </a:r>
            <a:r>
              <a:rPr lang="ja-JP" altLang="en-US">
                <a:latin typeface="Comic Sans MS" charset="0"/>
                <a:cs typeface="Comic Sans MS" charset="0"/>
              </a:rPr>
              <a:t>’</a:t>
            </a:r>
            <a:r>
              <a:rPr lang="en-US" altLang="ja-JP">
                <a:latin typeface="Comic Sans MS" charset="0"/>
                <a:cs typeface="Comic Sans MS" charset="0"/>
              </a:rPr>
              <a:t>t know upstream or downstream filters</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Examples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lex/yacc-based compiler (scan, parse, generate…)</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Unix pipes</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Image / signal processing</a:t>
            </a:r>
            <a:endParaRPr lang="en-US">
              <a:latin typeface="Comic Sans MS" charset="0"/>
              <a:cs typeface="Comic Sans MS"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1" name="object 2"/>
          <p:cNvSpPr>
            <a:spLocks/>
          </p:cNvSpPr>
          <p:nvPr/>
        </p:nvSpPr>
        <p:spPr bwMode="auto">
          <a:xfrm>
            <a:off x="1114425" y="3284538"/>
            <a:ext cx="0" cy="3022600"/>
          </a:xfrm>
          <a:custGeom>
            <a:avLst/>
            <a:gdLst>
              <a:gd name="T0" fmla="*/ 0 h 3021965"/>
              <a:gd name="T1" fmla="*/ 3023743 h 3021965"/>
              <a:gd name="T2" fmla="*/ 0 60000 65536"/>
              <a:gd name="T3" fmla="*/ 0 60000 65536"/>
            </a:gdLst>
            <a:ahLst/>
            <a:cxnLst>
              <a:cxn ang="T2">
                <a:pos x="0" y="T0"/>
              </a:cxn>
              <a:cxn ang="T3">
                <a:pos x="0" y="T1"/>
              </a:cxn>
            </a:cxnLst>
            <a:rect l="0" t="0" r="r" b="b"/>
            <a:pathLst>
              <a:path h="3021965">
                <a:moveTo>
                  <a:pt x="0" y="0"/>
                </a:moveTo>
                <a:lnTo>
                  <a:pt x="0" y="3021838"/>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9522" name="object 3"/>
          <p:cNvSpPr>
            <a:spLocks/>
          </p:cNvSpPr>
          <p:nvPr/>
        </p:nvSpPr>
        <p:spPr bwMode="auto">
          <a:xfrm>
            <a:off x="3348038" y="3284538"/>
            <a:ext cx="0" cy="3022600"/>
          </a:xfrm>
          <a:custGeom>
            <a:avLst/>
            <a:gdLst>
              <a:gd name="T0" fmla="*/ 0 w 635"/>
              <a:gd name="T1" fmla="*/ 0 h 3021965"/>
              <a:gd name="T2" fmla="*/ 0 w 635"/>
              <a:gd name="T3" fmla="*/ 3023743 h 3021965"/>
              <a:gd name="T4" fmla="*/ 0 60000 65536"/>
              <a:gd name="T5" fmla="*/ 0 60000 65536"/>
            </a:gdLst>
            <a:ahLst/>
            <a:cxnLst>
              <a:cxn ang="T4">
                <a:pos x="T0" y="T1"/>
              </a:cxn>
              <a:cxn ang="T5">
                <a:pos x="T2" y="T3"/>
              </a:cxn>
            </a:cxnLst>
            <a:rect l="0" t="0" r="r" b="b"/>
            <a:pathLst>
              <a:path w="635" h="3021965">
                <a:moveTo>
                  <a:pt x="126" y="0"/>
                </a:moveTo>
                <a:lnTo>
                  <a:pt x="0" y="3021838"/>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9523" name="object 4"/>
          <p:cNvSpPr>
            <a:spLocks/>
          </p:cNvSpPr>
          <p:nvPr/>
        </p:nvSpPr>
        <p:spPr bwMode="auto">
          <a:xfrm>
            <a:off x="5651500" y="3282950"/>
            <a:ext cx="0" cy="3021013"/>
          </a:xfrm>
          <a:custGeom>
            <a:avLst/>
            <a:gdLst>
              <a:gd name="T0" fmla="*/ 0 h 3021965"/>
              <a:gd name="T1" fmla="*/ 3019097 h 3021965"/>
              <a:gd name="T2" fmla="*/ 0 60000 65536"/>
              <a:gd name="T3" fmla="*/ 0 60000 65536"/>
            </a:gdLst>
            <a:ahLst/>
            <a:cxnLst>
              <a:cxn ang="T2">
                <a:pos x="0" y="T0"/>
              </a:cxn>
              <a:cxn ang="T3">
                <a:pos x="0" y="T1"/>
              </a:cxn>
            </a:cxnLst>
            <a:rect l="0" t="0" r="r" b="b"/>
            <a:pathLst>
              <a:path h="3021965">
                <a:moveTo>
                  <a:pt x="0" y="0"/>
                </a:moveTo>
                <a:lnTo>
                  <a:pt x="0" y="3021952"/>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9524" name="object 5"/>
          <p:cNvSpPr>
            <a:spLocks/>
          </p:cNvSpPr>
          <p:nvPr/>
        </p:nvSpPr>
        <p:spPr bwMode="auto">
          <a:xfrm>
            <a:off x="7954963" y="3282950"/>
            <a:ext cx="0" cy="3021013"/>
          </a:xfrm>
          <a:custGeom>
            <a:avLst/>
            <a:gdLst>
              <a:gd name="T0" fmla="*/ 0 w 634"/>
              <a:gd name="T1" fmla="*/ 0 h 3021965"/>
              <a:gd name="T2" fmla="*/ 0 w 634"/>
              <a:gd name="T3" fmla="*/ 3019097 h 3021965"/>
              <a:gd name="T4" fmla="*/ 0 60000 65536"/>
              <a:gd name="T5" fmla="*/ 0 60000 65536"/>
            </a:gdLst>
            <a:ahLst/>
            <a:cxnLst>
              <a:cxn ang="T4">
                <a:pos x="T0" y="T1"/>
              </a:cxn>
              <a:cxn ang="T5">
                <a:pos x="T2" y="T3"/>
              </a:cxn>
            </a:cxnLst>
            <a:rect l="0" t="0" r="r" b="b"/>
            <a:pathLst>
              <a:path w="634" h="3021965">
                <a:moveTo>
                  <a:pt x="126" y="0"/>
                </a:moveTo>
                <a:lnTo>
                  <a:pt x="0" y="3021952"/>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 name="object 6"/>
          <p:cNvSpPr txBox="1">
            <a:spLocks noGrp="1"/>
          </p:cNvSpPr>
          <p:nvPr>
            <p:ph type="title"/>
          </p:nvPr>
        </p:nvSpPr>
        <p:spPr/>
        <p:txBody>
          <a:bodyPr lIns="0" tIns="0" rIns="0" bIns="0" rtlCol="0">
            <a:spAutoFit/>
          </a:bodyPr>
          <a:lstStyle/>
          <a:p>
            <a:pPr marL="12700">
              <a:defRPr/>
            </a:pPr>
            <a:r>
              <a:rPr spc="-5" dirty="0"/>
              <a:t>Push</a:t>
            </a:r>
            <a:r>
              <a:rPr spc="-10" dirty="0"/>
              <a:t> </a:t>
            </a:r>
            <a:r>
              <a:rPr spc="-5" dirty="0"/>
              <a:t>pipeline</a:t>
            </a:r>
            <a:r>
              <a:rPr spc="10" dirty="0"/>
              <a:t> </a:t>
            </a:r>
            <a:r>
              <a:rPr spc="-5" dirty="0"/>
              <a:t>wi</a:t>
            </a:r>
            <a:r>
              <a:rPr spc="-20" dirty="0"/>
              <a:t>t</a:t>
            </a:r>
            <a:r>
              <a:rPr spc="-5" dirty="0"/>
              <a:t>h</a:t>
            </a:r>
            <a:r>
              <a:rPr spc="20" dirty="0"/>
              <a:t> </a:t>
            </a:r>
            <a:r>
              <a:rPr spc="-10" dirty="0"/>
              <a:t>a</a:t>
            </a:r>
            <a:r>
              <a:rPr spc="-15" dirty="0"/>
              <a:t>c</a:t>
            </a:r>
            <a:r>
              <a:rPr spc="-5" dirty="0"/>
              <a:t>ti</a:t>
            </a:r>
            <a:r>
              <a:rPr spc="-20" dirty="0"/>
              <a:t>v</a:t>
            </a:r>
            <a:r>
              <a:rPr spc="-5" dirty="0"/>
              <a:t>e</a:t>
            </a:r>
            <a:r>
              <a:rPr spc="10" dirty="0"/>
              <a:t> </a:t>
            </a:r>
            <a:r>
              <a:rPr spc="-5" dirty="0"/>
              <a:t>source</a:t>
            </a:r>
          </a:p>
        </p:txBody>
      </p:sp>
      <p:sp>
        <p:nvSpPr>
          <p:cNvPr id="619526" name="object 35"/>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DAAB36D-1739-8B44-9D43-FAB64A2A3CD5}" type="slidenum">
              <a:rPr lang="en-US" sz="1200">
                <a:latin typeface="Garamond" charset="0"/>
              </a:rPr>
              <a:pPr eaLnBrk="1" hangingPunct="1"/>
              <a:t>303</a:t>
            </a:fld>
            <a:endParaRPr lang="en-US" sz="1200">
              <a:latin typeface="Garamond" charset="0"/>
            </a:endParaRPr>
          </a:p>
        </p:txBody>
      </p:sp>
      <p:sp>
        <p:nvSpPr>
          <p:cNvPr id="619527" name="object 7"/>
          <p:cNvSpPr txBox="1">
            <a:spLocks noChangeArrowheads="1"/>
          </p:cNvSpPr>
          <p:nvPr/>
        </p:nvSpPr>
        <p:spPr bwMode="auto">
          <a:xfrm>
            <a:off x="328613" y="960438"/>
            <a:ext cx="7142162" cy="120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ct val="120000"/>
              </a:lnSpc>
            </a:pPr>
            <a:r>
              <a:rPr lang="en-US">
                <a:latin typeface="Comic Sans MS" charset="0"/>
                <a:cs typeface="Comic Sans MS" charset="0"/>
              </a:rPr>
              <a:t>Source of each pipe pushes data downstream Example with Unix pipes:</a:t>
            </a:r>
          </a:p>
          <a:p>
            <a:pPr eaLnBrk="1" hangingPunct="1">
              <a:spcBef>
                <a:spcPts val="588"/>
              </a:spcBef>
            </a:pPr>
            <a:r>
              <a:rPr lang="en-US">
                <a:solidFill>
                  <a:srgbClr val="3333FF"/>
                </a:solidFill>
                <a:latin typeface="Comic Sans MS" charset="0"/>
                <a:cs typeface="Comic Sans MS" charset="0"/>
              </a:rPr>
              <a:t>grep p1 </a:t>
            </a:r>
            <a:r>
              <a:rPr lang="en-US">
                <a:solidFill>
                  <a:srgbClr val="3333FF"/>
                </a:solidFill>
                <a:latin typeface="Symbol" charset="0"/>
                <a:cs typeface="Symbol" charset="0"/>
              </a:rPr>
              <a:t>* </a:t>
            </a:r>
            <a:r>
              <a:rPr lang="en-US">
                <a:solidFill>
                  <a:srgbClr val="3333FF"/>
                </a:solidFill>
                <a:latin typeface="Comic Sans MS" charset="0"/>
                <a:cs typeface="Comic Sans MS" charset="0"/>
              </a:rPr>
              <a:t>| grep p2 | wc | tee my_file</a:t>
            </a:r>
            <a:endParaRPr lang="en-US">
              <a:latin typeface="Comic Sans MS" charset="0"/>
              <a:cs typeface="Comic Sans MS" charset="0"/>
            </a:endParaRPr>
          </a:p>
        </p:txBody>
      </p:sp>
      <p:sp>
        <p:nvSpPr>
          <p:cNvPr id="619528" name="object 8"/>
          <p:cNvSpPr>
            <a:spLocks/>
          </p:cNvSpPr>
          <p:nvPr/>
        </p:nvSpPr>
        <p:spPr bwMode="auto">
          <a:xfrm>
            <a:off x="395288" y="2779713"/>
            <a:ext cx="1511300" cy="506412"/>
          </a:xfrm>
          <a:custGeom>
            <a:avLst/>
            <a:gdLst>
              <a:gd name="T0" fmla="*/ 0 w 1511300"/>
              <a:gd name="T1" fmla="*/ 505462 h 506729"/>
              <a:gd name="T2" fmla="*/ 1511300 w 1511300"/>
              <a:gd name="T3" fmla="*/ 505462 h 506729"/>
              <a:gd name="T4" fmla="*/ 1511300 w 1511300"/>
              <a:gd name="T5" fmla="*/ 0 h 506729"/>
              <a:gd name="T6" fmla="*/ 0 w 1511300"/>
              <a:gd name="T7" fmla="*/ 0 h 506729"/>
              <a:gd name="T8" fmla="*/ 0 w 1511300"/>
              <a:gd name="T9" fmla="*/ 505462 h 506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1300" h="506729">
                <a:moveTo>
                  <a:pt x="0" y="506412"/>
                </a:moveTo>
                <a:lnTo>
                  <a:pt x="1511300" y="506412"/>
                </a:lnTo>
                <a:lnTo>
                  <a:pt x="1511300" y="0"/>
                </a:lnTo>
                <a:lnTo>
                  <a:pt x="0" y="0"/>
                </a:lnTo>
                <a:lnTo>
                  <a:pt x="0" y="50641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9" name="object 9"/>
          <p:cNvSpPr txBox="1"/>
          <p:nvPr/>
        </p:nvSpPr>
        <p:spPr>
          <a:xfrm>
            <a:off x="474663" y="2906713"/>
            <a:ext cx="1389062" cy="280987"/>
          </a:xfrm>
          <a:prstGeom prst="rect">
            <a:avLst/>
          </a:prstGeom>
        </p:spPr>
        <p:txBody>
          <a:bodyPr lIns="0" tIns="0" rIns="0" bIns="0">
            <a:spAutoFit/>
          </a:bodyPr>
          <a:lstStyle/>
          <a:p>
            <a:pPr marL="12700">
              <a:defRPr/>
            </a:pPr>
            <a:r>
              <a:rPr sz="2000" u="heavy" spc="-5" dirty="0">
                <a:latin typeface="Comic Sans MS"/>
                <a:cs typeface="Comic Sans MS"/>
              </a:rPr>
              <a:t>d</a:t>
            </a:r>
            <a:r>
              <a:rPr sz="2000" u="heavy" spc="-10" dirty="0">
                <a:latin typeface="Comic Sans MS"/>
                <a:cs typeface="Comic Sans MS"/>
              </a:rPr>
              <a:t>a</a:t>
            </a:r>
            <a:r>
              <a:rPr sz="2000" u="heavy" spc="-5" dirty="0">
                <a:latin typeface="Comic Sans MS"/>
                <a:cs typeface="Comic Sans MS"/>
              </a:rPr>
              <a:t>taSource</a:t>
            </a:r>
            <a:endParaRPr sz="2000">
              <a:latin typeface="Comic Sans MS"/>
              <a:cs typeface="Comic Sans MS"/>
            </a:endParaRPr>
          </a:p>
        </p:txBody>
      </p:sp>
      <p:sp>
        <p:nvSpPr>
          <p:cNvPr id="619530" name="object 10"/>
          <p:cNvSpPr>
            <a:spLocks/>
          </p:cNvSpPr>
          <p:nvPr/>
        </p:nvSpPr>
        <p:spPr bwMode="auto">
          <a:xfrm>
            <a:off x="2627313" y="2782888"/>
            <a:ext cx="1511300" cy="506412"/>
          </a:xfrm>
          <a:custGeom>
            <a:avLst/>
            <a:gdLst>
              <a:gd name="T0" fmla="*/ 0 w 1511300"/>
              <a:gd name="T1" fmla="*/ 505462 h 506729"/>
              <a:gd name="T2" fmla="*/ 1511300 w 1511300"/>
              <a:gd name="T3" fmla="*/ 505462 h 506729"/>
              <a:gd name="T4" fmla="*/ 1511300 w 1511300"/>
              <a:gd name="T5" fmla="*/ 0 h 506729"/>
              <a:gd name="T6" fmla="*/ 0 w 1511300"/>
              <a:gd name="T7" fmla="*/ 0 h 506729"/>
              <a:gd name="T8" fmla="*/ 0 w 1511300"/>
              <a:gd name="T9" fmla="*/ 505462 h 506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1300" h="506729">
                <a:moveTo>
                  <a:pt x="0" y="506412"/>
                </a:moveTo>
                <a:lnTo>
                  <a:pt x="1511300" y="506412"/>
                </a:lnTo>
                <a:lnTo>
                  <a:pt x="1511300" y="0"/>
                </a:lnTo>
                <a:lnTo>
                  <a:pt x="0" y="0"/>
                </a:lnTo>
                <a:lnTo>
                  <a:pt x="0" y="50641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1" name="object 11"/>
          <p:cNvSpPr txBox="1"/>
          <p:nvPr/>
        </p:nvSpPr>
        <p:spPr>
          <a:xfrm>
            <a:off x="2706688" y="2909888"/>
            <a:ext cx="792162" cy="280987"/>
          </a:xfrm>
          <a:prstGeom prst="rect">
            <a:avLst/>
          </a:prstGeom>
        </p:spPr>
        <p:txBody>
          <a:bodyPr lIns="0" tIns="0" rIns="0" bIns="0">
            <a:spAutoFit/>
          </a:bodyPr>
          <a:lstStyle/>
          <a:p>
            <a:pPr marL="12700">
              <a:defRPr/>
            </a:pPr>
            <a:r>
              <a:rPr sz="2000" u="heavy" spc="-5" dirty="0">
                <a:latin typeface="Comic Sans MS"/>
                <a:cs typeface="Comic Sans MS"/>
              </a:rPr>
              <a:t>fi</a:t>
            </a:r>
            <a:r>
              <a:rPr sz="2000" u="heavy" spc="5" dirty="0">
                <a:latin typeface="Comic Sans MS"/>
                <a:cs typeface="Comic Sans MS"/>
              </a:rPr>
              <a:t>l</a:t>
            </a:r>
            <a:r>
              <a:rPr sz="2000" u="heavy" spc="-5" dirty="0">
                <a:latin typeface="Comic Sans MS"/>
                <a:cs typeface="Comic Sans MS"/>
              </a:rPr>
              <a:t>ter1</a:t>
            </a:r>
            <a:endParaRPr sz="2000">
              <a:latin typeface="Comic Sans MS"/>
              <a:cs typeface="Comic Sans MS"/>
            </a:endParaRPr>
          </a:p>
        </p:txBody>
      </p:sp>
      <p:sp>
        <p:nvSpPr>
          <p:cNvPr id="619532" name="object 12"/>
          <p:cNvSpPr>
            <a:spLocks/>
          </p:cNvSpPr>
          <p:nvPr/>
        </p:nvSpPr>
        <p:spPr bwMode="auto">
          <a:xfrm>
            <a:off x="1258888" y="3675063"/>
            <a:ext cx="1944687" cy="76200"/>
          </a:xfrm>
          <a:custGeom>
            <a:avLst/>
            <a:gdLst>
              <a:gd name="T0" fmla="*/ 1924705 w 1945005"/>
              <a:gd name="T1" fmla="*/ 28574 h 76200"/>
              <a:gd name="T2" fmla="*/ 1880277 w 1945005"/>
              <a:gd name="T3" fmla="*/ 28574 h 76200"/>
              <a:gd name="T4" fmla="*/ 1880277 w 1945005"/>
              <a:gd name="T5" fmla="*/ 47624 h 76200"/>
              <a:gd name="T6" fmla="*/ 1867585 w 1945005"/>
              <a:gd name="T7" fmla="*/ 47636 h 76200"/>
              <a:gd name="T8" fmla="*/ 1867585 w 1945005"/>
              <a:gd name="T9" fmla="*/ 76199 h 76200"/>
              <a:gd name="T10" fmla="*/ 1943746 w 1945005"/>
              <a:gd name="T11" fmla="*/ 38099 h 76200"/>
              <a:gd name="T12" fmla="*/ 1924705 w 1945005"/>
              <a:gd name="T13" fmla="*/ 28574 h 76200"/>
              <a:gd name="T14" fmla="*/ 1867585 w 1945005"/>
              <a:gd name="T15" fmla="*/ 28586 h 76200"/>
              <a:gd name="T16" fmla="*/ 0 w 1945005"/>
              <a:gd name="T17" fmla="*/ 30225 h 76200"/>
              <a:gd name="T18" fmla="*/ 25 w 1945005"/>
              <a:gd name="T19" fmla="*/ 49275 h 76200"/>
              <a:gd name="T20" fmla="*/ 1867585 w 1945005"/>
              <a:gd name="T21" fmla="*/ 47636 h 76200"/>
              <a:gd name="T22" fmla="*/ 1867585 w 1945005"/>
              <a:gd name="T23" fmla="*/ 28586 h 76200"/>
              <a:gd name="T24" fmla="*/ 1880277 w 1945005"/>
              <a:gd name="T25" fmla="*/ 28574 h 76200"/>
              <a:gd name="T26" fmla="*/ 1867585 w 1945005"/>
              <a:gd name="T27" fmla="*/ 28586 h 76200"/>
              <a:gd name="T28" fmla="*/ 1867585 w 1945005"/>
              <a:gd name="T29" fmla="*/ 47636 h 76200"/>
              <a:gd name="T30" fmla="*/ 1880277 w 1945005"/>
              <a:gd name="T31" fmla="*/ 47624 h 76200"/>
              <a:gd name="T32" fmla="*/ 1880277 w 1945005"/>
              <a:gd name="T33" fmla="*/ 28574 h 76200"/>
              <a:gd name="T34" fmla="*/ 1867585 w 1945005"/>
              <a:gd name="T35" fmla="*/ 0 h 76200"/>
              <a:gd name="T36" fmla="*/ 1867585 w 1945005"/>
              <a:gd name="T37" fmla="*/ 28586 h 76200"/>
              <a:gd name="T38" fmla="*/ 1924705 w 1945005"/>
              <a:gd name="T39" fmla="*/ 28574 h 76200"/>
              <a:gd name="T40" fmla="*/ 1867585 w 1945005"/>
              <a:gd name="T41" fmla="*/ 0 h 76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005" h="76200">
                <a:moveTo>
                  <a:pt x="1925650" y="28574"/>
                </a:moveTo>
                <a:lnTo>
                  <a:pt x="1881200" y="28574"/>
                </a:lnTo>
                <a:lnTo>
                  <a:pt x="1881200" y="47624"/>
                </a:lnTo>
                <a:lnTo>
                  <a:pt x="1868500" y="47636"/>
                </a:lnTo>
                <a:lnTo>
                  <a:pt x="1868500" y="76199"/>
                </a:lnTo>
                <a:lnTo>
                  <a:pt x="1944700" y="38099"/>
                </a:lnTo>
                <a:lnTo>
                  <a:pt x="1925650" y="28574"/>
                </a:lnTo>
                <a:close/>
              </a:path>
              <a:path w="1945005" h="76200">
                <a:moveTo>
                  <a:pt x="1868500" y="28586"/>
                </a:moveTo>
                <a:lnTo>
                  <a:pt x="0" y="30225"/>
                </a:lnTo>
                <a:lnTo>
                  <a:pt x="25" y="49275"/>
                </a:lnTo>
                <a:lnTo>
                  <a:pt x="1868500" y="47636"/>
                </a:lnTo>
                <a:lnTo>
                  <a:pt x="1868500" y="28586"/>
                </a:lnTo>
                <a:close/>
              </a:path>
              <a:path w="1945005" h="76200">
                <a:moveTo>
                  <a:pt x="1881200" y="28574"/>
                </a:moveTo>
                <a:lnTo>
                  <a:pt x="1868500" y="28586"/>
                </a:lnTo>
                <a:lnTo>
                  <a:pt x="1868500" y="47636"/>
                </a:lnTo>
                <a:lnTo>
                  <a:pt x="1881200" y="47624"/>
                </a:lnTo>
                <a:lnTo>
                  <a:pt x="1881200" y="28574"/>
                </a:lnTo>
                <a:close/>
              </a:path>
              <a:path w="1945005" h="76200">
                <a:moveTo>
                  <a:pt x="1868500" y="0"/>
                </a:moveTo>
                <a:lnTo>
                  <a:pt x="1868500" y="28586"/>
                </a:lnTo>
                <a:lnTo>
                  <a:pt x="1925650" y="28574"/>
                </a:lnTo>
                <a:lnTo>
                  <a:pt x="186850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9533" name="object 13"/>
          <p:cNvSpPr>
            <a:spLocks noChangeArrowheads="1"/>
          </p:cNvSpPr>
          <p:nvPr/>
        </p:nvSpPr>
        <p:spPr bwMode="auto">
          <a:xfrm>
            <a:off x="906463" y="3333750"/>
            <a:ext cx="414337" cy="288290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9534" name="object 14"/>
          <p:cNvSpPr>
            <a:spLocks noChangeArrowheads="1"/>
          </p:cNvSpPr>
          <p:nvPr/>
        </p:nvSpPr>
        <p:spPr bwMode="auto">
          <a:xfrm>
            <a:off x="3141663" y="3551238"/>
            <a:ext cx="414337" cy="2447925"/>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9535" name="object 15"/>
          <p:cNvSpPr>
            <a:spLocks/>
          </p:cNvSpPr>
          <p:nvPr/>
        </p:nvSpPr>
        <p:spPr bwMode="auto">
          <a:xfrm>
            <a:off x="4859338" y="2781300"/>
            <a:ext cx="1511300" cy="506413"/>
          </a:xfrm>
          <a:custGeom>
            <a:avLst/>
            <a:gdLst>
              <a:gd name="T0" fmla="*/ 0 w 1511300"/>
              <a:gd name="T1" fmla="*/ 505465 h 506729"/>
              <a:gd name="T2" fmla="*/ 1511300 w 1511300"/>
              <a:gd name="T3" fmla="*/ 505465 h 506729"/>
              <a:gd name="T4" fmla="*/ 1511300 w 1511300"/>
              <a:gd name="T5" fmla="*/ 0 h 506729"/>
              <a:gd name="T6" fmla="*/ 0 w 1511300"/>
              <a:gd name="T7" fmla="*/ 0 h 506729"/>
              <a:gd name="T8" fmla="*/ 0 w 1511300"/>
              <a:gd name="T9" fmla="*/ 505465 h 506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1300" h="506729">
                <a:moveTo>
                  <a:pt x="0" y="506412"/>
                </a:moveTo>
                <a:lnTo>
                  <a:pt x="1511300" y="506412"/>
                </a:lnTo>
                <a:lnTo>
                  <a:pt x="1511300" y="0"/>
                </a:lnTo>
                <a:lnTo>
                  <a:pt x="0" y="0"/>
                </a:lnTo>
                <a:lnTo>
                  <a:pt x="0" y="50641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6" name="object 16"/>
          <p:cNvSpPr txBox="1"/>
          <p:nvPr/>
        </p:nvSpPr>
        <p:spPr>
          <a:xfrm>
            <a:off x="4938713" y="2908300"/>
            <a:ext cx="833437" cy="280988"/>
          </a:xfrm>
          <a:prstGeom prst="rect">
            <a:avLst/>
          </a:prstGeom>
        </p:spPr>
        <p:txBody>
          <a:bodyPr lIns="0" tIns="0" rIns="0" bIns="0">
            <a:spAutoFit/>
          </a:bodyPr>
          <a:lstStyle/>
          <a:p>
            <a:pPr marL="12700">
              <a:defRPr/>
            </a:pPr>
            <a:r>
              <a:rPr sz="2000" u="heavy" spc="-5" dirty="0">
                <a:latin typeface="Comic Sans MS"/>
                <a:cs typeface="Comic Sans MS"/>
              </a:rPr>
              <a:t>fi</a:t>
            </a:r>
            <a:r>
              <a:rPr sz="2000" u="heavy" spc="5" dirty="0">
                <a:latin typeface="Comic Sans MS"/>
                <a:cs typeface="Comic Sans MS"/>
              </a:rPr>
              <a:t>l</a:t>
            </a:r>
            <a:r>
              <a:rPr sz="2000" u="heavy" spc="-5" dirty="0">
                <a:latin typeface="Comic Sans MS"/>
                <a:cs typeface="Comic Sans MS"/>
              </a:rPr>
              <a:t>ter2</a:t>
            </a:r>
            <a:endParaRPr sz="2000">
              <a:latin typeface="Comic Sans MS"/>
              <a:cs typeface="Comic Sans MS"/>
            </a:endParaRPr>
          </a:p>
        </p:txBody>
      </p:sp>
      <p:sp>
        <p:nvSpPr>
          <p:cNvPr id="619537" name="object 17"/>
          <p:cNvSpPr>
            <a:spLocks/>
          </p:cNvSpPr>
          <p:nvPr/>
        </p:nvSpPr>
        <p:spPr bwMode="auto">
          <a:xfrm>
            <a:off x="3490913" y="4397375"/>
            <a:ext cx="2016125" cy="76200"/>
          </a:xfrm>
          <a:custGeom>
            <a:avLst/>
            <a:gdLst>
              <a:gd name="T0" fmla="*/ 1939972 w 2016125"/>
              <a:gd name="T1" fmla="*/ 47595 h 76200"/>
              <a:gd name="T2" fmla="*/ 1939925 w 2016125"/>
              <a:gd name="T3" fmla="*/ 76200 h 76200"/>
              <a:gd name="T4" fmla="*/ 1997266 w 2016125"/>
              <a:gd name="T5" fmla="*/ 47625 h 76200"/>
              <a:gd name="T6" fmla="*/ 1952625 w 2016125"/>
              <a:gd name="T7" fmla="*/ 47625 h 76200"/>
              <a:gd name="T8" fmla="*/ 1939972 w 2016125"/>
              <a:gd name="T9" fmla="*/ 47595 h 76200"/>
              <a:gd name="T10" fmla="*/ 1940004 w 2016125"/>
              <a:gd name="T11" fmla="*/ 28545 h 76200"/>
              <a:gd name="T12" fmla="*/ 1939972 w 2016125"/>
              <a:gd name="T13" fmla="*/ 47595 h 76200"/>
              <a:gd name="T14" fmla="*/ 1952625 w 2016125"/>
              <a:gd name="T15" fmla="*/ 47625 h 76200"/>
              <a:gd name="T16" fmla="*/ 1952752 w 2016125"/>
              <a:gd name="T17" fmla="*/ 28575 h 76200"/>
              <a:gd name="T18" fmla="*/ 1940004 w 2016125"/>
              <a:gd name="T19" fmla="*/ 28545 h 76200"/>
              <a:gd name="T20" fmla="*/ 1940052 w 2016125"/>
              <a:gd name="T21" fmla="*/ 0 h 76200"/>
              <a:gd name="T22" fmla="*/ 1940004 w 2016125"/>
              <a:gd name="T23" fmla="*/ 28545 h 76200"/>
              <a:gd name="T24" fmla="*/ 1952752 w 2016125"/>
              <a:gd name="T25" fmla="*/ 28575 h 76200"/>
              <a:gd name="T26" fmla="*/ 1952625 w 2016125"/>
              <a:gd name="T27" fmla="*/ 47625 h 76200"/>
              <a:gd name="T28" fmla="*/ 1997266 w 2016125"/>
              <a:gd name="T29" fmla="*/ 47625 h 76200"/>
              <a:gd name="T30" fmla="*/ 2016125 w 2016125"/>
              <a:gd name="T31" fmla="*/ 38226 h 76200"/>
              <a:gd name="T32" fmla="*/ 1940052 w 2016125"/>
              <a:gd name="T33" fmla="*/ 0 h 76200"/>
              <a:gd name="T34" fmla="*/ 126 w 2016125"/>
              <a:gd name="T35" fmla="*/ 24003 h 76200"/>
              <a:gd name="T36" fmla="*/ 0 w 2016125"/>
              <a:gd name="T37" fmla="*/ 43053 h 76200"/>
              <a:gd name="T38" fmla="*/ 1939972 w 2016125"/>
              <a:gd name="T39" fmla="*/ 47595 h 76200"/>
              <a:gd name="T40" fmla="*/ 1940004 w 2016125"/>
              <a:gd name="T41" fmla="*/ 28545 h 76200"/>
              <a:gd name="T42" fmla="*/ 126 w 2016125"/>
              <a:gd name="T43" fmla="*/ 24003 h 76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16125" h="76200">
                <a:moveTo>
                  <a:pt x="1939972" y="47595"/>
                </a:moveTo>
                <a:lnTo>
                  <a:pt x="1939925" y="76200"/>
                </a:lnTo>
                <a:lnTo>
                  <a:pt x="1997266" y="47625"/>
                </a:lnTo>
                <a:lnTo>
                  <a:pt x="1952625" y="47625"/>
                </a:lnTo>
                <a:lnTo>
                  <a:pt x="1939972" y="47595"/>
                </a:lnTo>
                <a:close/>
              </a:path>
              <a:path w="2016125" h="76200">
                <a:moveTo>
                  <a:pt x="1940004" y="28545"/>
                </a:moveTo>
                <a:lnTo>
                  <a:pt x="1939972" y="47595"/>
                </a:lnTo>
                <a:lnTo>
                  <a:pt x="1952625" y="47625"/>
                </a:lnTo>
                <a:lnTo>
                  <a:pt x="1952752" y="28575"/>
                </a:lnTo>
                <a:lnTo>
                  <a:pt x="1940004" y="28545"/>
                </a:lnTo>
                <a:close/>
              </a:path>
              <a:path w="2016125" h="76200">
                <a:moveTo>
                  <a:pt x="1940052" y="0"/>
                </a:moveTo>
                <a:lnTo>
                  <a:pt x="1940004" y="28545"/>
                </a:lnTo>
                <a:lnTo>
                  <a:pt x="1952752" y="28575"/>
                </a:lnTo>
                <a:lnTo>
                  <a:pt x="1952625" y="47625"/>
                </a:lnTo>
                <a:lnTo>
                  <a:pt x="1997266" y="47625"/>
                </a:lnTo>
                <a:lnTo>
                  <a:pt x="2016125" y="38226"/>
                </a:lnTo>
                <a:lnTo>
                  <a:pt x="1940052" y="0"/>
                </a:lnTo>
                <a:close/>
              </a:path>
              <a:path w="2016125" h="76200">
                <a:moveTo>
                  <a:pt x="126" y="24003"/>
                </a:moveTo>
                <a:lnTo>
                  <a:pt x="0" y="43053"/>
                </a:lnTo>
                <a:lnTo>
                  <a:pt x="1939972" y="47595"/>
                </a:lnTo>
                <a:lnTo>
                  <a:pt x="1940004" y="28545"/>
                </a:lnTo>
                <a:lnTo>
                  <a:pt x="126" y="2400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9538" name="object 18"/>
          <p:cNvSpPr>
            <a:spLocks noChangeArrowheads="1"/>
          </p:cNvSpPr>
          <p:nvPr/>
        </p:nvSpPr>
        <p:spPr bwMode="auto">
          <a:xfrm>
            <a:off x="5443538" y="4422775"/>
            <a:ext cx="412750" cy="1354138"/>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9539" name="object 19"/>
          <p:cNvSpPr>
            <a:spLocks/>
          </p:cNvSpPr>
          <p:nvPr/>
        </p:nvSpPr>
        <p:spPr bwMode="auto">
          <a:xfrm>
            <a:off x="7164388" y="2781300"/>
            <a:ext cx="1511300" cy="506413"/>
          </a:xfrm>
          <a:custGeom>
            <a:avLst/>
            <a:gdLst>
              <a:gd name="T0" fmla="*/ 0 w 1511300"/>
              <a:gd name="T1" fmla="*/ 505465 h 506729"/>
              <a:gd name="T2" fmla="*/ 1511300 w 1511300"/>
              <a:gd name="T3" fmla="*/ 505465 h 506729"/>
              <a:gd name="T4" fmla="*/ 1511300 w 1511300"/>
              <a:gd name="T5" fmla="*/ 0 h 506729"/>
              <a:gd name="T6" fmla="*/ 0 w 1511300"/>
              <a:gd name="T7" fmla="*/ 0 h 506729"/>
              <a:gd name="T8" fmla="*/ 0 w 1511300"/>
              <a:gd name="T9" fmla="*/ 505465 h 506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1300" h="506729">
                <a:moveTo>
                  <a:pt x="0" y="506412"/>
                </a:moveTo>
                <a:lnTo>
                  <a:pt x="1511300" y="506412"/>
                </a:lnTo>
                <a:lnTo>
                  <a:pt x="1511300" y="0"/>
                </a:lnTo>
                <a:lnTo>
                  <a:pt x="0" y="0"/>
                </a:lnTo>
                <a:lnTo>
                  <a:pt x="0" y="50641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0" name="object 20"/>
          <p:cNvSpPr txBox="1"/>
          <p:nvPr/>
        </p:nvSpPr>
        <p:spPr>
          <a:xfrm>
            <a:off x="7243763" y="2908300"/>
            <a:ext cx="1073150" cy="280988"/>
          </a:xfrm>
          <a:prstGeom prst="rect">
            <a:avLst/>
          </a:prstGeom>
        </p:spPr>
        <p:txBody>
          <a:bodyPr lIns="0" tIns="0" rIns="0" bIns="0">
            <a:spAutoFit/>
          </a:bodyPr>
          <a:lstStyle/>
          <a:p>
            <a:pPr marL="12700">
              <a:defRPr/>
            </a:pPr>
            <a:r>
              <a:rPr sz="2000" u="heavy" spc="-5" dirty="0">
                <a:latin typeface="Comic Sans MS"/>
                <a:cs typeface="Comic Sans MS"/>
              </a:rPr>
              <a:t>d</a:t>
            </a:r>
            <a:r>
              <a:rPr sz="2000" u="heavy" spc="-10" dirty="0">
                <a:latin typeface="Comic Sans MS"/>
                <a:cs typeface="Comic Sans MS"/>
              </a:rPr>
              <a:t>a</a:t>
            </a:r>
            <a:r>
              <a:rPr sz="2000" u="heavy" spc="-5" dirty="0">
                <a:latin typeface="Comic Sans MS"/>
                <a:cs typeface="Comic Sans MS"/>
              </a:rPr>
              <a:t>taSink</a:t>
            </a:r>
            <a:endParaRPr sz="2000">
              <a:latin typeface="Comic Sans MS"/>
              <a:cs typeface="Comic Sans MS"/>
            </a:endParaRPr>
          </a:p>
        </p:txBody>
      </p:sp>
      <p:sp>
        <p:nvSpPr>
          <p:cNvPr id="619541" name="object 21"/>
          <p:cNvSpPr>
            <a:spLocks noChangeArrowheads="1"/>
          </p:cNvSpPr>
          <p:nvPr/>
        </p:nvSpPr>
        <p:spPr bwMode="auto">
          <a:xfrm>
            <a:off x="7748588" y="5214938"/>
            <a:ext cx="414337" cy="411162"/>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9542" name="object 22"/>
          <p:cNvSpPr>
            <a:spLocks noChangeArrowheads="1"/>
          </p:cNvSpPr>
          <p:nvPr/>
        </p:nvSpPr>
        <p:spPr bwMode="auto">
          <a:xfrm>
            <a:off x="3286125" y="3992563"/>
            <a:ext cx="412750" cy="411162"/>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9543" name="object 23"/>
          <p:cNvSpPr>
            <a:spLocks/>
          </p:cNvSpPr>
          <p:nvPr/>
        </p:nvSpPr>
        <p:spPr bwMode="auto">
          <a:xfrm>
            <a:off x="3490913" y="3778250"/>
            <a:ext cx="369887" cy="263525"/>
          </a:xfrm>
          <a:custGeom>
            <a:avLst/>
            <a:gdLst>
              <a:gd name="T0" fmla="*/ 220158 w 370204"/>
              <a:gd name="T1" fmla="*/ 187325 h 263525"/>
              <a:gd name="T2" fmla="*/ 144153 w 370204"/>
              <a:gd name="T3" fmla="*/ 225425 h 263525"/>
              <a:gd name="T4" fmla="*/ 220158 w 370204"/>
              <a:gd name="T5" fmla="*/ 263525 h 263525"/>
              <a:gd name="T6" fmla="*/ 220158 w 370204"/>
              <a:gd name="T7" fmla="*/ 234950 h 263525"/>
              <a:gd name="T8" fmla="*/ 207491 w 370204"/>
              <a:gd name="T9" fmla="*/ 234950 h 263525"/>
              <a:gd name="T10" fmla="*/ 207491 w 370204"/>
              <a:gd name="T11" fmla="*/ 215900 h 263525"/>
              <a:gd name="T12" fmla="*/ 220158 w 370204"/>
              <a:gd name="T13" fmla="*/ 215900 h 263525"/>
              <a:gd name="T14" fmla="*/ 220158 w 370204"/>
              <a:gd name="T15" fmla="*/ 187325 h 263525"/>
              <a:gd name="T16" fmla="*/ 220158 w 370204"/>
              <a:gd name="T17" fmla="*/ 215900 h 263525"/>
              <a:gd name="T18" fmla="*/ 207491 w 370204"/>
              <a:gd name="T19" fmla="*/ 215900 h 263525"/>
              <a:gd name="T20" fmla="*/ 207491 w 370204"/>
              <a:gd name="T21" fmla="*/ 234950 h 263525"/>
              <a:gd name="T22" fmla="*/ 220158 w 370204"/>
              <a:gd name="T23" fmla="*/ 234950 h 263525"/>
              <a:gd name="T24" fmla="*/ 220158 w 370204"/>
              <a:gd name="T25" fmla="*/ 215900 h 263525"/>
              <a:gd name="T26" fmla="*/ 350000 w 370204"/>
              <a:gd name="T27" fmla="*/ 215900 h 263525"/>
              <a:gd name="T28" fmla="*/ 220158 w 370204"/>
              <a:gd name="T29" fmla="*/ 215900 h 263525"/>
              <a:gd name="T30" fmla="*/ 220158 w 370204"/>
              <a:gd name="T31" fmla="*/ 234950 h 263525"/>
              <a:gd name="T32" fmla="*/ 364694 w 370204"/>
              <a:gd name="T33" fmla="*/ 234950 h 263525"/>
              <a:gd name="T34" fmla="*/ 369000 w 370204"/>
              <a:gd name="T35" fmla="*/ 230759 h 263525"/>
              <a:gd name="T36" fmla="*/ 369000 w 370204"/>
              <a:gd name="T37" fmla="*/ 225425 h 263525"/>
              <a:gd name="T38" fmla="*/ 350000 w 370204"/>
              <a:gd name="T39" fmla="*/ 225425 h 263525"/>
              <a:gd name="T40" fmla="*/ 350000 w 370204"/>
              <a:gd name="T41" fmla="*/ 215900 h 263525"/>
              <a:gd name="T42" fmla="*/ 350000 w 370204"/>
              <a:gd name="T43" fmla="*/ 9525 h 263525"/>
              <a:gd name="T44" fmla="*/ 350000 w 370204"/>
              <a:gd name="T45" fmla="*/ 225425 h 263525"/>
              <a:gd name="T46" fmla="*/ 359500 w 370204"/>
              <a:gd name="T47" fmla="*/ 215900 h 263525"/>
              <a:gd name="T48" fmla="*/ 369000 w 370204"/>
              <a:gd name="T49" fmla="*/ 215900 h 263525"/>
              <a:gd name="T50" fmla="*/ 369000 w 370204"/>
              <a:gd name="T51" fmla="*/ 19050 h 263525"/>
              <a:gd name="T52" fmla="*/ 359500 w 370204"/>
              <a:gd name="T53" fmla="*/ 19050 h 263525"/>
              <a:gd name="T54" fmla="*/ 350000 w 370204"/>
              <a:gd name="T55" fmla="*/ 9525 h 263525"/>
              <a:gd name="T56" fmla="*/ 369000 w 370204"/>
              <a:gd name="T57" fmla="*/ 215900 h 263525"/>
              <a:gd name="T58" fmla="*/ 359500 w 370204"/>
              <a:gd name="T59" fmla="*/ 215900 h 263525"/>
              <a:gd name="T60" fmla="*/ 350000 w 370204"/>
              <a:gd name="T61" fmla="*/ 225425 h 263525"/>
              <a:gd name="T62" fmla="*/ 369000 w 370204"/>
              <a:gd name="T63" fmla="*/ 225425 h 263525"/>
              <a:gd name="T64" fmla="*/ 369000 w 370204"/>
              <a:gd name="T65" fmla="*/ 215900 h 263525"/>
              <a:gd name="T66" fmla="*/ 364694 w 370204"/>
              <a:gd name="T67" fmla="*/ 0 h 263525"/>
              <a:gd name="T68" fmla="*/ 0 w 370204"/>
              <a:gd name="T69" fmla="*/ 0 h 263525"/>
              <a:gd name="T70" fmla="*/ 0 w 370204"/>
              <a:gd name="T71" fmla="*/ 19050 h 263525"/>
              <a:gd name="T72" fmla="*/ 350000 w 370204"/>
              <a:gd name="T73" fmla="*/ 19050 h 263525"/>
              <a:gd name="T74" fmla="*/ 350000 w 370204"/>
              <a:gd name="T75" fmla="*/ 9525 h 263525"/>
              <a:gd name="T76" fmla="*/ 369000 w 370204"/>
              <a:gd name="T77" fmla="*/ 9525 h 263525"/>
              <a:gd name="T78" fmla="*/ 369000 w 370204"/>
              <a:gd name="T79" fmla="*/ 4318 h 263525"/>
              <a:gd name="T80" fmla="*/ 364694 w 370204"/>
              <a:gd name="T81" fmla="*/ 0 h 263525"/>
              <a:gd name="T82" fmla="*/ 369000 w 370204"/>
              <a:gd name="T83" fmla="*/ 9525 h 263525"/>
              <a:gd name="T84" fmla="*/ 350000 w 370204"/>
              <a:gd name="T85" fmla="*/ 9525 h 263525"/>
              <a:gd name="T86" fmla="*/ 359500 w 370204"/>
              <a:gd name="T87" fmla="*/ 19050 h 263525"/>
              <a:gd name="T88" fmla="*/ 369000 w 370204"/>
              <a:gd name="T89" fmla="*/ 19050 h 263525"/>
              <a:gd name="T90" fmla="*/ 369000 w 370204"/>
              <a:gd name="T91" fmla="*/ 9525 h 2635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0204" h="263525">
                <a:moveTo>
                  <a:pt x="220725" y="187325"/>
                </a:moveTo>
                <a:lnTo>
                  <a:pt x="144525" y="225425"/>
                </a:lnTo>
                <a:lnTo>
                  <a:pt x="220725" y="263525"/>
                </a:lnTo>
                <a:lnTo>
                  <a:pt x="220725" y="234950"/>
                </a:lnTo>
                <a:lnTo>
                  <a:pt x="208025" y="234950"/>
                </a:lnTo>
                <a:lnTo>
                  <a:pt x="208025" y="215900"/>
                </a:lnTo>
                <a:lnTo>
                  <a:pt x="220725" y="215900"/>
                </a:lnTo>
                <a:lnTo>
                  <a:pt x="220725" y="187325"/>
                </a:lnTo>
                <a:close/>
              </a:path>
              <a:path w="370204" h="263525">
                <a:moveTo>
                  <a:pt x="220725" y="215900"/>
                </a:moveTo>
                <a:lnTo>
                  <a:pt x="208025" y="215900"/>
                </a:lnTo>
                <a:lnTo>
                  <a:pt x="208025" y="234950"/>
                </a:lnTo>
                <a:lnTo>
                  <a:pt x="220725" y="234950"/>
                </a:lnTo>
                <a:lnTo>
                  <a:pt x="220725" y="215900"/>
                </a:lnTo>
                <a:close/>
              </a:path>
              <a:path w="370204" h="263525">
                <a:moveTo>
                  <a:pt x="350900" y="215900"/>
                </a:moveTo>
                <a:lnTo>
                  <a:pt x="220725" y="215900"/>
                </a:lnTo>
                <a:lnTo>
                  <a:pt x="220725" y="234950"/>
                </a:lnTo>
                <a:lnTo>
                  <a:pt x="365633" y="234950"/>
                </a:lnTo>
                <a:lnTo>
                  <a:pt x="369950" y="230759"/>
                </a:lnTo>
                <a:lnTo>
                  <a:pt x="369950" y="225425"/>
                </a:lnTo>
                <a:lnTo>
                  <a:pt x="350900" y="225425"/>
                </a:lnTo>
                <a:lnTo>
                  <a:pt x="350900" y="215900"/>
                </a:lnTo>
                <a:close/>
              </a:path>
              <a:path w="370204" h="263525">
                <a:moveTo>
                  <a:pt x="350900" y="9525"/>
                </a:moveTo>
                <a:lnTo>
                  <a:pt x="350900" y="225425"/>
                </a:lnTo>
                <a:lnTo>
                  <a:pt x="360425" y="215900"/>
                </a:lnTo>
                <a:lnTo>
                  <a:pt x="369950" y="215900"/>
                </a:lnTo>
                <a:lnTo>
                  <a:pt x="369950" y="19050"/>
                </a:lnTo>
                <a:lnTo>
                  <a:pt x="360425" y="19050"/>
                </a:lnTo>
                <a:lnTo>
                  <a:pt x="350900" y="9525"/>
                </a:lnTo>
                <a:close/>
              </a:path>
              <a:path w="370204" h="263525">
                <a:moveTo>
                  <a:pt x="369950" y="215900"/>
                </a:moveTo>
                <a:lnTo>
                  <a:pt x="360425" y="215900"/>
                </a:lnTo>
                <a:lnTo>
                  <a:pt x="350900" y="225425"/>
                </a:lnTo>
                <a:lnTo>
                  <a:pt x="369950" y="225425"/>
                </a:lnTo>
                <a:lnTo>
                  <a:pt x="369950" y="215900"/>
                </a:lnTo>
                <a:close/>
              </a:path>
              <a:path w="370204" h="263525">
                <a:moveTo>
                  <a:pt x="365633" y="0"/>
                </a:moveTo>
                <a:lnTo>
                  <a:pt x="0" y="0"/>
                </a:lnTo>
                <a:lnTo>
                  <a:pt x="0" y="19050"/>
                </a:lnTo>
                <a:lnTo>
                  <a:pt x="350900" y="19050"/>
                </a:lnTo>
                <a:lnTo>
                  <a:pt x="350900" y="9525"/>
                </a:lnTo>
                <a:lnTo>
                  <a:pt x="369950" y="9525"/>
                </a:lnTo>
                <a:lnTo>
                  <a:pt x="369950" y="4318"/>
                </a:lnTo>
                <a:lnTo>
                  <a:pt x="365633" y="0"/>
                </a:lnTo>
                <a:close/>
              </a:path>
              <a:path w="370204" h="263525">
                <a:moveTo>
                  <a:pt x="369950" y="9525"/>
                </a:moveTo>
                <a:lnTo>
                  <a:pt x="350900" y="9525"/>
                </a:lnTo>
                <a:lnTo>
                  <a:pt x="360425" y="19050"/>
                </a:lnTo>
                <a:lnTo>
                  <a:pt x="369950" y="19050"/>
                </a:lnTo>
                <a:lnTo>
                  <a:pt x="369950" y="95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24" name="object 24"/>
          <p:cNvSpPr txBox="1"/>
          <p:nvPr/>
        </p:nvSpPr>
        <p:spPr>
          <a:xfrm>
            <a:off x="3919538" y="4148138"/>
            <a:ext cx="1519237" cy="279400"/>
          </a:xfrm>
          <a:prstGeom prst="rect">
            <a:avLst/>
          </a:prstGeom>
        </p:spPr>
        <p:txBody>
          <a:bodyPr lIns="0" tIns="0" rIns="0" bIns="0">
            <a:spAutoFit/>
          </a:bodyPr>
          <a:lstStyle/>
          <a:p>
            <a:pPr marL="12700">
              <a:defRPr/>
            </a:pPr>
            <a:r>
              <a:rPr sz="2000" spc="-5" dirty="0">
                <a:latin typeface="Comic Sans MS"/>
                <a:cs typeface="Comic Sans MS"/>
              </a:rPr>
              <a:t>write</a:t>
            </a:r>
            <a:r>
              <a:rPr sz="2000" dirty="0">
                <a:latin typeface="Comic Sans MS"/>
                <a:cs typeface="Comic Sans MS"/>
              </a:rPr>
              <a:t>( </a:t>
            </a:r>
            <a:r>
              <a:rPr sz="2000" spc="-5" dirty="0">
                <a:latin typeface="Comic Sans MS"/>
                <a:cs typeface="Comic Sans MS"/>
              </a:rPr>
              <a:t>d</a:t>
            </a:r>
            <a:r>
              <a:rPr sz="2000" spc="-10" dirty="0">
                <a:latin typeface="Comic Sans MS"/>
                <a:cs typeface="Comic Sans MS"/>
              </a:rPr>
              <a:t>a</a:t>
            </a:r>
            <a:r>
              <a:rPr sz="2000" spc="-5" dirty="0">
                <a:latin typeface="Comic Sans MS"/>
                <a:cs typeface="Comic Sans MS"/>
              </a:rPr>
              <a:t>t</a:t>
            </a:r>
            <a:r>
              <a:rPr sz="2000" dirty="0">
                <a:latin typeface="Comic Sans MS"/>
                <a:cs typeface="Comic Sans MS"/>
              </a:rPr>
              <a:t>a )</a:t>
            </a:r>
            <a:endParaRPr sz="2000">
              <a:latin typeface="Comic Sans MS"/>
              <a:cs typeface="Comic Sans MS"/>
            </a:endParaRPr>
          </a:p>
        </p:txBody>
      </p:sp>
      <p:sp>
        <p:nvSpPr>
          <p:cNvPr id="25" name="object 25"/>
          <p:cNvSpPr txBox="1"/>
          <p:nvPr/>
        </p:nvSpPr>
        <p:spPr>
          <a:xfrm>
            <a:off x="3587750" y="3500438"/>
            <a:ext cx="1136650" cy="279400"/>
          </a:xfrm>
          <a:prstGeom prst="rect">
            <a:avLst/>
          </a:prstGeom>
        </p:spPr>
        <p:txBody>
          <a:bodyPr lIns="0" tIns="0" rIns="0" bIns="0">
            <a:spAutoFit/>
          </a:bodyPr>
          <a:lstStyle/>
          <a:p>
            <a:pPr marL="12700">
              <a:defRPr/>
            </a:pPr>
            <a:r>
              <a:rPr sz="2000" spc="-5" dirty="0">
                <a:latin typeface="Comic Sans MS"/>
                <a:cs typeface="Comic Sans MS"/>
              </a:rPr>
              <a:t>f1</a:t>
            </a:r>
            <a:r>
              <a:rPr sz="2000" dirty="0">
                <a:latin typeface="Comic Sans MS"/>
                <a:cs typeface="Comic Sans MS"/>
              </a:rPr>
              <a:t>( </a:t>
            </a:r>
            <a:r>
              <a:rPr sz="2000" spc="-5" dirty="0">
                <a:latin typeface="Comic Sans MS"/>
                <a:cs typeface="Comic Sans MS"/>
              </a:rPr>
              <a:t>d</a:t>
            </a:r>
            <a:r>
              <a:rPr sz="2000" spc="-10" dirty="0">
                <a:latin typeface="Comic Sans MS"/>
                <a:cs typeface="Comic Sans MS"/>
              </a:rPr>
              <a:t>a</a:t>
            </a:r>
            <a:r>
              <a:rPr sz="2000" spc="-5" dirty="0">
                <a:latin typeface="Comic Sans MS"/>
                <a:cs typeface="Comic Sans MS"/>
              </a:rPr>
              <a:t>t</a:t>
            </a:r>
            <a:r>
              <a:rPr sz="2000" dirty="0">
                <a:latin typeface="Comic Sans MS"/>
                <a:cs typeface="Comic Sans MS"/>
              </a:rPr>
              <a:t>a )</a:t>
            </a:r>
            <a:endParaRPr sz="2000">
              <a:latin typeface="Comic Sans MS"/>
              <a:cs typeface="Comic Sans MS"/>
            </a:endParaRPr>
          </a:p>
        </p:txBody>
      </p:sp>
      <p:sp>
        <p:nvSpPr>
          <p:cNvPr id="619546" name="object 26"/>
          <p:cNvSpPr>
            <a:spLocks/>
          </p:cNvSpPr>
          <p:nvPr/>
        </p:nvSpPr>
        <p:spPr bwMode="auto">
          <a:xfrm>
            <a:off x="5795963" y="5224463"/>
            <a:ext cx="2016125" cy="76200"/>
          </a:xfrm>
          <a:custGeom>
            <a:avLst/>
            <a:gdLst>
              <a:gd name="T0" fmla="*/ 1939972 w 2016125"/>
              <a:gd name="T1" fmla="*/ 47594 h 76200"/>
              <a:gd name="T2" fmla="*/ 1939925 w 2016125"/>
              <a:gd name="T3" fmla="*/ 76200 h 76200"/>
              <a:gd name="T4" fmla="*/ 1997266 w 2016125"/>
              <a:gd name="T5" fmla="*/ 47625 h 76200"/>
              <a:gd name="T6" fmla="*/ 1952625 w 2016125"/>
              <a:gd name="T7" fmla="*/ 47625 h 76200"/>
              <a:gd name="T8" fmla="*/ 1939972 w 2016125"/>
              <a:gd name="T9" fmla="*/ 47594 h 76200"/>
              <a:gd name="T10" fmla="*/ 1940004 w 2016125"/>
              <a:gd name="T11" fmla="*/ 28544 h 76200"/>
              <a:gd name="T12" fmla="*/ 1939972 w 2016125"/>
              <a:gd name="T13" fmla="*/ 47594 h 76200"/>
              <a:gd name="T14" fmla="*/ 1952625 w 2016125"/>
              <a:gd name="T15" fmla="*/ 47625 h 76200"/>
              <a:gd name="T16" fmla="*/ 1952752 w 2016125"/>
              <a:gd name="T17" fmla="*/ 28575 h 76200"/>
              <a:gd name="T18" fmla="*/ 1940004 w 2016125"/>
              <a:gd name="T19" fmla="*/ 28544 h 76200"/>
              <a:gd name="T20" fmla="*/ 1940052 w 2016125"/>
              <a:gd name="T21" fmla="*/ 0 h 76200"/>
              <a:gd name="T22" fmla="*/ 1940004 w 2016125"/>
              <a:gd name="T23" fmla="*/ 28544 h 76200"/>
              <a:gd name="T24" fmla="*/ 1952752 w 2016125"/>
              <a:gd name="T25" fmla="*/ 28575 h 76200"/>
              <a:gd name="T26" fmla="*/ 1952625 w 2016125"/>
              <a:gd name="T27" fmla="*/ 47625 h 76200"/>
              <a:gd name="T28" fmla="*/ 1997266 w 2016125"/>
              <a:gd name="T29" fmla="*/ 47625 h 76200"/>
              <a:gd name="T30" fmla="*/ 2016125 w 2016125"/>
              <a:gd name="T31" fmla="*/ 38227 h 76200"/>
              <a:gd name="T32" fmla="*/ 1940052 w 2016125"/>
              <a:gd name="T33" fmla="*/ 0 h 76200"/>
              <a:gd name="T34" fmla="*/ 126 w 2016125"/>
              <a:gd name="T35" fmla="*/ 23876 h 76200"/>
              <a:gd name="T36" fmla="*/ 0 w 2016125"/>
              <a:gd name="T37" fmla="*/ 42926 h 76200"/>
              <a:gd name="T38" fmla="*/ 1939972 w 2016125"/>
              <a:gd name="T39" fmla="*/ 47594 h 76200"/>
              <a:gd name="T40" fmla="*/ 1940004 w 2016125"/>
              <a:gd name="T41" fmla="*/ 28544 h 76200"/>
              <a:gd name="T42" fmla="*/ 126 w 2016125"/>
              <a:gd name="T43" fmla="*/ 23876 h 76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16125" h="76200">
                <a:moveTo>
                  <a:pt x="1939972" y="47594"/>
                </a:moveTo>
                <a:lnTo>
                  <a:pt x="1939925" y="76200"/>
                </a:lnTo>
                <a:lnTo>
                  <a:pt x="1997266" y="47625"/>
                </a:lnTo>
                <a:lnTo>
                  <a:pt x="1952625" y="47625"/>
                </a:lnTo>
                <a:lnTo>
                  <a:pt x="1939972" y="47594"/>
                </a:lnTo>
                <a:close/>
              </a:path>
              <a:path w="2016125" h="76200">
                <a:moveTo>
                  <a:pt x="1940004" y="28544"/>
                </a:moveTo>
                <a:lnTo>
                  <a:pt x="1939972" y="47594"/>
                </a:lnTo>
                <a:lnTo>
                  <a:pt x="1952625" y="47625"/>
                </a:lnTo>
                <a:lnTo>
                  <a:pt x="1952752" y="28575"/>
                </a:lnTo>
                <a:lnTo>
                  <a:pt x="1940004" y="28544"/>
                </a:lnTo>
                <a:close/>
              </a:path>
              <a:path w="2016125" h="76200">
                <a:moveTo>
                  <a:pt x="1940052" y="0"/>
                </a:moveTo>
                <a:lnTo>
                  <a:pt x="1940004" y="28544"/>
                </a:lnTo>
                <a:lnTo>
                  <a:pt x="1952752" y="28575"/>
                </a:lnTo>
                <a:lnTo>
                  <a:pt x="1952625" y="47625"/>
                </a:lnTo>
                <a:lnTo>
                  <a:pt x="1997266" y="47625"/>
                </a:lnTo>
                <a:lnTo>
                  <a:pt x="2016125" y="38227"/>
                </a:lnTo>
                <a:lnTo>
                  <a:pt x="1940052" y="0"/>
                </a:lnTo>
                <a:close/>
              </a:path>
              <a:path w="2016125" h="76200">
                <a:moveTo>
                  <a:pt x="126" y="23876"/>
                </a:moveTo>
                <a:lnTo>
                  <a:pt x="0" y="42926"/>
                </a:lnTo>
                <a:lnTo>
                  <a:pt x="1939972" y="47594"/>
                </a:lnTo>
                <a:lnTo>
                  <a:pt x="1940004" y="28544"/>
                </a:lnTo>
                <a:lnTo>
                  <a:pt x="126" y="2387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19547" name="object 27"/>
          <p:cNvSpPr>
            <a:spLocks noChangeArrowheads="1"/>
          </p:cNvSpPr>
          <p:nvPr/>
        </p:nvSpPr>
        <p:spPr bwMode="auto">
          <a:xfrm>
            <a:off x="5589588" y="4819650"/>
            <a:ext cx="414337" cy="4111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9548" name="object 28"/>
          <p:cNvSpPr>
            <a:spLocks/>
          </p:cNvSpPr>
          <p:nvPr/>
        </p:nvSpPr>
        <p:spPr bwMode="auto">
          <a:xfrm>
            <a:off x="5795963" y="4605338"/>
            <a:ext cx="369887" cy="263525"/>
          </a:xfrm>
          <a:custGeom>
            <a:avLst/>
            <a:gdLst>
              <a:gd name="T0" fmla="*/ 220158 w 370204"/>
              <a:gd name="T1" fmla="*/ 187324 h 263525"/>
              <a:gd name="T2" fmla="*/ 144153 w 370204"/>
              <a:gd name="T3" fmla="*/ 225424 h 263525"/>
              <a:gd name="T4" fmla="*/ 220158 w 370204"/>
              <a:gd name="T5" fmla="*/ 263524 h 263525"/>
              <a:gd name="T6" fmla="*/ 220158 w 370204"/>
              <a:gd name="T7" fmla="*/ 234949 h 263525"/>
              <a:gd name="T8" fmla="*/ 207491 w 370204"/>
              <a:gd name="T9" fmla="*/ 234949 h 263525"/>
              <a:gd name="T10" fmla="*/ 207491 w 370204"/>
              <a:gd name="T11" fmla="*/ 215899 h 263525"/>
              <a:gd name="T12" fmla="*/ 220158 w 370204"/>
              <a:gd name="T13" fmla="*/ 215899 h 263525"/>
              <a:gd name="T14" fmla="*/ 220158 w 370204"/>
              <a:gd name="T15" fmla="*/ 187324 h 263525"/>
              <a:gd name="T16" fmla="*/ 220158 w 370204"/>
              <a:gd name="T17" fmla="*/ 215899 h 263525"/>
              <a:gd name="T18" fmla="*/ 207491 w 370204"/>
              <a:gd name="T19" fmla="*/ 215899 h 263525"/>
              <a:gd name="T20" fmla="*/ 207491 w 370204"/>
              <a:gd name="T21" fmla="*/ 234949 h 263525"/>
              <a:gd name="T22" fmla="*/ 220158 w 370204"/>
              <a:gd name="T23" fmla="*/ 234949 h 263525"/>
              <a:gd name="T24" fmla="*/ 220158 w 370204"/>
              <a:gd name="T25" fmla="*/ 215899 h 263525"/>
              <a:gd name="T26" fmla="*/ 350000 w 370204"/>
              <a:gd name="T27" fmla="*/ 215899 h 263525"/>
              <a:gd name="T28" fmla="*/ 220158 w 370204"/>
              <a:gd name="T29" fmla="*/ 215899 h 263525"/>
              <a:gd name="T30" fmla="*/ 220158 w 370204"/>
              <a:gd name="T31" fmla="*/ 234949 h 263525"/>
              <a:gd name="T32" fmla="*/ 364694 w 370204"/>
              <a:gd name="T33" fmla="*/ 234949 h 263525"/>
              <a:gd name="T34" fmla="*/ 369000 w 370204"/>
              <a:gd name="T35" fmla="*/ 230631 h 263525"/>
              <a:gd name="T36" fmla="*/ 369000 w 370204"/>
              <a:gd name="T37" fmla="*/ 225424 h 263525"/>
              <a:gd name="T38" fmla="*/ 350000 w 370204"/>
              <a:gd name="T39" fmla="*/ 225424 h 263525"/>
              <a:gd name="T40" fmla="*/ 350000 w 370204"/>
              <a:gd name="T41" fmla="*/ 215899 h 263525"/>
              <a:gd name="T42" fmla="*/ 350000 w 370204"/>
              <a:gd name="T43" fmla="*/ 9524 h 263525"/>
              <a:gd name="T44" fmla="*/ 350000 w 370204"/>
              <a:gd name="T45" fmla="*/ 225424 h 263525"/>
              <a:gd name="T46" fmla="*/ 359500 w 370204"/>
              <a:gd name="T47" fmla="*/ 215899 h 263525"/>
              <a:gd name="T48" fmla="*/ 369000 w 370204"/>
              <a:gd name="T49" fmla="*/ 215899 h 263525"/>
              <a:gd name="T50" fmla="*/ 369000 w 370204"/>
              <a:gd name="T51" fmla="*/ 19049 h 263525"/>
              <a:gd name="T52" fmla="*/ 359500 w 370204"/>
              <a:gd name="T53" fmla="*/ 19049 h 263525"/>
              <a:gd name="T54" fmla="*/ 350000 w 370204"/>
              <a:gd name="T55" fmla="*/ 9524 h 263525"/>
              <a:gd name="T56" fmla="*/ 369000 w 370204"/>
              <a:gd name="T57" fmla="*/ 215899 h 263525"/>
              <a:gd name="T58" fmla="*/ 359500 w 370204"/>
              <a:gd name="T59" fmla="*/ 215899 h 263525"/>
              <a:gd name="T60" fmla="*/ 350000 w 370204"/>
              <a:gd name="T61" fmla="*/ 225424 h 263525"/>
              <a:gd name="T62" fmla="*/ 369000 w 370204"/>
              <a:gd name="T63" fmla="*/ 225424 h 263525"/>
              <a:gd name="T64" fmla="*/ 369000 w 370204"/>
              <a:gd name="T65" fmla="*/ 215899 h 263525"/>
              <a:gd name="T66" fmla="*/ 364694 w 370204"/>
              <a:gd name="T67" fmla="*/ 0 h 263525"/>
              <a:gd name="T68" fmla="*/ 0 w 370204"/>
              <a:gd name="T69" fmla="*/ 0 h 263525"/>
              <a:gd name="T70" fmla="*/ 0 w 370204"/>
              <a:gd name="T71" fmla="*/ 19049 h 263525"/>
              <a:gd name="T72" fmla="*/ 350000 w 370204"/>
              <a:gd name="T73" fmla="*/ 19049 h 263525"/>
              <a:gd name="T74" fmla="*/ 350000 w 370204"/>
              <a:gd name="T75" fmla="*/ 9524 h 263525"/>
              <a:gd name="T76" fmla="*/ 369000 w 370204"/>
              <a:gd name="T77" fmla="*/ 9524 h 263525"/>
              <a:gd name="T78" fmla="*/ 369000 w 370204"/>
              <a:gd name="T79" fmla="*/ 4317 h 263525"/>
              <a:gd name="T80" fmla="*/ 364694 w 370204"/>
              <a:gd name="T81" fmla="*/ 0 h 263525"/>
              <a:gd name="T82" fmla="*/ 369000 w 370204"/>
              <a:gd name="T83" fmla="*/ 9524 h 263525"/>
              <a:gd name="T84" fmla="*/ 350000 w 370204"/>
              <a:gd name="T85" fmla="*/ 9524 h 263525"/>
              <a:gd name="T86" fmla="*/ 359500 w 370204"/>
              <a:gd name="T87" fmla="*/ 19049 h 263525"/>
              <a:gd name="T88" fmla="*/ 369000 w 370204"/>
              <a:gd name="T89" fmla="*/ 19049 h 263525"/>
              <a:gd name="T90" fmla="*/ 369000 w 370204"/>
              <a:gd name="T91" fmla="*/ 9524 h 2635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0204" h="263525">
                <a:moveTo>
                  <a:pt x="220725" y="187324"/>
                </a:moveTo>
                <a:lnTo>
                  <a:pt x="144525" y="225424"/>
                </a:lnTo>
                <a:lnTo>
                  <a:pt x="220725" y="263524"/>
                </a:lnTo>
                <a:lnTo>
                  <a:pt x="220725" y="234949"/>
                </a:lnTo>
                <a:lnTo>
                  <a:pt x="208025" y="234949"/>
                </a:lnTo>
                <a:lnTo>
                  <a:pt x="208025" y="215899"/>
                </a:lnTo>
                <a:lnTo>
                  <a:pt x="220725" y="215899"/>
                </a:lnTo>
                <a:lnTo>
                  <a:pt x="220725" y="187324"/>
                </a:lnTo>
                <a:close/>
              </a:path>
              <a:path w="370204" h="263525">
                <a:moveTo>
                  <a:pt x="220725" y="215899"/>
                </a:moveTo>
                <a:lnTo>
                  <a:pt x="208025" y="215899"/>
                </a:lnTo>
                <a:lnTo>
                  <a:pt x="208025" y="234949"/>
                </a:lnTo>
                <a:lnTo>
                  <a:pt x="220725" y="234949"/>
                </a:lnTo>
                <a:lnTo>
                  <a:pt x="220725" y="215899"/>
                </a:lnTo>
                <a:close/>
              </a:path>
              <a:path w="370204" h="263525">
                <a:moveTo>
                  <a:pt x="350900" y="215899"/>
                </a:moveTo>
                <a:lnTo>
                  <a:pt x="220725" y="215899"/>
                </a:lnTo>
                <a:lnTo>
                  <a:pt x="220725" y="234949"/>
                </a:lnTo>
                <a:lnTo>
                  <a:pt x="365633" y="234949"/>
                </a:lnTo>
                <a:lnTo>
                  <a:pt x="369950" y="230631"/>
                </a:lnTo>
                <a:lnTo>
                  <a:pt x="369950" y="225424"/>
                </a:lnTo>
                <a:lnTo>
                  <a:pt x="350900" y="225424"/>
                </a:lnTo>
                <a:lnTo>
                  <a:pt x="350900" y="215899"/>
                </a:lnTo>
                <a:close/>
              </a:path>
              <a:path w="370204" h="263525">
                <a:moveTo>
                  <a:pt x="350900" y="9524"/>
                </a:moveTo>
                <a:lnTo>
                  <a:pt x="350900" y="225424"/>
                </a:lnTo>
                <a:lnTo>
                  <a:pt x="360425" y="215899"/>
                </a:lnTo>
                <a:lnTo>
                  <a:pt x="369950" y="215899"/>
                </a:lnTo>
                <a:lnTo>
                  <a:pt x="369950" y="19049"/>
                </a:lnTo>
                <a:lnTo>
                  <a:pt x="360425" y="19049"/>
                </a:lnTo>
                <a:lnTo>
                  <a:pt x="350900" y="9524"/>
                </a:lnTo>
                <a:close/>
              </a:path>
              <a:path w="370204" h="263525">
                <a:moveTo>
                  <a:pt x="369950" y="215899"/>
                </a:moveTo>
                <a:lnTo>
                  <a:pt x="360425" y="215899"/>
                </a:lnTo>
                <a:lnTo>
                  <a:pt x="350900" y="225424"/>
                </a:lnTo>
                <a:lnTo>
                  <a:pt x="369950" y="225424"/>
                </a:lnTo>
                <a:lnTo>
                  <a:pt x="369950" y="215899"/>
                </a:lnTo>
                <a:close/>
              </a:path>
              <a:path w="370204" h="263525">
                <a:moveTo>
                  <a:pt x="365633" y="0"/>
                </a:moveTo>
                <a:lnTo>
                  <a:pt x="0" y="0"/>
                </a:lnTo>
                <a:lnTo>
                  <a:pt x="0" y="19049"/>
                </a:lnTo>
                <a:lnTo>
                  <a:pt x="350900" y="19049"/>
                </a:lnTo>
                <a:lnTo>
                  <a:pt x="350900" y="9524"/>
                </a:lnTo>
                <a:lnTo>
                  <a:pt x="369950" y="9524"/>
                </a:lnTo>
                <a:lnTo>
                  <a:pt x="369950" y="4317"/>
                </a:lnTo>
                <a:lnTo>
                  <a:pt x="365633" y="0"/>
                </a:lnTo>
                <a:close/>
              </a:path>
              <a:path w="370204" h="263525">
                <a:moveTo>
                  <a:pt x="369950" y="9524"/>
                </a:moveTo>
                <a:lnTo>
                  <a:pt x="350900" y="9524"/>
                </a:lnTo>
                <a:lnTo>
                  <a:pt x="360425" y="19049"/>
                </a:lnTo>
                <a:lnTo>
                  <a:pt x="369950" y="19049"/>
                </a:lnTo>
                <a:lnTo>
                  <a:pt x="369950" y="95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29" name="object 29"/>
          <p:cNvSpPr txBox="1"/>
          <p:nvPr/>
        </p:nvSpPr>
        <p:spPr>
          <a:xfrm>
            <a:off x="6224588" y="4975225"/>
            <a:ext cx="1519237" cy="279400"/>
          </a:xfrm>
          <a:prstGeom prst="rect">
            <a:avLst/>
          </a:prstGeom>
        </p:spPr>
        <p:txBody>
          <a:bodyPr lIns="0" tIns="0" rIns="0" bIns="0">
            <a:spAutoFit/>
          </a:bodyPr>
          <a:lstStyle/>
          <a:p>
            <a:pPr marL="12700">
              <a:defRPr/>
            </a:pPr>
            <a:r>
              <a:rPr sz="2000" spc="-5" dirty="0">
                <a:latin typeface="Comic Sans MS"/>
                <a:cs typeface="Comic Sans MS"/>
              </a:rPr>
              <a:t>write</a:t>
            </a:r>
            <a:r>
              <a:rPr sz="2000" dirty="0">
                <a:latin typeface="Comic Sans MS"/>
                <a:cs typeface="Comic Sans MS"/>
              </a:rPr>
              <a:t>( </a:t>
            </a:r>
            <a:r>
              <a:rPr sz="2000" spc="-5" dirty="0">
                <a:latin typeface="Comic Sans MS"/>
                <a:cs typeface="Comic Sans MS"/>
              </a:rPr>
              <a:t>d</a:t>
            </a:r>
            <a:r>
              <a:rPr sz="2000" spc="-10" dirty="0">
                <a:latin typeface="Comic Sans MS"/>
                <a:cs typeface="Comic Sans MS"/>
              </a:rPr>
              <a:t>a</a:t>
            </a:r>
            <a:r>
              <a:rPr sz="2000" spc="-5" dirty="0">
                <a:latin typeface="Comic Sans MS"/>
                <a:cs typeface="Comic Sans MS"/>
              </a:rPr>
              <a:t>t</a:t>
            </a:r>
            <a:r>
              <a:rPr sz="2000" dirty="0">
                <a:latin typeface="Comic Sans MS"/>
                <a:cs typeface="Comic Sans MS"/>
              </a:rPr>
              <a:t>a )</a:t>
            </a:r>
            <a:endParaRPr sz="2000">
              <a:latin typeface="Comic Sans MS"/>
              <a:cs typeface="Comic Sans MS"/>
            </a:endParaRPr>
          </a:p>
        </p:txBody>
      </p:sp>
      <p:sp>
        <p:nvSpPr>
          <p:cNvPr id="30" name="object 30"/>
          <p:cNvSpPr txBox="1"/>
          <p:nvPr/>
        </p:nvSpPr>
        <p:spPr>
          <a:xfrm>
            <a:off x="5892800" y="4327525"/>
            <a:ext cx="1179513" cy="279400"/>
          </a:xfrm>
          <a:prstGeom prst="rect">
            <a:avLst/>
          </a:prstGeom>
        </p:spPr>
        <p:txBody>
          <a:bodyPr lIns="0" tIns="0" rIns="0" bIns="0">
            <a:spAutoFit/>
          </a:bodyPr>
          <a:lstStyle/>
          <a:p>
            <a:pPr marL="12700">
              <a:defRPr/>
            </a:pPr>
            <a:r>
              <a:rPr sz="2000" spc="-5" dirty="0">
                <a:latin typeface="Comic Sans MS"/>
                <a:cs typeface="Comic Sans MS"/>
              </a:rPr>
              <a:t>f2</a:t>
            </a:r>
            <a:r>
              <a:rPr sz="2000" dirty="0">
                <a:latin typeface="Comic Sans MS"/>
                <a:cs typeface="Comic Sans MS"/>
              </a:rPr>
              <a:t>( </a:t>
            </a:r>
            <a:r>
              <a:rPr sz="2000" spc="-5" dirty="0">
                <a:latin typeface="Comic Sans MS"/>
                <a:cs typeface="Comic Sans MS"/>
              </a:rPr>
              <a:t>dat</a:t>
            </a:r>
            <a:r>
              <a:rPr sz="2000" dirty="0">
                <a:latin typeface="Comic Sans MS"/>
                <a:cs typeface="Comic Sans MS"/>
              </a:rPr>
              <a:t>a</a:t>
            </a:r>
            <a:r>
              <a:rPr sz="2000" spc="5" dirty="0">
                <a:latin typeface="Comic Sans MS"/>
                <a:cs typeface="Comic Sans MS"/>
              </a:rPr>
              <a:t> </a:t>
            </a:r>
            <a:r>
              <a:rPr sz="2000" dirty="0">
                <a:latin typeface="Comic Sans MS"/>
                <a:cs typeface="Comic Sans MS"/>
              </a:rPr>
              <a:t>)</a:t>
            </a:r>
            <a:endParaRPr sz="2000">
              <a:latin typeface="Comic Sans MS"/>
              <a:cs typeface="Comic Sans MS"/>
            </a:endParaRPr>
          </a:p>
        </p:txBody>
      </p:sp>
      <p:sp>
        <p:nvSpPr>
          <p:cNvPr id="619551" name="object 31"/>
          <p:cNvSpPr>
            <a:spLocks noChangeArrowheads="1"/>
          </p:cNvSpPr>
          <p:nvPr/>
        </p:nvSpPr>
        <p:spPr bwMode="auto">
          <a:xfrm>
            <a:off x="1779588" y="4926013"/>
            <a:ext cx="1427162" cy="1285875"/>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9552" name="object 32"/>
          <p:cNvSpPr txBox="1">
            <a:spLocks noChangeArrowheads="1"/>
          </p:cNvSpPr>
          <p:nvPr/>
        </p:nvSpPr>
        <p:spPr bwMode="auto">
          <a:xfrm>
            <a:off x="1905000" y="5589588"/>
            <a:ext cx="808038"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000">
                <a:latin typeface="Comic Sans MS" charset="0"/>
                <a:cs typeface="Comic Sans MS" charset="0"/>
              </a:rPr>
              <a:t>Active source</a:t>
            </a:r>
          </a:p>
        </p:txBody>
      </p:sp>
      <p:sp>
        <p:nvSpPr>
          <p:cNvPr id="619553" name="object 33"/>
          <p:cNvSpPr>
            <a:spLocks noChangeArrowheads="1"/>
          </p:cNvSpPr>
          <p:nvPr/>
        </p:nvSpPr>
        <p:spPr bwMode="auto">
          <a:xfrm>
            <a:off x="4019550" y="4579938"/>
            <a:ext cx="1011238" cy="1439862"/>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19554" name="object 34"/>
          <p:cNvSpPr txBox="1">
            <a:spLocks noChangeArrowheads="1"/>
          </p:cNvSpPr>
          <p:nvPr/>
        </p:nvSpPr>
        <p:spPr bwMode="auto">
          <a:xfrm>
            <a:off x="4311650" y="5681663"/>
            <a:ext cx="561975"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000">
                <a:latin typeface="Comic Sans MS" charset="0"/>
                <a:cs typeface="Comic Sans MS" charset="0"/>
              </a:rPr>
              <a:t>Push</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5" name="object 2"/>
          <p:cNvSpPr>
            <a:spLocks/>
          </p:cNvSpPr>
          <p:nvPr/>
        </p:nvSpPr>
        <p:spPr bwMode="auto">
          <a:xfrm>
            <a:off x="1114425" y="1774825"/>
            <a:ext cx="0" cy="3309938"/>
          </a:xfrm>
          <a:custGeom>
            <a:avLst/>
            <a:gdLst>
              <a:gd name="T0" fmla="*/ 0 h 3310890"/>
              <a:gd name="T1" fmla="*/ 3307654 h 3310890"/>
              <a:gd name="T2" fmla="*/ 0 60000 65536"/>
              <a:gd name="T3" fmla="*/ 0 60000 65536"/>
            </a:gdLst>
            <a:ahLst/>
            <a:cxnLst>
              <a:cxn ang="T2">
                <a:pos x="0" y="T0"/>
              </a:cxn>
              <a:cxn ang="T3">
                <a:pos x="0" y="T1"/>
              </a:cxn>
            </a:cxnLst>
            <a:rect l="0" t="0" r="r" b="b"/>
            <a:pathLst>
              <a:path h="3310890">
                <a:moveTo>
                  <a:pt x="0" y="0"/>
                </a:moveTo>
                <a:lnTo>
                  <a:pt x="0" y="3310509"/>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0546" name="object 3"/>
          <p:cNvSpPr>
            <a:spLocks/>
          </p:cNvSpPr>
          <p:nvPr/>
        </p:nvSpPr>
        <p:spPr bwMode="auto">
          <a:xfrm>
            <a:off x="3348038" y="1774825"/>
            <a:ext cx="0" cy="3309938"/>
          </a:xfrm>
          <a:custGeom>
            <a:avLst/>
            <a:gdLst>
              <a:gd name="T0" fmla="*/ 0 w 635"/>
              <a:gd name="T1" fmla="*/ 0 h 3310890"/>
              <a:gd name="T2" fmla="*/ 0 w 635"/>
              <a:gd name="T3" fmla="*/ 3307654 h 3310890"/>
              <a:gd name="T4" fmla="*/ 0 60000 65536"/>
              <a:gd name="T5" fmla="*/ 0 60000 65536"/>
            </a:gdLst>
            <a:ahLst/>
            <a:cxnLst>
              <a:cxn ang="T4">
                <a:pos x="T0" y="T1"/>
              </a:cxn>
              <a:cxn ang="T5">
                <a:pos x="T2" y="T3"/>
              </a:cxn>
            </a:cxnLst>
            <a:rect l="0" t="0" r="r" b="b"/>
            <a:pathLst>
              <a:path w="635" h="3310890">
                <a:moveTo>
                  <a:pt x="126" y="0"/>
                </a:moveTo>
                <a:lnTo>
                  <a:pt x="0" y="3310509"/>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0547" name="object 4"/>
          <p:cNvSpPr>
            <a:spLocks/>
          </p:cNvSpPr>
          <p:nvPr/>
        </p:nvSpPr>
        <p:spPr bwMode="auto">
          <a:xfrm>
            <a:off x="5651500" y="1771650"/>
            <a:ext cx="0" cy="3311525"/>
          </a:xfrm>
          <a:custGeom>
            <a:avLst/>
            <a:gdLst>
              <a:gd name="T0" fmla="*/ 0 h 3310890"/>
              <a:gd name="T1" fmla="*/ 3312541 h 3310890"/>
              <a:gd name="T2" fmla="*/ 0 60000 65536"/>
              <a:gd name="T3" fmla="*/ 0 60000 65536"/>
            </a:gdLst>
            <a:ahLst/>
            <a:cxnLst>
              <a:cxn ang="T2">
                <a:pos x="0" y="T0"/>
              </a:cxn>
              <a:cxn ang="T3">
                <a:pos x="0" y="T1"/>
              </a:cxn>
            </a:cxnLst>
            <a:rect l="0" t="0" r="r" b="b"/>
            <a:pathLst>
              <a:path h="3310890">
                <a:moveTo>
                  <a:pt x="0" y="0"/>
                </a:moveTo>
                <a:lnTo>
                  <a:pt x="0" y="3310636"/>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0548" name="object 5"/>
          <p:cNvSpPr>
            <a:spLocks/>
          </p:cNvSpPr>
          <p:nvPr/>
        </p:nvSpPr>
        <p:spPr bwMode="auto">
          <a:xfrm>
            <a:off x="7954963" y="1771650"/>
            <a:ext cx="0" cy="3311525"/>
          </a:xfrm>
          <a:custGeom>
            <a:avLst/>
            <a:gdLst>
              <a:gd name="T0" fmla="*/ 0 w 634"/>
              <a:gd name="T1" fmla="*/ 0 h 3310890"/>
              <a:gd name="T2" fmla="*/ 0 w 634"/>
              <a:gd name="T3" fmla="*/ 3312541 h 3310890"/>
              <a:gd name="T4" fmla="*/ 0 60000 65536"/>
              <a:gd name="T5" fmla="*/ 0 60000 65536"/>
            </a:gdLst>
            <a:ahLst/>
            <a:cxnLst>
              <a:cxn ang="T4">
                <a:pos x="T0" y="T1"/>
              </a:cxn>
              <a:cxn ang="T5">
                <a:pos x="T2" y="T3"/>
              </a:cxn>
            </a:cxnLst>
            <a:rect l="0" t="0" r="r" b="b"/>
            <a:pathLst>
              <a:path w="634" h="3310890">
                <a:moveTo>
                  <a:pt x="126" y="0"/>
                </a:moveTo>
                <a:lnTo>
                  <a:pt x="0" y="3310636"/>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 name="object 6"/>
          <p:cNvSpPr txBox="1">
            <a:spLocks noGrp="1"/>
          </p:cNvSpPr>
          <p:nvPr>
            <p:ph type="title"/>
          </p:nvPr>
        </p:nvSpPr>
        <p:spPr/>
        <p:txBody>
          <a:bodyPr lIns="0" tIns="0" rIns="0" bIns="0" rtlCol="0">
            <a:spAutoFit/>
          </a:bodyPr>
          <a:lstStyle/>
          <a:p>
            <a:pPr marL="12700">
              <a:defRPr/>
            </a:pPr>
            <a:r>
              <a:rPr spc="-5" dirty="0"/>
              <a:t>Pull pipeline</a:t>
            </a:r>
            <a:r>
              <a:rPr spc="25" dirty="0"/>
              <a:t> </a:t>
            </a:r>
            <a:r>
              <a:rPr spc="-5" dirty="0"/>
              <a:t>wi</a:t>
            </a:r>
            <a:r>
              <a:rPr spc="-20" dirty="0"/>
              <a:t>t</a:t>
            </a:r>
            <a:r>
              <a:rPr spc="-5" dirty="0"/>
              <a:t>h</a:t>
            </a:r>
            <a:r>
              <a:rPr spc="5" dirty="0"/>
              <a:t> </a:t>
            </a:r>
            <a:r>
              <a:rPr spc="-10" dirty="0"/>
              <a:t>a</a:t>
            </a:r>
            <a:r>
              <a:rPr spc="-15" dirty="0"/>
              <a:t>c</a:t>
            </a:r>
            <a:r>
              <a:rPr spc="-5" dirty="0"/>
              <a:t>ti</a:t>
            </a:r>
            <a:r>
              <a:rPr spc="-20" dirty="0"/>
              <a:t>v</a:t>
            </a:r>
            <a:r>
              <a:rPr spc="-5" dirty="0"/>
              <a:t>e</a:t>
            </a:r>
            <a:r>
              <a:rPr spc="20" dirty="0"/>
              <a:t> </a:t>
            </a:r>
            <a:r>
              <a:rPr spc="-5" dirty="0"/>
              <a:t>sink</a:t>
            </a:r>
          </a:p>
        </p:txBody>
      </p:sp>
      <p:sp>
        <p:nvSpPr>
          <p:cNvPr id="620550" name="object 42"/>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BB355D-3524-6842-9CC9-87A5421D215C}" type="slidenum">
              <a:rPr lang="en-US" sz="1200">
                <a:latin typeface="Garamond" charset="0"/>
              </a:rPr>
              <a:pPr eaLnBrk="1" hangingPunct="1"/>
              <a:t>304</a:t>
            </a:fld>
            <a:endParaRPr lang="en-US" sz="1200">
              <a:latin typeface="Garamond" charset="0"/>
            </a:endParaRPr>
          </a:p>
        </p:txBody>
      </p:sp>
      <p:sp>
        <p:nvSpPr>
          <p:cNvPr id="620551" name="object 7"/>
          <p:cNvSpPr>
            <a:spLocks/>
          </p:cNvSpPr>
          <p:nvPr/>
        </p:nvSpPr>
        <p:spPr bwMode="auto">
          <a:xfrm>
            <a:off x="395288" y="1268413"/>
            <a:ext cx="1511300" cy="506412"/>
          </a:xfrm>
          <a:custGeom>
            <a:avLst/>
            <a:gdLst>
              <a:gd name="T0" fmla="*/ 0 w 1511300"/>
              <a:gd name="T1" fmla="*/ 505459 h 506730"/>
              <a:gd name="T2" fmla="*/ 1511300 w 1511300"/>
              <a:gd name="T3" fmla="*/ 505459 h 506730"/>
              <a:gd name="T4" fmla="*/ 1511300 w 1511300"/>
              <a:gd name="T5" fmla="*/ 0 h 506730"/>
              <a:gd name="T6" fmla="*/ 0 w 1511300"/>
              <a:gd name="T7" fmla="*/ 0 h 506730"/>
              <a:gd name="T8" fmla="*/ 0 w 1511300"/>
              <a:gd name="T9" fmla="*/ 505459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1300" h="506730">
                <a:moveTo>
                  <a:pt x="0" y="506412"/>
                </a:moveTo>
                <a:lnTo>
                  <a:pt x="1511300" y="506412"/>
                </a:lnTo>
                <a:lnTo>
                  <a:pt x="1511300" y="0"/>
                </a:lnTo>
                <a:lnTo>
                  <a:pt x="0" y="0"/>
                </a:lnTo>
                <a:lnTo>
                  <a:pt x="0" y="50641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8" name="object 8"/>
          <p:cNvSpPr txBox="1"/>
          <p:nvPr/>
        </p:nvSpPr>
        <p:spPr>
          <a:xfrm>
            <a:off x="474663" y="1397000"/>
            <a:ext cx="1016000" cy="280988"/>
          </a:xfrm>
          <a:prstGeom prst="rect">
            <a:avLst/>
          </a:prstGeom>
        </p:spPr>
        <p:txBody>
          <a:bodyPr lIns="0" tIns="0" rIns="0" bIns="0">
            <a:spAutoFit/>
          </a:bodyPr>
          <a:lstStyle/>
          <a:p>
            <a:pPr marL="12700">
              <a:defRPr/>
            </a:pPr>
            <a:r>
              <a:rPr sz="2000" u="heavy" dirty="0">
                <a:latin typeface="Arial"/>
                <a:cs typeface="Arial"/>
              </a:rPr>
              <a:t>dataSink</a:t>
            </a:r>
            <a:endParaRPr sz="2000">
              <a:latin typeface="Arial"/>
              <a:cs typeface="Arial"/>
            </a:endParaRPr>
          </a:p>
        </p:txBody>
      </p:sp>
      <p:sp>
        <p:nvSpPr>
          <p:cNvPr id="620553" name="object 9"/>
          <p:cNvSpPr>
            <a:spLocks/>
          </p:cNvSpPr>
          <p:nvPr/>
        </p:nvSpPr>
        <p:spPr bwMode="auto">
          <a:xfrm>
            <a:off x="2627313" y="1271588"/>
            <a:ext cx="1511300" cy="506412"/>
          </a:xfrm>
          <a:custGeom>
            <a:avLst/>
            <a:gdLst>
              <a:gd name="T0" fmla="*/ 0 w 1511300"/>
              <a:gd name="T1" fmla="*/ 505459 h 506730"/>
              <a:gd name="T2" fmla="*/ 1511300 w 1511300"/>
              <a:gd name="T3" fmla="*/ 505459 h 506730"/>
              <a:gd name="T4" fmla="*/ 1511300 w 1511300"/>
              <a:gd name="T5" fmla="*/ 0 h 506730"/>
              <a:gd name="T6" fmla="*/ 0 w 1511300"/>
              <a:gd name="T7" fmla="*/ 0 h 506730"/>
              <a:gd name="T8" fmla="*/ 0 w 1511300"/>
              <a:gd name="T9" fmla="*/ 505459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1300" h="506730">
                <a:moveTo>
                  <a:pt x="0" y="506412"/>
                </a:moveTo>
                <a:lnTo>
                  <a:pt x="1511300" y="506412"/>
                </a:lnTo>
                <a:lnTo>
                  <a:pt x="1511300" y="0"/>
                </a:lnTo>
                <a:lnTo>
                  <a:pt x="0" y="0"/>
                </a:lnTo>
                <a:lnTo>
                  <a:pt x="0" y="50641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0" name="object 10"/>
          <p:cNvSpPr txBox="1"/>
          <p:nvPr/>
        </p:nvSpPr>
        <p:spPr>
          <a:xfrm>
            <a:off x="2706688" y="1400175"/>
            <a:ext cx="646112" cy="280988"/>
          </a:xfrm>
          <a:prstGeom prst="rect">
            <a:avLst/>
          </a:prstGeom>
        </p:spPr>
        <p:txBody>
          <a:bodyPr lIns="0" tIns="0" rIns="0" bIns="0">
            <a:spAutoFit/>
          </a:bodyPr>
          <a:lstStyle/>
          <a:p>
            <a:pPr marL="12700">
              <a:defRPr/>
            </a:pPr>
            <a:r>
              <a:rPr sz="2000" u="heavy" dirty="0">
                <a:latin typeface="Arial"/>
                <a:cs typeface="Arial"/>
              </a:rPr>
              <a:t>fi</a:t>
            </a:r>
            <a:r>
              <a:rPr sz="2000" u="heavy" spc="-10" dirty="0">
                <a:latin typeface="Arial"/>
                <a:cs typeface="Arial"/>
              </a:rPr>
              <a:t>l</a:t>
            </a:r>
            <a:r>
              <a:rPr sz="2000" u="heavy" dirty="0">
                <a:latin typeface="Arial"/>
                <a:cs typeface="Arial"/>
              </a:rPr>
              <a:t>ter1</a:t>
            </a:r>
            <a:endParaRPr sz="2000">
              <a:latin typeface="Arial"/>
              <a:cs typeface="Arial"/>
            </a:endParaRPr>
          </a:p>
        </p:txBody>
      </p:sp>
      <p:sp>
        <p:nvSpPr>
          <p:cNvPr id="620555" name="object 11"/>
          <p:cNvSpPr>
            <a:spLocks/>
          </p:cNvSpPr>
          <p:nvPr/>
        </p:nvSpPr>
        <p:spPr bwMode="auto">
          <a:xfrm>
            <a:off x="1258888" y="2163763"/>
            <a:ext cx="1944687" cy="76200"/>
          </a:xfrm>
          <a:custGeom>
            <a:avLst/>
            <a:gdLst>
              <a:gd name="T0" fmla="*/ 1924705 w 1945005"/>
              <a:gd name="T1" fmla="*/ 28575 h 76200"/>
              <a:gd name="T2" fmla="*/ 1880277 w 1945005"/>
              <a:gd name="T3" fmla="*/ 28575 h 76200"/>
              <a:gd name="T4" fmla="*/ 1880277 w 1945005"/>
              <a:gd name="T5" fmla="*/ 47625 h 76200"/>
              <a:gd name="T6" fmla="*/ 1867585 w 1945005"/>
              <a:gd name="T7" fmla="*/ 47635 h 76200"/>
              <a:gd name="T8" fmla="*/ 1867585 w 1945005"/>
              <a:gd name="T9" fmla="*/ 76200 h 76200"/>
              <a:gd name="T10" fmla="*/ 1943746 w 1945005"/>
              <a:gd name="T11" fmla="*/ 38100 h 76200"/>
              <a:gd name="T12" fmla="*/ 1924705 w 1945005"/>
              <a:gd name="T13" fmla="*/ 28575 h 76200"/>
              <a:gd name="T14" fmla="*/ 1867585 w 1945005"/>
              <a:gd name="T15" fmla="*/ 28585 h 76200"/>
              <a:gd name="T16" fmla="*/ 0 w 1945005"/>
              <a:gd name="T17" fmla="*/ 30099 h 76200"/>
              <a:gd name="T18" fmla="*/ 25 w 1945005"/>
              <a:gd name="T19" fmla="*/ 49149 h 76200"/>
              <a:gd name="T20" fmla="*/ 1867585 w 1945005"/>
              <a:gd name="T21" fmla="*/ 47635 h 76200"/>
              <a:gd name="T22" fmla="*/ 1867585 w 1945005"/>
              <a:gd name="T23" fmla="*/ 28585 h 76200"/>
              <a:gd name="T24" fmla="*/ 1880277 w 1945005"/>
              <a:gd name="T25" fmla="*/ 28575 h 76200"/>
              <a:gd name="T26" fmla="*/ 1867585 w 1945005"/>
              <a:gd name="T27" fmla="*/ 28585 h 76200"/>
              <a:gd name="T28" fmla="*/ 1867585 w 1945005"/>
              <a:gd name="T29" fmla="*/ 47635 h 76200"/>
              <a:gd name="T30" fmla="*/ 1880277 w 1945005"/>
              <a:gd name="T31" fmla="*/ 47625 h 76200"/>
              <a:gd name="T32" fmla="*/ 1880277 w 1945005"/>
              <a:gd name="T33" fmla="*/ 28575 h 76200"/>
              <a:gd name="T34" fmla="*/ 1867585 w 1945005"/>
              <a:gd name="T35" fmla="*/ 0 h 76200"/>
              <a:gd name="T36" fmla="*/ 1867585 w 1945005"/>
              <a:gd name="T37" fmla="*/ 28585 h 76200"/>
              <a:gd name="T38" fmla="*/ 1924705 w 1945005"/>
              <a:gd name="T39" fmla="*/ 28575 h 76200"/>
              <a:gd name="T40" fmla="*/ 1867585 w 1945005"/>
              <a:gd name="T41" fmla="*/ 0 h 762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45005" h="76200">
                <a:moveTo>
                  <a:pt x="1925650" y="28575"/>
                </a:moveTo>
                <a:lnTo>
                  <a:pt x="1881200" y="28575"/>
                </a:lnTo>
                <a:lnTo>
                  <a:pt x="1881200" y="47625"/>
                </a:lnTo>
                <a:lnTo>
                  <a:pt x="1868500" y="47635"/>
                </a:lnTo>
                <a:lnTo>
                  <a:pt x="1868500" y="76200"/>
                </a:lnTo>
                <a:lnTo>
                  <a:pt x="1944700" y="38100"/>
                </a:lnTo>
                <a:lnTo>
                  <a:pt x="1925650" y="28575"/>
                </a:lnTo>
                <a:close/>
              </a:path>
              <a:path w="1945005" h="76200">
                <a:moveTo>
                  <a:pt x="1868500" y="28585"/>
                </a:moveTo>
                <a:lnTo>
                  <a:pt x="0" y="30099"/>
                </a:lnTo>
                <a:lnTo>
                  <a:pt x="25" y="49149"/>
                </a:lnTo>
                <a:lnTo>
                  <a:pt x="1868500" y="47635"/>
                </a:lnTo>
                <a:lnTo>
                  <a:pt x="1868500" y="28585"/>
                </a:lnTo>
                <a:close/>
              </a:path>
              <a:path w="1945005" h="76200">
                <a:moveTo>
                  <a:pt x="1881200" y="28575"/>
                </a:moveTo>
                <a:lnTo>
                  <a:pt x="1868500" y="28585"/>
                </a:lnTo>
                <a:lnTo>
                  <a:pt x="1868500" y="47635"/>
                </a:lnTo>
                <a:lnTo>
                  <a:pt x="1881200" y="47625"/>
                </a:lnTo>
                <a:lnTo>
                  <a:pt x="1881200" y="28575"/>
                </a:lnTo>
                <a:close/>
              </a:path>
              <a:path w="1945005" h="76200">
                <a:moveTo>
                  <a:pt x="1868500" y="0"/>
                </a:moveTo>
                <a:lnTo>
                  <a:pt x="1868500" y="28585"/>
                </a:lnTo>
                <a:lnTo>
                  <a:pt x="1925650" y="28575"/>
                </a:lnTo>
                <a:lnTo>
                  <a:pt x="186850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0556" name="object 12"/>
          <p:cNvSpPr>
            <a:spLocks noChangeArrowheads="1"/>
          </p:cNvSpPr>
          <p:nvPr/>
        </p:nvSpPr>
        <p:spPr bwMode="auto">
          <a:xfrm>
            <a:off x="906463" y="1819275"/>
            <a:ext cx="414337" cy="332105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0557" name="object 13"/>
          <p:cNvSpPr>
            <a:spLocks noChangeArrowheads="1"/>
          </p:cNvSpPr>
          <p:nvPr/>
        </p:nvSpPr>
        <p:spPr bwMode="auto">
          <a:xfrm>
            <a:off x="3141663" y="2038350"/>
            <a:ext cx="414337" cy="2955925"/>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0558" name="object 14"/>
          <p:cNvSpPr>
            <a:spLocks/>
          </p:cNvSpPr>
          <p:nvPr/>
        </p:nvSpPr>
        <p:spPr bwMode="auto">
          <a:xfrm>
            <a:off x="4859338" y="1270000"/>
            <a:ext cx="1511300" cy="506413"/>
          </a:xfrm>
          <a:custGeom>
            <a:avLst/>
            <a:gdLst>
              <a:gd name="T0" fmla="*/ 0 w 1511300"/>
              <a:gd name="T1" fmla="*/ 505462 h 506730"/>
              <a:gd name="T2" fmla="*/ 1511300 w 1511300"/>
              <a:gd name="T3" fmla="*/ 505462 h 506730"/>
              <a:gd name="T4" fmla="*/ 1511300 w 1511300"/>
              <a:gd name="T5" fmla="*/ 0 h 506730"/>
              <a:gd name="T6" fmla="*/ 0 w 1511300"/>
              <a:gd name="T7" fmla="*/ 0 h 506730"/>
              <a:gd name="T8" fmla="*/ 0 w 1511300"/>
              <a:gd name="T9" fmla="*/ 505462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1300" h="506730">
                <a:moveTo>
                  <a:pt x="0" y="506412"/>
                </a:moveTo>
                <a:lnTo>
                  <a:pt x="1511300" y="506412"/>
                </a:lnTo>
                <a:lnTo>
                  <a:pt x="1511300" y="0"/>
                </a:lnTo>
                <a:lnTo>
                  <a:pt x="0" y="0"/>
                </a:lnTo>
                <a:lnTo>
                  <a:pt x="0" y="50641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 name="object 15"/>
          <p:cNvSpPr txBox="1"/>
          <p:nvPr/>
        </p:nvSpPr>
        <p:spPr>
          <a:xfrm>
            <a:off x="4938713" y="1398588"/>
            <a:ext cx="647700" cy="280987"/>
          </a:xfrm>
          <a:prstGeom prst="rect">
            <a:avLst/>
          </a:prstGeom>
        </p:spPr>
        <p:txBody>
          <a:bodyPr lIns="0" tIns="0" rIns="0" bIns="0">
            <a:spAutoFit/>
          </a:bodyPr>
          <a:lstStyle/>
          <a:p>
            <a:pPr marL="12700">
              <a:defRPr/>
            </a:pPr>
            <a:r>
              <a:rPr sz="2000" u="heavy" dirty="0">
                <a:latin typeface="Arial"/>
                <a:cs typeface="Arial"/>
              </a:rPr>
              <a:t>fi</a:t>
            </a:r>
            <a:r>
              <a:rPr sz="2000" u="heavy" spc="-10" dirty="0">
                <a:latin typeface="Arial"/>
                <a:cs typeface="Arial"/>
              </a:rPr>
              <a:t>l</a:t>
            </a:r>
            <a:r>
              <a:rPr sz="2000" u="heavy" dirty="0">
                <a:latin typeface="Arial"/>
                <a:cs typeface="Arial"/>
              </a:rPr>
              <a:t>ter2</a:t>
            </a:r>
            <a:endParaRPr sz="2000">
              <a:latin typeface="Arial"/>
              <a:cs typeface="Arial"/>
            </a:endParaRPr>
          </a:p>
        </p:txBody>
      </p:sp>
      <p:sp>
        <p:nvSpPr>
          <p:cNvPr id="620560" name="object 16"/>
          <p:cNvSpPr>
            <a:spLocks/>
          </p:cNvSpPr>
          <p:nvPr/>
        </p:nvSpPr>
        <p:spPr bwMode="auto">
          <a:xfrm>
            <a:off x="3490913" y="2311400"/>
            <a:ext cx="2016125" cy="76200"/>
          </a:xfrm>
          <a:custGeom>
            <a:avLst/>
            <a:gdLst>
              <a:gd name="T0" fmla="*/ 1939972 w 2016125"/>
              <a:gd name="T1" fmla="*/ 47594 h 76200"/>
              <a:gd name="T2" fmla="*/ 1939925 w 2016125"/>
              <a:gd name="T3" fmla="*/ 76200 h 76200"/>
              <a:gd name="T4" fmla="*/ 1997266 w 2016125"/>
              <a:gd name="T5" fmla="*/ 47625 h 76200"/>
              <a:gd name="T6" fmla="*/ 1952625 w 2016125"/>
              <a:gd name="T7" fmla="*/ 47625 h 76200"/>
              <a:gd name="T8" fmla="*/ 1939972 w 2016125"/>
              <a:gd name="T9" fmla="*/ 47594 h 76200"/>
              <a:gd name="T10" fmla="*/ 1940004 w 2016125"/>
              <a:gd name="T11" fmla="*/ 28544 h 76200"/>
              <a:gd name="T12" fmla="*/ 1939972 w 2016125"/>
              <a:gd name="T13" fmla="*/ 47594 h 76200"/>
              <a:gd name="T14" fmla="*/ 1952625 w 2016125"/>
              <a:gd name="T15" fmla="*/ 47625 h 76200"/>
              <a:gd name="T16" fmla="*/ 1952752 w 2016125"/>
              <a:gd name="T17" fmla="*/ 28575 h 76200"/>
              <a:gd name="T18" fmla="*/ 1940004 w 2016125"/>
              <a:gd name="T19" fmla="*/ 28544 h 76200"/>
              <a:gd name="T20" fmla="*/ 1940052 w 2016125"/>
              <a:gd name="T21" fmla="*/ 0 h 76200"/>
              <a:gd name="T22" fmla="*/ 1940004 w 2016125"/>
              <a:gd name="T23" fmla="*/ 28544 h 76200"/>
              <a:gd name="T24" fmla="*/ 1952752 w 2016125"/>
              <a:gd name="T25" fmla="*/ 28575 h 76200"/>
              <a:gd name="T26" fmla="*/ 1952625 w 2016125"/>
              <a:gd name="T27" fmla="*/ 47625 h 76200"/>
              <a:gd name="T28" fmla="*/ 1997266 w 2016125"/>
              <a:gd name="T29" fmla="*/ 47625 h 76200"/>
              <a:gd name="T30" fmla="*/ 2016125 w 2016125"/>
              <a:gd name="T31" fmla="*/ 38226 h 76200"/>
              <a:gd name="T32" fmla="*/ 1940052 w 2016125"/>
              <a:gd name="T33" fmla="*/ 0 h 76200"/>
              <a:gd name="T34" fmla="*/ 126 w 2016125"/>
              <a:gd name="T35" fmla="*/ 23875 h 76200"/>
              <a:gd name="T36" fmla="*/ 0 w 2016125"/>
              <a:gd name="T37" fmla="*/ 42925 h 76200"/>
              <a:gd name="T38" fmla="*/ 1939972 w 2016125"/>
              <a:gd name="T39" fmla="*/ 47594 h 76200"/>
              <a:gd name="T40" fmla="*/ 1940004 w 2016125"/>
              <a:gd name="T41" fmla="*/ 28544 h 76200"/>
              <a:gd name="T42" fmla="*/ 126 w 2016125"/>
              <a:gd name="T43" fmla="*/ 23875 h 76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16125" h="76200">
                <a:moveTo>
                  <a:pt x="1939972" y="47594"/>
                </a:moveTo>
                <a:lnTo>
                  <a:pt x="1939925" y="76200"/>
                </a:lnTo>
                <a:lnTo>
                  <a:pt x="1997266" y="47625"/>
                </a:lnTo>
                <a:lnTo>
                  <a:pt x="1952625" y="47625"/>
                </a:lnTo>
                <a:lnTo>
                  <a:pt x="1939972" y="47594"/>
                </a:lnTo>
                <a:close/>
              </a:path>
              <a:path w="2016125" h="76200">
                <a:moveTo>
                  <a:pt x="1940004" y="28544"/>
                </a:moveTo>
                <a:lnTo>
                  <a:pt x="1939972" y="47594"/>
                </a:lnTo>
                <a:lnTo>
                  <a:pt x="1952625" y="47625"/>
                </a:lnTo>
                <a:lnTo>
                  <a:pt x="1952752" y="28575"/>
                </a:lnTo>
                <a:lnTo>
                  <a:pt x="1940004" y="28544"/>
                </a:lnTo>
                <a:close/>
              </a:path>
              <a:path w="2016125" h="76200">
                <a:moveTo>
                  <a:pt x="1940052" y="0"/>
                </a:moveTo>
                <a:lnTo>
                  <a:pt x="1940004" y="28544"/>
                </a:lnTo>
                <a:lnTo>
                  <a:pt x="1952752" y="28575"/>
                </a:lnTo>
                <a:lnTo>
                  <a:pt x="1952625" y="47625"/>
                </a:lnTo>
                <a:lnTo>
                  <a:pt x="1997266" y="47625"/>
                </a:lnTo>
                <a:lnTo>
                  <a:pt x="2016125" y="38226"/>
                </a:lnTo>
                <a:lnTo>
                  <a:pt x="1940052" y="0"/>
                </a:lnTo>
                <a:close/>
              </a:path>
              <a:path w="2016125" h="76200">
                <a:moveTo>
                  <a:pt x="126" y="23875"/>
                </a:moveTo>
                <a:lnTo>
                  <a:pt x="0" y="42925"/>
                </a:lnTo>
                <a:lnTo>
                  <a:pt x="1939972" y="47594"/>
                </a:lnTo>
                <a:lnTo>
                  <a:pt x="1940004" y="28544"/>
                </a:lnTo>
                <a:lnTo>
                  <a:pt x="126" y="238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0561" name="object 17"/>
          <p:cNvSpPr>
            <a:spLocks noChangeArrowheads="1"/>
          </p:cNvSpPr>
          <p:nvPr/>
        </p:nvSpPr>
        <p:spPr bwMode="auto">
          <a:xfrm>
            <a:off x="5443538" y="2336800"/>
            <a:ext cx="412750" cy="1644650"/>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0562" name="object 18"/>
          <p:cNvSpPr>
            <a:spLocks/>
          </p:cNvSpPr>
          <p:nvPr/>
        </p:nvSpPr>
        <p:spPr bwMode="auto">
          <a:xfrm>
            <a:off x="7164388" y="1270000"/>
            <a:ext cx="1511300" cy="506413"/>
          </a:xfrm>
          <a:custGeom>
            <a:avLst/>
            <a:gdLst>
              <a:gd name="T0" fmla="*/ 0 w 1511300"/>
              <a:gd name="T1" fmla="*/ 505462 h 506730"/>
              <a:gd name="T2" fmla="*/ 1511300 w 1511300"/>
              <a:gd name="T3" fmla="*/ 505462 h 506730"/>
              <a:gd name="T4" fmla="*/ 1511300 w 1511300"/>
              <a:gd name="T5" fmla="*/ 0 h 506730"/>
              <a:gd name="T6" fmla="*/ 0 w 1511300"/>
              <a:gd name="T7" fmla="*/ 0 h 506730"/>
              <a:gd name="T8" fmla="*/ 0 w 1511300"/>
              <a:gd name="T9" fmla="*/ 505462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1300" h="506730">
                <a:moveTo>
                  <a:pt x="0" y="506412"/>
                </a:moveTo>
                <a:lnTo>
                  <a:pt x="1511300" y="506412"/>
                </a:lnTo>
                <a:lnTo>
                  <a:pt x="1511300" y="0"/>
                </a:lnTo>
                <a:lnTo>
                  <a:pt x="0" y="0"/>
                </a:lnTo>
                <a:lnTo>
                  <a:pt x="0" y="50641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9" name="object 19"/>
          <p:cNvSpPr txBox="1"/>
          <p:nvPr/>
        </p:nvSpPr>
        <p:spPr>
          <a:xfrm>
            <a:off x="7243763" y="1398588"/>
            <a:ext cx="1328737" cy="280987"/>
          </a:xfrm>
          <a:prstGeom prst="rect">
            <a:avLst/>
          </a:prstGeom>
        </p:spPr>
        <p:txBody>
          <a:bodyPr lIns="0" tIns="0" rIns="0" bIns="0">
            <a:spAutoFit/>
          </a:bodyPr>
          <a:lstStyle/>
          <a:p>
            <a:pPr marL="12700">
              <a:defRPr/>
            </a:pPr>
            <a:r>
              <a:rPr sz="2000" u="heavy" dirty="0">
                <a:latin typeface="Arial"/>
                <a:cs typeface="Arial"/>
              </a:rPr>
              <a:t>dataSour</a:t>
            </a:r>
            <a:r>
              <a:rPr sz="2000" u="heavy" spc="5" dirty="0">
                <a:latin typeface="Arial"/>
                <a:cs typeface="Arial"/>
              </a:rPr>
              <a:t>c</a:t>
            </a:r>
            <a:r>
              <a:rPr sz="2000" u="heavy" dirty="0">
                <a:latin typeface="Arial"/>
                <a:cs typeface="Arial"/>
              </a:rPr>
              <a:t>e</a:t>
            </a:r>
            <a:endParaRPr sz="2000">
              <a:latin typeface="Arial"/>
              <a:cs typeface="Arial"/>
            </a:endParaRPr>
          </a:p>
        </p:txBody>
      </p:sp>
      <p:sp>
        <p:nvSpPr>
          <p:cNvPr id="620564" name="object 20"/>
          <p:cNvSpPr>
            <a:spLocks noChangeArrowheads="1"/>
          </p:cNvSpPr>
          <p:nvPr/>
        </p:nvSpPr>
        <p:spPr bwMode="auto">
          <a:xfrm>
            <a:off x="7748588" y="2590800"/>
            <a:ext cx="414337" cy="409575"/>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21" name="object 21"/>
          <p:cNvSpPr txBox="1"/>
          <p:nvPr/>
        </p:nvSpPr>
        <p:spPr>
          <a:xfrm>
            <a:off x="1549400" y="1917700"/>
            <a:ext cx="1357313" cy="279400"/>
          </a:xfrm>
          <a:prstGeom prst="rect">
            <a:avLst/>
          </a:prstGeom>
        </p:spPr>
        <p:txBody>
          <a:bodyPr lIns="0" tIns="0" rIns="0" bIns="0">
            <a:spAutoFit/>
          </a:bodyPr>
          <a:lstStyle/>
          <a:p>
            <a:pPr marL="12700">
              <a:defRPr/>
            </a:pPr>
            <a:r>
              <a:rPr sz="2000" dirty="0">
                <a:latin typeface="Arial"/>
                <a:cs typeface="Arial"/>
              </a:rPr>
              <a:t>data</a:t>
            </a:r>
            <a:r>
              <a:rPr sz="2000" spc="-15" dirty="0">
                <a:latin typeface="Arial"/>
                <a:cs typeface="Arial"/>
              </a:rPr>
              <a:t> </a:t>
            </a:r>
            <a:r>
              <a:rPr sz="2000" dirty="0">
                <a:latin typeface="Arial"/>
                <a:cs typeface="Arial"/>
              </a:rPr>
              <a:t>:=</a:t>
            </a:r>
            <a:r>
              <a:rPr sz="2000" spc="-30" dirty="0">
                <a:latin typeface="Arial"/>
                <a:cs typeface="Arial"/>
              </a:rPr>
              <a:t> </a:t>
            </a:r>
            <a:r>
              <a:rPr sz="2000" dirty="0">
                <a:latin typeface="Arial"/>
                <a:cs typeface="Arial"/>
              </a:rPr>
              <a:t>next</a:t>
            </a:r>
            <a:endParaRPr sz="2000">
              <a:latin typeface="Arial"/>
              <a:cs typeface="Arial"/>
            </a:endParaRPr>
          </a:p>
        </p:txBody>
      </p:sp>
      <p:sp>
        <p:nvSpPr>
          <p:cNvPr id="22" name="object 22"/>
          <p:cNvSpPr txBox="1"/>
          <p:nvPr/>
        </p:nvSpPr>
        <p:spPr>
          <a:xfrm>
            <a:off x="3776663" y="2063750"/>
            <a:ext cx="1357312" cy="279400"/>
          </a:xfrm>
          <a:prstGeom prst="rect">
            <a:avLst/>
          </a:prstGeom>
        </p:spPr>
        <p:txBody>
          <a:bodyPr lIns="0" tIns="0" rIns="0" bIns="0">
            <a:spAutoFit/>
          </a:bodyPr>
          <a:lstStyle/>
          <a:p>
            <a:pPr marL="12700">
              <a:defRPr/>
            </a:pPr>
            <a:r>
              <a:rPr sz="2000" dirty="0">
                <a:latin typeface="Arial"/>
                <a:cs typeface="Arial"/>
              </a:rPr>
              <a:t>data</a:t>
            </a:r>
            <a:r>
              <a:rPr sz="2000" spc="-25" dirty="0">
                <a:latin typeface="Arial"/>
                <a:cs typeface="Arial"/>
              </a:rPr>
              <a:t> </a:t>
            </a:r>
            <a:r>
              <a:rPr sz="2000" dirty="0">
                <a:latin typeface="Arial"/>
                <a:cs typeface="Arial"/>
              </a:rPr>
              <a:t>:=</a:t>
            </a:r>
            <a:r>
              <a:rPr sz="2000" spc="-35" dirty="0">
                <a:latin typeface="Arial"/>
                <a:cs typeface="Arial"/>
              </a:rPr>
              <a:t> </a:t>
            </a:r>
            <a:r>
              <a:rPr sz="2000" dirty="0">
                <a:latin typeface="Arial"/>
                <a:cs typeface="Arial"/>
              </a:rPr>
              <a:t>ne</a:t>
            </a:r>
            <a:r>
              <a:rPr sz="2000" spc="-10" dirty="0">
                <a:latin typeface="Arial"/>
                <a:cs typeface="Arial"/>
              </a:rPr>
              <a:t>x</a:t>
            </a:r>
            <a:r>
              <a:rPr sz="2000" dirty="0">
                <a:latin typeface="Arial"/>
                <a:cs typeface="Arial"/>
              </a:rPr>
              <a:t>t</a:t>
            </a:r>
            <a:endParaRPr sz="2000">
              <a:latin typeface="Arial"/>
              <a:cs typeface="Arial"/>
            </a:endParaRPr>
          </a:p>
        </p:txBody>
      </p:sp>
      <p:sp>
        <p:nvSpPr>
          <p:cNvPr id="620567" name="object 23"/>
          <p:cNvSpPr>
            <a:spLocks noChangeArrowheads="1"/>
          </p:cNvSpPr>
          <p:nvPr/>
        </p:nvSpPr>
        <p:spPr bwMode="auto">
          <a:xfrm>
            <a:off x="3286125" y="4427538"/>
            <a:ext cx="412750" cy="40957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0568" name="object 24"/>
          <p:cNvSpPr>
            <a:spLocks/>
          </p:cNvSpPr>
          <p:nvPr/>
        </p:nvSpPr>
        <p:spPr bwMode="auto">
          <a:xfrm>
            <a:off x="3490913" y="4211638"/>
            <a:ext cx="369887" cy="263525"/>
          </a:xfrm>
          <a:custGeom>
            <a:avLst/>
            <a:gdLst>
              <a:gd name="T0" fmla="*/ 220158 w 370204"/>
              <a:gd name="T1" fmla="*/ 187325 h 263525"/>
              <a:gd name="T2" fmla="*/ 144153 w 370204"/>
              <a:gd name="T3" fmla="*/ 225425 h 263525"/>
              <a:gd name="T4" fmla="*/ 220158 w 370204"/>
              <a:gd name="T5" fmla="*/ 263525 h 263525"/>
              <a:gd name="T6" fmla="*/ 220158 w 370204"/>
              <a:gd name="T7" fmla="*/ 234950 h 263525"/>
              <a:gd name="T8" fmla="*/ 207491 w 370204"/>
              <a:gd name="T9" fmla="*/ 234950 h 263525"/>
              <a:gd name="T10" fmla="*/ 207491 w 370204"/>
              <a:gd name="T11" fmla="*/ 215900 h 263525"/>
              <a:gd name="T12" fmla="*/ 220158 w 370204"/>
              <a:gd name="T13" fmla="*/ 215900 h 263525"/>
              <a:gd name="T14" fmla="*/ 220158 w 370204"/>
              <a:gd name="T15" fmla="*/ 187325 h 263525"/>
              <a:gd name="T16" fmla="*/ 220158 w 370204"/>
              <a:gd name="T17" fmla="*/ 215900 h 263525"/>
              <a:gd name="T18" fmla="*/ 207491 w 370204"/>
              <a:gd name="T19" fmla="*/ 215900 h 263525"/>
              <a:gd name="T20" fmla="*/ 207491 w 370204"/>
              <a:gd name="T21" fmla="*/ 234950 h 263525"/>
              <a:gd name="T22" fmla="*/ 220158 w 370204"/>
              <a:gd name="T23" fmla="*/ 234950 h 263525"/>
              <a:gd name="T24" fmla="*/ 220158 w 370204"/>
              <a:gd name="T25" fmla="*/ 215900 h 263525"/>
              <a:gd name="T26" fmla="*/ 350000 w 370204"/>
              <a:gd name="T27" fmla="*/ 215900 h 263525"/>
              <a:gd name="T28" fmla="*/ 220158 w 370204"/>
              <a:gd name="T29" fmla="*/ 215900 h 263525"/>
              <a:gd name="T30" fmla="*/ 220158 w 370204"/>
              <a:gd name="T31" fmla="*/ 234950 h 263525"/>
              <a:gd name="T32" fmla="*/ 364694 w 370204"/>
              <a:gd name="T33" fmla="*/ 234950 h 263525"/>
              <a:gd name="T34" fmla="*/ 369000 w 370204"/>
              <a:gd name="T35" fmla="*/ 230758 h 263525"/>
              <a:gd name="T36" fmla="*/ 369000 w 370204"/>
              <a:gd name="T37" fmla="*/ 225425 h 263525"/>
              <a:gd name="T38" fmla="*/ 350000 w 370204"/>
              <a:gd name="T39" fmla="*/ 225425 h 263525"/>
              <a:gd name="T40" fmla="*/ 350000 w 370204"/>
              <a:gd name="T41" fmla="*/ 215900 h 263525"/>
              <a:gd name="T42" fmla="*/ 350000 w 370204"/>
              <a:gd name="T43" fmla="*/ 9525 h 263525"/>
              <a:gd name="T44" fmla="*/ 350000 w 370204"/>
              <a:gd name="T45" fmla="*/ 225425 h 263525"/>
              <a:gd name="T46" fmla="*/ 359500 w 370204"/>
              <a:gd name="T47" fmla="*/ 215900 h 263525"/>
              <a:gd name="T48" fmla="*/ 369000 w 370204"/>
              <a:gd name="T49" fmla="*/ 215900 h 263525"/>
              <a:gd name="T50" fmla="*/ 369000 w 370204"/>
              <a:gd name="T51" fmla="*/ 19050 h 263525"/>
              <a:gd name="T52" fmla="*/ 359500 w 370204"/>
              <a:gd name="T53" fmla="*/ 19050 h 263525"/>
              <a:gd name="T54" fmla="*/ 350000 w 370204"/>
              <a:gd name="T55" fmla="*/ 9525 h 263525"/>
              <a:gd name="T56" fmla="*/ 369000 w 370204"/>
              <a:gd name="T57" fmla="*/ 215900 h 263525"/>
              <a:gd name="T58" fmla="*/ 359500 w 370204"/>
              <a:gd name="T59" fmla="*/ 215900 h 263525"/>
              <a:gd name="T60" fmla="*/ 350000 w 370204"/>
              <a:gd name="T61" fmla="*/ 225425 h 263525"/>
              <a:gd name="T62" fmla="*/ 369000 w 370204"/>
              <a:gd name="T63" fmla="*/ 225425 h 263525"/>
              <a:gd name="T64" fmla="*/ 369000 w 370204"/>
              <a:gd name="T65" fmla="*/ 215900 h 263525"/>
              <a:gd name="T66" fmla="*/ 364694 w 370204"/>
              <a:gd name="T67" fmla="*/ 0 h 263525"/>
              <a:gd name="T68" fmla="*/ 0 w 370204"/>
              <a:gd name="T69" fmla="*/ 0 h 263525"/>
              <a:gd name="T70" fmla="*/ 0 w 370204"/>
              <a:gd name="T71" fmla="*/ 19050 h 263525"/>
              <a:gd name="T72" fmla="*/ 350000 w 370204"/>
              <a:gd name="T73" fmla="*/ 19050 h 263525"/>
              <a:gd name="T74" fmla="*/ 350000 w 370204"/>
              <a:gd name="T75" fmla="*/ 9525 h 263525"/>
              <a:gd name="T76" fmla="*/ 369000 w 370204"/>
              <a:gd name="T77" fmla="*/ 9525 h 263525"/>
              <a:gd name="T78" fmla="*/ 369000 w 370204"/>
              <a:gd name="T79" fmla="*/ 4318 h 263525"/>
              <a:gd name="T80" fmla="*/ 364694 w 370204"/>
              <a:gd name="T81" fmla="*/ 0 h 263525"/>
              <a:gd name="T82" fmla="*/ 369000 w 370204"/>
              <a:gd name="T83" fmla="*/ 9525 h 263525"/>
              <a:gd name="T84" fmla="*/ 350000 w 370204"/>
              <a:gd name="T85" fmla="*/ 9525 h 263525"/>
              <a:gd name="T86" fmla="*/ 359500 w 370204"/>
              <a:gd name="T87" fmla="*/ 19050 h 263525"/>
              <a:gd name="T88" fmla="*/ 369000 w 370204"/>
              <a:gd name="T89" fmla="*/ 19050 h 263525"/>
              <a:gd name="T90" fmla="*/ 369000 w 370204"/>
              <a:gd name="T91" fmla="*/ 9525 h 2635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0204" h="263525">
                <a:moveTo>
                  <a:pt x="220725" y="187325"/>
                </a:moveTo>
                <a:lnTo>
                  <a:pt x="144525" y="225425"/>
                </a:lnTo>
                <a:lnTo>
                  <a:pt x="220725" y="263525"/>
                </a:lnTo>
                <a:lnTo>
                  <a:pt x="220725" y="234950"/>
                </a:lnTo>
                <a:lnTo>
                  <a:pt x="208025" y="234950"/>
                </a:lnTo>
                <a:lnTo>
                  <a:pt x="208025" y="215900"/>
                </a:lnTo>
                <a:lnTo>
                  <a:pt x="220725" y="215900"/>
                </a:lnTo>
                <a:lnTo>
                  <a:pt x="220725" y="187325"/>
                </a:lnTo>
                <a:close/>
              </a:path>
              <a:path w="370204" h="263525">
                <a:moveTo>
                  <a:pt x="220725" y="215900"/>
                </a:moveTo>
                <a:lnTo>
                  <a:pt x="208025" y="215900"/>
                </a:lnTo>
                <a:lnTo>
                  <a:pt x="208025" y="234950"/>
                </a:lnTo>
                <a:lnTo>
                  <a:pt x="220725" y="234950"/>
                </a:lnTo>
                <a:lnTo>
                  <a:pt x="220725" y="215900"/>
                </a:lnTo>
                <a:close/>
              </a:path>
              <a:path w="370204" h="263525">
                <a:moveTo>
                  <a:pt x="350900" y="215900"/>
                </a:moveTo>
                <a:lnTo>
                  <a:pt x="220725" y="215900"/>
                </a:lnTo>
                <a:lnTo>
                  <a:pt x="220725" y="234950"/>
                </a:lnTo>
                <a:lnTo>
                  <a:pt x="365633" y="234950"/>
                </a:lnTo>
                <a:lnTo>
                  <a:pt x="369950" y="230758"/>
                </a:lnTo>
                <a:lnTo>
                  <a:pt x="369950" y="225425"/>
                </a:lnTo>
                <a:lnTo>
                  <a:pt x="350900" y="225425"/>
                </a:lnTo>
                <a:lnTo>
                  <a:pt x="350900" y="215900"/>
                </a:lnTo>
                <a:close/>
              </a:path>
              <a:path w="370204" h="263525">
                <a:moveTo>
                  <a:pt x="350900" y="9525"/>
                </a:moveTo>
                <a:lnTo>
                  <a:pt x="350900" y="225425"/>
                </a:lnTo>
                <a:lnTo>
                  <a:pt x="360425" y="215900"/>
                </a:lnTo>
                <a:lnTo>
                  <a:pt x="369950" y="215900"/>
                </a:lnTo>
                <a:lnTo>
                  <a:pt x="369950" y="19050"/>
                </a:lnTo>
                <a:lnTo>
                  <a:pt x="360425" y="19050"/>
                </a:lnTo>
                <a:lnTo>
                  <a:pt x="350900" y="9525"/>
                </a:lnTo>
                <a:close/>
              </a:path>
              <a:path w="370204" h="263525">
                <a:moveTo>
                  <a:pt x="369950" y="215900"/>
                </a:moveTo>
                <a:lnTo>
                  <a:pt x="360425" y="215900"/>
                </a:lnTo>
                <a:lnTo>
                  <a:pt x="350900" y="225425"/>
                </a:lnTo>
                <a:lnTo>
                  <a:pt x="369950" y="225425"/>
                </a:lnTo>
                <a:lnTo>
                  <a:pt x="369950" y="215900"/>
                </a:lnTo>
                <a:close/>
              </a:path>
              <a:path w="370204" h="263525">
                <a:moveTo>
                  <a:pt x="365633" y="0"/>
                </a:moveTo>
                <a:lnTo>
                  <a:pt x="0" y="0"/>
                </a:lnTo>
                <a:lnTo>
                  <a:pt x="0" y="19050"/>
                </a:lnTo>
                <a:lnTo>
                  <a:pt x="350900" y="19050"/>
                </a:lnTo>
                <a:lnTo>
                  <a:pt x="350900" y="9525"/>
                </a:lnTo>
                <a:lnTo>
                  <a:pt x="369950" y="9525"/>
                </a:lnTo>
                <a:lnTo>
                  <a:pt x="369950" y="4318"/>
                </a:lnTo>
                <a:lnTo>
                  <a:pt x="365633" y="0"/>
                </a:lnTo>
                <a:close/>
              </a:path>
              <a:path w="370204" h="263525">
                <a:moveTo>
                  <a:pt x="369950" y="9525"/>
                </a:moveTo>
                <a:lnTo>
                  <a:pt x="350900" y="9525"/>
                </a:lnTo>
                <a:lnTo>
                  <a:pt x="360425" y="19050"/>
                </a:lnTo>
                <a:lnTo>
                  <a:pt x="369950" y="19050"/>
                </a:lnTo>
                <a:lnTo>
                  <a:pt x="369950" y="95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0569" name="object 25"/>
          <p:cNvSpPr>
            <a:spLocks/>
          </p:cNvSpPr>
          <p:nvPr/>
        </p:nvSpPr>
        <p:spPr bwMode="auto">
          <a:xfrm>
            <a:off x="5795963" y="2598738"/>
            <a:ext cx="2016125" cy="76200"/>
          </a:xfrm>
          <a:custGeom>
            <a:avLst/>
            <a:gdLst>
              <a:gd name="T0" fmla="*/ 1939972 w 2016125"/>
              <a:gd name="T1" fmla="*/ 47595 h 76200"/>
              <a:gd name="T2" fmla="*/ 1939925 w 2016125"/>
              <a:gd name="T3" fmla="*/ 76200 h 76200"/>
              <a:gd name="T4" fmla="*/ 1997266 w 2016125"/>
              <a:gd name="T5" fmla="*/ 47625 h 76200"/>
              <a:gd name="T6" fmla="*/ 1952625 w 2016125"/>
              <a:gd name="T7" fmla="*/ 47625 h 76200"/>
              <a:gd name="T8" fmla="*/ 1939972 w 2016125"/>
              <a:gd name="T9" fmla="*/ 47595 h 76200"/>
              <a:gd name="T10" fmla="*/ 1940004 w 2016125"/>
              <a:gd name="T11" fmla="*/ 28545 h 76200"/>
              <a:gd name="T12" fmla="*/ 1939972 w 2016125"/>
              <a:gd name="T13" fmla="*/ 47595 h 76200"/>
              <a:gd name="T14" fmla="*/ 1952625 w 2016125"/>
              <a:gd name="T15" fmla="*/ 47625 h 76200"/>
              <a:gd name="T16" fmla="*/ 1952752 w 2016125"/>
              <a:gd name="T17" fmla="*/ 28575 h 76200"/>
              <a:gd name="T18" fmla="*/ 1940004 w 2016125"/>
              <a:gd name="T19" fmla="*/ 28545 h 76200"/>
              <a:gd name="T20" fmla="*/ 1940052 w 2016125"/>
              <a:gd name="T21" fmla="*/ 0 h 76200"/>
              <a:gd name="T22" fmla="*/ 1940004 w 2016125"/>
              <a:gd name="T23" fmla="*/ 28545 h 76200"/>
              <a:gd name="T24" fmla="*/ 1952752 w 2016125"/>
              <a:gd name="T25" fmla="*/ 28575 h 76200"/>
              <a:gd name="T26" fmla="*/ 1952625 w 2016125"/>
              <a:gd name="T27" fmla="*/ 47625 h 76200"/>
              <a:gd name="T28" fmla="*/ 1997266 w 2016125"/>
              <a:gd name="T29" fmla="*/ 47625 h 76200"/>
              <a:gd name="T30" fmla="*/ 2016125 w 2016125"/>
              <a:gd name="T31" fmla="*/ 38226 h 76200"/>
              <a:gd name="T32" fmla="*/ 1940052 w 2016125"/>
              <a:gd name="T33" fmla="*/ 0 h 76200"/>
              <a:gd name="T34" fmla="*/ 126 w 2016125"/>
              <a:gd name="T35" fmla="*/ 24002 h 76200"/>
              <a:gd name="T36" fmla="*/ 0 w 2016125"/>
              <a:gd name="T37" fmla="*/ 43052 h 76200"/>
              <a:gd name="T38" fmla="*/ 1939972 w 2016125"/>
              <a:gd name="T39" fmla="*/ 47595 h 76200"/>
              <a:gd name="T40" fmla="*/ 1940004 w 2016125"/>
              <a:gd name="T41" fmla="*/ 28545 h 76200"/>
              <a:gd name="T42" fmla="*/ 126 w 2016125"/>
              <a:gd name="T43" fmla="*/ 24002 h 76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16125" h="76200">
                <a:moveTo>
                  <a:pt x="1939972" y="47595"/>
                </a:moveTo>
                <a:lnTo>
                  <a:pt x="1939925" y="76200"/>
                </a:lnTo>
                <a:lnTo>
                  <a:pt x="1997266" y="47625"/>
                </a:lnTo>
                <a:lnTo>
                  <a:pt x="1952625" y="47625"/>
                </a:lnTo>
                <a:lnTo>
                  <a:pt x="1939972" y="47595"/>
                </a:lnTo>
                <a:close/>
              </a:path>
              <a:path w="2016125" h="76200">
                <a:moveTo>
                  <a:pt x="1940004" y="28545"/>
                </a:moveTo>
                <a:lnTo>
                  <a:pt x="1939972" y="47595"/>
                </a:lnTo>
                <a:lnTo>
                  <a:pt x="1952625" y="47625"/>
                </a:lnTo>
                <a:lnTo>
                  <a:pt x="1952752" y="28575"/>
                </a:lnTo>
                <a:lnTo>
                  <a:pt x="1940004" y="28545"/>
                </a:lnTo>
                <a:close/>
              </a:path>
              <a:path w="2016125" h="76200">
                <a:moveTo>
                  <a:pt x="1940052" y="0"/>
                </a:moveTo>
                <a:lnTo>
                  <a:pt x="1940004" y="28545"/>
                </a:lnTo>
                <a:lnTo>
                  <a:pt x="1952752" y="28575"/>
                </a:lnTo>
                <a:lnTo>
                  <a:pt x="1952625" y="47625"/>
                </a:lnTo>
                <a:lnTo>
                  <a:pt x="1997266" y="47625"/>
                </a:lnTo>
                <a:lnTo>
                  <a:pt x="2016125" y="38226"/>
                </a:lnTo>
                <a:lnTo>
                  <a:pt x="1940052" y="0"/>
                </a:lnTo>
                <a:close/>
              </a:path>
              <a:path w="2016125" h="76200">
                <a:moveTo>
                  <a:pt x="126" y="24002"/>
                </a:moveTo>
                <a:lnTo>
                  <a:pt x="0" y="43052"/>
                </a:lnTo>
                <a:lnTo>
                  <a:pt x="1939972" y="47595"/>
                </a:lnTo>
                <a:lnTo>
                  <a:pt x="1940004" y="28545"/>
                </a:lnTo>
                <a:lnTo>
                  <a:pt x="126" y="2400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0570" name="object 26"/>
          <p:cNvSpPr>
            <a:spLocks noChangeArrowheads="1"/>
          </p:cNvSpPr>
          <p:nvPr/>
        </p:nvSpPr>
        <p:spPr bwMode="auto">
          <a:xfrm>
            <a:off x="5589588" y="3417888"/>
            <a:ext cx="414337" cy="411162"/>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0571" name="object 27"/>
          <p:cNvSpPr>
            <a:spLocks/>
          </p:cNvSpPr>
          <p:nvPr/>
        </p:nvSpPr>
        <p:spPr bwMode="auto">
          <a:xfrm>
            <a:off x="5795963" y="3203575"/>
            <a:ext cx="369887" cy="263525"/>
          </a:xfrm>
          <a:custGeom>
            <a:avLst/>
            <a:gdLst>
              <a:gd name="T0" fmla="*/ 220158 w 370204"/>
              <a:gd name="T1" fmla="*/ 187325 h 263525"/>
              <a:gd name="T2" fmla="*/ 144153 w 370204"/>
              <a:gd name="T3" fmla="*/ 225425 h 263525"/>
              <a:gd name="T4" fmla="*/ 220158 w 370204"/>
              <a:gd name="T5" fmla="*/ 263525 h 263525"/>
              <a:gd name="T6" fmla="*/ 220158 w 370204"/>
              <a:gd name="T7" fmla="*/ 234950 h 263525"/>
              <a:gd name="T8" fmla="*/ 207491 w 370204"/>
              <a:gd name="T9" fmla="*/ 234950 h 263525"/>
              <a:gd name="T10" fmla="*/ 207491 w 370204"/>
              <a:gd name="T11" fmla="*/ 215900 h 263525"/>
              <a:gd name="T12" fmla="*/ 220158 w 370204"/>
              <a:gd name="T13" fmla="*/ 215900 h 263525"/>
              <a:gd name="T14" fmla="*/ 220158 w 370204"/>
              <a:gd name="T15" fmla="*/ 187325 h 263525"/>
              <a:gd name="T16" fmla="*/ 220158 w 370204"/>
              <a:gd name="T17" fmla="*/ 215900 h 263525"/>
              <a:gd name="T18" fmla="*/ 207491 w 370204"/>
              <a:gd name="T19" fmla="*/ 215900 h 263525"/>
              <a:gd name="T20" fmla="*/ 207491 w 370204"/>
              <a:gd name="T21" fmla="*/ 234950 h 263525"/>
              <a:gd name="T22" fmla="*/ 220158 w 370204"/>
              <a:gd name="T23" fmla="*/ 234950 h 263525"/>
              <a:gd name="T24" fmla="*/ 220158 w 370204"/>
              <a:gd name="T25" fmla="*/ 215900 h 263525"/>
              <a:gd name="T26" fmla="*/ 350000 w 370204"/>
              <a:gd name="T27" fmla="*/ 215900 h 263525"/>
              <a:gd name="T28" fmla="*/ 220158 w 370204"/>
              <a:gd name="T29" fmla="*/ 215900 h 263525"/>
              <a:gd name="T30" fmla="*/ 220158 w 370204"/>
              <a:gd name="T31" fmla="*/ 234950 h 263525"/>
              <a:gd name="T32" fmla="*/ 364694 w 370204"/>
              <a:gd name="T33" fmla="*/ 234950 h 263525"/>
              <a:gd name="T34" fmla="*/ 369000 w 370204"/>
              <a:gd name="T35" fmla="*/ 230632 h 263525"/>
              <a:gd name="T36" fmla="*/ 369000 w 370204"/>
              <a:gd name="T37" fmla="*/ 225425 h 263525"/>
              <a:gd name="T38" fmla="*/ 350000 w 370204"/>
              <a:gd name="T39" fmla="*/ 225425 h 263525"/>
              <a:gd name="T40" fmla="*/ 350000 w 370204"/>
              <a:gd name="T41" fmla="*/ 215900 h 263525"/>
              <a:gd name="T42" fmla="*/ 350000 w 370204"/>
              <a:gd name="T43" fmla="*/ 9525 h 263525"/>
              <a:gd name="T44" fmla="*/ 350000 w 370204"/>
              <a:gd name="T45" fmla="*/ 225425 h 263525"/>
              <a:gd name="T46" fmla="*/ 359500 w 370204"/>
              <a:gd name="T47" fmla="*/ 215900 h 263525"/>
              <a:gd name="T48" fmla="*/ 369000 w 370204"/>
              <a:gd name="T49" fmla="*/ 215900 h 263525"/>
              <a:gd name="T50" fmla="*/ 369000 w 370204"/>
              <a:gd name="T51" fmla="*/ 19050 h 263525"/>
              <a:gd name="T52" fmla="*/ 359500 w 370204"/>
              <a:gd name="T53" fmla="*/ 19050 h 263525"/>
              <a:gd name="T54" fmla="*/ 350000 w 370204"/>
              <a:gd name="T55" fmla="*/ 9525 h 263525"/>
              <a:gd name="T56" fmla="*/ 369000 w 370204"/>
              <a:gd name="T57" fmla="*/ 215900 h 263525"/>
              <a:gd name="T58" fmla="*/ 359500 w 370204"/>
              <a:gd name="T59" fmla="*/ 215900 h 263525"/>
              <a:gd name="T60" fmla="*/ 350000 w 370204"/>
              <a:gd name="T61" fmla="*/ 225425 h 263525"/>
              <a:gd name="T62" fmla="*/ 369000 w 370204"/>
              <a:gd name="T63" fmla="*/ 225425 h 263525"/>
              <a:gd name="T64" fmla="*/ 369000 w 370204"/>
              <a:gd name="T65" fmla="*/ 215900 h 263525"/>
              <a:gd name="T66" fmla="*/ 364694 w 370204"/>
              <a:gd name="T67" fmla="*/ 0 h 263525"/>
              <a:gd name="T68" fmla="*/ 0 w 370204"/>
              <a:gd name="T69" fmla="*/ 0 h 263525"/>
              <a:gd name="T70" fmla="*/ 0 w 370204"/>
              <a:gd name="T71" fmla="*/ 19050 h 263525"/>
              <a:gd name="T72" fmla="*/ 350000 w 370204"/>
              <a:gd name="T73" fmla="*/ 19050 h 263525"/>
              <a:gd name="T74" fmla="*/ 350000 w 370204"/>
              <a:gd name="T75" fmla="*/ 9525 h 263525"/>
              <a:gd name="T76" fmla="*/ 369000 w 370204"/>
              <a:gd name="T77" fmla="*/ 9525 h 263525"/>
              <a:gd name="T78" fmla="*/ 369000 w 370204"/>
              <a:gd name="T79" fmla="*/ 4317 h 263525"/>
              <a:gd name="T80" fmla="*/ 364694 w 370204"/>
              <a:gd name="T81" fmla="*/ 0 h 263525"/>
              <a:gd name="T82" fmla="*/ 369000 w 370204"/>
              <a:gd name="T83" fmla="*/ 9525 h 263525"/>
              <a:gd name="T84" fmla="*/ 350000 w 370204"/>
              <a:gd name="T85" fmla="*/ 9525 h 263525"/>
              <a:gd name="T86" fmla="*/ 359500 w 370204"/>
              <a:gd name="T87" fmla="*/ 19050 h 263525"/>
              <a:gd name="T88" fmla="*/ 369000 w 370204"/>
              <a:gd name="T89" fmla="*/ 19050 h 263525"/>
              <a:gd name="T90" fmla="*/ 369000 w 370204"/>
              <a:gd name="T91" fmla="*/ 9525 h 2635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0204" h="263525">
                <a:moveTo>
                  <a:pt x="220725" y="187325"/>
                </a:moveTo>
                <a:lnTo>
                  <a:pt x="144525" y="225425"/>
                </a:lnTo>
                <a:lnTo>
                  <a:pt x="220725" y="263525"/>
                </a:lnTo>
                <a:lnTo>
                  <a:pt x="220725" y="234950"/>
                </a:lnTo>
                <a:lnTo>
                  <a:pt x="208025" y="234950"/>
                </a:lnTo>
                <a:lnTo>
                  <a:pt x="208025" y="215900"/>
                </a:lnTo>
                <a:lnTo>
                  <a:pt x="220725" y="215900"/>
                </a:lnTo>
                <a:lnTo>
                  <a:pt x="220725" y="187325"/>
                </a:lnTo>
                <a:close/>
              </a:path>
              <a:path w="370204" h="263525">
                <a:moveTo>
                  <a:pt x="220725" y="215900"/>
                </a:moveTo>
                <a:lnTo>
                  <a:pt x="208025" y="215900"/>
                </a:lnTo>
                <a:lnTo>
                  <a:pt x="208025" y="234950"/>
                </a:lnTo>
                <a:lnTo>
                  <a:pt x="220725" y="234950"/>
                </a:lnTo>
                <a:lnTo>
                  <a:pt x="220725" y="215900"/>
                </a:lnTo>
                <a:close/>
              </a:path>
              <a:path w="370204" h="263525">
                <a:moveTo>
                  <a:pt x="350900" y="215900"/>
                </a:moveTo>
                <a:lnTo>
                  <a:pt x="220725" y="215900"/>
                </a:lnTo>
                <a:lnTo>
                  <a:pt x="220725" y="234950"/>
                </a:lnTo>
                <a:lnTo>
                  <a:pt x="365633" y="234950"/>
                </a:lnTo>
                <a:lnTo>
                  <a:pt x="369950" y="230632"/>
                </a:lnTo>
                <a:lnTo>
                  <a:pt x="369950" y="225425"/>
                </a:lnTo>
                <a:lnTo>
                  <a:pt x="350900" y="225425"/>
                </a:lnTo>
                <a:lnTo>
                  <a:pt x="350900" y="215900"/>
                </a:lnTo>
                <a:close/>
              </a:path>
              <a:path w="370204" h="263525">
                <a:moveTo>
                  <a:pt x="350900" y="9525"/>
                </a:moveTo>
                <a:lnTo>
                  <a:pt x="350900" y="225425"/>
                </a:lnTo>
                <a:lnTo>
                  <a:pt x="360425" y="215900"/>
                </a:lnTo>
                <a:lnTo>
                  <a:pt x="369950" y="215900"/>
                </a:lnTo>
                <a:lnTo>
                  <a:pt x="369950" y="19050"/>
                </a:lnTo>
                <a:lnTo>
                  <a:pt x="360425" y="19050"/>
                </a:lnTo>
                <a:lnTo>
                  <a:pt x="350900" y="9525"/>
                </a:lnTo>
                <a:close/>
              </a:path>
              <a:path w="370204" h="263525">
                <a:moveTo>
                  <a:pt x="369950" y="215900"/>
                </a:moveTo>
                <a:lnTo>
                  <a:pt x="360425" y="215900"/>
                </a:lnTo>
                <a:lnTo>
                  <a:pt x="350900" y="225425"/>
                </a:lnTo>
                <a:lnTo>
                  <a:pt x="369950" y="225425"/>
                </a:lnTo>
                <a:lnTo>
                  <a:pt x="369950" y="215900"/>
                </a:lnTo>
                <a:close/>
              </a:path>
              <a:path w="370204" h="263525">
                <a:moveTo>
                  <a:pt x="365633" y="0"/>
                </a:moveTo>
                <a:lnTo>
                  <a:pt x="0" y="0"/>
                </a:lnTo>
                <a:lnTo>
                  <a:pt x="0" y="19050"/>
                </a:lnTo>
                <a:lnTo>
                  <a:pt x="350900" y="19050"/>
                </a:lnTo>
                <a:lnTo>
                  <a:pt x="350900" y="9525"/>
                </a:lnTo>
                <a:lnTo>
                  <a:pt x="369950" y="9525"/>
                </a:lnTo>
                <a:lnTo>
                  <a:pt x="369950" y="4317"/>
                </a:lnTo>
                <a:lnTo>
                  <a:pt x="365633" y="0"/>
                </a:lnTo>
                <a:close/>
              </a:path>
              <a:path w="370204" h="263525">
                <a:moveTo>
                  <a:pt x="369950" y="9525"/>
                </a:moveTo>
                <a:lnTo>
                  <a:pt x="350900" y="9525"/>
                </a:lnTo>
                <a:lnTo>
                  <a:pt x="360425" y="19050"/>
                </a:lnTo>
                <a:lnTo>
                  <a:pt x="369950" y="19050"/>
                </a:lnTo>
                <a:lnTo>
                  <a:pt x="369950" y="95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0572" name="object 28"/>
          <p:cNvSpPr>
            <a:spLocks noChangeArrowheads="1"/>
          </p:cNvSpPr>
          <p:nvPr/>
        </p:nvSpPr>
        <p:spPr bwMode="auto">
          <a:xfrm>
            <a:off x="1508125" y="2220913"/>
            <a:ext cx="1476375" cy="1471612"/>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29" name="object 29"/>
          <p:cNvSpPr txBox="1"/>
          <p:nvPr/>
        </p:nvSpPr>
        <p:spPr>
          <a:xfrm>
            <a:off x="1949450" y="3267075"/>
            <a:ext cx="2644775" cy="947738"/>
          </a:xfrm>
          <a:prstGeom prst="rect">
            <a:avLst/>
          </a:prstGeom>
        </p:spPr>
        <p:txBody>
          <a:bodyPr lIns="0" tIns="0" rIns="0" bIns="0">
            <a:spAutoFit/>
          </a:bodyPr>
          <a:lstStyle/>
          <a:p>
            <a:pPr marL="12700">
              <a:defRPr/>
            </a:pPr>
            <a:r>
              <a:rPr sz="2000" dirty="0">
                <a:latin typeface="Arial"/>
                <a:cs typeface="Arial"/>
              </a:rPr>
              <a:t>sink</a:t>
            </a:r>
            <a:endParaRPr sz="2000">
              <a:latin typeface="Arial"/>
              <a:cs typeface="Arial"/>
            </a:endParaRPr>
          </a:p>
          <a:p>
            <a:pPr>
              <a:spcBef>
                <a:spcPts val="43"/>
              </a:spcBef>
              <a:defRPr/>
            </a:pPr>
            <a:endParaRPr sz="2450">
              <a:latin typeface="Times New Roman"/>
              <a:cs typeface="Times New Roman"/>
            </a:endParaRPr>
          </a:p>
          <a:p>
            <a:pPr marL="1685925">
              <a:defRPr/>
            </a:pPr>
            <a:r>
              <a:rPr sz="2000" dirty="0">
                <a:latin typeface="Arial"/>
                <a:cs typeface="Arial"/>
              </a:rPr>
              <a:t>f1</a:t>
            </a:r>
            <a:r>
              <a:rPr sz="2000" spc="-20" dirty="0">
                <a:latin typeface="Arial"/>
                <a:cs typeface="Arial"/>
              </a:rPr>
              <a:t> </a:t>
            </a:r>
            <a:r>
              <a:rPr sz="2000" dirty="0">
                <a:latin typeface="Arial"/>
                <a:cs typeface="Arial"/>
              </a:rPr>
              <a:t>(data)</a:t>
            </a:r>
            <a:endParaRPr sz="2000">
              <a:latin typeface="Arial"/>
              <a:cs typeface="Arial"/>
            </a:endParaRPr>
          </a:p>
        </p:txBody>
      </p:sp>
      <p:sp>
        <p:nvSpPr>
          <p:cNvPr id="30" name="object 30"/>
          <p:cNvSpPr txBox="1"/>
          <p:nvPr/>
        </p:nvSpPr>
        <p:spPr>
          <a:xfrm>
            <a:off x="6153150" y="2351088"/>
            <a:ext cx="1357313" cy="279400"/>
          </a:xfrm>
          <a:prstGeom prst="rect">
            <a:avLst/>
          </a:prstGeom>
        </p:spPr>
        <p:txBody>
          <a:bodyPr lIns="0" tIns="0" rIns="0" bIns="0">
            <a:spAutoFit/>
          </a:bodyPr>
          <a:lstStyle/>
          <a:p>
            <a:pPr marL="12700">
              <a:defRPr/>
            </a:pPr>
            <a:r>
              <a:rPr sz="2000" dirty="0">
                <a:latin typeface="Arial"/>
                <a:cs typeface="Arial"/>
              </a:rPr>
              <a:t>data</a:t>
            </a:r>
            <a:r>
              <a:rPr sz="2000" spc="-15" dirty="0">
                <a:latin typeface="Arial"/>
                <a:cs typeface="Arial"/>
              </a:rPr>
              <a:t> </a:t>
            </a:r>
            <a:r>
              <a:rPr sz="2000" dirty="0">
                <a:latin typeface="Arial"/>
                <a:cs typeface="Arial"/>
              </a:rPr>
              <a:t>:=</a:t>
            </a:r>
            <a:r>
              <a:rPr sz="2000" spc="-30" dirty="0">
                <a:latin typeface="Arial"/>
                <a:cs typeface="Arial"/>
              </a:rPr>
              <a:t> </a:t>
            </a:r>
            <a:r>
              <a:rPr sz="2000" dirty="0">
                <a:latin typeface="Arial"/>
                <a:cs typeface="Arial"/>
              </a:rPr>
              <a:t>next</a:t>
            </a:r>
            <a:endParaRPr sz="2000">
              <a:latin typeface="Arial"/>
              <a:cs typeface="Arial"/>
            </a:endParaRPr>
          </a:p>
        </p:txBody>
      </p:sp>
      <p:sp>
        <p:nvSpPr>
          <p:cNvPr id="31" name="object 31"/>
          <p:cNvSpPr txBox="1"/>
          <p:nvPr/>
        </p:nvSpPr>
        <p:spPr>
          <a:xfrm>
            <a:off x="5927725" y="2927350"/>
            <a:ext cx="971550" cy="279400"/>
          </a:xfrm>
          <a:prstGeom prst="rect">
            <a:avLst/>
          </a:prstGeom>
        </p:spPr>
        <p:txBody>
          <a:bodyPr lIns="0" tIns="0" rIns="0" bIns="0">
            <a:spAutoFit/>
          </a:bodyPr>
          <a:lstStyle/>
          <a:p>
            <a:pPr marL="12700">
              <a:defRPr/>
            </a:pPr>
            <a:r>
              <a:rPr sz="2000" dirty="0">
                <a:latin typeface="Arial"/>
                <a:cs typeface="Arial"/>
              </a:rPr>
              <a:t>f2</a:t>
            </a:r>
            <a:r>
              <a:rPr sz="2000" spc="-20" dirty="0">
                <a:latin typeface="Arial"/>
                <a:cs typeface="Arial"/>
              </a:rPr>
              <a:t> </a:t>
            </a:r>
            <a:r>
              <a:rPr sz="2000" dirty="0">
                <a:latin typeface="Arial"/>
                <a:cs typeface="Arial"/>
              </a:rPr>
              <a:t>(data)</a:t>
            </a:r>
            <a:endParaRPr sz="2000">
              <a:latin typeface="Arial"/>
              <a:cs typeface="Arial"/>
            </a:endParaRPr>
          </a:p>
        </p:txBody>
      </p:sp>
      <p:sp>
        <p:nvSpPr>
          <p:cNvPr id="32" name="object 32"/>
          <p:cNvSpPr txBox="1"/>
          <p:nvPr/>
        </p:nvSpPr>
        <p:spPr>
          <a:xfrm>
            <a:off x="1949450" y="2962275"/>
            <a:ext cx="717550" cy="279400"/>
          </a:xfrm>
          <a:prstGeom prst="rect">
            <a:avLst/>
          </a:prstGeom>
        </p:spPr>
        <p:txBody>
          <a:bodyPr lIns="0" tIns="0" rIns="0" bIns="0">
            <a:spAutoFit/>
          </a:bodyPr>
          <a:lstStyle/>
          <a:p>
            <a:pPr marL="12700">
              <a:defRPr/>
            </a:pPr>
            <a:r>
              <a:rPr sz="2000" dirty="0">
                <a:latin typeface="Arial"/>
                <a:cs typeface="Arial"/>
              </a:rPr>
              <a:t>Acti</a:t>
            </a:r>
            <a:r>
              <a:rPr sz="2000" spc="-10" dirty="0">
                <a:latin typeface="Arial"/>
                <a:cs typeface="Arial"/>
              </a:rPr>
              <a:t>v</a:t>
            </a:r>
            <a:r>
              <a:rPr sz="2000" dirty="0">
                <a:latin typeface="Arial"/>
                <a:cs typeface="Arial"/>
              </a:rPr>
              <a:t>e</a:t>
            </a:r>
            <a:endParaRPr sz="2000">
              <a:latin typeface="Arial"/>
              <a:cs typeface="Arial"/>
            </a:endParaRPr>
          </a:p>
        </p:txBody>
      </p:sp>
      <p:sp>
        <p:nvSpPr>
          <p:cNvPr id="620577" name="object 33"/>
          <p:cNvSpPr>
            <a:spLocks noChangeArrowheads="1"/>
          </p:cNvSpPr>
          <p:nvPr/>
        </p:nvSpPr>
        <p:spPr bwMode="auto">
          <a:xfrm>
            <a:off x="3829050" y="2386013"/>
            <a:ext cx="1458913" cy="1160462"/>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0578" name="object 34"/>
          <p:cNvSpPr>
            <a:spLocks/>
          </p:cNvSpPr>
          <p:nvPr/>
        </p:nvSpPr>
        <p:spPr bwMode="auto">
          <a:xfrm>
            <a:off x="5795963" y="2814638"/>
            <a:ext cx="2016125" cy="76200"/>
          </a:xfrm>
          <a:custGeom>
            <a:avLst/>
            <a:gdLst>
              <a:gd name="T0" fmla="*/ 1938222 w 2016759"/>
              <a:gd name="T1" fmla="*/ 28448 h 76200"/>
              <a:gd name="T2" fmla="*/ 2014351 w 2016759"/>
              <a:gd name="T3" fmla="*/ 47498 h 76200"/>
              <a:gd name="T4" fmla="*/ 1881126 w 2016759"/>
              <a:gd name="T5" fmla="*/ 28448 h 76200"/>
              <a:gd name="T6" fmla="*/ 1804998 w 2016759"/>
              <a:gd name="T7" fmla="*/ 47498 h 76200"/>
              <a:gd name="T8" fmla="*/ 1881126 w 2016759"/>
              <a:gd name="T9" fmla="*/ 28448 h 76200"/>
              <a:gd name="T10" fmla="*/ 1671774 w 2016759"/>
              <a:gd name="T11" fmla="*/ 28448 h 76200"/>
              <a:gd name="T12" fmla="*/ 1747902 w 2016759"/>
              <a:gd name="T13" fmla="*/ 47498 h 76200"/>
              <a:gd name="T14" fmla="*/ 1614678 w 2016759"/>
              <a:gd name="T15" fmla="*/ 28448 h 76200"/>
              <a:gd name="T16" fmla="*/ 1538550 w 2016759"/>
              <a:gd name="T17" fmla="*/ 47498 h 76200"/>
              <a:gd name="T18" fmla="*/ 1614678 w 2016759"/>
              <a:gd name="T19" fmla="*/ 28448 h 76200"/>
              <a:gd name="T20" fmla="*/ 1405326 w 2016759"/>
              <a:gd name="T21" fmla="*/ 28448 h 76200"/>
              <a:gd name="T22" fmla="*/ 1481454 w 2016759"/>
              <a:gd name="T23" fmla="*/ 47498 h 76200"/>
              <a:gd name="T24" fmla="*/ 1348230 w 2016759"/>
              <a:gd name="T25" fmla="*/ 28448 h 76200"/>
              <a:gd name="T26" fmla="*/ 1272102 w 2016759"/>
              <a:gd name="T27" fmla="*/ 47498 h 76200"/>
              <a:gd name="T28" fmla="*/ 1348230 w 2016759"/>
              <a:gd name="T29" fmla="*/ 28448 h 76200"/>
              <a:gd name="T30" fmla="*/ 1138878 w 2016759"/>
              <a:gd name="T31" fmla="*/ 28448 h 76200"/>
              <a:gd name="T32" fmla="*/ 1215006 w 2016759"/>
              <a:gd name="T33" fmla="*/ 47498 h 76200"/>
              <a:gd name="T34" fmla="*/ 1081782 w 2016759"/>
              <a:gd name="T35" fmla="*/ 28448 h 76200"/>
              <a:gd name="T36" fmla="*/ 1005653 w 2016759"/>
              <a:gd name="T37" fmla="*/ 47498 h 76200"/>
              <a:gd name="T38" fmla="*/ 1081782 w 2016759"/>
              <a:gd name="T39" fmla="*/ 28448 h 76200"/>
              <a:gd name="T40" fmla="*/ 872428 w 2016759"/>
              <a:gd name="T41" fmla="*/ 28448 h 76200"/>
              <a:gd name="T42" fmla="*/ 948557 w 2016759"/>
              <a:gd name="T43" fmla="*/ 47498 h 76200"/>
              <a:gd name="T44" fmla="*/ 815332 w 2016759"/>
              <a:gd name="T45" fmla="*/ 28448 h 76200"/>
              <a:gd name="T46" fmla="*/ 739203 w 2016759"/>
              <a:gd name="T47" fmla="*/ 47498 h 76200"/>
              <a:gd name="T48" fmla="*/ 815332 w 2016759"/>
              <a:gd name="T49" fmla="*/ 28448 h 76200"/>
              <a:gd name="T50" fmla="*/ 605978 w 2016759"/>
              <a:gd name="T51" fmla="*/ 28448 h 76200"/>
              <a:gd name="T52" fmla="*/ 682107 w 2016759"/>
              <a:gd name="T53" fmla="*/ 47498 h 76200"/>
              <a:gd name="T54" fmla="*/ 548882 w 2016759"/>
              <a:gd name="T55" fmla="*/ 28448 h 76200"/>
              <a:gd name="T56" fmla="*/ 472754 w 2016759"/>
              <a:gd name="T57" fmla="*/ 47498 h 76200"/>
              <a:gd name="T58" fmla="*/ 548882 w 2016759"/>
              <a:gd name="T59" fmla="*/ 28448 h 76200"/>
              <a:gd name="T60" fmla="*/ 339530 w 2016759"/>
              <a:gd name="T61" fmla="*/ 28448 h 76200"/>
              <a:gd name="T62" fmla="*/ 415658 w 2016759"/>
              <a:gd name="T63" fmla="*/ 47498 h 76200"/>
              <a:gd name="T64" fmla="*/ 282434 w 2016759"/>
              <a:gd name="T65" fmla="*/ 28448 h 76200"/>
              <a:gd name="T66" fmla="*/ 206306 w 2016759"/>
              <a:gd name="T67" fmla="*/ 47498 h 76200"/>
              <a:gd name="T68" fmla="*/ 282434 w 2016759"/>
              <a:gd name="T69" fmla="*/ 28448 h 76200"/>
              <a:gd name="T70" fmla="*/ 0 w 2016759"/>
              <a:gd name="T71" fmla="*/ 38100 h 76200"/>
              <a:gd name="T72" fmla="*/ 76207 w 2016759"/>
              <a:gd name="T73" fmla="*/ 47498 h 76200"/>
              <a:gd name="T74" fmla="*/ 73082 w 2016759"/>
              <a:gd name="T75" fmla="*/ 28448 h 76200"/>
              <a:gd name="T76" fmla="*/ 76128 w 2016759"/>
              <a:gd name="T77" fmla="*/ 0 h 76200"/>
              <a:gd name="T78" fmla="*/ 73082 w 2016759"/>
              <a:gd name="T79" fmla="*/ 28448 h 76200"/>
              <a:gd name="T80" fmla="*/ 76207 w 2016759"/>
              <a:gd name="T81" fmla="*/ 47498 h 76200"/>
              <a:gd name="T82" fmla="*/ 149210 w 2016759"/>
              <a:gd name="T83" fmla="*/ 28448 h 76200"/>
              <a:gd name="T84" fmla="*/ 76207 w 2016759"/>
              <a:gd name="T85" fmla="*/ 47498 h 76200"/>
              <a:gd name="T86" fmla="*/ 149210 w 2016759"/>
              <a:gd name="T87" fmla="*/ 28448 h 76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16759" h="76200">
                <a:moveTo>
                  <a:pt x="2016252" y="28448"/>
                </a:moveTo>
                <a:lnTo>
                  <a:pt x="1940052" y="28448"/>
                </a:lnTo>
                <a:lnTo>
                  <a:pt x="1940052" y="47498"/>
                </a:lnTo>
                <a:lnTo>
                  <a:pt x="2016252" y="47498"/>
                </a:lnTo>
                <a:lnTo>
                  <a:pt x="2016252" y="28448"/>
                </a:lnTo>
                <a:close/>
              </a:path>
              <a:path w="2016759" h="76200">
                <a:moveTo>
                  <a:pt x="1882902" y="28448"/>
                </a:moveTo>
                <a:lnTo>
                  <a:pt x="1806702" y="28448"/>
                </a:lnTo>
                <a:lnTo>
                  <a:pt x="1806702" y="47498"/>
                </a:lnTo>
                <a:lnTo>
                  <a:pt x="1882902" y="47498"/>
                </a:lnTo>
                <a:lnTo>
                  <a:pt x="1882902" y="28448"/>
                </a:lnTo>
                <a:close/>
              </a:path>
              <a:path w="2016759" h="76200">
                <a:moveTo>
                  <a:pt x="1749552" y="28448"/>
                </a:moveTo>
                <a:lnTo>
                  <a:pt x="1673352" y="28448"/>
                </a:lnTo>
                <a:lnTo>
                  <a:pt x="1673352" y="47498"/>
                </a:lnTo>
                <a:lnTo>
                  <a:pt x="1749552" y="47498"/>
                </a:lnTo>
                <a:lnTo>
                  <a:pt x="1749552" y="28448"/>
                </a:lnTo>
                <a:close/>
              </a:path>
              <a:path w="2016759" h="76200">
                <a:moveTo>
                  <a:pt x="1616202" y="28448"/>
                </a:moveTo>
                <a:lnTo>
                  <a:pt x="1540002" y="28448"/>
                </a:lnTo>
                <a:lnTo>
                  <a:pt x="1540002" y="47498"/>
                </a:lnTo>
                <a:lnTo>
                  <a:pt x="1616202" y="47498"/>
                </a:lnTo>
                <a:lnTo>
                  <a:pt x="1616202" y="28448"/>
                </a:lnTo>
                <a:close/>
              </a:path>
              <a:path w="2016759" h="76200">
                <a:moveTo>
                  <a:pt x="1482852" y="28448"/>
                </a:moveTo>
                <a:lnTo>
                  <a:pt x="1406652" y="28448"/>
                </a:lnTo>
                <a:lnTo>
                  <a:pt x="1406652" y="47498"/>
                </a:lnTo>
                <a:lnTo>
                  <a:pt x="1482852" y="47498"/>
                </a:lnTo>
                <a:lnTo>
                  <a:pt x="1482852" y="28448"/>
                </a:lnTo>
                <a:close/>
              </a:path>
              <a:path w="2016759" h="76200">
                <a:moveTo>
                  <a:pt x="1349502" y="28448"/>
                </a:moveTo>
                <a:lnTo>
                  <a:pt x="1273302" y="28448"/>
                </a:lnTo>
                <a:lnTo>
                  <a:pt x="1273302" y="47498"/>
                </a:lnTo>
                <a:lnTo>
                  <a:pt x="1349502" y="47498"/>
                </a:lnTo>
                <a:lnTo>
                  <a:pt x="1349502" y="28448"/>
                </a:lnTo>
                <a:close/>
              </a:path>
              <a:path w="2016759" h="76200">
                <a:moveTo>
                  <a:pt x="1216152" y="28448"/>
                </a:moveTo>
                <a:lnTo>
                  <a:pt x="1139952" y="28448"/>
                </a:lnTo>
                <a:lnTo>
                  <a:pt x="1139952" y="47498"/>
                </a:lnTo>
                <a:lnTo>
                  <a:pt x="1216152" y="47498"/>
                </a:lnTo>
                <a:lnTo>
                  <a:pt x="1216152" y="28448"/>
                </a:lnTo>
                <a:close/>
              </a:path>
              <a:path w="2016759" h="76200">
                <a:moveTo>
                  <a:pt x="1082802" y="28448"/>
                </a:moveTo>
                <a:lnTo>
                  <a:pt x="1006601" y="28448"/>
                </a:lnTo>
                <a:lnTo>
                  <a:pt x="1006601" y="47498"/>
                </a:lnTo>
                <a:lnTo>
                  <a:pt x="1082802" y="47498"/>
                </a:lnTo>
                <a:lnTo>
                  <a:pt x="1082802" y="28448"/>
                </a:lnTo>
                <a:close/>
              </a:path>
              <a:path w="2016759" h="76200">
                <a:moveTo>
                  <a:pt x="949451" y="28448"/>
                </a:moveTo>
                <a:lnTo>
                  <a:pt x="873251" y="28448"/>
                </a:lnTo>
                <a:lnTo>
                  <a:pt x="873251" y="47498"/>
                </a:lnTo>
                <a:lnTo>
                  <a:pt x="949451" y="47498"/>
                </a:lnTo>
                <a:lnTo>
                  <a:pt x="949451" y="28448"/>
                </a:lnTo>
                <a:close/>
              </a:path>
              <a:path w="2016759" h="76200">
                <a:moveTo>
                  <a:pt x="816101" y="28448"/>
                </a:moveTo>
                <a:lnTo>
                  <a:pt x="739901" y="28448"/>
                </a:lnTo>
                <a:lnTo>
                  <a:pt x="739901" y="47498"/>
                </a:lnTo>
                <a:lnTo>
                  <a:pt x="816101" y="47498"/>
                </a:lnTo>
                <a:lnTo>
                  <a:pt x="816101" y="28448"/>
                </a:lnTo>
                <a:close/>
              </a:path>
              <a:path w="2016759" h="76200">
                <a:moveTo>
                  <a:pt x="682751" y="28448"/>
                </a:moveTo>
                <a:lnTo>
                  <a:pt x="606551" y="28448"/>
                </a:lnTo>
                <a:lnTo>
                  <a:pt x="606551" y="47498"/>
                </a:lnTo>
                <a:lnTo>
                  <a:pt x="682751" y="47498"/>
                </a:lnTo>
                <a:lnTo>
                  <a:pt x="682751" y="28448"/>
                </a:lnTo>
                <a:close/>
              </a:path>
              <a:path w="2016759" h="76200">
                <a:moveTo>
                  <a:pt x="549401" y="28448"/>
                </a:moveTo>
                <a:lnTo>
                  <a:pt x="473201" y="28448"/>
                </a:lnTo>
                <a:lnTo>
                  <a:pt x="473201" y="47498"/>
                </a:lnTo>
                <a:lnTo>
                  <a:pt x="549401" y="47498"/>
                </a:lnTo>
                <a:lnTo>
                  <a:pt x="549401" y="28448"/>
                </a:lnTo>
                <a:close/>
              </a:path>
              <a:path w="2016759" h="76200">
                <a:moveTo>
                  <a:pt x="416051" y="28448"/>
                </a:moveTo>
                <a:lnTo>
                  <a:pt x="339851" y="28448"/>
                </a:lnTo>
                <a:lnTo>
                  <a:pt x="339851" y="47498"/>
                </a:lnTo>
                <a:lnTo>
                  <a:pt x="416051" y="47498"/>
                </a:lnTo>
                <a:lnTo>
                  <a:pt x="416051" y="28448"/>
                </a:lnTo>
                <a:close/>
              </a:path>
              <a:path w="2016759" h="76200">
                <a:moveTo>
                  <a:pt x="282701" y="28448"/>
                </a:moveTo>
                <a:lnTo>
                  <a:pt x="206501" y="28448"/>
                </a:lnTo>
                <a:lnTo>
                  <a:pt x="206501" y="47498"/>
                </a:lnTo>
                <a:lnTo>
                  <a:pt x="282701" y="47498"/>
                </a:lnTo>
                <a:lnTo>
                  <a:pt x="282701" y="28448"/>
                </a:lnTo>
                <a:close/>
              </a:path>
              <a:path w="2016759" h="76200">
                <a:moveTo>
                  <a:pt x="76200" y="0"/>
                </a:moveTo>
                <a:lnTo>
                  <a:pt x="0" y="38100"/>
                </a:lnTo>
                <a:lnTo>
                  <a:pt x="76326" y="76200"/>
                </a:lnTo>
                <a:lnTo>
                  <a:pt x="76279" y="47498"/>
                </a:lnTo>
                <a:lnTo>
                  <a:pt x="73151" y="47498"/>
                </a:lnTo>
                <a:lnTo>
                  <a:pt x="73151" y="28448"/>
                </a:lnTo>
                <a:lnTo>
                  <a:pt x="76247" y="28448"/>
                </a:lnTo>
                <a:lnTo>
                  <a:pt x="76200" y="0"/>
                </a:lnTo>
                <a:close/>
              </a:path>
              <a:path w="2016759" h="76200">
                <a:moveTo>
                  <a:pt x="76247" y="28448"/>
                </a:moveTo>
                <a:lnTo>
                  <a:pt x="73151" y="28448"/>
                </a:lnTo>
                <a:lnTo>
                  <a:pt x="73151" y="47498"/>
                </a:lnTo>
                <a:lnTo>
                  <a:pt x="76279" y="47498"/>
                </a:lnTo>
                <a:lnTo>
                  <a:pt x="76247" y="28448"/>
                </a:lnTo>
                <a:close/>
              </a:path>
              <a:path w="2016759" h="76200">
                <a:moveTo>
                  <a:pt x="149351" y="28448"/>
                </a:moveTo>
                <a:lnTo>
                  <a:pt x="76247" y="28448"/>
                </a:lnTo>
                <a:lnTo>
                  <a:pt x="76279" y="47498"/>
                </a:lnTo>
                <a:lnTo>
                  <a:pt x="149351" y="47498"/>
                </a:lnTo>
                <a:lnTo>
                  <a:pt x="149351" y="284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0579" name="object 35"/>
          <p:cNvSpPr>
            <a:spLocks/>
          </p:cNvSpPr>
          <p:nvPr/>
        </p:nvSpPr>
        <p:spPr bwMode="auto">
          <a:xfrm>
            <a:off x="3492500" y="3822700"/>
            <a:ext cx="2016125" cy="76200"/>
          </a:xfrm>
          <a:custGeom>
            <a:avLst/>
            <a:gdLst>
              <a:gd name="T0" fmla="*/ 1939925 w 2016125"/>
              <a:gd name="T1" fmla="*/ 28575 h 76200"/>
              <a:gd name="T2" fmla="*/ 2016125 w 2016125"/>
              <a:gd name="T3" fmla="*/ 47625 h 76200"/>
              <a:gd name="T4" fmla="*/ 1882775 w 2016125"/>
              <a:gd name="T5" fmla="*/ 28575 h 76200"/>
              <a:gd name="T6" fmla="*/ 1806575 w 2016125"/>
              <a:gd name="T7" fmla="*/ 47625 h 76200"/>
              <a:gd name="T8" fmla="*/ 1882775 w 2016125"/>
              <a:gd name="T9" fmla="*/ 28575 h 76200"/>
              <a:gd name="T10" fmla="*/ 1673225 w 2016125"/>
              <a:gd name="T11" fmla="*/ 28575 h 76200"/>
              <a:gd name="T12" fmla="*/ 1749425 w 2016125"/>
              <a:gd name="T13" fmla="*/ 47625 h 76200"/>
              <a:gd name="T14" fmla="*/ 1616075 w 2016125"/>
              <a:gd name="T15" fmla="*/ 28575 h 76200"/>
              <a:gd name="T16" fmla="*/ 1539875 w 2016125"/>
              <a:gd name="T17" fmla="*/ 47625 h 76200"/>
              <a:gd name="T18" fmla="*/ 1616075 w 2016125"/>
              <a:gd name="T19" fmla="*/ 28575 h 76200"/>
              <a:gd name="T20" fmla="*/ 1406525 w 2016125"/>
              <a:gd name="T21" fmla="*/ 28575 h 76200"/>
              <a:gd name="T22" fmla="*/ 1482725 w 2016125"/>
              <a:gd name="T23" fmla="*/ 47625 h 76200"/>
              <a:gd name="T24" fmla="*/ 1349375 w 2016125"/>
              <a:gd name="T25" fmla="*/ 28575 h 76200"/>
              <a:gd name="T26" fmla="*/ 1273175 w 2016125"/>
              <a:gd name="T27" fmla="*/ 47625 h 76200"/>
              <a:gd name="T28" fmla="*/ 1349375 w 2016125"/>
              <a:gd name="T29" fmla="*/ 28575 h 76200"/>
              <a:gd name="T30" fmla="*/ 1139825 w 2016125"/>
              <a:gd name="T31" fmla="*/ 28575 h 76200"/>
              <a:gd name="T32" fmla="*/ 1216025 w 2016125"/>
              <a:gd name="T33" fmla="*/ 47625 h 76200"/>
              <a:gd name="T34" fmla="*/ 1082675 w 2016125"/>
              <a:gd name="T35" fmla="*/ 28575 h 76200"/>
              <a:gd name="T36" fmla="*/ 1006475 w 2016125"/>
              <a:gd name="T37" fmla="*/ 47625 h 76200"/>
              <a:gd name="T38" fmla="*/ 1082675 w 2016125"/>
              <a:gd name="T39" fmla="*/ 28575 h 76200"/>
              <a:gd name="T40" fmla="*/ 873125 w 2016125"/>
              <a:gd name="T41" fmla="*/ 28575 h 76200"/>
              <a:gd name="T42" fmla="*/ 949325 w 2016125"/>
              <a:gd name="T43" fmla="*/ 47625 h 76200"/>
              <a:gd name="T44" fmla="*/ 815975 w 2016125"/>
              <a:gd name="T45" fmla="*/ 28575 h 76200"/>
              <a:gd name="T46" fmla="*/ 739775 w 2016125"/>
              <a:gd name="T47" fmla="*/ 47625 h 76200"/>
              <a:gd name="T48" fmla="*/ 815975 w 2016125"/>
              <a:gd name="T49" fmla="*/ 28575 h 76200"/>
              <a:gd name="T50" fmla="*/ 606425 w 2016125"/>
              <a:gd name="T51" fmla="*/ 28575 h 76200"/>
              <a:gd name="T52" fmla="*/ 682625 w 2016125"/>
              <a:gd name="T53" fmla="*/ 47625 h 76200"/>
              <a:gd name="T54" fmla="*/ 549275 w 2016125"/>
              <a:gd name="T55" fmla="*/ 28575 h 76200"/>
              <a:gd name="T56" fmla="*/ 473075 w 2016125"/>
              <a:gd name="T57" fmla="*/ 47625 h 76200"/>
              <a:gd name="T58" fmla="*/ 549275 w 2016125"/>
              <a:gd name="T59" fmla="*/ 28575 h 76200"/>
              <a:gd name="T60" fmla="*/ 339725 w 2016125"/>
              <a:gd name="T61" fmla="*/ 28575 h 76200"/>
              <a:gd name="T62" fmla="*/ 415925 w 2016125"/>
              <a:gd name="T63" fmla="*/ 47625 h 76200"/>
              <a:gd name="T64" fmla="*/ 282575 w 2016125"/>
              <a:gd name="T65" fmla="*/ 28575 h 76200"/>
              <a:gd name="T66" fmla="*/ 206375 w 2016125"/>
              <a:gd name="T67" fmla="*/ 47625 h 76200"/>
              <a:gd name="T68" fmla="*/ 282575 w 2016125"/>
              <a:gd name="T69" fmla="*/ 28575 h 76200"/>
              <a:gd name="T70" fmla="*/ 0 w 2016125"/>
              <a:gd name="T71" fmla="*/ 38100 h 76200"/>
              <a:gd name="T72" fmla="*/ 76200 w 2016125"/>
              <a:gd name="T73" fmla="*/ 47625 h 76200"/>
              <a:gd name="T74" fmla="*/ 73025 w 2016125"/>
              <a:gd name="T75" fmla="*/ 28575 h 76200"/>
              <a:gd name="T76" fmla="*/ 76200 w 2016125"/>
              <a:gd name="T77" fmla="*/ 0 h 76200"/>
              <a:gd name="T78" fmla="*/ 73025 w 2016125"/>
              <a:gd name="T79" fmla="*/ 28575 h 76200"/>
              <a:gd name="T80" fmla="*/ 76200 w 2016125"/>
              <a:gd name="T81" fmla="*/ 47625 h 76200"/>
              <a:gd name="T82" fmla="*/ 149225 w 2016125"/>
              <a:gd name="T83" fmla="*/ 28575 h 76200"/>
              <a:gd name="T84" fmla="*/ 76200 w 2016125"/>
              <a:gd name="T85" fmla="*/ 47625 h 76200"/>
              <a:gd name="T86" fmla="*/ 149225 w 2016125"/>
              <a:gd name="T87" fmla="*/ 28575 h 76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16125" h="76200">
                <a:moveTo>
                  <a:pt x="2016125" y="28575"/>
                </a:moveTo>
                <a:lnTo>
                  <a:pt x="1939925" y="28575"/>
                </a:lnTo>
                <a:lnTo>
                  <a:pt x="1939925" y="47625"/>
                </a:lnTo>
                <a:lnTo>
                  <a:pt x="2016125" y="47625"/>
                </a:lnTo>
                <a:lnTo>
                  <a:pt x="2016125" y="28575"/>
                </a:lnTo>
                <a:close/>
              </a:path>
              <a:path w="2016125" h="76200">
                <a:moveTo>
                  <a:pt x="1882775" y="28575"/>
                </a:moveTo>
                <a:lnTo>
                  <a:pt x="1806575" y="28575"/>
                </a:lnTo>
                <a:lnTo>
                  <a:pt x="1806575" y="47625"/>
                </a:lnTo>
                <a:lnTo>
                  <a:pt x="1882775" y="47625"/>
                </a:lnTo>
                <a:lnTo>
                  <a:pt x="1882775" y="28575"/>
                </a:lnTo>
                <a:close/>
              </a:path>
              <a:path w="2016125" h="76200">
                <a:moveTo>
                  <a:pt x="1749425" y="28575"/>
                </a:moveTo>
                <a:lnTo>
                  <a:pt x="1673225" y="28575"/>
                </a:lnTo>
                <a:lnTo>
                  <a:pt x="1673225" y="47625"/>
                </a:lnTo>
                <a:lnTo>
                  <a:pt x="1749425" y="47625"/>
                </a:lnTo>
                <a:lnTo>
                  <a:pt x="1749425" y="28575"/>
                </a:lnTo>
                <a:close/>
              </a:path>
              <a:path w="2016125" h="76200">
                <a:moveTo>
                  <a:pt x="1616075" y="28575"/>
                </a:moveTo>
                <a:lnTo>
                  <a:pt x="1539875" y="28575"/>
                </a:lnTo>
                <a:lnTo>
                  <a:pt x="1539875" y="47625"/>
                </a:lnTo>
                <a:lnTo>
                  <a:pt x="1616075" y="47625"/>
                </a:lnTo>
                <a:lnTo>
                  <a:pt x="1616075" y="28575"/>
                </a:lnTo>
                <a:close/>
              </a:path>
              <a:path w="2016125" h="76200">
                <a:moveTo>
                  <a:pt x="1482725" y="28575"/>
                </a:moveTo>
                <a:lnTo>
                  <a:pt x="1406525" y="28575"/>
                </a:lnTo>
                <a:lnTo>
                  <a:pt x="1406525" y="47625"/>
                </a:lnTo>
                <a:lnTo>
                  <a:pt x="1482725" y="47625"/>
                </a:lnTo>
                <a:lnTo>
                  <a:pt x="1482725" y="28575"/>
                </a:lnTo>
                <a:close/>
              </a:path>
              <a:path w="2016125" h="76200">
                <a:moveTo>
                  <a:pt x="1349375" y="28575"/>
                </a:moveTo>
                <a:lnTo>
                  <a:pt x="1273175" y="28575"/>
                </a:lnTo>
                <a:lnTo>
                  <a:pt x="1273175" y="47625"/>
                </a:lnTo>
                <a:lnTo>
                  <a:pt x="1349375" y="47625"/>
                </a:lnTo>
                <a:lnTo>
                  <a:pt x="1349375" y="28575"/>
                </a:lnTo>
                <a:close/>
              </a:path>
              <a:path w="2016125" h="76200">
                <a:moveTo>
                  <a:pt x="1216025" y="28575"/>
                </a:moveTo>
                <a:lnTo>
                  <a:pt x="1139825" y="28575"/>
                </a:lnTo>
                <a:lnTo>
                  <a:pt x="1139825" y="47625"/>
                </a:lnTo>
                <a:lnTo>
                  <a:pt x="1216025" y="47625"/>
                </a:lnTo>
                <a:lnTo>
                  <a:pt x="1216025" y="28575"/>
                </a:lnTo>
                <a:close/>
              </a:path>
              <a:path w="2016125" h="76200">
                <a:moveTo>
                  <a:pt x="1082675" y="28575"/>
                </a:moveTo>
                <a:lnTo>
                  <a:pt x="1006475" y="28575"/>
                </a:lnTo>
                <a:lnTo>
                  <a:pt x="1006475" y="47625"/>
                </a:lnTo>
                <a:lnTo>
                  <a:pt x="1082675" y="47625"/>
                </a:lnTo>
                <a:lnTo>
                  <a:pt x="1082675" y="28575"/>
                </a:lnTo>
                <a:close/>
              </a:path>
              <a:path w="2016125" h="76200">
                <a:moveTo>
                  <a:pt x="949325" y="28575"/>
                </a:moveTo>
                <a:lnTo>
                  <a:pt x="873125" y="28575"/>
                </a:lnTo>
                <a:lnTo>
                  <a:pt x="873125" y="47625"/>
                </a:lnTo>
                <a:lnTo>
                  <a:pt x="949325" y="47625"/>
                </a:lnTo>
                <a:lnTo>
                  <a:pt x="949325" y="28575"/>
                </a:lnTo>
                <a:close/>
              </a:path>
              <a:path w="2016125" h="76200">
                <a:moveTo>
                  <a:pt x="815975" y="28575"/>
                </a:moveTo>
                <a:lnTo>
                  <a:pt x="739775" y="28575"/>
                </a:lnTo>
                <a:lnTo>
                  <a:pt x="739775" y="47625"/>
                </a:lnTo>
                <a:lnTo>
                  <a:pt x="815975" y="47625"/>
                </a:lnTo>
                <a:lnTo>
                  <a:pt x="815975" y="28575"/>
                </a:lnTo>
                <a:close/>
              </a:path>
              <a:path w="2016125" h="76200">
                <a:moveTo>
                  <a:pt x="682625" y="28575"/>
                </a:moveTo>
                <a:lnTo>
                  <a:pt x="606425" y="28575"/>
                </a:lnTo>
                <a:lnTo>
                  <a:pt x="606425" y="47625"/>
                </a:lnTo>
                <a:lnTo>
                  <a:pt x="682625" y="47625"/>
                </a:lnTo>
                <a:lnTo>
                  <a:pt x="682625" y="28575"/>
                </a:lnTo>
                <a:close/>
              </a:path>
              <a:path w="2016125" h="76200">
                <a:moveTo>
                  <a:pt x="549275" y="28575"/>
                </a:moveTo>
                <a:lnTo>
                  <a:pt x="473075" y="28575"/>
                </a:lnTo>
                <a:lnTo>
                  <a:pt x="473075" y="47625"/>
                </a:lnTo>
                <a:lnTo>
                  <a:pt x="549275" y="47625"/>
                </a:lnTo>
                <a:lnTo>
                  <a:pt x="549275" y="28575"/>
                </a:lnTo>
                <a:close/>
              </a:path>
              <a:path w="2016125" h="76200">
                <a:moveTo>
                  <a:pt x="415925" y="28575"/>
                </a:moveTo>
                <a:lnTo>
                  <a:pt x="339725" y="28575"/>
                </a:lnTo>
                <a:lnTo>
                  <a:pt x="339725" y="47625"/>
                </a:lnTo>
                <a:lnTo>
                  <a:pt x="415925" y="47625"/>
                </a:lnTo>
                <a:lnTo>
                  <a:pt x="415925" y="28575"/>
                </a:lnTo>
                <a:close/>
              </a:path>
              <a:path w="2016125" h="76200">
                <a:moveTo>
                  <a:pt x="282575" y="28575"/>
                </a:moveTo>
                <a:lnTo>
                  <a:pt x="206375" y="28575"/>
                </a:lnTo>
                <a:lnTo>
                  <a:pt x="206375" y="47625"/>
                </a:lnTo>
                <a:lnTo>
                  <a:pt x="282575" y="47625"/>
                </a:lnTo>
                <a:lnTo>
                  <a:pt x="282575" y="28575"/>
                </a:lnTo>
                <a:close/>
              </a:path>
              <a:path w="2016125" h="76200">
                <a:moveTo>
                  <a:pt x="76200" y="0"/>
                </a:moveTo>
                <a:lnTo>
                  <a:pt x="0" y="38100"/>
                </a:lnTo>
                <a:lnTo>
                  <a:pt x="76200" y="76200"/>
                </a:lnTo>
                <a:lnTo>
                  <a:pt x="76200" y="47625"/>
                </a:lnTo>
                <a:lnTo>
                  <a:pt x="73025" y="47625"/>
                </a:lnTo>
                <a:lnTo>
                  <a:pt x="73025" y="28575"/>
                </a:lnTo>
                <a:lnTo>
                  <a:pt x="76200" y="28575"/>
                </a:lnTo>
                <a:lnTo>
                  <a:pt x="76200" y="0"/>
                </a:lnTo>
                <a:close/>
              </a:path>
              <a:path w="2016125" h="76200">
                <a:moveTo>
                  <a:pt x="76200" y="28575"/>
                </a:moveTo>
                <a:lnTo>
                  <a:pt x="73025" y="28575"/>
                </a:lnTo>
                <a:lnTo>
                  <a:pt x="73025" y="47625"/>
                </a:lnTo>
                <a:lnTo>
                  <a:pt x="76200" y="47625"/>
                </a:lnTo>
                <a:lnTo>
                  <a:pt x="76200" y="28575"/>
                </a:lnTo>
                <a:close/>
              </a:path>
              <a:path w="2016125" h="76200">
                <a:moveTo>
                  <a:pt x="149225" y="28575"/>
                </a:moveTo>
                <a:lnTo>
                  <a:pt x="76200" y="28575"/>
                </a:lnTo>
                <a:lnTo>
                  <a:pt x="76200" y="47625"/>
                </a:lnTo>
                <a:lnTo>
                  <a:pt x="149225" y="47625"/>
                </a:lnTo>
                <a:lnTo>
                  <a:pt x="149225" y="285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0580" name="object 36"/>
          <p:cNvSpPr>
            <a:spLocks/>
          </p:cNvSpPr>
          <p:nvPr/>
        </p:nvSpPr>
        <p:spPr bwMode="auto">
          <a:xfrm>
            <a:off x="1258888" y="4830763"/>
            <a:ext cx="1944687" cy="76200"/>
          </a:xfrm>
          <a:custGeom>
            <a:avLst/>
            <a:gdLst>
              <a:gd name="T0" fmla="*/ 1867572 w 1945005"/>
              <a:gd name="T1" fmla="*/ 28575 h 76200"/>
              <a:gd name="T2" fmla="*/ 1943733 w 1945005"/>
              <a:gd name="T3" fmla="*/ 47625 h 76200"/>
              <a:gd name="T4" fmla="*/ 1810449 w 1945005"/>
              <a:gd name="T5" fmla="*/ 28575 h 76200"/>
              <a:gd name="T6" fmla="*/ 1734285 w 1945005"/>
              <a:gd name="T7" fmla="*/ 47625 h 76200"/>
              <a:gd name="T8" fmla="*/ 1810449 w 1945005"/>
              <a:gd name="T9" fmla="*/ 28575 h 76200"/>
              <a:gd name="T10" fmla="*/ 1601001 w 1945005"/>
              <a:gd name="T11" fmla="*/ 28575 h 76200"/>
              <a:gd name="T12" fmla="*/ 1677165 w 1945005"/>
              <a:gd name="T13" fmla="*/ 47625 h 76200"/>
              <a:gd name="T14" fmla="*/ 1543879 w 1945005"/>
              <a:gd name="T15" fmla="*/ 28575 h 76200"/>
              <a:gd name="T16" fmla="*/ 1467717 w 1945005"/>
              <a:gd name="T17" fmla="*/ 47625 h 76200"/>
              <a:gd name="T18" fmla="*/ 1543879 w 1945005"/>
              <a:gd name="T19" fmla="*/ 28575 h 76200"/>
              <a:gd name="T20" fmla="*/ 1334433 w 1945005"/>
              <a:gd name="T21" fmla="*/ 28575 h 76200"/>
              <a:gd name="T22" fmla="*/ 1410594 w 1945005"/>
              <a:gd name="T23" fmla="*/ 47625 h 76200"/>
              <a:gd name="T24" fmla="*/ 1277310 w 1945005"/>
              <a:gd name="T25" fmla="*/ 28575 h 76200"/>
              <a:gd name="T26" fmla="*/ 1201149 w 1945005"/>
              <a:gd name="T27" fmla="*/ 47625 h 76200"/>
              <a:gd name="T28" fmla="*/ 1277310 w 1945005"/>
              <a:gd name="T29" fmla="*/ 28575 h 76200"/>
              <a:gd name="T30" fmla="*/ 1067862 w 1945005"/>
              <a:gd name="T31" fmla="*/ 28575 h 76200"/>
              <a:gd name="T32" fmla="*/ 1144026 w 1945005"/>
              <a:gd name="T33" fmla="*/ 47625 h 76200"/>
              <a:gd name="T34" fmla="*/ 1010742 w 1945005"/>
              <a:gd name="T35" fmla="*/ 28575 h 76200"/>
              <a:gd name="T36" fmla="*/ 934578 w 1945005"/>
              <a:gd name="T37" fmla="*/ 47625 h 76200"/>
              <a:gd name="T38" fmla="*/ 1010742 w 1945005"/>
              <a:gd name="T39" fmla="*/ 28575 h 76200"/>
              <a:gd name="T40" fmla="*/ 801294 w 1945005"/>
              <a:gd name="T41" fmla="*/ 28575 h 76200"/>
              <a:gd name="T42" fmla="*/ 877456 w 1945005"/>
              <a:gd name="T43" fmla="*/ 47625 h 76200"/>
              <a:gd name="T44" fmla="*/ 744171 w 1945005"/>
              <a:gd name="T45" fmla="*/ 28575 h 76200"/>
              <a:gd name="T46" fmla="*/ 668010 w 1945005"/>
              <a:gd name="T47" fmla="*/ 47625 h 76200"/>
              <a:gd name="T48" fmla="*/ 744171 w 1945005"/>
              <a:gd name="T49" fmla="*/ 28575 h 76200"/>
              <a:gd name="T50" fmla="*/ 534726 w 1945005"/>
              <a:gd name="T51" fmla="*/ 28575 h 76200"/>
              <a:gd name="T52" fmla="*/ 610887 w 1945005"/>
              <a:gd name="T53" fmla="*/ 47625 h 76200"/>
              <a:gd name="T54" fmla="*/ 477603 w 1945005"/>
              <a:gd name="T55" fmla="*/ 28575 h 76200"/>
              <a:gd name="T56" fmla="*/ 401439 w 1945005"/>
              <a:gd name="T57" fmla="*/ 47625 h 76200"/>
              <a:gd name="T58" fmla="*/ 477603 w 1945005"/>
              <a:gd name="T59" fmla="*/ 28575 h 76200"/>
              <a:gd name="T60" fmla="*/ 268155 w 1945005"/>
              <a:gd name="T61" fmla="*/ 28575 h 76200"/>
              <a:gd name="T62" fmla="*/ 344319 w 1945005"/>
              <a:gd name="T63" fmla="*/ 47625 h 76200"/>
              <a:gd name="T64" fmla="*/ 211032 w 1945005"/>
              <a:gd name="T65" fmla="*/ 28575 h 76200"/>
              <a:gd name="T66" fmla="*/ 134871 w 1945005"/>
              <a:gd name="T67" fmla="*/ 47625 h 76200"/>
              <a:gd name="T68" fmla="*/ 211032 w 1945005"/>
              <a:gd name="T69" fmla="*/ 28575 h 76200"/>
              <a:gd name="T70" fmla="*/ 0 w 1945005"/>
              <a:gd name="T71" fmla="*/ 38100 h 76200"/>
              <a:gd name="T72" fmla="*/ 76100 w 1945005"/>
              <a:gd name="T73" fmla="*/ 47625 h 76200"/>
              <a:gd name="T74" fmla="*/ 63406 w 1945005"/>
              <a:gd name="T75" fmla="*/ 28575 h 76200"/>
              <a:gd name="T76" fmla="*/ 76100 w 1945005"/>
              <a:gd name="T77" fmla="*/ 0 h 76200"/>
              <a:gd name="T78" fmla="*/ 63406 w 1945005"/>
              <a:gd name="T79" fmla="*/ 28575 h 76200"/>
              <a:gd name="T80" fmla="*/ 76100 w 1945005"/>
              <a:gd name="T81" fmla="*/ 47625 h 76200"/>
              <a:gd name="T82" fmla="*/ 77748 w 1945005"/>
              <a:gd name="T83" fmla="*/ 28575 h 76200"/>
              <a:gd name="T84" fmla="*/ 76100 w 1945005"/>
              <a:gd name="T85" fmla="*/ 47625 h 76200"/>
              <a:gd name="T86" fmla="*/ 77748 w 1945005"/>
              <a:gd name="T87" fmla="*/ 28575 h 76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45005" h="76200">
                <a:moveTo>
                  <a:pt x="1944687" y="28575"/>
                </a:moveTo>
                <a:lnTo>
                  <a:pt x="1868487" y="28575"/>
                </a:lnTo>
                <a:lnTo>
                  <a:pt x="1868487" y="47625"/>
                </a:lnTo>
                <a:lnTo>
                  <a:pt x="1944687" y="47625"/>
                </a:lnTo>
                <a:lnTo>
                  <a:pt x="1944687" y="28575"/>
                </a:lnTo>
                <a:close/>
              </a:path>
              <a:path w="1945005" h="76200">
                <a:moveTo>
                  <a:pt x="1811337" y="28575"/>
                </a:moveTo>
                <a:lnTo>
                  <a:pt x="1735137" y="28575"/>
                </a:lnTo>
                <a:lnTo>
                  <a:pt x="1735137" y="47625"/>
                </a:lnTo>
                <a:lnTo>
                  <a:pt x="1811337" y="47625"/>
                </a:lnTo>
                <a:lnTo>
                  <a:pt x="1811337" y="28575"/>
                </a:lnTo>
                <a:close/>
              </a:path>
              <a:path w="1945005" h="76200">
                <a:moveTo>
                  <a:pt x="1677987" y="28575"/>
                </a:moveTo>
                <a:lnTo>
                  <a:pt x="1601787" y="28575"/>
                </a:lnTo>
                <a:lnTo>
                  <a:pt x="1601787" y="47625"/>
                </a:lnTo>
                <a:lnTo>
                  <a:pt x="1677987" y="47625"/>
                </a:lnTo>
                <a:lnTo>
                  <a:pt x="1677987" y="28575"/>
                </a:lnTo>
                <a:close/>
              </a:path>
              <a:path w="1945005" h="76200">
                <a:moveTo>
                  <a:pt x="1544637" y="28575"/>
                </a:moveTo>
                <a:lnTo>
                  <a:pt x="1468437" y="28575"/>
                </a:lnTo>
                <a:lnTo>
                  <a:pt x="1468437" y="47625"/>
                </a:lnTo>
                <a:lnTo>
                  <a:pt x="1544637" y="47625"/>
                </a:lnTo>
                <a:lnTo>
                  <a:pt x="1544637" y="28575"/>
                </a:lnTo>
                <a:close/>
              </a:path>
              <a:path w="1945005" h="76200">
                <a:moveTo>
                  <a:pt x="1411287" y="28575"/>
                </a:moveTo>
                <a:lnTo>
                  <a:pt x="1335087" y="28575"/>
                </a:lnTo>
                <a:lnTo>
                  <a:pt x="1335087" y="47625"/>
                </a:lnTo>
                <a:lnTo>
                  <a:pt x="1411287" y="47625"/>
                </a:lnTo>
                <a:lnTo>
                  <a:pt x="1411287" y="28575"/>
                </a:lnTo>
                <a:close/>
              </a:path>
              <a:path w="1945005" h="76200">
                <a:moveTo>
                  <a:pt x="1277937" y="28575"/>
                </a:moveTo>
                <a:lnTo>
                  <a:pt x="1201737" y="28575"/>
                </a:lnTo>
                <a:lnTo>
                  <a:pt x="1201737" y="47625"/>
                </a:lnTo>
                <a:lnTo>
                  <a:pt x="1277937" y="47625"/>
                </a:lnTo>
                <a:lnTo>
                  <a:pt x="1277937" y="28575"/>
                </a:lnTo>
                <a:close/>
              </a:path>
              <a:path w="1945005" h="76200">
                <a:moveTo>
                  <a:pt x="1144587" y="28575"/>
                </a:moveTo>
                <a:lnTo>
                  <a:pt x="1068387" y="28575"/>
                </a:lnTo>
                <a:lnTo>
                  <a:pt x="1068387" y="47625"/>
                </a:lnTo>
                <a:lnTo>
                  <a:pt x="1144587" y="47625"/>
                </a:lnTo>
                <a:lnTo>
                  <a:pt x="1144587" y="28575"/>
                </a:lnTo>
                <a:close/>
              </a:path>
              <a:path w="1945005" h="76200">
                <a:moveTo>
                  <a:pt x="1011237" y="28575"/>
                </a:moveTo>
                <a:lnTo>
                  <a:pt x="935037" y="28575"/>
                </a:lnTo>
                <a:lnTo>
                  <a:pt x="935037" y="47625"/>
                </a:lnTo>
                <a:lnTo>
                  <a:pt x="1011237" y="47625"/>
                </a:lnTo>
                <a:lnTo>
                  <a:pt x="1011237" y="28575"/>
                </a:lnTo>
                <a:close/>
              </a:path>
              <a:path w="1945005" h="76200">
                <a:moveTo>
                  <a:pt x="877887" y="28575"/>
                </a:moveTo>
                <a:lnTo>
                  <a:pt x="801687" y="28575"/>
                </a:lnTo>
                <a:lnTo>
                  <a:pt x="801687" y="47625"/>
                </a:lnTo>
                <a:lnTo>
                  <a:pt x="877887" y="47625"/>
                </a:lnTo>
                <a:lnTo>
                  <a:pt x="877887" y="28575"/>
                </a:lnTo>
                <a:close/>
              </a:path>
              <a:path w="1945005" h="76200">
                <a:moveTo>
                  <a:pt x="744537" y="28575"/>
                </a:moveTo>
                <a:lnTo>
                  <a:pt x="668337" y="28575"/>
                </a:lnTo>
                <a:lnTo>
                  <a:pt x="668337" y="47625"/>
                </a:lnTo>
                <a:lnTo>
                  <a:pt x="744537" y="47625"/>
                </a:lnTo>
                <a:lnTo>
                  <a:pt x="744537" y="28575"/>
                </a:lnTo>
                <a:close/>
              </a:path>
              <a:path w="1945005" h="76200">
                <a:moveTo>
                  <a:pt x="611187" y="28575"/>
                </a:moveTo>
                <a:lnTo>
                  <a:pt x="534987" y="28575"/>
                </a:lnTo>
                <a:lnTo>
                  <a:pt x="534987" y="47625"/>
                </a:lnTo>
                <a:lnTo>
                  <a:pt x="611187" y="47625"/>
                </a:lnTo>
                <a:lnTo>
                  <a:pt x="611187" y="28575"/>
                </a:lnTo>
                <a:close/>
              </a:path>
              <a:path w="1945005" h="76200">
                <a:moveTo>
                  <a:pt x="477837" y="28575"/>
                </a:moveTo>
                <a:lnTo>
                  <a:pt x="401637" y="28575"/>
                </a:lnTo>
                <a:lnTo>
                  <a:pt x="401637" y="47625"/>
                </a:lnTo>
                <a:lnTo>
                  <a:pt x="477837" y="47625"/>
                </a:lnTo>
                <a:lnTo>
                  <a:pt x="477837" y="28575"/>
                </a:lnTo>
                <a:close/>
              </a:path>
              <a:path w="1945005" h="76200">
                <a:moveTo>
                  <a:pt x="344487" y="28575"/>
                </a:moveTo>
                <a:lnTo>
                  <a:pt x="268287" y="28575"/>
                </a:lnTo>
                <a:lnTo>
                  <a:pt x="268287" y="47625"/>
                </a:lnTo>
                <a:lnTo>
                  <a:pt x="344487" y="47625"/>
                </a:lnTo>
                <a:lnTo>
                  <a:pt x="344487" y="28575"/>
                </a:lnTo>
                <a:close/>
              </a:path>
              <a:path w="1945005" h="76200">
                <a:moveTo>
                  <a:pt x="211137" y="28575"/>
                </a:moveTo>
                <a:lnTo>
                  <a:pt x="134937" y="28575"/>
                </a:lnTo>
                <a:lnTo>
                  <a:pt x="134937" y="47625"/>
                </a:lnTo>
                <a:lnTo>
                  <a:pt x="211137" y="47625"/>
                </a:lnTo>
                <a:lnTo>
                  <a:pt x="211137" y="28575"/>
                </a:lnTo>
                <a:close/>
              </a:path>
              <a:path w="1945005" h="76200">
                <a:moveTo>
                  <a:pt x="76136" y="0"/>
                </a:moveTo>
                <a:lnTo>
                  <a:pt x="0" y="38100"/>
                </a:lnTo>
                <a:lnTo>
                  <a:pt x="76136" y="76200"/>
                </a:lnTo>
                <a:lnTo>
                  <a:pt x="76136" y="47625"/>
                </a:lnTo>
                <a:lnTo>
                  <a:pt x="63436" y="47625"/>
                </a:lnTo>
                <a:lnTo>
                  <a:pt x="63436" y="28575"/>
                </a:lnTo>
                <a:lnTo>
                  <a:pt x="76136" y="28575"/>
                </a:lnTo>
                <a:lnTo>
                  <a:pt x="76136" y="0"/>
                </a:lnTo>
                <a:close/>
              </a:path>
              <a:path w="1945005" h="76200">
                <a:moveTo>
                  <a:pt x="76136" y="28575"/>
                </a:moveTo>
                <a:lnTo>
                  <a:pt x="63436" y="28575"/>
                </a:lnTo>
                <a:lnTo>
                  <a:pt x="63436" y="47625"/>
                </a:lnTo>
                <a:lnTo>
                  <a:pt x="76136" y="47625"/>
                </a:lnTo>
                <a:lnTo>
                  <a:pt x="76136" y="28575"/>
                </a:lnTo>
                <a:close/>
              </a:path>
              <a:path w="1945005" h="76200">
                <a:moveTo>
                  <a:pt x="77787" y="28575"/>
                </a:moveTo>
                <a:lnTo>
                  <a:pt x="76136" y="28575"/>
                </a:lnTo>
                <a:lnTo>
                  <a:pt x="76136" y="47625"/>
                </a:lnTo>
                <a:lnTo>
                  <a:pt x="77787" y="47625"/>
                </a:lnTo>
                <a:lnTo>
                  <a:pt x="77787" y="285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7" name="object 37"/>
          <p:cNvSpPr txBox="1"/>
          <p:nvPr/>
        </p:nvSpPr>
        <p:spPr>
          <a:xfrm>
            <a:off x="307975" y="5240338"/>
            <a:ext cx="7485063" cy="1028700"/>
          </a:xfrm>
          <a:prstGeom prst="rect">
            <a:avLst/>
          </a:prstGeom>
        </p:spPr>
        <p:txBody>
          <a:bodyPr lIns="0" tIns="0" rIns="0" bIns="0">
            <a:spAutoFit/>
          </a:bodyPr>
          <a:lstStyle/>
          <a:p>
            <a:pPr marL="355600" indent="-342900">
              <a:buFont typeface="Wingdings"/>
              <a:buChar char=""/>
              <a:tabLst>
                <a:tab pos="355600" algn="l"/>
              </a:tabLst>
              <a:defRPr/>
            </a:pPr>
            <a:r>
              <a:rPr sz="2800" spc="-5" dirty="0">
                <a:latin typeface="Comic Sans MS"/>
                <a:cs typeface="Comic Sans MS"/>
              </a:rPr>
              <a:t>Sin</a:t>
            </a:r>
            <a:r>
              <a:rPr sz="2800" dirty="0">
                <a:latin typeface="Comic Sans MS"/>
                <a:cs typeface="Comic Sans MS"/>
              </a:rPr>
              <a:t>k of</a:t>
            </a:r>
            <a:r>
              <a:rPr sz="2800" spc="-5" dirty="0">
                <a:latin typeface="Comic Sans MS"/>
                <a:cs typeface="Comic Sans MS"/>
              </a:rPr>
              <a:t> each</a:t>
            </a:r>
            <a:r>
              <a:rPr sz="2800" dirty="0">
                <a:latin typeface="Comic Sans MS"/>
                <a:cs typeface="Comic Sans MS"/>
              </a:rPr>
              <a:t> </a:t>
            </a:r>
            <a:r>
              <a:rPr sz="2800" spc="-5" dirty="0">
                <a:latin typeface="Comic Sans MS"/>
                <a:cs typeface="Comic Sans MS"/>
              </a:rPr>
              <a:t>pipe</a:t>
            </a:r>
            <a:r>
              <a:rPr sz="2800" spc="15" dirty="0">
                <a:latin typeface="Comic Sans MS"/>
                <a:cs typeface="Comic Sans MS"/>
              </a:rPr>
              <a:t> </a:t>
            </a:r>
            <a:r>
              <a:rPr sz="2800" spc="-5" dirty="0">
                <a:latin typeface="Comic Sans MS"/>
                <a:cs typeface="Comic Sans MS"/>
              </a:rPr>
              <a:t>pulls</a:t>
            </a:r>
            <a:r>
              <a:rPr sz="2800" spc="-20" dirty="0">
                <a:latin typeface="Comic Sans MS"/>
                <a:cs typeface="Comic Sans MS"/>
              </a:rPr>
              <a:t> </a:t>
            </a:r>
            <a:r>
              <a:rPr sz="2800" spc="-10" dirty="0">
                <a:latin typeface="Comic Sans MS"/>
                <a:cs typeface="Comic Sans MS"/>
              </a:rPr>
              <a:t>dat</a:t>
            </a:r>
            <a:r>
              <a:rPr sz="2800" spc="-5" dirty="0">
                <a:latin typeface="Comic Sans MS"/>
                <a:cs typeface="Comic Sans MS"/>
              </a:rPr>
              <a:t>a</a:t>
            </a:r>
            <a:r>
              <a:rPr sz="2800" spc="40" dirty="0">
                <a:latin typeface="Comic Sans MS"/>
                <a:cs typeface="Comic Sans MS"/>
              </a:rPr>
              <a:t> </a:t>
            </a:r>
            <a:r>
              <a:rPr sz="2800" spc="-10" dirty="0">
                <a:latin typeface="Comic Sans MS"/>
                <a:cs typeface="Comic Sans MS"/>
              </a:rPr>
              <a:t>fro</a:t>
            </a:r>
            <a:r>
              <a:rPr sz="2800" spc="-5" dirty="0">
                <a:latin typeface="Comic Sans MS"/>
                <a:cs typeface="Comic Sans MS"/>
              </a:rPr>
              <a:t>m</a:t>
            </a:r>
            <a:r>
              <a:rPr sz="2800" spc="10" dirty="0">
                <a:latin typeface="Comic Sans MS"/>
                <a:cs typeface="Comic Sans MS"/>
              </a:rPr>
              <a:t> </a:t>
            </a:r>
            <a:r>
              <a:rPr sz="2800" spc="-5" dirty="0">
                <a:latin typeface="Comic Sans MS"/>
                <a:cs typeface="Comic Sans MS"/>
              </a:rPr>
              <a:t>upstream</a:t>
            </a:r>
            <a:endParaRPr sz="2800">
              <a:latin typeface="Comic Sans MS"/>
              <a:cs typeface="Comic Sans MS"/>
            </a:endParaRPr>
          </a:p>
          <a:p>
            <a:pPr marL="355600" indent="-342900">
              <a:spcBef>
                <a:spcPts val="1680"/>
              </a:spcBef>
              <a:buFont typeface="Wingdings"/>
              <a:buChar char=""/>
              <a:tabLst>
                <a:tab pos="355600" algn="l"/>
              </a:tabLst>
              <a:defRPr/>
            </a:pPr>
            <a:r>
              <a:rPr sz="2800" spc="-5" dirty="0">
                <a:latin typeface="Comic Sans MS"/>
                <a:cs typeface="Comic Sans MS"/>
              </a:rPr>
              <a:t>E</a:t>
            </a:r>
            <a:r>
              <a:rPr sz="2800" dirty="0">
                <a:latin typeface="Comic Sans MS"/>
                <a:cs typeface="Comic Sans MS"/>
              </a:rPr>
              <a:t>x</a:t>
            </a:r>
            <a:r>
              <a:rPr sz="2800" spc="-5" dirty="0">
                <a:latin typeface="Comic Sans MS"/>
                <a:cs typeface="Comic Sans MS"/>
              </a:rPr>
              <a:t>ample:</a:t>
            </a:r>
            <a:r>
              <a:rPr sz="2800" dirty="0">
                <a:latin typeface="Comic Sans MS"/>
                <a:cs typeface="Comic Sans MS"/>
              </a:rPr>
              <a:t> </a:t>
            </a:r>
            <a:r>
              <a:rPr sz="2800" spc="-5" dirty="0">
                <a:latin typeface="Comic Sans MS"/>
                <a:cs typeface="Comic Sans MS"/>
              </a:rPr>
              <a:t>Compile</a:t>
            </a:r>
            <a:r>
              <a:rPr sz="2800" spc="-10" dirty="0">
                <a:latin typeface="Comic Sans MS"/>
                <a:cs typeface="Comic Sans MS"/>
              </a:rPr>
              <a:t>r</a:t>
            </a:r>
            <a:r>
              <a:rPr sz="2800" spc="-5" dirty="0">
                <a:latin typeface="Comic Sans MS"/>
                <a:cs typeface="Comic Sans MS"/>
              </a:rPr>
              <a:t>:</a:t>
            </a:r>
            <a:r>
              <a:rPr sz="2800" spc="35" dirty="0">
                <a:latin typeface="Comic Sans MS"/>
                <a:cs typeface="Comic Sans MS"/>
              </a:rPr>
              <a:t> </a:t>
            </a:r>
            <a:r>
              <a:rPr sz="2800" spc="-5" dirty="0">
                <a:solidFill>
                  <a:srgbClr val="3333FF"/>
                </a:solidFill>
                <a:latin typeface="Comic Sans MS"/>
                <a:cs typeface="Comic Sans MS"/>
              </a:rPr>
              <a:t>t </a:t>
            </a:r>
            <a:r>
              <a:rPr sz="2800" dirty="0">
                <a:solidFill>
                  <a:srgbClr val="3333FF"/>
                </a:solidFill>
                <a:latin typeface="Comic Sans MS"/>
                <a:cs typeface="Comic Sans MS"/>
              </a:rPr>
              <a:t>:</a:t>
            </a:r>
            <a:r>
              <a:rPr sz="2800" spc="-5" dirty="0">
                <a:solidFill>
                  <a:srgbClr val="3333FF"/>
                </a:solidFill>
                <a:latin typeface="Comic Sans MS"/>
                <a:cs typeface="Comic Sans MS"/>
              </a:rPr>
              <a:t>=</a:t>
            </a:r>
            <a:r>
              <a:rPr sz="2800" spc="-10" dirty="0">
                <a:solidFill>
                  <a:srgbClr val="3333FF"/>
                </a:solidFill>
                <a:latin typeface="Comic Sans MS"/>
                <a:cs typeface="Comic Sans MS"/>
              </a:rPr>
              <a:t> </a:t>
            </a:r>
            <a:r>
              <a:rPr sz="2800" spc="-5" dirty="0">
                <a:solidFill>
                  <a:srgbClr val="3333FF"/>
                </a:solidFill>
                <a:latin typeface="Comic Sans MS"/>
                <a:cs typeface="Comic Sans MS"/>
              </a:rPr>
              <a:t>le</a:t>
            </a:r>
            <a:r>
              <a:rPr sz="2800" dirty="0">
                <a:solidFill>
                  <a:srgbClr val="3333FF"/>
                </a:solidFill>
                <a:latin typeface="Comic Sans MS"/>
                <a:cs typeface="Comic Sans MS"/>
              </a:rPr>
              <a:t>x</a:t>
            </a:r>
            <a:r>
              <a:rPr sz="2800" spc="-5" dirty="0">
                <a:solidFill>
                  <a:srgbClr val="3333FF"/>
                </a:solidFill>
                <a:latin typeface="Comic Sans MS"/>
                <a:cs typeface="Comic Sans MS"/>
              </a:rPr>
              <a:t>er.n</a:t>
            </a:r>
            <a:r>
              <a:rPr sz="2800" dirty="0">
                <a:solidFill>
                  <a:srgbClr val="3333FF"/>
                </a:solidFill>
                <a:latin typeface="Comic Sans MS"/>
                <a:cs typeface="Comic Sans MS"/>
              </a:rPr>
              <a:t>e</a:t>
            </a:r>
            <a:r>
              <a:rPr sz="2800" spc="-10" dirty="0">
                <a:solidFill>
                  <a:srgbClr val="3333FF"/>
                </a:solidFill>
                <a:latin typeface="Comic Sans MS"/>
                <a:cs typeface="Comic Sans MS"/>
              </a:rPr>
              <a:t>x</a:t>
            </a:r>
            <a:r>
              <a:rPr sz="2800" dirty="0">
                <a:solidFill>
                  <a:srgbClr val="3333FF"/>
                </a:solidFill>
                <a:latin typeface="Comic Sans MS"/>
                <a:cs typeface="Comic Sans MS"/>
              </a:rPr>
              <a:t>t</a:t>
            </a:r>
            <a:r>
              <a:rPr sz="2800" spc="-5" dirty="0">
                <a:solidFill>
                  <a:srgbClr val="3333FF"/>
                </a:solidFill>
                <a:latin typeface="Comic Sans MS"/>
                <a:cs typeface="Comic Sans MS"/>
              </a:rPr>
              <a:t>_to</a:t>
            </a:r>
            <a:r>
              <a:rPr sz="2800" dirty="0">
                <a:solidFill>
                  <a:srgbClr val="3333FF"/>
                </a:solidFill>
                <a:latin typeface="Comic Sans MS"/>
                <a:cs typeface="Comic Sans MS"/>
              </a:rPr>
              <a:t>k</a:t>
            </a:r>
            <a:r>
              <a:rPr sz="2800" spc="-5" dirty="0">
                <a:solidFill>
                  <a:srgbClr val="3333FF"/>
                </a:solidFill>
                <a:latin typeface="Comic Sans MS"/>
                <a:cs typeface="Comic Sans MS"/>
              </a:rPr>
              <a:t>en</a:t>
            </a:r>
            <a:endParaRPr sz="2800">
              <a:latin typeface="Comic Sans MS"/>
              <a:cs typeface="Comic Sans MS"/>
            </a:endParaRPr>
          </a:p>
        </p:txBody>
      </p:sp>
      <p:sp>
        <p:nvSpPr>
          <p:cNvPr id="620582" name="object 38"/>
          <p:cNvSpPr>
            <a:spLocks/>
          </p:cNvSpPr>
          <p:nvPr/>
        </p:nvSpPr>
        <p:spPr bwMode="auto">
          <a:xfrm>
            <a:off x="4140200" y="2706688"/>
            <a:ext cx="1711325" cy="722312"/>
          </a:xfrm>
          <a:custGeom>
            <a:avLst/>
            <a:gdLst>
              <a:gd name="T0" fmla="*/ 996950 w 1711325"/>
              <a:gd name="T1" fmla="*/ 217265 h 722629"/>
              <a:gd name="T2" fmla="*/ 630682 w 1711325"/>
              <a:gd name="T3" fmla="*/ 217265 h 722629"/>
              <a:gd name="T4" fmla="*/ 78649 w 1711325"/>
              <a:gd name="T5" fmla="*/ 217445 h 722629"/>
              <a:gd name="T6" fmla="*/ 38749 w 1711325"/>
              <a:gd name="T7" fmla="*/ 230568 h 722629"/>
              <a:gd name="T8" fmla="*/ 10635 w 1711325"/>
              <a:gd name="T9" fmla="*/ 260432 h 722629"/>
              <a:gd name="T10" fmla="*/ 0 w 1711325"/>
              <a:gd name="T11" fmla="*/ 301355 h 722629"/>
              <a:gd name="T12" fmla="*/ 0 w 1711325"/>
              <a:gd name="T13" fmla="*/ 427299 h 722629"/>
              <a:gd name="T14" fmla="*/ 180 w 1711325"/>
              <a:gd name="T15" fmla="*/ 642880 h 722629"/>
              <a:gd name="T16" fmla="*/ 13320 w 1711325"/>
              <a:gd name="T17" fmla="*/ 682726 h 722629"/>
              <a:gd name="T18" fmla="*/ 43223 w 1711325"/>
              <a:gd name="T19" fmla="*/ 710804 h 722629"/>
              <a:gd name="T20" fmla="*/ 84200 w 1711325"/>
              <a:gd name="T21" fmla="*/ 721425 h 722629"/>
              <a:gd name="T22" fmla="*/ 900938 w 1711325"/>
              <a:gd name="T23" fmla="*/ 721425 h 722629"/>
              <a:gd name="T24" fmla="*/ 1002501 w 1711325"/>
              <a:gd name="T25" fmla="*/ 721244 h 722629"/>
              <a:gd name="T26" fmla="*/ 1042401 w 1711325"/>
              <a:gd name="T27" fmla="*/ 708122 h 722629"/>
              <a:gd name="T28" fmla="*/ 1070515 w 1711325"/>
              <a:gd name="T29" fmla="*/ 678258 h 722629"/>
              <a:gd name="T30" fmla="*/ 1081151 w 1711325"/>
              <a:gd name="T31" fmla="*/ 637335 h 722629"/>
              <a:gd name="T32" fmla="*/ 1081151 w 1711325"/>
              <a:gd name="T33" fmla="*/ 427299 h 722629"/>
              <a:gd name="T34" fmla="*/ 1266892 w 1711325"/>
              <a:gd name="T35" fmla="*/ 301355 h 722629"/>
              <a:gd name="T36" fmla="*/ 1081151 w 1711325"/>
              <a:gd name="T37" fmla="*/ 301355 h 722629"/>
              <a:gd name="T38" fmla="*/ 1080970 w 1711325"/>
              <a:gd name="T39" fmla="*/ 295810 h 722629"/>
              <a:gd name="T40" fmla="*/ 1078804 w 1711325"/>
              <a:gd name="T41" fmla="*/ 281570 h 722629"/>
              <a:gd name="T42" fmla="*/ 1059444 w 1711325"/>
              <a:gd name="T43" fmla="*/ 245014 h 722629"/>
              <a:gd name="T44" fmla="*/ 1025217 w 1711325"/>
              <a:gd name="T45" fmla="*/ 222125 h 722629"/>
              <a:gd name="T46" fmla="*/ 1011488 w 1711325"/>
              <a:gd name="T47" fmla="*/ 218515 h 722629"/>
              <a:gd name="T48" fmla="*/ 996950 w 1711325"/>
              <a:gd name="T49" fmla="*/ 217265 h 722629"/>
              <a:gd name="T50" fmla="*/ 1711325 w 1711325"/>
              <a:gd name="T51" fmla="*/ 0 h 722629"/>
              <a:gd name="T52" fmla="*/ 1081151 w 1711325"/>
              <a:gd name="T53" fmla="*/ 301355 h 722629"/>
              <a:gd name="T54" fmla="*/ 1266892 w 1711325"/>
              <a:gd name="T55" fmla="*/ 301355 h 722629"/>
              <a:gd name="T56" fmla="*/ 1711325 w 1711325"/>
              <a:gd name="T57" fmla="*/ 0 h 7226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711325" h="722629">
                <a:moveTo>
                  <a:pt x="996950" y="217550"/>
                </a:moveTo>
                <a:lnTo>
                  <a:pt x="630682" y="217550"/>
                </a:lnTo>
                <a:lnTo>
                  <a:pt x="78649" y="217731"/>
                </a:lnTo>
                <a:lnTo>
                  <a:pt x="38749" y="230871"/>
                </a:lnTo>
                <a:lnTo>
                  <a:pt x="10635" y="260774"/>
                </a:lnTo>
                <a:lnTo>
                  <a:pt x="0" y="301751"/>
                </a:lnTo>
                <a:lnTo>
                  <a:pt x="0" y="427863"/>
                </a:lnTo>
                <a:lnTo>
                  <a:pt x="180" y="643726"/>
                </a:lnTo>
                <a:lnTo>
                  <a:pt x="13320" y="683626"/>
                </a:lnTo>
                <a:lnTo>
                  <a:pt x="43223" y="711740"/>
                </a:lnTo>
                <a:lnTo>
                  <a:pt x="84200" y="722376"/>
                </a:lnTo>
                <a:lnTo>
                  <a:pt x="900938" y="722376"/>
                </a:lnTo>
                <a:lnTo>
                  <a:pt x="1002501" y="722195"/>
                </a:lnTo>
                <a:lnTo>
                  <a:pt x="1042401" y="709055"/>
                </a:lnTo>
                <a:lnTo>
                  <a:pt x="1070515" y="679152"/>
                </a:lnTo>
                <a:lnTo>
                  <a:pt x="1081151" y="638175"/>
                </a:lnTo>
                <a:lnTo>
                  <a:pt x="1081151" y="427863"/>
                </a:lnTo>
                <a:lnTo>
                  <a:pt x="1266892" y="301751"/>
                </a:lnTo>
                <a:lnTo>
                  <a:pt x="1081151" y="301751"/>
                </a:lnTo>
                <a:lnTo>
                  <a:pt x="1080970" y="296200"/>
                </a:lnTo>
                <a:lnTo>
                  <a:pt x="1078804" y="281942"/>
                </a:lnTo>
                <a:lnTo>
                  <a:pt x="1059444" y="245338"/>
                </a:lnTo>
                <a:lnTo>
                  <a:pt x="1025217" y="222418"/>
                </a:lnTo>
                <a:lnTo>
                  <a:pt x="1011488" y="218803"/>
                </a:lnTo>
                <a:lnTo>
                  <a:pt x="996950" y="217550"/>
                </a:lnTo>
                <a:close/>
              </a:path>
              <a:path w="1711325" h="722629">
                <a:moveTo>
                  <a:pt x="1711325" y="0"/>
                </a:moveTo>
                <a:lnTo>
                  <a:pt x="1081151" y="301751"/>
                </a:lnTo>
                <a:lnTo>
                  <a:pt x="1266892" y="301751"/>
                </a:lnTo>
                <a:lnTo>
                  <a:pt x="1711325" y="0"/>
                </a:lnTo>
                <a:close/>
              </a:path>
            </a:pathLst>
          </a:custGeom>
          <a:solidFill>
            <a:srgbClr val="FFCC99"/>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0583" name="object 39"/>
          <p:cNvSpPr>
            <a:spLocks/>
          </p:cNvSpPr>
          <p:nvPr/>
        </p:nvSpPr>
        <p:spPr bwMode="auto">
          <a:xfrm>
            <a:off x="4140200" y="2706688"/>
            <a:ext cx="1711325" cy="722312"/>
          </a:xfrm>
          <a:custGeom>
            <a:avLst/>
            <a:gdLst>
              <a:gd name="T0" fmla="*/ 0 w 1711325"/>
              <a:gd name="T1" fmla="*/ 301355 h 722629"/>
              <a:gd name="T2" fmla="*/ 10635 w 1711325"/>
              <a:gd name="T3" fmla="*/ 260432 h 722629"/>
              <a:gd name="T4" fmla="*/ 38749 w 1711325"/>
              <a:gd name="T5" fmla="*/ 230568 h 722629"/>
              <a:gd name="T6" fmla="*/ 78649 w 1711325"/>
              <a:gd name="T7" fmla="*/ 217445 h 722629"/>
              <a:gd name="T8" fmla="*/ 630682 w 1711325"/>
              <a:gd name="T9" fmla="*/ 217265 h 722629"/>
              <a:gd name="T10" fmla="*/ 900938 w 1711325"/>
              <a:gd name="T11" fmla="*/ 217265 h 722629"/>
              <a:gd name="T12" fmla="*/ 996950 w 1711325"/>
              <a:gd name="T13" fmla="*/ 217265 h 722629"/>
              <a:gd name="T14" fmla="*/ 1011488 w 1711325"/>
              <a:gd name="T15" fmla="*/ 218515 h 722629"/>
              <a:gd name="T16" fmla="*/ 1049406 w 1711325"/>
              <a:gd name="T17" fmla="*/ 235587 h 722629"/>
              <a:gd name="T18" fmla="*/ 1074354 w 1711325"/>
              <a:gd name="T19" fmla="*/ 268217 h 722629"/>
              <a:gd name="T20" fmla="*/ 1081151 w 1711325"/>
              <a:gd name="T21" fmla="*/ 301355 h 722629"/>
              <a:gd name="T22" fmla="*/ 1711325 w 1711325"/>
              <a:gd name="T23" fmla="*/ 0 h 722629"/>
              <a:gd name="T24" fmla="*/ 1081151 w 1711325"/>
              <a:gd name="T25" fmla="*/ 427299 h 722629"/>
              <a:gd name="T26" fmla="*/ 1081151 w 1711325"/>
              <a:gd name="T27" fmla="*/ 637335 h 722629"/>
              <a:gd name="T28" fmla="*/ 1079898 w 1711325"/>
              <a:gd name="T29" fmla="*/ 651855 h 722629"/>
              <a:gd name="T30" fmla="*/ 1062805 w 1711325"/>
              <a:gd name="T31" fmla="*/ 689722 h 722629"/>
              <a:gd name="T32" fmla="*/ 1030130 w 1711325"/>
              <a:gd name="T33" fmla="*/ 714637 h 722629"/>
              <a:gd name="T34" fmla="*/ 900938 w 1711325"/>
              <a:gd name="T35" fmla="*/ 721425 h 722629"/>
              <a:gd name="T36" fmla="*/ 630682 w 1711325"/>
              <a:gd name="T37" fmla="*/ 721425 h 722629"/>
              <a:gd name="T38" fmla="*/ 84200 w 1711325"/>
              <a:gd name="T39" fmla="*/ 721425 h 722629"/>
              <a:gd name="T40" fmla="*/ 69662 w 1711325"/>
              <a:gd name="T41" fmla="*/ 720175 h 722629"/>
              <a:gd name="T42" fmla="*/ 31744 w 1711325"/>
              <a:gd name="T43" fmla="*/ 703103 h 722629"/>
              <a:gd name="T44" fmla="*/ 6796 w 1711325"/>
              <a:gd name="T45" fmla="*/ 670472 h 722629"/>
              <a:gd name="T46" fmla="*/ 0 w 1711325"/>
              <a:gd name="T47" fmla="*/ 427299 h 722629"/>
              <a:gd name="T48" fmla="*/ 0 w 1711325"/>
              <a:gd name="T49" fmla="*/ 301355 h 7226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711325" h="722629">
                <a:moveTo>
                  <a:pt x="0" y="301751"/>
                </a:moveTo>
                <a:lnTo>
                  <a:pt x="10635" y="260774"/>
                </a:lnTo>
                <a:lnTo>
                  <a:pt x="38749" y="230871"/>
                </a:lnTo>
                <a:lnTo>
                  <a:pt x="78649" y="217731"/>
                </a:lnTo>
                <a:lnTo>
                  <a:pt x="630682" y="217550"/>
                </a:lnTo>
                <a:lnTo>
                  <a:pt x="900938" y="217550"/>
                </a:lnTo>
                <a:lnTo>
                  <a:pt x="996950" y="217550"/>
                </a:lnTo>
                <a:lnTo>
                  <a:pt x="1011488" y="218803"/>
                </a:lnTo>
                <a:lnTo>
                  <a:pt x="1049406" y="235896"/>
                </a:lnTo>
                <a:lnTo>
                  <a:pt x="1074354" y="268571"/>
                </a:lnTo>
                <a:lnTo>
                  <a:pt x="1081151" y="301751"/>
                </a:lnTo>
                <a:lnTo>
                  <a:pt x="1711325" y="0"/>
                </a:lnTo>
                <a:lnTo>
                  <a:pt x="1081151" y="427863"/>
                </a:lnTo>
                <a:lnTo>
                  <a:pt x="1081151" y="638175"/>
                </a:lnTo>
                <a:lnTo>
                  <a:pt x="1079898" y="652713"/>
                </a:lnTo>
                <a:lnTo>
                  <a:pt x="1062805" y="690631"/>
                </a:lnTo>
                <a:lnTo>
                  <a:pt x="1030130" y="715579"/>
                </a:lnTo>
                <a:lnTo>
                  <a:pt x="900938" y="722376"/>
                </a:lnTo>
                <a:lnTo>
                  <a:pt x="630682" y="722376"/>
                </a:lnTo>
                <a:lnTo>
                  <a:pt x="84200" y="722376"/>
                </a:lnTo>
                <a:lnTo>
                  <a:pt x="69662" y="721123"/>
                </a:lnTo>
                <a:lnTo>
                  <a:pt x="31744" y="704030"/>
                </a:lnTo>
                <a:lnTo>
                  <a:pt x="6796" y="671355"/>
                </a:lnTo>
                <a:lnTo>
                  <a:pt x="0" y="427863"/>
                </a:lnTo>
                <a:lnTo>
                  <a:pt x="0" y="301751"/>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0584" name="object 40"/>
          <p:cNvSpPr>
            <a:spLocks noChangeArrowheads="1"/>
          </p:cNvSpPr>
          <p:nvPr/>
        </p:nvSpPr>
        <p:spPr bwMode="auto">
          <a:xfrm>
            <a:off x="2498725" y="2249488"/>
            <a:ext cx="2797175" cy="1296987"/>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0585" name="object 41"/>
          <p:cNvSpPr txBox="1">
            <a:spLocks noChangeArrowheads="1"/>
          </p:cNvSpPr>
          <p:nvPr/>
        </p:nvSpPr>
        <p:spPr bwMode="auto">
          <a:xfrm>
            <a:off x="4243388" y="3022600"/>
            <a:ext cx="450850" cy="28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000">
                <a:cs typeface="Arial" charset="0"/>
              </a:rPr>
              <a:t>Pull</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69" name="object 2"/>
          <p:cNvSpPr>
            <a:spLocks/>
          </p:cNvSpPr>
          <p:nvPr/>
        </p:nvSpPr>
        <p:spPr bwMode="auto">
          <a:xfrm>
            <a:off x="1114425" y="2449513"/>
            <a:ext cx="0" cy="3455987"/>
          </a:xfrm>
          <a:custGeom>
            <a:avLst/>
            <a:gdLst>
              <a:gd name="T0" fmla="*/ 0 h 3455035"/>
              <a:gd name="T1" fmla="*/ 3457853 h 3455035"/>
              <a:gd name="T2" fmla="*/ 0 60000 65536"/>
              <a:gd name="T3" fmla="*/ 0 60000 65536"/>
            </a:gdLst>
            <a:ahLst/>
            <a:cxnLst>
              <a:cxn ang="T2">
                <a:pos x="0" y="T0"/>
              </a:cxn>
              <a:cxn ang="T3">
                <a:pos x="0" y="T1"/>
              </a:cxn>
            </a:cxnLst>
            <a:rect l="0" t="0" r="r" b="b"/>
            <a:pathLst>
              <a:path h="3455035">
                <a:moveTo>
                  <a:pt x="0" y="0"/>
                </a:moveTo>
                <a:lnTo>
                  <a:pt x="0" y="3454996"/>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1570" name="object 3"/>
          <p:cNvSpPr>
            <a:spLocks/>
          </p:cNvSpPr>
          <p:nvPr/>
        </p:nvSpPr>
        <p:spPr bwMode="auto">
          <a:xfrm>
            <a:off x="3348038" y="2449513"/>
            <a:ext cx="0" cy="3455987"/>
          </a:xfrm>
          <a:custGeom>
            <a:avLst/>
            <a:gdLst>
              <a:gd name="T0" fmla="*/ 0 w 635"/>
              <a:gd name="T1" fmla="*/ 0 h 3455035"/>
              <a:gd name="T2" fmla="*/ 0 w 635"/>
              <a:gd name="T3" fmla="*/ 3457853 h 3455035"/>
              <a:gd name="T4" fmla="*/ 0 60000 65536"/>
              <a:gd name="T5" fmla="*/ 0 60000 65536"/>
            </a:gdLst>
            <a:ahLst/>
            <a:cxnLst>
              <a:cxn ang="T4">
                <a:pos x="T0" y="T1"/>
              </a:cxn>
              <a:cxn ang="T5">
                <a:pos x="T2" y="T3"/>
              </a:cxn>
            </a:cxnLst>
            <a:rect l="0" t="0" r="r" b="b"/>
            <a:pathLst>
              <a:path w="635" h="3455035">
                <a:moveTo>
                  <a:pt x="126" y="0"/>
                </a:moveTo>
                <a:lnTo>
                  <a:pt x="0" y="3454996"/>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1571" name="object 4"/>
          <p:cNvSpPr>
            <a:spLocks/>
          </p:cNvSpPr>
          <p:nvPr/>
        </p:nvSpPr>
        <p:spPr bwMode="auto">
          <a:xfrm>
            <a:off x="5651500" y="2447925"/>
            <a:ext cx="0" cy="3454400"/>
          </a:xfrm>
          <a:custGeom>
            <a:avLst/>
            <a:gdLst>
              <a:gd name="T0" fmla="*/ 0 h 3455035"/>
              <a:gd name="T1" fmla="*/ 3453002 h 3455035"/>
              <a:gd name="T2" fmla="*/ 0 60000 65536"/>
              <a:gd name="T3" fmla="*/ 0 60000 65536"/>
            </a:gdLst>
            <a:ahLst/>
            <a:cxnLst>
              <a:cxn ang="T2">
                <a:pos x="0" y="T0"/>
              </a:cxn>
              <a:cxn ang="T3">
                <a:pos x="0" y="T1"/>
              </a:cxn>
            </a:cxnLst>
            <a:rect l="0" t="0" r="r" b="b"/>
            <a:pathLst>
              <a:path h="3455035">
                <a:moveTo>
                  <a:pt x="0" y="0"/>
                </a:moveTo>
                <a:lnTo>
                  <a:pt x="0" y="3454907"/>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1572" name="object 5"/>
          <p:cNvSpPr>
            <a:spLocks/>
          </p:cNvSpPr>
          <p:nvPr/>
        </p:nvSpPr>
        <p:spPr bwMode="auto">
          <a:xfrm>
            <a:off x="7954963" y="2447925"/>
            <a:ext cx="0" cy="3454400"/>
          </a:xfrm>
          <a:custGeom>
            <a:avLst/>
            <a:gdLst>
              <a:gd name="T0" fmla="*/ 0 w 634"/>
              <a:gd name="T1" fmla="*/ 0 h 3455035"/>
              <a:gd name="T2" fmla="*/ 0 w 634"/>
              <a:gd name="T3" fmla="*/ 3453002 h 3455035"/>
              <a:gd name="T4" fmla="*/ 0 60000 65536"/>
              <a:gd name="T5" fmla="*/ 0 60000 65536"/>
            </a:gdLst>
            <a:ahLst/>
            <a:cxnLst>
              <a:cxn ang="T4">
                <a:pos x="T0" y="T1"/>
              </a:cxn>
              <a:cxn ang="T5">
                <a:pos x="T2" y="T3"/>
              </a:cxn>
            </a:cxnLst>
            <a:rect l="0" t="0" r="r" b="b"/>
            <a:pathLst>
              <a:path w="634" h="3455035">
                <a:moveTo>
                  <a:pt x="126" y="0"/>
                </a:moveTo>
                <a:lnTo>
                  <a:pt x="0" y="3454907"/>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 name="object 6"/>
          <p:cNvSpPr txBox="1">
            <a:spLocks noGrp="1"/>
          </p:cNvSpPr>
          <p:nvPr>
            <p:ph type="title"/>
          </p:nvPr>
        </p:nvSpPr>
        <p:spPr/>
        <p:txBody>
          <a:bodyPr lIns="0" tIns="0" rIns="0" bIns="0" rtlCol="0">
            <a:spAutoFit/>
          </a:bodyPr>
          <a:lstStyle/>
          <a:p>
            <a:pPr marL="12700">
              <a:defRPr/>
            </a:pPr>
            <a:r>
              <a:rPr spc="-10" dirty="0"/>
              <a:t>Combinin</a:t>
            </a:r>
            <a:r>
              <a:rPr spc="-5" dirty="0"/>
              <a:t>g</a:t>
            </a:r>
            <a:r>
              <a:rPr spc="20" dirty="0"/>
              <a:t> </a:t>
            </a:r>
            <a:r>
              <a:rPr spc="-5" dirty="0"/>
              <a:t>push </a:t>
            </a:r>
            <a:r>
              <a:rPr spc="-10" dirty="0"/>
              <a:t>an</a:t>
            </a:r>
            <a:r>
              <a:rPr spc="-5" dirty="0"/>
              <a:t>d</a:t>
            </a:r>
            <a:r>
              <a:rPr dirty="0"/>
              <a:t> p</a:t>
            </a:r>
            <a:r>
              <a:rPr spc="-5" dirty="0"/>
              <a:t>ull</a:t>
            </a:r>
          </a:p>
        </p:txBody>
      </p:sp>
      <p:sp>
        <p:nvSpPr>
          <p:cNvPr id="621574" name="object 41"/>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0477D49-315E-E645-B7EE-B2AC7366C347}" type="slidenum">
              <a:rPr lang="en-US" sz="1200">
                <a:latin typeface="Garamond" charset="0"/>
              </a:rPr>
              <a:pPr eaLnBrk="1" hangingPunct="1"/>
              <a:t>305</a:t>
            </a:fld>
            <a:endParaRPr lang="en-US" sz="1200">
              <a:latin typeface="Garamond" charset="0"/>
            </a:endParaRPr>
          </a:p>
        </p:txBody>
      </p:sp>
      <p:sp>
        <p:nvSpPr>
          <p:cNvPr id="7" name="object 7"/>
          <p:cNvSpPr txBox="1"/>
          <p:nvPr/>
        </p:nvSpPr>
        <p:spPr>
          <a:xfrm>
            <a:off x="328613" y="960438"/>
            <a:ext cx="3698875" cy="330200"/>
          </a:xfrm>
          <a:prstGeom prst="rect">
            <a:avLst/>
          </a:prstGeom>
        </p:spPr>
        <p:txBody>
          <a:bodyPr lIns="0" tIns="0" rIns="0" bIns="0">
            <a:spAutoFit/>
          </a:bodyPr>
          <a:lstStyle/>
          <a:p>
            <a:pPr marL="12700">
              <a:defRPr/>
            </a:pPr>
            <a:r>
              <a:rPr sz="2400" spc="-5" dirty="0">
                <a:latin typeface="Comic Sans MS"/>
                <a:cs typeface="Comic Sans MS"/>
              </a:rPr>
              <a:t>Syn</a:t>
            </a:r>
            <a:r>
              <a:rPr sz="2400" spc="5" dirty="0">
                <a:latin typeface="Comic Sans MS"/>
                <a:cs typeface="Comic Sans MS"/>
              </a:rPr>
              <a:t>c</a:t>
            </a:r>
            <a:r>
              <a:rPr sz="2400" dirty="0">
                <a:latin typeface="Comic Sans MS"/>
                <a:cs typeface="Comic Sans MS"/>
              </a:rPr>
              <a:t>hron</a:t>
            </a:r>
            <a:r>
              <a:rPr sz="2400" spc="-5" dirty="0">
                <a:latin typeface="Comic Sans MS"/>
                <a:cs typeface="Comic Sans MS"/>
              </a:rPr>
              <a:t>izatio</a:t>
            </a:r>
            <a:r>
              <a:rPr sz="2400" dirty="0">
                <a:latin typeface="Comic Sans MS"/>
                <a:cs typeface="Comic Sans MS"/>
              </a:rPr>
              <a:t>n</a:t>
            </a:r>
            <a:r>
              <a:rPr sz="2400" spc="-5" dirty="0">
                <a:latin typeface="Comic Sans MS"/>
                <a:cs typeface="Comic Sans MS"/>
              </a:rPr>
              <a:t> requir</a:t>
            </a:r>
            <a:r>
              <a:rPr sz="2400" spc="10" dirty="0">
                <a:latin typeface="Comic Sans MS"/>
                <a:cs typeface="Comic Sans MS"/>
              </a:rPr>
              <a:t>e</a:t>
            </a:r>
            <a:r>
              <a:rPr sz="2400" spc="-5" dirty="0">
                <a:latin typeface="Comic Sans MS"/>
                <a:cs typeface="Comic Sans MS"/>
              </a:rPr>
              <a:t>d:</a:t>
            </a:r>
            <a:endParaRPr sz="2400">
              <a:latin typeface="Comic Sans MS"/>
              <a:cs typeface="Comic Sans MS"/>
            </a:endParaRPr>
          </a:p>
        </p:txBody>
      </p:sp>
      <p:sp>
        <p:nvSpPr>
          <p:cNvPr id="621576" name="object 8"/>
          <p:cNvSpPr>
            <a:spLocks noChangeArrowheads="1"/>
          </p:cNvSpPr>
          <p:nvPr/>
        </p:nvSpPr>
        <p:spPr bwMode="auto">
          <a:xfrm>
            <a:off x="325438" y="1930400"/>
            <a:ext cx="1649412" cy="63500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9" name="object 9"/>
          <p:cNvSpPr txBox="1"/>
          <p:nvPr/>
        </p:nvSpPr>
        <p:spPr>
          <a:xfrm>
            <a:off x="474663" y="2071688"/>
            <a:ext cx="1073150" cy="280987"/>
          </a:xfrm>
          <a:prstGeom prst="rect">
            <a:avLst/>
          </a:prstGeom>
        </p:spPr>
        <p:txBody>
          <a:bodyPr lIns="0" tIns="0" rIns="0" bIns="0">
            <a:spAutoFit/>
          </a:bodyPr>
          <a:lstStyle/>
          <a:p>
            <a:pPr marL="12700">
              <a:defRPr/>
            </a:pPr>
            <a:r>
              <a:rPr sz="2000" spc="-5" dirty="0">
                <a:latin typeface="Comic Sans MS"/>
                <a:cs typeface="Comic Sans MS"/>
              </a:rPr>
              <a:t>d</a:t>
            </a:r>
            <a:r>
              <a:rPr sz="2000" spc="-10" dirty="0">
                <a:latin typeface="Comic Sans MS"/>
                <a:cs typeface="Comic Sans MS"/>
              </a:rPr>
              <a:t>a</a:t>
            </a:r>
            <a:r>
              <a:rPr sz="2000" spc="-5" dirty="0">
                <a:latin typeface="Comic Sans MS"/>
                <a:cs typeface="Comic Sans MS"/>
              </a:rPr>
              <a:t>taSink</a:t>
            </a:r>
            <a:endParaRPr sz="2000">
              <a:latin typeface="Comic Sans MS"/>
              <a:cs typeface="Comic Sans MS"/>
            </a:endParaRPr>
          </a:p>
        </p:txBody>
      </p:sp>
      <p:sp>
        <p:nvSpPr>
          <p:cNvPr id="621578" name="object 10"/>
          <p:cNvSpPr>
            <a:spLocks noChangeArrowheads="1"/>
          </p:cNvSpPr>
          <p:nvPr/>
        </p:nvSpPr>
        <p:spPr bwMode="auto">
          <a:xfrm>
            <a:off x="2559050" y="1933575"/>
            <a:ext cx="1649413" cy="63500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1" name="object 11"/>
          <p:cNvSpPr txBox="1"/>
          <p:nvPr/>
        </p:nvSpPr>
        <p:spPr>
          <a:xfrm>
            <a:off x="2706688" y="2074863"/>
            <a:ext cx="792162" cy="280987"/>
          </a:xfrm>
          <a:prstGeom prst="rect">
            <a:avLst/>
          </a:prstGeom>
        </p:spPr>
        <p:txBody>
          <a:bodyPr lIns="0" tIns="0" rIns="0" bIns="0">
            <a:spAutoFit/>
          </a:bodyPr>
          <a:lstStyle/>
          <a:p>
            <a:pPr marL="12700">
              <a:defRPr/>
            </a:pPr>
            <a:r>
              <a:rPr sz="2000" spc="-5" dirty="0">
                <a:latin typeface="Comic Sans MS"/>
                <a:cs typeface="Comic Sans MS"/>
              </a:rPr>
              <a:t>fil</a:t>
            </a:r>
            <a:r>
              <a:rPr sz="2000" spc="5" dirty="0">
                <a:latin typeface="Comic Sans MS"/>
                <a:cs typeface="Comic Sans MS"/>
              </a:rPr>
              <a:t>t</a:t>
            </a:r>
            <a:r>
              <a:rPr sz="2000" spc="-10" dirty="0">
                <a:latin typeface="Comic Sans MS"/>
                <a:cs typeface="Comic Sans MS"/>
              </a:rPr>
              <a:t>e</a:t>
            </a:r>
            <a:r>
              <a:rPr sz="2000" spc="-5" dirty="0">
                <a:latin typeface="Comic Sans MS"/>
                <a:cs typeface="Comic Sans MS"/>
              </a:rPr>
              <a:t>r1</a:t>
            </a:r>
            <a:endParaRPr sz="2000">
              <a:latin typeface="Comic Sans MS"/>
              <a:cs typeface="Comic Sans MS"/>
            </a:endParaRPr>
          </a:p>
        </p:txBody>
      </p:sp>
      <p:sp>
        <p:nvSpPr>
          <p:cNvPr id="621580" name="object 12"/>
          <p:cNvSpPr>
            <a:spLocks noChangeArrowheads="1"/>
          </p:cNvSpPr>
          <p:nvPr/>
        </p:nvSpPr>
        <p:spPr bwMode="auto">
          <a:xfrm>
            <a:off x="3141663" y="2713038"/>
            <a:ext cx="414337" cy="3248025"/>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1581" name="object 13"/>
          <p:cNvSpPr>
            <a:spLocks noChangeArrowheads="1"/>
          </p:cNvSpPr>
          <p:nvPr/>
        </p:nvSpPr>
        <p:spPr bwMode="auto">
          <a:xfrm>
            <a:off x="4791075" y="1931988"/>
            <a:ext cx="1647825" cy="63500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 name="object 14"/>
          <p:cNvSpPr txBox="1"/>
          <p:nvPr/>
        </p:nvSpPr>
        <p:spPr>
          <a:xfrm>
            <a:off x="4938713" y="2073275"/>
            <a:ext cx="833437" cy="280988"/>
          </a:xfrm>
          <a:prstGeom prst="rect">
            <a:avLst/>
          </a:prstGeom>
        </p:spPr>
        <p:txBody>
          <a:bodyPr lIns="0" tIns="0" rIns="0" bIns="0">
            <a:spAutoFit/>
          </a:bodyPr>
          <a:lstStyle/>
          <a:p>
            <a:pPr marL="12700">
              <a:defRPr/>
            </a:pPr>
            <a:r>
              <a:rPr sz="2000" spc="-5" dirty="0">
                <a:latin typeface="Comic Sans MS"/>
                <a:cs typeface="Comic Sans MS"/>
              </a:rPr>
              <a:t>fi</a:t>
            </a:r>
            <a:r>
              <a:rPr sz="2000" spc="5" dirty="0">
                <a:latin typeface="Comic Sans MS"/>
                <a:cs typeface="Comic Sans MS"/>
              </a:rPr>
              <a:t>l</a:t>
            </a:r>
            <a:r>
              <a:rPr sz="2000" spc="-5" dirty="0">
                <a:latin typeface="Comic Sans MS"/>
                <a:cs typeface="Comic Sans MS"/>
              </a:rPr>
              <a:t>ter2</a:t>
            </a:r>
            <a:endParaRPr sz="2000">
              <a:latin typeface="Comic Sans MS"/>
              <a:cs typeface="Comic Sans MS"/>
            </a:endParaRPr>
          </a:p>
        </p:txBody>
      </p:sp>
      <p:sp>
        <p:nvSpPr>
          <p:cNvPr id="621583" name="object 15"/>
          <p:cNvSpPr>
            <a:spLocks/>
          </p:cNvSpPr>
          <p:nvPr/>
        </p:nvSpPr>
        <p:spPr bwMode="auto">
          <a:xfrm>
            <a:off x="3490913" y="2987675"/>
            <a:ext cx="2016125" cy="76200"/>
          </a:xfrm>
          <a:custGeom>
            <a:avLst/>
            <a:gdLst>
              <a:gd name="T0" fmla="*/ 1939972 w 2016125"/>
              <a:gd name="T1" fmla="*/ 47595 h 76200"/>
              <a:gd name="T2" fmla="*/ 1939925 w 2016125"/>
              <a:gd name="T3" fmla="*/ 76200 h 76200"/>
              <a:gd name="T4" fmla="*/ 1997458 w 2016125"/>
              <a:gd name="T5" fmla="*/ 47625 h 76200"/>
              <a:gd name="T6" fmla="*/ 1952625 w 2016125"/>
              <a:gd name="T7" fmla="*/ 47625 h 76200"/>
              <a:gd name="T8" fmla="*/ 1939972 w 2016125"/>
              <a:gd name="T9" fmla="*/ 47595 h 76200"/>
              <a:gd name="T10" fmla="*/ 1940004 w 2016125"/>
              <a:gd name="T11" fmla="*/ 28545 h 76200"/>
              <a:gd name="T12" fmla="*/ 1939972 w 2016125"/>
              <a:gd name="T13" fmla="*/ 47595 h 76200"/>
              <a:gd name="T14" fmla="*/ 1952625 w 2016125"/>
              <a:gd name="T15" fmla="*/ 47625 h 76200"/>
              <a:gd name="T16" fmla="*/ 1952752 w 2016125"/>
              <a:gd name="T17" fmla="*/ 28575 h 76200"/>
              <a:gd name="T18" fmla="*/ 1940004 w 2016125"/>
              <a:gd name="T19" fmla="*/ 28545 h 76200"/>
              <a:gd name="T20" fmla="*/ 1940052 w 2016125"/>
              <a:gd name="T21" fmla="*/ 0 h 76200"/>
              <a:gd name="T22" fmla="*/ 1940004 w 2016125"/>
              <a:gd name="T23" fmla="*/ 28545 h 76200"/>
              <a:gd name="T24" fmla="*/ 1952752 w 2016125"/>
              <a:gd name="T25" fmla="*/ 28575 h 76200"/>
              <a:gd name="T26" fmla="*/ 1952625 w 2016125"/>
              <a:gd name="T27" fmla="*/ 47625 h 76200"/>
              <a:gd name="T28" fmla="*/ 1997458 w 2016125"/>
              <a:gd name="T29" fmla="*/ 47625 h 76200"/>
              <a:gd name="T30" fmla="*/ 2016125 w 2016125"/>
              <a:gd name="T31" fmla="*/ 38354 h 76200"/>
              <a:gd name="T32" fmla="*/ 1940052 w 2016125"/>
              <a:gd name="T33" fmla="*/ 0 h 76200"/>
              <a:gd name="T34" fmla="*/ 126 w 2016125"/>
              <a:gd name="T35" fmla="*/ 24002 h 76200"/>
              <a:gd name="T36" fmla="*/ 0 w 2016125"/>
              <a:gd name="T37" fmla="*/ 43052 h 76200"/>
              <a:gd name="T38" fmla="*/ 1939972 w 2016125"/>
              <a:gd name="T39" fmla="*/ 47595 h 76200"/>
              <a:gd name="T40" fmla="*/ 1940004 w 2016125"/>
              <a:gd name="T41" fmla="*/ 28545 h 76200"/>
              <a:gd name="T42" fmla="*/ 126 w 2016125"/>
              <a:gd name="T43" fmla="*/ 24002 h 76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16125" h="76200">
                <a:moveTo>
                  <a:pt x="1939972" y="47595"/>
                </a:moveTo>
                <a:lnTo>
                  <a:pt x="1939925" y="76200"/>
                </a:lnTo>
                <a:lnTo>
                  <a:pt x="1997458" y="47625"/>
                </a:lnTo>
                <a:lnTo>
                  <a:pt x="1952625" y="47625"/>
                </a:lnTo>
                <a:lnTo>
                  <a:pt x="1939972" y="47595"/>
                </a:lnTo>
                <a:close/>
              </a:path>
              <a:path w="2016125" h="76200">
                <a:moveTo>
                  <a:pt x="1940004" y="28545"/>
                </a:moveTo>
                <a:lnTo>
                  <a:pt x="1939972" y="47595"/>
                </a:lnTo>
                <a:lnTo>
                  <a:pt x="1952625" y="47625"/>
                </a:lnTo>
                <a:lnTo>
                  <a:pt x="1952752" y="28575"/>
                </a:lnTo>
                <a:lnTo>
                  <a:pt x="1940004" y="28545"/>
                </a:lnTo>
                <a:close/>
              </a:path>
              <a:path w="2016125" h="76200">
                <a:moveTo>
                  <a:pt x="1940052" y="0"/>
                </a:moveTo>
                <a:lnTo>
                  <a:pt x="1940004" y="28545"/>
                </a:lnTo>
                <a:lnTo>
                  <a:pt x="1952752" y="28575"/>
                </a:lnTo>
                <a:lnTo>
                  <a:pt x="1952625" y="47625"/>
                </a:lnTo>
                <a:lnTo>
                  <a:pt x="1997458" y="47625"/>
                </a:lnTo>
                <a:lnTo>
                  <a:pt x="2016125" y="38354"/>
                </a:lnTo>
                <a:lnTo>
                  <a:pt x="1940052" y="0"/>
                </a:lnTo>
                <a:close/>
              </a:path>
              <a:path w="2016125" h="76200">
                <a:moveTo>
                  <a:pt x="126" y="24002"/>
                </a:moveTo>
                <a:lnTo>
                  <a:pt x="0" y="43052"/>
                </a:lnTo>
                <a:lnTo>
                  <a:pt x="1939972" y="47595"/>
                </a:lnTo>
                <a:lnTo>
                  <a:pt x="1940004" y="28545"/>
                </a:lnTo>
                <a:lnTo>
                  <a:pt x="126" y="2400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1584" name="object 16"/>
          <p:cNvSpPr>
            <a:spLocks noChangeArrowheads="1"/>
          </p:cNvSpPr>
          <p:nvPr/>
        </p:nvSpPr>
        <p:spPr bwMode="auto">
          <a:xfrm>
            <a:off x="5443538" y="3013075"/>
            <a:ext cx="412750" cy="16430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1585" name="object 17"/>
          <p:cNvSpPr>
            <a:spLocks noChangeArrowheads="1"/>
          </p:cNvSpPr>
          <p:nvPr/>
        </p:nvSpPr>
        <p:spPr bwMode="auto">
          <a:xfrm>
            <a:off x="7096125" y="1931988"/>
            <a:ext cx="1647825" cy="63500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8" name="object 18"/>
          <p:cNvSpPr txBox="1"/>
          <p:nvPr/>
        </p:nvSpPr>
        <p:spPr>
          <a:xfrm>
            <a:off x="7243763" y="2073275"/>
            <a:ext cx="1390650" cy="280988"/>
          </a:xfrm>
          <a:prstGeom prst="rect">
            <a:avLst/>
          </a:prstGeom>
        </p:spPr>
        <p:txBody>
          <a:bodyPr lIns="0" tIns="0" rIns="0" bIns="0">
            <a:spAutoFit/>
          </a:bodyPr>
          <a:lstStyle/>
          <a:p>
            <a:pPr marL="12700">
              <a:defRPr/>
            </a:pPr>
            <a:r>
              <a:rPr sz="2000" spc="-5" dirty="0">
                <a:latin typeface="Comic Sans MS"/>
                <a:cs typeface="Comic Sans MS"/>
              </a:rPr>
              <a:t>d</a:t>
            </a:r>
            <a:r>
              <a:rPr sz="2000" spc="-10" dirty="0">
                <a:latin typeface="Comic Sans MS"/>
                <a:cs typeface="Comic Sans MS"/>
              </a:rPr>
              <a:t>a</a:t>
            </a:r>
            <a:r>
              <a:rPr sz="2000" spc="-5" dirty="0">
                <a:latin typeface="Comic Sans MS"/>
                <a:cs typeface="Comic Sans MS"/>
              </a:rPr>
              <a:t>taSource</a:t>
            </a:r>
            <a:endParaRPr sz="2000">
              <a:latin typeface="Comic Sans MS"/>
              <a:cs typeface="Comic Sans MS"/>
            </a:endParaRPr>
          </a:p>
        </p:txBody>
      </p:sp>
      <p:sp>
        <p:nvSpPr>
          <p:cNvPr id="621587" name="object 19"/>
          <p:cNvSpPr>
            <a:spLocks noChangeArrowheads="1"/>
          </p:cNvSpPr>
          <p:nvPr/>
        </p:nvSpPr>
        <p:spPr bwMode="auto">
          <a:xfrm>
            <a:off x="7748588" y="3265488"/>
            <a:ext cx="414337" cy="411162"/>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20" name="object 20"/>
          <p:cNvSpPr txBox="1"/>
          <p:nvPr/>
        </p:nvSpPr>
        <p:spPr>
          <a:xfrm>
            <a:off x="3643313" y="2738438"/>
            <a:ext cx="1717675" cy="279400"/>
          </a:xfrm>
          <a:prstGeom prst="rect">
            <a:avLst/>
          </a:prstGeom>
        </p:spPr>
        <p:txBody>
          <a:bodyPr lIns="0" tIns="0" rIns="0" bIns="0">
            <a:spAutoFit/>
          </a:bodyPr>
          <a:lstStyle/>
          <a:p>
            <a:pPr marL="12700">
              <a:defRPr/>
            </a:pPr>
            <a:r>
              <a:rPr sz="2000" spc="-5" dirty="0">
                <a:latin typeface="Comic Sans MS"/>
                <a:cs typeface="Comic Sans MS"/>
              </a:rPr>
              <a:t>d</a:t>
            </a:r>
            <a:r>
              <a:rPr sz="2000" spc="-10" dirty="0">
                <a:latin typeface="Comic Sans MS"/>
                <a:cs typeface="Comic Sans MS"/>
              </a:rPr>
              <a:t>a</a:t>
            </a:r>
            <a:r>
              <a:rPr sz="2000" spc="-5" dirty="0">
                <a:latin typeface="Comic Sans MS"/>
                <a:cs typeface="Comic Sans MS"/>
              </a:rPr>
              <a:t>t</a:t>
            </a:r>
            <a:r>
              <a:rPr sz="2000" dirty="0">
                <a:latin typeface="Comic Sans MS"/>
                <a:cs typeface="Comic Sans MS"/>
              </a:rPr>
              <a:t>a := </a:t>
            </a:r>
            <a:r>
              <a:rPr sz="2000" spc="-5" dirty="0">
                <a:latin typeface="Comic Sans MS"/>
                <a:cs typeface="Comic Sans MS"/>
              </a:rPr>
              <a:t>r</a:t>
            </a:r>
            <a:r>
              <a:rPr sz="2000" spc="-10" dirty="0">
                <a:latin typeface="Comic Sans MS"/>
                <a:cs typeface="Comic Sans MS"/>
              </a:rPr>
              <a:t>ea</a:t>
            </a:r>
            <a:r>
              <a:rPr sz="2000" spc="-5" dirty="0">
                <a:latin typeface="Comic Sans MS"/>
                <a:cs typeface="Comic Sans MS"/>
              </a:rPr>
              <a:t>d</a:t>
            </a:r>
            <a:r>
              <a:rPr sz="2000" dirty="0">
                <a:latin typeface="Comic Sans MS"/>
                <a:cs typeface="Comic Sans MS"/>
              </a:rPr>
              <a:t>(</a:t>
            </a:r>
            <a:r>
              <a:rPr sz="2000" spc="20" dirty="0">
                <a:latin typeface="Comic Sans MS"/>
                <a:cs typeface="Comic Sans MS"/>
              </a:rPr>
              <a:t> </a:t>
            </a:r>
            <a:r>
              <a:rPr sz="2000" dirty="0">
                <a:latin typeface="Comic Sans MS"/>
                <a:cs typeface="Comic Sans MS"/>
              </a:rPr>
              <a:t>)</a:t>
            </a:r>
            <a:endParaRPr sz="2000">
              <a:latin typeface="Comic Sans MS"/>
              <a:cs typeface="Comic Sans MS"/>
            </a:endParaRPr>
          </a:p>
        </p:txBody>
      </p:sp>
      <p:sp>
        <p:nvSpPr>
          <p:cNvPr id="621589" name="object 21"/>
          <p:cNvSpPr>
            <a:spLocks noChangeArrowheads="1"/>
          </p:cNvSpPr>
          <p:nvPr/>
        </p:nvSpPr>
        <p:spPr bwMode="auto">
          <a:xfrm>
            <a:off x="3286125" y="5102225"/>
            <a:ext cx="412750" cy="411163"/>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1590" name="object 22"/>
          <p:cNvSpPr>
            <a:spLocks/>
          </p:cNvSpPr>
          <p:nvPr/>
        </p:nvSpPr>
        <p:spPr bwMode="auto">
          <a:xfrm>
            <a:off x="3490913" y="4887913"/>
            <a:ext cx="369887" cy="263525"/>
          </a:xfrm>
          <a:custGeom>
            <a:avLst/>
            <a:gdLst>
              <a:gd name="T0" fmla="*/ 220158 w 370204"/>
              <a:gd name="T1" fmla="*/ 187324 h 263525"/>
              <a:gd name="T2" fmla="*/ 144153 w 370204"/>
              <a:gd name="T3" fmla="*/ 225424 h 263525"/>
              <a:gd name="T4" fmla="*/ 220158 w 370204"/>
              <a:gd name="T5" fmla="*/ 263524 h 263525"/>
              <a:gd name="T6" fmla="*/ 220158 w 370204"/>
              <a:gd name="T7" fmla="*/ 234949 h 263525"/>
              <a:gd name="T8" fmla="*/ 207491 w 370204"/>
              <a:gd name="T9" fmla="*/ 234949 h 263525"/>
              <a:gd name="T10" fmla="*/ 207491 w 370204"/>
              <a:gd name="T11" fmla="*/ 215899 h 263525"/>
              <a:gd name="T12" fmla="*/ 220158 w 370204"/>
              <a:gd name="T13" fmla="*/ 215899 h 263525"/>
              <a:gd name="T14" fmla="*/ 220158 w 370204"/>
              <a:gd name="T15" fmla="*/ 187324 h 263525"/>
              <a:gd name="T16" fmla="*/ 220158 w 370204"/>
              <a:gd name="T17" fmla="*/ 215899 h 263525"/>
              <a:gd name="T18" fmla="*/ 207491 w 370204"/>
              <a:gd name="T19" fmla="*/ 215899 h 263525"/>
              <a:gd name="T20" fmla="*/ 207491 w 370204"/>
              <a:gd name="T21" fmla="*/ 234949 h 263525"/>
              <a:gd name="T22" fmla="*/ 220158 w 370204"/>
              <a:gd name="T23" fmla="*/ 234949 h 263525"/>
              <a:gd name="T24" fmla="*/ 220158 w 370204"/>
              <a:gd name="T25" fmla="*/ 215899 h 263525"/>
              <a:gd name="T26" fmla="*/ 350000 w 370204"/>
              <a:gd name="T27" fmla="*/ 215899 h 263525"/>
              <a:gd name="T28" fmla="*/ 220158 w 370204"/>
              <a:gd name="T29" fmla="*/ 215899 h 263525"/>
              <a:gd name="T30" fmla="*/ 220158 w 370204"/>
              <a:gd name="T31" fmla="*/ 234949 h 263525"/>
              <a:gd name="T32" fmla="*/ 364694 w 370204"/>
              <a:gd name="T33" fmla="*/ 234949 h 263525"/>
              <a:gd name="T34" fmla="*/ 369000 w 370204"/>
              <a:gd name="T35" fmla="*/ 230758 h 263525"/>
              <a:gd name="T36" fmla="*/ 369000 w 370204"/>
              <a:gd name="T37" fmla="*/ 225424 h 263525"/>
              <a:gd name="T38" fmla="*/ 350000 w 370204"/>
              <a:gd name="T39" fmla="*/ 225424 h 263525"/>
              <a:gd name="T40" fmla="*/ 350000 w 370204"/>
              <a:gd name="T41" fmla="*/ 215899 h 263525"/>
              <a:gd name="T42" fmla="*/ 350000 w 370204"/>
              <a:gd name="T43" fmla="*/ 9524 h 263525"/>
              <a:gd name="T44" fmla="*/ 350000 w 370204"/>
              <a:gd name="T45" fmla="*/ 225424 h 263525"/>
              <a:gd name="T46" fmla="*/ 359500 w 370204"/>
              <a:gd name="T47" fmla="*/ 215899 h 263525"/>
              <a:gd name="T48" fmla="*/ 369000 w 370204"/>
              <a:gd name="T49" fmla="*/ 215899 h 263525"/>
              <a:gd name="T50" fmla="*/ 369000 w 370204"/>
              <a:gd name="T51" fmla="*/ 19049 h 263525"/>
              <a:gd name="T52" fmla="*/ 359500 w 370204"/>
              <a:gd name="T53" fmla="*/ 19049 h 263525"/>
              <a:gd name="T54" fmla="*/ 350000 w 370204"/>
              <a:gd name="T55" fmla="*/ 9524 h 263525"/>
              <a:gd name="T56" fmla="*/ 369000 w 370204"/>
              <a:gd name="T57" fmla="*/ 215899 h 263525"/>
              <a:gd name="T58" fmla="*/ 359500 w 370204"/>
              <a:gd name="T59" fmla="*/ 215899 h 263525"/>
              <a:gd name="T60" fmla="*/ 350000 w 370204"/>
              <a:gd name="T61" fmla="*/ 225424 h 263525"/>
              <a:gd name="T62" fmla="*/ 369000 w 370204"/>
              <a:gd name="T63" fmla="*/ 225424 h 263525"/>
              <a:gd name="T64" fmla="*/ 369000 w 370204"/>
              <a:gd name="T65" fmla="*/ 215899 h 263525"/>
              <a:gd name="T66" fmla="*/ 364694 w 370204"/>
              <a:gd name="T67" fmla="*/ 0 h 263525"/>
              <a:gd name="T68" fmla="*/ 0 w 370204"/>
              <a:gd name="T69" fmla="*/ 0 h 263525"/>
              <a:gd name="T70" fmla="*/ 0 w 370204"/>
              <a:gd name="T71" fmla="*/ 19049 h 263525"/>
              <a:gd name="T72" fmla="*/ 350000 w 370204"/>
              <a:gd name="T73" fmla="*/ 19049 h 263525"/>
              <a:gd name="T74" fmla="*/ 350000 w 370204"/>
              <a:gd name="T75" fmla="*/ 9524 h 263525"/>
              <a:gd name="T76" fmla="*/ 369000 w 370204"/>
              <a:gd name="T77" fmla="*/ 9524 h 263525"/>
              <a:gd name="T78" fmla="*/ 369000 w 370204"/>
              <a:gd name="T79" fmla="*/ 4317 h 263525"/>
              <a:gd name="T80" fmla="*/ 364694 w 370204"/>
              <a:gd name="T81" fmla="*/ 0 h 263525"/>
              <a:gd name="T82" fmla="*/ 369000 w 370204"/>
              <a:gd name="T83" fmla="*/ 9524 h 263525"/>
              <a:gd name="T84" fmla="*/ 350000 w 370204"/>
              <a:gd name="T85" fmla="*/ 9524 h 263525"/>
              <a:gd name="T86" fmla="*/ 359500 w 370204"/>
              <a:gd name="T87" fmla="*/ 19049 h 263525"/>
              <a:gd name="T88" fmla="*/ 369000 w 370204"/>
              <a:gd name="T89" fmla="*/ 19049 h 263525"/>
              <a:gd name="T90" fmla="*/ 369000 w 370204"/>
              <a:gd name="T91" fmla="*/ 9524 h 2635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0204" h="263525">
                <a:moveTo>
                  <a:pt x="220725" y="187324"/>
                </a:moveTo>
                <a:lnTo>
                  <a:pt x="144525" y="225424"/>
                </a:lnTo>
                <a:lnTo>
                  <a:pt x="220725" y="263524"/>
                </a:lnTo>
                <a:lnTo>
                  <a:pt x="220725" y="234949"/>
                </a:lnTo>
                <a:lnTo>
                  <a:pt x="208025" y="234949"/>
                </a:lnTo>
                <a:lnTo>
                  <a:pt x="208025" y="215899"/>
                </a:lnTo>
                <a:lnTo>
                  <a:pt x="220725" y="215899"/>
                </a:lnTo>
                <a:lnTo>
                  <a:pt x="220725" y="187324"/>
                </a:lnTo>
                <a:close/>
              </a:path>
              <a:path w="370204" h="263525">
                <a:moveTo>
                  <a:pt x="220725" y="215899"/>
                </a:moveTo>
                <a:lnTo>
                  <a:pt x="208025" y="215899"/>
                </a:lnTo>
                <a:lnTo>
                  <a:pt x="208025" y="234949"/>
                </a:lnTo>
                <a:lnTo>
                  <a:pt x="220725" y="234949"/>
                </a:lnTo>
                <a:lnTo>
                  <a:pt x="220725" y="215899"/>
                </a:lnTo>
                <a:close/>
              </a:path>
              <a:path w="370204" h="263525">
                <a:moveTo>
                  <a:pt x="350900" y="215899"/>
                </a:moveTo>
                <a:lnTo>
                  <a:pt x="220725" y="215899"/>
                </a:lnTo>
                <a:lnTo>
                  <a:pt x="220725" y="234949"/>
                </a:lnTo>
                <a:lnTo>
                  <a:pt x="365633" y="234949"/>
                </a:lnTo>
                <a:lnTo>
                  <a:pt x="369950" y="230758"/>
                </a:lnTo>
                <a:lnTo>
                  <a:pt x="369950" y="225424"/>
                </a:lnTo>
                <a:lnTo>
                  <a:pt x="350900" y="225424"/>
                </a:lnTo>
                <a:lnTo>
                  <a:pt x="350900" y="215899"/>
                </a:lnTo>
                <a:close/>
              </a:path>
              <a:path w="370204" h="263525">
                <a:moveTo>
                  <a:pt x="350900" y="9524"/>
                </a:moveTo>
                <a:lnTo>
                  <a:pt x="350900" y="225424"/>
                </a:lnTo>
                <a:lnTo>
                  <a:pt x="360425" y="215899"/>
                </a:lnTo>
                <a:lnTo>
                  <a:pt x="369950" y="215899"/>
                </a:lnTo>
                <a:lnTo>
                  <a:pt x="369950" y="19049"/>
                </a:lnTo>
                <a:lnTo>
                  <a:pt x="360425" y="19049"/>
                </a:lnTo>
                <a:lnTo>
                  <a:pt x="350900" y="9524"/>
                </a:lnTo>
                <a:close/>
              </a:path>
              <a:path w="370204" h="263525">
                <a:moveTo>
                  <a:pt x="369950" y="215899"/>
                </a:moveTo>
                <a:lnTo>
                  <a:pt x="360425" y="215899"/>
                </a:lnTo>
                <a:lnTo>
                  <a:pt x="350900" y="225424"/>
                </a:lnTo>
                <a:lnTo>
                  <a:pt x="369950" y="225424"/>
                </a:lnTo>
                <a:lnTo>
                  <a:pt x="369950" y="215899"/>
                </a:lnTo>
                <a:close/>
              </a:path>
              <a:path w="370204" h="263525">
                <a:moveTo>
                  <a:pt x="365633" y="0"/>
                </a:moveTo>
                <a:lnTo>
                  <a:pt x="0" y="0"/>
                </a:lnTo>
                <a:lnTo>
                  <a:pt x="0" y="19049"/>
                </a:lnTo>
                <a:lnTo>
                  <a:pt x="350900" y="19049"/>
                </a:lnTo>
                <a:lnTo>
                  <a:pt x="350900" y="9524"/>
                </a:lnTo>
                <a:lnTo>
                  <a:pt x="369950" y="9524"/>
                </a:lnTo>
                <a:lnTo>
                  <a:pt x="369950" y="4317"/>
                </a:lnTo>
                <a:lnTo>
                  <a:pt x="365633" y="0"/>
                </a:lnTo>
                <a:close/>
              </a:path>
              <a:path w="370204" h="263525">
                <a:moveTo>
                  <a:pt x="369950" y="9524"/>
                </a:moveTo>
                <a:lnTo>
                  <a:pt x="350900" y="9524"/>
                </a:lnTo>
                <a:lnTo>
                  <a:pt x="360425" y="19049"/>
                </a:lnTo>
                <a:lnTo>
                  <a:pt x="369950" y="19049"/>
                </a:lnTo>
                <a:lnTo>
                  <a:pt x="369950" y="95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23" name="object 23"/>
          <p:cNvSpPr txBox="1"/>
          <p:nvPr/>
        </p:nvSpPr>
        <p:spPr>
          <a:xfrm>
            <a:off x="3587750" y="4610100"/>
            <a:ext cx="1136650" cy="279400"/>
          </a:xfrm>
          <a:prstGeom prst="rect">
            <a:avLst/>
          </a:prstGeom>
        </p:spPr>
        <p:txBody>
          <a:bodyPr lIns="0" tIns="0" rIns="0" bIns="0">
            <a:spAutoFit/>
          </a:bodyPr>
          <a:lstStyle/>
          <a:p>
            <a:pPr marL="12700">
              <a:defRPr/>
            </a:pPr>
            <a:r>
              <a:rPr sz="2000" spc="-5" dirty="0">
                <a:latin typeface="Comic Sans MS"/>
                <a:cs typeface="Comic Sans MS"/>
              </a:rPr>
              <a:t>f1</a:t>
            </a:r>
            <a:r>
              <a:rPr sz="2000" dirty="0">
                <a:latin typeface="Comic Sans MS"/>
                <a:cs typeface="Comic Sans MS"/>
              </a:rPr>
              <a:t>( </a:t>
            </a:r>
            <a:r>
              <a:rPr sz="2000" spc="-5" dirty="0">
                <a:latin typeface="Comic Sans MS"/>
                <a:cs typeface="Comic Sans MS"/>
              </a:rPr>
              <a:t>d</a:t>
            </a:r>
            <a:r>
              <a:rPr sz="2000" spc="-10" dirty="0">
                <a:latin typeface="Comic Sans MS"/>
                <a:cs typeface="Comic Sans MS"/>
              </a:rPr>
              <a:t>a</a:t>
            </a:r>
            <a:r>
              <a:rPr sz="2000" spc="-5" dirty="0">
                <a:latin typeface="Comic Sans MS"/>
                <a:cs typeface="Comic Sans MS"/>
              </a:rPr>
              <a:t>t</a:t>
            </a:r>
            <a:r>
              <a:rPr sz="2000" dirty="0">
                <a:latin typeface="Comic Sans MS"/>
                <a:cs typeface="Comic Sans MS"/>
              </a:rPr>
              <a:t>a )</a:t>
            </a:r>
            <a:endParaRPr sz="2000">
              <a:latin typeface="Comic Sans MS"/>
              <a:cs typeface="Comic Sans MS"/>
            </a:endParaRPr>
          </a:p>
        </p:txBody>
      </p:sp>
      <p:sp>
        <p:nvSpPr>
          <p:cNvPr id="621592" name="object 24"/>
          <p:cNvSpPr>
            <a:spLocks/>
          </p:cNvSpPr>
          <p:nvPr/>
        </p:nvSpPr>
        <p:spPr bwMode="auto">
          <a:xfrm>
            <a:off x="5795963" y="3275013"/>
            <a:ext cx="2016125" cy="76200"/>
          </a:xfrm>
          <a:custGeom>
            <a:avLst/>
            <a:gdLst>
              <a:gd name="T0" fmla="*/ 1939972 w 2016125"/>
              <a:gd name="T1" fmla="*/ 47595 h 76200"/>
              <a:gd name="T2" fmla="*/ 1939925 w 2016125"/>
              <a:gd name="T3" fmla="*/ 76200 h 76200"/>
              <a:gd name="T4" fmla="*/ 1997266 w 2016125"/>
              <a:gd name="T5" fmla="*/ 47625 h 76200"/>
              <a:gd name="T6" fmla="*/ 1952625 w 2016125"/>
              <a:gd name="T7" fmla="*/ 47625 h 76200"/>
              <a:gd name="T8" fmla="*/ 1939972 w 2016125"/>
              <a:gd name="T9" fmla="*/ 47595 h 76200"/>
              <a:gd name="T10" fmla="*/ 1940004 w 2016125"/>
              <a:gd name="T11" fmla="*/ 28545 h 76200"/>
              <a:gd name="T12" fmla="*/ 1939972 w 2016125"/>
              <a:gd name="T13" fmla="*/ 47595 h 76200"/>
              <a:gd name="T14" fmla="*/ 1952625 w 2016125"/>
              <a:gd name="T15" fmla="*/ 47625 h 76200"/>
              <a:gd name="T16" fmla="*/ 1952752 w 2016125"/>
              <a:gd name="T17" fmla="*/ 28575 h 76200"/>
              <a:gd name="T18" fmla="*/ 1940004 w 2016125"/>
              <a:gd name="T19" fmla="*/ 28545 h 76200"/>
              <a:gd name="T20" fmla="*/ 1940052 w 2016125"/>
              <a:gd name="T21" fmla="*/ 0 h 76200"/>
              <a:gd name="T22" fmla="*/ 1940004 w 2016125"/>
              <a:gd name="T23" fmla="*/ 28545 h 76200"/>
              <a:gd name="T24" fmla="*/ 1952752 w 2016125"/>
              <a:gd name="T25" fmla="*/ 28575 h 76200"/>
              <a:gd name="T26" fmla="*/ 1952625 w 2016125"/>
              <a:gd name="T27" fmla="*/ 47625 h 76200"/>
              <a:gd name="T28" fmla="*/ 1997266 w 2016125"/>
              <a:gd name="T29" fmla="*/ 47625 h 76200"/>
              <a:gd name="T30" fmla="*/ 2016125 w 2016125"/>
              <a:gd name="T31" fmla="*/ 38226 h 76200"/>
              <a:gd name="T32" fmla="*/ 1940052 w 2016125"/>
              <a:gd name="T33" fmla="*/ 0 h 76200"/>
              <a:gd name="T34" fmla="*/ 126 w 2016125"/>
              <a:gd name="T35" fmla="*/ 24003 h 76200"/>
              <a:gd name="T36" fmla="*/ 0 w 2016125"/>
              <a:gd name="T37" fmla="*/ 43053 h 76200"/>
              <a:gd name="T38" fmla="*/ 1939972 w 2016125"/>
              <a:gd name="T39" fmla="*/ 47595 h 76200"/>
              <a:gd name="T40" fmla="*/ 1940004 w 2016125"/>
              <a:gd name="T41" fmla="*/ 28545 h 76200"/>
              <a:gd name="T42" fmla="*/ 126 w 2016125"/>
              <a:gd name="T43" fmla="*/ 24003 h 76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16125" h="76200">
                <a:moveTo>
                  <a:pt x="1939972" y="47595"/>
                </a:moveTo>
                <a:lnTo>
                  <a:pt x="1939925" y="76200"/>
                </a:lnTo>
                <a:lnTo>
                  <a:pt x="1997266" y="47625"/>
                </a:lnTo>
                <a:lnTo>
                  <a:pt x="1952625" y="47625"/>
                </a:lnTo>
                <a:lnTo>
                  <a:pt x="1939972" y="47595"/>
                </a:lnTo>
                <a:close/>
              </a:path>
              <a:path w="2016125" h="76200">
                <a:moveTo>
                  <a:pt x="1940004" y="28545"/>
                </a:moveTo>
                <a:lnTo>
                  <a:pt x="1939972" y="47595"/>
                </a:lnTo>
                <a:lnTo>
                  <a:pt x="1952625" y="47625"/>
                </a:lnTo>
                <a:lnTo>
                  <a:pt x="1952752" y="28575"/>
                </a:lnTo>
                <a:lnTo>
                  <a:pt x="1940004" y="28545"/>
                </a:lnTo>
                <a:close/>
              </a:path>
              <a:path w="2016125" h="76200">
                <a:moveTo>
                  <a:pt x="1940052" y="0"/>
                </a:moveTo>
                <a:lnTo>
                  <a:pt x="1940004" y="28545"/>
                </a:lnTo>
                <a:lnTo>
                  <a:pt x="1952752" y="28575"/>
                </a:lnTo>
                <a:lnTo>
                  <a:pt x="1952625" y="47625"/>
                </a:lnTo>
                <a:lnTo>
                  <a:pt x="1997266" y="47625"/>
                </a:lnTo>
                <a:lnTo>
                  <a:pt x="2016125" y="38226"/>
                </a:lnTo>
                <a:lnTo>
                  <a:pt x="1940052" y="0"/>
                </a:lnTo>
                <a:close/>
              </a:path>
              <a:path w="2016125" h="76200">
                <a:moveTo>
                  <a:pt x="126" y="24003"/>
                </a:moveTo>
                <a:lnTo>
                  <a:pt x="0" y="43053"/>
                </a:lnTo>
                <a:lnTo>
                  <a:pt x="1939972" y="47595"/>
                </a:lnTo>
                <a:lnTo>
                  <a:pt x="1940004" y="28545"/>
                </a:lnTo>
                <a:lnTo>
                  <a:pt x="126" y="2400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25" name="object 25"/>
          <p:cNvSpPr txBox="1"/>
          <p:nvPr/>
        </p:nvSpPr>
        <p:spPr>
          <a:xfrm>
            <a:off x="6019800" y="3025775"/>
            <a:ext cx="1717675" cy="279400"/>
          </a:xfrm>
          <a:prstGeom prst="rect">
            <a:avLst/>
          </a:prstGeom>
        </p:spPr>
        <p:txBody>
          <a:bodyPr lIns="0" tIns="0" rIns="0" bIns="0">
            <a:spAutoFit/>
          </a:bodyPr>
          <a:lstStyle/>
          <a:p>
            <a:pPr marL="12700">
              <a:defRPr/>
            </a:pPr>
            <a:r>
              <a:rPr sz="2000" spc="-5" dirty="0">
                <a:latin typeface="Comic Sans MS"/>
                <a:cs typeface="Comic Sans MS"/>
              </a:rPr>
              <a:t>d</a:t>
            </a:r>
            <a:r>
              <a:rPr sz="2000" spc="-10" dirty="0">
                <a:latin typeface="Comic Sans MS"/>
                <a:cs typeface="Comic Sans MS"/>
              </a:rPr>
              <a:t>a</a:t>
            </a:r>
            <a:r>
              <a:rPr sz="2000" spc="-5" dirty="0">
                <a:latin typeface="Comic Sans MS"/>
                <a:cs typeface="Comic Sans MS"/>
              </a:rPr>
              <a:t>t</a:t>
            </a:r>
            <a:r>
              <a:rPr sz="2000" dirty="0">
                <a:latin typeface="Comic Sans MS"/>
                <a:cs typeface="Comic Sans MS"/>
              </a:rPr>
              <a:t>a := </a:t>
            </a:r>
            <a:r>
              <a:rPr sz="2000" spc="-5" dirty="0">
                <a:latin typeface="Comic Sans MS"/>
                <a:cs typeface="Comic Sans MS"/>
              </a:rPr>
              <a:t>r</a:t>
            </a:r>
            <a:r>
              <a:rPr sz="2000" spc="-10" dirty="0">
                <a:latin typeface="Comic Sans MS"/>
                <a:cs typeface="Comic Sans MS"/>
              </a:rPr>
              <a:t>ea</a:t>
            </a:r>
            <a:r>
              <a:rPr sz="2000" spc="-5" dirty="0">
                <a:latin typeface="Comic Sans MS"/>
                <a:cs typeface="Comic Sans MS"/>
              </a:rPr>
              <a:t>d</a:t>
            </a:r>
            <a:r>
              <a:rPr sz="2000" dirty="0">
                <a:latin typeface="Comic Sans MS"/>
                <a:cs typeface="Comic Sans MS"/>
              </a:rPr>
              <a:t>(</a:t>
            </a:r>
            <a:r>
              <a:rPr sz="2000" spc="20" dirty="0">
                <a:latin typeface="Comic Sans MS"/>
                <a:cs typeface="Comic Sans MS"/>
              </a:rPr>
              <a:t> </a:t>
            </a:r>
            <a:r>
              <a:rPr sz="2000" dirty="0">
                <a:latin typeface="Comic Sans MS"/>
                <a:cs typeface="Comic Sans MS"/>
              </a:rPr>
              <a:t>)</a:t>
            </a:r>
            <a:endParaRPr sz="2000">
              <a:latin typeface="Comic Sans MS"/>
              <a:cs typeface="Comic Sans MS"/>
            </a:endParaRPr>
          </a:p>
        </p:txBody>
      </p:sp>
      <p:sp>
        <p:nvSpPr>
          <p:cNvPr id="621594" name="object 26"/>
          <p:cNvSpPr>
            <a:spLocks noChangeArrowheads="1"/>
          </p:cNvSpPr>
          <p:nvPr/>
        </p:nvSpPr>
        <p:spPr bwMode="auto">
          <a:xfrm>
            <a:off x="5589588" y="4095750"/>
            <a:ext cx="414337" cy="40957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1595" name="object 27"/>
          <p:cNvSpPr>
            <a:spLocks/>
          </p:cNvSpPr>
          <p:nvPr/>
        </p:nvSpPr>
        <p:spPr bwMode="auto">
          <a:xfrm>
            <a:off x="5795963" y="3879850"/>
            <a:ext cx="369887" cy="263525"/>
          </a:xfrm>
          <a:custGeom>
            <a:avLst/>
            <a:gdLst>
              <a:gd name="T0" fmla="*/ 220158 w 370204"/>
              <a:gd name="T1" fmla="*/ 187324 h 263525"/>
              <a:gd name="T2" fmla="*/ 144153 w 370204"/>
              <a:gd name="T3" fmla="*/ 225424 h 263525"/>
              <a:gd name="T4" fmla="*/ 220158 w 370204"/>
              <a:gd name="T5" fmla="*/ 263524 h 263525"/>
              <a:gd name="T6" fmla="*/ 220158 w 370204"/>
              <a:gd name="T7" fmla="*/ 234949 h 263525"/>
              <a:gd name="T8" fmla="*/ 207491 w 370204"/>
              <a:gd name="T9" fmla="*/ 234949 h 263525"/>
              <a:gd name="T10" fmla="*/ 207491 w 370204"/>
              <a:gd name="T11" fmla="*/ 215899 h 263525"/>
              <a:gd name="T12" fmla="*/ 220158 w 370204"/>
              <a:gd name="T13" fmla="*/ 215899 h 263525"/>
              <a:gd name="T14" fmla="*/ 220158 w 370204"/>
              <a:gd name="T15" fmla="*/ 187324 h 263525"/>
              <a:gd name="T16" fmla="*/ 220158 w 370204"/>
              <a:gd name="T17" fmla="*/ 215899 h 263525"/>
              <a:gd name="T18" fmla="*/ 207491 w 370204"/>
              <a:gd name="T19" fmla="*/ 215899 h 263525"/>
              <a:gd name="T20" fmla="*/ 207491 w 370204"/>
              <a:gd name="T21" fmla="*/ 234949 h 263525"/>
              <a:gd name="T22" fmla="*/ 220158 w 370204"/>
              <a:gd name="T23" fmla="*/ 234949 h 263525"/>
              <a:gd name="T24" fmla="*/ 220158 w 370204"/>
              <a:gd name="T25" fmla="*/ 215899 h 263525"/>
              <a:gd name="T26" fmla="*/ 350000 w 370204"/>
              <a:gd name="T27" fmla="*/ 215899 h 263525"/>
              <a:gd name="T28" fmla="*/ 220158 w 370204"/>
              <a:gd name="T29" fmla="*/ 215899 h 263525"/>
              <a:gd name="T30" fmla="*/ 220158 w 370204"/>
              <a:gd name="T31" fmla="*/ 234949 h 263525"/>
              <a:gd name="T32" fmla="*/ 364694 w 370204"/>
              <a:gd name="T33" fmla="*/ 234949 h 263525"/>
              <a:gd name="T34" fmla="*/ 369000 w 370204"/>
              <a:gd name="T35" fmla="*/ 230631 h 263525"/>
              <a:gd name="T36" fmla="*/ 369000 w 370204"/>
              <a:gd name="T37" fmla="*/ 225424 h 263525"/>
              <a:gd name="T38" fmla="*/ 350000 w 370204"/>
              <a:gd name="T39" fmla="*/ 225424 h 263525"/>
              <a:gd name="T40" fmla="*/ 350000 w 370204"/>
              <a:gd name="T41" fmla="*/ 215899 h 263525"/>
              <a:gd name="T42" fmla="*/ 350000 w 370204"/>
              <a:gd name="T43" fmla="*/ 9524 h 263525"/>
              <a:gd name="T44" fmla="*/ 350000 w 370204"/>
              <a:gd name="T45" fmla="*/ 225424 h 263525"/>
              <a:gd name="T46" fmla="*/ 359500 w 370204"/>
              <a:gd name="T47" fmla="*/ 215899 h 263525"/>
              <a:gd name="T48" fmla="*/ 369000 w 370204"/>
              <a:gd name="T49" fmla="*/ 215899 h 263525"/>
              <a:gd name="T50" fmla="*/ 369000 w 370204"/>
              <a:gd name="T51" fmla="*/ 19049 h 263525"/>
              <a:gd name="T52" fmla="*/ 359500 w 370204"/>
              <a:gd name="T53" fmla="*/ 19049 h 263525"/>
              <a:gd name="T54" fmla="*/ 350000 w 370204"/>
              <a:gd name="T55" fmla="*/ 9524 h 263525"/>
              <a:gd name="T56" fmla="*/ 369000 w 370204"/>
              <a:gd name="T57" fmla="*/ 215899 h 263525"/>
              <a:gd name="T58" fmla="*/ 359500 w 370204"/>
              <a:gd name="T59" fmla="*/ 215899 h 263525"/>
              <a:gd name="T60" fmla="*/ 350000 w 370204"/>
              <a:gd name="T61" fmla="*/ 225424 h 263525"/>
              <a:gd name="T62" fmla="*/ 369000 w 370204"/>
              <a:gd name="T63" fmla="*/ 225424 h 263525"/>
              <a:gd name="T64" fmla="*/ 369000 w 370204"/>
              <a:gd name="T65" fmla="*/ 215899 h 263525"/>
              <a:gd name="T66" fmla="*/ 364694 w 370204"/>
              <a:gd name="T67" fmla="*/ 0 h 263525"/>
              <a:gd name="T68" fmla="*/ 0 w 370204"/>
              <a:gd name="T69" fmla="*/ 0 h 263525"/>
              <a:gd name="T70" fmla="*/ 0 w 370204"/>
              <a:gd name="T71" fmla="*/ 19049 h 263525"/>
              <a:gd name="T72" fmla="*/ 350000 w 370204"/>
              <a:gd name="T73" fmla="*/ 19049 h 263525"/>
              <a:gd name="T74" fmla="*/ 350000 w 370204"/>
              <a:gd name="T75" fmla="*/ 9524 h 263525"/>
              <a:gd name="T76" fmla="*/ 369000 w 370204"/>
              <a:gd name="T77" fmla="*/ 9524 h 263525"/>
              <a:gd name="T78" fmla="*/ 369000 w 370204"/>
              <a:gd name="T79" fmla="*/ 4190 h 263525"/>
              <a:gd name="T80" fmla="*/ 364694 w 370204"/>
              <a:gd name="T81" fmla="*/ 0 h 263525"/>
              <a:gd name="T82" fmla="*/ 369000 w 370204"/>
              <a:gd name="T83" fmla="*/ 9524 h 263525"/>
              <a:gd name="T84" fmla="*/ 350000 w 370204"/>
              <a:gd name="T85" fmla="*/ 9524 h 263525"/>
              <a:gd name="T86" fmla="*/ 359500 w 370204"/>
              <a:gd name="T87" fmla="*/ 19049 h 263525"/>
              <a:gd name="T88" fmla="*/ 369000 w 370204"/>
              <a:gd name="T89" fmla="*/ 19049 h 263525"/>
              <a:gd name="T90" fmla="*/ 369000 w 370204"/>
              <a:gd name="T91" fmla="*/ 9524 h 26352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70204" h="263525">
                <a:moveTo>
                  <a:pt x="220725" y="187324"/>
                </a:moveTo>
                <a:lnTo>
                  <a:pt x="144525" y="225424"/>
                </a:lnTo>
                <a:lnTo>
                  <a:pt x="220725" y="263524"/>
                </a:lnTo>
                <a:lnTo>
                  <a:pt x="220725" y="234949"/>
                </a:lnTo>
                <a:lnTo>
                  <a:pt x="208025" y="234949"/>
                </a:lnTo>
                <a:lnTo>
                  <a:pt x="208025" y="215899"/>
                </a:lnTo>
                <a:lnTo>
                  <a:pt x="220725" y="215899"/>
                </a:lnTo>
                <a:lnTo>
                  <a:pt x="220725" y="187324"/>
                </a:lnTo>
                <a:close/>
              </a:path>
              <a:path w="370204" h="263525">
                <a:moveTo>
                  <a:pt x="220725" y="215899"/>
                </a:moveTo>
                <a:lnTo>
                  <a:pt x="208025" y="215899"/>
                </a:lnTo>
                <a:lnTo>
                  <a:pt x="208025" y="234949"/>
                </a:lnTo>
                <a:lnTo>
                  <a:pt x="220725" y="234949"/>
                </a:lnTo>
                <a:lnTo>
                  <a:pt x="220725" y="215899"/>
                </a:lnTo>
                <a:close/>
              </a:path>
              <a:path w="370204" h="263525">
                <a:moveTo>
                  <a:pt x="350900" y="215899"/>
                </a:moveTo>
                <a:lnTo>
                  <a:pt x="220725" y="215899"/>
                </a:lnTo>
                <a:lnTo>
                  <a:pt x="220725" y="234949"/>
                </a:lnTo>
                <a:lnTo>
                  <a:pt x="365633" y="234949"/>
                </a:lnTo>
                <a:lnTo>
                  <a:pt x="369950" y="230631"/>
                </a:lnTo>
                <a:lnTo>
                  <a:pt x="369950" y="225424"/>
                </a:lnTo>
                <a:lnTo>
                  <a:pt x="350900" y="225424"/>
                </a:lnTo>
                <a:lnTo>
                  <a:pt x="350900" y="215899"/>
                </a:lnTo>
                <a:close/>
              </a:path>
              <a:path w="370204" h="263525">
                <a:moveTo>
                  <a:pt x="350900" y="9524"/>
                </a:moveTo>
                <a:lnTo>
                  <a:pt x="350900" y="225424"/>
                </a:lnTo>
                <a:lnTo>
                  <a:pt x="360425" y="215899"/>
                </a:lnTo>
                <a:lnTo>
                  <a:pt x="369950" y="215899"/>
                </a:lnTo>
                <a:lnTo>
                  <a:pt x="369950" y="19049"/>
                </a:lnTo>
                <a:lnTo>
                  <a:pt x="360425" y="19049"/>
                </a:lnTo>
                <a:lnTo>
                  <a:pt x="350900" y="9524"/>
                </a:lnTo>
                <a:close/>
              </a:path>
              <a:path w="370204" h="263525">
                <a:moveTo>
                  <a:pt x="369950" y="215899"/>
                </a:moveTo>
                <a:lnTo>
                  <a:pt x="360425" y="215899"/>
                </a:lnTo>
                <a:lnTo>
                  <a:pt x="350900" y="225424"/>
                </a:lnTo>
                <a:lnTo>
                  <a:pt x="369950" y="225424"/>
                </a:lnTo>
                <a:lnTo>
                  <a:pt x="369950" y="215899"/>
                </a:lnTo>
                <a:close/>
              </a:path>
              <a:path w="370204" h="263525">
                <a:moveTo>
                  <a:pt x="365633" y="0"/>
                </a:moveTo>
                <a:lnTo>
                  <a:pt x="0" y="0"/>
                </a:lnTo>
                <a:lnTo>
                  <a:pt x="0" y="19049"/>
                </a:lnTo>
                <a:lnTo>
                  <a:pt x="350900" y="19049"/>
                </a:lnTo>
                <a:lnTo>
                  <a:pt x="350900" y="9524"/>
                </a:lnTo>
                <a:lnTo>
                  <a:pt x="369950" y="9524"/>
                </a:lnTo>
                <a:lnTo>
                  <a:pt x="369950" y="4190"/>
                </a:lnTo>
                <a:lnTo>
                  <a:pt x="365633" y="0"/>
                </a:lnTo>
                <a:close/>
              </a:path>
              <a:path w="370204" h="263525">
                <a:moveTo>
                  <a:pt x="369950" y="9524"/>
                </a:moveTo>
                <a:lnTo>
                  <a:pt x="350900" y="9524"/>
                </a:lnTo>
                <a:lnTo>
                  <a:pt x="360425" y="19049"/>
                </a:lnTo>
                <a:lnTo>
                  <a:pt x="369950" y="19049"/>
                </a:lnTo>
                <a:lnTo>
                  <a:pt x="369950" y="95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28" name="object 28"/>
          <p:cNvSpPr txBox="1"/>
          <p:nvPr/>
        </p:nvSpPr>
        <p:spPr>
          <a:xfrm>
            <a:off x="5892800" y="3602038"/>
            <a:ext cx="1179513" cy="279400"/>
          </a:xfrm>
          <a:prstGeom prst="rect">
            <a:avLst/>
          </a:prstGeom>
        </p:spPr>
        <p:txBody>
          <a:bodyPr lIns="0" tIns="0" rIns="0" bIns="0">
            <a:spAutoFit/>
          </a:bodyPr>
          <a:lstStyle/>
          <a:p>
            <a:pPr marL="12700">
              <a:defRPr/>
            </a:pPr>
            <a:r>
              <a:rPr sz="2000" spc="-5" dirty="0">
                <a:latin typeface="Comic Sans MS"/>
                <a:cs typeface="Comic Sans MS"/>
              </a:rPr>
              <a:t>f2</a:t>
            </a:r>
            <a:r>
              <a:rPr sz="2000" dirty="0">
                <a:latin typeface="Comic Sans MS"/>
                <a:cs typeface="Comic Sans MS"/>
              </a:rPr>
              <a:t>( </a:t>
            </a:r>
            <a:r>
              <a:rPr sz="2000" spc="-5" dirty="0">
                <a:latin typeface="Comic Sans MS"/>
                <a:cs typeface="Comic Sans MS"/>
              </a:rPr>
              <a:t>dat</a:t>
            </a:r>
            <a:r>
              <a:rPr sz="2000" dirty="0">
                <a:latin typeface="Comic Sans MS"/>
                <a:cs typeface="Comic Sans MS"/>
              </a:rPr>
              <a:t>a</a:t>
            </a:r>
            <a:r>
              <a:rPr sz="2000" spc="5" dirty="0">
                <a:latin typeface="Comic Sans MS"/>
                <a:cs typeface="Comic Sans MS"/>
              </a:rPr>
              <a:t> </a:t>
            </a:r>
            <a:r>
              <a:rPr sz="2000" dirty="0">
                <a:latin typeface="Comic Sans MS"/>
                <a:cs typeface="Comic Sans MS"/>
              </a:rPr>
              <a:t>)</a:t>
            </a:r>
            <a:endParaRPr sz="2000">
              <a:latin typeface="Comic Sans MS"/>
              <a:cs typeface="Comic Sans MS"/>
            </a:endParaRPr>
          </a:p>
        </p:txBody>
      </p:sp>
      <p:sp>
        <p:nvSpPr>
          <p:cNvPr id="621597" name="object 29"/>
          <p:cNvSpPr>
            <a:spLocks noChangeArrowheads="1"/>
          </p:cNvSpPr>
          <p:nvPr/>
        </p:nvSpPr>
        <p:spPr bwMode="auto">
          <a:xfrm>
            <a:off x="1770063" y="4378325"/>
            <a:ext cx="1139825" cy="871538"/>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1598" name="object 30"/>
          <p:cNvSpPr txBox="1">
            <a:spLocks noChangeArrowheads="1"/>
          </p:cNvSpPr>
          <p:nvPr/>
        </p:nvSpPr>
        <p:spPr bwMode="auto">
          <a:xfrm>
            <a:off x="1938338" y="4491038"/>
            <a:ext cx="561975"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000">
                <a:latin typeface="Comic Sans MS" charset="0"/>
                <a:cs typeface="Comic Sans MS" charset="0"/>
              </a:rPr>
              <a:t>Push</a:t>
            </a:r>
          </a:p>
        </p:txBody>
      </p:sp>
      <p:sp>
        <p:nvSpPr>
          <p:cNvPr id="621599" name="object 31"/>
          <p:cNvSpPr>
            <a:spLocks noChangeArrowheads="1"/>
          </p:cNvSpPr>
          <p:nvPr/>
        </p:nvSpPr>
        <p:spPr bwMode="auto">
          <a:xfrm>
            <a:off x="3829050" y="3063875"/>
            <a:ext cx="1458913" cy="1157288"/>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32" name="object 32"/>
          <p:cNvSpPr txBox="1"/>
          <p:nvPr/>
        </p:nvSpPr>
        <p:spPr>
          <a:xfrm>
            <a:off x="4243388" y="3697288"/>
            <a:ext cx="431800" cy="280987"/>
          </a:xfrm>
          <a:prstGeom prst="rect">
            <a:avLst/>
          </a:prstGeom>
        </p:spPr>
        <p:txBody>
          <a:bodyPr lIns="0" tIns="0" rIns="0" bIns="0">
            <a:spAutoFit/>
          </a:bodyPr>
          <a:lstStyle/>
          <a:p>
            <a:pPr marL="12700">
              <a:defRPr/>
            </a:pPr>
            <a:r>
              <a:rPr sz="2000" dirty="0">
                <a:latin typeface="Comic Sans MS"/>
                <a:cs typeface="Comic Sans MS"/>
              </a:rPr>
              <a:t>Pu</a:t>
            </a:r>
            <a:r>
              <a:rPr sz="2000" spc="5" dirty="0">
                <a:latin typeface="Comic Sans MS"/>
                <a:cs typeface="Comic Sans MS"/>
              </a:rPr>
              <a:t>l</a:t>
            </a:r>
            <a:r>
              <a:rPr sz="2000" dirty="0">
                <a:latin typeface="Comic Sans MS"/>
                <a:cs typeface="Comic Sans MS"/>
              </a:rPr>
              <a:t>l</a:t>
            </a:r>
            <a:endParaRPr sz="2000">
              <a:latin typeface="Comic Sans MS"/>
              <a:cs typeface="Comic Sans MS"/>
            </a:endParaRPr>
          </a:p>
        </p:txBody>
      </p:sp>
      <p:sp>
        <p:nvSpPr>
          <p:cNvPr id="621601" name="object 33"/>
          <p:cNvSpPr>
            <a:spLocks/>
          </p:cNvSpPr>
          <p:nvPr/>
        </p:nvSpPr>
        <p:spPr bwMode="auto">
          <a:xfrm>
            <a:off x="5795963" y="3490913"/>
            <a:ext cx="2016125" cy="76200"/>
          </a:xfrm>
          <a:custGeom>
            <a:avLst/>
            <a:gdLst>
              <a:gd name="T0" fmla="*/ 1938222 w 2016759"/>
              <a:gd name="T1" fmla="*/ 28575 h 76200"/>
              <a:gd name="T2" fmla="*/ 2014351 w 2016759"/>
              <a:gd name="T3" fmla="*/ 47625 h 76200"/>
              <a:gd name="T4" fmla="*/ 1881126 w 2016759"/>
              <a:gd name="T5" fmla="*/ 28575 h 76200"/>
              <a:gd name="T6" fmla="*/ 1804998 w 2016759"/>
              <a:gd name="T7" fmla="*/ 47625 h 76200"/>
              <a:gd name="T8" fmla="*/ 1881126 w 2016759"/>
              <a:gd name="T9" fmla="*/ 28575 h 76200"/>
              <a:gd name="T10" fmla="*/ 1671774 w 2016759"/>
              <a:gd name="T11" fmla="*/ 28575 h 76200"/>
              <a:gd name="T12" fmla="*/ 1747902 w 2016759"/>
              <a:gd name="T13" fmla="*/ 47625 h 76200"/>
              <a:gd name="T14" fmla="*/ 1614678 w 2016759"/>
              <a:gd name="T15" fmla="*/ 28575 h 76200"/>
              <a:gd name="T16" fmla="*/ 1538550 w 2016759"/>
              <a:gd name="T17" fmla="*/ 47625 h 76200"/>
              <a:gd name="T18" fmla="*/ 1614678 w 2016759"/>
              <a:gd name="T19" fmla="*/ 28575 h 76200"/>
              <a:gd name="T20" fmla="*/ 1405326 w 2016759"/>
              <a:gd name="T21" fmla="*/ 28575 h 76200"/>
              <a:gd name="T22" fmla="*/ 1481454 w 2016759"/>
              <a:gd name="T23" fmla="*/ 47625 h 76200"/>
              <a:gd name="T24" fmla="*/ 1348230 w 2016759"/>
              <a:gd name="T25" fmla="*/ 28575 h 76200"/>
              <a:gd name="T26" fmla="*/ 1272102 w 2016759"/>
              <a:gd name="T27" fmla="*/ 47625 h 76200"/>
              <a:gd name="T28" fmla="*/ 1348230 w 2016759"/>
              <a:gd name="T29" fmla="*/ 28575 h 76200"/>
              <a:gd name="T30" fmla="*/ 1138878 w 2016759"/>
              <a:gd name="T31" fmla="*/ 28575 h 76200"/>
              <a:gd name="T32" fmla="*/ 1215006 w 2016759"/>
              <a:gd name="T33" fmla="*/ 47625 h 76200"/>
              <a:gd name="T34" fmla="*/ 1081782 w 2016759"/>
              <a:gd name="T35" fmla="*/ 28575 h 76200"/>
              <a:gd name="T36" fmla="*/ 1005653 w 2016759"/>
              <a:gd name="T37" fmla="*/ 47625 h 76200"/>
              <a:gd name="T38" fmla="*/ 1081782 w 2016759"/>
              <a:gd name="T39" fmla="*/ 28575 h 76200"/>
              <a:gd name="T40" fmla="*/ 872428 w 2016759"/>
              <a:gd name="T41" fmla="*/ 28575 h 76200"/>
              <a:gd name="T42" fmla="*/ 948557 w 2016759"/>
              <a:gd name="T43" fmla="*/ 47625 h 76200"/>
              <a:gd name="T44" fmla="*/ 815332 w 2016759"/>
              <a:gd name="T45" fmla="*/ 28575 h 76200"/>
              <a:gd name="T46" fmla="*/ 739203 w 2016759"/>
              <a:gd name="T47" fmla="*/ 47625 h 76200"/>
              <a:gd name="T48" fmla="*/ 815332 w 2016759"/>
              <a:gd name="T49" fmla="*/ 28575 h 76200"/>
              <a:gd name="T50" fmla="*/ 605978 w 2016759"/>
              <a:gd name="T51" fmla="*/ 28575 h 76200"/>
              <a:gd name="T52" fmla="*/ 682107 w 2016759"/>
              <a:gd name="T53" fmla="*/ 47625 h 76200"/>
              <a:gd name="T54" fmla="*/ 548882 w 2016759"/>
              <a:gd name="T55" fmla="*/ 28575 h 76200"/>
              <a:gd name="T56" fmla="*/ 472754 w 2016759"/>
              <a:gd name="T57" fmla="*/ 47625 h 76200"/>
              <a:gd name="T58" fmla="*/ 548882 w 2016759"/>
              <a:gd name="T59" fmla="*/ 28575 h 76200"/>
              <a:gd name="T60" fmla="*/ 339530 w 2016759"/>
              <a:gd name="T61" fmla="*/ 28575 h 76200"/>
              <a:gd name="T62" fmla="*/ 415658 w 2016759"/>
              <a:gd name="T63" fmla="*/ 47625 h 76200"/>
              <a:gd name="T64" fmla="*/ 282434 w 2016759"/>
              <a:gd name="T65" fmla="*/ 28575 h 76200"/>
              <a:gd name="T66" fmla="*/ 206306 w 2016759"/>
              <a:gd name="T67" fmla="*/ 47625 h 76200"/>
              <a:gd name="T68" fmla="*/ 282434 w 2016759"/>
              <a:gd name="T69" fmla="*/ 28575 h 76200"/>
              <a:gd name="T70" fmla="*/ 0 w 2016759"/>
              <a:gd name="T71" fmla="*/ 38100 h 76200"/>
              <a:gd name="T72" fmla="*/ 76207 w 2016759"/>
              <a:gd name="T73" fmla="*/ 47625 h 76200"/>
              <a:gd name="T74" fmla="*/ 73082 w 2016759"/>
              <a:gd name="T75" fmla="*/ 28575 h 76200"/>
              <a:gd name="T76" fmla="*/ 76128 w 2016759"/>
              <a:gd name="T77" fmla="*/ 0 h 76200"/>
              <a:gd name="T78" fmla="*/ 73082 w 2016759"/>
              <a:gd name="T79" fmla="*/ 28575 h 76200"/>
              <a:gd name="T80" fmla="*/ 76207 w 2016759"/>
              <a:gd name="T81" fmla="*/ 47625 h 76200"/>
              <a:gd name="T82" fmla="*/ 149210 w 2016759"/>
              <a:gd name="T83" fmla="*/ 28575 h 76200"/>
              <a:gd name="T84" fmla="*/ 76207 w 2016759"/>
              <a:gd name="T85" fmla="*/ 47625 h 76200"/>
              <a:gd name="T86" fmla="*/ 149210 w 2016759"/>
              <a:gd name="T87" fmla="*/ 28575 h 76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16759" h="76200">
                <a:moveTo>
                  <a:pt x="2016252" y="28575"/>
                </a:moveTo>
                <a:lnTo>
                  <a:pt x="1940052" y="28575"/>
                </a:lnTo>
                <a:lnTo>
                  <a:pt x="1940052" y="47625"/>
                </a:lnTo>
                <a:lnTo>
                  <a:pt x="2016252" y="47625"/>
                </a:lnTo>
                <a:lnTo>
                  <a:pt x="2016252" y="28575"/>
                </a:lnTo>
                <a:close/>
              </a:path>
              <a:path w="2016759" h="76200">
                <a:moveTo>
                  <a:pt x="1882902" y="28575"/>
                </a:moveTo>
                <a:lnTo>
                  <a:pt x="1806702" y="28575"/>
                </a:lnTo>
                <a:lnTo>
                  <a:pt x="1806702" y="47625"/>
                </a:lnTo>
                <a:lnTo>
                  <a:pt x="1882902" y="47625"/>
                </a:lnTo>
                <a:lnTo>
                  <a:pt x="1882902" y="28575"/>
                </a:lnTo>
                <a:close/>
              </a:path>
              <a:path w="2016759" h="76200">
                <a:moveTo>
                  <a:pt x="1749552" y="28575"/>
                </a:moveTo>
                <a:lnTo>
                  <a:pt x="1673352" y="28575"/>
                </a:lnTo>
                <a:lnTo>
                  <a:pt x="1673352" y="47625"/>
                </a:lnTo>
                <a:lnTo>
                  <a:pt x="1749552" y="47625"/>
                </a:lnTo>
                <a:lnTo>
                  <a:pt x="1749552" y="28575"/>
                </a:lnTo>
                <a:close/>
              </a:path>
              <a:path w="2016759" h="76200">
                <a:moveTo>
                  <a:pt x="1616202" y="28575"/>
                </a:moveTo>
                <a:lnTo>
                  <a:pt x="1540002" y="28575"/>
                </a:lnTo>
                <a:lnTo>
                  <a:pt x="1540002" y="47625"/>
                </a:lnTo>
                <a:lnTo>
                  <a:pt x="1616202" y="47625"/>
                </a:lnTo>
                <a:lnTo>
                  <a:pt x="1616202" y="28575"/>
                </a:lnTo>
                <a:close/>
              </a:path>
              <a:path w="2016759" h="76200">
                <a:moveTo>
                  <a:pt x="1482852" y="28575"/>
                </a:moveTo>
                <a:lnTo>
                  <a:pt x="1406652" y="28575"/>
                </a:lnTo>
                <a:lnTo>
                  <a:pt x="1406652" y="47625"/>
                </a:lnTo>
                <a:lnTo>
                  <a:pt x="1482852" y="47625"/>
                </a:lnTo>
                <a:lnTo>
                  <a:pt x="1482852" y="28575"/>
                </a:lnTo>
                <a:close/>
              </a:path>
              <a:path w="2016759" h="76200">
                <a:moveTo>
                  <a:pt x="1349502" y="28575"/>
                </a:moveTo>
                <a:lnTo>
                  <a:pt x="1273302" y="28575"/>
                </a:lnTo>
                <a:lnTo>
                  <a:pt x="1273302" y="47625"/>
                </a:lnTo>
                <a:lnTo>
                  <a:pt x="1349502" y="47625"/>
                </a:lnTo>
                <a:lnTo>
                  <a:pt x="1349502" y="28575"/>
                </a:lnTo>
                <a:close/>
              </a:path>
              <a:path w="2016759" h="76200">
                <a:moveTo>
                  <a:pt x="1216152" y="28575"/>
                </a:moveTo>
                <a:lnTo>
                  <a:pt x="1139952" y="28575"/>
                </a:lnTo>
                <a:lnTo>
                  <a:pt x="1139952" y="47625"/>
                </a:lnTo>
                <a:lnTo>
                  <a:pt x="1216152" y="47625"/>
                </a:lnTo>
                <a:lnTo>
                  <a:pt x="1216152" y="28575"/>
                </a:lnTo>
                <a:close/>
              </a:path>
              <a:path w="2016759" h="76200">
                <a:moveTo>
                  <a:pt x="1082802" y="28575"/>
                </a:moveTo>
                <a:lnTo>
                  <a:pt x="1006601" y="28575"/>
                </a:lnTo>
                <a:lnTo>
                  <a:pt x="1006601" y="47625"/>
                </a:lnTo>
                <a:lnTo>
                  <a:pt x="1082802" y="47625"/>
                </a:lnTo>
                <a:lnTo>
                  <a:pt x="1082802" y="28575"/>
                </a:lnTo>
                <a:close/>
              </a:path>
              <a:path w="2016759" h="76200">
                <a:moveTo>
                  <a:pt x="949451" y="28575"/>
                </a:moveTo>
                <a:lnTo>
                  <a:pt x="873251" y="28575"/>
                </a:lnTo>
                <a:lnTo>
                  <a:pt x="873251" y="47625"/>
                </a:lnTo>
                <a:lnTo>
                  <a:pt x="949451" y="47625"/>
                </a:lnTo>
                <a:lnTo>
                  <a:pt x="949451" y="28575"/>
                </a:lnTo>
                <a:close/>
              </a:path>
              <a:path w="2016759" h="76200">
                <a:moveTo>
                  <a:pt x="816101" y="28575"/>
                </a:moveTo>
                <a:lnTo>
                  <a:pt x="739901" y="28575"/>
                </a:lnTo>
                <a:lnTo>
                  <a:pt x="739901" y="47625"/>
                </a:lnTo>
                <a:lnTo>
                  <a:pt x="816101" y="47625"/>
                </a:lnTo>
                <a:lnTo>
                  <a:pt x="816101" y="28575"/>
                </a:lnTo>
                <a:close/>
              </a:path>
              <a:path w="2016759" h="76200">
                <a:moveTo>
                  <a:pt x="682751" y="28575"/>
                </a:moveTo>
                <a:lnTo>
                  <a:pt x="606551" y="28575"/>
                </a:lnTo>
                <a:lnTo>
                  <a:pt x="606551" y="47625"/>
                </a:lnTo>
                <a:lnTo>
                  <a:pt x="682751" y="47625"/>
                </a:lnTo>
                <a:lnTo>
                  <a:pt x="682751" y="28575"/>
                </a:lnTo>
                <a:close/>
              </a:path>
              <a:path w="2016759" h="76200">
                <a:moveTo>
                  <a:pt x="549401" y="28575"/>
                </a:moveTo>
                <a:lnTo>
                  <a:pt x="473201" y="28575"/>
                </a:lnTo>
                <a:lnTo>
                  <a:pt x="473201" y="47625"/>
                </a:lnTo>
                <a:lnTo>
                  <a:pt x="549401" y="47625"/>
                </a:lnTo>
                <a:lnTo>
                  <a:pt x="549401" y="28575"/>
                </a:lnTo>
                <a:close/>
              </a:path>
              <a:path w="2016759" h="76200">
                <a:moveTo>
                  <a:pt x="416051" y="28575"/>
                </a:moveTo>
                <a:lnTo>
                  <a:pt x="339851" y="28575"/>
                </a:lnTo>
                <a:lnTo>
                  <a:pt x="339851" y="47625"/>
                </a:lnTo>
                <a:lnTo>
                  <a:pt x="416051" y="47625"/>
                </a:lnTo>
                <a:lnTo>
                  <a:pt x="416051" y="28575"/>
                </a:lnTo>
                <a:close/>
              </a:path>
              <a:path w="2016759" h="76200">
                <a:moveTo>
                  <a:pt x="282701" y="28575"/>
                </a:moveTo>
                <a:lnTo>
                  <a:pt x="206501" y="28575"/>
                </a:lnTo>
                <a:lnTo>
                  <a:pt x="206501" y="47625"/>
                </a:lnTo>
                <a:lnTo>
                  <a:pt x="282701" y="47625"/>
                </a:lnTo>
                <a:lnTo>
                  <a:pt x="282701" y="28575"/>
                </a:lnTo>
                <a:close/>
              </a:path>
              <a:path w="2016759" h="76200">
                <a:moveTo>
                  <a:pt x="76200" y="0"/>
                </a:moveTo>
                <a:lnTo>
                  <a:pt x="0" y="38100"/>
                </a:lnTo>
                <a:lnTo>
                  <a:pt x="76326" y="76200"/>
                </a:lnTo>
                <a:lnTo>
                  <a:pt x="76279" y="47625"/>
                </a:lnTo>
                <a:lnTo>
                  <a:pt x="73151" y="47625"/>
                </a:lnTo>
                <a:lnTo>
                  <a:pt x="73151" y="28575"/>
                </a:lnTo>
                <a:lnTo>
                  <a:pt x="76247" y="28575"/>
                </a:lnTo>
                <a:lnTo>
                  <a:pt x="76200" y="0"/>
                </a:lnTo>
                <a:close/>
              </a:path>
              <a:path w="2016759" h="76200">
                <a:moveTo>
                  <a:pt x="76247" y="28575"/>
                </a:moveTo>
                <a:lnTo>
                  <a:pt x="73151" y="28575"/>
                </a:lnTo>
                <a:lnTo>
                  <a:pt x="73151" y="47625"/>
                </a:lnTo>
                <a:lnTo>
                  <a:pt x="76279" y="47625"/>
                </a:lnTo>
                <a:lnTo>
                  <a:pt x="76247" y="28575"/>
                </a:lnTo>
                <a:close/>
              </a:path>
              <a:path w="2016759" h="76200">
                <a:moveTo>
                  <a:pt x="149351" y="28575"/>
                </a:moveTo>
                <a:lnTo>
                  <a:pt x="76247" y="28575"/>
                </a:lnTo>
                <a:lnTo>
                  <a:pt x="76279" y="47625"/>
                </a:lnTo>
                <a:lnTo>
                  <a:pt x="149351" y="47625"/>
                </a:lnTo>
                <a:lnTo>
                  <a:pt x="149351" y="285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1602" name="object 34"/>
          <p:cNvSpPr>
            <a:spLocks/>
          </p:cNvSpPr>
          <p:nvPr/>
        </p:nvSpPr>
        <p:spPr bwMode="auto">
          <a:xfrm>
            <a:off x="3492500" y="4498975"/>
            <a:ext cx="2016125" cy="76200"/>
          </a:xfrm>
          <a:custGeom>
            <a:avLst/>
            <a:gdLst>
              <a:gd name="T0" fmla="*/ 1939925 w 2016125"/>
              <a:gd name="T1" fmla="*/ 28574 h 76200"/>
              <a:gd name="T2" fmla="*/ 2016125 w 2016125"/>
              <a:gd name="T3" fmla="*/ 47624 h 76200"/>
              <a:gd name="T4" fmla="*/ 1882775 w 2016125"/>
              <a:gd name="T5" fmla="*/ 28574 h 76200"/>
              <a:gd name="T6" fmla="*/ 1806575 w 2016125"/>
              <a:gd name="T7" fmla="*/ 47624 h 76200"/>
              <a:gd name="T8" fmla="*/ 1882775 w 2016125"/>
              <a:gd name="T9" fmla="*/ 28574 h 76200"/>
              <a:gd name="T10" fmla="*/ 1673225 w 2016125"/>
              <a:gd name="T11" fmla="*/ 28574 h 76200"/>
              <a:gd name="T12" fmla="*/ 1749425 w 2016125"/>
              <a:gd name="T13" fmla="*/ 47624 h 76200"/>
              <a:gd name="T14" fmla="*/ 1616075 w 2016125"/>
              <a:gd name="T15" fmla="*/ 28574 h 76200"/>
              <a:gd name="T16" fmla="*/ 1539875 w 2016125"/>
              <a:gd name="T17" fmla="*/ 47624 h 76200"/>
              <a:gd name="T18" fmla="*/ 1616075 w 2016125"/>
              <a:gd name="T19" fmla="*/ 28574 h 76200"/>
              <a:gd name="T20" fmla="*/ 1406525 w 2016125"/>
              <a:gd name="T21" fmla="*/ 28574 h 76200"/>
              <a:gd name="T22" fmla="*/ 1482725 w 2016125"/>
              <a:gd name="T23" fmla="*/ 47624 h 76200"/>
              <a:gd name="T24" fmla="*/ 1349375 w 2016125"/>
              <a:gd name="T25" fmla="*/ 28574 h 76200"/>
              <a:gd name="T26" fmla="*/ 1273175 w 2016125"/>
              <a:gd name="T27" fmla="*/ 47624 h 76200"/>
              <a:gd name="T28" fmla="*/ 1349375 w 2016125"/>
              <a:gd name="T29" fmla="*/ 28574 h 76200"/>
              <a:gd name="T30" fmla="*/ 1139825 w 2016125"/>
              <a:gd name="T31" fmla="*/ 28574 h 76200"/>
              <a:gd name="T32" fmla="*/ 1216025 w 2016125"/>
              <a:gd name="T33" fmla="*/ 47624 h 76200"/>
              <a:gd name="T34" fmla="*/ 1082675 w 2016125"/>
              <a:gd name="T35" fmla="*/ 28574 h 76200"/>
              <a:gd name="T36" fmla="*/ 1006475 w 2016125"/>
              <a:gd name="T37" fmla="*/ 47624 h 76200"/>
              <a:gd name="T38" fmla="*/ 1082675 w 2016125"/>
              <a:gd name="T39" fmla="*/ 28574 h 76200"/>
              <a:gd name="T40" fmla="*/ 873125 w 2016125"/>
              <a:gd name="T41" fmla="*/ 28574 h 76200"/>
              <a:gd name="T42" fmla="*/ 949325 w 2016125"/>
              <a:gd name="T43" fmla="*/ 47624 h 76200"/>
              <a:gd name="T44" fmla="*/ 815975 w 2016125"/>
              <a:gd name="T45" fmla="*/ 28574 h 76200"/>
              <a:gd name="T46" fmla="*/ 739775 w 2016125"/>
              <a:gd name="T47" fmla="*/ 47624 h 76200"/>
              <a:gd name="T48" fmla="*/ 815975 w 2016125"/>
              <a:gd name="T49" fmla="*/ 28574 h 76200"/>
              <a:gd name="T50" fmla="*/ 606425 w 2016125"/>
              <a:gd name="T51" fmla="*/ 28574 h 76200"/>
              <a:gd name="T52" fmla="*/ 682625 w 2016125"/>
              <a:gd name="T53" fmla="*/ 47624 h 76200"/>
              <a:gd name="T54" fmla="*/ 549275 w 2016125"/>
              <a:gd name="T55" fmla="*/ 28574 h 76200"/>
              <a:gd name="T56" fmla="*/ 473075 w 2016125"/>
              <a:gd name="T57" fmla="*/ 47624 h 76200"/>
              <a:gd name="T58" fmla="*/ 549275 w 2016125"/>
              <a:gd name="T59" fmla="*/ 28574 h 76200"/>
              <a:gd name="T60" fmla="*/ 339725 w 2016125"/>
              <a:gd name="T61" fmla="*/ 28574 h 76200"/>
              <a:gd name="T62" fmla="*/ 415925 w 2016125"/>
              <a:gd name="T63" fmla="*/ 47624 h 76200"/>
              <a:gd name="T64" fmla="*/ 282575 w 2016125"/>
              <a:gd name="T65" fmla="*/ 28574 h 76200"/>
              <a:gd name="T66" fmla="*/ 206375 w 2016125"/>
              <a:gd name="T67" fmla="*/ 47624 h 76200"/>
              <a:gd name="T68" fmla="*/ 282575 w 2016125"/>
              <a:gd name="T69" fmla="*/ 28574 h 76200"/>
              <a:gd name="T70" fmla="*/ 0 w 2016125"/>
              <a:gd name="T71" fmla="*/ 38099 h 76200"/>
              <a:gd name="T72" fmla="*/ 76200 w 2016125"/>
              <a:gd name="T73" fmla="*/ 47624 h 76200"/>
              <a:gd name="T74" fmla="*/ 73025 w 2016125"/>
              <a:gd name="T75" fmla="*/ 28574 h 76200"/>
              <a:gd name="T76" fmla="*/ 76200 w 2016125"/>
              <a:gd name="T77" fmla="*/ 0 h 76200"/>
              <a:gd name="T78" fmla="*/ 73025 w 2016125"/>
              <a:gd name="T79" fmla="*/ 28574 h 76200"/>
              <a:gd name="T80" fmla="*/ 76200 w 2016125"/>
              <a:gd name="T81" fmla="*/ 47624 h 76200"/>
              <a:gd name="T82" fmla="*/ 149225 w 2016125"/>
              <a:gd name="T83" fmla="*/ 28574 h 76200"/>
              <a:gd name="T84" fmla="*/ 76200 w 2016125"/>
              <a:gd name="T85" fmla="*/ 47624 h 76200"/>
              <a:gd name="T86" fmla="*/ 149225 w 2016125"/>
              <a:gd name="T87" fmla="*/ 28574 h 76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16125" h="76200">
                <a:moveTo>
                  <a:pt x="2016125" y="28574"/>
                </a:moveTo>
                <a:lnTo>
                  <a:pt x="1939925" y="28574"/>
                </a:lnTo>
                <a:lnTo>
                  <a:pt x="1939925" y="47624"/>
                </a:lnTo>
                <a:lnTo>
                  <a:pt x="2016125" y="47624"/>
                </a:lnTo>
                <a:lnTo>
                  <a:pt x="2016125" y="28574"/>
                </a:lnTo>
                <a:close/>
              </a:path>
              <a:path w="2016125" h="76200">
                <a:moveTo>
                  <a:pt x="1882775" y="28574"/>
                </a:moveTo>
                <a:lnTo>
                  <a:pt x="1806575" y="28574"/>
                </a:lnTo>
                <a:lnTo>
                  <a:pt x="1806575" y="47624"/>
                </a:lnTo>
                <a:lnTo>
                  <a:pt x="1882775" y="47624"/>
                </a:lnTo>
                <a:lnTo>
                  <a:pt x="1882775" y="28574"/>
                </a:lnTo>
                <a:close/>
              </a:path>
              <a:path w="2016125" h="76200">
                <a:moveTo>
                  <a:pt x="1749425" y="28574"/>
                </a:moveTo>
                <a:lnTo>
                  <a:pt x="1673225" y="28574"/>
                </a:lnTo>
                <a:lnTo>
                  <a:pt x="1673225" y="47624"/>
                </a:lnTo>
                <a:lnTo>
                  <a:pt x="1749425" y="47624"/>
                </a:lnTo>
                <a:lnTo>
                  <a:pt x="1749425" y="28574"/>
                </a:lnTo>
                <a:close/>
              </a:path>
              <a:path w="2016125" h="76200">
                <a:moveTo>
                  <a:pt x="1616075" y="28574"/>
                </a:moveTo>
                <a:lnTo>
                  <a:pt x="1539875" y="28574"/>
                </a:lnTo>
                <a:lnTo>
                  <a:pt x="1539875" y="47624"/>
                </a:lnTo>
                <a:lnTo>
                  <a:pt x="1616075" y="47624"/>
                </a:lnTo>
                <a:lnTo>
                  <a:pt x="1616075" y="28574"/>
                </a:lnTo>
                <a:close/>
              </a:path>
              <a:path w="2016125" h="76200">
                <a:moveTo>
                  <a:pt x="1482725" y="28574"/>
                </a:moveTo>
                <a:lnTo>
                  <a:pt x="1406525" y="28574"/>
                </a:lnTo>
                <a:lnTo>
                  <a:pt x="1406525" y="47624"/>
                </a:lnTo>
                <a:lnTo>
                  <a:pt x="1482725" y="47624"/>
                </a:lnTo>
                <a:lnTo>
                  <a:pt x="1482725" y="28574"/>
                </a:lnTo>
                <a:close/>
              </a:path>
              <a:path w="2016125" h="76200">
                <a:moveTo>
                  <a:pt x="1349375" y="28574"/>
                </a:moveTo>
                <a:lnTo>
                  <a:pt x="1273175" y="28574"/>
                </a:lnTo>
                <a:lnTo>
                  <a:pt x="1273175" y="47624"/>
                </a:lnTo>
                <a:lnTo>
                  <a:pt x="1349375" y="47624"/>
                </a:lnTo>
                <a:lnTo>
                  <a:pt x="1349375" y="28574"/>
                </a:lnTo>
                <a:close/>
              </a:path>
              <a:path w="2016125" h="76200">
                <a:moveTo>
                  <a:pt x="1216025" y="28574"/>
                </a:moveTo>
                <a:lnTo>
                  <a:pt x="1139825" y="28574"/>
                </a:lnTo>
                <a:lnTo>
                  <a:pt x="1139825" y="47624"/>
                </a:lnTo>
                <a:lnTo>
                  <a:pt x="1216025" y="47624"/>
                </a:lnTo>
                <a:lnTo>
                  <a:pt x="1216025" y="28574"/>
                </a:lnTo>
                <a:close/>
              </a:path>
              <a:path w="2016125" h="76200">
                <a:moveTo>
                  <a:pt x="1082675" y="28574"/>
                </a:moveTo>
                <a:lnTo>
                  <a:pt x="1006475" y="28574"/>
                </a:lnTo>
                <a:lnTo>
                  <a:pt x="1006475" y="47624"/>
                </a:lnTo>
                <a:lnTo>
                  <a:pt x="1082675" y="47624"/>
                </a:lnTo>
                <a:lnTo>
                  <a:pt x="1082675" y="28574"/>
                </a:lnTo>
                <a:close/>
              </a:path>
              <a:path w="2016125" h="76200">
                <a:moveTo>
                  <a:pt x="949325" y="28574"/>
                </a:moveTo>
                <a:lnTo>
                  <a:pt x="873125" y="28574"/>
                </a:lnTo>
                <a:lnTo>
                  <a:pt x="873125" y="47624"/>
                </a:lnTo>
                <a:lnTo>
                  <a:pt x="949325" y="47624"/>
                </a:lnTo>
                <a:lnTo>
                  <a:pt x="949325" y="28574"/>
                </a:lnTo>
                <a:close/>
              </a:path>
              <a:path w="2016125" h="76200">
                <a:moveTo>
                  <a:pt x="815975" y="28574"/>
                </a:moveTo>
                <a:lnTo>
                  <a:pt x="739775" y="28574"/>
                </a:lnTo>
                <a:lnTo>
                  <a:pt x="739775" y="47624"/>
                </a:lnTo>
                <a:lnTo>
                  <a:pt x="815975" y="47624"/>
                </a:lnTo>
                <a:lnTo>
                  <a:pt x="815975" y="28574"/>
                </a:lnTo>
                <a:close/>
              </a:path>
              <a:path w="2016125" h="76200">
                <a:moveTo>
                  <a:pt x="682625" y="28574"/>
                </a:moveTo>
                <a:lnTo>
                  <a:pt x="606425" y="28574"/>
                </a:lnTo>
                <a:lnTo>
                  <a:pt x="606425" y="47624"/>
                </a:lnTo>
                <a:lnTo>
                  <a:pt x="682625" y="47624"/>
                </a:lnTo>
                <a:lnTo>
                  <a:pt x="682625" y="28574"/>
                </a:lnTo>
                <a:close/>
              </a:path>
              <a:path w="2016125" h="76200">
                <a:moveTo>
                  <a:pt x="549275" y="28574"/>
                </a:moveTo>
                <a:lnTo>
                  <a:pt x="473075" y="28574"/>
                </a:lnTo>
                <a:lnTo>
                  <a:pt x="473075" y="47624"/>
                </a:lnTo>
                <a:lnTo>
                  <a:pt x="549275" y="47624"/>
                </a:lnTo>
                <a:lnTo>
                  <a:pt x="549275" y="28574"/>
                </a:lnTo>
                <a:close/>
              </a:path>
              <a:path w="2016125" h="76200">
                <a:moveTo>
                  <a:pt x="415925" y="28574"/>
                </a:moveTo>
                <a:lnTo>
                  <a:pt x="339725" y="28574"/>
                </a:lnTo>
                <a:lnTo>
                  <a:pt x="339725" y="47624"/>
                </a:lnTo>
                <a:lnTo>
                  <a:pt x="415925" y="47624"/>
                </a:lnTo>
                <a:lnTo>
                  <a:pt x="415925" y="28574"/>
                </a:lnTo>
                <a:close/>
              </a:path>
              <a:path w="2016125" h="76200">
                <a:moveTo>
                  <a:pt x="282575" y="28574"/>
                </a:moveTo>
                <a:lnTo>
                  <a:pt x="206375" y="28574"/>
                </a:lnTo>
                <a:lnTo>
                  <a:pt x="206375" y="47624"/>
                </a:lnTo>
                <a:lnTo>
                  <a:pt x="282575" y="47624"/>
                </a:lnTo>
                <a:lnTo>
                  <a:pt x="282575" y="28574"/>
                </a:lnTo>
                <a:close/>
              </a:path>
              <a:path w="2016125" h="76200">
                <a:moveTo>
                  <a:pt x="76200" y="0"/>
                </a:moveTo>
                <a:lnTo>
                  <a:pt x="0" y="38099"/>
                </a:lnTo>
                <a:lnTo>
                  <a:pt x="76200" y="76199"/>
                </a:lnTo>
                <a:lnTo>
                  <a:pt x="76200" y="47624"/>
                </a:lnTo>
                <a:lnTo>
                  <a:pt x="73025" y="47624"/>
                </a:lnTo>
                <a:lnTo>
                  <a:pt x="73025" y="28574"/>
                </a:lnTo>
                <a:lnTo>
                  <a:pt x="76200" y="28574"/>
                </a:lnTo>
                <a:lnTo>
                  <a:pt x="76200" y="0"/>
                </a:lnTo>
                <a:close/>
              </a:path>
              <a:path w="2016125" h="76200">
                <a:moveTo>
                  <a:pt x="76200" y="28574"/>
                </a:moveTo>
                <a:lnTo>
                  <a:pt x="73025" y="28574"/>
                </a:lnTo>
                <a:lnTo>
                  <a:pt x="73025" y="47624"/>
                </a:lnTo>
                <a:lnTo>
                  <a:pt x="76200" y="47624"/>
                </a:lnTo>
                <a:lnTo>
                  <a:pt x="76200" y="28574"/>
                </a:lnTo>
                <a:close/>
              </a:path>
              <a:path w="2016125" h="76200">
                <a:moveTo>
                  <a:pt x="149225" y="28574"/>
                </a:moveTo>
                <a:lnTo>
                  <a:pt x="76200" y="28574"/>
                </a:lnTo>
                <a:lnTo>
                  <a:pt x="76200" y="47624"/>
                </a:lnTo>
                <a:lnTo>
                  <a:pt x="149225" y="47624"/>
                </a:lnTo>
                <a:lnTo>
                  <a:pt x="149225" y="285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1603" name="object 35"/>
          <p:cNvSpPr>
            <a:spLocks/>
          </p:cNvSpPr>
          <p:nvPr/>
        </p:nvSpPr>
        <p:spPr bwMode="auto">
          <a:xfrm>
            <a:off x="1258888" y="5437188"/>
            <a:ext cx="1944687" cy="76200"/>
          </a:xfrm>
          <a:custGeom>
            <a:avLst/>
            <a:gdLst>
              <a:gd name="T0" fmla="*/ 76100 w 1945005"/>
              <a:gd name="T1" fmla="*/ 0 h 76200"/>
              <a:gd name="T2" fmla="*/ 0 w 1945005"/>
              <a:gd name="T3" fmla="*/ 38099 h 76200"/>
              <a:gd name="T4" fmla="*/ 76227 w 1945005"/>
              <a:gd name="T5" fmla="*/ 76199 h 76200"/>
              <a:gd name="T6" fmla="*/ 76179 w 1945005"/>
              <a:gd name="T7" fmla="*/ 47624 h 76200"/>
              <a:gd name="T8" fmla="*/ 63533 w 1945005"/>
              <a:gd name="T9" fmla="*/ 47624 h 76200"/>
              <a:gd name="T10" fmla="*/ 63406 w 1945005"/>
              <a:gd name="T11" fmla="*/ 28574 h 76200"/>
              <a:gd name="T12" fmla="*/ 76148 w 1945005"/>
              <a:gd name="T13" fmla="*/ 28564 h 76200"/>
              <a:gd name="T14" fmla="*/ 76100 w 1945005"/>
              <a:gd name="T15" fmla="*/ 0 h 76200"/>
              <a:gd name="T16" fmla="*/ 76148 w 1945005"/>
              <a:gd name="T17" fmla="*/ 28564 h 76200"/>
              <a:gd name="T18" fmla="*/ 63406 w 1945005"/>
              <a:gd name="T19" fmla="*/ 28574 h 76200"/>
              <a:gd name="T20" fmla="*/ 63533 w 1945005"/>
              <a:gd name="T21" fmla="*/ 47624 h 76200"/>
              <a:gd name="T22" fmla="*/ 76179 w 1945005"/>
              <a:gd name="T23" fmla="*/ 47614 h 76200"/>
              <a:gd name="T24" fmla="*/ 76148 w 1945005"/>
              <a:gd name="T25" fmla="*/ 28564 h 76200"/>
              <a:gd name="T26" fmla="*/ 76179 w 1945005"/>
              <a:gd name="T27" fmla="*/ 47614 h 76200"/>
              <a:gd name="T28" fmla="*/ 63533 w 1945005"/>
              <a:gd name="T29" fmla="*/ 47624 h 76200"/>
              <a:gd name="T30" fmla="*/ 76179 w 1945005"/>
              <a:gd name="T31" fmla="*/ 47624 h 76200"/>
              <a:gd name="T32" fmla="*/ 76179 w 1945005"/>
              <a:gd name="T33" fmla="*/ 47614 h 76200"/>
              <a:gd name="T34" fmla="*/ 1943733 w 1945005"/>
              <a:gd name="T35" fmla="*/ 27050 h 76200"/>
              <a:gd name="T36" fmla="*/ 76148 w 1945005"/>
              <a:gd name="T37" fmla="*/ 28564 h 76200"/>
              <a:gd name="T38" fmla="*/ 76179 w 1945005"/>
              <a:gd name="T39" fmla="*/ 47614 h 76200"/>
              <a:gd name="T40" fmla="*/ 1943733 w 1945005"/>
              <a:gd name="T41" fmla="*/ 46100 h 76200"/>
              <a:gd name="T42" fmla="*/ 1943733 w 1945005"/>
              <a:gd name="T43" fmla="*/ 27050 h 76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45005" h="76200">
                <a:moveTo>
                  <a:pt x="76136" y="0"/>
                </a:moveTo>
                <a:lnTo>
                  <a:pt x="0" y="38099"/>
                </a:lnTo>
                <a:lnTo>
                  <a:pt x="76263" y="76199"/>
                </a:lnTo>
                <a:lnTo>
                  <a:pt x="76215" y="47624"/>
                </a:lnTo>
                <a:lnTo>
                  <a:pt x="63563" y="47624"/>
                </a:lnTo>
                <a:lnTo>
                  <a:pt x="63436" y="28574"/>
                </a:lnTo>
                <a:lnTo>
                  <a:pt x="76184" y="28564"/>
                </a:lnTo>
                <a:lnTo>
                  <a:pt x="76136" y="0"/>
                </a:lnTo>
                <a:close/>
              </a:path>
              <a:path w="1945005" h="76200">
                <a:moveTo>
                  <a:pt x="76184" y="28564"/>
                </a:moveTo>
                <a:lnTo>
                  <a:pt x="63436" y="28574"/>
                </a:lnTo>
                <a:lnTo>
                  <a:pt x="63563" y="47624"/>
                </a:lnTo>
                <a:lnTo>
                  <a:pt x="76215" y="47614"/>
                </a:lnTo>
                <a:lnTo>
                  <a:pt x="76184" y="28564"/>
                </a:lnTo>
                <a:close/>
              </a:path>
              <a:path w="1945005" h="76200">
                <a:moveTo>
                  <a:pt x="76215" y="47614"/>
                </a:moveTo>
                <a:lnTo>
                  <a:pt x="63563" y="47624"/>
                </a:lnTo>
                <a:lnTo>
                  <a:pt x="76215" y="47624"/>
                </a:lnTo>
                <a:lnTo>
                  <a:pt x="76215" y="47614"/>
                </a:lnTo>
                <a:close/>
              </a:path>
              <a:path w="1945005" h="76200">
                <a:moveTo>
                  <a:pt x="1944687" y="27050"/>
                </a:moveTo>
                <a:lnTo>
                  <a:pt x="76184" y="28564"/>
                </a:lnTo>
                <a:lnTo>
                  <a:pt x="76215" y="47614"/>
                </a:lnTo>
                <a:lnTo>
                  <a:pt x="1944687" y="46100"/>
                </a:lnTo>
                <a:lnTo>
                  <a:pt x="1944687" y="270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36" name="object 36"/>
          <p:cNvSpPr txBox="1"/>
          <p:nvPr/>
        </p:nvSpPr>
        <p:spPr>
          <a:xfrm>
            <a:off x="1543050" y="5221288"/>
            <a:ext cx="1519238" cy="280987"/>
          </a:xfrm>
          <a:prstGeom prst="rect">
            <a:avLst/>
          </a:prstGeom>
        </p:spPr>
        <p:txBody>
          <a:bodyPr lIns="0" tIns="0" rIns="0" bIns="0">
            <a:spAutoFit/>
          </a:bodyPr>
          <a:lstStyle/>
          <a:p>
            <a:pPr marL="12700">
              <a:defRPr/>
            </a:pPr>
            <a:r>
              <a:rPr sz="2000" spc="-5" dirty="0">
                <a:latin typeface="Comic Sans MS"/>
                <a:cs typeface="Comic Sans MS"/>
              </a:rPr>
              <a:t>write</a:t>
            </a:r>
            <a:r>
              <a:rPr sz="2000" dirty="0">
                <a:latin typeface="Comic Sans MS"/>
                <a:cs typeface="Comic Sans MS"/>
              </a:rPr>
              <a:t>( </a:t>
            </a:r>
            <a:r>
              <a:rPr sz="2000" spc="-5" dirty="0">
                <a:latin typeface="Comic Sans MS"/>
                <a:cs typeface="Comic Sans MS"/>
              </a:rPr>
              <a:t>d</a:t>
            </a:r>
            <a:r>
              <a:rPr sz="2000" spc="-10" dirty="0">
                <a:latin typeface="Comic Sans MS"/>
                <a:cs typeface="Comic Sans MS"/>
              </a:rPr>
              <a:t>a</a:t>
            </a:r>
            <a:r>
              <a:rPr sz="2000" spc="-5" dirty="0">
                <a:latin typeface="Comic Sans MS"/>
                <a:cs typeface="Comic Sans MS"/>
              </a:rPr>
              <a:t>t</a:t>
            </a:r>
            <a:r>
              <a:rPr sz="2000" dirty="0">
                <a:latin typeface="Comic Sans MS"/>
                <a:cs typeface="Comic Sans MS"/>
              </a:rPr>
              <a:t>a )</a:t>
            </a:r>
            <a:endParaRPr sz="2000">
              <a:latin typeface="Comic Sans MS"/>
              <a:cs typeface="Comic Sans MS"/>
            </a:endParaRPr>
          </a:p>
        </p:txBody>
      </p:sp>
      <p:sp>
        <p:nvSpPr>
          <p:cNvPr id="621605" name="object 37"/>
          <p:cNvSpPr>
            <a:spLocks/>
          </p:cNvSpPr>
          <p:nvPr/>
        </p:nvSpPr>
        <p:spPr bwMode="auto">
          <a:xfrm>
            <a:off x="1258888" y="5722938"/>
            <a:ext cx="1944687" cy="76200"/>
          </a:xfrm>
          <a:custGeom>
            <a:avLst/>
            <a:gdLst>
              <a:gd name="T0" fmla="*/ 1867572 w 1945005"/>
              <a:gd name="T1" fmla="*/ 76200 h 76200"/>
              <a:gd name="T2" fmla="*/ 1880264 w 1945005"/>
              <a:gd name="T3" fmla="*/ 47612 h 76200"/>
              <a:gd name="T4" fmla="*/ 1924667 w 1945005"/>
              <a:gd name="T5" fmla="*/ 28562 h 76200"/>
              <a:gd name="T6" fmla="*/ 1867572 w 1945005"/>
              <a:gd name="T7" fmla="*/ 28562 h 76200"/>
              <a:gd name="T8" fmla="*/ 1804102 w 1945005"/>
              <a:gd name="T9" fmla="*/ 47612 h 76200"/>
              <a:gd name="T10" fmla="*/ 1867572 w 1945005"/>
              <a:gd name="T11" fmla="*/ 28562 h 76200"/>
              <a:gd name="T12" fmla="*/ 1880264 w 1945005"/>
              <a:gd name="T13" fmla="*/ 28562 h 76200"/>
              <a:gd name="T14" fmla="*/ 1924717 w 1945005"/>
              <a:gd name="T15" fmla="*/ 47612 h 76200"/>
              <a:gd name="T16" fmla="*/ 1924667 w 1945005"/>
              <a:gd name="T17" fmla="*/ 28562 h 76200"/>
              <a:gd name="T18" fmla="*/ 1670818 w 1945005"/>
              <a:gd name="T19" fmla="*/ 28562 h 76200"/>
              <a:gd name="T20" fmla="*/ 1746979 w 1945005"/>
              <a:gd name="T21" fmla="*/ 47612 h 76200"/>
              <a:gd name="T22" fmla="*/ 1613695 w 1945005"/>
              <a:gd name="T23" fmla="*/ 28562 h 76200"/>
              <a:gd name="T24" fmla="*/ 1537533 w 1945005"/>
              <a:gd name="T25" fmla="*/ 47612 h 76200"/>
              <a:gd name="T26" fmla="*/ 1613695 w 1945005"/>
              <a:gd name="T27" fmla="*/ 28562 h 76200"/>
              <a:gd name="T28" fmla="*/ 1404247 w 1945005"/>
              <a:gd name="T29" fmla="*/ 28562 h 76200"/>
              <a:gd name="T30" fmla="*/ 1480411 w 1945005"/>
              <a:gd name="T31" fmla="*/ 47612 h 76200"/>
              <a:gd name="T32" fmla="*/ 1347127 w 1945005"/>
              <a:gd name="T33" fmla="*/ 28562 h 76200"/>
              <a:gd name="T34" fmla="*/ 1270963 w 1945005"/>
              <a:gd name="T35" fmla="*/ 47612 h 76200"/>
              <a:gd name="T36" fmla="*/ 1347127 w 1945005"/>
              <a:gd name="T37" fmla="*/ 28562 h 76200"/>
              <a:gd name="T38" fmla="*/ 1137679 w 1945005"/>
              <a:gd name="T39" fmla="*/ 28562 h 76200"/>
              <a:gd name="T40" fmla="*/ 1213841 w 1945005"/>
              <a:gd name="T41" fmla="*/ 47612 h 76200"/>
              <a:gd name="T42" fmla="*/ 1080556 w 1945005"/>
              <a:gd name="T43" fmla="*/ 28562 h 76200"/>
              <a:gd name="T44" fmla="*/ 1004395 w 1945005"/>
              <a:gd name="T45" fmla="*/ 47612 h 76200"/>
              <a:gd name="T46" fmla="*/ 1080556 w 1945005"/>
              <a:gd name="T47" fmla="*/ 28562 h 76200"/>
              <a:gd name="T48" fmla="*/ 871111 w 1945005"/>
              <a:gd name="T49" fmla="*/ 28562 h 76200"/>
              <a:gd name="T50" fmla="*/ 947272 w 1945005"/>
              <a:gd name="T51" fmla="*/ 47612 h 76200"/>
              <a:gd name="T52" fmla="*/ 813988 w 1945005"/>
              <a:gd name="T53" fmla="*/ 28562 h 76200"/>
              <a:gd name="T54" fmla="*/ 737824 w 1945005"/>
              <a:gd name="T55" fmla="*/ 47612 h 76200"/>
              <a:gd name="T56" fmla="*/ 813988 w 1945005"/>
              <a:gd name="T57" fmla="*/ 28562 h 76200"/>
              <a:gd name="T58" fmla="*/ 604540 w 1945005"/>
              <a:gd name="T59" fmla="*/ 28562 h 76200"/>
              <a:gd name="T60" fmla="*/ 680704 w 1945005"/>
              <a:gd name="T61" fmla="*/ 47612 h 76200"/>
              <a:gd name="T62" fmla="*/ 547417 w 1945005"/>
              <a:gd name="T63" fmla="*/ 28562 h 76200"/>
              <a:gd name="T64" fmla="*/ 471256 w 1945005"/>
              <a:gd name="T65" fmla="*/ 47612 h 76200"/>
              <a:gd name="T66" fmla="*/ 547417 w 1945005"/>
              <a:gd name="T67" fmla="*/ 28562 h 76200"/>
              <a:gd name="T68" fmla="*/ 337972 w 1945005"/>
              <a:gd name="T69" fmla="*/ 28562 h 76200"/>
              <a:gd name="T70" fmla="*/ 414133 w 1945005"/>
              <a:gd name="T71" fmla="*/ 47612 h 76200"/>
              <a:gd name="T72" fmla="*/ 280849 w 1945005"/>
              <a:gd name="T73" fmla="*/ 28562 h 76200"/>
              <a:gd name="T74" fmla="*/ 204688 w 1945005"/>
              <a:gd name="T75" fmla="*/ 47612 h 76200"/>
              <a:gd name="T76" fmla="*/ 280849 w 1945005"/>
              <a:gd name="T77" fmla="*/ 28562 h 76200"/>
              <a:gd name="T78" fmla="*/ 71401 w 1945005"/>
              <a:gd name="T79" fmla="*/ 28562 h 76200"/>
              <a:gd name="T80" fmla="*/ 147565 w 1945005"/>
              <a:gd name="T81" fmla="*/ 47612 h 76200"/>
              <a:gd name="T82" fmla="*/ 14281 w 1945005"/>
              <a:gd name="T83" fmla="*/ 28562 h 76200"/>
              <a:gd name="T84" fmla="*/ 0 w 1945005"/>
              <a:gd name="T85" fmla="*/ 47612 h 76200"/>
              <a:gd name="T86" fmla="*/ 14281 w 1945005"/>
              <a:gd name="T87" fmla="*/ 28562 h 762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45005" h="76200">
                <a:moveTo>
                  <a:pt x="1868487" y="0"/>
                </a:moveTo>
                <a:lnTo>
                  <a:pt x="1868487" y="76200"/>
                </a:lnTo>
                <a:lnTo>
                  <a:pt x="1925662" y="47612"/>
                </a:lnTo>
                <a:lnTo>
                  <a:pt x="1881187" y="47612"/>
                </a:lnTo>
                <a:lnTo>
                  <a:pt x="1881187" y="28562"/>
                </a:lnTo>
                <a:lnTo>
                  <a:pt x="1925612" y="28562"/>
                </a:lnTo>
                <a:lnTo>
                  <a:pt x="1868487" y="0"/>
                </a:lnTo>
                <a:close/>
              </a:path>
              <a:path w="1945005" h="76200">
                <a:moveTo>
                  <a:pt x="1868487" y="28562"/>
                </a:moveTo>
                <a:lnTo>
                  <a:pt x="1804987" y="28562"/>
                </a:lnTo>
                <a:lnTo>
                  <a:pt x="1804987" y="47612"/>
                </a:lnTo>
                <a:lnTo>
                  <a:pt x="1868487" y="47612"/>
                </a:lnTo>
                <a:lnTo>
                  <a:pt x="1868487" y="28562"/>
                </a:lnTo>
                <a:close/>
              </a:path>
              <a:path w="1945005" h="76200">
                <a:moveTo>
                  <a:pt x="1925612" y="28562"/>
                </a:moveTo>
                <a:lnTo>
                  <a:pt x="1881187" y="28562"/>
                </a:lnTo>
                <a:lnTo>
                  <a:pt x="1881187" y="47612"/>
                </a:lnTo>
                <a:lnTo>
                  <a:pt x="1925662" y="47612"/>
                </a:lnTo>
                <a:lnTo>
                  <a:pt x="1944687" y="38100"/>
                </a:lnTo>
                <a:lnTo>
                  <a:pt x="1925612" y="28562"/>
                </a:lnTo>
                <a:close/>
              </a:path>
              <a:path w="1945005" h="76200">
                <a:moveTo>
                  <a:pt x="1747837" y="28562"/>
                </a:moveTo>
                <a:lnTo>
                  <a:pt x="1671637" y="28562"/>
                </a:lnTo>
                <a:lnTo>
                  <a:pt x="1671637" y="47612"/>
                </a:lnTo>
                <a:lnTo>
                  <a:pt x="1747837" y="47612"/>
                </a:lnTo>
                <a:lnTo>
                  <a:pt x="1747837" y="28562"/>
                </a:lnTo>
                <a:close/>
              </a:path>
              <a:path w="1945005" h="76200">
                <a:moveTo>
                  <a:pt x="1614487" y="28562"/>
                </a:moveTo>
                <a:lnTo>
                  <a:pt x="1538287" y="28562"/>
                </a:lnTo>
                <a:lnTo>
                  <a:pt x="1538287" y="47612"/>
                </a:lnTo>
                <a:lnTo>
                  <a:pt x="1614487" y="47612"/>
                </a:lnTo>
                <a:lnTo>
                  <a:pt x="1614487" y="28562"/>
                </a:lnTo>
                <a:close/>
              </a:path>
              <a:path w="1945005" h="76200">
                <a:moveTo>
                  <a:pt x="1481137" y="28562"/>
                </a:moveTo>
                <a:lnTo>
                  <a:pt x="1404937" y="28562"/>
                </a:lnTo>
                <a:lnTo>
                  <a:pt x="1404937" y="47612"/>
                </a:lnTo>
                <a:lnTo>
                  <a:pt x="1481137" y="47612"/>
                </a:lnTo>
                <a:lnTo>
                  <a:pt x="1481137" y="28562"/>
                </a:lnTo>
                <a:close/>
              </a:path>
              <a:path w="1945005" h="76200">
                <a:moveTo>
                  <a:pt x="1347787" y="28562"/>
                </a:moveTo>
                <a:lnTo>
                  <a:pt x="1271587" y="28562"/>
                </a:lnTo>
                <a:lnTo>
                  <a:pt x="1271587" y="47612"/>
                </a:lnTo>
                <a:lnTo>
                  <a:pt x="1347787" y="47612"/>
                </a:lnTo>
                <a:lnTo>
                  <a:pt x="1347787" y="28562"/>
                </a:lnTo>
                <a:close/>
              </a:path>
              <a:path w="1945005" h="76200">
                <a:moveTo>
                  <a:pt x="1214437" y="28562"/>
                </a:moveTo>
                <a:lnTo>
                  <a:pt x="1138237" y="28562"/>
                </a:lnTo>
                <a:lnTo>
                  <a:pt x="1138237" y="47612"/>
                </a:lnTo>
                <a:lnTo>
                  <a:pt x="1214437" y="47612"/>
                </a:lnTo>
                <a:lnTo>
                  <a:pt x="1214437" y="28562"/>
                </a:lnTo>
                <a:close/>
              </a:path>
              <a:path w="1945005" h="76200">
                <a:moveTo>
                  <a:pt x="1081087" y="28562"/>
                </a:moveTo>
                <a:lnTo>
                  <a:pt x="1004887" y="28562"/>
                </a:lnTo>
                <a:lnTo>
                  <a:pt x="1004887" y="47612"/>
                </a:lnTo>
                <a:lnTo>
                  <a:pt x="1081087" y="47612"/>
                </a:lnTo>
                <a:lnTo>
                  <a:pt x="1081087" y="28562"/>
                </a:lnTo>
                <a:close/>
              </a:path>
              <a:path w="1945005" h="76200">
                <a:moveTo>
                  <a:pt x="947737" y="28562"/>
                </a:moveTo>
                <a:lnTo>
                  <a:pt x="871537" y="28562"/>
                </a:lnTo>
                <a:lnTo>
                  <a:pt x="871537" y="47612"/>
                </a:lnTo>
                <a:lnTo>
                  <a:pt x="947737" y="47612"/>
                </a:lnTo>
                <a:lnTo>
                  <a:pt x="947737" y="28562"/>
                </a:lnTo>
                <a:close/>
              </a:path>
              <a:path w="1945005" h="76200">
                <a:moveTo>
                  <a:pt x="814387" y="28562"/>
                </a:moveTo>
                <a:lnTo>
                  <a:pt x="738187" y="28562"/>
                </a:lnTo>
                <a:lnTo>
                  <a:pt x="738187" y="47612"/>
                </a:lnTo>
                <a:lnTo>
                  <a:pt x="814387" y="47612"/>
                </a:lnTo>
                <a:lnTo>
                  <a:pt x="814387" y="28562"/>
                </a:lnTo>
                <a:close/>
              </a:path>
              <a:path w="1945005" h="76200">
                <a:moveTo>
                  <a:pt x="681037" y="28562"/>
                </a:moveTo>
                <a:lnTo>
                  <a:pt x="604837" y="28562"/>
                </a:lnTo>
                <a:lnTo>
                  <a:pt x="604837" y="47612"/>
                </a:lnTo>
                <a:lnTo>
                  <a:pt x="681037" y="47612"/>
                </a:lnTo>
                <a:lnTo>
                  <a:pt x="681037" y="28562"/>
                </a:lnTo>
                <a:close/>
              </a:path>
              <a:path w="1945005" h="76200">
                <a:moveTo>
                  <a:pt x="547687" y="28562"/>
                </a:moveTo>
                <a:lnTo>
                  <a:pt x="471487" y="28562"/>
                </a:lnTo>
                <a:lnTo>
                  <a:pt x="471487" y="47612"/>
                </a:lnTo>
                <a:lnTo>
                  <a:pt x="547687" y="47612"/>
                </a:lnTo>
                <a:lnTo>
                  <a:pt x="547687" y="28562"/>
                </a:lnTo>
                <a:close/>
              </a:path>
              <a:path w="1945005" h="76200">
                <a:moveTo>
                  <a:pt x="414337" y="28562"/>
                </a:moveTo>
                <a:lnTo>
                  <a:pt x="338137" y="28562"/>
                </a:lnTo>
                <a:lnTo>
                  <a:pt x="338137" y="47612"/>
                </a:lnTo>
                <a:lnTo>
                  <a:pt x="414337" y="47612"/>
                </a:lnTo>
                <a:lnTo>
                  <a:pt x="414337" y="28562"/>
                </a:lnTo>
                <a:close/>
              </a:path>
              <a:path w="1945005" h="76200">
                <a:moveTo>
                  <a:pt x="280987" y="28562"/>
                </a:moveTo>
                <a:lnTo>
                  <a:pt x="204787" y="28562"/>
                </a:lnTo>
                <a:lnTo>
                  <a:pt x="204787" y="47612"/>
                </a:lnTo>
                <a:lnTo>
                  <a:pt x="280987" y="47612"/>
                </a:lnTo>
                <a:lnTo>
                  <a:pt x="280987" y="28562"/>
                </a:lnTo>
                <a:close/>
              </a:path>
              <a:path w="1945005" h="76200">
                <a:moveTo>
                  <a:pt x="147637" y="28562"/>
                </a:moveTo>
                <a:lnTo>
                  <a:pt x="71437" y="28562"/>
                </a:lnTo>
                <a:lnTo>
                  <a:pt x="71437" y="47612"/>
                </a:lnTo>
                <a:lnTo>
                  <a:pt x="147637" y="47612"/>
                </a:lnTo>
                <a:lnTo>
                  <a:pt x="147637" y="28562"/>
                </a:lnTo>
                <a:close/>
              </a:path>
              <a:path w="1945005" h="76200">
                <a:moveTo>
                  <a:pt x="14287" y="28562"/>
                </a:moveTo>
                <a:lnTo>
                  <a:pt x="0" y="28562"/>
                </a:lnTo>
                <a:lnTo>
                  <a:pt x="0" y="47612"/>
                </a:lnTo>
                <a:lnTo>
                  <a:pt x="14287" y="47612"/>
                </a:lnTo>
                <a:lnTo>
                  <a:pt x="14287" y="285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1606" name="object 38"/>
          <p:cNvSpPr>
            <a:spLocks noChangeArrowheads="1"/>
          </p:cNvSpPr>
          <p:nvPr/>
        </p:nvSpPr>
        <p:spPr bwMode="auto">
          <a:xfrm>
            <a:off x="1476375" y="2938463"/>
            <a:ext cx="2024063" cy="850900"/>
          </a:xfrm>
          <a:prstGeom prst="rect">
            <a:avLst/>
          </a:prstGeom>
          <a:blipFill dpi="0" rotWithShape="1">
            <a:blip r:embed="rId1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1607" name="object 39"/>
          <p:cNvSpPr txBox="1">
            <a:spLocks noChangeArrowheads="1"/>
          </p:cNvSpPr>
          <p:nvPr/>
        </p:nvSpPr>
        <p:spPr bwMode="auto">
          <a:xfrm>
            <a:off x="1662113" y="3060700"/>
            <a:ext cx="796925"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000">
                <a:latin typeface="Comic Sans MS" charset="0"/>
                <a:cs typeface="Comic Sans MS" charset="0"/>
              </a:rPr>
              <a:t>Active filter</a:t>
            </a:r>
          </a:p>
        </p:txBody>
      </p:sp>
      <p:sp>
        <p:nvSpPr>
          <p:cNvPr id="621608" name="object 40"/>
          <p:cNvSpPr>
            <a:spLocks noChangeArrowheads="1"/>
          </p:cNvSpPr>
          <p:nvPr/>
        </p:nvSpPr>
        <p:spPr bwMode="auto">
          <a:xfrm>
            <a:off x="950913" y="5640388"/>
            <a:ext cx="414337" cy="411162"/>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Pip</a:t>
            </a:r>
            <a:r>
              <a:rPr spc="-15" dirty="0"/>
              <a:t>e</a:t>
            </a:r>
            <a:r>
              <a:rPr dirty="0"/>
              <a:t>-</a:t>
            </a:r>
            <a:r>
              <a:rPr spc="-10" dirty="0"/>
              <a:t>an</a:t>
            </a:r>
            <a:r>
              <a:rPr dirty="0"/>
              <a:t>d-</a:t>
            </a:r>
            <a:r>
              <a:rPr spc="-5" dirty="0"/>
              <a:t>filt</a:t>
            </a:r>
            <a:r>
              <a:rPr spc="-15" dirty="0"/>
              <a:t>e</a:t>
            </a:r>
            <a:r>
              <a:rPr spc="-5" dirty="0"/>
              <a:t>r:</a:t>
            </a:r>
            <a:r>
              <a:rPr spc="40" dirty="0"/>
              <a:t> </a:t>
            </a:r>
            <a:r>
              <a:rPr spc="-5" dirty="0"/>
              <a:t>discus</a:t>
            </a:r>
            <a:r>
              <a:rPr spc="-15" dirty="0"/>
              <a:t>s</a:t>
            </a:r>
            <a:r>
              <a:rPr spc="-5" dirty="0"/>
              <a:t>ion</a:t>
            </a:r>
          </a:p>
        </p:txBody>
      </p:sp>
      <p:sp>
        <p:nvSpPr>
          <p:cNvPr id="622594" name="object 7"/>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FB2DD0D-C4DF-9249-B287-32590B253045}" type="slidenum">
              <a:rPr lang="en-US" sz="1200">
                <a:latin typeface="Garamond" charset="0"/>
              </a:rPr>
              <a:pPr eaLnBrk="1" hangingPunct="1"/>
              <a:t>306</a:t>
            </a:fld>
            <a:endParaRPr lang="en-US" sz="1200">
              <a:latin typeface="Garamond" charset="0"/>
            </a:endParaRPr>
          </a:p>
        </p:txBody>
      </p:sp>
      <p:sp>
        <p:nvSpPr>
          <p:cNvPr id="622595" name="object 3"/>
          <p:cNvSpPr txBox="1">
            <a:spLocks noChangeArrowheads="1"/>
          </p:cNvSpPr>
          <p:nvPr/>
        </p:nvSpPr>
        <p:spPr bwMode="auto">
          <a:xfrm>
            <a:off x="249238" y="877888"/>
            <a:ext cx="8594725" cy="21701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spAutoFit/>
          </a:bodyPr>
          <a:lstStyle>
            <a:lvl1pPr marL="857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200">
                <a:solidFill>
                  <a:srgbClr val="3333FF"/>
                </a:solidFill>
                <a:latin typeface="Comic Sans MS" charset="0"/>
                <a:cs typeface="Comic Sans MS" charset="0"/>
              </a:rPr>
              <a:t>Strengths:</a:t>
            </a:r>
            <a:endParaRPr lang="en-US" sz="2200">
              <a:latin typeface="Comic Sans MS" charset="0"/>
              <a:cs typeface="Comic Sans MS" charset="0"/>
            </a:endParaRPr>
          </a:p>
          <a:p>
            <a:pPr eaLnBrk="1" hangingPunct="1">
              <a:lnSpc>
                <a:spcPts val="2375"/>
              </a:lnSpc>
              <a:spcBef>
                <a:spcPts val="563"/>
              </a:spcBef>
              <a:buClr>
                <a:srgbClr val="8A0000"/>
              </a:buClr>
              <a:buSzPct val="80000"/>
              <a:buFont typeface="Wingdings" charset="0"/>
              <a:buChar char=""/>
            </a:pPr>
            <a:r>
              <a:rPr lang="en-US" sz="2200">
                <a:solidFill>
                  <a:srgbClr val="3333FF"/>
                </a:solidFill>
                <a:latin typeface="Comic Sans MS" charset="0"/>
                <a:cs typeface="Comic Sans MS" charset="0"/>
              </a:rPr>
              <a:t>Reuse: any two filters can be connected if they agree on data format</a:t>
            </a:r>
            <a:endParaRPr lang="en-US" sz="2200">
              <a:latin typeface="Comic Sans MS" charset="0"/>
              <a:cs typeface="Comic Sans MS" charset="0"/>
            </a:endParaRPr>
          </a:p>
          <a:p>
            <a:pPr eaLnBrk="1" hangingPunct="1">
              <a:spcBef>
                <a:spcPts val="225"/>
              </a:spcBef>
              <a:buClr>
                <a:srgbClr val="8A0000"/>
              </a:buClr>
              <a:buSzPct val="80000"/>
              <a:buFont typeface="Wingdings" charset="0"/>
              <a:buChar char=""/>
            </a:pPr>
            <a:r>
              <a:rPr lang="en-US" sz="2200">
                <a:solidFill>
                  <a:srgbClr val="3333FF"/>
                </a:solidFill>
                <a:latin typeface="Comic Sans MS" charset="0"/>
                <a:cs typeface="Comic Sans MS" charset="0"/>
              </a:rPr>
              <a:t>Ease of maintenance: filters can be added or replaced</a:t>
            </a:r>
            <a:endParaRPr lang="en-US" sz="2200">
              <a:latin typeface="Comic Sans MS" charset="0"/>
              <a:cs typeface="Comic Sans MS" charset="0"/>
            </a:endParaRPr>
          </a:p>
          <a:p>
            <a:pPr eaLnBrk="1" hangingPunct="1">
              <a:lnSpc>
                <a:spcPts val="2513"/>
              </a:lnSpc>
              <a:spcBef>
                <a:spcPts val="263"/>
              </a:spcBef>
              <a:buClr>
                <a:srgbClr val="8A0000"/>
              </a:buClr>
              <a:buSzPct val="80000"/>
              <a:buFont typeface="Wingdings" charset="0"/>
              <a:buChar char=""/>
            </a:pPr>
            <a:r>
              <a:rPr lang="en-US" sz="2200">
                <a:solidFill>
                  <a:srgbClr val="3333FF"/>
                </a:solidFill>
                <a:latin typeface="Comic Sans MS" charset="0"/>
                <a:cs typeface="Comic Sans MS" charset="0"/>
              </a:rPr>
              <a:t>Potential for parallelism: filters implemented as separate</a:t>
            </a:r>
            <a:endParaRPr lang="en-US" sz="2200">
              <a:latin typeface="Comic Sans MS" charset="0"/>
              <a:cs typeface="Comic Sans MS" charset="0"/>
            </a:endParaRPr>
          </a:p>
          <a:p>
            <a:pPr eaLnBrk="1" hangingPunct="1">
              <a:lnSpc>
                <a:spcPts val="2513"/>
              </a:lnSpc>
            </a:pPr>
            <a:r>
              <a:rPr lang="en-US" sz="2200">
                <a:solidFill>
                  <a:srgbClr val="3333FF"/>
                </a:solidFill>
                <a:latin typeface="Comic Sans MS" charset="0"/>
                <a:cs typeface="Comic Sans MS" charset="0"/>
              </a:rPr>
              <a:t>tasks, consuming and producing data incrementally</a:t>
            </a:r>
            <a:endParaRPr lang="en-US" sz="2200">
              <a:latin typeface="Comic Sans MS" charset="0"/>
              <a:cs typeface="Comic Sans MS" charset="0"/>
            </a:endParaRPr>
          </a:p>
        </p:txBody>
      </p:sp>
      <p:sp>
        <p:nvSpPr>
          <p:cNvPr id="622596" name="object 4"/>
          <p:cNvSpPr>
            <a:spLocks/>
          </p:cNvSpPr>
          <p:nvPr/>
        </p:nvSpPr>
        <p:spPr bwMode="auto">
          <a:xfrm>
            <a:off x="341313" y="3287713"/>
            <a:ext cx="8610600" cy="3030537"/>
          </a:xfrm>
          <a:custGeom>
            <a:avLst/>
            <a:gdLst>
              <a:gd name="T0" fmla="*/ 0 w 8610600"/>
              <a:gd name="T1" fmla="*/ 3029650 h 3030854"/>
              <a:gd name="T2" fmla="*/ 8610600 w 8610600"/>
              <a:gd name="T3" fmla="*/ 3029650 h 3030854"/>
              <a:gd name="T4" fmla="*/ 8610600 w 8610600"/>
              <a:gd name="T5" fmla="*/ 0 h 3030854"/>
              <a:gd name="T6" fmla="*/ 0 w 8610600"/>
              <a:gd name="T7" fmla="*/ 0 h 3030854"/>
              <a:gd name="T8" fmla="*/ 0 w 8610600"/>
              <a:gd name="T9" fmla="*/ 3029650 h 30308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0600" h="3030854">
                <a:moveTo>
                  <a:pt x="0" y="3030601"/>
                </a:moveTo>
                <a:lnTo>
                  <a:pt x="8610600" y="3030601"/>
                </a:lnTo>
                <a:lnTo>
                  <a:pt x="8610600" y="0"/>
                </a:lnTo>
                <a:lnTo>
                  <a:pt x="0" y="0"/>
                </a:lnTo>
                <a:lnTo>
                  <a:pt x="0" y="3030601"/>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 name="object 5"/>
          <p:cNvSpPr txBox="1"/>
          <p:nvPr/>
        </p:nvSpPr>
        <p:spPr>
          <a:xfrm>
            <a:off x="420688" y="3332163"/>
            <a:ext cx="7480300" cy="2820987"/>
          </a:xfrm>
          <a:prstGeom prst="rect">
            <a:avLst/>
          </a:prstGeom>
        </p:spPr>
        <p:txBody>
          <a:bodyPr lIns="0" tIns="0" rIns="0" bIns="0">
            <a:spAutoFit/>
          </a:bodyPr>
          <a:lstStyle/>
          <a:p>
            <a:pPr marL="12700">
              <a:defRPr/>
            </a:pPr>
            <a:r>
              <a:rPr sz="2200" spc="-5" dirty="0">
                <a:solidFill>
                  <a:srgbClr val="3333FF"/>
                </a:solidFill>
                <a:latin typeface="Comic Sans MS"/>
                <a:cs typeface="Comic Sans MS"/>
              </a:rPr>
              <a:t>Wea</a:t>
            </a:r>
            <a:r>
              <a:rPr sz="2200" dirty="0">
                <a:solidFill>
                  <a:srgbClr val="3333FF"/>
                </a:solidFill>
                <a:latin typeface="Comic Sans MS"/>
                <a:cs typeface="Comic Sans MS"/>
              </a:rPr>
              <a:t>k</a:t>
            </a:r>
            <a:r>
              <a:rPr sz="2200" spc="-10" dirty="0">
                <a:solidFill>
                  <a:srgbClr val="3333FF"/>
                </a:solidFill>
                <a:latin typeface="Comic Sans MS"/>
                <a:cs typeface="Comic Sans MS"/>
              </a:rPr>
              <a:t>nes</a:t>
            </a:r>
            <a:r>
              <a:rPr sz="2200" dirty="0">
                <a:solidFill>
                  <a:srgbClr val="3333FF"/>
                </a:solidFill>
                <a:latin typeface="Comic Sans MS"/>
                <a:cs typeface="Comic Sans MS"/>
              </a:rPr>
              <a:t>s</a:t>
            </a:r>
            <a:r>
              <a:rPr sz="2200" spc="-5" dirty="0">
                <a:solidFill>
                  <a:srgbClr val="3333FF"/>
                </a:solidFill>
                <a:latin typeface="Comic Sans MS"/>
                <a:cs typeface="Comic Sans MS"/>
              </a:rPr>
              <a:t>es:</a:t>
            </a:r>
            <a:endParaRPr sz="2200">
              <a:latin typeface="Comic Sans MS"/>
              <a:cs typeface="Comic Sans MS"/>
            </a:endParaRPr>
          </a:p>
          <a:p>
            <a:pPr marL="374015" indent="-361315">
              <a:spcBef>
                <a:spcPts val="265"/>
              </a:spcBef>
              <a:buClr>
                <a:srgbClr val="8A0000"/>
              </a:buClr>
              <a:buFont typeface="Wingdings"/>
              <a:buChar char=""/>
              <a:tabLst>
                <a:tab pos="374650" algn="l"/>
              </a:tabLst>
              <a:defRPr/>
            </a:pPr>
            <a:r>
              <a:rPr sz="2200" spc="-10" dirty="0">
                <a:latin typeface="Comic Sans MS"/>
                <a:cs typeface="Comic Sans MS"/>
              </a:rPr>
              <a:t>S</a:t>
            </a:r>
            <a:r>
              <a:rPr sz="2200" dirty="0">
                <a:latin typeface="Comic Sans MS"/>
                <a:cs typeface="Comic Sans MS"/>
              </a:rPr>
              <a:t>h</a:t>
            </a:r>
            <a:r>
              <a:rPr sz="2200" spc="-5" dirty="0">
                <a:latin typeface="Comic Sans MS"/>
                <a:cs typeface="Comic Sans MS"/>
              </a:rPr>
              <a:t>a</a:t>
            </a:r>
            <a:r>
              <a:rPr sz="2200" dirty="0">
                <a:latin typeface="Comic Sans MS"/>
                <a:cs typeface="Comic Sans MS"/>
              </a:rPr>
              <a:t>r</a:t>
            </a:r>
            <a:r>
              <a:rPr sz="2200" spc="-10" dirty="0">
                <a:latin typeface="Comic Sans MS"/>
                <a:cs typeface="Comic Sans MS"/>
              </a:rPr>
              <a:t>in</a:t>
            </a:r>
            <a:r>
              <a:rPr sz="2200" spc="-5" dirty="0">
                <a:latin typeface="Comic Sans MS"/>
                <a:cs typeface="Comic Sans MS"/>
              </a:rPr>
              <a:t>g</a:t>
            </a:r>
            <a:r>
              <a:rPr sz="2200" spc="20" dirty="0">
                <a:latin typeface="Comic Sans MS"/>
                <a:cs typeface="Comic Sans MS"/>
              </a:rPr>
              <a:t> </a:t>
            </a:r>
            <a:r>
              <a:rPr sz="2200" spc="-5" dirty="0">
                <a:latin typeface="Comic Sans MS"/>
                <a:cs typeface="Comic Sans MS"/>
              </a:rPr>
              <a:t>glo</a:t>
            </a:r>
            <a:r>
              <a:rPr sz="2200" dirty="0">
                <a:latin typeface="Comic Sans MS"/>
                <a:cs typeface="Comic Sans MS"/>
              </a:rPr>
              <a:t>b</a:t>
            </a:r>
            <a:r>
              <a:rPr sz="2200" spc="-5" dirty="0">
                <a:latin typeface="Comic Sans MS"/>
                <a:cs typeface="Comic Sans MS"/>
              </a:rPr>
              <a:t>al</a:t>
            </a:r>
            <a:r>
              <a:rPr sz="2200" dirty="0">
                <a:latin typeface="Comic Sans MS"/>
                <a:cs typeface="Comic Sans MS"/>
              </a:rPr>
              <a:t> </a:t>
            </a:r>
            <a:r>
              <a:rPr sz="2200" spc="-10" dirty="0">
                <a:latin typeface="Comic Sans MS"/>
                <a:cs typeface="Comic Sans MS"/>
              </a:rPr>
              <a:t>d</a:t>
            </a:r>
            <a:r>
              <a:rPr sz="2200" dirty="0">
                <a:latin typeface="Comic Sans MS"/>
                <a:cs typeface="Comic Sans MS"/>
              </a:rPr>
              <a:t>a</a:t>
            </a:r>
            <a:r>
              <a:rPr sz="2200" spc="-10" dirty="0">
                <a:latin typeface="Comic Sans MS"/>
                <a:cs typeface="Comic Sans MS"/>
              </a:rPr>
              <a:t>t</a:t>
            </a:r>
            <a:r>
              <a:rPr sz="2200" spc="-5" dirty="0">
                <a:latin typeface="Comic Sans MS"/>
                <a:cs typeface="Comic Sans MS"/>
              </a:rPr>
              <a:t>a</a:t>
            </a:r>
            <a:r>
              <a:rPr sz="2200" spc="-25" dirty="0">
                <a:latin typeface="Comic Sans MS"/>
                <a:cs typeface="Comic Sans MS"/>
              </a:rPr>
              <a:t> </a:t>
            </a:r>
            <a:r>
              <a:rPr sz="2200" spc="-5" dirty="0">
                <a:latin typeface="Comic Sans MS"/>
                <a:cs typeface="Comic Sans MS"/>
              </a:rPr>
              <a:t>expe</a:t>
            </a:r>
            <a:r>
              <a:rPr sz="2200" dirty="0">
                <a:latin typeface="Comic Sans MS"/>
                <a:cs typeface="Comic Sans MS"/>
              </a:rPr>
              <a:t>n</a:t>
            </a:r>
            <a:r>
              <a:rPr sz="2200" spc="-5" dirty="0">
                <a:latin typeface="Comic Sans MS"/>
                <a:cs typeface="Comic Sans MS"/>
              </a:rPr>
              <a:t>sive</a:t>
            </a:r>
            <a:r>
              <a:rPr sz="2200" spc="5" dirty="0">
                <a:latin typeface="Comic Sans MS"/>
                <a:cs typeface="Comic Sans MS"/>
              </a:rPr>
              <a:t> </a:t>
            </a:r>
            <a:r>
              <a:rPr sz="2200" spc="-5" dirty="0">
                <a:latin typeface="Comic Sans MS"/>
                <a:cs typeface="Comic Sans MS"/>
              </a:rPr>
              <a:t>or</a:t>
            </a:r>
            <a:r>
              <a:rPr sz="2200" spc="10" dirty="0">
                <a:latin typeface="Comic Sans MS"/>
                <a:cs typeface="Comic Sans MS"/>
              </a:rPr>
              <a:t> </a:t>
            </a:r>
            <a:r>
              <a:rPr sz="2200" spc="-5" dirty="0">
                <a:latin typeface="Comic Sans MS"/>
                <a:cs typeface="Comic Sans MS"/>
              </a:rPr>
              <a:t>limiting</a:t>
            </a:r>
            <a:endParaRPr sz="2200">
              <a:latin typeface="Comic Sans MS"/>
              <a:cs typeface="Comic Sans MS"/>
            </a:endParaRPr>
          </a:p>
          <a:p>
            <a:pPr marL="374015" indent="-361315">
              <a:spcBef>
                <a:spcPts val="265"/>
              </a:spcBef>
              <a:buClr>
                <a:srgbClr val="8A0000"/>
              </a:buClr>
              <a:buFont typeface="Wingdings"/>
              <a:buChar char=""/>
              <a:tabLst>
                <a:tab pos="374650" algn="l"/>
              </a:tabLst>
              <a:defRPr/>
            </a:pPr>
            <a:r>
              <a:rPr sz="2200" spc="-10" dirty="0">
                <a:latin typeface="Comic Sans MS"/>
                <a:cs typeface="Comic Sans MS"/>
              </a:rPr>
              <a:t>Sc</a:t>
            </a:r>
            <a:r>
              <a:rPr sz="2200" dirty="0">
                <a:latin typeface="Comic Sans MS"/>
                <a:cs typeface="Comic Sans MS"/>
              </a:rPr>
              <a:t>h</a:t>
            </a:r>
            <a:r>
              <a:rPr sz="2200" spc="-5" dirty="0">
                <a:latin typeface="Comic Sans MS"/>
                <a:cs typeface="Comic Sans MS"/>
              </a:rPr>
              <a:t>eme</a:t>
            </a:r>
            <a:r>
              <a:rPr sz="2200" spc="5" dirty="0">
                <a:latin typeface="Comic Sans MS"/>
                <a:cs typeface="Comic Sans MS"/>
              </a:rPr>
              <a:t> </a:t>
            </a:r>
            <a:r>
              <a:rPr sz="2200" spc="-10" dirty="0">
                <a:latin typeface="Comic Sans MS"/>
                <a:cs typeface="Comic Sans MS"/>
              </a:rPr>
              <a:t>i</a:t>
            </a:r>
            <a:r>
              <a:rPr sz="2200" spc="-5" dirty="0">
                <a:latin typeface="Comic Sans MS"/>
                <a:cs typeface="Comic Sans MS"/>
              </a:rPr>
              <a:t>s</a:t>
            </a:r>
            <a:r>
              <a:rPr sz="2200" spc="10" dirty="0">
                <a:latin typeface="Comic Sans MS"/>
                <a:cs typeface="Comic Sans MS"/>
              </a:rPr>
              <a:t> </a:t>
            </a:r>
            <a:r>
              <a:rPr sz="2200" spc="-5" dirty="0">
                <a:latin typeface="Comic Sans MS"/>
                <a:cs typeface="Comic Sans MS"/>
              </a:rPr>
              <a:t>highly</a:t>
            </a:r>
            <a:r>
              <a:rPr sz="2200" spc="10" dirty="0">
                <a:latin typeface="Comic Sans MS"/>
                <a:cs typeface="Comic Sans MS"/>
              </a:rPr>
              <a:t> </a:t>
            </a:r>
            <a:r>
              <a:rPr sz="2200" spc="-10" dirty="0">
                <a:latin typeface="Comic Sans MS"/>
                <a:cs typeface="Comic Sans MS"/>
              </a:rPr>
              <a:t>dependen</a:t>
            </a:r>
            <a:r>
              <a:rPr sz="2200" spc="-5" dirty="0">
                <a:latin typeface="Comic Sans MS"/>
                <a:cs typeface="Comic Sans MS"/>
              </a:rPr>
              <a:t>t</a:t>
            </a:r>
            <a:r>
              <a:rPr sz="2200" spc="15" dirty="0">
                <a:latin typeface="Comic Sans MS"/>
                <a:cs typeface="Comic Sans MS"/>
              </a:rPr>
              <a:t> </a:t>
            </a:r>
            <a:r>
              <a:rPr sz="2200" spc="-5" dirty="0">
                <a:latin typeface="Comic Sans MS"/>
                <a:cs typeface="Comic Sans MS"/>
              </a:rPr>
              <a:t>on</a:t>
            </a:r>
            <a:r>
              <a:rPr sz="2200" spc="15" dirty="0">
                <a:latin typeface="Comic Sans MS"/>
                <a:cs typeface="Comic Sans MS"/>
              </a:rPr>
              <a:t> </a:t>
            </a:r>
            <a:r>
              <a:rPr sz="2200" spc="-5" dirty="0">
                <a:latin typeface="Comic Sans MS"/>
                <a:cs typeface="Comic Sans MS"/>
              </a:rPr>
              <a:t>order</a:t>
            </a:r>
            <a:r>
              <a:rPr sz="2200" spc="30" dirty="0">
                <a:latin typeface="Comic Sans MS"/>
                <a:cs typeface="Comic Sans MS"/>
              </a:rPr>
              <a:t> </a:t>
            </a:r>
            <a:r>
              <a:rPr sz="2200" spc="-5" dirty="0">
                <a:latin typeface="Comic Sans MS"/>
                <a:cs typeface="Comic Sans MS"/>
              </a:rPr>
              <a:t>of </a:t>
            </a:r>
            <a:r>
              <a:rPr sz="2200" spc="-10" dirty="0">
                <a:latin typeface="Comic Sans MS"/>
                <a:cs typeface="Comic Sans MS"/>
              </a:rPr>
              <a:t>filters</a:t>
            </a:r>
            <a:endParaRPr sz="2200">
              <a:latin typeface="Comic Sans MS"/>
              <a:cs typeface="Comic Sans MS"/>
            </a:endParaRPr>
          </a:p>
          <a:p>
            <a:pPr marL="374015" indent="-361315">
              <a:spcBef>
                <a:spcPts val="265"/>
              </a:spcBef>
              <a:buClr>
                <a:srgbClr val="8A0000"/>
              </a:buClr>
              <a:buFont typeface="Wingdings"/>
              <a:buChar char=""/>
              <a:tabLst>
                <a:tab pos="374650" algn="l"/>
              </a:tabLst>
              <a:defRPr/>
            </a:pPr>
            <a:r>
              <a:rPr sz="2200" spc="-5" dirty="0">
                <a:latin typeface="Comic Sans MS"/>
                <a:cs typeface="Comic Sans MS"/>
              </a:rPr>
              <a:t>Can</a:t>
            </a:r>
            <a:r>
              <a:rPr sz="2200" spc="5" dirty="0">
                <a:latin typeface="Comic Sans MS"/>
                <a:cs typeface="Comic Sans MS"/>
              </a:rPr>
              <a:t> </a:t>
            </a:r>
            <a:r>
              <a:rPr sz="2200" dirty="0">
                <a:latin typeface="Comic Sans MS"/>
                <a:cs typeface="Comic Sans MS"/>
              </a:rPr>
              <a:t>b</a:t>
            </a:r>
            <a:r>
              <a:rPr sz="2200" spc="-5" dirty="0">
                <a:latin typeface="Comic Sans MS"/>
                <a:cs typeface="Comic Sans MS"/>
              </a:rPr>
              <a:t>e </a:t>
            </a:r>
            <a:r>
              <a:rPr sz="2200" spc="-10" dirty="0">
                <a:latin typeface="Comic Sans MS"/>
                <a:cs typeface="Comic Sans MS"/>
              </a:rPr>
              <a:t>dif</a:t>
            </a:r>
            <a:r>
              <a:rPr sz="2200" spc="-5" dirty="0">
                <a:latin typeface="Comic Sans MS"/>
                <a:cs typeface="Comic Sans MS"/>
              </a:rPr>
              <a:t>f</a:t>
            </a:r>
            <a:r>
              <a:rPr sz="2200" spc="-10" dirty="0">
                <a:latin typeface="Comic Sans MS"/>
                <a:cs typeface="Comic Sans MS"/>
              </a:rPr>
              <a:t>icul</a:t>
            </a:r>
            <a:r>
              <a:rPr sz="2200" spc="-5" dirty="0">
                <a:latin typeface="Comic Sans MS"/>
                <a:cs typeface="Comic Sans MS"/>
              </a:rPr>
              <a:t>t</a:t>
            </a:r>
            <a:r>
              <a:rPr sz="2200" spc="20" dirty="0">
                <a:latin typeface="Comic Sans MS"/>
                <a:cs typeface="Comic Sans MS"/>
              </a:rPr>
              <a:t> </a:t>
            </a:r>
            <a:r>
              <a:rPr sz="2200" spc="-10" dirty="0">
                <a:latin typeface="Comic Sans MS"/>
                <a:cs typeface="Comic Sans MS"/>
              </a:rPr>
              <a:t>t</a:t>
            </a:r>
            <a:r>
              <a:rPr sz="2200" spc="-5" dirty="0">
                <a:latin typeface="Comic Sans MS"/>
                <a:cs typeface="Comic Sans MS"/>
              </a:rPr>
              <a:t>o</a:t>
            </a:r>
            <a:r>
              <a:rPr sz="2200" spc="10" dirty="0">
                <a:latin typeface="Comic Sans MS"/>
                <a:cs typeface="Comic Sans MS"/>
              </a:rPr>
              <a:t> </a:t>
            </a:r>
            <a:r>
              <a:rPr sz="2200" spc="-10" dirty="0">
                <a:latin typeface="Comic Sans MS"/>
                <a:cs typeface="Comic Sans MS"/>
              </a:rPr>
              <a:t>desig</a:t>
            </a:r>
            <a:r>
              <a:rPr sz="2200" spc="-5" dirty="0">
                <a:latin typeface="Comic Sans MS"/>
                <a:cs typeface="Comic Sans MS"/>
              </a:rPr>
              <a:t>n</a:t>
            </a:r>
            <a:r>
              <a:rPr sz="2200" spc="20" dirty="0">
                <a:latin typeface="Comic Sans MS"/>
                <a:cs typeface="Comic Sans MS"/>
              </a:rPr>
              <a:t> </a:t>
            </a:r>
            <a:r>
              <a:rPr sz="2200" spc="-10" dirty="0">
                <a:latin typeface="Comic Sans MS"/>
                <a:cs typeface="Comic Sans MS"/>
              </a:rPr>
              <a:t>in</a:t>
            </a:r>
            <a:r>
              <a:rPr sz="2200" spc="-5" dirty="0">
                <a:latin typeface="Comic Sans MS"/>
                <a:cs typeface="Comic Sans MS"/>
              </a:rPr>
              <a:t>c</a:t>
            </a:r>
            <a:r>
              <a:rPr sz="2200" spc="-10" dirty="0">
                <a:latin typeface="Comic Sans MS"/>
                <a:cs typeface="Comic Sans MS"/>
              </a:rPr>
              <a:t>reme</a:t>
            </a:r>
            <a:r>
              <a:rPr sz="2200" dirty="0">
                <a:latin typeface="Comic Sans MS"/>
                <a:cs typeface="Comic Sans MS"/>
              </a:rPr>
              <a:t>n</a:t>
            </a:r>
            <a:r>
              <a:rPr sz="2200" spc="-10" dirty="0">
                <a:latin typeface="Comic Sans MS"/>
                <a:cs typeface="Comic Sans MS"/>
              </a:rPr>
              <a:t>ta</a:t>
            </a:r>
            <a:r>
              <a:rPr sz="2200" spc="-5" dirty="0">
                <a:latin typeface="Comic Sans MS"/>
                <a:cs typeface="Comic Sans MS"/>
              </a:rPr>
              <a:t>l</a:t>
            </a:r>
            <a:r>
              <a:rPr sz="2200" spc="15" dirty="0">
                <a:latin typeface="Comic Sans MS"/>
                <a:cs typeface="Comic Sans MS"/>
              </a:rPr>
              <a:t> </a:t>
            </a:r>
            <a:r>
              <a:rPr sz="2200" spc="-10" dirty="0">
                <a:latin typeface="Comic Sans MS"/>
                <a:cs typeface="Comic Sans MS"/>
              </a:rPr>
              <a:t>filters</a:t>
            </a:r>
            <a:endParaRPr sz="2200">
              <a:latin typeface="Comic Sans MS"/>
              <a:cs typeface="Comic Sans MS"/>
            </a:endParaRPr>
          </a:p>
          <a:p>
            <a:pPr marL="374015" indent="-361315">
              <a:spcBef>
                <a:spcPts val="260"/>
              </a:spcBef>
              <a:buClr>
                <a:srgbClr val="8A0000"/>
              </a:buClr>
              <a:buFont typeface="Wingdings"/>
              <a:buChar char=""/>
              <a:tabLst>
                <a:tab pos="374650" algn="l"/>
              </a:tabLst>
              <a:defRPr/>
            </a:pPr>
            <a:r>
              <a:rPr sz="2200" spc="-5" dirty="0">
                <a:latin typeface="Comic Sans MS"/>
                <a:cs typeface="Comic Sans MS"/>
              </a:rPr>
              <a:t>Not</a:t>
            </a:r>
            <a:r>
              <a:rPr sz="2200" spc="15" dirty="0">
                <a:latin typeface="Comic Sans MS"/>
                <a:cs typeface="Comic Sans MS"/>
              </a:rPr>
              <a:t> </a:t>
            </a:r>
            <a:r>
              <a:rPr sz="2200" spc="-5" dirty="0">
                <a:latin typeface="Comic Sans MS"/>
                <a:cs typeface="Comic Sans MS"/>
              </a:rPr>
              <a:t>a</a:t>
            </a:r>
            <a:r>
              <a:rPr sz="2200" dirty="0">
                <a:latin typeface="Comic Sans MS"/>
                <a:cs typeface="Comic Sans MS"/>
              </a:rPr>
              <a:t>p</a:t>
            </a:r>
            <a:r>
              <a:rPr sz="2200" spc="-5" dirty="0">
                <a:latin typeface="Comic Sans MS"/>
                <a:cs typeface="Comic Sans MS"/>
              </a:rPr>
              <a:t>p</a:t>
            </a:r>
            <a:r>
              <a:rPr sz="2200" dirty="0">
                <a:latin typeface="Comic Sans MS"/>
                <a:cs typeface="Comic Sans MS"/>
              </a:rPr>
              <a:t>r</a:t>
            </a:r>
            <a:r>
              <a:rPr sz="2200" spc="-5" dirty="0">
                <a:latin typeface="Comic Sans MS"/>
                <a:cs typeface="Comic Sans MS"/>
              </a:rPr>
              <a:t>opr</a:t>
            </a:r>
            <a:r>
              <a:rPr sz="2200" spc="-10" dirty="0">
                <a:latin typeface="Comic Sans MS"/>
                <a:cs typeface="Comic Sans MS"/>
              </a:rPr>
              <a:t>iat</a:t>
            </a:r>
            <a:r>
              <a:rPr sz="2200" spc="-5" dirty="0">
                <a:latin typeface="Comic Sans MS"/>
                <a:cs typeface="Comic Sans MS"/>
              </a:rPr>
              <a:t>e</a:t>
            </a:r>
            <a:r>
              <a:rPr sz="2200" spc="35" dirty="0">
                <a:latin typeface="Comic Sans MS"/>
                <a:cs typeface="Comic Sans MS"/>
              </a:rPr>
              <a:t> </a:t>
            </a:r>
            <a:r>
              <a:rPr sz="2200" spc="-10" dirty="0">
                <a:latin typeface="Comic Sans MS"/>
                <a:cs typeface="Comic Sans MS"/>
              </a:rPr>
              <a:t>fo</a:t>
            </a:r>
            <a:r>
              <a:rPr sz="2200" spc="-5" dirty="0">
                <a:latin typeface="Comic Sans MS"/>
                <a:cs typeface="Comic Sans MS"/>
              </a:rPr>
              <a:t>r</a:t>
            </a:r>
            <a:r>
              <a:rPr sz="2200" spc="35" dirty="0">
                <a:latin typeface="Comic Sans MS"/>
                <a:cs typeface="Comic Sans MS"/>
              </a:rPr>
              <a:t> </a:t>
            </a:r>
            <a:r>
              <a:rPr sz="2200" spc="-10" dirty="0">
                <a:latin typeface="Comic Sans MS"/>
                <a:cs typeface="Comic Sans MS"/>
              </a:rPr>
              <a:t>inte</a:t>
            </a:r>
            <a:r>
              <a:rPr sz="2200" dirty="0">
                <a:latin typeface="Comic Sans MS"/>
                <a:cs typeface="Comic Sans MS"/>
              </a:rPr>
              <a:t>r</a:t>
            </a:r>
            <a:r>
              <a:rPr sz="2200" spc="-5" dirty="0">
                <a:latin typeface="Comic Sans MS"/>
                <a:cs typeface="Comic Sans MS"/>
              </a:rPr>
              <a:t>a</a:t>
            </a:r>
            <a:r>
              <a:rPr sz="2200" dirty="0">
                <a:latin typeface="Comic Sans MS"/>
                <a:cs typeface="Comic Sans MS"/>
              </a:rPr>
              <a:t>c</a:t>
            </a:r>
            <a:r>
              <a:rPr sz="2200" spc="-10" dirty="0">
                <a:latin typeface="Comic Sans MS"/>
                <a:cs typeface="Comic Sans MS"/>
              </a:rPr>
              <a:t>tiv</a:t>
            </a:r>
            <a:r>
              <a:rPr sz="2200" spc="-5" dirty="0">
                <a:latin typeface="Comic Sans MS"/>
                <a:cs typeface="Comic Sans MS"/>
              </a:rPr>
              <a:t>e</a:t>
            </a:r>
            <a:r>
              <a:rPr sz="2200" spc="15" dirty="0">
                <a:latin typeface="Comic Sans MS"/>
                <a:cs typeface="Comic Sans MS"/>
              </a:rPr>
              <a:t> </a:t>
            </a:r>
            <a:r>
              <a:rPr sz="2200" spc="-5" dirty="0">
                <a:latin typeface="Comic Sans MS"/>
                <a:cs typeface="Comic Sans MS"/>
              </a:rPr>
              <a:t>a</a:t>
            </a:r>
            <a:r>
              <a:rPr sz="2200" dirty="0">
                <a:latin typeface="Comic Sans MS"/>
                <a:cs typeface="Comic Sans MS"/>
              </a:rPr>
              <a:t>p</a:t>
            </a:r>
            <a:r>
              <a:rPr sz="2200" spc="-5" dirty="0">
                <a:latin typeface="Comic Sans MS"/>
                <a:cs typeface="Comic Sans MS"/>
              </a:rPr>
              <a:t>plic</a:t>
            </a:r>
            <a:r>
              <a:rPr sz="2200" dirty="0">
                <a:latin typeface="Comic Sans MS"/>
                <a:cs typeface="Comic Sans MS"/>
              </a:rPr>
              <a:t>a</a:t>
            </a:r>
            <a:r>
              <a:rPr sz="2200" spc="-10" dirty="0">
                <a:latin typeface="Comic Sans MS"/>
                <a:cs typeface="Comic Sans MS"/>
              </a:rPr>
              <a:t>tions</a:t>
            </a:r>
            <a:endParaRPr sz="2200">
              <a:latin typeface="Comic Sans MS"/>
              <a:cs typeface="Comic Sans MS"/>
            </a:endParaRPr>
          </a:p>
          <a:p>
            <a:pPr marL="374015" indent="-361315">
              <a:lnSpc>
                <a:spcPts val="2510"/>
              </a:lnSpc>
              <a:spcBef>
                <a:spcPts val="265"/>
              </a:spcBef>
              <a:buClr>
                <a:srgbClr val="8A0000"/>
              </a:buClr>
              <a:buFont typeface="Wingdings"/>
              <a:buChar char=""/>
              <a:tabLst>
                <a:tab pos="374650" algn="l"/>
              </a:tabLst>
              <a:defRPr/>
            </a:pPr>
            <a:r>
              <a:rPr sz="2200" spc="-5" dirty="0">
                <a:latin typeface="Comic Sans MS"/>
                <a:cs typeface="Comic Sans MS"/>
              </a:rPr>
              <a:t>Error</a:t>
            </a:r>
            <a:r>
              <a:rPr sz="2200" spc="40" dirty="0">
                <a:latin typeface="Comic Sans MS"/>
                <a:cs typeface="Comic Sans MS"/>
              </a:rPr>
              <a:t> </a:t>
            </a:r>
            <a:r>
              <a:rPr sz="2200" spc="-5" dirty="0">
                <a:latin typeface="Comic Sans MS"/>
                <a:cs typeface="Comic Sans MS"/>
              </a:rPr>
              <a:t>h</a:t>
            </a:r>
            <a:r>
              <a:rPr sz="2200" dirty="0">
                <a:latin typeface="Comic Sans MS"/>
                <a:cs typeface="Comic Sans MS"/>
              </a:rPr>
              <a:t>a</a:t>
            </a:r>
            <a:r>
              <a:rPr sz="2200" spc="-10" dirty="0">
                <a:latin typeface="Comic Sans MS"/>
                <a:cs typeface="Comic Sans MS"/>
              </a:rPr>
              <a:t>ndli</a:t>
            </a:r>
            <a:r>
              <a:rPr sz="2200" dirty="0">
                <a:latin typeface="Comic Sans MS"/>
                <a:cs typeface="Comic Sans MS"/>
              </a:rPr>
              <a:t>n</a:t>
            </a:r>
            <a:r>
              <a:rPr sz="2200" spc="-5" dirty="0">
                <a:latin typeface="Comic Sans MS"/>
                <a:cs typeface="Comic Sans MS"/>
              </a:rPr>
              <a:t>g</a:t>
            </a:r>
            <a:r>
              <a:rPr sz="2200" spc="-20" dirty="0">
                <a:latin typeface="Comic Sans MS"/>
                <a:cs typeface="Comic Sans MS"/>
              </a:rPr>
              <a:t> </a:t>
            </a:r>
            <a:r>
              <a:rPr sz="2200" spc="-10" dirty="0">
                <a:latin typeface="Comic Sans MS"/>
                <a:cs typeface="Comic Sans MS"/>
              </a:rPr>
              <a:t>difficult</a:t>
            </a:r>
            <a:r>
              <a:rPr sz="2200" spc="-5" dirty="0">
                <a:latin typeface="Comic Sans MS"/>
                <a:cs typeface="Comic Sans MS"/>
              </a:rPr>
              <a:t>:</a:t>
            </a:r>
            <a:r>
              <a:rPr sz="2200" spc="40" dirty="0">
                <a:latin typeface="Comic Sans MS"/>
                <a:cs typeface="Comic Sans MS"/>
              </a:rPr>
              <a:t> </a:t>
            </a:r>
            <a:r>
              <a:rPr sz="2200" spc="-10" dirty="0">
                <a:latin typeface="Comic Sans MS"/>
                <a:cs typeface="Comic Sans MS"/>
              </a:rPr>
              <a:t>wh</a:t>
            </a:r>
            <a:r>
              <a:rPr sz="2200" dirty="0">
                <a:latin typeface="Comic Sans MS"/>
                <a:cs typeface="Comic Sans MS"/>
              </a:rPr>
              <a:t>a</a:t>
            </a:r>
            <a:r>
              <a:rPr sz="2200" spc="-5" dirty="0">
                <a:latin typeface="Comic Sans MS"/>
                <a:cs typeface="Comic Sans MS"/>
              </a:rPr>
              <a:t>t </a:t>
            </a:r>
            <a:r>
              <a:rPr sz="2200" spc="-10" dirty="0">
                <a:latin typeface="Comic Sans MS"/>
                <a:cs typeface="Comic Sans MS"/>
              </a:rPr>
              <a:t>i</a:t>
            </a:r>
            <a:r>
              <a:rPr sz="2200" spc="-5" dirty="0">
                <a:latin typeface="Comic Sans MS"/>
                <a:cs typeface="Comic Sans MS"/>
              </a:rPr>
              <a:t>f</a:t>
            </a:r>
            <a:r>
              <a:rPr sz="2200" dirty="0">
                <a:latin typeface="Comic Sans MS"/>
                <a:cs typeface="Comic Sans MS"/>
              </a:rPr>
              <a:t> a</a:t>
            </a:r>
            <a:r>
              <a:rPr sz="2200" spc="-5" dirty="0">
                <a:latin typeface="Comic Sans MS"/>
                <a:cs typeface="Comic Sans MS"/>
              </a:rPr>
              <a:t>n</a:t>
            </a:r>
            <a:r>
              <a:rPr sz="2200" spc="-30" dirty="0">
                <a:latin typeface="Comic Sans MS"/>
                <a:cs typeface="Comic Sans MS"/>
              </a:rPr>
              <a:t> </a:t>
            </a:r>
            <a:r>
              <a:rPr sz="2200" spc="-10" dirty="0">
                <a:latin typeface="Comic Sans MS"/>
                <a:cs typeface="Comic Sans MS"/>
              </a:rPr>
              <a:t>inte</a:t>
            </a:r>
            <a:r>
              <a:rPr sz="2200" dirty="0">
                <a:latin typeface="Comic Sans MS"/>
                <a:cs typeface="Comic Sans MS"/>
              </a:rPr>
              <a:t>r</a:t>
            </a:r>
            <a:r>
              <a:rPr sz="2200" spc="-5" dirty="0">
                <a:latin typeface="Comic Sans MS"/>
                <a:cs typeface="Comic Sans MS"/>
              </a:rPr>
              <a:t>mediate</a:t>
            </a:r>
            <a:r>
              <a:rPr sz="2200" spc="20" dirty="0">
                <a:latin typeface="Comic Sans MS"/>
                <a:cs typeface="Comic Sans MS"/>
              </a:rPr>
              <a:t> </a:t>
            </a:r>
            <a:r>
              <a:rPr sz="2200" spc="-10" dirty="0">
                <a:latin typeface="Comic Sans MS"/>
                <a:cs typeface="Comic Sans MS"/>
              </a:rPr>
              <a:t>filter</a:t>
            </a:r>
            <a:endParaRPr sz="2200">
              <a:latin typeface="Comic Sans MS"/>
              <a:cs typeface="Comic Sans MS"/>
            </a:endParaRPr>
          </a:p>
          <a:p>
            <a:pPr marL="374015">
              <a:lnSpc>
                <a:spcPts val="2510"/>
              </a:lnSpc>
              <a:defRPr/>
            </a:pPr>
            <a:r>
              <a:rPr sz="2200" spc="-5" dirty="0">
                <a:latin typeface="Comic Sans MS"/>
                <a:cs typeface="Comic Sans MS"/>
              </a:rPr>
              <a:t>cr</a:t>
            </a:r>
            <a:r>
              <a:rPr sz="2200" dirty="0">
                <a:latin typeface="Comic Sans MS"/>
                <a:cs typeface="Comic Sans MS"/>
              </a:rPr>
              <a:t>a</a:t>
            </a:r>
            <a:r>
              <a:rPr sz="2200" spc="-5" dirty="0">
                <a:latin typeface="Comic Sans MS"/>
                <a:cs typeface="Comic Sans MS"/>
              </a:rPr>
              <a:t>shes?</a:t>
            </a:r>
            <a:endParaRPr sz="2200">
              <a:latin typeface="Comic Sans MS"/>
              <a:cs typeface="Comic Sans MS"/>
            </a:endParaRPr>
          </a:p>
          <a:p>
            <a:pPr marL="374015" indent="-361315">
              <a:spcBef>
                <a:spcPts val="265"/>
              </a:spcBef>
              <a:buClr>
                <a:srgbClr val="8A0000"/>
              </a:buClr>
              <a:buFont typeface="Wingdings"/>
              <a:buChar char=""/>
              <a:tabLst>
                <a:tab pos="374650" algn="l"/>
              </a:tabLst>
              <a:defRPr/>
            </a:pPr>
            <a:r>
              <a:rPr sz="2200" spc="-5" dirty="0">
                <a:latin typeface="Comic Sans MS"/>
                <a:cs typeface="Comic Sans MS"/>
              </a:rPr>
              <a:t>D</a:t>
            </a:r>
            <a:r>
              <a:rPr sz="2200" dirty="0">
                <a:latin typeface="Comic Sans MS"/>
                <a:cs typeface="Comic Sans MS"/>
              </a:rPr>
              <a:t>a</a:t>
            </a:r>
            <a:r>
              <a:rPr sz="2200" spc="-10" dirty="0">
                <a:latin typeface="Comic Sans MS"/>
                <a:cs typeface="Comic Sans MS"/>
              </a:rPr>
              <a:t>t</a:t>
            </a:r>
            <a:r>
              <a:rPr sz="2200" spc="-5" dirty="0">
                <a:latin typeface="Comic Sans MS"/>
                <a:cs typeface="Comic Sans MS"/>
              </a:rPr>
              <a:t>a</a:t>
            </a:r>
            <a:r>
              <a:rPr sz="2200" spc="5" dirty="0">
                <a:latin typeface="Comic Sans MS"/>
                <a:cs typeface="Comic Sans MS"/>
              </a:rPr>
              <a:t> </a:t>
            </a:r>
            <a:r>
              <a:rPr sz="2200" spc="-10" dirty="0">
                <a:latin typeface="Comic Sans MS"/>
                <a:cs typeface="Comic Sans MS"/>
              </a:rPr>
              <a:t>typ</a:t>
            </a:r>
            <a:r>
              <a:rPr sz="2200" spc="-5" dirty="0">
                <a:latin typeface="Comic Sans MS"/>
                <a:cs typeface="Comic Sans MS"/>
              </a:rPr>
              <a:t>e</a:t>
            </a:r>
            <a:r>
              <a:rPr sz="2200" spc="30" dirty="0">
                <a:latin typeface="Comic Sans MS"/>
                <a:cs typeface="Comic Sans MS"/>
              </a:rPr>
              <a:t> </a:t>
            </a:r>
            <a:r>
              <a:rPr sz="2200" spc="-5" dirty="0">
                <a:latin typeface="Comic Sans MS"/>
                <a:cs typeface="Comic Sans MS"/>
              </a:rPr>
              <a:t>must</a:t>
            </a:r>
            <a:r>
              <a:rPr sz="2200" spc="35" dirty="0">
                <a:latin typeface="Comic Sans MS"/>
                <a:cs typeface="Comic Sans MS"/>
              </a:rPr>
              <a:t> </a:t>
            </a:r>
            <a:r>
              <a:rPr sz="2200" dirty="0">
                <a:latin typeface="Comic Sans MS"/>
                <a:cs typeface="Comic Sans MS"/>
              </a:rPr>
              <a:t>b</a:t>
            </a:r>
            <a:r>
              <a:rPr sz="2200" spc="-5" dirty="0">
                <a:latin typeface="Comic Sans MS"/>
                <a:cs typeface="Comic Sans MS"/>
              </a:rPr>
              <a:t>e</a:t>
            </a:r>
            <a:r>
              <a:rPr sz="2200" spc="-10" dirty="0">
                <a:latin typeface="Comic Sans MS"/>
                <a:cs typeface="Comic Sans MS"/>
              </a:rPr>
              <a:t> </a:t>
            </a:r>
            <a:r>
              <a:rPr sz="2200" spc="-5" dirty="0">
                <a:latin typeface="Comic Sans MS"/>
                <a:cs typeface="Comic Sans MS"/>
              </a:rPr>
              <a:t>gre</a:t>
            </a:r>
            <a:r>
              <a:rPr sz="2200" dirty="0">
                <a:latin typeface="Comic Sans MS"/>
                <a:cs typeface="Comic Sans MS"/>
              </a:rPr>
              <a:t>a</a:t>
            </a:r>
            <a:r>
              <a:rPr sz="2200" spc="-10" dirty="0">
                <a:latin typeface="Comic Sans MS"/>
                <a:cs typeface="Comic Sans MS"/>
              </a:rPr>
              <a:t>tes</a:t>
            </a:r>
            <a:r>
              <a:rPr sz="2200" spc="-5" dirty="0">
                <a:latin typeface="Comic Sans MS"/>
                <a:cs typeface="Comic Sans MS"/>
              </a:rPr>
              <a:t>t</a:t>
            </a:r>
            <a:r>
              <a:rPr sz="2200" spc="25" dirty="0">
                <a:latin typeface="Comic Sans MS"/>
                <a:cs typeface="Comic Sans MS"/>
              </a:rPr>
              <a:t> </a:t>
            </a:r>
            <a:r>
              <a:rPr sz="2200" spc="-5" dirty="0">
                <a:latin typeface="Comic Sans MS"/>
                <a:cs typeface="Comic Sans MS"/>
              </a:rPr>
              <a:t>common</a:t>
            </a:r>
            <a:r>
              <a:rPr sz="2200" spc="35" dirty="0">
                <a:latin typeface="Comic Sans MS"/>
                <a:cs typeface="Comic Sans MS"/>
              </a:rPr>
              <a:t> </a:t>
            </a:r>
            <a:r>
              <a:rPr sz="2200" spc="-10" dirty="0">
                <a:latin typeface="Comic Sans MS"/>
                <a:cs typeface="Comic Sans MS"/>
              </a:rPr>
              <a:t>denomi</a:t>
            </a:r>
            <a:r>
              <a:rPr sz="2200" dirty="0">
                <a:latin typeface="Comic Sans MS"/>
                <a:cs typeface="Comic Sans MS"/>
              </a:rPr>
              <a:t>n</a:t>
            </a:r>
            <a:r>
              <a:rPr sz="2200" spc="-5" dirty="0">
                <a:latin typeface="Comic Sans MS"/>
                <a:cs typeface="Comic Sans MS"/>
              </a:rPr>
              <a:t>ator,</a:t>
            </a:r>
            <a:r>
              <a:rPr sz="2200" spc="-25" dirty="0">
                <a:latin typeface="Comic Sans MS"/>
                <a:cs typeface="Comic Sans MS"/>
              </a:rPr>
              <a:t> </a:t>
            </a:r>
            <a:r>
              <a:rPr sz="2200" spc="-5" dirty="0">
                <a:latin typeface="Comic Sans MS"/>
                <a:cs typeface="Comic Sans MS"/>
              </a:rPr>
              <a:t>e.</a:t>
            </a:r>
            <a:r>
              <a:rPr sz="2200" spc="-10" dirty="0">
                <a:latin typeface="Comic Sans MS"/>
                <a:cs typeface="Comic Sans MS"/>
              </a:rPr>
              <a:t>g</a:t>
            </a:r>
            <a:r>
              <a:rPr sz="2200" spc="-5" dirty="0">
                <a:latin typeface="Comic Sans MS"/>
                <a:cs typeface="Comic Sans MS"/>
              </a:rPr>
              <a:t>.</a:t>
            </a:r>
            <a:endParaRPr sz="2200">
              <a:latin typeface="Comic Sans MS"/>
              <a:cs typeface="Comic Sans MS"/>
            </a:endParaRPr>
          </a:p>
        </p:txBody>
      </p:sp>
      <p:sp>
        <p:nvSpPr>
          <p:cNvPr id="6" name="object 6"/>
          <p:cNvSpPr txBox="1"/>
          <p:nvPr/>
        </p:nvSpPr>
        <p:spPr>
          <a:xfrm>
            <a:off x="7962900" y="5848350"/>
            <a:ext cx="896938" cy="304800"/>
          </a:xfrm>
          <a:prstGeom prst="rect">
            <a:avLst/>
          </a:prstGeom>
        </p:spPr>
        <p:txBody>
          <a:bodyPr lIns="0" tIns="0" rIns="0" bIns="0">
            <a:spAutoFit/>
          </a:bodyPr>
          <a:lstStyle/>
          <a:p>
            <a:pPr marL="12700">
              <a:defRPr/>
            </a:pPr>
            <a:r>
              <a:rPr sz="2200" spc="-10" dirty="0">
                <a:latin typeface="Comic Sans MS"/>
                <a:cs typeface="Comic Sans MS"/>
              </a:rPr>
              <a:t>A</a:t>
            </a:r>
            <a:r>
              <a:rPr sz="2200" dirty="0">
                <a:latin typeface="Comic Sans MS"/>
                <a:cs typeface="Comic Sans MS"/>
              </a:rPr>
              <a:t>S</a:t>
            </a:r>
            <a:r>
              <a:rPr sz="2200" spc="-5" dirty="0">
                <a:latin typeface="Comic Sans MS"/>
                <a:cs typeface="Comic Sans MS"/>
              </a:rPr>
              <a:t>CII</a:t>
            </a:r>
            <a:endParaRPr sz="2200">
              <a:latin typeface="Comic Sans MS"/>
              <a:cs typeface="Comic Sans MS"/>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spAutoFit/>
          </a:bodyPr>
          <a:lstStyle/>
          <a:p>
            <a:pPr marL="12700">
              <a:defRPr/>
            </a:pPr>
            <a:r>
              <a:rPr spc="-10" dirty="0"/>
              <a:t>D</a:t>
            </a:r>
            <a:r>
              <a:rPr spc="-20" dirty="0"/>
              <a:t>a</a:t>
            </a:r>
            <a:r>
              <a:rPr spc="-5" dirty="0"/>
              <a:t>t</a:t>
            </a:r>
            <a:r>
              <a:rPr spc="-20" dirty="0"/>
              <a:t>a</a:t>
            </a:r>
            <a:r>
              <a:rPr spc="-5" dirty="0"/>
              <a:t>flow:</a:t>
            </a:r>
            <a:r>
              <a:rPr spc="30" dirty="0"/>
              <a:t> </a:t>
            </a:r>
            <a:r>
              <a:rPr spc="-10" dirty="0"/>
              <a:t>ev</a:t>
            </a:r>
            <a:r>
              <a:rPr spc="-20" dirty="0"/>
              <a:t>e</a:t>
            </a:r>
            <a:r>
              <a:rPr spc="-5" dirty="0"/>
              <a:t>nt</a:t>
            </a:r>
            <a:r>
              <a:rPr dirty="0"/>
              <a:t>-</a:t>
            </a:r>
            <a:r>
              <a:rPr spc="-5" dirty="0"/>
              <a:t>bas</a:t>
            </a:r>
            <a:r>
              <a:rPr spc="-15" dirty="0"/>
              <a:t>e</a:t>
            </a:r>
            <a:r>
              <a:rPr spc="-5" dirty="0"/>
              <a:t>d</a:t>
            </a:r>
            <a:r>
              <a:rPr spc="30" dirty="0"/>
              <a:t> </a:t>
            </a:r>
            <a:r>
              <a:rPr spc="-5" dirty="0"/>
              <a:t>(publis</a:t>
            </a:r>
            <a:r>
              <a:rPr dirty="0"/>
              <a:t>h-</a:t>
            </a:r>
            <a:r>
              <a:rPr spc="-5" dirty="0"/>
              <a:t>subscribe)</a:t>
            </a:r>
          </a:p>
        </p:txBody>
      </p:sp>
      <p:sp>
        <p:nvSpPr>
          <p:cNvPr id="623618" name="object 49"/>
          <p:cNvSpPr>
            <a:spLocks noGrp="1"/>
          </p:cNvSpPr>
          <p:nvPr>
            <p:ph type="sldNum" sz="quarter" idx="4294967295"/>
          </p:nvPr>
        </p:nvSpPr>
        <p:spPr>
          <a:xfrm>
            <a:off x="88963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4E301BC-B642-FE47-9273-552E64DFA8E2}" type="slidenum">
              <a:rPr lang="en-US" sz="1200">
                <a:latin typeface="Garamond" charset="0"/>
              </a:rPr>
              <a:pPr eaLnBrk="1" hangingPunct="1"/>
              <a:t>307</a:t>
            </a:fld>
            <a:endParaRPr lang="en-US" sz="1200">
              <a:latin typeface="Garamond" charset="0"/>
            </a:endParaRPr>
          </a:p>
        </p:txBody>
      </p:sp>
      <p:sp>
        <p:nvSpPr>
          <p:cNvPr id="623619" name="object 3"/>
          <p:cNvSpPr txBox="1">
            <a:spLocks noChangeArrowheads="1"/>
          </p:cNvSpPr>
          <p:nvPr/>
        </p:nvSpPr>
        <p:spPr bwMode="auto">
          <a:xfrm>
            <a:off x="419100" y="923925"/>
            <a:ext cx="3365500" cy="358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A component may:</a:t>
            </a:r>
          </a:p>
          <a:p>
            <a:pPr eaLnBrk="1" hangingPunct="1">
              <a:spcBef>
                <a:spcPts val="288"/>
              </a:spcBef>
              <a:buClr>
                <a:srgbClr val="8A0000"/>
              </a:buClr>
              <a:buSzPct val="79000"/>
              <a:buFont typeface="Wingdings" charset="0"/>
              <a:buChar char=""/>
            </a:pPr>
            <a:r>
              <a:rPr lang="en-US">
                <a:solidFill>
                  <a:srgbClr val="3333FF"/>
                </a:solidFill>
                <a:latin typeface="Comic Sans MS" charset="0"/>
                <a:cs typeface="Comic Sans MS" charset="0"/>
              </a:rPr>
              <a:t>Announce events</a:t>
            </a:r>
            <a:endParaRPr lang="en-US">
              <a:latin typeface="Comic Sans MS" charset="0"/>
              <a:cs typeface="Comic Sans MS" charset="0"/>
            </a:endParaRPr>
          </a:p>
          <a:p>
            <a:pPr algn="just" eaLnBrk="1" hangingPunct="1">
              <a:lnSpc>
                <a:spcPts val="2588"/>
              </a:lnSpc>
              <a:spcBef>
                <a:spcPts val="613"/>
              </a:spcBef>
              <a:buClr>
                <a:srgbClr val="8A0000"/>
              </a:buClr>
              <a:buSzPct val="79000"/>
              <a:buFont typeface="Wingdings" charset="0"/>
              <a:buChar char=""/>
            </a:pPr>
            <a:r>
              <a:rPr lang="en-US">
                <a:solidFill>
                  <a:srgbClr val="3333FF"/>
                </a:solidFill>
                <a:latin typeface="Comic Sans MS" charset="0"/>
                <a:cs typeface="Comic Sans MS" charset="0"/>
              </a:rPr>
              <a:t>Register a callback for events of other components</a:t>
            </a:r>
            <a:endParaRPr lang="en-US">
              <a:latin typeface="Comic Sans MS" charset="0"/>
              <a:cs typeface="Comic Sans MS" charset="0"/>
            </a:endParaRPr>
          </a:p>
          <a:p>
            <a:pPr eaLnBrk="1" hangingPunct="1">
              <a:spcBef>
                <a:spcPts val="25"/>
              </a:spcBef>
            </a:pPr>
            <a:endParaRPr lang="en-US" sz="3200">
              <a:latin typeface="Times New Roman" charset="0"/>
              <a:cs typeface="Times New Roman" charset="0"/>
            </a:endParaRPr>
          </a:p>
          <a:p>
            <a:pPr eaLnBrk="1" hangingPunct="1">
              <a:lnSpc>
                <a:spcPct val="90000"/>
              </a:lnSpc>
            </a:pPr>
            <a:r>
              <a:rPr lang="en-US">
                <a:latin typeface="Comic Sans MS" charset="0"/>
                <a:cs typeface="Comic Sans MS" charset="0"/>
              </a:rPr>
              <a:t>Connectors are the bindings between event announcements and routine calls (callbacks)</a:t>
            </a:r>
          </a:p>
        </p:txBody>
      </p:sp>
      <p:sp>
        <p:nvSpPr>
          <p:cNvPr id="623620" name="object 4"/>
          <p:cNvSpPr>
            <a:spLocks noChangeArrowheads="1"/>
          </p:cNvSpPr>
          <p:nvPr/>
        </p:nvSpPr>
        <p:spPr bwMode="auto">
          <a:xfrm>
            <a:off x="5745163" y="1781175"/>
            <a:ext cx="555625" cy="2890838"/>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21" name="object 5"/>
          <p:cNvSpPr>
            <a:spLocks/>
          </p:cNvSpPr>
          <p:nvPr/>
        </p:nvSpPr>
        <p:spPr bwMode="auto">
          <a:xfrm>
            <a:off x="5688013" y="2905125"/>
            <a:ext cx="620712" cy="400050"/>
          </a:xfrm>
          <a:custGeom>
            <a:avLst/>
            <a:gdLst>
              <a:gd name="T0" fmla="*/ 309914 w 621029"/>
              <a:gd name="T1" fmla="*/ 0 h 400050"/>
              <a:gd name="T2" fmla="*/ 259635 w 621029"/>
              <a:gd name="T3" fmla="*/ 2617 h 400050"/>
              <a:gd name="T4" fmla="*/ 211946 w 621029"/>
              <a:gd name="T5" fmla="*/ 10195 h 400050"/>
              <a:gd name="T6" fmla="*/ 167476 w 621029"/>
              <a:gd name="T7" fmla="*/ 22322 h 400050"/>
              <a:gd name="T8" fmla="*/ 126870 w 621029"/>
              <a:gd name="T9" fmla="*/ 38587 h 400050"/>
              <a:gd name="T10" fmla="*/ 90762 w 621029"/>
              <a:gd name="T11" fmla="*/ 58578 h 400050"/>
              <a:gd name="T12" fmla="*/ 59785 w 621029"/>
              <a:gd name="T13" fmla="*/ 81884 h 400050"/>
              <a:gd name="T14" fmla="*/ 24351 w 621029"/>
              <a:gd name="T15" fmla="*/ 122158 h 400050"/>
              <a:gd name="T16" fmla="*/ 4055 w 621029"/>
              <a:gd name="T17" fmla="*/ 167575 h 400050"/>
              <a:gd name="T18" fmla="*/ 0 w 621029"/>
              <a:gd name="T19" fmla="*/ 200025 h 400050"/>
              <a:gd name="T20" fmla="*/ 1025 w 621029"/>
              <a:gd name="T21" fmla="*/ 216432 h 400050"/>
              <a:gd name="T22" fmla="*/ 15797 w 621029"/>
              <a:gd name="T23" fmla="*/ 263255 h 400050"/>
              <a:gd name="T24" fmla="*/ 46424 w 621029"/>
              <a:gd name="T25" fmla="*/ 305398 h 400050"/>
              <a:gd name="T26" fmla="*/ 90762 w 621029"/>
              <a:gd name="T27" fmla="*/ 341471 h 400050"/>
              <a:gd name="T28" fmla="*/ 126870 w 621029"/>
              <a:gd name="T29" fmla="*/ 361462 h 400050"/>
              <a:gd name="T30" fmla="*/ 167476 w 621029"/>
              <a:gd name="T31" fmla="*/ 377727 h 400050"/>
              <a:gd name="T32" fmla="*/ 211946 w 621029"/>
              <a:gd name="T33" fmla="*/ 389854 h 400050"/>
              <a:gd name="T34" fmla="*/ 259635 w 621029"/>
              <a:gd name="T35" fmla="*/ 397432 h 400050"/>
              <a:gd name="T36" fmla="*/ 309914 w 621029"/>
              <a:gd name="T37" fmla="*/ 400050 h 400050"/>
              <a:gd name="T38" fmla="*/ 335317 w 621029"/>
              <a:gd name="T39" fmla="*/ 399387 h 400050"/>
              <a:gd name="T40" fmla="*/ 384349 w 621029"/>
              <a:gd name="T41" fmla="*/ 394237 h 400050"/>
              <a:gd name="T42" fmla="*/ 430483 w 621029"/>
              <a:gd name="T43" fmla="*/ 384333 h 400050"/>
              <a:gd name="T44" fmla="*/ 473081 w 621029"/>
              <a:gd name="T45" fmla="*/ 370086 h 400050"/>
              <a:gd name="T46" fmla="*/ 511507 w 621029"/>
              <a:gd name="T47" fmla="*/ 351906 h 400050"/>
              <a:gd name="T48" fmla="*/ 545117 w 621029"/>
              <a:gd name="T49" fmla="*/ 330206 h 400050"/>
              <a:gd name="T50" fmla="*/ 585115 w 621029"/>
              <a:gd name="T51" fmla="*/ 291956 h 400050"/>
              <a:gd name="T52" fmla="*/ 610694 w 621029"/>
              <a:gd name="T53" fmla="*/ 248099 h 400050"/>
              <a:gd name="T54" fmla="*/ 619699 w 621029"/>
              <a:gd name="T55" fmla="*/ 200025 h 400050"/>
              <a:gd name="T56" fmla="*/ 618672 w 621029"/>
              <a:gd name="T57" fmla="*/ 183617 h 400050"/>
              <a:gd name="T58" fmla="*/ 603902 w 621029"/>
              <a:gd name="T59" fmla="*/ 136794 h 400050"/>
              <a:gd name="T60" fmla="*/ 573278 w 621029"/>
              <a:gd name="T61" fmla="*/ 94651 h 400050"/>
              <a:gd name="T62" fmla="*/ 528954 w 621029"/>
              <a:gd name="T63" fmla="*/ 58578 h 400050"/>
              <a:gd name="T64" fmla="*/ 492855 w 621029"/>
              <a:gd name="T65" fmla="*/ 38587 h 400050"/>
              <a:gd name="T66" fmla="*/ 452264 w 621029"/>
              <a:gd name="T67" fmla="*/ 22322 h 400050"/>
              <a:gd name="T68" fmla="*/ 407819 w 621029"/>
              <a:gd name="T69" fmla="*/ 10195 h 400050"/>
              <a:gd name="T70" fmla="*/ 360154 w 621029"/>
              <a:gd name="T71" fmla="*/ 2617 h 400050"/>
              <a:gd name="T72" fmla="*/ 309914 w 621029"/>
              <a:gd name="T73" fmla="*/ 0 h 4000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21029" h="400050">
                <a:moveTo>
                  <a:pt x="310388" y="0"/>
                </a:moveTo>
                <a:lnTo>
                  <a:pt x="260034" y="2617"/>
                </a:lnTo>
                <a:lnTo>
                  <a:pt x="212270" y="10195"/>
                </a:lnTo>
                <a:lnTo>
                  <a:pt x="167734" y="22322"/>
                </a:lnTo>
                <a:lnTo>
                  <a:pt x="127065" y="38587"/>
                </a:lnTo>
                <a:lnTo>
                  <a:pt x="90900" y="58578"/>
                </a:lnTo>
                <a:lnTo>
                  <a:pt x="59878" y="81884"/>
                </a:lnTo>
                <a:lnTo>
                  <a:pt x="24387" y="122158"/>
                </a:lnTo>
                <a:lnTo>
                  <a:pt x="4061" y="167575"/>
                </a:lnTo>
                <a:lnTo>
                  <a:pt x="0" y="200025"/>
                </a:lnTo>
                <a:lnTo>
                  <a:pt x="1028" y="216432"/>
                </a:lnTo>
                <a:lnTo>
                  <a:pt x="15821" y="263255"/>
                </a:lnTo>
                <a:lnTo>
                  <a:pt x="46496" y="305398"/>
                </a:lnTo>
                <a:lnTo>
                  <a:pt x="90900" y="341471"/>
                </a:lnTo>
                <a:lnTo>
                  <a:pt x="127065" y="361462"/>
                </a:lnTo>
                <a:lnTo>
                  <a:pt x="167734" y="377727"/>
                </a:lnTo>
                <a:lnTo>
                  <a:pt x="212270" y="389854"/>
                </a:lnTo>
                <a:lnTo>
                  <a:pt x="260034" y="397432"/>
                </a:lnTo>
                <a:lnTo>
                  <a:pt x="310388" y="400050"/>
                </a:lnTo>
                <a:lnTo>
                  <a:pt x="335830" y="399387"/>
                </a:lnTo>
                <a:lnTo>
                  <a:pt x="384937" y="394237"/>
                </a:lnTo>
                <a:lnTo>
                  <a:pt x="431143" y="384333"/>
                </a:lnTo>
                <a:lnTo>
                  <a:pt x="473807" y="370086"/>
                </a:lnTo>
                <a:lnTo>
                  <a:pt x="512290" y="351906"/>
                </a:lnTo>
                <a:lnTo>
                  <a:pt x="545953" y="330206"/>
                </a:lnTo>
                <a:lnTo>
                  <a:pt x="586012" y="291956"/>
                </a:lnTo>
                <a:lnTo>
                  <a:pt x="611630" y="248099"/>
                </a:lnTo>
                <a:lnTo>
                  <a:pt x="620649" y="200025"/>
                </a:lnTo>
                <a:lnTo>
                  <a:pt x="619620" y="183617"/>
                </a:lnTo>
                <a:lnTo>
                  <a:pt x="604828" y="136794"/>
                </a:lnTo>
                <a:lnTo>
                  <a:pt x="574157" y="94651"/>
                </a:lnTo>
                <a:lnTo>
                  <a:pt x="529764" y="58578"/>
                </a:lnTo>
                <a:lnTo>
                  <a:pt x="493611" y="38587"/>
                </a:lnTo>
                <a:lnTo>
                  <a:pt x="452957" y="22322"/>
                </a:lnTo>
                <a:lnTo>
                  <a:pt x="408443" y="10195"/>
                </a:lnTo>
                <a:lnTo>
                  <a:pt x="360706" y="2617"/>
                </a:lnTo>
                <a:lnTo>
                  <a:pt x="31038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22" name="object 6"/>
          <p:cNvSpPr>
            <a:spLocks noChangeArrowheads="1"/>
          </p:cNvSpPr>
          <p:nvPr/>
        </p:nvSpPr>
        <p:spPr bwMode="auto">
          <a:xfrm>
            <a:off x="4083050" y="1843088"/>
            <a:ext cx="466725" cy="652462"/>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23" name="object 7"/>
          <p:cNvSpPr>
            <a:spLocks noChangeArrowheads="1"/>
          </p:cNvSpPr>
          <p:nvPr/>
        </p:nvSpPr>
        <p:spPr bwMode="auto">
          <a:xfrm>
            <a:off x="4110038" y="2438400"/>
            <a:ext cx="468312" cy="654050"/>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24" name="object 8"/>
          <p:cNvSpPr>
            <a:spLocks noChangeArrowheads="1"/>
          </p:cNvSpPr>
          <p:nvPr/>
        </p:nvSpPr>
        <p:spPr bwMode="auto">
          <a:xfrm>
            <a:off x="4119563" y="3111500"/>
            <a:ext cx="466725" cy="6540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25" name="object 9"/>
          <p:cNvSpPr>
            <a:spLocks noChangeArrowheads="1"/>
          </p:cNvSpPr>
          <p:nvPr/>
        </p:nvSpPr>
        <p:spPr bwMode="auto">
          <a:xfrm>
            <a:off x="4103688" y="3776663"/>
            <a:ext cx="466725" cy="6540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26" name="object 10"/>
          <p:cNvSpPr>
            <a:spLocks/>
          </p:cNvSpPr>
          <p:nvPr/>
        </p:nvSpPr>
        <p:spPr bwMode="auto">
          <a:xfrm>
            <a:off x="4432300" y="2125663"/>
            <a:ext cx="1217613" cy="760412"/>
          </a:xfrm>
          <a:custGeom>
            <a:avLst/>
            <a:gdLst>
              <a:gd name="T0" fmla="*/ 1002844 w 1217295"/>
              <a:gd name="T1" fmla="*/ 675784 h 759460"/>
              <a:gd name="T2" fmla="*/ 963288 w 1217295"/>
              <a:gd name="T3" fmla="*/ 741159 h 759460"/>
              <a:gd name="T4" fmla="*/ 1218249 w 1217295"/>
              <a:gd name="T5" fmla="*/ 762065 h 759460"/>
              <a:gd name="T6" fmla="*/ 1176565 w 1217295"/>
              <a:gd name="T7" fmla="*/ 695649 h 759460"/>
              <a:gd name="T8" fmla="*/ 1035479 w 1217295"/>
              <a:gd name="T9" fmla="*/ 695649 h 759460"/>
              <a:gd name="T10" fmla="*/ 1002844 w 1217295"/>
              <a:gd name="T11" fmla="*/ 675784 h 759460"/>
              <a:gd name="T12" fmla="*/ 1009470 w 1217295"/>
              <a:gd name="T13" fmla="*/ 664834 h 759460"/>
              <a:gd name="T14" fmla="*/ 1002844 w 1217295"/>
              <a:gd name="T15" fmla="*/ 675784 h 759460"/>
              <a:gd name="T16" fmla="*/ 1035479 w 1217295"/>
              <a:gd name="T17" fmla="*/ 695649 h 759460"/>
              <a:gd name="T18" fmla="*/ 1042089 w 1217295"/>
              <a:gd name="T19" fmla="*/ 684685 h 759460"/>
              <a:gd name="T20" fmla="*/ 1009470 w 1217295"/>
              <a:gd name="T21" fmla="*/ 664834 h 759460"/>
              <a:gd name="T22" fmla="*/ 1016041 w 1217295"/>
              <a:gd name="T23" fmla="*/ 653973 h 759460"/>
              <a:gd name="T24" fmla="*/ 1009470 w 1217295"/>
              <a:gd name="T25" fmla="*/ 664834 h 759460"/>
              <a:gd name="T26" fmla="*/ 1042089 w 1217295"/>
              <a:gd name="T27" fmla="*/ 684685 h 759460"/>
              <a:gd name="T28" fmla="*/ 1035479 w 1217295"/>
              <a:gd name="T29" fmla="*/ 695649 h 759460"/>
              <a:gd name="T30" fmla="*/ 1176565 w 1217295"/>
              <a:gd name="T31" fmla="*/ 695649 h 759460"/>
              <a:gd name="T32" fmla="*/ 1162886 w 1217295"/>
              <a:gd name="T33" fmla="*/ 673851 h 759460"/>
              <a:gd name="T34" fmla="*/ 1048698 w 1217295"/>
              <a:gd name="T35" fmla="*/ 673851 h 759460"/>
              <a:gd name="T36" fmla="*/ 1016041 w 1217295"/>
              <a:gd name="T37" fmla="*/ 653973 h 759460"/>
              <a:gd name="T38" fmla="*/ 6609 w 1217295"/>
              <a:gd name="T39" fmla="*/ 54560 h 759460"/>
              <a:gd name="T40" fmla="*/ 0 w 1217295"/>
              <a:gd name="T41" fmla="*/ 65396 h 759460"/>
              <a:gd name="T42" fmla="*/ 1002844 w 1217295"/>
              <a:gd name="T43" fmla="*/ 675784 h 759460"/>
              <a:gd name="T44" fmla="*/ 1009470 w 1217295"/>
              <a:gd name="T45" fmla="*/ 664834 h 759460"/>
              <a:gd name="T46" fmla="*/ 6609 w 1217295"/>
              <a:gd name="T47" fmla="*/ 54560 h 759460"/>
              <a:gd name="T48" fmla="*/ 1029207 w 1217295"/>
              <a:gd name="T49" fmla="*/ 632217 h 759460"/>
              <a:gd name="T50" fmla="*/ 1016041 w 1217295"/>
              <a:gd name="T51" fmla="*/ 653973 h 759460"/>
              <a:gd name="T52" fmla="*/ 1048698 w 1217295"/>
              <a:gd name="T53" fmla="*/ 673851 h 759460"/>
              <a:gd name="T54" fmla="*/ 1061789 w 1217295"/>
              <a:gd name="T55" fmla="*/ 652050 h 759460"/>
              <a:gd name="T56" fmla="*/ 1029207 w 1217295"/>
              <a:gd name="T57" fmla="*/ 632217 h 759460"/>
              <a:gd name="T58" fmla="*/ 1035830 w 1217295"/>
              <a:gd name="T59" fmla="*/ 621269 h 759460"/>
              <a:gd name="T60" fmla="*/ 1029207 w 1217295"/>
              <a:gd name="T61" fmla="*/ 632217 h 759460"/>
              <a:gd name="T62" fmla="*/ 1061789 w 1217295"/>
              <a:gd name="T63" fmla="*/ 652050 h 759460"/>
              <a:gd name="T64" fmla="*/ 1048698 w 1217295"/>
              <a:gd name="T65" fmla="*/ 673851 h 759460"/>
              <a:gd name="T66" fmla="*/ 1162886 w 1217295"/>
              <a:gd name="T67" fmla="*/ 673851 h 759460"/>
              <a:gd name="T68" fmla="*/ 1142322 w 1217295"/>
              <a:gd name="T69" fmla="*/ 641089 h 759460"/>
              <a:gd name="T70" fmla="*/ 1068399 w 1217295"/>
              <a:gd name="T71" fmla="*/ 641089 h 759460"/>
              <a:gd name="T72" fmla="*/ 1035830 w 1217295"/>
              <a:gd name="T73" fmla="*/ 621269 h 759460"/>
              <a:gd name="T74" fmla="*/ 26436 w 1217295"/>
              <a:gd name="T75" fmla="*/ 21798 h 759460"/>
              <a:gd name="T76" fmla="*/ 13217 w 1217295"/>
              <a:gd name="T77" fmla="*/ 43598 h 759460"/>
              <a:gd name="T78" fmla="*/ 1016041 w 1217295"/>
              <a:gd name="T79" fmla="*/ 653973 h 759460"/>
              <a:gd name="T80" fmla="*/ 1029207 w 1217295"/>
              <a:gd name="T81" fmla="*/ 632217 h 759460"/>
              <a:gd name="T82" fmla="*/ 26436 w 1217295"/>
              <a:gd name="T83" fmla="*/ 21798 h 759460"/>
              <a:gd name="T84" fmla="*/ 1042402 w 1217295"/>
              <a:gd name="T85" fmla="*/ 610406 h 759460"/>
              <a:gd name="T86" fmla="*/ 1035830 w 1217295"/>
              <a:gd name="T87" fmla="*/ 621269 h 759460"/>
              <a:gd name="T88" fmla="*/ 1068399 w 1217295"/>
              <a:gd name="T89" fmla="*/ 641089 h 759460"/>
              <a:gd name="T90" fmla="*/ 1075008 w 1217295"/>
              <a:gd name="T91" fmla="*/ 630252 h 759460"/>
              <a:gd name="T92" fmla="*/ 1042402 w 1217295"/>
              <a:gd name="T93" fmla="*/ 610406 h 759460"/>
              <a:gd name="T94" fmla="*/ 1081999 w 1217295"/>
              <a:gd name="T95" fmla="*/ 544969 h 759460"/>
              <a:gd name="T96" fmla="*/ 1042402 w 1217295"/>
              <a:gd name="T97" fmla="*/ 610406 h 759460"/>
              <a:gd name="T98" fmla="*/ 1075008 w 1217295"/>
              <a:gd name="T99" fmla="*/ 630252 h 759460"/>
              <a:gd name="T100" fmla="*/ 1068399 w 1217295"/>
              <a:gd name="T101" fmla="*/ 641089 h 759460"/>
              <a:gd name="T102" fmla="*/ 1142322 w 1217295"/>
              <a:gd name="T103" fmla="*/ 641089 h 759460"/>
              <a:gd name="T104" fmla="*/ 1081999 w 1217295"/>
              <a:gd name="T105" fmla="*/ 544969 h 759460"/>
              <a:gd name="T106" fmla="*/ 39527 w 1217295"/>
              <a:gd name="T107" fmla="*/ 0 h 759460"/>
              <a:gd name="T108" fmla="*/ 32919 w 1217295"/>
              <a:gd name="T109" fmla="*/ 10964 h 759460"/>
              <a:gd name="T110" fmla="*/ 1035830 w 1217295"/>
              <a:gd name="T111" fmla="*/ 621269 h 759460"/>
              <a:gd name="T112" fmla="*/ 1042402 w 1217295"/>
              <a:gd name="T113" fmla="*/ 610406 h 759460"/>
              <a:gd name="T114" fmla="*/ 39527 w 1217295"/>
              <a:gd name="T115" fmla="*/ 0 h 7594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217295" h="759460">
                <a:moveTo>
                  <a:pt x="1002058" y="673249"/>
                </a:moveTo>
                <a:lnTo>
                  <a:pt x="962533" y="738378"/>
                </a:lnTo>
                <a:lnTo>
                  <a:pt x="1217295" y="759206"/>
                </a:lnTo>
                <a:lnTo>
                  <a:pt x="1175644" y="693039"/>
                </a:lnTo>
                <a:lnTo>
                  <a:pt x="1034669" y="693039"/>
                </a:lnTo>
                <a:lnTo>
                  <a:pt x="1002058" y="673249"/>
                </a:lnTo>
                <a:close/>
              </a:path>
              <a:path w="1217295" h="759460">
                <a:moveTo>
                  <a:pt x="1008678" y="662341"/>
                </a:moveTo>
                <a:lnTo>
                  <a:pt x="1002058" y="673249"/>
                </a:lnTo>
                <a:lnTo>
                  <a:pt x="1034669" y="693039"/>
                </a:lnTo>
                <a:lnTo>
                  <a:pt x="1041273" y="682117"/>
                </a:lnTo>
                <a:lnTo>
                  <a:pt x="1008678" y="662341"/>
                </a:lnTo>
                <a:close/>
              </a:path>
              <a:path w="1217295" h="759460">
                <a:moveTo>
                  <a:pt x="1015246" y="651519"/>
                </a:moveTo>
                <a:lnTo>
                  <a:pt x="1008678" y="662341"/>
                </a:lnTo>
                <a:lnTo>
                  <a:pt x="1041273" y="682117"/>
                </a:lnTo>
                <a:lnTo>
                  <a:pt x="1034669" y="693039"/>
                </a:lnTo>
                <a:lnTo>
                  <a:pt x="1175644" y="693039"/>
                </a:lnTo>
                <a:lnTo>
                  <a:pt x="1161974" y="671322"/>
                </a:lnTo>
                <a:lnTo>
                  <a:pt x="1047876" y="671322"/>
                </a:lnTo>
                <a:lnTo>
                  <a:pt x="1015246" y="651519"/>
                </a:lnTo>
                <a:close/>
              </a:path>
              <a:path w="1217295" h="759460">
                <a:moveTo>
                  <a:pt x="6603" y="54356"/>
                </a:moveTo>
                <a:lnTo>
                  <a:pt x="0" y="65150"/>
                </a:lnTo>
                <a:lnTo>
                  <a:pt x="1002058" y="673249"/>
                </a:lnTo>
                <a:lnTo>
                  <a:pt x="1008678" y="662341"/>
                </a:lnTo>
                <a:lnTo>
                  <a:pt x="6603" y="54356"/>
                </a:lnTo>
                <a:close/>
              </a:path>
              <a:path w="1217295" h="759460">
                <a:moveTo>
                  <a:pt x="1028400" y="629844"/>
                </a:moveTo>
                <a:lnTo>
                  <a:pt x="1015246" y="651519"/>
                </a:lnTo>
                <a:lnTo>
                  <a:pt x="1047876" y="671322"/>
                </a:lnTo>
                <a:lnTo>
                  <a:pt x="1060958" y="649605"/>
                </a:lnTo>
                <a:lnTo>
                  <a:pt x="1028400" y="629844"/>
                </a:lnTo>
                <a:close/>
              </a:path>
              <a:path w="1217295" h="759460">
                <a:moveTo>
                  <a:pt x="1035019" y="618938"/>
                </a:moveTo>
                <a:lnTo>
                  <a:pt x="1028400" y="629844"/>
                </a:lnTo>
                <a:lnTo>
                  <a:pt x="1060958" y="649605"/>
                </a:lnTo>
                <a:lnTo>
                  <a:pt x="1047876" y="671322"/>
                </a:lnTo>
                <a:lnTo>
                  <a:pt x="1161974" y="671322"/>
                </a:lnTo>
                <a:lnTo>
                  <a:pt x="1141428" y="638683"/>
                </a:lnTo>
                <a:lnTo>
                  <a:pt x="1067562" y="638683"/>
                </a:lnTo>
                <a:lnTo>
                  <a:pt x="1035019" y="618938"/>
                </a:lnTo>
                <a:close/>
              </a:path>
              <a:path w="1217295" h="759460">
                <a:moveTo>
                  <a:pt x="26415" y="21717"/>
                </a:moveTo>
                <a:lnTo>
                  <a:pt x="13208" y="43434"/>
                </a:lnTo>
                <a:lnTo>
                  <a:pt x="1015246" y="651519"/>
                </a:lnTo>
                <a:lnTo>
                  <a:pt x="1028400" y="629844"/>
                </a:lnTo>
                <a:lnTo>
                  <a:pt x="26415" y="21717"/>
                </a:lnTo>
                <a:close/>
              </a:path>
              <a:path w="1217295" h="759460">
                <a:moveTo>
                  <a:pt x="1041586" y="608117"/>
                </a:moveTo>
                <a:lnTo>
                  <a:pt x="1035019" y="618938"/>
                </a:lnTo>
                <a:lnTo>
                  <a:pt x="1067562" y="638683"/>
                </a:lnTo>
                <a:lnTo>
                  <a:pt x="1074165" y="627888"/>
                </a:lnTo>
                <a:lnTo>
                  <a:pt x="1041586" y="608117"/>
                </a:lnTo>
                <a:close/>
              </a:path>
              <a:path w="1217295" h="759460">
                <a:moveTo>
                  <a:pt x="1081151" y="542925"/>
                </a:moveTo>
                <a:lnTo>
                  <a:pt x="1041586" y="608117"/>
                </a:lnTo>
                <a:lnTo>
                  <a:pt x="1074165" y="627888"/>
                </a:lnTo>
                <a:lnTo>
                  <a:pt x="1067562" y="638683"/>
                </a:lnTo>
                <a:lnTo>
                  <a:pt x="1141428" y="638683"/>
                </a:lnTo>
                <a:lnTo>
                  <a:pt x="1081151" y="542925"/>
                </a:lnTo>
                <a:close/>
              </a:path>
              <a:path w="1217295" h="759460">
                <a:moveTo>
                  <a:pt x="39497" y="0"/>
                </a:moveTo>
                <a:lnTo>
                  <a:pt x="32892" y="10922"/>
                </a:lnTo>
                <a:lnTo>
                  <a:pt x="1035019" y="618938"/>
                </a:lnTo>
                <a:lnTo>
                  <a:pt x="1041586" y="608117"/>
                </a:lnTo>
                <a:lnTo>
                  <a:pt x="39497" y="0"/>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27" name="object 11"/>
          <p:cNvSpPr>
            <a:spLocks/>
          </p:cNvSpPr>
          <p:nvPr/>
        </p:nvSpPr>
        <p:spPr bwMode="auto">
          <a:xfrm>
            <a:off x="4540250" y="2751138"/>
            <a:ext cx="1063625" cy="344487"/>
          </a:xfrm>
          <a:custGeom>
            <a:avLst/>
            <a:gdLst>
              <a:gd name="T0" fmla="*/ 833021 w 1062989"/>
              <a:gd name="T1" fmla="*/ 270426 h 344169"/>
              <a:gd name="T2" fmla="*/ 815531 w 1062989"/>
              <a:gd name="T3" fmla="*/ 344869 h 344169"/>
              <a:gd name="T4" fmla="*/ 1064645 w 1062989"/>
              <a:gd name="T5" fmla="*/ 285779 h 344169"/>
              <a:gd name="T6" fmla="*/ 1056703 w 1062989"/>
              <a:gd name="T7" fmla="*/ 279156 h 344169"/>
              <a:gd name="T8" fmla="*/ 870112 w 1062989"/>
              <a:gd name="T9" fmla="*/ 279156 h 344169"/>
              <a:gd name="T10" fmla="*/ 833021 w 1062989"/>
              <a:gd name="T11" fmla="*/ 270426 h 344169"/>
              <a:gd name="T12" fmla="*/ 835924 w 1062989"/>
              <a:gd name="T13" fmla="*/ 258068 h 344169"/>
              <a:gd name="T14" fmla="*/ 833021 w 1062989"/>
              <a:gd name="T15" fmla="*/ 270426 h 344169"/>
              <a:gd name="T16" fmla="*/ 870112 w 1062989"/>
              <a:gd name="T17" fmla="*/ 279156 h 344169"/>
              <a:gd name="T18" fmla="*/ 873039 w 1062989"/>
              <a:gd name="T19" fmla="*/ 266802 h 344169"/>
              <a:gd name="T20" fmla="*/ 835924 w 1062989"/>
              <a:gd name="T21" fmla="*/ 258068 h 344169"/>
              <a:gd name="T22" fmla="*/ 838829 w 1062989"/>
              <a:gd name="T23" fmla="*/ 245704 h 344169"/>
              <a:gd name="T24" fmla="*/ 835924 w 1062989"/>
              <a:gd name="T25" fmla="*/ 258068 h 344169"/>
              <a:gd name="T26" fmla="*/ 873039 w 1062989"/>
              <a:gd name="T27" fmla="*/ 266802 h 344169"/>
              <a:gd name="T28" fmla="*/ 870112 w 1062989"/>
              <a:gd name="T29" fmla="*/ 279156 h 344169"/>
              <a:gd name="T30" fmla="*/ 1056703 w 1062989"/>
              <a:gd name="T31" fmla="*/ 279156 h 344169"/>
              <a:gd name="T32" fmla="*/ 1027076 w 1062989"/>
              <a:gd name="T33" fmla="*/ 254450 h 344169"/>
              <a:gd name="T34" fmla="*/ 875964 w 1062989"/>
              <a:gd name="T35" fmla="*/ 254450 h 344169"/>
              <a:gd name="T36" fmla="*/ 838829 w 1062989"/>
              <a:gd name="T37" fmla="*/ 245704 h 344169"/>
              <a:gd name="T38" fmla="*/ 2926 w 1062989"/>
              <a:gd name="T39" fmla="*/ 62020 h 344169"/>
              <a:gd name="T40" fmla="*/ 0 w 1062989"/>
              <a:gd name="T41" fmla="*/ 74374 h 344169"/>
              <a:gd name="T42" fmla="*/ 833021 w 1062989"/>
              <a:gd name="T43" fmla="*/ 270426 h 344169"/>
              <a:gd name="T44" fmla="*/ 835924 w 1062989"/>
              <a:gd name="T45" fmla="*/ 258068 h 344169"/>
              <a:gd name="T46" fmla="*/ 2926 w 1062989"/>
              <a:gd name="T47" fmla="*/ 62020 h 344169"/>
              <a:gd name="T48" fmla="*/ 844662 w 1062989"/>
              <a:gd name="T49" fmla="*/ 220872 h 344169"/>
              <a:gd name="T50" fmla="*/ 838829 w 1062989"/>
              <a:gd name="T51" fmla="*/ 245704 h 344169"/>
              <a:gd name="T52" fmla="*/ 875964 w 1062989"/>
              <a:gd name="T53" fmla="*/ 254450 h 344169"/>
              <a:gd name="T54" fmla="*/ 881818 w 1062989"/>
              <a:gd name="T55" fmla="*/ 229616 h 344169"/>
              <a:gd name="T56" fmla="*/ 844662 w 1062989"/>
              <a:gd name="T57" fmla="*/ 220872 h 344169"/>
              <a:gd name="T58" fmla="*/ 847568 w 1062989"/>
              <a:gd name="T59" fmla="*/ 208507 h 344169"/>
              <a:gd name="T60" fmla="*/ 844662 w 1062989"/>
              <a:gd name="T61" fmla="*/ 220872 h 344169"/>
              <a:gd name="T62" fmla="*/ 881818 w 1062989"/>
              <a:gd name="T63" fmla="*/ 229616 h 344169"/>
              <a:gd name="T64" fmla="*/ 875964 w 1062989"/>
              <a:gd name="T65" fmla="*/ 254450 h 344169"/>
              <a:gd name="T66" fmla="*/ 1027076 w 1062989"/>
              <a:gd name="T67" fmla="*/ 254450 h 344169"/>
              <a:gd name="T68" fmla="*/ 982484 w 1062989"/>
              <a:gd name="T69" fmla="*/ 217263 h 344169"/>
              <a:gd name="T70" fmla="*/ 884743 w 1062989"/>
              <a:gd name="T71" fmla="*/ 217263 h 344169"/>
              <a:gd name="T72" fmla="*/ 847568 w 1062989"/>
              <a:gd name="T73" fmla="*/ 208507 h 344169"/>
              <a:gd name="T74" fmla="*/ 11704 w 1062989"/>
              <a:gd name="T75" fmla="*/ 24833 h 344169"/>
              <a:gd name="T76" fmla="*/ 5850 w 1062989"/>
              <a:gd name="T77" fmla="*/ 49540 h 344169"/>
              <a:gd name="T78" fmla="*/ 838829 w 1062989"/>
              <a:gd name="T79" fmla="*/ 245704 h 344169"/>
              <a:gd name="T80" fmla="*/ 844662 w 1062989"/>
              <a:gd name="T81" fmla="*/ 220872 h 344169"/>
              <a:gd name="T82" fmla="*/ 11704 w 1062989"/>
              <a:gd name="T83" fmla="*/ 24833 h 344169"/>
              <a:gd name="T84" fmla="*/ 850498 w 1062989"/>
              <a:gd name="T85" fmla="*/ 196034 h 344169"/>
              <a:gd name="T86" fmla="*/ 847568 w 1062989"/>
              <a:gd name="T87" fmla="*/ 208507 h 344169"/>
              <a:gd name="T88" fmla="*/ 884743 w 1062989"/>
              <a:gd name="T89" fmla="*/ 217263 h 344169"/>
              <a:gd name="T90" fmla="*/ 887669 w 1062989"/>
              <a:gd name="T91" fmla="*/ 204782 h 344169"/>
              <a:gd name="T92" fmla="*/ 850498 w 1062989"/>
              <a:gd name="T93" fmla="*/ 196034 h 344169"/>
              <a:gd name="T94" fmla="*/ 867949 w 1062989"/>
              <a:gd name="T95" fmla="*/ 121748 h 344169"/>
              <a:gd name="T96" fmla="*/ 850498 w 1062989"/>
              <a:gd name="T97" fmla="*/ 196034 h 344169"/>
              <a:gd name="T98" fmla="*/ 887669 w 1062989"/>
              <a:gd name="T99" fmla="*/ 204782 h 344169"/>
              <a:gd name="T100" fmla="*/ 884743 w 1062989"/>
              <a:gd name="T101" fmla="*/ 217263 h 344169"/>
              <a:gd name="T102" fmla="*/ 982484 w 1062989"/>
              <a:gd name="T103" fmla="*/ 217263 h 344169"/>
              <a:gd name="T104" fmla="*/ 867949 w 1062989"/>
              <a:gd name="T105" fmla="*/ 121748 h 344169"/>
              <a:gd name="T106" fmla="*/ 17555 w 1062989"/>
              <a:gd name="T107" fmla="*/ 0 h 344169"/>
              <a:gd name="T108" fmla="*/ 14631 w 1062989"/>
              <a:gd name="T109" fmla="*/ 12351 h 344169"/>
              <a:gd name="T110" fmla="*/ 847568 w 1062989"/>
              <a:gd name="T111" fmla="*/ 208507 h 344169"/>
              <a:gd name="T112" fmla="*/ 850498 w 1062989"/>
              <a:gd name="T113" fmla="*/ 196034 h 344169"/>
              <a:gd name="T114" fmla="*/ 17555 w 1062989"/>
              <a:gd name="T115" fmla="*/ 0 h 34416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062989" h="344169">
                <a:moveTo>
                  <a:pt x="831527" y="269678"/>
                </a:moveTo>
                <a:lnTo>
                  <a:pt x="814069" y="343915"/>
                </a:lnTo>
                <a:lnTo>
                  <a:pt x="1062736" y="284988"/>
                </a:lnTo>
                <a:lnTo>
                  <a:pt x="1054809" y="278384"/>
                </a:lnTo>
                <a:lnTo>
                  <a:pt x="868552" y="278384"/>
                </a:lnTo>
                <a:lnTo>
                  <a:pt x="831527" y="269678"/>
                </a:lnTo>
                <a:close/>
              </a:path>
              <a:path w="1062989" h="344169">
                <a:moveTo>
                  <a:pt x="834425" y="257354"/>
                </a:moveTo>
                <a:lnTo>
                  <a:pt x="831527" y="269678"/>
                </a:lnTo>
                <a:lnTo>
                  <a:pt x="868552" y="278384"/>
                </a:lnTo>
                <a:lnTo>
                  <a:pt x="871474" y="266064"/>
                </a:lnTo>
                <a:lnTo>
                  <a:pt x="834425" y="257354"/>
                </a:lnTo>
                <a:close/>
              </a:path>
              <a:path w="1062989" h="344169">
                <a:moveTo>
                  <a:pt x="837325" y="245024"/>
                </a:moveTo>
                <a:lnTo>
                  <a:pt x="834425" y="257354"/>
                </a:lnTo>
                <a:lnTo>
                  <a:pt x="871474" y="266064"/>
                </a:lnTo>
                <a:lnTo>
                  <a:pt x="868552" y="278384"/>
                </a:lnTo>
                <a:lnTo>
                  <a:pt x="1054809" y="278384"/>
                </a:lnTo>
                <a:lnTo>
                  <a:pt x="1025235" y="253746"/>
                </a:lnTo>
                <a:lnTo>
                  <a:pt x="874394" y="253746"/>
                </a:lnTo>
                <a:lnTo>
                  <a:pt x="837325" y="245024"/>
                </a:lnTo>
                <a:close/>
              </a:path>
              <a:path w="1062989" h="344169">
                <a:moveTo>
                  <a:pt x="2920" y="61849"/>
                </a:moveTo>
                <a:lnTo>
                  <a:pt x="0" y="74167"/>
                </a:lnTo>
                <a:lnTo>
                  <a:pt x="831527" y="269678"/>
                </a:lnTo>
                <a:lnTo>
                  <a:pt x="834425" y="257354"/>
                </a:lnTo>
                <a:lnTo>
                  <a:pt x="2920" y="61849"/>
                </a:lnTo>
                <a:close/>
              </a:path>
              <a:path w="1062989" h="344169">
                <a:moveTo>
                  <a:pt x="843148" y="220260"/>
                </a:moveTo>
                <a:lnTo>
                  <a:pt x="837325" y="245024"/>
                </a:lnTo>
                <a:lnTo>
                  <a:pt x="874394" y="253746"/>
                </a:lnTo>
                <a:lnTo>
                  <a:pt x="880237" y="228980"/>
                </a:lnTo>
                <a:lnTo>
                  <a:pt x="843148" y="220260"/>
                </a:lnTo>
                <a:close/>
              </a:path>
              <a:path w="1062989" h="344169">
                <a:moveTo>
                  <a:pt x="846048" y="207931"/>
                </a:moveTo>
                <a:lnTo>
                  <a:pt x="843148" y="220260"/>
                </a:lnTo>
                <a:lnTo>
                  <a:pt x="880237" y="228980"/>
                </a:lnTo>
                <a:lnTo>
                  <a:pt x="874394" y="253746"/>
                </a:lnTo>
                <a:lnTo>
                  <a:pt x="1025235" y="253746"/>
                </a:lnTo>
                <a:lnTo>
                  <a:pt x="980723" y="216662"/>
                </a:lnTo>
                <a:lnTo>
                  <a:pt x="883157" y="216662"/>
                </a:lnTo>
                <a:lnTo>
                  <a:pt x="846048" y="207931"/>
                </a:lnTo>
                <a:close/>
              </a:path>
              <a:path w="1062989" h="344169">
                <a:moveTo>
                  <a:pt x="11683" y="24764"/>
                </a:moveTo>
                <a:lnTo>
                  <a:pt x="5841" y="49402"/>
                </a:lnTo>
                <a:lnTo>
                  <a:pt x="837325" y="245024"/>
                </a:lnTo>
                <a:lnTo>
                  <a:pt x="843148" y="220260"/>
                </a:lnTo>
                <a:lnTo>
                  <a:pt x="11683" y="24764"/>
                </a:lnTo>
                <a:close/>
              </a:path>
              <a:path w="1062989" h="344169">
                <a:moveTo>
                  <a:pt x="848973" y="195491"/>
                </a:moveTo>
                <a:lnTo>
                  <a:pt x="846048" y="207931"/>
                </a:lnTo>
                <a:lnTo>
                  <a:pt x="883157" y="216662"/>
                </a:lnTo>
                <a:lnTo>
                  <a:pt x="886078" y="204215"/>
                </a:lnTo>
                <a:lnTo>
                  <a:pt x="848973" y="195491"/>
                </a:lnTo>
                <a:close/>
              </a:path>
              <a:path w="1062989" h="344169">
                <a:moveTo>
                  <a:pt x="866393" y="121412"/>
                </a:moveTo>
                <a:lnTo>
                  <a:pt x="848973" y="195491"/>
                </a:lnTo>
                <a:lnTo>
                  <a:pt x="886078" y="204215"/>
                </a:lnTo>
                <a:lnTo>
                  <a:pt x="883157" y="216662"/>
                </a:lnTo>
                <a:lnTo>
                  <a:pt x="980723" y="216662"/>
                </a:lnTo>
                <a:lnTo>
                  <a:pt x="866393" y="121412"/>
                </a:lnTo>
                <a:close/>
              </a:path>
              <a:path w="1062989" h="344169">
                <a:moveTo>
                  <a:pt x="17525" y="0"/>
                </a:moveTo>
                <a:lnTo>
                  <a:pt x="14604" y="12318"/>
                </a:lnTo>
                <a:lnTo>
                  <a:pt x="846048" y="207931"/>
                </a:lnTo>
                <a:lnTo>
                  <a:pt x="848973" y="195491"/>
                </a:lnTo>
                <a:lnTo>
                  <a:pt x="17525" y="0"/>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28" name="object 12"/>
          <p:cNvSpPr>
            <a:spLocks/>
          </p:cNvSpPr>
          <p:nvPr/>
        </p:nvSpPr>
        <p:spPr bwMode="auto">
          <a:xfrm>
            <a:off x="4541838" y="3143250"/>
            <a:ext cx="1058862" cy="304800"/>
          </a:xfrm>
          <a:custGeom>
            <a:avLst/>
            <a:gdLst>
              <a:gd name="T0" fmla="*/ 840044 w 1057910"/>
              <a:gd name="T1" fmla="*/ 138174 h 304164"/>
              <a:gd name="T2" fmla="*/ 11717 w 1057910"/>
              <a:gd name="T3" fmla="*/ 293553 h 304164"/>
              <a:gd name="T4" fmla="*/ 14008 w 1057910"/>
              <a:gd name="T5" fmla="*/ 306077 h 304164"/>
              <a:gd name="T6" fmla="*/ 842370 w 1057910"/>
              <a:gd name="T7" fmla="*/ 150692 h 304164"/>
              <a:gd name="T8" fmla="*/ 840044 w 1057910"/>
              <a:gd name="T9" fmla="*/ 138174 h 304164"/>
              <a:gd name="T10" fmla="*/ 833032 w 1057910"/>
              <a:gd name="T11" fmla="*/ 100453 h 304164"/>
              <a:gd name="T12" fmla="*/ 4711 w 1057910"/>
              <a:gd name="T13" fmla="*/ 255853 h 304164"/>
              <a:gd name="T14" fmla="*/ 9295 w 1057910"/>
              <a:gd name="T15" fmla="*/ 281028 h 304164"/>
              <a:gd name="T16" fmla="*/ 837712 w 1057910"/>
              <a:gd name="T17" fmla="*/ 125634 h 304164"/>
              <a:gd name="T18" fmla="*/ 833032 w 1057910"/>
              <a:gd name="T19" fmla="*/ 100453 h 304164"/>
              <a:gd name="T20" fmla="*/ 828355 w 1057910"/>
              <a:gd name="T21" fmla="*/ 75298 h 304164"/>
              <a:gd name="T22" fmla="*/ 0 w 1057910"/>
              <a:gd name="T23" fmla="*/ 230805 h 304164"/>
              <a:gd name="T24" fmla="*/ 2292 w 1057910"/>
              <a:gd name="T25" fmla="*/ 243329 h 304164"/>
              <a:gd name="T26" fmla="*/ 830705 w 1057910"/>
              <a:gd name="T27" fmla="*/ 87934 h 304164"/>
              <a:gd name="T28" fmla="*/ 828355 w 1057910"/>
              <a:gd name="T29" fmla="*/ 75298 h 304164"/>
              <a:gd name="T30" fmla="*/ 981291 w 1057910"/>
              <a:gd name="T31" fmla="*/ 131120 h 304164"/>
              <a:gd name="T32" fmla="*/ 877649 w 1057910"/>
              <a:gd name="T33" fmla="*/ 131120 h 304164"/>
              <a:gd name="T34" fmla="*/ 879940 w 1057910"/>
              <a:gd name="T35" fmla="*/ 143645 h 304164"/>
              <a:gd name="T36" fmla="*/ 842370 w 1057910"/>
              <a:gd name="T37" fmla="*/ 150692 h 304164"/>
              <a:gd name="T38" fmla="*/ 856383 w 1057910"/>
              <a:gd name="T39" fmla="*/ 226075 h 304164"/>
              <a:gd name="T40" fmla="*/ 981291 w 1057910"/>
              <a:gd name="T41" fmla="*/ 131120 h 304164"/>
              <a:gd name="T42" fmla="*/ 877649 w 1057910"/>
              <a:gd name="T43" fmla="*/ 131120 h 304164"/>
              <a:gd name="T44" fmla="*/ 840044 w 1057910"/>
              <a:gd name="T45" fmla="*/ 138174 h 304164"/>
              <a:gd name="T46" fmla="*/ 842370 w 1057910"/>
              <a:gd name="T47" fmla="*/ 150692 h 304164"/>
              <a:gd name="T48" fmla="*/ 879940 w 1057910"/>
              <a:gd name="T49" fmla="*/ 143645 h 304164"/>
              <a:gd name="T50" fmla="*/ 877649 w 1057910"/>
              <a:gd name="T51" fmla="*/ 131120 h 304164"/>
              <a:gd name="T52" fmla="*/ 1030885 w 1057910"/>
              <a:gd name="T53" fmla="*/ 93421 h 304164"/>
              <a:gd name="T54" fmla="*/ 870518 w 1057910"/>
              <a:gd name="T55" fmla="*/ 93421 h 304164"/>
              <a:gd name="T56" fmla="*/ 875229 w 1057910"/>
              <a:gd name="T57" fmla="*/ 118596 h 304164"/>
              <a:gd name="T58" fmla="*/ 837712 w 1057910"/>
              <a:gd name="T59" fmla="*/ 125634 h 304164"/>
              <a:gd name="T60" fmla="*/ 840044 w 1057910"/>
              <a:gd name="T61" fmla="*/ 138174 h 304164"/>
              <a:gd name="T62" fmla="*/ 877649 w 1057910"/>
              <a:gd name="T63" fmla="*/ 131120 h 304164"/>
              <a:gd name="T64" fmla="*/ 981291 w 1057910"/>
              <a:gd name="T65" fmla="*/ 131120 h 304164"/>
              <a:gd name="T66" fmla="*/ 1030885 w 1057910"/>
              <a:gd name="T67" fmla="*/ 93421 h 304164"/>
              <a:gd name="T68" fmla="*/ 870518 w 1057910"/>
              <a:gd name="T69" fmla="*/ 93421 h 304164"/>
              <a:gd name="T70" fmla="*/ 833032 w 1057910"/>
              <a:gd name="T71" fmla="*/ 100453 h 304164"/>
              <a:gd name="T72" fmla="*/ 837712 w 1057910"/>
              <a:gd name="T73" fmla="*/ 125634 h 304164"/>
              <a:gd name="T74" fmla="*/ 875229 w 1057910"/>
              <a:gd name="T75" fmla="*/ 118596 h 304164"/>
              <a:gd name="T76" fmla="*/ 870518 w 1057910"/>
              <a:gd name="T77" fmla="*/ 93421 h 304164"/>
              <a:gd name="T78" fmla="*/ 1051750 w 1057910"/>
              <a:gd name="T79" fmla="*/ 68244 h 304164"/>
              <a:gd name="T80" fmla="*/ 865934 w 1057910"/>
              <a:gd name="T81" fmla="*/ 68244 h 304164"/>
              <a:gd name="T82" fmla="*/ 868226 w 1057910"/>
              <a:gd name="T83" fmla="*/ 80896 h 304164"/>
              <a:gd name="T84" fmla="*/ 830705 w 1057910"/>
              <a:gd name="T85" fmla="*/ 87934 h 304164"/>
              <a:gd name="T86" fmla="*/ 833032 w 1057910"/>
              <a:gd name="T87" fmla="*/ 100453 h 304164"/>
              <a:gd name="T88" fmla="*/ 870518 w 1057910"/>
              <a:gd name="T89" fmla="*/ 93421 h 304164"/>
              <a:gd name="T90" fmla="*/ 1030885 w 1057910"/>
              <a:gd name="T91" fmla="*/ 93421 h 304164"/>
              <a:gd name="T92" fmla="*/ 1060642 w 1057910"/>
              <a:gd name="T93" fmla="*/ 70800 h 304164"/>
              <a:gd name="T94" fmla="*/ 1051750 w 1057910"/>
              <a:gd name="T95" fmla="*/ 68244 h 304164"/>
              <a:gd name="T96" fmla="*/ 865934 w 1057910"/>
              <a:gd name="T97" fmla="*/ 68244 h 304164"/>
              <a:gd name="T98" fmla="*/ 828355 w 1057910"/>
              <a:gd name="T99" fmla="*/ 75298 h 304164"/>
              <a:gd name="T100" fmla="*/ 830705 w 1057910"/>
              <a:gd name="T101" fmla="*/ 87934 h 304164"/>
              <a:gd name="T102" fmla="*/ 868226 w 1057910"/>
              <a:gd name="T103" fmla="*/ 80896 h 304164"/>
              <a:gd name="T104" fmla="*/ 865934 w 1057910"/>
              <a:gd name="T105" fmla="*/ 68244 h 304164"/>
              <a:gd name="T106" fmla="*/ 814359 w 1057910"/>
              <a:gd name="T107" fmla="*/ 0 h 304164"/>
              <a:gd name="T108" fmla="*/ 828355 w 1057910"/>
              <a:gd name="T109" fmla="*/ 75298 h 304164"/>
              <a:gd name="T110" fmla="*/ 865934 w 1057910"/>
              <a:gd name="T111" fmla="*/ 68244 h 304164"/>
              <a:gd name="T112" fmla="*/ 1051750 w 1057910"/>
              <a:gd name="T113" fmla="*/ 68244 h 304164"/>
              <a:gd name="T114" fmla="*/ 814359 w 1057910"/>
              <a:gd name="T115" fmla="*/ 0 h 3041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057910" h="304164">
                <a:moveTo>
                  <a:pt x="837780" y="137311"/>
                </a:moveTo>
                <a:lnTo>
                  <a:pt x="11684" y="291719"/>
                </a:lnTo>
                <a:lnTo>
                  <a:pt x="13969" y="304165"/>
                </a:lnTo>
                <a:lnTo>
                  <a:pt x="840100" y="149751"/>
                </a:lnTo>
                <a:lnTo>
                  <a:pt x="837780" y="137311"/>
                </a:lnTo>
                <a:close/>
              </a:path>
              <a:path w="1057910" h="304164">
                <a:moveTo>
                  <a:pt x="830787" y="99825"/>
                </a:moveTo>
                <a:lnTo>
                  <a:pt x="4699" y="254254"/>
                </a:lnTo>
                <a:lnTo>
                  <a:pt x="9271" y="279273"/>
                </a:lnTo>
                <a:lnTo>
                  <a:pt x="835455" y="124849"/>
                </a:lnTo>
                <a:lnTo>
                  <a:pt x="830787" y="99825"/>
                </a:lnTo>
                <a:close/>
              </a:path>
              <a:path w="1057910" h="304164">
                <a:moveTo>
                  <a:pt x="826123" y="74828"/>
                </a:moveTo>
                <a:lnTo>
                  <a:pt x="0" y="229362"/>
                </a:lnTo>
                <a:lnTo>
                  <a:pt x="2286" y="241808"/>
                </a:lnTo>
                <a:lnTo>
                  <a:pt x="828466" y="87385"/>
                </a:lnTo>
                <a:lnTo>
                  <a:pt x="826123" y="74828"/>
                </a:lnTo>
                <a:close/>
              </a:path>
              <a:path w="1057910" h="304164">
                <a:moveTo>
                  <a:pt x="978647" y="130301"/>
                </a:moveTo>
                <a:lnTo>
                  <a:pt x="875284" y="130301"/>
                </a:lnTo>
                <a:lnTo>
                  <a:pt x="877569" y="142748"/>
                </a:lnTo>
                <a:lnTo>
                  <a:pt x="840100" y="149751"/>
                </a:lnTo>
                <a:lnTo>
                  <a:pt x="854075" y="224662"/>
                </a:lnTo>
                <a:lnTo>
                  <a:pt x="978647" y="130301"/>
                </a:lnTo>
                <a:close/>
              </a:path>
              <a:path w="1057910" h="304164">
                <a:moveTo>
                  <a:pt x="875284" y="130301"/>
                </a:moveTo>
                <a:lnTo>
                  <a:pt x="837780" y="137311"/>
                </a:lnTo>
                <a:lnTo>
                  <a:pt x="840100" y="149751"/>
                </a:lnTo>
                <a:lnTo>
                  <a:pt x="877569" y="142748"/>
                </a:lnTo>
                <a:lnTo>
                  <a:pt x="875284" y="130301"/>
                </a:lnTo>
                <a:close/>
              </a:path>
              <a:path w="1057910" h="304164">
                <a:moveTo>
                  <a:pt x="1028107" y="92837"/>
                </a:moveTo>
                <a:lnTo>
                  <a:pt x="868172" y="92837"/>
                </a:lnTo>
                <a:lnTo>
                  <a:pt x="872871" y="117856"/>
                </a:lnTo>
                <a:lnTo>
                  <a:pt x="835455" y="124849"/>
                </a:lnTo>
                <a:lnTo>
                  <a:pt x="837780" y="137311"/>
                </a:lnTo>
                <a:lnTo>
                  <a:pt x="875284" y="130301"/>
                </a:lnTo>
                <a:lnTo>
                  <a:pt x="978647" y="130301"/>
                </a:lnTo>
                <a:lnTo>
                  <a:pt x="1028107" y="92837"/>
                </a:lnTo>
                <a:close/>
              </a:path>
              <a:path w="1057910" h="304164">
                <a:moveTo>
                  <a:pt x="868172" y="92837"/>
                </a:moveTo>
                <a:lnTo>
                  <a:pt x="830787" y="99825"/>
                </a:lnTo>
                <a:lnTo>
                  <a:pt x="835455" y="124849"/>
                </a:lnTo>
                <a:lnTo>
                  <a:pt x="872871" y="117856"/>
                </a:lnTo>
                <a:lnTo>
                  <a:pt x="868172" y="92837"/>
                </a:lnTo>
                <a:close/>
              </a:path>
              <a:path w="1057910" h="304164">
                <a:moveTo>
                  <a:pt x="1048915" y="67818"/>
                </a:moveTo>
                <a:lnTo>
                  <a:pt x="863600" y="67818"/>
                </a:lnTo>
                <a:lnTo>
                  <a:pt x="865886" y="80391"/>
                </a:lnTo>
                <a:lnTo>
                  <a:pt x="828466" y="87385"/>
                </a:lnTo>
                <a:lnTo>
                  <a:pt x="830787" y="99825"/>
                </a:lnTo>
                <a:lnTo>
                  <a:pt x="868172" y="92837"/>
                </a:lnTo>
                <a:lnTo>
                  <a:pt x="1028107" y="92837"/>
                </a:lnTo>
                <a:lnTo>
                  <a:pt x="1057783" y="70358"/>
                </a:lnTo>
                <a:lnTo>
                  <a:pt x="1048915" y="67818"/>
                </a:lnTo>
                <a:close/>
              </a:path>
              <a:path w="1057910" h="304164">
                <a:moveTo>
                  <a:pt x="863600" y="67818"/>
                </a:moveTo>
                <a:lnTo>
                  <a:pt x="826123" y="74828"/>
                </a:lnTo>
                <a:lnTo>
                  <a:pt x="828466" y="87385"/>
                </a:lnTo>
                <a:lnTo>
                  <a:pt x="865886" y="80391"/>
                </a:lnTo>
                <a:lnTo>
                  <a:pt x="863600" y="67818"/>
                </a:lnTo>
                <a:close/>
              </a:path>
              <a:path w="1057910" h="304164">
                <a:moveTo>
                  <a:pt x="812164" y="0"/>
                </a:moveTo>
                <a:lnTo>
                  <a:pt x="826123" y="74828"/>
                </a:lnTo>
                <a:lnTo>
                  <a:pt x="863600" y="67818"/>
                </a:lnTo>
                <a:lnTo>
                  <a:pt x="1048915" y="67818"/>
                </a:lnTo>
                <a:lnTo>
                  <a:pt x="812164" y="0"/>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29" name="object 13"/>
          <p:cNvSpPr>
            <a:spLocks/>
          </p:cNvSpPr>
          <p:nvPr/>
        </p:nvSpPr>
        <p:spPr bwMode="auto">
          <a:xfrm>
            <a:off x="4522788" y="3405188"/>
            <a:ext cx="1108075" cy="652462"/>
          </a:xfrm>
          <a:custGeom>
            <a:avLst/>
            <a:gdLst>
              <a:gd name="T0" fmla="*/ 922742 w 1107439"/>
              <a:gd name="T1" fmla="*/ 135363 h 652145"/>
              <a:gd name="T2" fmla="*/ 31422 w 1107439"/>
              <a:gd name="T3" fmla="*/ 642031 h 652145"/>
              <a:gd name="T4" fmla="*/ 37657 w 1107439"/>
              <a:gd name="T5" fmla="*/ 653095 h 652145"/>
              <a:gd name="T6" fmla="*/ 928972 w 1107439"/>
              <a:gd name="T7" fmla="*/ 146307 h 652145"/>
              <a:gd name="T8" fmla="*/ 922742 w 1107439"/>
              <a:gd name="T9" fmla="*/ 135363 h 652145"/>
              <a:gd name="T10" fmla="*/ 903832 w 1107439"/>
              <a:gd name="T11" fmla="*/ 102142 h 652145"/>
              <a:gd name="T12" fmla="*/ 12466 w 1107439"/>
              <a:gd name="T13" fmla="*/ 608837 h 652145"/>
              <a:gd name="T14" fmla="*/ 25060 w 1107439"/>
              <a:gd name="T15" fmla="*/ 630965 h 652145"/>
              <a:gd name="T16" fmla="*/ 916428 w 1107439"/>
              <a:gd name="T17" fmla="*/ 124270 h 652145"/>
              <a:gd name="T18" fmla="*/ 903832 w 1107439"/>
              <a:gd name="T19" fmla="*/ 102142 h 652145"/>
              <a:gd name="T20" fmla="*/ 891267 w 1107439"/>
              <a:gd name="T21" fmla="*/ 80067 h 652145"/>
              <a:gd name="T22" fmla="*/ 0 w 1107439"/>
              <a:gd name="T23" fmla="*/ 586706 h 652145"/>
              <a:gd name="T24" fmla="*/ 6234 w 1107439"/>
              <a:gd name="T25" fmla="*/ 597770 h 652145"/>
              <a:gd name="T26" fmla="*/ 897550 w 1107439"/>
              <a:gd name="T27" fmla="*/ 91103 h 652145"/>
              <a:gd name="T28" fmla="*/ 891267 w 1107439"/>
              <a:gd name="T29" fmla="*/ 80067 h 652145"/>
              <a:gd name="T30" fmla="*/ 1031162 w 1107439"/>
              <a:gd name="T31" fmla="*/ 116502 h 652145"/>
              <a:gd name="T32" fmla="*/ 955922 w 1107439"/>
              <a:gd name="T33" fmla="*/ 116502 h 652145"/>
              <a:gd name="T34" fmla="*/ 962157 w 1107439"/>
              <a:gd name="T35" fmla="*/ 127439 h 652145"/>
              <a:gd name="T36" fmla="*/ 928972 w 1107439"/>
              <a:gd name="T37" fmla="*/ 146307 h 652145"/>
              <a:gd name="T38" fmla="*/ 966736 w 1107439"/>
              <a:gd name="T39" fmla="*/ 212653 h 652145"/>
              <a:gd name="T40" fmla="*/ 1031162 w 1107439"/>
              <a:gd name="T41" fmla="*/ 116502 h 652145"/>
              <a:gd name="T42" fmla="*/ 955922 w 1107439"/>
              <a:gd name="T43" fmla="*/ 116502 h 652145"/>
              <a:gd name="T44" fmla="*/ 922742 w 1107439"/>
              <a:gd name="T45" fmla="*/ 135363 h 652145"/>
              <a:gd name="T46" fmla="*/ 928972 w 1107439"/>
              <a:gd name="T47" fmla="*/ 146307 h 652145"/>
              <a:gd name="T48" fmla="*/ 962157 w 1107439"/>
              <a:gd name="T49" fmla="*/ 127439 h 652145"/>
              <a:gd name="T50" fmla="*/ 955922 w 1107439"/>
              <a:gd name="T51" fmla="*/ 116502 h 652145"/>
              <a:gd name="T52" fmla="*/ 1053403 w 1107439"/>
              <a:gd name="T53" fmla="*/ 83305 h 652145"/>
              <a:gd name="T54" fmla="*/ 936966 w 1107439"/>
              <a:gd name="T55" fmla="*/ 83305 h 652145"/>
              <a:gd name="T56" fmla="*/ 949561 w 1107439"/>
              <a:gd name="T57" fmla="*/ 105436 h 652145"/>
              <a:gd name="T58" fmla="*/ 916428 w 1107439"/>
              <a:gd name="T59" fmla="*/ 124270 h 652145"/>
              <a:gd name="T60" fmla="*/ 922742 w 1107439"/>
              <a:gd name="T61" fmla="*/ 135363 h 652145"/>
              <a:gd name="T62" fmla="*/ 955922 w 1107439"/>
              <a:gd name="T63" fmla="*/ 116502 h 652145"/>
              <a:gd name="T64" fmla="*/ 1031162 w 1107439"/>
              <a:gd name="T65" fmla="*/ 116502 h 652145"/>
              <a:gd name="T66" fmla="*/ 1053403 w 1107439"/>
              <a:gd name="T67" fmla="*/ 83305 h 652145"/>
              <a:gd name="T68" fmla="*/ 936966 w 1107439"/>
              <a:gd name="T69" fmla="*/ 83305 h 652145"/>
              <a:gd name="T70" fmla="*/ 903832 w 1107439"/>
              <a:gd name="T71" fmla="*/ 102142 h 652145"/>
              <a:gd name="T72" fmla="*/ 916428 w 1107439"/>
              <a:gd name="T73" fmla="*/ 124270 h 652145"/>
              <a:gd name="T74" fmla="*/ 949561 w 1107439"/>
              <a:gd name="T75" fmla="*/ 105436 h 652145"/>
              <a:gd name="T76" fmla="*/ 936966 w 1107439"/>
              <a:gd name="T77" fmla="*/ 83305 h 652145"/>
              <a:gd name="T78" fmla="*/ 1068231 w 1107439"/>
              <a:gd name="T79" fmla="*/ 61177 h 652145"/>
              <a:gd name="T80" fmla="*/ 924499 w 1107439"/>
              <a:gd name="T81" fmla="*/ 61177 h 652145"/>
              <a:gd name="T82" fmla="*/ 930733 w 1107439"/>
              <a:gd name="T83" fmla="*/ 72241 h 652145"/>
              <a:gd name="T84" fmla="*/ 897550 w 1107439"/>
              <a:gd name="T85" fmla="*/ 91103 h 652145"/>
              <a:gd name="T86" fmla="*/ 903832 w 1107439"/>
              <a:gd name="T87" fmla="*/ 102142 h 652145"/>
              <a:gd name="T88" fmla="*/ 936966 w 1107439"/>
              <a:gd name="T89" fmla="*/ 83305 h 652145"/>
              <a:gd name="T90" fmla="*/ 1053403 w 1107439"/>
              <a:gd name="T91" fmla="*/ 83305 h 652145"/>
              <a:gd name="T92" fmla="*/ 1068231 w 1107439"/>
              <a:gd name="T93" fmla="*/ 61177 h 652145"/>
              <a:gd name="T94" fmla="*/ 924499 w 1107439"/>
              <a:gd name="T95" fmla="*/ 61177 h 652145"/>
              <a:gd name="T96" fmla="*/ 891267 w 1107439"/>
              <a:gd name="T97" fmla="*/ 80067 h 652145"/>
              <a:gd name="T98" fmla="*/ 897550 w 1107439"/>
              <a:gd name="T99" fmla="*/ 91103 h 652145"/>
              <a:gd name="T100" fmla="*/ 930733 w 1107439"/>
              <a:gd name="T101" fmla="*/ 72241 h 652145"/>
              <a:gd name="T102" fmla="*/ 924499 w 1107439"/>
              <a:gd name="T103" fmla="*/ 61177 h 652145"/>
              <a:gd name="T104" fmla="*/ 1109222 w 1107439"/>
              <a:gd name="T105" fmla="*/ 0 h 652145"/>
              <a:gd name="T106" fmla="*/ 853511 w 1107439"/>
              <a:gd name="T107" fmla="*/ 13736 h 652145"/>
              <a:gd name="T108" fmla="*/ 891267 w 1107439"/>
              <a:gd name="T109" fmla="*/ 80067 h 652145"/>
              <a:gd name="T110" fmla="*/ 924499 w 1107439"/>
              <a:gd name="T111" fmla="*/ 61177 h 652145"/>
              <a:gd name="T112" fmla="*/ 1068231 w 1107439"/>
              <a:gd name="T113" fmla="*/ 61177 h 652145"/>
              <a:gd name="T114" fmla="*/ 1109222 w 1107439"/>
              <a:gd name="T115" fmla="*/ 0 h 6521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07439" h="652145">
                <a:moveTo>
                  <a:pt x="921154" y="135165"/>
                </a:moveTo>
                <a:lnTo>
                  <a:pt x="31368" y="641095"/>
                </a:lnTo>
                <a:lnTo>
                  <a:pt x="37591" y="652144"/>
                </a:lnTo>
                <a:lnTo>
                  <a:pt x="927373" y="146094"/>
                </a:lnTo>
                <a:lnTo>
                  <a:pt x="921154" y="135165"/>
                </a:lnTo>
                <a:close/>
              </a:path>
              <a:path w="1107439" h="652145">
                <a:moveTo>
                  <a:pt x="902277" y="101992"/>
                </a:moveTo>
                <a:lnTo>
                  <a:pt x="12445" y="607949"/>
                </a:lnTo>
                <a:lnTo>
                  <a:pt x="25018" y="630046"/>
                </a:lnTo>
                <a:lnTo>
                  <a:pt x="914851" y="124090"/>
                </a:lnTo>
                <a:lnTo>
                  <a:pt x="902277" y="101992"/>
                </a:lnTo>
                <a:close/>
              </a:path>
              <a:path w="1107439" h="652145">
                <a:moveTo>
                  <a:pt x="889733" y="79950"/>
                </a:moveTo>
                <a:lnTo>
                  <a:pt x="0" y="585851"/>
                </a:lnTo>
                <a:lnTo>
                  <a:pt x="6222" y="596900"/>
                </a:lnTo>
                <a:lnTo>
                  <a:pt x="896005" y="90971"/>
                </a:lnTo>
                <a:lnTo>
                  <a:pt x="889733" y="79950"/>
                </a:lnTo>
                <a:close/>
              </a:path>
              <a:path w="1107439" h="652145">
                <a:moveTo>
                  <a:pt x="1029387" y="116331"/>
                </a:moveTo>
                <a:lnTo>
                  <a:pt x="954277" y="116331"/>
                </a:lnTo>
                <a:lnTo>
                  <a:pt x="960501" y="127253"/>
                </a:lnTo>
                <a:lnTo>
                  <a:pt x="927373" y="146094"/>
                </a:lnTo>
                <a:lnTo>
                  <a:pt x="965072" y="212344"/>
                </a:lnTo>
                <a:lnTo>
                  <a:pt x="1029387" y="116331"/>
                </a:lnTo>
                <a:close/>
              </a:path>
              <a:path w="1107439" h="652145">
                <a:moveTo>
                  <a:pt x="954277" y="116331"/>
                </a:moveTo>
                <a:lnTo>
                  <a:pt x="921154" y="135165"/>
                </a:lnTo>
                <a:lnTo>
                  <a:pt x="927373" y="146094"/>
                </a:lnTo>
                <a:lnTo>
                  <a:pt x="960501" y="127253"/>
                </a:lnTo>
                <a:lnTo>
                  <a:pt x="954277" y="116331"/>
                </a:lnTo>
                <a:close/>
              </a:path>
              <a:path w="1107439" h="652145">
                <a:moveTo>
                  <a:pt x="1051590" y="83185"/>
                </a:moveTo>
                <a:lnTo>
                  <a:pt x="935354" y="83185"/>
                </a:lnTo>
                <a:lnTo>
                  <a:pt x="947927" y="105283"/>
                </a:lnTo>
                <a:lnTo>
                  <a:pt x="914851" y="124090"/>
                </a:lnTo>
                <a:lnTo>
                  <a:pt x="921154" y="135165"/>
                </a:lnTo>
                <a:lnTo>
                  <a:pt x="954277" y="116331"/>
                </a:lnTo>
                <a:lnTo>
                  <a:pt x="1029387" y="116331"/>
                </a:lnTo>
                <a:lnTo>
                  <a:pt x="1051590" y="83185"/>
                </a:lnTo>
                <a:close/>
              </a:path>
              <a:path w="1107439" h="652145">
                <a:moveTo>
                  <a:pt x="935354" y="83185"/>
                </a:moveTo>
                <a:lnTo>
                  <a:pt x="902277" y="101992"/>
                </a:lnTo>
                <a:lnTo>
                  <a:pt x="914851" y="124090"/>
                </a:lnTo>
                <a:lnTo>
                  <a:pt x="947927" y="105283"/>
                </a:lnTo>
                <a:lnTo>
                  <a:pt x="935354" y="83185"/>
                </a:lnTo>
                <a:close/>
              </a:path>
              <a:path w="1107439" h="652145">
                <a:moveTo>
                  <a:pt x="1066393" y="61087"/>
                </a:moveTo>
                <a:lnTo>
                  <a:pt x="922908" y="61087"/>
                </a:lnTo>
                <a:lnTo>
                  <a:pt x="929131" y="72136"/>
                </a:lnTo>
                <a:lnTo>
                  <a:pt x="896005" y="90971"/>
                </a:lnTo>
                <a:lnTo>
                  <a:pt x="902277" y="101992"/>
                </a:lnTo>
                <a:lnTo>
                  <a:pt x="935354" y="83185"/>
                </a:lnTo>
                <a:lnTo>
                  <a:pt x="1051590" y="83185"/>
                </a:lnTo>
                <a:lnTo>
                  <a:pt x="1066393" y="61087"/>
                </a:lnTo>
                <a:close/>
              </a:path>
              <a:path w="1107439" h="652145">
                <a:moveTo>
                  <a:pt x="922908" y="61087"/>
                </a:moveTo>
                <a:lnTo>
                  <a:pt x="889733" y="79950"/>
                </a:lnTo>
                <a:lnTo>
                  <a:pt x="896005" y="90971"/>
                </a:lnTo>
                <a:lnTo>
                  <a:pt x="929131" y="72136"/>
                </a:lnTo>
                <a:lnTo>
                  <a:pt x="922908" y="61087"/>
                </a:lnTo>
                <a:close/>
              </a:path>
              <a:path w="1107439" h="652145">
                <a:moveTo>
                  <a:pt x="1107313" y="0"/>
                </a:moveTo>
                <a:lnTo>
                  <a:pt x="852042" y="13715"/>
                </a:lnTo>
                <a:lnTo>
                  <a:pt x="889733" y="79950"/>
                </a:lnTo>
                <a:lnTo>
                  <a:pt x="922908" y="61087"/>
                </a:lnTo>
                <a:lnTo>
                  <a:pt x="1066393" y="61087"/>
                </a:lnTo>
                <a:lnTo>
                  <a:pt x="1107313" y="0"/>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30" name="object 14"/>
          <p:cNvSpPr>
            <a:spLocks/>
          </p:cNvSpPr>
          <p:nvPr/>
        </p:nvSpPr>
        <p:spPr bwMode="auto">
          <a:xfrm>
            <a:off x="7294563" y="1514475"/>
            <a:ext cx="319087" cy="14288"/>
          </a:xfrm>
          <a:custGeom>
            <a:avLst/>
            <a:gdLst>
              <a:gd name="T0" fmla="*/ 0 w 319404"/>
              <a:gd name="T1" fmla="*/ 13318 h 14605"/>
              <a:gd name="T2" fmla="*/ 318138 w 319404"/>
              <a:gd name="T3" fmla="*/ 13318 h 14605"/>
              <a:gd name="T4" fmla="*/ 318138 w 319404"/>
              <a:gd name="T5" fmla="*/ 0 h 14605"/>
              <a:gd name="T6" fmla="*/ 0 w 319404"/>
              <a:gd name="T7" fmla="*/ 0 h 14605"/>
              <a:gd name="T8" fmla="*/ 0 w 319404"/>
              <a:gd name="T9" fmla="*/ 13318 h 146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14605">
                <a:moveTo>
                  <a:pt x="0" y="14224"/>
                </a:moveTo>
                <a:lnTo>
                  <a:pt x="319087" y="14224"/>
                </a:lnTo>
                <a:lnTo>
                  <a:pt x="319087" y="0"/>
                </a:lnTo>
                <a:lnTo>
                  <a:pt x="0" y="0"/>
                </a:lnTo>
                <a:lnTo>
                  <a:pt x="0" y="14224"/>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31" name="object 15"/>
          <p:cNvSpPr>
            <a:spLocks/>
          </p:cNvSpPr>
          <p:nvPr/>
        </p:nvSpPr>
        <p:spPr bwMode="auto">
          <a:xfrm>
            <a:off x="7294563" y="1514475"/>
            <a:ext cx="319087" cy="506413"/>
          </a:xfrm>
          <a:custGeom>
            <a:avLst/>
            <a:gdLst>
              <a:gd name="T0" fmla="*/ 0 w 319404"/>
              <a:gd name="T1" fmla="*/ 505462 h 506730"/>
              <a:gd name="T2" fmla="*/ 318138 w 319404"/>
              <a:gd name="T3" fmla="*/ 505462 h 506730"/>
              <a:gd name="T4" fmla="*/ 318138 w 319404"/>
              <a:gd name="T5" fmla="*/ 0 h 506730"/>
              <a:gd name="T6" fmla="*/ 0 w 319404"/>
              <a:gd name="T7" fmla="*/ 0 h 506730"/>
              <a:gd name="T8" fmla="*/ 0 w 319404"/>
              <a:gd name="T9" fmla="*/ 505462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06730">
                <a:moveTo>
                  <a:pt x="0" y="506412"/>
                </a:moveTo>
                <a:lnTo>
                  <a:pt x="319087" y="506412"/>
                </a:lnTo>
                <a:lnTo>
                  <a:pt x="319087" y="0"/>
                </a:lnTo>
                <a:lnTo>
                  <a:pt x="0" y="0"/>
                </a:lnTo>
                <a:lnTo>
                  <a:pt x="0" y="506412"/>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3632" name="object 16"/>
          <p:cNvSpPr>
            <a:spLocks noChangeArrowheads="1"/>
          </p:cNvSpPr>
          <p:nvPr/>
        </p:nvSpPr>
        <p:spPr bwMode="auto">
          <a:xfrm>
            <a:off x="7285038" y="2784475"/>
            <a:ext cx="466725" cy="654050"/>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33" name="object 17"/>
          <p:cNvSpPr>
            <a:spLocks/>
          </p:cNvSpPr>
          <p:nvPr/>
        </p:nvSpPr>
        <p:spPr bwMode="auto">
          <a:xfrm>
            <a:off x="7286625" y="2182813"/>
            <a:ext cx="3175" cy="506412"/>
          </a:xfrm>
          <a:custGeom>
            <a:avLst/>
            <a:gdLst>
              <a:gd name="T0" fmla="*/ 0 w 3175"/>
              <a:gd name="T1" fmla="*/ 505459 h 506730"/>
              <a:gd name="T2" fmla="*/ 3175 w 3175"/>
              <a:gd name="T3" fmla="*/ 505459 h 506730"/>
              <a:gd name="T4" fmla="*/ 3175 w 3175"/>
              <a:gd name="T5" fmla="*/ 0 h 506730"/>
              <a:gd name="T6" fmla="*/ 0 w 3175"/>
              <a:gd name="T7" fmla="*/ 0 h 506730"/>
              <a:gd name="T8" fmla="*/ 0 w 3175"/>
              <a:gd name="T9" fmla="*/ 505459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75" h="506730">
                <a:moveTo>
                  <a:pt x="0" y="506412"/>
                </a:moveTo>
                <a:lnTo>
                  <a:pt x="3175" y="506412"/>
                </a:lnTo>
                <a:lnTo>
                  <a:pt x="3175" y="0"/>
                </a:lnTo>
                <a:lnTo>
                  <a:pt x="0" y="0"/>
                </a:lnTo>
                <a:lnTo>
                  <a:pt x="0" y="506412"/>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34" name="object 18"/>
          <p:cNvSpPr>
            <a:spLocks/>
          </p:cNvSpPr>
          <p:nvPr/>
        </p:nvSpPr>
        <p:spPr bwMode="auto">
          <a:xfrm>
            <a:off x="7286625" y="2182813"/>
            <a:ext cx="319088" cy="506412"/>
          </a:xfrm>
          <a:custGeom>
            <a:avLst/>
            <a:gdLst>
              <a:gd name="T0" fmla="*/ 0 w 319404"/>
              <a:gd name="T1" fmla="*/ 505459 h 506730"/>
              <a:gd name="T2" fmla="*/ 318141 w 319404"/>
              <a:gd name="T3" fmla="*/ 505459 h 506730"/>
              <a:gd name="T4" fmla="*/ 318141 w 319404"/>
              <a:gd name="T5" fmla="*/ 0 h 506730"/>
              <a:gd name="T6" fmla="*/ 0 w 319404"/>
              <a:gd name="T7" fmla="*/ 0 h 506730"/>
              <a:gd name="T8" fmla="*/ 0 w 319404"/>
              <a:gd name="T9" fmla="*/ 505459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06730">
                <a:moveTo>
                  <a:pt x="0" y="506412"/>
                </a:moveTo>
                <a:lnTo>
                  <a:pt x="319087" y="506412"/>
                </a:lnTo>
                <a:lnTo>
                  <a:pt x="319087" y="0"/>
                </a:lnTo>
                <a:lnTo>
                  <a:pt x="0" y="0"/>
                </a:lnTo>
                <a:lnTo>
                  <a:pt x="0" y="506412"/>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3635" name="object 19"/>
          <p:cNvSpPr>
            <a:spLocks/>
          </p:cNvSpPr>
          <p:nvPr/>
        </p:nvSpPr>
        <p:spPr bwMode="auto">
          <a:xfrm>
            <a:off x="7340600" y="3425825"/>
            <a:ext cx="9525" cy="506413"/>
          </a:xfrm>
          <a:custGeom>
            <a:avLst/>
            <a:gdLst>
              <a:gd name="T0" fmla="*/ 0 w 9525"/>
              <a:gd name="T1" fmla="*/ 505465 h 506729"/>
              <a:gd name="T2" fmla="*/ 9525 w 9525"/>
              <a:gd name="T3" fmla="*/ 505465 h 506729"/>
              <a:gd name="T4" fmla="*/ 9525 w 9525"/>
              <a:gd name="T5" fmla="*/ 0 h 506729"/>
              <a:gd name="T6" fmla="*/ 0 w 9525"/>
              <a:gd name="T7" fmla="*/ 0 h 506729"/>
              <a:gd name="T8" fmla="*/ 0 w 9525"/>
              <a:gd name="T9" fmla="*/ 505465 h 506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25" h="506729">
                <a:moveTo>
                  <a:pt x="0" y="506412"/>
                </a:moveTo>
                <a:lnTo>
                  <a:pt x="9525" y="506412"/>
                </a:lnTo>
                <a:lnTo>
                  <a:pt x="9525" y="0"/>
                </a:lnTo>
                <a:lnTo>
                  <a:pt x="0" y="0"/>
                </a:lnTo>
                <a:lnTo>
                  <a:pt x="0" y="506412"/>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36" name="object 20"/>
          <p:cNvSpPr>
            <a:spLocks/>
          </p:cNvSpPr>
          <p:nvPr/>
        </p:nvSpPr>
        <p:spPr bwMode="auto">
          <a:xfrm>
            <a:off x="7340600" y="3425825"/>
            <a:ext cx="319088" cy="506413"/>
          </a:xfrm>
          <a:custGeom>
            <a:avLst/>
            <a:gdLst>
              <a:gd name="T0" fmla="*/ 0 w 319404"/>
              <a:gd name="T1" fmla="*/ 505465 h 506729"/>
              <a:gd name="T2" fmla="*/ 318141 w 319404"/>
              <a:gd name="T3" fmla="*/ 505465 h 506729"/>
              <a:gd name="T4" fmla="*/ 318141 w 319404"/>
              <a:gd name="T5" fmla="*/ 0 h 506729"/>
              <a:gd name="T6" fmla="*/ 0 w 319404"/>
              <a:gd name="T7" fmla="*/ 0 h 506729"/>
              <a:gd name="T8" fmla="*/ 0 w 319404"/>
              <a:gd name="T9" fmla="*/ 505465 h 506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06729">
                <a:moveTo>
                  <a:pt x="0" y="506412"/>
                </a:moveTo>
                <a:lnTo>
                  <a:pt x="319087" y="506412"/>
                </a:lnTo>
                <a:lnTo>
                  <a:pt x="319087" y="0"/>
                </a:lnTo>
                <a:lnTo>
                  <a:pt x="0" y="0"/>
                </a:lnTo>
                <a:lnTo>
                  <a:pt x="0" y="506412"/>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3637" name="object 21"/>
          <p:cNvSpPr>
            <a:spLocks/>
          </p:cNvSpPr>
          <p:nvPr/>
        </p:nvSpPr>
        <p:spPr bwMode="auto">
          <a:xfrm>
            <a:off x="7354888" y="4073525"/>
            <a:ext cx="320675" cy="514350"/>
          </a:xfrm>
          <a:custGeom>
            <a:avLst/>
            <a:gdLst>
              <a:gd name="T0" fmla="*/ 0 w 319404"/>
              <a:gd name="T1" fmla="*/ 514350 h 514350"/>
              <a:gd name="T2" fmla="*/ 322912 w 319404"/>
              <a:gd name="T3" fmla="*/ 514350 h 514350"/>
              <a:gd name="T4" fmla="*/ 322912 w 319404"/>
              <a:gd name="T5" fmla="*/ 0 h 514350"/>
              <a:gd name="T6" fmla="*/ 0 w 319404"/>
              <a:gd name="T7" fmla="*/ 0 h 514350"/>
              <a:gd name="T8" fmla="*/ 0 w 319404"/>
              <a:gd name="T9" fmla="*/ 514350 h 5143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14350">
                <a:moveTo>
                  <a:pt x="0" y="514350"/>
                </a:moveTo>
                <a:lnTo>
                  <a:pt x="319087" y="514350"/>
                </a:lnTo>
                <a:lnTo>
                  <a:pt x="319087" y="0"/>
                </a:lnTo>
                <a:lnTo>
                  <a:pt x="0" y="0"/>
                </a:lnTo>
                <a:lnTo>
                  <a:pt x="0" y="514350"/>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38" name="object 22"/>
          <p:cNvSpPr>
            <a:spLocks/>
          </p:cNvSpPr>
          <p:nvPr/>
        </p:nvSpPr>
        <p:spPr bwMode="auto">
          <a:xfrm>
            <a:off x="7354888" y="4073525"/>
            <a:ext cx="320675" cy="514350"/>
          </a:xfrm>
          <a:custGeom>
            <a:avLst/>
            <a:gdLst>
              <a:gd name="T0" fmla="*/ 0 w 319404"/>
              <a:gd name="T1" fmla="*/ 514350 h 514350"/>
              <a:gd name="T2" fmla="*/ 322912 w 319404"/>
              <a:gd name="T3" fmla="*/ 514350 h 514350"/>
              <a:gd name="T4" fmla="*/ 322912 w 319404"/>
              <a:gd name="T5" fmla="*/ 0 h 514350"/>
              <a:gd name="T6" fmla="*/ 0 w 319404"/>
              <a:gd name="T7" fmla="*/ 0 h 514350"/>
              <a:gd name="T8" fmla="*/ 0 w 319404"/>
              <a:gd name="T9" fmla="*/ 514350 h 5143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14350">
                <a:moveTo>
                  <a:pt x="0" y="514350"/>
                </a:moveTo>
                <a:lnTo>
                  <a:pt x="319087" y="514350"/>
                </a:lnTo>
                <a:lnTo>
                  <a:pt x="319087" y="0"/>
                </a:lnTo>
                <a:lnTo>
                  <a:pt x="0" y="0"/>
                </a:lnTo>
                <a:lnTo>
                  <a:pt x="0" y="514350"/>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3639" name="object 23"/>
          <p:cNvSpPr>
            <a:spLocks/>
          </p:cNvSpPr>
          <p:nvPr/>
        </p:nvSpPr>
        <p:spPr bwMode="auto">
          <a:xfrm>
            <a:off x="6300788" y="1798638"/>
            <a:ext cx="895350" cy="1285875"/>
          </a:xfrm>
          <a:custGeom>
            <a:avLst/>
            <a:gdLst>
              <a:gd name="T0" fmla="*/ 836858 w 894079"/>
              <a:gd name="T1" fmla="*/ 62456 h 1285239"/>
              <a:gd name="T2" fmla="*/ 0 w 894079"/>
              <a:gd name="T3" fmla="*/ 1270614 h 1285239"/>
              <a:gd name="T4" fmla="*/ 23593 w 894079"/>
              <a:gd name="T5" fmla="*/ 1286895 h 1285239"/>
              <a:gd name="T6" fmla="*/ 860553 w 894079"/>
              <a:gd name="T7" fmla="*/ 78775 h 1285239"/>
              <a:gd name="T8" fmla="*/ 836858 w 894079"/>
              <a:gd name="T9" fmla="*/ 62456 h 1285239"/>
              <a:gd name="T10" fmla="*/ 890421 w 894079"/>
              <a:gd name="T11" fmla="*/ 50748 h 1285239"/>
              <a:gd name="T12" fmla="*/ 844967 w 894079"/>
              <a:gd name="T13" fmla="*/ 50748 h 1285239"/>
              <a:gd name="T14" fmla="*/ 868690 w 894079"/>
              <a:gd name="T15" fmla="*/ 67028 h 1285239"/>
              <a:gd name="T16" fmla="*/ 860553 w 894079"/>
              <a:gd name="T17" fmla="*/ 78775 h 1285239"/>
              <a:gd name="T18" fmla="*/ 884123 w 894079"/>
              <a:gd name="T19" fmla="*/ 95010 h 1285239"/>
              <a:gd name="T20" fmla="*/ 890421 w 894079"/>
              <a:gd name="T21" fmla="*/ 50748 h 1285239"/>
              <a:gd name="T22" fmla="*/ 844967 w 894079"/>
              <a:gd name="T23" fmla="*/ 50748 h 1285239"/>
              <a:gd name="T24" fmla="*/ 836858 w 894079"/>
              <a:gd name="T25" fmla="*/ 62456 h 1285239"/>
              <a:gd name="T26" fmla="*/ 860553 w 894079"/>
              <a:gd name="T27" fmla="*/ 78775 h 1285239"/>
              <a:gd name="T28" fmla="*/ 868690 w 894079"/>
              <a:gd name="T29" fmla="*/ 67028 h 1285239"/>
              <a:gd name="T30" fmla="*/ 844967 w 894079"/>
              <a:gd name="T31" fmla="*/ 50748 h 1285239"/>
              <a:gd name="T32" fmla="*/ 897642 w 894079"/>
              <a:gd name="T33" fmla="*/ 0 h 1285239"/>
              <a:gd name="T34" fmla="*/ 813210 w 894079"/>
              <a:gd name="T35" fmla="*/ 46169 h 1285239"/>
              <a:gd name="T36" fmla="*/ 836858 w 894079"/>
              <a:gd name="T37" fmla="*/ 62456 h 1285239"/>
              <a:gd name="T38" fmla="*/ 844967 w 894079"/>
              <a:gd name="T39" fmla="*/ 50748 h 1285239"/>
              <a:gd name="T40" fmla="*/ 890421 w 894079"/>
              <a:gd name="T41" fmla="*/ 50748 h 1285239"/>
              <a:gd name="T42" fmla="*/ 897642 w 894079"/>
              <a:gd name="T43" fmla="*/ 0 h 12852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94079" h="1285239">
                <a:moveTo>
                  <a:pt x="833299" y="62363"/>
                </a:moveTo>
                <a:lnTo>
                  <a:pt x="0" y="1268730"/>
                </a:lnTo>
                <a:lnTo>
                  <a:pt x="23494" y="1284986"/>
                </a:lnTo>
                <a:lnTo>
                  <a:pt x="856893" y="78658"/>
                </a:lnTo>
                <a:lnTo>
                  <a:pt x="833299" y="62363"/>
                </a:lnTo>
                <a:close/>
              </a:path>
              <a:path w="894079" h="1285239">
                <a:moveTo>
                  <a:pt x="886635" y="50673"/>
                </a:moveTo>
                <a:lnTo>
                  <a:pt x="841374" y="50673"/>
                </a:lnTo>
                <a:lnTo>
                  <a:pt x="864996" y="66929"/>
                </a:lnTo>
                <a:lnTo>
                  <a:pt x="856893" y="78658"/>
                </a:lnTo>
                <a:lnTo>
                  <a:pt x="880363" y="94869"/>
                </a:lnTo>
                <a:lnTo>
                  <a:pt x="886635" y="50673"/>
                </a:lnTo>
                <a:close/>
              </a:path>
              <a:path w="894079" h="1285239">
                <a:moveTo>
                  <a:pt x="841374" y="50673"/>
                </a:moveTo>
                <a:lnTo>
                  <a:pt x="833299" y="62363"/>
                </a:lnTo>
                <a:lnTo>
                  <a:pt x="856893" y="78658"/>
                </a:lnTo>
                <a:lnTo>
                  <a:pt x="864996" y="66929"/>
                </a:lnTo>
                <a:lnTo>
                  <a:pt x="841374" y="50673"/>
                </a:lnTo>
                <a:close/>
              </a:path>
              <a:path w="894079" h="1285239">
                <a:moveTo>
                  <a:pt x="893825" y="0"/>
                </a:moveTo>
                <a:lnTo>
                  <a:pt x="809752" y="46100"/>
                </a:lnTo>
                <a:lnTo>
                  <a:pt x="833299" y="62363"/>
                </a:lnTo>
                <a:lnTo>
                  <a:pt x="841374" y="50673"/>
                </a:lnTo>
                <a:lnTo>
                  <a:pt x="886635" y="50673"/>
                </a:lnTo>
                <a:lnTo>
                  <a:pt x="893825" y="0"/>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40" name="object 24"/>
          <p:cNvSpPr>
            <a:spLocks/>
          </p:cNvSpPr>
          <p:nvPr/>
        </p:nvSpPr>
        <p:spPr bwMode="auto">
          <a:xfrm>
            <a:off x="7294563" y="1528763"/>
            <a:ext cx="319087" cy="506412"/>
          </a:xfrm>
          <a:custGeom>
            <a:avLst/>
            <a:gdLst>
              <a:gd name="T0" fmla="*/ 0 w 319404"/>
              <a:gd name="T1" fmla="*/ 505459 h 506730"/>
              <a:gd name="T2" fmla="*/ 318138 w 319404"/>
              <a:gd name="T3" fmla="*/ 505459 h 506730"/>
              <a:gd name="T4" fmla="*/ 318138 w 319404"/>
              <a:gd name="T5" fmla="*/ 0 h 506730"/>
              <a:gd name="T6" fmla="*/ 0 w 319404"/>
              <a:gd name="T7" fmla="*/ 0 h 506730"/>
              <a:gd name="T8" fmla="*/ 0 w 319404"/>
              <a:gd name="T9" fmla="*/ 505459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06730">
                <a:moveTo>
                  <a:pt x="0" y="506412"/>
                </a:moveTo>
                <a:lnTo>
                  <a:pt x="319087" y="506412"/>
                </a:lnTo>
                <a:lnTo>
                  <a:pt x="319087" y="0"/>
                </a:lnTo>
                <a:lnTo>
                  <a:pt x="0" y="0"/>
                </a:lnTo>
                <a:lnTo>
                  <a:pt x="0" y="506412"/>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41" name="object 25"/>
          <p:cNvSpPr>
            <a:spLocks/>
          </p:cNvSpPr>
          <p:nvPr/>
        </p:nvSpPr>
        <p:spPr bwMode="auto">
          <a:xfrm>
            <a:off x="7294563" y="1528763"/>
            <a:ext cx="319087" cy="506412"/>
          </a:xfrm>
          <a:custGeom>
            <a:avLst/>
            <a:gdLst>
              <a:gd name="T0" fmla="*/ 0 w 319404"/>
              <a:gd name="T1" fmla="*/ 505459 h 506730"/>
              <a:gd name="T2" fmla="*/ 318138 w 319404"/>
              <a:gd name="T3" fmla="*/ 505459 h 506730"/>
              <a:gd name="T4" fmla="*/ 318138 w 319404"/>
              <a:gd name="T5" fmla="*/ 0 h 506730"/>
              <a:gd name="T6" fmla="*/ 0 w 319404"/>
              <a:gd name="T7" fmla="*/ 0 h 506730"/>
              <a:gd name="T8" fmla="*/ 0 w 319404"/>
              <a:gd name="T9" fmla="*/ 505459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06730">
                <a:moveTo>
                  <a:pt x="0" y="506412"/>
                </a:moveTo>
                <a:lnTo>
                  <a:pt x="319087" y="506412"/>
                </a:lnTo>
                <a:lnTo>
                  <a:pt x="319087" y="0"/>
                </a:lnTo>
                <a:lnTo>
                  <a:pt x="0" y="0"/>
                </a:lnTo>
                <a:lnTo>
                  <a:pt x="0" y="506412"/>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3642" name="object 26"/>
          <p:cNvSpPr>
            <a:spLocks/>
          </p:cNvSpPr>
          <p:nvPr/>
        </p:nvSpPr>
        <p:spPr bwMode="auto">
          <a:xfrm>
            <a:off x="7612063" y="1731963"/>
            <a:ext cx="358775" cy="85725"/>
          </a:xfrm>
          <a:custGeom>
            <a:avLst/>
            <a:gdLst>
              <a:gd name="T0" fmla="*/ 273050 w 358775"/>
              <a:gd name="T1" fmla="*/ 0 h 85725"/>
              <a:gd name="T2" fmla="*/ 273050 w 358775"/>
              <a:gd name="T3" fmla="*/ 85725 h 85725"/>
              <a:gd name="T4" fmla="*/ 330115 w 358775"/>
              <a:gd name="T5" fmla="*/ 57150 h 85725"/>
              <a:gd name="T6" fmla="*/ 287400 w 358775"/>
              <a:gd name="T7" fmla="*/ 57150 h 85725"/>
              <a:gd name="T8" fmla="*/ 287400 w 358775"/>
              <a:gd name="T9" fmla="*/ 28575 h 85725"/>
              <a:gd name="T10" fmla="*/ 330284 w 358775"/>
              <a:gd name="T11" fmla="*/ 28575 h 85725"/>
              <a:gd name="T12" fmla="*/ 273050 w 358775"/>
              <a:gd name="T13" fmla="*/ 0 h 85725"/>
              <a:gd name="T14" fmla="*/ 273050 w 358775"/>
              <a:gd name="T15" fmla="*/ 28575 h 85725"/>
              <a:gd name="T16" fmla="*/ 0 w 358775"/>
              <a:gd name="T17" fmla="*/ 28575 h 85725"/>
              <a:gd name="T18" fmla="*/ 0 w 358775"/>
              <a:gd name="T19" fmla="*/ 57150 h 85725"/>
              <a:gd name="T20" fmla="*/ 273050 w 358775"/>
              <a:gd name="T21" fmla="*/ 57150 h 85725"/>
              <a:gd name="T22" fmla="*/ 273050 w 358775"/>
              <a:gd name="T23" fmla="*/ 28575 h 85725"/>
              <a:gd name="T24" fmla="*/ 330284 w 358775"/>
              <a:gd name="T25" fmla="*/ 28575 h 85725"/>
              <a:gd name="T26" fmla="*/ 287400 w 358775"/>
              <a:gd name="T27" fmla="*/ 28575 h 85725"/>
              <a:gd name="T28" fmla="*/ 287400 w 358775"/>
              <a:gd name="T29" fmla="*/ 57150 h 85725"/>
              <a:gd name="T30" fmla="*/ 330115 w 358775"/>
              <a:gd name="T31" fmla="*/ 57150 h 85725"/>
              <a:gd name="T32" fmla="*/ 358775 w 358775"/>
              <a:gd name="T33" fmla="*/ 42799 h 85725"/>
              <a:gd name="T34" fmla="*/ 330284 w 358775"/>
              <a:gd name="T35" fmla="*/ 28575 h 857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8775" h="85725">
                <a:moveTo>
                  <a:pt x="273050" y="0"/>
                </a:moveTo>
                <a:lnTo>
                  <a:pt x="273050" y="85725"/>
                </a:lnTo>
                <a:lnTo>
                  <a:pt x="330115" y="57150"/>
                </a:lnTo>
                <a:lnTo>
                  <a:pt x="287400" y="57150"/>
                </a:lnTo>
                <a:lnTo>
                  <a:pt x="287400" y="28575"/>
                </a:lnTo>
                <a:lnTo>
                  <a:pt x="330284" y="28575"/>
                </a:lnTo>
                <a:lnTo>
                  <a:pt x="273050" y="0"/>
                </a:lnTo>
                <a:close/>
              </a:path>
              <a:path w="358775" h="85725">
                <a:moveTo>
                  <a:pt x="273050" y="28575"/>
                </a:moveTo>
                <a:lnTo>
                  <a:pt x="0" y="28575"/>
                </a:lnTo>
                <a:lnTo>
                  <a:pt x="0" y="57150"/>
                </a:lnTo>
                <a:lnTo>
                  <a:pt x="273050" y="57150"/>
                </a:lnTo>
                <a:lnTo>
                  <a:pt x="273050" y="28575"/>
                </a:lnTo>
                <a:close/>
              </a:path>
              <a:path w="358775" h="85725">
                <a:moveTo>
                  <a:pt x="330284" y="28575"/>
                </a:moveTo>
                <a:lnTo>
                  <a:pt x="287400" y="28575"/>
                </a:lnTo>
                <a:lnTo>
                  <a:pt x="287400" y="57150"/>
                </a:lnTo>
                <a:lnTo>
                  <a:pt x="330115" y="57150"/>
                </a:lnTo>
                <a:lnTo>
                  <a:pt x="358775" y="42799"/>
                </a:lnTo>
                <a:lnTo>
                  <a:pt x="330284" y="28575"/>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43" name="object 27"/>
          <p:cNvSpPr>
            <a:spLocks/>
          </p:cNvSpPr>
          <p:nvPr/>
        </p:nvSpPr>
        <p:spPr bwMode="auto">
          <a:xfrm>
            <a:off x="6402388" y="3190875"/>
            <a:ext cx="785812" cy="436563"/>
          </a:xfrm>
          <a:custGeom>
            <a:avLst/>
            <a:gdLst>
              <a:gd name="T0" fmla="*/ 703190 w 786129"/>
              <a:gd name="T1" fmla="*/ 406326 h 437514"/>
              <a:gd name="T2" fmla="*/ 689537 w 786129"/>
              <a:gd name="T3" fmla="*/ 431262 h 437514"/>
              <a:gd name="T4" fmla="*/ 785179 w 786129"/>
              <a:gd name="T5" fmla="*/ 434667 h 437514"/>
              <a:gd name="T6" fmla="*/ 770100 w 786129"/>
              <a:gd name="T7" fmla="*/ 413092 h 437514"/>
              <a:gd name="T8" fmla="*/ 715667 w 786129"/>
              <a:gd name="T9" fmla="*/ 413092 h 437514"/>
              <a:gd name="T10" fmla="*/ 703190 w 786129"/>
              <a:gd name="T11" fmla="*/ 406326 h 437514"/>
              <a:gd name="T12" fmla="*/ 716823 w 786129"/>
              <a:gd name="T13" fmla="*/ 381431 h 437514"/>
              <a:gd name="T14" fmla="*/ 703190 w 786129"/>
              <a:gd name="T15" fmla="*/ 406326 h 437514"/>
              <a:gd name="T16" fmla="*/ 715667 w 786129"/>
              <a:gd name="T17" fmla="*/ 413092 h 437514"/>
              <a:gd name="T18" fmla="*/ 729368 w 786129"/>
              <a:gd name="T19" fmla="*/ 388235 h 437514"/>
              <a:gd name="T20" fmla="*/ 716823 w 786129"/>
              <a:gd name="T21" fmla="*/ 381431 h 437514"/>
              <a:gd name="T22" fmla="*/ 730507 w 786129"/>
              <a:gd name="T23" fmla="*/ 356441 h 437514"/>
              <a:gd name="T24" fmla="*/ 716823 w 786129"/>
              <a:gd name="T25" fmla="*/ 381431 h 437514"/>
              <a:gd name="T26" fmla="*/ 729368 w 786129"/>
              <a:gd name="T27" fmla="*/ 388235 h 437514"/>
              <a:gd name="T28" fmla="*/ 715667 w 786129"/>
              <a:gd name="T29" fmla="*/ 413092 h 437514"/>
              <a:gd name="T30" fmla="*/ 770100 w 786129"/>
              <a:gd name="T31" fmla="*/ 413092 h 437514"/>
              <a:gd name="T32" fmla="*/ 730507 w 786129"/>
              <a:gd name="T33" fmla="*/ 356441 h 437514"/>
              <a:gd name="T34" fmla="*/ 13573 w 786129"/>
              <a:gd name="T35" fmla="*/ 0 h 437514"/>
              <a:gd name="T36" fmla="*/ 0 w 786129"/>
              <a:gd name="T37" fmla="*/ 24982 h 437514"/>
              <a:gd name="T38" fmla="*/ 703190 w 786129"/>
              <a:gd name="T39" fmla="*/ 406326 h 437514"/>
              <a:gd name="T40" fmla="*/ 716823 w 786129"/>
              <a:gd name="T41" fmla="*/ 381431 h 437514"/>
              <a:gd name="T42" fmla="*/ 13573 w 786129"/>
              <a:gd name="T43" fmla="*/ 0 h 4375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6129" h="437514">
                <a:moveTo>
                  <a:pt x="704042" y="408987"/>
                </a:moveTo>
                <a:lnTo>
                  <a:pt x="690371" y="434086"/>
                </a:lnTo>
                <a:lnTo>
                  <a:pt x="786130" y="437514"/>
                </a:lnTo>
                <a:lnTo>
                  <a:pt x="771033" y="415798"/>
                </a:lnTo>
                <a:lnTo>
                  <a:pt x="716534" y="415798"/>
                </a:lnTo>
                <a:lnTo>
                  <a:pt x="704042" y="408987"/>
                </a:lnTo>
                <a:close/>
              </a:path>
              <a:path w="786129" h="437514">
                <a:moveTo>
                  <a:pt x="717690" y="383930"/>
                </a:moveTo>
                <a:lnTo>
                  <a:pt x="704042" y="408987"/>
                </a:lnTo>
                <a:lnTo>
                  <a:pt x="716534" y="415798"/>
                </a:lnTo>
                <a:lnTo>
                  <a:pt x="730250" y="390778"/>
                </a:lnTo>
                <a:lnTo>
                  <a:pt x="717690" y="383930"/>
                </a:lnTo>
                <a:close/>
              </a:path>
              <a:path w="786129" h="437514">
                <a:moveTo>
                  <a:pt x="731392" y="358775"/>
                </a:moveTo>
                <a:lnTo>
                  <a:pt x="717690" y="383930"/>
                </a:lnTo>
                <a:lnTo>
                  <a:pt x="730250" y="390778"/>
                </a:lnTo>
                <a:lnTo>
                  <a:pt x="716534" y="415798"/>
                </a:lnTo>
                <a:lnTo>
                  <a:pt x="771033" y="415798"/>
                </a:lnTo>
                <a:lnTo>
                  <a:pt x="731392" y="358775"/>
                </a:lnTo>
                <a:close/>
              </a:path>
              <a:path w="786129" h="437514">
                <a:moveTo>
                  <a:pt x="13588" y="0"/>
                </a:moveTo>
                <a:lnTo>
                  <a:pt x="0" y="25146"/>
                </a:lnTo>
                <a:lnTo>
                  <a:pt x="704042" y="408987"/>
                </a:lnTo>
                <a:lnTo>
                  <a:pt x="717690" y="383930"/>
                </a:lnTo>
                <a:lnTo>
                  <a:pt x="13588" y="0"/>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44" name="object 28"/>
          <p:cNvSpPr>
            <a:spLocks/>
          </p:cNvSpPr>
          <p:nvPr/>
        </p:nvSpPr>
        <p:spPr bwMode="auto">
          <a:xfrm>
            <a:off x="7350125" y="3429000"/>
            <a:ext cx="319088" cy="506413"/>
          </a:xfrm>
          <a:custGeom>
            <a:avLst/>
            <a:gdLst>
              <a:gd name="T0" fmla="*/ 0 w 319404"/>
              <a:gd name="T1" fmla="*/ 505465 h 506729"/>
              <a:gd name="T2" fmla="*/ 318141 w 319404"/>
              <a:gd name="T3" fmla="*/ 505465 h 506729"/>
              <a:gd name="T4" fmla="*/ 318141 w 319404"/>
              <a:gd name="T5" fmla="*/ 0 h 506729"/>
              <a:gd name="T6" fmla="*/ 0 w 319404"/>
              <a:gd name="T7" fmla="*/ 0 h 506729"/>
              <a:gd name="T8" fmla="*/ 0 w 319404"/>
              <a:gd name="T9" fmla="*/ 505465 h 506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06729">
                <a:moveTo>
                  <a:pt x="0" y="506412"/>
                </a:moveTo>
                <a:lnTo>
                  <a:pt x="319087" y="506412"/>
                </a:lnTo>
                <a:lnTo>
                  <a:pt x="319087" y="0"/>
                </a:lnTo>
                <a:lnTo>
                  <a:pt x="0" y="0"/>
                </a:lnTo>
                <a:lnTo>
                  <a:pt x="0" y="506412"/>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45" name="object 29"/>
          <p:cNvSpPr>
            <a:spLocks/>
          </p:cNvSpPr>
          <p:nvPr/>
        </p:nvSpPr>
        <p:spPr bwMode="auto">
          <a:xfrm>
            <a:off x="7350125" y="3429000"/>
            <a:ext cx="319088" cy="506413"/>
          </a:xfrm>
          <a:custGeom>
            <a:avLst/>
            <a:gdLst>
              <a:gd name="T0" fmla="*/ 0 w 319404"/>
              <a:gd name="T1" fmla="*/ 505465 h 506729"/>
              <a:gd name="T2" fmla="*/ 318141 w 319404"/>
              <a:gd name="T3" fmla="*/ 505465 h 506729"/>
              <a:gd name="T4" fmla="*/ 318141 w 319404"/>
              <a:gd name="T5" fmla="*/ 0 h 506729"/>
              <a:gd name="T6" fmla="*/ 0 w 319404"/>
              <a:gd name="T7" fmla="*/ 0 h 506729"/>
              <a:gd name="T8" fmla="*/ 0 w 319404"/>
              <a:gd name="T9" fmla="*/ 505465 h 5067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06729">
                <a:moveTo>
                  <a:pt x="0" y="506412"/>
                </a:moveTo>
                <a:lnTo>
                  <a:pt x="319087" y="506412"/>
                </a:lnTo>
                <a:lnTo>
                  <a:pt x="319087" y="0"/>
                </a:lnTo>
                <a:lnTo>
                  <a:pt x="0" y="0"/>
                </a:lnTo>
                <a:lnTo>
                  <a:pt x="0" y="506412"/>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3646" name="object 30"/>
          <p:cNvSpPr>
            <a:spLocks/>
          </p:cNvSpPr>
          <p:nvPr/>
        </p:nvSpPr>
        <p:spPr bwMode="auto">
          <a:xfrm>
            <a:off x="7667625" y="3632200"/>
            <a:ext cx="358775" cy="85725"/>
          </a:xfrm>
          <a:custGeom>
            <a:avLst/>
            <a:gdLst>
              <a:gd name="T0" fmla="*/ 273050 w 358775"/>
              <a:gd name="T1" fmla="*/ 0 h 85725"/>
              <a:gd name="T2" fmla="*/ 273050 w 358775"/>
              <a:gd name="T3" fmla="*/ 85724 h 85725"/>
              <a:gd name="T4" fmla="*/ 330284 w 358775"/>
              <a:gd name="T5" fmla="*/ 57149 h 85725"/>
              <a:gd name="T6" fmla="*/ 287400 w 358775"/>
              <a:gd name="T7" fmla="*/ 57149 h 85725"/>
              <a:gd name="T8" fmla="*/ 287400 w 358775"/>
              <a:gd name="T9" fmla="*/ 28574 h 85725"/>
              <a:gd name="T10" fmla="*/ 330115 w 358775"/>
              <a:gd name="T11" fmla="*/ 28574 h 85725"/>
              <a:gd name="T12" fmla="*/ 273050 w 358775"/>
              <a:gd name="T13" fmla="*/ 0 h 85725"/>
              <a:gd name="T14" fmla="*/ 273050 w 358775"/>
              <a:gd name="T15" fmla="*/ 28574 h 85725"/>
              <a:gd name="T16" fmla="*/ 0 w 358775"/>
              <a:gd name="T17" fmla="*/ 28574 h 85725"/>
              <a:gd name="T18" fmla="*/ 0 w 358775"/>
              <a:gd name="T19" fmla="*/ 57149 h 85725"/>
              <a:gd name="T20" fmla="*/ 273050 w 358775"/>
              <a:gd name="T21" fmla="*/ 57149 h 85725"/>
              <a:gd name="T22" fmla="*/ 273050 w 358775"/>
              <a:gd name="T23" fmla="*/ 28574 h 85725"/>
              <a:gd name="T24" fmla="*/ 330115 w 358775"/>
              <a:gd name="T25" fmla="*/ 28574 h 85725"/>
              <a:gd name="T26" fmla="*/ 287400 w 358775"/>
              <a:gd name="T27" fmla="*/ 28574 h 85725"/>
              <a:gd name="T28" fmla="*/ 287400 w 358775"/>
              <a:gd name="T29" fmla="*/ 57149 h 85725"/>
              <a:gd name="T30" fmla="*/ 330284 w 358775"/>
              <a:gd name="T31" fmla="*/ 57149 h 85725"/>
              <a:gd name="T32" fmla="*/ 358775 w 358775"/>
              <a:gd name="T33" fmla="*/ 42925 h 85725"/>
              <a:gd name="T34" fmla="*/ 330115 w 358775"/>
              <a:gd name="T35" fmla="*/ 28574 h 857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8775" h="85725">
                <a:moveTo>
                  <a:pt x="273050" y="0"/>
                </a:moveTo>
                <a:lnTo>
                  <a:pt x="273050" y="85724"/>
                </a:lnTo>
                <a:lnTo>
                  <a:pt x="330284" y="57149"/>
                </a:lnTo>
                <a:lnTo>
                  <a:pt x="287400" y="57149"/>
                </a:lnTo>
                <a:lnTo>
                  <a:pt x="287400" y="28574"/>
                </a:lnTo>
                <a:lnTo>
                  <a:pt x="330115" y="28574"/>
                </a:lnTo>
                <a:lnTo>
                  <a:pt x="273050" y="0"/>
                </a:lnTo>
                <a:close/>
              </a:path>
              <a:path w="358775" h="85725">
                <a:moveTo>
                  <a:pt x="273050" y="28574"/>
                </a:moveTo>
                <a:lnTo>
                  <a:pt x="0" y="28574"/>
                </a:lnTo>
                <a:lnTo>
                  <a:pt x="0" y="57149"/>
                </a:lnTo>
                <a:lnTo>
                  <a:pt x="273050" y="57149"/>
                </a:lnTo>
                <a:lnTo>
                  <a:pt x="273050" y="28574"/>
                </a:lnTo>
                <a:close/>
              </a:path>
              <a:path w="358775" h="85725">
                <a:moveTo>
                  <a:pt x="330115" y="28574"/>
                </a:moveTo>
                <a:lnTo>
                  <a:pt x="287400" y="28574"/>
                </a:lnTo>
                <a:lnTo>
                  <a:pt x="287400" y="57149"/>
                </a:lnTo>
                <a:lnTo>
                  <a:pt x="330284" y="57149"/>
                </a:lnTo>
                <a:lnTo>
                  <a:pt x="358775" y="42925"/>
                </a:lnTo>
                <a:lnTo>
                  <a:pt x="330115" y="28574"/>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47" name="object 31"/>
          <p:cNvSpPr>
            <a:spLocks/>
          </p:cNvSpPr>
          <p:nvPr/>
        </p:nvSpPr>
        <p:spPr bwMode="auto">
          <a:xfrm>
            <a:off x="6397625" y="2443163"/>
            <a:ext cx="812800" cy="696912"/>
          </a:xfrm>
          <a:custGeom>
            <a:avLst/>
            <a:gdLst>
              <a:gd name="T0" fmla="*/ 738183 w 812800"/>
              <a:gd name="T1" fmla="*/ 44999 h 695960"/>
              <a:gd name="T2" fmla="*/ 0 w 812800"/>
              <a:gd name="T3" fmla="*/ 676631 h 695960"/>
              <a:gd name="T4" fmla="*/ 18541 w 812800"/>
              <a:gd name="T5" fmla="*/ 698437 h 695960"/>
              <a:gd name="T6" fmla="*/ 756704 w 812800"/>
              <a:gd name="T7" fmla="*/ 66824 h 695960"/>
              <a:gd name="T8" fmla="*/ 738183 w 812800"/>
              <a:gd name="T9" fmla="*/ 44999 h 695960"/>
              <a:gd name="T10" fmla="*/ 797579 w 812800"/>
              <a:gd name="T11" fmla="*/ 35707 h 695960"/>
              <a:gd name="T12" fmla="*/ 749046 w 812800"/>
              <a:gd name="T13" fmla="*/ 35707 h 695960"/>
              <a:gd name="T14" fmla="*/ 767588 w 812800"/>
              <a:gd name="T15" fmla="*/ 57511 h 695960"/>
              <a:gd name="T16" fmla="*/ 756704 w 812800"/>
              <a:gd name="T17" fmla="*/ 66824 h 695960"/>
              <a:gd name="T18" fmla="*/ 775207 w 812800"/>
              <a:gd name="T19" fmla="*/ 88627 h 695960"/>
              <a:gd name="T20" fmla="*/ 797579 w 812800"/>
              <a:gd name="T21" fmla="*/ 35707 h 695960"/>
              <a:gd name="T22" fmla="*/ 749046 w 812800"/>
              <a:gd name="T23" fmla="*/ 35707 h 695960"/>
              <a:gd name="T24" fmla="*/ 738183 w 812800"/>
              <a:gd name="T25" fmla="*/ 44999 h 695960"/>
              <a:gd name="T26" fmla="*/ 756704 w 812800"/>
              <a:gd name="T27" fmla="*/ 66824 h 695960"/>
              <a:gd name="T28" fmla="*/ 767588 w 812800"/>
              <a:gd name="T29" fmla="*/ 57511 h 695960"/>
              <a:gd name="T30" fmla="*/ 749046 w 812800"/>
              <a:gd name="T31" fmla="*/ 35707 h 695960"/>
              <a:gd name="T32" fmla="*/ 812673 w 812800"/>
              <a:gd name="T33" fmla="*/ 0 h 695960"/>
              <a:gd name="T34" fmla="*/ 719581 w 812800"/>
              <a:gd name="T35" fmla="*/ 23081 h 695960"/>
              <a:gd name="T36" fmla="*/ 738183 w 812800"/>
              <a:gd name="T37" fmla="*/ 44999 h 695960"/>
              <a:gd name="T38" fmla="*/ 749046 w 812800"/>
              <a:gd name="T39" fmla="*/ 35707 h 695960"/>
              <a:gd name="T40" fmla="*/ 797579 w 812800"/>
              <a:gd name="T41" fmla="*/ 35707 h 695960"/>
              <a:gd name="T42" fmla="*/ 812673 w 812800"/>
              <a:gd name="T43" fmla="*/ 0 h 6959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12800" h="695960">
                <a:moveTo>
                  <a:pt x="738183" y="44816"/>
                </a:moveTo>
                <a:lnTo>
                  <a:pt x="0" y="673862"/>
                </a:lnTo>
                <a:lnTo>
                  <a:pt x="18541" y="695579"/>
                </a:lnTo>
                <a:lnTo>
                  <a:pt x="756704" y="66551"/>
                </a:lnTo>
                <a:lnTo>
                  <a:pt x="738183" y="44816"/>
                </a:lnTo>
                <a:close/>
              </a:path>
              <a:path w="812800" h="695960">
                <a:moveTo>
                  <a:pt x="797579" y="35560"/>
                </a:moveTo>
                <a:lnTo>
                  <a:pt x="749046" y="35560"/>
                </a:lnTo>
                <a:lnTo>
                  <a:pt x="767588" y="57276"/>
                </a:lnTo>
                <a:lnTo>
                  <a:pt x="756704" y="66551"/>
                </a:lnTo>
                <a:lnTo>
                  <a:pt x="775207" y="88264"/>
                </a:lnTo>
                <a:lnTo>
                  <a:pt x="797579" y="35560"/>
                </a:lnTo>
                <a:close/>
              </a:path>
              <a:path w="812800" h="695960">
                <a:moveTo>
                  <a:pt x="749046" y="35560"/>
                </a:moveTo>
                <a:lnTo>
                  <a:pt x="738183" y="44816"/>
                </a:lnTo>
                <a:lnTo>
                  <a:pt x="756704" y="66551"/>
                </a:lnTo>
                <a:lnTo>
                  <a:pt x="767588" y="57276"/>
                </a:lnTo>
                <a:lnTo>
                  <a:pt x="749046" y="35560"/>
                </a:lnTo>
                <a:close/>
              </a:path>
              <a:path w="812800" h="695960">
                <a:moveTo>
                  <a:pt x="812673" y="0"/>
                </a:moveTo>
                <a:lnTo>
                  <a:pt x="719581" y="22987"/>
                </a:lnTo>
                <a:lnTo>
                  <a:pt x="738183" y="44816"/>
                </a:lnTo>
                <a:lnTo>
                  <a:pt x="749046" y="35560"/>
                </a:lnTo>
                <a:lnTo>
                  <a:pt x="797579" y="35560"/>
                </a:lnTo>
                <a:lnTo>
                  <a:pt x="812673" y="0"/>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48" name="object 32"/>
          <p:cNvSpPr>
            <a:spLocks/>
          </p:cNvSpPr>
          <p:nvPr/>
        </p:nvSpPr>
        <p:spPr bwMode="auto">
          <a:xfrm>
            <a:off x="7289800" y="2181225"/>
            <a:ext cx="319088" cy="506413"/>
          </a:xfrm>
          <a:custGeom>
            <a:avLst/>
            <a:gdLst>
              <a:gd name="T0" fmla="*/ 0 w 319404"/>
              <a:gd name="T1" fmla="*/ 505462 h 506730"/>
              <a:gd name="T2" fmla="*/ 318141 w 319404"/>
              <a:gd name="T3" fmla="*/ 505462 h 506730"/>
              <a:gd name="T4" fmla="*/ 318141 w 319404"/>
              <a:gd name="T5" fmla="*/ 0 h 506730"/>
              <a:gd name="T6" fmla="*/ 0 w 319404"/>
              <a:gd name="T7" fmla="*/ 0 h 506730"/>
              <a:gd name="T8" fmla="*/ 0 w 319404"/>
              <a:gd name="T9" fmla="*/ 505462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06730">
                <a:moveTo>
                  <a:pt x="0" y="506412"/>
                </a:moveTo>
                <a:lnTo>
                  <a:pt x="319087" y="506412"/>
                </a:lnTo>
                <a:lnTo>
                  <a:pt x="319087" y="0"/>
                </a:lnTo>
                <a:lnTo>
                  <a:pt x="0" y="0"/>
                </a:lnTo>
                <a:lnTo>
                  <a:pt x="0" y="506412"/>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49" name="object 33"/>
          <p:cNvSpPr>
            <a:spLocks/>
          </p:cNvSpPr>
          <p:nvPr/>
        </p:nvSpPr>
        <p:spPr bwMode="auto">
          <a:xfrm>
            <a:off x="7289800" y="2181225"/>
            <a:ext cx="319088" cy="506413"/>
          </a:xfrm>
          <a:custGeom>
            <a:avLst/>
            <a:gdLst>
              <a:gd name="T0" fmla="*/ 0 w 319404"/>
              <a:gd name="T1" fmla="*/ 505462 h 506730"/>
              <a:gd name="T2" fmla="*/ 318141 w 319404"/>
              <a:gd name="T3" fmla="*/ 505462 h 506730"/>
              <a:gd name="T4" fmla="*/ 318141 w 319404"/>
              <a:gd name="T5" fmla="*/ 0 h 506730"/>
              <a:gd name="T6" fmla="*/ 0 w 319404"/>
              <a:gd name="T7" fmla="*/ 0 h 506730"/>
              <a:gd name="T8" fmla="*/ 0 w 319404"/>
              <a:gd name="T9" fmla="*/ 505462 h 506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9404" h="506730">
                <a:moveTo>
                  <a:pt x="0" y="506412"/>
                </a:moveTo>
                <a:lnTo>
                  <a:pt x="319087" y="506412"/>
                </a:lnTo>
                <a:lnTo>
                  <a:pt x="319087" y="0"/>
                </a:lnTo>
                <a:lnTo>
                  <a:pt x="0" y="0"/>
                </a:lnTo>
                <a:lnTo>
                  <a:pt x="0" y="506412"/>
                </a:lnTo>
                <a:close/>
              </a:path>
            </a:pathLst>
          </a:cu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3650" name="object 34"/>
          <p:cNvSpPr>
            <a:spLocks/>
          </p:cNvSpPr>
          <p:nvPr/>
        </p:nvSpPr>
        <p:spPr bwMode="auto">
          <a:xfrm>
            <a:off x="7607300" y="2384425"/>
            <a:ext cx="358775" cy="85725"/>
          </a:xfrm>
          <a:custGeom>
            <a:avLst/>
            <a:gdLst>
              <a:gd name="T0" fmla="*/ 273050 w 358775"/>
              <a:gd name="T1" fmla="*/ 0 h 85725"/>
              <a:gd name="T2" fmla="*/ 273050 w 358775"/>
              <a:gd name="T3" fmla="*/ 85725 h 85725"/>
              <a:gd name="T4" fmla="*/ 330284 w 358775"/>
              <a:gd name="T5" fmla="*/ 57150 h 85725"/>
              <a:gd name="T6" fmla="*/ 287400 w 358775"/>
              <a:gd name="T7" fmla="*/ 57150 h 85725"/>
              <a:gd name="T8" fmla="*/ 287400 w 358775"/>
              <a:gd name="T9" fmla="*/ 28575 h 85725"/>
              <a:gd name="T10" fmla="*/ 330115 w 358775"/>
              <a:gd name="T11" fmla="*/ 28575 h 85725"/>
              <a:gd name="T12" fmla="*/ 273050 w 358775"/>
              <a:gd name="T13" fmla="*/ 0 h 85725"/>
              <a:gd name="T14" fmla="*/ 273050 w 358775"/>
              <a:gd name="T15" fmla="*/ 28575 h 85725"/>
              <a:gd name="T16" fmla="*/ 0 w 358775"/>
              <a:gd name="T17" fmla="*/ 28575 h 85725"/>
              <a:gd name="T18" fmla="*/ 0 w 358775"/>
              <a:gd name="T19" fmla="*/ 57150 h 85725"/>
              <a:gd name="T20" fmla="*/ 273050 w 358775"/>
              <a:gd name="T21" fmla="*/ 57150 h 85725"/>
              <a:gd name="T22" fmla="*/ 273050 w 358775"/>
              <a:gd name="T23" fmla="*/ 28575 h 85725"/>
              <a:gd name="T24" fmla="*/ 330115 w 358775"/>
              <a:gd name="T25" fmla="*/ 28575 h 85725"/>
              <a:gd name="T26" fmla="*/ 287400 w 358775"/>
              <a:gd name="T27" fmla="*/ 28575 h 85725"/>
              <a:gd name="T28" fmla="*/ 287400 w 358775"/>
              <a:gd name="T29" fmla="*/ 57150 h 85725"/>
              <a:gd name="T30" fmla="*/ 330284 w 358775"/>
              <a:gd name="T31" fmla="*/ 57150 h 85725"/>
              <a:gd name="T32" fmla="*/ 358775 w 358775"/>
              <a:gd name="T33" fmla="*/ 42925 h 85725"/>
              <a:gd name="T34" fmla="*/ 330115 w 358775"/>
              <a:gd name="T35" fmla="*/ 28575 h 857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8775" h="85725">
                <a:moveTo>
                  <a:pt x="273050" y="0"/>
                </a:moveTo>
                <a:lnTo>
                  <a:pt x="273050" y="85725"/>
                </a:lnTo>
                <a:lnTo>
                  <a:pt x="330284" y="57150"/>
                </a:lnTo>
                <a:lnTo>
                  <a:pt x="287400" y="57150"/>
                </a:lnTo>
                <a:lnTo>
                  <a:pt x="287400" y="28575"/>
                </a:lnTo>
                <a:lnTo>
                  <a:pt x="330115" y="28575"/>
                </a:lnTo>
                <a:lnTo>
                  <a:pt x="273050" y="0"/>
                </a:lnTo>
                <a:close/>
              </a:path>
              <a:path w="358775" h="85725">
                <a:moveTo>
                  <a:pt x="273050" y="28575"/>
                </a:moveTo>
                <a:lnTo>
                  <a:pt x="0" y="28575"/>
                </a:lnTo>
                <a:lnTo>
                  <a:pt x="0" y="57150"/>
                </a:lnTo>
                <a:lnTo>
                  <a:pt x="273050" y="57150"/>
                </a:lnTo>
                <a:lnTo>
                  <a:pt x="273050" y="28575"/>
                </a:lnTo>
                <a:close/>
              </a:path>
              <a:path w="358775" h="85725">
                <a:moveTo>
                  <a:pt x="330115" y="28575"/>
                </a:moveTo>
                <a:lnTo>
                  <a:pt x="287400" y="28575"/>
                </a:lnTo>
                <a:lnTo>
                  <a:pt x="287400" y="57150"/>
                </a:lnTo>
                <a:lnTo>
                  <a:pt x="330284" y="57150"/>
                </a:lnTo>
                <a:lnTo>
                  <a:pt x="358775" y="42925"/>
                </a:lnTo>
                <a:lnTo>
                  <a:pt x="330115" y="28575"/>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51" name="object 35"/>
          <p:cNvSpPr>
            <a:spLocks/>
          </p:cNvSpPr>
          <p:nvPr/>
        </p:nvSpPr>
        <p:spPr bwMode="auto">
          <a:xfrm>
            <a:off x="6302375" y="1776413"/>
            <a:ext cx="908050" cy="1301750"/>
          </a:xfrm>
          <a:custGeom>
            <a:avLst/>
            <a:gdLst>
              <a:gd name="T0" fmla="*/ 848451 w 907415"/>
              <a:gd name="T1" fmla="*/ 62422 h 1301114"/>
              <a:gd name="T2" fmla="*/ 0 w 907415"/>
              <a:gd name="T3" fmla="*/ 1286744 h 1301114"/>
              <a:gd name="T4" fmla="*/ 23542 w 907415"/>
              <a:gd name="T5" fmla="*/ 1303023 h 1301114"/>
              <a:gd name="T6" fmla="*/ 871996 w 907415"/>
              <a:gd name="T7" fmla="*/ 78702 h 1301114"/>
              <a:gd name="T8" fmla="*/ 848451 w 907415"/>
              <a:gd name="T9" fmla="*/ 62422 h 1301114"/>
              <a:gd name="T10" fmla="*/ 901938 w 907415"/>
              <a:gd name="T11" fmla="*/ 50621 h 1301114"/>
              <a:gd name="T12" fmla="*/ 856633 w 907415"/>
              <a:gd name="T13" fmla="*/ 50621 h 1301114"/>
              <a:gd name="T14" fmla="*/ 880178 w 907415"/>
              <a:gd name="T15" fmla="*/ 66900 h 1301114"/>
              <a:gd name="T16" fmla="*/ 871996 w 907415"/>
              <a:gd name="T17" fmla="*/ 78702 h 1301114"/>
              <a:gd name="T18" fmla="*/ 895575 w 907415"/>
              <a:gd name="T19" fmla="*/ 95006 h 1301114"/>
              <a:gd name="T20" fmla="*/ 901938 w 907415"/>
              <a:gd name="T21" fmla="*/ 50621 h 1301114"/>
              <a:gd name="T22" fmla="*/ 856633 w 907415"/>
              <a:gd name="T23" fmla="*/ 50621 h 1301114"/>
              <a:gd name="T24" fmla="*/ 848451 w 907415"/>
              <a:gd name="T25" fmla="*/ 62422 h 1301114"/>
              <a:gd name="T26" fmla="*/ 871996 w 907415"/>
              <a:gd name="T27" fmla="*/ 78702 h 1301114"/>
              <a:gd name="T28" fmla="*/ 880178 w 907415"/>
              <a:gd name="T29" fmla="*/ 66900 h 1301114"/>
              <a:gd name="T30" fmla="*/ 856633 w 907415"/>
              <a:gd name="T31" fmla="*/ 50621 h 1301114"/>
              <a:gd name="T32" fmla="*/ 909194 w 907415"/>
              <a:gd name="T33" fmla="*/ 0 h 1301114"/>
              <a:gd name="T34" fmla="*/ 824942 w 907415"/>
              <a:gd name="T35" fmla="*/ 46169 h 1301114"/>
              <a:gd name="T36" fmla="*/ 848451 w 907415"/>
              <a:gd name="T37" fmla="*/ 62422 h 1301114"/>
              <a:gd name="T38" fmla="*/ 856633 w 907415"/>
              <a:gd name="T39" fmla="*/ 50621 h 1301114"/>
              <a:gd name="T40" fmla="*/ 901938 w 907415"/>
              <a:gd name="T41" fmla="*/ 50621 h 1301114"/>
              <a:gd name="T42" fmla="*/ 909194 w 907415"/>
              <a:gd name="T43" fmla="*/ 0 h 1301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07415" h="1301114">
                <a:moveTo>
                  <a:pt x="846673" y="62332"/>
                </a:moveTo>
                <a:lnTo>
                  <a:pt x="0" y="1284859"/>
                </a:lnTo>
                <a:lnTo>
                  <a:pt x="23494" y="1301114"/>
                </a:lnTo>
                <a:lnTo>
                  <a:pt x="870168" y="78588"/>
                </a:lnTo>
                <a:lnTo>
                  <a:pt x="846673" y="62332"/>
                </a:lnTo>
                <a:close/>
              </a:path>
              <a:path w="907415" h="1301114">
                <a:moveTo>
                  <a:pt x="900047" y="50546"/>
                </a:moveTo>
                <a:lnTo>
                  <a:pt x="854837" y="50546"/>
                </a:lnTo>
                <a:lnTo>
                  <a:pt x="878332" y="66801"/>
                </a:lnTo>
                <a:lnTo>
                  <a:pt x="870168" y="78588"/>
                </a:lnTo>
                <a:lnTo>
                  <a:pt x="893698" y="94868"/>
                </a:lnTo>
                <a:lnTo>
                  <a:pt x="900047" y="50546"/>
                </a:lnTo>
                <a:close/>
              </a:path>
              <a:path w="907415" h="1301114">
                <a:moveTo>
                  <a:pt x="854837" y="50546"/>
                </a:moveTo>
                <a:lnTo>
                  <a:pt x="846673" y="62332"/>
                </a:lnTo>
                <a:lnTo>
                  <a:pt x="870168" y="78588"/>
                </a:lnTo>
                <a:lnTo>
                  <a:pt x="878332" y="66801"/>
                </a:lnTo>
                <a:lnTo>
                  <a:pt x="854837" y="50546"/>
                </a:lnTo>
                <a:close/>
              </a:path>
              <a:path w="907415" h="1301114">
                <a:moveTo>
                  <a:pt x="907288" y="0"/>
                </a:moveTo>
                <a:lnTo>
                  <a:pt x="823213" y="46100"/>
                </a:lnTo>
                <a:lnTo>
                  <a:pt x="846673" y="62332"/>
                </a:lnTo>
                <a:lnTo>
                  <a:pt x="854837" y="50546"/>
                </a:lnTo>
                <a:lnTo>
                  <a:pt x="900047" y="50546"/>
                </a:lnTo>
                <a:lnTo>
                  <a:pt x="907288" y="0"/>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52" name="object 36"/>
          <p:cNvSpPr>
            <a:spLocks noChangeArrowheads="1"/>
          </p:cNvSpPr>
          <p:nvPr/>
        </p:nvSpPr>
        <p:spPr bwMode="auto">
          <a:xfrm>
            <a:off x="7248525" y="1473200"/>
            <a:ext cx="466725" cy="6540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53" name="object 37"/>
          <p:cNvSpPr>
            <a:spLocks/>
          </p:cNvSpPr>
          <p:nvPr/>
        </p:nvSpPr>
        <p:spPr bwMode="auto">
          <a:xfrm>
            <a:off x="7613650" y="1725613"/>
            <a:ext cx="358775" cy="85725"/>
          </a:xfrm>
          <a:custGeom>
            <a:avLst/>
            <a:gdLst>
              <a:gd name="T0" fmla="*/ 273050 w 358775"/>
              <a:gd name="T1" fmla="*/ 0 h 85725"/>
              <a:gd name="T2" fmla="*/ 273050 w 358775"/>
              <a:gd name="T3" fmla="*/ 85725 h 85725"/>
              <a:gd name="T4" fmla="*/ 330115 w 358775"/>
              <a:gd name="T5" fmla="*/ 57150 h 85725"/>
              <a:gd name="T6" fmla="*/ 287274 w 358775"/>
              <a:gd name="T7" fmla="*/ 57150 h 85725"/>
              <a:gd name="T8" fmla="*/ 287274 w 358775"/>
              <a:gd name="T9" fmla="*/ 28575 h 85725"/>
              <a:gd name="T10" fmla="*/ 330284 w 358775"/>
              <a:gd name="T11" fmla="*/ 28575 h 85725"/>
              <a:gd name="T12" fmla="*/ 273050 w 358775"/>
              <a:gd name="T13" fmla="*/ 0 h 85725"/>
              <a:gd name="T14" fmla="*/ 273050 w 358775"/>
              <a:gd name="T15" fmla="*/ 28575 h 85725"/>
              <a:gd name="T16" fmla="*/ 0 w 358775"/>
              <a:gd name="T17" fmla="*/ 28575 h 85725"/>
              <a:gd name="T18" fmla="*/ 0 w 358775"/>
              <a:gd name="T19" fmla="*/ 57150 h 85725"/>
              <a:gd name="T20" fmla="*/ 273050 w 358775"/>
              <a:gd name="T21" fmla="*/ 57150 h 85725"/>
              <a:gd name="T22" fmla="*/ 273050 w 358775"/>
              <a:gd name="T23" fmla="*/ 28575 h 85725"/>
              <a:gd name="T24" fmla="*/ 330284 w 358775"/>
              <a:gd name="T25" fmla="*/ 28575 h 85725"/>
              <a:gd name="T26" fmla="*/ 287274 w 358775"/>
              <a:gd name="T27" fmla="*/ 28575 h 85725"/>
              <a:gd name="T28" fmla="*/ 287274 w 358775"/>
              <a:gd name="T29" fmla="*/ 57150 h 85725"/>
              <a:gd name="T30" fmla="*/ 330115 w 358775"/>
              <a:gd name="T31" fmla="*/ 57150 h 85725"/>
              <a:gd name="T32" fmla="*/ 358775 w 358775"/>
              <a:gd name="T33" fmla="*/ 42799 h 85725"/>
              <a:gd name="T34" fmla="*/ 330284 w 358775"/>
              <a:gd name="T35" fmla="*/ 28575 h 857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8775" h="85725">
                <a:moveTo>
                  <a:pt x="273050" y="0"/>
                </a:moveTo>
                <a:lnTo>
                  <a:pt x="273050" y="85725"/>
                </a:lnTo>
                <a:lnTo>
                  <a:pt x="330115" y="57150"/>
                </a:lnTo>
                <a:lnTo>
                  <a:pt x="287274" y="57150"/>
                </a:lnTo>
                <a:lnTo>
                  <a:pt x="287274" y="28575"/>
                </a:lnTo>
                <a:lnTo>
                  <a:pt x="330284" y="28575"/>
                </a:lnTo>
                <a:lnTo>
                  <a:pt x="273050" y="0"/>
                </a:lnTo>
                <a:close/>
              </a:path>
              <a:path w="358775" h="85725">
                <a:moveTo>
                  <a:pt x="273050" y="28575"/>
                </a:moveTo>
                <a:lnTo>
                  <a:pt x="0" y="28575"/>
                </a:lnTo>
                <a:lnTo>
                  <a:pt x="0" y="57150"/>
                </a:lnTo>
                <a:lnTo>
                  <a:pt x="273050" y="57150"/>
                </a:lnTo>
                <a:lnTo>
                  <a:pt x="273050" y="28575"/>
                </a:lnTo>
                <a:close/>
              </a:path>
              <a:path w="358775" h="85725">
                <a:moveTo>
                  <a:pt x="330284" y="28575"/>
                </a:moveTo>
                <a:lnTo>
                  <a:pt x="287274" y="28575"/>
                </a:lnTo>
                <a:lnTo>
                  <a:pt x="287274" y="57150"/>
                </a:lnTo>
                <a:lnTo>
                  <a:pt x="330115" y="57150"/>
                </a:lnTo>
                <a:lnTo>
                  <a:pt x="358775" y="42799"/>
                </a:lnTo>
                <a:lnTo>
                  <a:pt x="330284" y="28575"/>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54" name="object 38"/>
          <p:cNvSpPr>
            <a:spLocks/>
          </p:cNvSpPr>
          <p:nvPr/>
        </p:nvSpPr>
        <p:spPr bwMode="auto">
          <a:xfrm>
            <a:off x="6305550" y="3254375"/>
            <a:ext cx="1003300" cy="1039813"/>
          </a:xfrm>
          <a:custGeom>
            <a:avLst/>
            <a:gdLst>
              <a:gd name="T0" fmla="*/ 935479 w 1002029"/>
              <a:gd name="T1" fmla="*/ 987157 h 1040129"/>
              <a:gd name="T2" fmla="*/ 914823 w 1002029"/>
              <a:gd name="T3" fmla="*/ 1006954 h 1040129"/>
              <a:gd name="T4" fmla="*/ 1005465 w 1002029"/>
              <a:gd name="T5" fmla="*/ 1038928 h 1040129"/>
              <a:gd name="T6" fmla="*/ 992438 w 1002029"/>
              <a:gd name="T7" fmla="*/ 997438 h 1040129"/>
              <a:gd name="T8" fmla="*/ 945421 w 1002029"/>
              <a:gd name="T9" fmla="*/ 997438 h 1040129"/>
              <a:gd name="T10" fmla="*/ 935479 w 1002029"/>
              <a:gd name="T11" fmla="*/ 987157 h 1040129"/>
              <a:gd name="T12" fmla="*/ 956132 w 1002029"/>
              <a:gd name="T13" fmla="*/ 967362 h 1040129"/>
              <a:gd name="T14" fmla="*/ 935479 w 1002029"/>
              <a:gd name="T15" fmla="*/ 987157 h 1040129"/>
              <a:gd name="T16" fmla="*/ 945421 w 1002029"/>
              <a:gd name="T17" fmla="*/ 997438 h 1040129"/>
              <a:gd name="T18" fmla="*/ 966073 w 1002029"/>
              <a:gd name="T19" fmla="*/ 977644 h 1040129"/>
              <a:gd name="T20" fmla="*/ 956132 w 1002029"/>
              <a:gd name="T21" fmla="*/ 967362 h 1040129"/>
              <a:gd name="T22" fmla="*/ 976780 w 1002029"/>
              <a:gd name="T23" fmla="*/ 947572 h 1040129"/>
              <a:gd name="T24" fmla="*/ 956132 w 1002029"/>
              <a:gd name="T25" fmla="*/ 967362 h 1040129"/>
              <a:gd name="T26" fmla="*/ 966073 w 1002029"/>
              <a:gd name="T27" fmla="*/ 977644 h 1040129"/>
              <a:gd name="T28" fmla="*/ 945421 w 1002029"/>
              <a:gd name="T29" fmla="*/ 997438 h 1040129"/>
              <a:gd name="T30" fmla="*/ 992438 w 1002029"/>
              <a:gd name="T31" fmla="*/ 997438 h 1040129"/>
              <a:gd name="T32" fmla="*/ 976780 w 1002029"/>
              <a:gd name="T33" fmla="*/ 947572 h 1040129"/>
              <a:gd name="T34" fmla="*/ 20778 w 1002029"/>
              <a:gd name="T35" fmla="*/ 0 h 1040129"/>
              <a:gd name="T36" fmla="*/ 0 w 1002029"/>
              <a:gd name="T37" fmla="*/ 19794 h 1040129"/>
              <a:gd name="T38" fmla="*/ 935479 w 1002029"/>
              <a:gd name="T39" fmla="*/ 987157 h 1040129"/>
              <a:gd name="T40" fmla="*/ 956132 w 1002029"/>
              <a:gd name="T41" fmla="*/ 967362 h 1040129"/>
              <a:gd name="T42" fmla="*/ 20778 w 1002029"/>
              <a:gd name="T43" fmla="*/ 0 h 104012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02029" h="1040129">
                <a:moveTo>
                  <a:pt x="931928" y="988057"/>
                </a:moveTo>
                <a:lnTo>
                  <a:pt x="911351" y="1007872"/>
                </a:lnTo>
                <a:lnTo>
                  <a:pt x="1001648" y="1039876"/>
                </a:lnTo>
                <a:lnTo>
                  <a:pt x="988671" y="998347"/>
                </a:lnTo>
                <a:lnTo>
                  <a:pt x="941832" y="998347"/>
                </a:lnTo>
                <a:lnTo>
                  <a:pt x="931928" y="988057"/>
                </a:lnTo>
                <a:close/>
              </a:path>
              <a:path w="1002029" h="1040129">
                <a:moveTo>
                  <a:pt x="952503" y="968244"/>
                </a:moveTo>
                <a:lnTo>
                  <a:pt x="931928" y="988057"/>
                </a:lnTo>
                <a:lnTo>
                  <a:pt x="941832" y="998347"/>
                </a:lnTo>
                <a:lnTo>
                  <a:pt x="962406" y="978535"/>
                </a:lnTo>
                <a:lnTo>
                  <a:pt x="952503" y="968244"/>
                </a:lnTo>
                <a:close/>
              </a:path>
              <a:path w="1002029" h="1040129">
                <a:moveTo>
                  <a:pt x="973073" y="948436"/>
                </a:moveTo>
                <a:lnTo>
                  <a:pt x="952503" y="968244"/>
                </a:lnTo>
                <a:lnTo>
                  <a:pt x="962406" y="978535"/>
                </a:lnTo>
                <a:lnTo>
                  <a:pt x="941832" y="998347"/>
                </a:lnTo>
                <a:lnTo>
                  <a:pt x="988671" y="998347"/>
                </a:lnTo>
                <a:lnTo>
                  <a:pt x="973073" y="948436"/>
                </a:lnTo>
                <a:close/>
              </a:path>
              <a:path w="1002029" h="1040129">
                <a:moveTo>
                  <a:pt x="20700" y="0"/>
                </a:moveTo>
                <a:lnTo>
                  <a:pt x="0" y="19812"/>
                </a:lnTo>
                <a:lnTo>
                  <a:pt x="931928" y="988057"/>
                </a:lnTo>
                <a:lnTo>
                  <a:pt x="952503" y="968244"/>
                </a:lnTo>
                <a:lnTo>
                  <a:pt x="20700" y="0"/>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55" name="object 39"/>
          <p:cNvSpPr>
            <a:spLocks noChangeArrowheads="1"/>
          </p:cNvSpPr>
          <p:nvPr/>
        </p:nvSpPr>
        <p:spPr bwMode="auto">
          <a:xfrm>
            <a:off x="7300913" y="4021138"/>
            <a:ext cx="466725" cy="6540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56" name="object 40"/>
          <p:cNvSpPr>
            <a:spLocks/>
          </p:cNvSpPr>
          <p:nvPr/>
        </p:nvSpPr>
        <p:spPr bwMode="auto">
          <a:xfrm>
            <a:off x="7666038" y="4271963"/>
            <a:ext cx="358775" cy="85725"/>
          </a:xfrm>
          <a:custGeom>
            <a:avLst/>
            <a:gdLst>
              <a:gd name="T0" fmla="*/ 273050 w 358775"/>
              <a:gd name="T1" fmla="*/ 0 h 85725"/>
              <a:gd name="T2" fmla="*/ 273050 w 358775"/>
              <a:gd name="T3" fmla="*/ 85725 h 85725"/>
              <a:gd name="T4" fmla="*/ 330284 w 358775"/>
              <a:gd name="T5" fmla="*/ 57150 h 85725"/>
              <a:gd name="T6" fmla="*/ 287400 w 358775"/>
              <a:gd name="T7" fmla="*/ 57150 h 85725"/>
              <a:gd name="T8" fmla="*/ 287400 w 358775"/>
              <a:gd name="T9" fmla="*/ 28575 h 85725"/>
              <a:gd name="T10" fmla="*/ 330115 w 358775"/>
              <a:gd name="T11" fmla="*/ 28575 h 85725"/>
              <a:gd name="T12" fmla="*/ 273050 w 358775"/>
              <a:gd name="T13" fmla="*/ 0 h 85725"/>
              <a:gd name="T14" fmla="*/ 273050 w 358775"/>
              <a:gd name="T15" fmla="*/ 28575 h 85725"/>
              <a:gd name="T16" fmla="*/ 0 w 358775"/>
              <a:gd name="T17" fmla="*/ 28575 h 85725"/>
              <a:gd name="T18" fmla="*/ 0 w 358775"/>
              <a:gd name="T19" fmla="*/ 57150 h 85725"/>
              <a:gd name="T20" fmla="*/ 273050 w 358775"/>
              <a:gd name="T21" fmla="*/ 57150 h 85725"/>
              <a:gd name="T22" fmla="*/ 273050 w 358775"/>
              <a:gd name="T23" fmla="*/ 28575 h 85725"/>
              <a:gd name="T24" fmla="*/ 330115 w 358775"/>
              <a:gd name="T25" fmla="*/ 28575 h 85725"/>
              <a:gd name="T26" fmla="*/ 287400 w 358775"/>
              <a:gd name="T27" fmla="*/ 28575 h 85725"/>
              <a:gd name="T28" fmla="*/ 287400 w 358775"/>
              <a:gd name="T29" fmla="*/ 57150 h 85725"/>
              <a:gd name="T30" fmla="*/ 330284 w 358775"/>
              <a:gd name="T31" fmla="*/ 57150 h 85725"/>
              <a:gd name="T32" fmla="*/ 358775 w 358775"/>
              <a:gd name="T33" fmla="*/ 42925 h 85725"/>
              <a:gd name="T34" fmla="*/ 330115 w 358775"/>
              <a:gd name="T35" fmla="*/ 28575 h 857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8775" h="85725">
                <a:moveTo>
                  <a:pt x="273050" y="0"/>
                </a:moveTo>
                <a:lnTo>
                  <a:pt x="273050" y="85725"/>
                </a:lnTo>
                <a:lnTo>
                  <a:pt x="330284" y="57150"/>
                </a:lnTo>
                <a:lnTo>
                  <a:pt x="287400" y="57150"/>
                </a:lnTo>
                <a:lnTo>
                  <a:pt x="287400" y="28575"/>
                </a:lnTo>
                <a:lnTo>
                  <a:pt x="330115" y="28575"/>
                </a:lnTo>
                <a:lnTo>
                  <a:pt x="273050" y="0"/>
                </a:lnTo>
                <a:close/>
              </a:path>
              <a:path w="358775" h="85725">
                <a:moveTo>
                  <a:pt x="273050" y="28575"/>
                </a:moveTo>
                <a:lnTo>
                  <a:pt x="0" y="28575"/>
                </a:lnTo>
                <a:lnTo>
                  <a:pt x="0" y="57150"/>
                </a:lnTo>
                <a:lnTo>
                  <a:pt x="273050" y="57150"/>
                </a:lnTo>
                <a:lnTo>
                  <a:pt x="273050" y="28575"/>
                </a:lnTo>
                <a:close/>
              </a:path>
              <a:path w="358775" h="85725">
                <a:moveTo>
                  <a:pt x="330115" y="28575"/>
                </a:moveTo>
                <a:lnTo>
                  <a:pt x="287400" y="28575"/>
                </a:lnTo>
                <a:lnTo>
                  <a:pt x="287400" y="57150"/>
                </a:lnTo>
                <a:lnTo>
                  <a:pt x="330284" y="57150"/>
                </a:lnTo>
                <a:lnTo>
                  <a:pt x="358775" y="42925"/>
                </a:lnTo>
                <a:lnTo>
                  <a:pt x="330115" y="28575"/>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57" name="object 41"/>
          <p:cNvSpPr>
            <a:spLocks/>
          </p:cNvSpPr>
          <p:nvPr/>
        </p:nvSpPr>
        <p:spPr bwMode="auto">
          <a:xfrm>
            <a:off x="6403975" y="3190875"/>
            <a:ext cx="792163" cy="428625"/>
          </a:xfrm>
          <a:custGeom>
            <a:avLst/>
            <a:gdLst>
              <a:gd name="T0" fmla="*/ 708621 w 792479"/>
              <a:gd name="T1" fmla="*/ 400970 h 428625"/>
              <a:gd name="T2" fmla="*/ 695255 w 792479"/>
              <a:gd name="T3" fmla="*/ 426212 h 428625"/>
              <a:gd name="T4" fmla="*/ 791023 w 792479"/>
              <a:gd name="T5" fmla="*/ 428498 h 428625"/>
              <a:gd name="T6" fmla="*/ 776150 w 792479"/>
              <a:gd name="T7" fmla="*/ 407670 h 428625"/>
              <a:gd name="T8" fmla="*/ 721257 w 792479"/>
              <a:gd name="T9" fmla="*/ 407670 h 428625"/>
              <a:gd name="T10" fmla="*/ 708621 w 792479"/>
              <a:gd name="T11" fmla="*/ 400970 h 428625"/>
              <a:gd name="T12" fmla="*/ 721992 w 792479"/>
              <a:gd name="T13" fmla="*/ 375723 h 428625"/>
              <a:gd name="T14" fmla="*/ 708621 w 792479"/>
              <a:gd name="T15" fmla="*/ 400970 h 428625"/>
              <a:gd name="T16" fmla="*/ 721257 w 792479"/>
              <a:gd name="T17" fmla="*/ 407670 h 428625"/>
              <a:gd name="T18" fmla="*/ 734578 w 792479"/>
              <a:gd name="T19" fmla="*/ 382397 h 428625"/>
              <a:gd name="T20" fmla="*/ 721992 w 792479"/>
              <a:gd name="T21" fmla="*/ 375723 h 428625"/>
              <a:gd name="T22" fmla="*/ 735338 w 792479"/>
              <a:gd name="T23" fmla="*/ 350520 h 428625"/>
              <a:gd name="T24" fmla="*/ 721992 w 792479"/>
              <a:gd name="T25" fmla="*/ 375723 h 428625"/>
              <a:gd name="T26" fmla="*/ 734578 w 792479"/>
              <a:gd name="T27" fmla="*/ 382397 h 428625"/>
              <a:gd name="T28" fmla="*/ 721257 w 792479"/>
              <a:gd name="T29" fmla="*/ 407670 h 428625"/>
              <a:gd name="T30" fmla="*/ 776150 w 792479"/>
              <a:gd name="T31" fmla="*/ 407670 h 428625"/>
              <a:gd name="T32" fmla="*/ 735338 w 792479"/>
              <a:gd name="T33" fmla="*/ 350520 h 428625"/>
              <a:gd name="T34" fmla="*/ 13447 w 792479"/>
              <a:gd name="T35" fmla="*/ 0 h 428625"/>
              <a:gd name="T36" fmla="*/ 0 w 792479"/>
              <a:gd name="T37" fmla="*/ 25273 h 428625"/>
              <a:gd name="T38" fmla="*/ 708621 w 792479"/>
              <a:gd name="T39" fmla="*/ 400970 h 428625"/>
              <a:gd name="T40" fmla="*/ 721992 w 792479"/>
              <a:gd name="T41" fmla="*/ 375723 h 428625"/>
              <a:gd name="T42" fmla="*/ 13447 w 792479"/>
              <a:gd name="T43" fmla="*/ 0 h 4286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92479" h="428625">
                <a:moveTo>
                  <a:pt x="709470" y="400970"/>
                </a:moveTo>
                <a:lnTo>
                  <a:pt x="696087" y="426212"/>
                </a:lnTo>
                <a:lnTo>
                  <a:pt x="791971" y="428498"/>
                </a:lnTo>
                <a:lnTo>
                  <a:pt x="777080" y="407670"/>
                </a:lnTo>
                <a:lnTo>
                  <a:pt x="722121" y="407670"/>
                </a:lnTo>
                <a:lnTo>
                  <a:pt x="709470" y="400970"/>
                </a:lnTo>
                <a:close/>
              </a:path>
              <a:path w="792479" h="428625">
                <a:moveTo>
                  <a:pt x="722856" y="375723"/>
                </a:moveTo>
                <a:lnTo>
                  <a:pt x="709470" y="400970"/>
                </a:lnTo>
                <a:lnTo>
                  <a:pt x="722121" y="407670"/>
                </a:lnTo>
                <a:lnTo>
                  <a:pt x="735457" y="382397"/>
                </a:lnTo>
                <a:lnTo>
                  <a:pt x="722856" y="375723"/>
                </a:lnTo>
                <a:close/>
              </a:path>
              <a:path w="792479" h="428625">
                <a:moveTo>
                  <a:pt x="736218" y="350520"/>
                </a:moveTo>
                <a:lnTo>
                  <a:pt x="722856" y="375723"/>
                </a:lnTo>
                <a:lnTo>
                  <a:pt x="735457" y="382397"/>
                </a:lnTo>
                <a:lnTo>
                  <a:pt x="722121" y="407670"/>
                </a:lnTo>
                <a:lnTo>
                  <a:pt x="777080" y="407670"/>
                </a:lnTo>
                <a:lnTo>
                  <a:pt x="736218" y="350520"/>
                </a:lnTo>
                <a:close/>
              </a:path>
              <a:path w="792479" h="428625">
                <a:moveTo>
                  <a:pt x="13462" y="0"/>
                </a:moveTo>
                <a:lnTo>
                  <a:pt x="0" y="25273"/>
                </a:lnTo>
                <a:lnTo>
                  <a:pt x="709470" y="400970"/>
                </a:lnTo>
                <a:lnTo>
                  <a:pt x="722856" y="375723"/>
                </a:lnTo>
                <a:lnTo>
                  <a:pt x="13462" y="0"/>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58" name="object 42"/>
          <p:cNvSpPr>
            <a:spLocks noChangeArrowheads="1"/>
          </p:cNvSpPr>
          <p:nvPr/>
        </p:nvSpPr>
        <p:spPr bwMode="auto">
          <a:xfrm>
            <a:off x="7304088" y="3382963"/>
            <a:ext cx="466725" cy="6540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59" name="object 43"/>
          <p:cNvSpPr>
            <a:spLocks/>
          </p:cNvSpPr>
          <p:nvPr/>
        </p:nvSpPr>
        <p:spPr bwMode="auto">
          <a:xfrm>
            <a:off x="7669213" y="3633788"/>
            <a:ext cx="358775" cy="85725"/>
          </a:xfrm>
          <a:custGeom>
            <a:avLst/>
            <a:gdLst>
              <a:gd name="T0" fmla="*/ 273050 w 358775"/>
              <a:gd name="T1" fmla="*/ 0 h 85725"/>
              <a:gd name="T2" fmla="*/ 273050 w 358775"/>
              <a:gd name="T3" fmla="*/ 85724 h 85725"/>
              <a:gd name="T4" fmla="*/ 330115 w 358775"/>
              <a:gd name="T5" fmla="*/ 57149 h 85725"/>
              <a:gd name="T6" fmla="*/ 287274 w 358775"/>
              <a:gd name="T7" fmla="*/ 57149 h 85725"/>
              <a:gd name="T8" fmla="*/ 287274 w 358775"/>
              <a:gd name="T9" fmla="*/ 28574 h 85725"/>
              <a:gd name="T10" fmla="*/ 330284 w 358775"/>
              <a:gd name="T11" fmla="*/ 28574 h 85725"/>
              <a:gd name="T12" fmla="*/ 273050 w 358775"/>
              <a:gd name="T13" fmla="*/ 0 h 85725"/>
              <a:gd name="T14" fmla="*/ 273050 w 358775"/>
              <a:gd name="T15" fmla="*/ 28574 h 85725"/>
              <a:gd name="T16" fmla="*/ 0 w 358775"/>
              <a:gd name="T17" fmla="*/ 28574 h 85725"/>
              <a:gd name="T18" fmla="*/ 0 w 358775"/>
              <a:gd name="T19" fmla="*/ 57149 h 85725"/>
              <a:gd name="T20" fmla="*/ 273050 w 358775"/>
              <a:gd name="T21" fmla="*/ 57149 h 85725"/>
              <a:gd name="T22" fmla="*/ 273050 w 358775"/>
              <a:gd name="T23" fmla="*/ 28574 h 85725"/>
              <a:gd name="T24" fmla="*/ 330284 w 358775"/>
              <a:gd name="T25" fmla="*/ 28574 h 85725"/>
              <a:gd name="T26" fmla="*/ 287274 w 358775"/>
              <a:gd name="T27" fmla="*/ 28574 h 85725"/>
              <a:gd name="T28" fmla="*/ 287274 w 358775"/>
              <a:gd name="T29" fmla="*/ 57149 h 85725"/>
              <a:gd name="T30" fmla="*/ 330115 w 358775"/>
              <a:gd name="T31" fmla="*/ 57149 h 85725"/>
              <a:gd name="T32" fmla="*/ 358775 w 358775"/>
              <a:gd name="T33" fmla="*/ 42798 h 85725"/>
              <a:gd name="T34" fmla="*/ 330284 w 358775"/>
              <a:gd name="T35" fmla="*/ 28574 h 857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8775" h="85725">
                <a:moveTo>
                  <a:pt x="273050" y="0"/>
                </a:moveTo>
                <a:lnTo>
                  <a:pt x="273050" y="85724"/>
                </a:lnTo>
                <a:lnTo>
                  <a:pt x="330115" y="57149"/>
                </a:lnTo>
                <a:lnTo>
                  <a:pt x="287274" y="57149"/>
                </a:lnTo>
                <a:lnTo>
                  <a:pt x="287274" y="28574"/>
                </a:lnTo>
                <a:lnTo>
                  <a:pt x="330284" y="28574"/>
                </a:lnTo>
                <a:lnTo>
                  <a:pt x="273050" y="0"/>
                </a:lnTo>
                <a:close/>
              </a:path>
              <a:path w="358775" h="85725">
                <a:moveTo>
                  <a:pt x="273050" y="28574"/>
                </a:moveTo>
                <a:lnTo>
                  <a:pt x="0" y="28574"/>
                </a:lnTo>
                <a:lnTo>
                  <a:pt x="0" y="57149"/>
                </a:lnTo>
                <a:lnTo>
                  <a:pt x="273050" y="57149"/>
                </a:lnTo>
                <a:lnTo>
                  <a:pt x="273050" y="28574"/>
                </a:lnTo>
                <a:close/>
              </a:path>
              <a:path w="358775" h="85725">
                <a:moveTo>
                  <a:pt x="330284" y="28574"/>
                </a:moveTo>
                <a:lnTo>
                  <a:pt x="287274" y="28574"/>
                </a:lnTo>
                <a:lnTo>
                  <a:pt x="287274" y="57149"/>
                </a:lnTo>
                <a:lnTo>
                  <a:pt x="330115" y="57149"/>
                </a:lnTo>
                <a:lnTo>
                  <a:pt x="358775" y="42798"/>
                </a:lnTo>
                <a:lnTo>
                  <a:pt x="330284" y="28574"/>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44" name="object 44"/>
          <p:cNvSpPr txBox="1"/>
          <p:nvPr/>
        </p:nvSpPr>
        <p:spPr>
          <a:xfrm>
            <a:off x="8032750" y="3578225"/>
            <a:ext cx="652463" cy="852488"/>
          </a:xfrm>
          <a:prstGeom prst="rect">
            <a:avLst/>
          </a:prstGeom>
        </p:spPr>
        <p:txBody>
          <a:bodyPr lIns="0" tIns="0" rIns="0" bIns="0">
            <a:spAutoFit/>
          </a:bodyPr>
          <a:lstStyle/>
          <a:p>
            <a:pPr marL="12700" indent="1905">
              <a:defRPr/>
            </a:pPr>
            <a:r>
              <a:rPr sz="1450" i="1" spc="-165" dirty="0">
                <a:latin typeface="Arial"/>
                <a:cs typeface="Arial"/>
              </a:rPr>
              <a:t>R</a:t>
            </a:r>
            <a:r>
              <a:rPr sz="1450" i="1" spc="-70" dirty="0">
                <a:latin typeface="Arial"/>
                <a:cs typeface="Arial"/>
              </a:rPr>
              <a:t>o</a:t>
            </a:r>
            <a:r>
              <a:rPr sz="1450" i="1" spc="25" dirty="0">
                <a:latin typeface="Arial"/>
                <a:cs typeface="Arial"/>
              </a:rPr>
              <a:t>utine</a:t>
            </a:r>
            <a:endParaRPr sz="1450">
              <a:latin typeface="Arial"/>
              <a:cs typeface="Arial"/>
            </a:endParaRPr>
          </a:p>
          <a:p>
            <a:pPr>
              <a:defRPr/>
            </a:pPr>
            <a:endParaRPr sz="1500">
              <a:latin typeface="Times New Roman"/>
              <a:cs typeface="Times New Roman"/>
            </a:endParaRPr>
          </a:p>
          <a:p>
            <a:pPr>
              <a:spcBef>
                <a:spcPts val="10"/>
              </a:spcBef>
              <a:defRPr/>
            </a:pPr>
            <a:endParaRPr sz="1350">
              <a:latin typeface="Times New Roman"/>
              <a:cs typeface="Times New Roman"/>
            </a:endParaRPr>
          </a:p>
          <a:p>
            <a:pPr marL="12700">
              <a:defRPr/>
            </a:pPr>
            <a:r>
              <a:rPr sz="1450" i="1" spc="-165" dirty="0">
                <a:latin typeface="Arial"/>
                <a:cs typeface="Arial"/>
              </a:rPr>
              <a:t>R</a:t>
            </a:r>
            <a:r>
              <a:rPr sz="1450" i="1" spc="-70" dirty="0">
                <a:latin typeface="Arial"/>
                <a:cs typeface="Arial"/>
              </a:rPr>
              <a:t>o</a:t>
            </a:r>
            <a:r>
              <a:rPr sz="1450" i="1" spc="30" dirty="0">
                <a:latin typeface="Arial"/>
                <a:cs typeface="Arial"/>
              </a:rPr>
              <a:t>utine</a:t>
            </a:r>
            <a:endParaRPr sz="1450">
              <a:latin typeface="Arial"/>
              <a:cs typeface="Arial"/>
            </a:endParaRPr>
          </a:p>
        </p:txBody>
      </p:sp>
      <p:sp>
        <p:nvSpPr>
          <p:cNvPr id="623661" name="object 45"/>
          <p:cNvSpPr>
            <a:spLocks/>
          </p:cNvSpPr>
          <p:nvPr/>
        </p:nvSpPr>
        <p:spPr bwMode="auto">
          <a:xfrm>
            <a:off x="6365875" y="2428875"/>
            <a:ext cx="860425" cy="720725"/>
          </a:xfrm>
          <a:custGeom>
            <a:avLst/>
            <a:gdLst>
              <a:gd name="T0" fmla="*/ 785983 w 859790"/>
              <a:gd name="T1" fmla="*/ 43999 h 720725"/>
              <a:gd name="T2" fmla="*/ 0 w 859790"/>
              <a:gd name="T3" fmla="*/ 698246 h 720725"/>
              <a:gd name="T4" fmla="*/ 18329 w 859790"/>
              <a:gd name="T5" fmla="*/ 720217 h 720725"/>
              <a:gd name="T6" fmla="*/ 804358 w 859790"/>
              <a:gd name="T7" fmla="*/ 65932 h 720725"/>
              <a:gd name="T8" fmla="*/ 785983 w 859790"/>
              <a:gd name="T9" fmla="*/ 43999 h 720725"/>
              <a:gd name="T10" fmla="*/ 845966 w 859790"/>
              <a:gd name="T11" fmla="*/ 34798 h 720725"/>
              <a:gd name="T12" fmla="*/ 797037 w 859790"/>
              <a:gd name="T13" fmla="*/ 34798 h 720725"/>
              <a:gd name="T14" fmla="*/ 815366 w 859790"/>
              <a:gd name="T15" fmla="*/ 56769 h 720725"/>
              <a:gd name="T16" fmla="*/ 804358 w 859790"/>
              <a:gd name="T17" fmla="*/ 65932 h 720725"/>
              <a:gd name="T18" fmla="*/ 822747 w 859790"/>
              <a:gd name="T19" fmla="*/ 87884 h 720725"/>
              <a:gd name="T20" fmla="*/ 845966 w 859790"/>
              <a:gd name="T21" fmla="*/ 34798 h 720725"/>
              <a:gd name="T22" fmla="*/ 797037 w 859790"/>
              <a:gd name="T23" fmla="*/ 34798 h 720725"/>
              <a:gd name="T24" fmla="*/ 785983 w 859790"/>
              <a:gd name="T25" fmla="*/ 43999 h 720725"/>
              <a:gd name="T26" fmla="*/ 804358 w 859790"/>
              <a:gd name="T27" fmla="*/ 65932 h 720725"/>
              <a:gd name="T28" fmla="*/ 815366 w 859790"/>
              <a:gd name="T29" fmla="*/ 56769 h 720725"/>
              <a:gd name="T30" fmla="*/ 797037 w 859790"/>
              <a:gd name="T31" fmla="*/ 34798 h 720725"/>
              <a:gd name="T32" fmla="*/ 861187 w 859790"/>
              <a:gd name="T33" fmla="*/ 0 h 720725"/>
              <a:gd name="T34" fmla="*/ 767636 w 859790"/>
              <a:gd name="T35" fmla="*/ 22098 h 720725"/>
              <a:gd name="T36" fmla="*/ 785983 w 859790"/>
              <a:gd name="T37" fmla="*/ 43999 h 720725"/>
              <a:gd name="T38" fmla="*/ 797037 w 859790"/>
              <a:gd name="T39" fmla="*/ 34798 h 720725"/>
              <a:gd name="T40" fmla="*/ 845966 w 859790"/>
              <a:gd name="T41" fmla="*/ 34798 h 720725"/>
              <a:gd name="T42" fmla="*/ 861187 w 859790"/>
              <a:gd name="T43" fmla="*/ 0 h 7207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59790" h="720725">
                <a:moveTo>
                  <a:pt x="784244" y="43999"/>
                </a:moveTo>
                <a:lnTo>
                  <a:pt x="0" y="698246"/>
                </a:lnTo>
                <a:lnTo>
                  <a:pt x="18287" y="720217"/>
                </a:lnTo>
                <a:lnTo>
                  <a:pt x="802578" y="65932"/>
                </a:lnTo>
                <a:lnTo>
                  <a:pt x="784244" y="43999"/>
                </a:lnTo>
                <a:close/>
              </a:path>
              <a:path w="859790" h="720725">
                <a:moveTo>
                  <a:pt x="844095" y="34798"/>
                </a:moveTo>
                <a:lnTo>
                  <a:pt x="795274" y="34798"/>
                </a:lnTo>
                <a:lnTo>
                  <a:pt x="813562" y="56769"/>
                </a:lnTo>
                <a:lnTo>
                  <a:pt x="802578" y="65932"/>
                </a:lnTo>
                <a:lnTo>
                  <a:pt x="820927" y="87884"/>
                </a:lnTo>
                <a:lnTo>
                  <a:pt x="844095" y="34798"/>
                </a:lnTo>
                <a:close/>
              </a:path>
              <a:path w="859790" h="720725">
                <a:moveTo>
                  <a:pt x="795274" y="34798"/>
                </a:moveTo>
                <a:lnTo>
                  <a:pt x="784244" y="43999"/>
                </a:lnTo>
                <a:lnTo>
                  <a:pt x="802578" y="65932"/>
                </a:lnTo>
                <a:lnTo>
                  <a:pt x="813562" y="56769"/>
                </a:lnTo>
                <a:lnTo>
                  <a:pt x="795274" y="34798"/>
                </a:lnTo>
                <a:close/>
              </a:path>
              <a:path w="859790" h="720725">
                <a:moveTo>
                  <a:pt x="859281" y="0"/>
                </a:moveTo>
                <a:lnTo>
                  <a:pt x="765937" y="22098"/>
                </a:lnTo>
                <a:lnTo>
                  <a:pt x="784244" y="43999"/>
                </a:lnTo>
                <a:lnTo>
                  <a:pt x="795274" y="34798"/>
                </a:lnTo>
                <a:lnTo>
                  <a:pt x="844095" y="34798"/>
                </a:lnTo>
                <a:lnTo>
                  <a:pt x="859281" y="0"/>
                </a:lnTo>
                <a:close/>
              </a:path>
            </a:pathLst>
          </a:custGeom>
          <a:solidFill>
            <a:srgbClr val="0066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623662" name="object 46"/>
          <p:cNvSpPr>
            <a:spLocks noChangeArrowheads="1"/>
          </p:cNvSpPr>
          <p:nvPr/>
        </p:nvSpPr>
        <p:spPr bwMode="auto">
          <a:xfrm>
            <a:off x="7251700" y="2143125"/>
            <a:ext cx="465138" cy="6540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3663" name="object 47"/>
          <p:cNvSpPr>
            <a:spLocks/>
          </p:cNvSpPr>
          <p:nvPr/>
        </p:nvSpPr>
        <p:spPr bwMode="auto">
          <a:xfrm>
            <a:off x="7608888" y="2378075"/>
            <a:ext cx="358775" cy="85725"/>
          </a:xfrm>
          <a:custGeom>
            <a:avLst/>
            <a:gdLst>
              <a:gd name="T0" fmla="*/ 273050 w 358775"/>
              <a:gd name="T1" fmla="*/ 0 h 85725"/>
              <a:gd name="T2" fmla="*/ 273050 w 358775"/>
              <a:gd name="T3" fmla="*/ 85725 h 85725"/>
              <a:gd name="T4" fmla="*/ 330284 w 358775"/>
              <a:gd name="T5" fmla="*/ 57150 h 85725"/>
              <a:gd name="T6" fmla="*/ 287274 w 358775"/>
              <a:gd name="T7" fmla="*/ 57150 h 85725"/>
              <a:gd name="T8" fmla="*/ 287274 w 358775"/>
              <a:gd name="T9" fmla="*/ 28575 h 85725"/>
              <a:gd name="T10" fmla="*/ 330115 w 358775"/>
              <a:gd name="T11" fmla="*/ 28575 h 85725"/>
              <a:gd name="T12" fmla="*/ 273050 w 358775"/>
              <a:gd name="T13" fmla="*/ 0 h 85725"/>
              <a:gd name="T14" fmla="*/ 273050 w 358775"/>
              <a:gd name="T15" fmla="*/ 28575 h 85725"/>
              <a:gd name="T16" fmla="*/ 0 w 358775"/>
              <a:gd name="T17" fmla="*/ 28575 h 85725"/>
              <a:gd name="T18" fmla="*/ 0 w 358775"/>
              <a:gd name="T19" fmla="*/ 57150 h 85725"/>
              <a:gd name="T20" fmla="*/ 273050 w 358775"/>
              <a:gd name="T21" fmla="*/ 57150 h 85725"/>
              <a:gd name="T22" fmla="*/ 273050 w 358775"/>
              <a:gd name="T23" fmla="*/ 28575 h 85725"/>
              <a:gd name="T24" fmla="*/ 330115 w 358775"/>
              <a:gd name="T25" fmla="*/ 28575 h 85725"/>
              <a:gd name="T26" fmla="*/ 287274 w 358775"/>
              <a:gd name="T27" fmla="*/ 28575 h 85725"/>
              <a:gd name="T28" fmla="*/ 287274 w 358775"/>
              <a:gd name="T29" fmla="*/ 57150 h 85725"/>
              <a:gd name="T30" fmla="*/ 330284 w 358775"/>
              <a:gd name="T31" fmla="*/ 57150 h 85725"/>
              <a:gd name="T32" fmla="*/ 358775 w 358775"/>
              <a:gd name="T33" fmla="*/ 42925 h 85725"/>
              <a:gd name="T34" fmla="*/ 330115 w 358775"/>
              <a:gd name="T35" fmla="*/ 28575 h 857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8775" h="85725">
                <a:moveTo>
                  <a:pt x="273050" y="0"/>
                </a:moveTo>
                <a:lnTo>
                  <a:pt x="273050" y="85725"/>
                </a:lnTo>
                <a:lnTo>
                  <a:pt x="330284" y="57150"/>
                </a:lnTo>
                <a:lnTo>
                  <a:pt x="287274" y="57150"/>
                </a:lnTo>
                <a:lnTo>
                  <a:pt x="287274" y="28575"/>
                </a:lnTo>
                <a:lnTo>
                  <a:pt x="330115" y="28575"/>
                </a:lnTo>
                <a:lnTo>
                  <a:pt x="273050" y="0"/>
                </a:lnTo>
                <a:close/>
              </a:path>
              <a:path w="358775" h="85725">
                <a:moveTo>
                  <a:pt x="273050" y="28575"/>
                </a:moveTo>
                <a:lnTo>
                  <a:pt x="0" y="28575"/>
                </a:lnTo>
                <a:lnTo>
                  <a:pt x="0" y="57150"/>
                </a:lnTo>
                <a:lnTo>
                  <a:pt x="273050" y="57150"/>
                </a:lnTo>
                <a:lnTo>
                  <a:pt x="273050" y="28575"/>
                </a:lnTo>
                <a:close/>
              </a:path>
              <a:path w="358775" h="85725">
                <a:moveTo>
                  <a:pt x="330115" y="28575"/>
                </a:moveTo>
                <a:lnTo>
                  <a:pt x="287274" y="28575"/>
                </a:lnTo>
                <a:lnTo>
                  <a:pt x="287274" y="57150"/>
                </a:lnTo>
                <a:lnTo>
                  <a:pt x="330284" y="57150"/>
                </a:lnTo>
                <a:lnTo>
                  <a:pt x="358775" y="42925"/>
                </a:lnTo>
                <a:lnTo>
                  <a:pt x="330115" y="28575"/>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48" name="object 48"/>
          <p:cNvSpPr txBox="1"/>
          <p:nvPr/>
        </p:nvSpPr>
        <p:spPr>
          <a:xfrm>
            <a:off x="7975600" y="1654175"/>
            <a:ext cx="660400" cy="882650"/>
          </a:xfrm>
          <a:prstGeom prst="rect">
            <a:avLst/>
          </a:prstGeom>
        </p:spPr>
        <p:txBody>
          <a:bodyPr lIns="0" tIns="0" rIns="0" bIns="0">
            <a:spAutoFit/>
          </a:bodyPr>
          <a:lstStyle/>
          <a:p>
            <a:pPr marL="12700" indent="10160">
              <a:defRPr/>
            </a:pPr>
            <a:r>
              <a:rPr sz="1450" i="1" spc="-165" dirty="0">
                <a:latin typeface="Arial"/>
                <a:cs typeface="Arial"/>
              </a:rPr>
              <a:t>R</a:t>
            </a:r>
            <a:r>
              <a:rPr sz="1450" i="1" spc="-70" dirty="0">
                <a:latin typeface="Arial"/>
                <a:cs typeface="Arial"/>
              </a:rPr>
              <a:t>o</a:t>
            </a:r>
            <a:r>
              <a:rPr sz="1450" i="1" spc="25" dirty="0">
                <a:latin typeface="Arial"/>
                <a:cs typeface="Arial"/>
              </a:rPr>
              <a:t>utine</a:t>
            </a:r>
            <a:endParaRPr sz="1450">
              <a:latin typeface="Arial"/>
              <a:cs typeface="Arial"/>
            </a:endParaRPr>
          </a:p>
          <a:p>
            <a:pPr>
              <a:defRPr/>
            </a:pPr>
            <a:endParaRPr sz="1500">
              <a:latin typeface="Times New Roman"/>
              <a:cs typeface="Times New Roman"/>
            </a:endParaRPr>
          </a:p>
          <a:p>
            <a:pPr>
              <a:spcBef>
                <a:spcPts val="24"/>
              </a:spcBef>
              <a:defRPr/>
            </a:pPr>
            <a:endParaRPr sz="1550">
              <a:latin typeface="Times New Roman"/>
              <a:cs typeface="Times New Roman"/>
            </a:endParaRPr>
          </a:p>
          <a:p>
            <a:pPr marL="12700">
              <a:defRPr/>
            </a:pPr>
            <a:r>
              <a:rPr sz="1450" i="1" spc="-165" dirty="0">
                <a:latin typeface="Arial"/>
                <a:cs typeface="Arial"/>
              </a:rPr>
              <a:t>R</a:t>
            </a:r>
            <a:r>
              <a:rPr sz="1450" i="1" spc="-70" dirty="0">
                <a:latin typeface="Arial"/>
                <a:cs typeface="Arial"/>
              </a:rPr>
              <a:t>o</a:t>
            </a:r>
            <a:r>
              <a:rPr sz="1450" i="1" spc="25" dirty="0">
                <a:latin typeface="Arial"/>
                <a:cs typeface="Arial"/>
              </a:rPr>
              <a:t>utine</a:t>
            </a:r>
            <a:endParaRPr sz="1450">
              <a:latin typeface="Arial"/>
              <a:cs typeface="Arial"/>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Ev</a:t>
            </a:r>
            <a:r>
              <a:rPr spc="-20" dirty="0"/>
              <a:t>e</a:t>
            </a:r>
            <a:r>
              <a:rPr spc="-5" dirty="0"/>
              <a:t>n</a:t>
            </a:r>
            <a:r>
              <a:rPr spc="-10" dirty="0"/>
              <a:t>t</a:t>
            </a:r>
            <a:r>
              <a:rPr spc="-5" dirty="0"/>
              <a:t>-bas</a:t>
            </a:r>
            <a:r>
              <a:rPr spc="-15" dirty="0"/>
              <a:t>e</a:t>
            </a:r>
            <a:r>
              <a:rPr spc="-5" dirty="0"/>
              <a:t>d</a:t>
            </a:r>
            <a:r>
              <a:rPr spc="20" dirty="0"/>
              <a:t> </a:t>
            </a:r>
            <a:r>
              <a:rPr spc="-5" dirty="0"/>
              <a:t>s</a:t>
            </a:r>
            <a:r>
              <a:rPr spc="-15" dirty="0"/>
              <a:t>t</a:t>
            </a:r>
            <a:r>
              <a:rPr spc="-5" dirty="0"/>
              <a:t>yl</a:t>
            </a:r>
            <a:r>
              <a:rPr spc="-15" dirty="0"/>
              <a:t>e</a:t>
            </a:r>
            <a:r>
              <a:rPr spc="-5" dirty="0"/>
              <a:t>:</a:t>
            </a:r>
            <a:r>
              <a:rPr spc="20" dirty="0"/>
              <a:t> </a:t>
            </a:r>
            <a:r>
              <a:rPr spc="-5" dirty="0"/>
              <a:t>pro</a:t>
            </a:r>
            <a:r>
              <a:rPr dirty="0"/>
              <a:t>p</a:t>
            </a:r>
            <a:r>
              <a:rPr spc="-10" dirty="0"/>
              <a:t>er</a:t>
            </a:r>
            <a:r>
              <a:rPr spc="-20" dirty="0"/>
              <a:t>t</a:t>
            </a:r>
            <a:r>
              <a:rPr spc="-5" dirty="0"/>
              <a:t>ies</a:t>
            </a:r>
          </a:p>
        </p:txBody>
      </p:sp>
      <p:sp>
        <p:nvSpPr>
          <p:cNvPr id="624642"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AB16141-F766-2646-8EAA-D463AED25543}" type="slidenum">
              <a:rPr lang="en-US" sz="1200">
                <a:latin typeface="Garamond" charset="0"/>
              </a:rPr>
              <a:pPr eaLnBrk="1" hangingPunct="1"/>
              <a:t>308</a:t>
            </a:fld>
            <a:endParaRPr lang="en-US" sz="1200">
              <a:latin typeface="Garamond" charset="0"/>
            </a:endParaRPr>
          </a:p>
        </p:txBody>
      </p:sp>
      <p:sp>
        <p:nvSpPr>
          <p:cNvPr id="624643" name="object 3"/>
          <p:cNvSpPr txBox="1">
            <a:spLocks noChangeArrowheads="1"/>
          </p:cNvSpPr>
          <p:nvPr/>
        </p:nvSpPr>
        <p:spPr bwMode="auto">
          <a:xfrm>
            <a:off x="328613" y="960438"/>
            <a:ext cx="7937500" cy="4427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Publishers of events do not know which components (subscribers) will be affected by those events</a:t>
            </a:r>
          </a:p>
          <a:p>
            <a:pPr eaLnBrk="1" hangingPunct="1">
              <a:spcBef>
                <a:spcPts val="575"/>
              </a:spcBef>
            </a:pPr>
            <a:r>
              <a:rPr lang="en-US">
                <a:latin typeface="Comic Sans MS" charset="0"/>
                <a:cs typeface="Comic Sans MS" charset="0"/>
              </a:rPr>
              <a:t>Components cannot make assumptions about ordering of processing, or what processing will occur as a result of their events</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Examples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Programming environment tool integration</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User interfaces (Model-View-Controller)</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Syntax-directed editors to support incremental semantic checking</a:t>
            </a:r>
            <a:endParaRPr lang="en-US">
              <a:latin typeface="Comic Sans MS" charset="0"/>
              <a:cs typeface="Comic Sans MS" charset="0"/>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Ev</a:t>
            </a:r>
            <a:r>
              <a:rPr spc="-20" dirty="0"/>
              <a:t>e</a:t>
            </a:r>
            <a:r>
              <a:rPr spc="-5" dirty="0"/>
              <a:t>n</a:t>
            </a:r>
            <a:r>
              <a:rPr spc="-10" dirty="0"/>
              <a:t>t</a:t>
            </a:r>
            <a:r>
              <a:rPr spc="-5" dirty="0"/>
              <a:t>-bas</a:t>
            </a:r>
            <a:r>
              <a:rPr spc="-15" dirty="0"/>
              <a:t>e</a:t>
            </a:r>
            <a:r>
              <a:rPr spc="-5" dirty="0"/>
              <a:t>d</a:t>
            </a:r>
            <a:r>
              <a:rPr spc="25" dirty="0"/>
              <a:t> </a:t>
            </a:r>
            <a:r>
              <a:rPr spc="-10" dirty="0"/>
              <a:t>s</a:t>
            </a:r>
            <a:r>
              <a:rPr spc="-5" dirty="0"/>
              <a:t>t</a:t>
            </a:r>
            <a:r>
              <a:rPr spc="-15" dirty="0"/>
              <a:t>y</a:t>
            </a:r>
            <a:r>
              <a:rPr spc="-5" dirty="0"/>
              <a:t>l</a:t>
            </a:r>
            <a:r>
              <a:rPr spc="-15" dirty="0"/>
              <a:t>e</a:t>
            </a:r>
            <a:r>
              <a:rPr spc="-5" dirty="0"/>
              <a:t>:</a:t>
            </a:r>
            <a:r>
              <a:rPr spc="20" dirty="0"/>
              <a:t> </a:t>
            </a:r>
            <a:r>
              <a:rPr spc="-10" dirty="0"/>
              <a:t>e</a:t>
            </a:r>
            <a:r>
              <a:rPr spc="-15" dirty="0"/>
              <a:t>x</a:t>
            </a:r>
            <a:r>
              <a:rPr spc="-10" dirty="0"/>
              <a:t>ample</a:t>
            </a:r>
          </a:p>
        </p:txBody>
      </p:sp>
      <p:sp>
        <p:nvSpPr>
          <p:cNvPr id="625666"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33E99D9-E030-C640-9130-8C7373C3B4D6}" type="slidenum">
              <a:rPr lang="en-US" sz="1200">
                <a:latin typeface="Garamond" charset="0"/>
              </a:rPr>
              <a:pPr eaLnBrk="1" hangingPunct="1"/>
              <a:t>309</a:t>
            </a:fld>
            <a:endParaRPr lang="en-US" sz="1200">
              <a:latin typeface="Garamond" charset="0"/>
            </a:endParaRPr>
          </a:p>
        </p:txBody>
      </p:sp>
      <p:sp>
        <p:nvSpPr>
          <p:cNvPr id="625667" name="object 3"/>
          <p:cNvSpPr txBox="1">
            <a:spLocks noChangeArrowheads="1"/>
          </p:cNvSpPr>
          <p:nvPr/>
        </p:nvSpPr>
        <p:spPr bwMode="auto">
          <a:xfrm>
            <a:off x="328613" y="960438"/>
            <a:ext cx="7878762" cy="369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Integrating tools in a shared environment</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Editor announces it has finished editing a module</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Compiler registers for such announcements and</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automatically re-compiles module</a:t>
            </a:r>
            <a:endParaRPr lang="en-US">
              <a:latin typeface="Comic Sans MS" charset="0"/>
              <a:cs typeface="Comic Sans MS" charset="0"/>
            </a:endParaRPr>
          </a:p>
          <a:p>
            <a:pPr eaLnBrk="1" hangingPunct="1">
              <a:lnSpc>
                <a:spcPct val="120000"/>
              </a:lnSpc>
              <a:buClr>
                <a:srgbClr val="8A0000"/>
              </a:buClr>
              <a:buSzPct val="79000"/>
              <a:buFont typeface="Wingdings" charset="0"/>
              <a:buChar char=""/>
            </a:pPr>
            <a:r>
              <a:rPr lang="en-US">
                <a:solidFill>
                  <a:srgbClr val="3333FF"/>
                </a:solidFill>
                <a:latin typeface="Comic Sans MS" charset="0"/>
                <a:cs typeface="Comic Sans MS" charset="0"/>
              </a:rPr>
              <a:t>Editor shows syntax errors reported by compiler </a:t>
            </a:r>
            <a:r>
              <a:rPr lang="en-US">
                <a:latin typeface="Comic Sans MS" charset="0"/>
                <a:cs typeface="Comic Sans MS" charset="0"/>
              </a:rPr>
              <a:t>Debugger announces it has reached a breakpoint</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Editor registers for such announcements and</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automatically scrolls to relevant source line</a:t>
            </a:r>
            <a:endParaRPr lang="en-US">
              <a:latin typeface="Comic Sans MS" charset="0"/>
              <a:cs typeface="Comic Sans MS"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algn="ctr" eaLnBrk="1" hangingPunct="1"/>
            <a:r>
              <a:rPr lang="en-US" altLang="zh-CN">
                <a:latin typeface="Garamond" charset="0"/>
                <a:ea typeface="宋体" charset="0"/>
              </a:rPr>
              <a:t>Further Reading	</a:t>
            </a:r>
            <a:endParaRPr lang="zh-CN" altLang="en-US">
              <a:latin typeface="Garamond" charset="0"/>
              <a:ea typeface="宋体" charset="0"/>
            </a:endParaRPr>
          </a:p>
        </p:txBody>
      </p:sp>
      <p:sp>
        <p:nvSpPr>
          <p:cNvPr id="65538" name="Rectangle 3"/>
          <p:cNvSpPr>
            <a:spLocks noGrp="1" noChangeArrowheads="1"/>
          </p:cNvSpPr>
          <p:nvPr>
            <p:ph idx="1"/>
          </p:nvPr>
        </p:nvSpPr>
        <p:spPr>
          <a:xfrm>
            <a:off x="468313" y="1125538"/>
            <a:ext cx="8229600" cy="4530725"/>
          </a:xfrm>
        </p:spPr>
        <p:txBody>
          <a:bodyPr/>
          <a:lstStyle/>
          <a:p>
            <a:pPr eaLnBrk="1" hangingPunct="1">
              <a:lnSpc>
                <a:spcPct val="90000"/>
              </a:lnSpc>
            </a:pPr>
            <a:r>
              <a:rPr lang="en-US" altLang="zh-CN" sz="2400" i="1">
                <a:latin typeface="Arial" charset="0"/>
                <a:ea typeface="宋体" charset="0"/>
                <a:hlinkClick r:id="rId2"/>
              </a:rPr>
              <a:t>Evaluating Software Architectures: Methods and Case Studies</a:t>
            </a:r>
            <a:r>
              <a:rPr lang="en-US" altLang="zh-CN" sz="2400" i="1">
                <a:latin typeface="Arial" charset="0"/>
                <a:ea typeface="宋体" charset="0"/>
              </a:rPr>
              <a:t>, </a:t>
            </a:r>
            <a:r>
              <a:rPr lang="en-US" altLang="zh-CN" sz="2400">
                <a:latin typeface="Arial" charset="0"/>
                <a:ea typeface="宋体" charset="0"/>
              </a:rPr>
              <a:t>P. Clements, R. Kazman and M. Klein, 2001. </a:t>
            </a:r>
          </a:p>
          <a:p>
            <a:pPr eaLnBrk="1" hangingPunct="1">
              <a:lnSpc>
                <a:spcPct val="90000"/>
              </a:lnSpc>
            </a:pPr>
            <a:r>
              <a:rPr lang="en-US" altLang="zh-CN" sz="2400" i="1">
                <a:latin typeface="Arial" charset="0"/>
                <a:ea typeface="宋体" charset="0"/>
                <a:hlinkClick r:id="rId3"/>
              </a:rPr>
              <a:t>Documenting Software Architectures: Views and Beyond</a:t>
            </a:r>
            <a:r>
              <a:rPr lang="en-US" altLang="zh-CN" sz="2400" i="1">
                <a:latin typeface="Arial" charset="0"/>
                <a:ea typeface="宋体" charset="0"/>
              </a:rPr>
              <a:t>,</a:t>
            </a:r>
            <a:r>
              <a:rPr lang="en-US" altLang="zh-CN" sz="2400">
                <a:latin typeface="Arial" charset="0"/>
                <a:ea typeface="宋体" charset="0"/>
              </a:rPr>
              <a:t> Clements, Paul, Felix Bachmann, Len Bass, David Garlan, James Ivers, Reed Little, Robert Nord and Judith Stafford, 2002. </a:t>
            </a:r>
            <a:endParaRPr lang="zh-CN" altLang="en-US" sz="2400">
              <a:latin typeface="Arial" charset="0"/>
              <a:ea typeface="宋体" charset="0"/>
            </a:endParaRPr>
          </a:p>
          <a:p>
            <a:pPr eaLnBrk="1" hangingPunct="1">
              <a:lnSpc>
                <a:spcPct val="90000"/>
              </a:lnSpc>
            </a:pPr>
            <a:r>
              <a:rPr lang="en-US" altLang="zh-CN" sz="2400" i="1">
                <a:latin typeface="Arial" charset="0"/>
                <a:ea typeface="宋体" charset="0"/>
                <a:hlinkClick r:id="rId4"/>
              </a:rPr>
              <a:t>Software Architecture: Organizational Principles and Patterns</a:t>
            </a:r>
            <a:r>
              <a:rPr lang="en-US" altLang="zh-CN" sz="2400" i="1">
                <a:latin typeface="Arial" charset="0"/>
                <a:ea typeface="宋体" charset="0"/>
              </a:rPr>
              <a:t>,</a:t>
            </a:r>
            <a:r>
              <a:rPr lang="en-US" altLang="zh-CN" sz="2400">
                <a:latin typeface="Arial" charset="0"/>
                <a:ea typeface="宋体" charset="0"/>
              </a:rPr>
              <a:t> Dikel, David, D. Kane and J. Wilson, 2001. </a:t>
            </a:r>
            <a:endParaRPr lang="zh-CN" altLang="en-US" sz="2400">
              <a:latin typeface="Arial" charset="0"/>
              <a:ea typeface="宋体" charset="0"/>
            </a:endParaRPr>
          </a:p>
          <a:p>
            <a:pPr eaLnBrk="1" hangingPunct="1">
              <a:lnSpc>
                <a:spcPct val="90000"/>
              </a:lnSpc>
            </a:pPr>
            <a:r>
              <a:rPr lang="en-US" altLang="zh-CN" sz="2400" i="1">
                <a:latin typeface="Arial" charset="0"/>
                <a:ea typeface="宋体" charset="0"/>
                <a:hlinkClick r:id="rId5"/>
              </a:rPr>
              <a:t>Large-Scale Software Architecture : A Practical Guide using UML</a:t>
            </a:r>
            <a:r>
              <a:rPr lang="en-US" altLang="zh-CN" sz="2400">
                <a:latin typeface="Arial" charset="0"/>
                <a:ea typeface="宋体" charset="0"/>
              </a:rPr>
              <a:t>, Jeff Garland and Richard Anthony, 2002.</a:t>
            </a:r>
          </a:p>
          <a:p>
            <a:pPr eaLnBrk="1" hangingPunct="1">
              <a:lnSpc>
                <a:spcPct val="90000"/>
              </a:lnSpc>
            </a:pPr>
            <a:r>
              <a:rPr lang="en-US" altLang="zh-CN" sz="2400" i="1">
                <a:latin typeface="Arial" charset="0"/>
                <a:ea typeface="宋体" charset="0"/>
                <a:hlinkClick r:id="rId6"/>
              </a:rPr>
              <a:t>Designing Software Product Lines wtih UML: From Use Cases to Pattern Based Software Architectures</a:t>
            </a:r>
            <a:r>
              <a:rPr lang="en-US" altLang="zh-CN" sz="2400" i="1">
                <a:latin typeface="Arial" charset="0"/>
                <a:ea typeface="宋体" charset="0"/>
              </a:rPr>
              <a:t>,</a:t>
            </a:r>
            <a:r>
              <a:rPr lang="en-US" altLang="zh-CN" sz="2400">
                <a:latin typeface="Arial" charset="0"/>
                <a:ea typeface="宋体" charset="0"/>
              </a:rPr>
              <a:t> H, Gomma, 2005.</a:t>
            </a:r>
          </a:p>
          <a:p>
            <a:pPr eaLnBrk="1" hangingPunct="1">
              <a:lnSpc>
                <a:spcPct val="90000"/>
              </a:lnSpc>
            </a:pPr>
            <a:r>
              <a:rPr lang="en-US" altLang="zh-CN" sz="2400" i="1">
                <a:latin typeface="Arial" charset="0"/>
                <a:ea typeface="宋体" charset="0"/>
                <a:hlinkClick r:id="rId7"/>
              </a:rPr>
              <a:t>Essential Software Architecture</a:t>
            </a:r>
            <a:r>
              <a:rPr lang="en-US" altLang="zh-CN" sz="2400">
                <a:latin typeface="Arial" charset="0"/>
                <a:ea typeface="宋体" charset="0"/>
              </a:rPr>
              <a:t>, Ian Gorton, 2006.</a:t>
            </a:r>
          </a:p>
        </p:txBody>
      </p:sp>
      <p:sp>
        <p:nvSpPr>
          <p:cNvPr id="655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4BFC673-59EB-A243-9A45-5688A8883FDE}" type="slidenum">
              <a:rPr lang="en-US" altLang="zh-CN" sz="1200">
                <a:latin typeface="Garamond" charset="0"/>
              </a:rPr>
              <a:pPr eaLnBrk="1" hangingPunct="1"/>
              <a:t>31</a:t>
            </a:fld>
            <a:endParaRPr lang="en-US" altLang="zh-CN" sz="1200">
              <a:latin typeface="Garamond" charset="0"/>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Ev</a:t>
            </a:r>
            <a:r>
              <a:rPr spc="-20" dirty="0"/>
              <a:t>e</a:t>
            </a:r>
            <a:r>
              <a:rPr spc="-5" dirty="0"/>
              <a:t>n</a:t>
            </a:r>
            <a:r>
              <a:rPr spc="-10" dirty="0"/>
              <a:t>t</a:t>
            </a:r>
            <a:r>
              <a:rPr spc="-5" dirty="0"/>
              <a:t>-bas</a:t>
            </a:r>
            <a:r>
              <a:rPr spc="-15" dirty="0"/>
              <a:t>e</a:t>
            </a:r>
            <a:r>
              <a:rPr spc="-5" dirty="0"/>
              <a:t>d:</a:t>
            </a:r>
            <a:r>
              <a:rPr spc="20" dirty="0"/>
              <a:t> </a:t>
            </a:r>
            <a:r>
              <a:rPr spc="-5" dirty="0"/>
              <a:t>discus</a:t>
            </a:r>
            <a:r>
              <a:rPr spc="-15" dirty="0"/>
              <a:t>s</a:t>
            </a:r>
            <a:r>
              <a:rPr spc="-5" dirty="0"/>
              <a:t>ion</a:t>
            </a:r>
          </a:p>
        </p:txBody>
      </p:sp>
      <p:sp>
        <p:nvSpPr>
          <p:cNvPr id="626690" name="object 6"/>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148FA70-E371-6F4B-9287-CF0003378509}" type="slidenum">
              <a:rPr lang="en-US" sz="1200">
                <a:latin typeface="Garamond" charset="0"/>
              </a:rPr>
              <a:pPr eaLnBrk="1" hangingPunct="1"/>
              <a:t>310</a:t>
            </a:fld>
            <a:endParaRPr lang="en-US" sz="1200">
              <a:latin typeface="Garamond" charset="0"/>
            </a:endParaRPr>
          </a:p>
        </p:txBody>
      </p:sp>
      <p:sp>
        <p:nvSpPr>
          <p:cNvPr id="626691" name="object 3"/>
          <p:cNvSpPr txBox="1">
            <a:spLocks noChangeArrowheads="1"/>
          </p:cNvSpPr>
          <p:nvPr/>
        </p:nvSpPr>
        <p:spPr bwMode="auto">
          <a:xfrm>
            <a:off x="249238" y="877888"/>
            <a:ext cx="8594725" cy="21066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spAutoFit/>
          </a:bodyPr>
          <a:lstStyle>
            <a:lvl1pPr marL="857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200">
                <a:solidFill>
                  <a:srgbClr val="3333FF"/>
                </a:solidFill>
                <a:latin typeface="Comic Sans MS" charset="0"/>
                <a:cs typeface="Comic Sans MS" charset="0"/>
              </a:rPr>
              <a:t>Strengths:</a:t>
            </a:r>
            <a:endParaRPr lang="en-US" sz="2200">
              <a:latin typeface="Comic Sans MS" charset="0"/>
              <a:cs typeface="Comic Sans MS" charset="0"/>
            </a:endParaRPr>
          </a:p>
          <a:p>
            <a:pPr eaLnBrk="1" hangingPunct="1">
              <a:lnSpc>
                <a:spcPts val="2375"/>
              </a:lnSpc>
              <a:spcBef>
                <a:spcPts val="563"/>
              </a:spcBef>
              <a:buClr>
                <a:srgbClr val="8A0000"/>
              </a:buClr>
              <a:buSzPct val="80000"/>
              <a:buFont typeface="Wingdings" charset="0"/>
              <a:buChar char=""/>
            </a:pPr>
            <a:r>
              <a:rPr lang="en-US" sz="2200">
                <a:solidFill>
                  <a:srgbClr val="3333FF"/>
                </a:solidFill>
                <a:latin typeface="Comic Sans MS" charset="0"/>
                <a:cs typeface="Comic Sans MS" charset="0"/>
              </a:rPr>
              <a:t>Strong support for reuse:	plug in new components by registering it for events</a:t>
            </a:r>
            <a:endParaRPr lang="en-US" sz="2200">
              <a:latin typeface="Comic Sans MS" charset="0"/>
              <a:cs typeface="Comic Sans MS" charset="0"/>
            </a:endParaRPr>
          </a:p>
          <a:p>
            <a:pPr eaLnBrk="1" hangingPunct="1">
              <a:lnSpc>
                <a:spcPts val="2513"/>
              </a:lnSpc>
              <a:spcBef>
                <a:spcPts val="225"/>
              </a:spcBef>
              <a:buClr>
                <a:srgbClr val="8A0000"/>
              </a:buClr>
              <a:buSzPct val="80000"/>
              <a:buFont typeface="Wingdings" charset="0"/>
              <a:buChar char=""/>
            </a:pPr>
            <a:r>
              <a:rPr lang="en-US" sz="2200">
                <a:solidFill>
                  <a:srgbClr val="3333FF"/>
                </a:solidFill>
                <a:latin typeface="Comic Sans MS" charset="0"/>
                <a:cs typeface="Comic Sans MS" charset="0"/>
              </a:rPr>
              <a:t>Maintenance: add and replace components with minimum</a:t>
            </a:r>
            <a:endParaRPr lang="en-US" sz="2200">
              <a:latin typeface="Comic Sans MS" charset="0"/>
              <a:cs typeface="Comic Sans MS" charset="0"/>
            </a:endParaRPr>
          </a:p>
          <a:p>
            <a:pPr eaLnBrk="1" hangingPunct="1">
              <a:lnSpc>
                <a:spcPts val="2513"/>
              </a:lnSpc>
            </a:pPr>
            <a:r>
              <a:rPr lang="en-US" sz="2200">
                <a:solidFill>
                  <a:srgbClr val="3333FF"/>
                </a:solidFill>
                <a:latin typeface="Comic Sans MS" charset="0"/>
                <a:cs typeface="Comic Sans MS" charset="0"/>
              </a:rPr>
              <a:t>effect on other components in the system</a:t>
            </a:r>
            <a:endParaRPr lang="en-US" sz="2200">
              <a:latin typeface="Comic Sans MS" charset="0"/>
              <a:cs typeface="Comic Sans MS" charset="0"/>
            </a:endParaRPr>
          </a:p>
        </p:txBody>
      </p:sp>
      <p:sp>
        <p:nvSpPr>
          <p:cNvPr id="626692" name="object 4"/>
          <p:cNvSpPr>
            <a:spLocks/>
          </p:cNvSpPr>
          <p:nvPr/>
        </p:nvSpPr>
        <p:spPr bwMode="auto">
          <a:xfrm>
            <a:off x="249238" y="3563938"/>
            <a:ext cx="8610600" cy="2846387"/>
          </a:xfrm>
          <a:custGeom>
            <a:avLst/>
            <a:gdLst>
              <a:gd name="T0" fmla="*/ 0 w 8610600"/>
              <a:gd name="T1" fmla="*/ 2845373 h 2846704"/>
              <a:gd name="T2" fmla="*/ 8610600 w 8610600"/>
              <a:gd name="T3" fmla="*/ 2845373 h 2846704"/>
              <a:gd name="T4" fmla="*/ 8610600 w 8610600"/>
              <a:gd name="T5" fmla="*/ 0 h 2846704"/>
              <a:gd name="T6" fmla="*/ 0 w 8610600"/>
              <a:gd name="T7" fmla="*/ 0 h 2846704"/>
              <a:gd name="T8" fmla="*/ 0 w 8610600"/>
              <a:gd name="T9" fmla="*/ 2845373 h 28467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610600" h="2846704">
                <a:moveTo>
                  <a:pt x="0" y="2846324"/>
                </a:moveTo>
                <a:lnTo>
                  <a:pt x="8610600" y="2846324"/>
                </a:lnTo>
                <a:lnTo>
                  <a:pt x="8610600" y="0"/>
                </a:lnTo>
                <a:lnTo>
                  <a:pt x="0" y="0"/>
                </a:lnTo>
                <a:lnTo>
                  <a:pt x="0" y="2846324"/>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 name="object 5"/>
          <p:cNvSpPr txBox="1"/>
          <p:nvPr/>
        </p:nvSpPr>
        <p:spPr>
          <a:xfrm>
            <a:off x="328613" y="3608388"/>
            <a:ext cx="7832725" cy="2673350"/>
          </a:xfrm>
          <a:prstGeom prst="rect">
            <a:avLst/>
          </a:prstGeom>
        </p:spPr>
        <p:txBody>
          <a:bodyPr lIns="0" tIns="0" rIns="0" bIns="0">
            <a:spAutoFit/>
          </a:bodyPr>
          <a:lstStyle/>
          <a:p>
            <a:pPr marL="12700">
              <a:defRPr/>
            </a:pPr>
            <a:r>
              <a:rPr sz="2400" spc="-5" dirty="0">
                <a:solidFill>
                  <a:srgbClr val="3333FF"/>
                </a:solidFill>
                <a:latin typeface="Comic Sans MS"/>
                <a:cs typeface="Comic Sans MS"/>
              </a:rPr>
              <a:t>W</a:t>
            </a:r>
            <a:r>
              <a:rPr sz="2400" dirty="0">
                <a:solidFill>
                  <a:srgbClr val="3333FF"/>
                </a:solidFill>
                <a:latin typeface="Comic Sans MS"/>
                <a:cs typeface="Comic Sans MS"/>
              </a:rPr>
              <a:t>e</a:t>
            </a:r>
            <a:r>
              <a:rPr sz="2400" spc="-5" dirty="0">
                <a:solidFill>
                  <a:srgbClr val="3333FF"/>
                </a:solidFill>
                <a:latin typeface="Comic Sans MS"/>
                <a:cs typeface="Comic Sans MS"/>
              </a:rPr>
              <a:t>aknesses:</a:t>
            </a:r>
            <a:endParaRPr sz="2400">
              <a:latin typeface="Comic Sans MS"/>
              <a:cs typeface="Comic Sans MS"/>
            </a:endParaRPr>
          </a:p>
          <a:p>
            <a:pPr marL="374015" indent="-361315">
              <a:spcBef>
                <a:spcPts val="290"/>
              </a:spcBef>
              <a:buClr>
                <a:srgbClr val="8A0000"/>
              </a:buClr>
              <a:buFont typeface="Wingdings"/>
              <a:buChar char=""/>
              <a:tabLst>
                <a:tab pos="374650" algn="l"/>
              </a:tabLst>
              <a:defRPr/>
            </a:pPr>
            <a:r>
              <a:rPr sz="2400" dirty="0">
                <a:latin typeface="Comic Sans MS"/>
                <a:cs typeface="Comic Sans MS"/>
              </a:rPr>
              <a:t>L</a:t>
            </a:r>
            <a:r>
              <a:rPr sz="2400" spc="-10" dirty="0">
                <a:latin typeface="Comic Sans MS"/>
                <a:cs typeface="Comic Sans MS"/>
              </a:rPr>
              <a:t>o</a:t>
            </a:r>
            <a:r>
              <a:rPr sz="2400" dirty="0">
                <a:latin typeface="Comic Sans MS"/>
                <a:cs typeface="Comic Sans MS"/>
              </a:rPr>
              <a:t>ss</a:t>
            </a:r>
            <a:r>
              <a:rPr sz="2400" spc="-15" dirty="0">
                <a:latin typeface="Comic Sans MS"/>
                <a:cs typeface="Comic Sans MS"/>
              </a:rPr>
              <a:t> </a:t>
            </a:r>
            <a:r>
              <a:rPr sz="2400" dirty="0">
                <a:latin typeface="Comic Sans MS"/>
                <a:cs typeface="Comic Sans MS"/>
              </a:rPr>
              <a:t>of</a:t>
            </a:r>
            <a:r>
              <a:rPr sz="2400" spc="-10" dirty="0">
                <a:latin typeface="Comic Sans MS"/>
                <a:cs typeface="Comic Sans MS"/>
              </a:rPr>
              <a:t> </a:t>
            </a:r>
            <a:r>
              <a:rPr sz="2400" dirty="0">
                <a:latin typeface="Comic Sans MS"/>
                <a:cs typeface="Comic Sans MS"/>
              </a:rPr>
              <a:t>contr</a:t>
            </a:r>
            <a:r>
              <a:rPr sz="2400" spc="-15" dirty="0">
                <a:latin typeface="Comic Sans MS"/>
                <a:cs typeface="Comic Sans MS"/>
              </a:rPr>
              <a:t>o</a:t>
            </a:r>
            <a:r>
              <a:rPr sz="2400" dirty="0">
                <a:latin typeface="Comic Sans MS"/>
                <a:cs typeface="Comic Sans MS"/>
              </a:rPr>
              <a:t>l:</a:t>
            </a:r>
            <a:endParaRPr sz="2400">
              <a:latin typeface="Comic Sans MS"/>
              <a:cs typeface="Comic Sans MS"/>
            </a:endParaRPr>
          </a:p>
          <a:p>
            <a:pPr marL="781050" lvl="1" indent="-228600">
              <a:spcBef>
                <a:spcPts val="285"/>
              </a:spcBef>
              <a:buFont typeface="Wingdings"/>
              <a:buChar char=""/>
              <a:tabLst>
                <a:tab pos="781685" algn="l"/>
              </a:tabLst>
              <a:defRPr/>
            </a:pPr>
            <a:r>
              <a:rPr sz="2400" spc="-5" dirty="0">
                <a:latin typeface="Comic Sans MS"/>
                <a:cs typeface="Comic Sans MS"/>
              </a:rPr>
              <a:t>W</a:t>
            </a:r>
            <a:r>
              <a:rPr sz="2400" dirty="0">
                <a:latin typeface="Comic Sans MS"/>
                <a:cs typeface="Comic Sans MS"/>
              </a:rPr>
              <a:t>h</a:t>
            </a:r>
            <a:r>
              <a:rPr sz="2400" spc="-5" dirty="0">
                <a:latin typeface="Comic Sans MS"/>
                <a:cs typeface="Comic Sans MS"/>
              </a:rPr>
              <a:t>at</a:t>
            </a:r>
            <a:r>
              <a:rPr sz="2400" spc="-20" dirty="0">
                <a:latin typeface="Comic Sans MS"/>
                <a:cs typeface="Comic Sans MS"/>
              </a:rPr>
              <a:t> </a:t>
            </a:r>
            <a:r>
              <a:rPr sz="2400" spc="-5" dirty="0">
                <a:latin typeface="Comic Sans MS"/>
                <a:cs typeface="Comic Sans MS"/>
              </a:rPr>
              <a:t>component</a:t>
            </a:r>
            <a:r>
              <a:rPr sz="2400" dirty="0">
                <a:latin typeface="Comic Sans MS"/>
                <a:cs typeface="Comic Sans MS"/>
              </a:rPr>
              <a:t>s </a:t>
            </a:r>
            <a:r>
              <a:rPr sz="2400" spc="-5" dirty="0">
                <a:latin typeface="Comic Sans MS"/>
                <a:cs typeface="Comic Sans MS"/>
              </a:rPr>
              <a:t>wil</a:t>
            </a:r>
            <a:r>
              <a:rPr sz="2400" dirty="0">
                <a:latin typeface="Comic Sans MS"/>
                <a:cs typeface="Comic Sans MS"/>
              </a:rPr>
              <a:t>l</a:t>
            </a:r>
            <a:r>
              <a:rPr sz="2400" spc="5" dirty="0">
                <a:latin typeface="Comic Sans MS"/>
                <a:cs typeface="Comic Sans MS"/>
              </a:rPr>
              <a:t> </a:t>
            </a:r>
            <a:r>
              <a:rPr sz="2400" spc="-5" dirty="0">
                <a:latin typeface="Comic Sans MS"/>
                <a:cs typeface="Comic Sans MS"/>
              </a:rPr>
              <a:t>respon</a:t>
            </a:r>
            <a:r>
              <a:rPr sz="2400" dirty="0">
                <a:latin typeface="Comic Sans MS"/>
                <a:cs typeface="Comic Sans MS"/>
              </a:rPr>
              <a:t>d </a:t>
            </a:r>
            <a:r>
              <a:rPr sz="2400" spc="-5" dirty="0">
                <a:latin typeface="Comic Sans MS"/>
                <a:cs typeface="Comic Sans MS"/>
              </a:rPr>
              <a:t>t</a:t>
            </a:r>
            <a:r>
              <a:rPr sz="2400" dirty="0">
                <a:latin typeface="Comic Sans MS"/>
                <a:cs typeface="Comic Sans MS"/>
              </a:rPr>
              <a:t>o </a:t>
            </a:r>
            <a:r>
              <a:rPr sz="2400" spc="-15" dirty="0">
                <a:latin typeface="Comic Sans MS"/>
                <a:cs typeface="Comic Sans MS"/>
              </a:rPr>
              <a:t>a</a:t>
            </a:r>
            <a:r>
              <a:rPr sz="2400" dirty="0">
                <a:latin typeface="Comic Sans MS"/>
                <a:cs typeface="Comic Sans MS"/>
              </a:rPr>
              <a:t>n</a:t>
            </a:r>
            <a:r>
              <a:rPr sz="2400" spc="-5" dirty="0">
                <a:latin typeface="Comic Sans MS"/>
                <a:cs typeface="Comic Sans MS"/>
              </a:rPr>
              <a:t> </a:t>
            </a:r>
            <a:r>
              <a:rPr sz="2400" dirty="0">
                <a:latin typeface="Comic Sans MS"/>
                <a:cs typeface="Comic Sans MS"/>
              </a:rPr>
              <a:t>even</a:t>
            </a:r>
            <a:r>
              <a:rPr sz="2400" spc="-5" dirty="0">
                <a:latin typeface="Comic Sans MS"/>
                <a:cs typeface="Comic Sans MS"/>
              </a:rPr>
              <a:t>t?</a:t>
            </a:r>
            <a:endParaRPr sz="2400">
              <a:latin typeface="Comic Sans MS"/>
              <a:cs typeface="Comic Sans MS"/>
            </a:endParaRPr>
          </a:p>
          <a:p>
            <a:pPr marL="781050" lvl="1" indent="-228600">
              <a:spcBef>
                <a:spcPts val="285"/>
              </a:spcBef>
              <a:buFont typeface="Wingdings"/>
              <a:buChar char=""/>
              <a:tabLst>
                <a:tab pos="781685" algn="l"/>
              </a:tabLst>
              <a:defRPr/>
            </a:pPr>
            <a:r>
              <a:rPr sz="2400" spc="-5" dirty="0">
                <a:latin typeface="Comic Sans MS"/>
                <a:cs typeface="Comic Sans MS"/>
              </a:rPr>
              <a:t>I</a:t>
            </a:r>
            <a:r>
              <a:rPr sz="2400" dirty="0">
                <a:latin typeface="Comic Sans MS"/>
                <a:cs typeface="Comic Sans MS"/>
              </a:rPr>
              <a:t>n</a:t>
            </a:r>
            <a:r>
              <a:rPr sz="2400" spc="-5" dirty="0">
                <a:latin typeface="Comic Sans MS"/>
                <a:cs typeface="Comic Sans MS"/>
              </a:rPr>
              <a:t> </a:t>
            </a:r>
            <a:r>
              <a:rPr sz="2400" spc="5" dirty="0">
                <a:latin typeface="Comic Sans MS"/>
                <a:cs typeface="Comic Sans MS"/>
              </a:rPr>
              <a:t>w</a:t>
            </a:r>
            <a:r>
              <a:rPr sz="2400" dirty="0">
                <a:latin typeface="Comic Sans MS"/>
                <a:cs typeface="Comic Sans MS"/>
              </a:rPr>
              <a:t>h</a:t>
            </a:r>
            <a:r>
              <a:rPr sz="2400" spc="-10" dirty="0">
                <a:latin typeface="Comic Sans MS"/>
                <a:cs typeface="Comic Sans MS"/>
              </a:rPr>
              <a:t>ic</a:t>
            </a:r>
            <a:r>
              <a:rPr sz="2400" spc="-5" dirty="0">
                <a:latin typeface="Comic Sans MS"/>
                <a:cs typeface="Comic Sans MS"/>
              </a:rPr>
              <a:t>h</a:t>
            </a:r>
            <a:r>
              <a:rPr sz="2400" spc="-15" dirty="0">
                <a:latin typeface="Comic Sans MS"/>
                <a:cs typeface="Comic Sans MS"/>
              </a:rPr>
              <a:t> </a:t>
            </a:r>
            <a:r>
              <a:rPr sz="2400" dirty="0">
                <a:latin typeface="Comic Sans MS"/>
                <a:cs typeface="Comic Sans MS"/>
              </a:rPr>
              <a:t>order</a:t>
            </a:r>
            <a:r>
              <a:rPr sz="2400" spc="-5" dirty="0">
                <a:latin typeface="Comic Sans MS"/>
                <a:cs typeface="Comic Sans MS"/>
              </a:rPr>
              <a:t> </a:t>
            </a:r>
            <a:r>
              <a:rPr sz="2400" dirty="0">
                <a:latin typeface="Comic Sans MS"/>
                <a:cs typeface="Comic Sans MS"/>
              </a:rPr>
              <a:t>w</a:t>
            </a:r>
            <a:r>
              <a:rPr sz="2400" spc="-5" dirty="0">
                <a:latin typeface="Comic Sans MS"/>
                <a:cs typeface="Comic Sans MS"/>
              </a:rPr>
              <a:t>il</a:t>
            </a:r>
            <a:r>
              <a:rPr sz="2400" dirty="0">
                <a:latin typeface="Comic Sans MS"/>
                <a:cs typeface="Comic Sans MS"/>
              </a:rPr>
              <a:t>l </a:t>
            </a:r>
            <a:r>
              <a:rPr sz="2400" spc="-5" dirty="0">
                <a:latin typeface="Comic Sans MS"/>
                <a:cs typeface="Comic Sans MS"/>
              </a:rPr>
              <a:t>co</a:t>
            </a:r>
            <a:r>
              <a:rPr sz="2400" spc="-15" dirty="0">
                <a:latin typeface="Comic Sans MS"/>
                <a:cs typeface="Comic Sans MS"/>
              </a:rPr>
              <a:t>m</a:t>
            </a:r>
            <a:r>
              <a:rPr sz="2400" dirty="0">
                <a:latin typeface="Comic Sans MS"/>
                <a:cs typeface="Comic Sans MS"/>
              </a:rPr>
              <a:t>pone</a:t>
            </a:r>
            <a:r>
              <a:rPr sz="2400" spc="-5" dirty="0">
                <a:latin typeface="Comic Sans MS"/>
                <a:cs typeface="Comic Sans MS"/>
              </a:rPr>
              <a:t>nt</a:t>
            </a:r>
            <a:r>
              <a:rPr sz="2400" dirty="0">
                <a:latin typeface="Comic Sans MS"/>
                <a:cs typeface="Comic Sans MS"/>
              </a:rPr>
              <a:t>s b</a:t>
            </a:r>
            <a:r>
              <a:rPr sz="2400" spc="-5" dirty="0">
                <a:latin typeface="Comic Sans MS"/>
                <a:cs typeface="Comic Sans MS"/>
              </a:rPr>
              <a:t>e</a:t>
            </a:r>
            <a:r>
              <a:rPr sz="2400" dirty="0">
                <a:latin typeface="Comic Sans MS"/>
                <a:cs typeface="Comic Sans MS"/>
              </a:rPr>
              <a:t> </a:t>
            </a:r>
            <a:r>
              <a:rPr sz="2400" spc="-5" dirty="0">
                <a:latin typeface="Comic Sans MS"/>
                <a:cs typeface="Comic Sans MS"/>
              </a:rPr>
              <a:t>invoked?</a:t>
            </a:r>
            <a:endParaRPr sz="2400">
              <a:latin typeface="Comic Sans MS"/>
              <a:cs typeface="Comic Sans MS"/>
            </a:endParaRPr>
          </a:p>
          <a:p>
            <a:pPr marL="781050" lvl="1" indent="-228600">
              <a:spcBef>
                <a:spcPts val="285"/>
              </a:spcBef>
              <a:buFont typeface="Wingdings"/>
              <a:buChar char=""/>
              <a:tabLst>
                <a:tab pos="781685" algn="l"/>
              </a:tabLst>
              <a:defRPr/>
            </a:pPr>
            <a:r>
              <a:rPr sz="2400" spc="-5" dirty="0">
                <a:latin typeface="Comic Sans MS"/>
                <a:cs typeface="Comic Sans MS"/>
              </a:rPr>
              <a:t>Ar</a:t>
            </a:r>
            <a:r>
              <a:rPr sz="2400" dirty="0">
                <a:latin typeface="Comic Sans MS"/>
                <a:cs typeface="Comic Sans MS"/>
              </a:rPr>
              <a:t>e</a:t>
            </a:r>
            <a:r>
              <a:rPr sz="2400" spc="-15" dirty="0">
                <a:latin typeface="Comic Sans MS"/>
                <a:cs typeface="Comic Sans MS"/>
              </a:rPr>
              <a:t> </a:t>
            </a:r>
            <a:r>
              <a:rPr sz="2400" spc="-5" dirty="0">
                <a:latin typeface="Comic Sans MS"/>
                <a:cs typeface="Comic Sans MS"/>
              </a:rPr>
              <a:t>invoke</a:t>
            </a:r>
            <a:r>
              <a:rPr sz="2400" dirty="0">
                <a:latin typeface="Comic Sans MS"/>
                <a:cs typeface="Comic Sans MS"/>
              </a:rPr>
              <a:t>d</a:t>
            </a:r>
            <a:r>
              <a:rPr sz="2400" spc="15" dirty="0">
                <a:latin typeface="Comic Sans MS"/>
                <a:cs typeface="Comic Sans MS"/>
              </a:rPr>
              <a:t> </a:t>
            </a:r>
            <a:r>
              <a:rPr sz="2400" dirty="0">
                <a:latin typeface="Comic Sans MS"/>
                <a:cs typeface="Comic Sans MS"/>
              </a:rPr>
              <a:t>componen</a:t>
            </a:r>
            <a:r>
              <a:rPr sz="2400" spc="-5" dirty="0">
                <a:latin typeface="Comic Sans MS"/>
                <a:cs typeface="Comic Sans MS"/>
              </a:rPr>
              <a:t>t</a:t>
            </a:r>
            <a:r>
              <a:rPr sz="2400" dirty="0">
                <a:latin typeface="Comic Sans MS"/>
                <a:cs typeface="Comic Sans MS"/>
              </a:rPr>
              <a:t>s </a:t>
            </a:r>
            <a:r>
              <a:rPr sz="2400" spc="-5" dirty="0">
                <a:latin typeface="Comic Sans MS"/>
                <a:cs typeface="Comic Sans MS"/>
              </a:rPr>
              <a:t>finis</a:t>
            </a:r>
            <a:r>
              <a:rPr sz="2400" spc="5" dirty="0">
                <a:latin typeface="Comic Sans MS"/>
                <a:cs typeface="Comic Sans MS"/>
              </a:rPr>
              <a:t>h</a:t>
            </a:r>
            <a:r>
              <a:rPr sz="2400" dirty="0">
                <a:latin typeface="Comic Sans MS"/>
                <a:cs typeface="Comic Sans MS"/>
              </a:rPr>
              <a:t>ed?</a:t>
            </a:r>
            <a:endParaRPr sz="2400">
              <a:latin typeface="Comic Sans MS"/>
              <a:cs typeface="Comic Sans MS"/>
            </a:endParaRPr>
          </a:p>
          <a:p>
            <a:pPr marL="374015" indent="-361315">
              <a:lnSpc>
                <a:spcPts val="2735"/>
              </a:lnSpc>
              <a:spcBef>
                <a:spcPts val="290"/>
              </a:spcBef>
              <a:buClr>
                <a:srgbClr val="8A0000"/>
              </a:buClr>
              <a:buFont typeface="Wingdings"/>
              <a:buChar char=""/>
              <a:tabLst>
                <a:tab pos="374650" algn="l"/>
              </a:tabLst>
              <a:defRPr/>
            </a:pPr>
            <a:r>
              <a:rPr sz="2400" dirty="0">
                <a:latin typeface="Comic Sans MS"/>
                <a:cs typeface="Comic Sans MS"/>
              </a:rPr>
              <a:t>Correctn</a:t>
            </a:r>
            <a:r>
              <a:rPr sz="2400" spc="-5" dirty="0">
                <a:latin typeface="Comic Sans MS"/>
                <a:cs typeface="Comic Sans MS"/>
              </a:rPr>
              <a:t>e</a:t>
            </a:r>
            <a:r>
              <a:rPr sz="2400" dirty="0">
                <a:latin typeface="Comic Sans MS"/>
                <a:cs typeface="Comic Sans MS"/>
              </a:rPr>
              <a:t>ss</a:t>
            </a:r>
            <a:r>
              <a:rPr sz="2400" spc="-35" dirty="0">
                <a:latin typeface="Comic Sans MS"/>
                <a:cs typeface="Comic Sans MS"/>
              </a:rPr>
              <a:t> </a:t>
            </a:r>
            <a:r>
              <a:rPr sz="2400" dirty="0">
                <a:latin typeface="Comic Sans MS"/>
                <a:cs typeface="Comic Sans MS"/>
              </a:rPr>
              <a:t>hard</a:t>
            </a:r>
            <a:r>
              <a:rPr sz="2400" spc="-20" dirty="0">
                <a:latin typeface="Comic Sans MS"/>
                <a:cs typeface="Comic Sans MS"/>
              </a:rPr>
              <a:t> </a:t>
            </a:r>
            <a:r>
              <a:rPr sz="2400" spc="-5" dirty="0">
                <a:latin typeface="Comic Sans MS"/>
                <a:cs typeface="Comic Sans MS"/>
              </a:rPr>
              <a:t>t</a:t>
            </a:r>
            <a:r>
              <a:rPr sz="2400" dirty="0">
                <a:latin typeface="Comic Sans MS"/>
                <a:cs typeface="Comic Sans MS"/>
              </a:rPr>
              <a:t>o ensure:</a:t>
            </a:r>
            <a:r>
              <a:rPr sz="2400" spc="-45" dirty="0">
                <a:latin typeface="Comic Sans MS"/>
                <a:cs typeface="Comic Sans MS"/>
              </a:rPr>
              <a:t> </a:t>
            </a:r>
            <a:r>
              <a:rPr sz="2400" spc="-5" dirty="0">
                <a:latin typeface="Comic Sans MS"/>
                <a:cs typeface="Comic Sans MS"/>
              </a:rPr>
              <a:t>depend</a:t>
            </a:r>
            <a:r>
              <a:rPr sz="2400" dirty="0">
                <a:latin typeface="Comic Sans MS"/>
                <a:cs typeface="Comic Sans MS"/>
              </a:rPr>
              <a:t>s</a:t>
            </a:r>
            <a:r>
              <a:rPr sz="2400" spc="10" dirty="0">
                <a:latin typeface="Comic Sans MS"/>
                <a:cs typeface="Comic Sans MS"/>
              </a:rPr>
              <a:t> </a:t>
            </a:r>
            <a:r>
              <a:rPr sz="2400" dirty="0">
                <a:latin typeface="Comic Sans MS"/>
                <a:cs typeface="Comic Sans MS"/>
              </a:rPr>
              <a:t>on</a:t>
            </a:r>
            <a:r>
              <a:rPr sz="2400" spc="-5" dirty="0">
                <a:latin typeface="Comic Sans MS"/>
                <a:cs typeface="Comic Sans MS"/>
              </a:rPr>
              <a:t> </a:t>
            </a:r>
            <a:r>
              <a:rPr sz="2400" dirty="0">
                <a:latin typeface="Comic Sans MS"/>
                <a:cs typeface="Comic Sans MS"/>
              </a:rPr>
              <a:t>context</a:t>
            </a:r>
            <a:r>
              <a:rPr sz="2400" spc="-35" dirty="0">
                <a:latin typeface="Comic Sans MS"/>
                <a:cs typeface="Comic Sans MS"/>
              </a:rPr>
              <a:t> </a:t>
            </a:r>
            <a:r>
              <a:rPr sz="2400" dirty="0">
                <a:latin typeface="Comic Sans MS"/>
                <a:cs typeface="Comic Sans MS"/>
              </a:rPr>
              <a:t>and</a:t>
            </a:r>
            <a:endParaRPr sz="2400">
              <a:latin typeface="Comic Sans MS"/>
              <a:cs typeface="Comic Sans MS"/>
            </a:endParaRPr>
          </a:p>
          <a:p>
            <a:pPr marL="374015">
              <a:lnSpc>
                <a:spcPts val="2735"/>
              </a:lnSpc>
              <a:defRPr/>
            </a:pPr>
            <a:r>
              <a:rPr sz="2400" dirty="0">
                <a:latin typeface="Comic Sans MS"/>
                <a:cs typeface="Comic Sans MS"/>
              </a:rPr>
              <a:t>order</a:t>
            </a:r>
            <a:r>
              <a:rPr sz="2400" spc="-15" dirty="0">
                <a:latin typeface="Comic Sans MS"/>
                <a:cs typeface="Comic Sans MS"/>
              </a:rPr>
              <a:t> </a:t>
            </a:r>
            <a:r>
              <a:rPr sz="2400" dirty="0">
                <a:latin typeface="Comic Sans MS"/>
                <a:cs typeface="Comic Sans MS"/>
              </a:rPr>
              <a:t>of</a:t>
            </a:r>
            <a:r>
              <a:rPr sz="2400" spc="-5" dirty="0">
                <a:latin typeface="Comic Sans MS"/>
                <a:cs typeface="Comic Sans MS"/>
              </a:rPr>
              <a:t> i</a:t>
            </a:r>
            <a:r>
              <a:rPr sz="2400" spc="5" dirty="0">
                <a:latin typeface="Comic Sans MS"/>
                <a:cs typeface="Comic Sans MS"/>
              </a:rPr>
              <a:t>n</a:t>
            </a:r>
            <a:r>
              <a:rPr sz="2400" spc="-10" dirty="0">
                <a:latin typeface="Comic Sans MS"/>
                <a:cs typeface="Comic Sans MS"/>
              </a:rPr>
              <a:t>voca</a:t>
            </a:r>
            <a:r>
              <a:rPr sz="2400" spc="-5" dirty="0">
                <a:latin typeface="Comic Sans MS"/>
                <a:cs typeface="Comic Sans MS"/>
              </a:rPr>
              <a:t>tion</a:t>
            </a:r>
            <a:endParaRPr sz="2400">
              <a:latin typeface="Comic Sans MS"/>
              <a:cs typeface="Comic Sans MS"/>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5" dirty="0"/>
              <a:t>Data</a:t>
            </a:r>
            <a:r>
              <a:rPr dirty="0"/>
              <a:t>-</a:t>
            </a:r>
            <a:r>
              <a:rPr spc="-10" dirty="0"/>
              <a:t>c</a:t>
            </a:r>
            <a:r>
              <a:rPr spc="-15" dirty="0"/>
              <a:t>e</a:t>
            </a:r>
            <a:r>
              <a:rPr spc="-5" dirty="0"/>
              <a:t>nter</a:t>
            </a:r>
            <a:r>
              <a:rPr spc="-25" dirty="0"/>
              <a:t>e</a:t>
            </a:r>
            <a:r>
              <a:rPr spc="-5" dirty="0"/>
              <a:t>d</a:t>
            </a:r>
            <a:r>
              <a:rPr spc="55" dirty="0"/>
              <a:t> </a:t>
            </a:r>
            <a:r>
              <a:rPr spc="-5" dirty="0"/>
              <a:t>(r</a:t>
            </a:r>
            <a:r>
              <a:rPr spc="-20" dirty="0"/>
              <a:t>e</a:t>
            </a:r>
            <a:r>
              <a:rPr spc="-5" dirty="0"/>
              <a:t>pository)</a:t>
            </a:r>
          </a:p>
        </p:txBody>
      </p:sp>
      <p:sp>
        <p:nvSpPr>
          <p:cNvPr id="627714" name="object 19"/>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D4D09C0-6EE6-ED48-ACC5-3CD834784152}" type="slidenum">
              <a:rPr lang="en-US" sz="1200">
                <a:latin typeface="Garamond" charset="0"/>
              </a:rPr>
              <a:pPr eaLnBrk="1" hangingPunct="1"/>
              <a:t>311</a:t>
            </a:fld>
            <a:endParaRPr lang="en-US" sz="1200">
              <a:latin typeface="Garamond" charset="0"/>
            </a:endParaRPr>
          </a:p>
        </p:txBody>
      </p:sp>
      <p:sp>
        <p:nvSpPr>
          <p:cNvPr id="3" name="object 3"/>
          <p:cNvSpPr txBox="1"/>
          <p:nvPr/>
        </p:nvSpPr>
        <p:spPr>
          <a:xfrm>
            <a:off x="328613" y="960438"/>
            <a:ext cx="7486650" cy="1208087"/>
          </a:xfrm>
          <a:prstGeom prst="rect">
            <a:avLst/>
          </a:prstGeom>
        </p:spPr>
        <p:txBody>
          <a:bodyPr lIns="0" tIns="0" rIns="0" bIns="0">
            <a:spAutoFit/>
          </a:bodyPr>
          <a:lstStyle/>
          <a:p>
            <a:pPr marL="12700">
              <a:defRPr/>
            </a:pPr>
            <a:r>
              <a:rPr sz="2400" spc="-5" dirty="0">
                <a:latin typeface="Comic Sans MS"/>
                <a:cs typeface="Comic Sans MS"/>
              </a:rPr>
              <a:t>Components</a:t>
            </a:r>
            <a:endParaRPr sz="2400">
              <a:latin typeface="Comic Sans MS"/>
              <a:cs typeface="Comic Sans MS"/>
            </a:endParaRPr>
          </a:p>
          <a:p>
            <a:pPr marL="731520" indent="-358140">
              <a:spcBef>
                <a:spcPts val="575"/>
              </a:spcBef>
              <a:buClr>
                <a:srgbClr val="8A0000"/>
              </a:buClr>
              <a:buSzPct val="79166"/>
              <a:buFont typeface="Wingdings"/>
              <a:buChar char=""/>
              <a:tabLst>
                <a:tab pos="732155" algn="l"/>
              </a:tabLst>
              <a:defRPr/>
            </a:pPr>
            <a:r>
              <a:rPr sz="2400" spc="-5" dirty="0">
                <a:solidFill>
                  <a:srgbClr val="3333FF"/>
                </a:solidFill>
                <a:latin typeface="Comic Sans MS"/>
                <a:cs typeface="Comic Sans MS"/>
              </a:rPr>
              <a:t>C</a:t>
            </a:r>
            <a:r>
              <a:rPr sz="2400" dirty="0">
                <a:solidFill>
                  <a:srgbClr val="3333FF"/>
                </a:solidFill>
                <a:latin typeface="Comic Sans MS"/>
                <a:cs typeface="Comic Sans MS"/>
              </a:rPr>
              <a:t>e</a:t>
            </a:r>
            <a:r>
              <a:rPr sz="2400" spc="-5" dirty="0">
                <a:solidFill>
                  <a:srgbClr val="3333FF"/>
                </a:solidFill>
                <a:latin typeface="Comic Sans MS"/>
                <a:cs typeface="Comic Sans MS"/>
              </a:rPr>
              <a:t>ntra</a:t>
            </a:r>
            <a:r>
              <a:rPr sz="2400" dirty="0">
                <a:solidFill>
                  <a:srgbClr val="3333FF"/>
                </a:solidFill>
                <a:latin typeface="Comic Sans MS"/>
                <a:cs typeface="Comic Sans MS"/>
              </a:rPr>
              <a:t>l</a:t>
            </a:r>
            <a:r>
              <a:rPr sz="2400" spc="-5" dirty="0">
                <a:solidFill>
                  <a:srgbClr val="3333FF"/>
                </a:solidFill>
                <a:latin typeface="Comic Sans MS"/>
                <a:cs typeface="Comic Sans MS"/>
              </a:rPr>
              <a:t> d</a:t>
            </a:r>
            <a:r>
              <a:rPr sz="2400" spc="-10" dirty="0">
                <a:solidFill>
                  <a:srgbClr val="3333FF"/>
                </a:solidFill>
                <a:latin typeface="Comic Sans MS"/>
                <a:cs typeface="Comic Sans MS"/>
              </a:rPr>
              <a:t>at</a:t>
            </a:r>
            <a:r>
              <a:rPr sz="2400" spc="-5" dirty="0">
                <a:solidFill>
                  <a:srgbClr val="3333FF"/>
                </a:solidFill>
                <a:latin typeface="Comic Sans MS"/>
                <a:cs typeface="Comic Sans MS"/>
              </a:rPr>
              <a:t>a</a:t>
            </a:r>
            <a:r>
              <a:rPr sz="2400" spc="-10" dirty="0">
                <a:solidFill>
                  <a:srgbClr val="3333FF"/>
                </a:solidFill>
                <a:latin typeface="Comic Sans MS"/>
                <a:cs typeface="Comic Sans MS"/>
              </a:rPr>
              <a:t> </a:t>
            </a:r>
            <a:r>
              <a:rPr sz="2400" spc="-5" dirty="0">
                <a:solidFill>
                  <a:srgbClr val="3333FF"/>
                </a:solidFill>
                <a:latin typeface="Comic Sans MS"/>
                <a:cs typeface="Comic Sans MS"/>
              </a:rPr>
              <a:t>st</a:t>
            </a:r>
            <a:r>
              <a:rPr sz="2400" spc="-15" dirty="0">
                <a:solidFill>
                  <a:srgbClr val="3333FF"/>
                </a:solidFill>
                <a:latin typeface="Comic Sans MS"/>
                <a:cs typeface="Comic Sans MS"/>
              </a:rPr>
              <a:t>o</a:t>
            </a:r>
            <a:r>
              <a:rPr sz="2400" spc="-5" dirty="0">
                <a:solidFill>
                  <a:srgbClr val="3333FF"/>
                </a:solidFill>
                <a:latin typeface="Comic Sans MS"/>
                <a:cs typeface="Comic Sans MS"/>
              </a:rPr>
              <a:t>r</a:t>
            </a:r>
            <a:r>
              <a:rPr sz="2400" dirty="0">
                <a:solidFill>
                  <a:srgbClr val="3333FF"/>
                </a:solidFill>
                <a:latin typeface="Comic Sans MS"/>
                <a:cs typeface="Comic Sans MS"/>
              </a:rPr>
              <a:t>e</a:t>
            </a:r>
            <a:r>
              <a:rPr sz="2400" spc="-20" dirty="0">
                <a:solidFill>
                  <a:srgbClr val="3333FF"/>
                </a:solidFill>
                <a:latin typeface="Comic Sans MS"/>
                <a:cs typeface="Comic Sans MS"/>
              </a:rPr>
              <a:t> </a:t>
            </a:r>
            <a:r>
              <a:rPr sz="2400" spc="-5" dirty="0">
                <a:solidFill>
                  <a:srgbClr val="3333FF"/>
                </a:solidFill>
                <a:latin typeface="Comic Sans MS"/>
                <a:cs typeface="Comic Sans MS"/>
              </a:rPr>
              <a:t>comp</a:t>
            </a:r>
            <a:r>
              <a:rPr sz="2400" spc="-15" dirty="0">
                <a:solidFill>
                  <a:srgbClr val="3333FF"/>
                </a:solidFill>
                <a:latin typeface="Comic Sans MS"/>
                <a:cs typeface="Comic Sans MS"/>
              </a:rPr>
              <a:t>o</a:t>
            </a:r>
            <a:r>
              <a:rPr sz="2400" spc="-5" dirty="0">
                <a:solidFill>
                  <a:srgbClr val="3333FF"/>
                </a:solidFill>
                <a:latin typeface="Comic Sans MS"/>
                <a:cs typeface="Comic Sans MS"/>
              </a:rPr>
              <a:t>n</a:t>
            </a:r>
            <a:r>
              <a:rPr sz="2400" spc="5" dirty="0">
                <a:solidFill>
                  <a:srgbClr val="3333FF"/>
                </a:solidFill>
                <a:latin typeface="Comic Sans MS"/>
                <a:cs typeface="Comic Sans MS"/>
              </a:rPr>
              <a:t>e</a:t>
            </a:r>
            <a:r>
              <a:rPr sz="2400" spc="-5" dirty="0">
                <a:solidFill>
                  <a:srgbClr val="3333FF"/>
                </a:solidFill>
                <a:latin typeface="Comic Sans MS"/>
                <a:cs typeface="Comic Sans MS"/>
              </a:rPr>
              <a:t>n</a:t>
            </a:r>
            <a:r>
              <a:rPr sz="2400" dirty="0">
                <a:solidFill>
                  <a:srgbClr val="3333FF"/>
                </a:solidFill>
                <a:latin typeface="Comic Sans MS"/>
                <a:cs typeface="Comic Sans MS"/>
              </a:rPr>
              <a:t>t </a:t>
            </a:r>
            <a:r>
              <a:rPr sz="2400" spc="-5" dirty="0">
                <a:solidFill>
                  <a:srgbClr val="3333FF"/>
                </a:solidFill>
                <a:latin typeface="Comic Sans MS"/>
                <a:cs typeface="Comic Sans MS"/>
              </a:rPr>
              <a:t>r</a:t>
            </a:r>
            <a:r>
              <a:rPr sz="2400" spc="5" dirty="0">
                <a:solidFill>
                  <a:srgbClr val="3333FF"/>
                </a:solidFill>
                <a:latin typeface="Comic Sans MS"/>
                <a:cs typeface="Comic Sans MS"/>
              </a:rPr>
              <a:t>e</a:t>
            </a:r>
            <a:r>
              <a:rPr sz="2400" dirty="0">
                <a:solidFill>
                  <a:srgbClr val="3333FF"/>
                </a:solidFill>
                <a:latin typeface="Comic Sans MS"/>
                <a:cs typeface="Comic Sans MS"/>
              </a:rPr>
              <a:t>presen</a:t>
            </a:r>
            <a:r>
              <a:rPr sz="2400" spc="-5" dirty="0">
                <a:solidFill>
                  <a:srgbClr val="3333FF"/>
                </a:solidFill>
                <a:latin typeface="Comic Sans MS"/>
                <a:cs typeface="Comic Sans MS"/>
              </a:rPr>
              <a:t>t</a:t>
            </a:r>
            <a:r>
              <a:rPr sz="2400" dirty="0">
                <a:solidFill>
                  <a:srgbClr val="3333FF"/>
                </a:solidFill>
                <a:latin typeface="Comic Sans MS"/>
                <a:cs typeface="Comic Sans MS"/>
              </a:rPr>
              <a:t>s</a:t>
            </a:r>
            <a:r>
              <a:rPr sz="2400" spc="-25" dirty="0">
                <a:solidFill>
                  <a:srgbClr val="3333FF"/>
                </a:solidFill>
                <a:latin typeface="Comic Sans MS"/>
                <a:cs typeface="Comic Sans MS"/>
              </a:rPr>
              <a:t> </a:t>
            </a:r>
            <a:r>
              <a:rPr sz="2400" spc="-5" dirty="0">
                <a:solidFill>
                  <a:srgbClr val="3333FF"/>
                </a:solidFill>
                <a:latin typeface="Comic Sans MS"/>
                <a:cs typeface="Comic Sans MS"/>
              </a:rPr>
              <a:t>st</a:t>
            </a:r>
            <a:r>
              <a:rPr sz="2400" spc="-20" dirty="0">
                <a:solidFill>
                  <a:srgbClr val="3333FF"/>
                </a:solidFill>
                <a:latin typeface="Comic Sans MS"/>
                <a:cs typeface="Comic Sans MS"/>
              </a:rPr>
              <a:t>a</a:t>
            </a:r>
            <a:r>
              <a:rPr sz="2400" spc="-5" dirty="0">
                <a:solidFill>
                  <a:srgbClr val="3333FF"/>
                </a:solidFill>
                <a:latin typeface="Comic Sans MS"/>
                <a:cs typeface="Comic Sans MS"/>
              </a:rPr>
              <a:t>te</a:t>
            </a:r>
            <a:endParaRPr sz="2400">
              <a:latin typeface="Comic Sans MS"/>
              <a:cs typeface="Comic Sans MS"/>
            </a:endParaRPr>
          </a:p>
          <a:p>
            <a:pPr marL="731520" indent="-358140">
              <a:spcBef>
                <a:spcPts val="575"/>
              </a:spcBef>
              <a:buClr>
                <a:srgbClr val="8A0000"/>
              </a:buClr>
              <a:buSzPct val="79166"/>
              <a:buFont typeface="Wingdings"/>
              <a:buChar char=""/>
              <a:tabLst>
                <a:tab pos="732155" algn="l"/>
              </a:tabLst>
              <a:defRPr/>
            </a:pPr>
            <a:r>
              <a:rPr sz="2400" spc="-5" dirty="0">
                <a:solidFill>
                  <a:srgbClr val="3333FF"/>
                </a:solidFill>
                <a:latin typeface="Comic Sans MS"/>
                <a:cs typeface="Comic Sans MS"/>
              </a:rPr>
              <a:t>Indepe</a:t>
            </a:r>
            <a:r>
              <a:rPr sz="2400" spc="10" dirty="0">
                <a:solidFill>
                  <a:srgbClr val="3333FF"/>
                </a:solidFill>
                <a:latin typeface="Comic Sans MS"/>
                <a:cs typeface="Comic Sans MS"/>
              </a:rPr>
              <a:t>n</a:t>
            </a:r>
            <a:r>
              <a:rPr sz="2400" spc="-5" dirty="0">
                <a:solidFill>
                  <a:srgbClr val="3333FF"/>
                </a:solidFill>
                <a:latin typeface="Comic Sans MS"/>
                <a:cs typeface="Comic Sans MS"/>
              </a:rPr>
              <a:t>den</a:t>
            </a:r>
            <a:r>
              <a:rPr sz="2400" dirty="0">
                <a:solidFill>
                  <a:srgbClr val="3333FF"/>
                </a:solidFill>
                <a:latin typeface="Comic Sans MS"/>
                <a:cs typeface="Comic Sans MS"/>
              </a:rPr>
              <a:t>t </a:t>
            </a:r>
            <a:r>
              <a:rPr sz="2400" spc="-5" dirty="0">
                <a:solidFill>
                  <a:srgbClr val="3333FF"/>
                </a:solidFill>
                <a:latin typeface="Comic Sans MS"/>
                <a:cs typeface="Comic Sans MS"/>
              </a:rPr>
              <a:t>component</a:t>
            </a:r>
            <a:r>
              <a:rPr sz="2400" dirty="0">
                <a:solidFill>
                  <a:srgbClr val="3333FF"/>
                </a:solidFill>
                <a:latin typeface="Comic Sans MS"/>
                <a:cs typeface="Comic Sans MS"/>
              </a:rPr>
              <a:t>s </a:t>
            </a:r>
            <a:r>
              <a:rPr sz="2400" spc="-5" dirty="0">
                <a:solidFill>
                  <a:srgbClr val="3333FF"/>
                </a:solidFill>
                <a:latin typeface="Comic Sans MS"/>
                <a:cs typeface="Comic Sans MS"/>
              </a:rPr>
              <a:t>operate</a:t>
            </a:r>
            <a:r>
              <a:rPr sz="2400" spc="-25" dirty="0">
                <a:solidFill>
                  <a:srgbClr val="3333FF"/>
                </a:solidFill>
                <a:latin typeface="Comic Sans MS"/>
                <a:cs typeface="Comic Sans MS"/>
              </a:rPr>
              <a:t> </a:t>
            </a:r>
            <a:r>
              <a:rPr sz="2400" dirty="0">
                <a:solidFill>
                  <a:srgbClr val="3333FF"/>
                </a:solidFill>
                <a:latin typeface="Comic Sans MS"/>
                <a:cs typeface="Comic Sans MS"/>
              </a:rPr>
              <a:t>on</a:t>
            </a:r>
            <a:r>
              <a:rPr sz="2400" spc="15" dirty="0">
                <a:solidFill>
                  <a:srgbClr val="3333FF"/>
                </a:solidFill>
                <a:latin typeface="Comic Sans MS"/>
                <a:cs typeface="Comic Sans MS"/>
              </a:rPr>
              <a:t> </a:t>
            </a:r>
            <a:r>
              <a:rPr sz="2400" spc="-5" dirty="0">
                <a:solidFill>
                  <a:srgbClr val="3333FF"/>
                </a:solidFill>
                <a:latin typeface="Comic Sans MS"/>
                <a:cs typeface="Comic Sans MS"/>
              </a:rPr>
              <a:t>d</a:t>
            </a:r>
            <a:r>
              <a:rPr sz="2400" spc="-10" dirty="0">
                <a:solidFill>
                  <a:srgbClr val="3333FF"/>
                </a:solidFill>
                <a:latin typeface="Comic Sans MS"/>
                <a:cs typeface="Comic Sans MS"/>
              </a:rPr>
              <a:t>at</a:t>
            </a:r>
            <a:r>
              <a:rPr sz="2400" spc="-5" dirty="0">
                <a:solidFill>
                  <a:srgbClr val="3333FF"/>
                </a:solidFill>
                <a:latin typeface="Comic Sans MS"/>
                <a:cs typeface="Comic Sans MS"/>
              </a:rPr>
              <a:t>a st</a:t>
            </a:r>
            <a:r>
              <a:rPr sz="2400" spc="-20" dirty="0">
                <a:solidFill>
                  <a:srgbClr val="3333FF"/>
                </a:solidFill>
                <a:latin typeface="Comic Sans MS"/>
                <a:cs typeface="Comic Sans MS"/>
              </a:rPr>
              <a:t>o</a:t>
            </a:r>
            <a:r>
              <a:rPr sz="2400" spc="-5" dirty="0">
                <a:solidFill>
                  <a:srgbClr val="3333FF"/>
                </a:solidFill>
                <a:latin typeface="Comic Sans MS"/>
                <a:cs typeface="Comic Sans MS"/>
              </a:rPr>
              <a:t>re</a:t>
            </a:r>
            <a:endParaRPr sz="2400">
              <a:latin typeface="Comic Sans MS"/>
              <a:cs typeface="Comic Sans MS"/>
            </a:endParaRPr>
          </a:p>
        </p:txBody>
      </p:sp>
      <p:sp>
        <p:nvSpPr>
          <p:cNvPr id="627716" name="object 4"/>
          <p:cNvSpPr>
            <a:spLocks noChangeArrowheads="1"/>
          </p:cNvSpPr>
          <p:nvPr/>
        </p:nvSpPr>
        <p:spPr bwMode="auto">
          <a:xfrm>
            <a:off x="2686050" y="4100513"/>
            <a:ext cx="2065338" cy="920750"/>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 name="object 5"/>
          <p:cNvSpPr txBox="1"/>
          <p:nvPr/>
        </p:nvSpPr>
        <p:spPr>
          <a:xfrm>
            <a:off x="2873375" y="4364038"/>
            <a:ext cx="1550988" cy="330200"/>
          </a:xfrm>
          <a:prstGeom prst="rect">
            <a:avLst/>
          </a:prstGeom>
        </p:spPr>
        <p:txBody>
          <a:bodyPr lIns="0" tIns="0" rIns="0" bIns="0">
            <a:spAutoFit/>
          </a:bodyPr>
          <a:lstStyle/>
          <a:p>
            <a:pPr marL="12700">
              <a:defRPr/>
            </a:pPr>
            <a:r>
              <a:rPr sz="2400" spc="-5" dirty="0">
                <a:latin typeface="Comic Sans MS"/>
                <a:cs typeface="Comic Sans MS"/>
              </a:rPr>
              <a:t>Reposit</a:t>
            </a:r>
            <a:r>
              <a:rPr sz="2400" dirty="0">
                <a:latin typeface="Comic Sans MS"/>
                <a:cs typeface="Comic Sans MS"/>
              </a:rPr>
              <a:t>ory</a:t>
            </a:r>
            <a:endParaRPr sz="2400">
              <a:latin typeface="Comic Sans MS"/>
              <a:cs typeface="Comic Sans MS"/>
            </a:endParaRPr>
          </a:p>
        </p:txBody>
      </p:sp>
      <p:sp>
        <p:nvSpPr>
          <p:cNvPr id="627718" name="object 6"/>
          <p:cNvSpPr>
            <a:spLocks noChangeArrowheads="1"/>
          </p:cNvSpPr>
          <p:nvPr/>
        </p:nvSpPr>
        <p:spPr bwMode="auto">
          <a:xfrm>
            <a:off x="2219325" y="2784475"/>
            <a:ext cx="1892300" cy="9207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7719" name="object 7"/>
          <p:cNvSpPr txBox="1">
            <a:spLocks noChangeArrowheads="1"/>
          </p:cNvSpPr>
          <p:nvPr/>
        </p:nvSpPr>
        <p:spPr bwMode="auto">
          <a:xfrm>
            <a:off x="2406650" y="2863850"/>
            <a:ext cx="1498600" cy="696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Knowledge Source</a:t>
            </a:r>
          </a:p>
        </p:txBody>
      </p:sp>
      <p:sp>
        <p:nvSpPr>
          <p:cNvPr id="627720" name="object 8"/>
          <p:cNvSpPr>
            <a:spLocks noChangeArrowheads="1"/>
          </p:cNvSpPr>
          <p:nvPr/>
        </p:nvSpPr>
        <p:spPr bwMode="auto">
          <a:xfrm>
            <a:off x="1968500" y="5575300"/>
            <a:ext cx="1887538" cy="920750"/>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9" name="object 9"/>
          <p:cNvSpPr txBox="1"/>
          <p:nvPr/>
        </p:nvSpPr>
        <p:spPr>
          <a:xfrm>
            <a:off x="2155825" y="5654675"/>
            <a:ext cx="1498600" cy="696913"/>
          </a:xfrm>
          <a:prstGeom prst="rect">
            <a:avLst/>
          </a:prstGeom>
        </p:spPr>
        <p:txBody>
          <a:bodyPr lIns="0" tIns="0" rIns="0" bIns="0">
            <a:spAutoFit/>
          </a:bodyPr>
          <a:lstStyle/>
          <a:p>
            <a:pPr marL="12700">
              <a:defRPr/>
            </a:pPr>
            <a:r>
              <a:rPr sz="2400" dirty="0">
                <a:latin typeface="Comic Sans MS"/>
                <a:cs typeface="Comic Sans MS"/>
              </a:rPr>
              <a:t>Knowled</a:t>
            </a:r>
            <a:r>
              <a:rPr sz="2400" spc="-15" dirty="0">
                <a:latin typeface="Comic Sans MS"/>
                <a:cs typeface="Comic Sans MS"/>
              </a:rPr>
              <a:t>g</a:t>
            </a:r>
            <a:r>
              <a:rPr sz="2400" dirty="0">
                <a:latin typeface="Comic Sans MS"/>
                <a:cs typeface="Comic Sans MS"/>
              </a:rPr>
              <a:t>e</a:t>
            </a:r>
            <a:endParaRPr sz="2400">
              <a:latin typeface="Comic Sans MS"/>
              <a:cs typeface="Comic Sans MS"/>
            </a:endParaRPr>
          </a:p>
          <a:p>
            <a:pPr marL="12700">
              <a:defRPr/>
            </a:pPr>
            <a:r>
              <a:rPr sz="2400" spc="-5" dirty="0">
                <a:latin typeface="Comic Sans MS"/>
                <a:cs typeface="Comic Sans MS"/>
              </a:rPr>
              <a:t>Source</a:t>
            </a:r>
            <a:endParaRPr sz="2400">
              <a:latin typeface="Comic Sans MS"/>
              <a:cs typeface="Comic Sans MS"/>
            </a:endParaRPr>
          </a:p>
        </p:txBody>
      </p:sp>
      <p:sp>
        <p:nvSpPr>
          <p:cNvPr id="627722" name="object 10"/>
          <p:cNvSpPr>
            <a:spLocks noChangeArrowheads="1"/>
          </p:cNvSpPr>
          <p:nvPr/>
        </p:nvSpPr>
        <p:spPr bwMode="auto">
          <a:xfrm>
            <a:off x="5727700" y="4137025"/>
            <a:ext cx="1908175" cy="920750"/>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1" name="object 11"/>
          <p:cNvSpPr txBox="1"/>
          <p:nvPr/>
        </p:nvSpPr>
        <p:spPr>
          <a:xfrm>
            <a:off x="5916613" y="4217988"/>
            <a:ext cx="1498600" cy="695325"/>
          </a:xfrm>
          <a:prstGeom prst="rect">
            <a:avLst/>
          </a:prstGeom>
        </p:spPr>
        <p:txBody>
          <a:bodyPr lIns="0" tIns="0" rIns="0" bIns="0">
            <a:spAutoFit/>
          </a:bodyPr>
          <a:lstStyle/>
          <a:p>
            <a:pPr marL="12700">
              <a:defRPr/>
            </a:pPr>
            <a:r>
              <a:rPr sz="2400" dirty="0">
                <a:latin typeface="Comic Sans MS"/>
                <a:cs typeface="Comic Sans MS"/>
              </a:rPr>
              <a:t>Knowled</a:t>
            </a:r>
            <a:r>
              <a:rPr sz="2400" spc="-15" dirty="0">
                <a:latin typeface="Comic Sans MS"/>
                <a:cs typeface="Comic Sans MS"/>
              </a:rPr>
              <a:t>g</a:t>
            </a:r>
            <a:r>
              <a:rPr sz="2400" dirty="0">
                <a:latin typeface="Comic Sans MS"/>
                <a:cs typeface="Comic Sans MS"/>
              </a:rPr>
              <a:t>e</a:t>
            </a:r>
            <a:endParaRPr sz="2400">
              <a:latin typeface="Comic Sans MS"/>
              <a:cs typeface="Comic Sans MS"/>
            </a:endParaRPr>
          </a:p>
          <a:p>
            <a:pPr marL="12700">
              <a:defRPr/>
            </a:pPr>
            <a:r>
              <a:rPr sz="2400" spc="-5" dirty="0">
                <a:latin typeface="Comic Sans MS"/>
                <a:cs typeface="Comic Sans MS"/>
              </a:rPr>
              <a:t>Source</a:t>
            </a:r>
            <a:endParaRPr sz="2400">
              <a:latin typeface="Comic Sans MS"/>
              <a:cs typeface="Comic Sans MS"/>
            </a:endParaRPr>
          </a:p>
        </p:txBody>
      </p:sp>
      <p:sp>
        <p:nvSpPr>
          <p:cNvPr id="627724" name="object 12"/>
          <p:cNvSpPr>
            <a:spLocks/>
          </p:cNvSpPr>
          <p:nvPr/>
        </p:nvSpPr>
        <p:spPr bwMode="auto">
          <a:xfrm>
            <a:off x="3079750" y="3589338"/>
            <a:ext cx="466725" cy="525462"/>
          </a:xfrm>
          <a:custGeom>
            <a:avLst/>
            <a:gdLst>
              <a:gd name="T0" fmla="*/ 0 w 466725"/>
              <a:gd name="T1" fmla="*/ 0 h 525779"/>
              <a:gd name="T2" fmla="*/ 466725 w 466725"/>
              <a:gd name="T3" fmla="*/ 524829 h 525779"/>
              <a:gd name="T4" fmla="*/ 0 60000 65536"/>
              <a:gd name="T5" fmla="*/ 0 60000 65536"/>
            </a:gdLst>
            <a:ahLst/>
            <a:cxnLst>
              <a:cxn ang="T4">
                <a:pos x="T0" y="T1"/>
              </a:cxn>
              <a:cxn ang="T5">
                <a:pos x="T2" y="T3"/>
              </a:cxn>
            </a:cxnLst>
            <a:rect l="0" t="0" r="r" b="b"/>
            <a:pathLst>
              <a:path w="466725" h="525779">
                <a:moveTo>
                  <a:pt x="0" y="0"/>
                </a:moveTo>
                <a:lnTo>
                  <a:pt x="466725" y="525780"/>
                </a:ln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7725" name="object 13"/>
          <p:cNvSpPr>
            <a:spLocks/>
          </p:cNvSpPr>
          <p:nvPr/>
        </p:nvSpPr>
        <p:spPr bwMode="auto">
          <a:xfrm>
            <a:off x="2828925" y="4905375"/>
            <a:ext cx="717550" cy="684213"/>
          </a:xfrm>
          <a:custGeom>
            <a:avLst/>
            <a:gdLst>
              <a:gd name="T0" fmla="*/ 0 w 717550"/>
              <a:gd name="T1" fmla="*/ 684353 h 683895"/>
              <a:gd name="T2" fmla="*/ 717550 w 717550"/>
              <a:gd name="T3" fmla="*/ 0 h 683895"/>
              <a:gd name="T4" fmla="*/ 0 60000 65536"/>
              <a:gd name="T5" fmla="*/ 0 60000 65536"/>
            </a:gdLst>
            <a:ahLst/>
            <a:cxnLst>
              <a:cxn ang="T4">
                <a:pos x="T0" y="T1"/>
              </a:cxn>
              <a:cxn ang="T5">
                <a:pos x="T2" y="T3"/>
              </a:cxn>
            </a:cxnLst>
            <a:rect l="0" t="0" r="r" b="b"/>
            <a:pathLst>
              <a:path w="717550" h="683895">
                <a:moveTo>
                  <a:pt x="0" y="683399"/>
                </a:moveTo>
                <a:lnTo>
                  <a:pt x="717550" y="0"/>
                </a:lnTo>
              </a:path>
            </a:pathLst>
          </a:custGeom>
          <a:noFill/>
          <a:ln w="285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7726" name="object 14"/>
          <p:cNvSpPr>
            <a:spLocks/>
          </p:cNvSpPr>
          <p:nvPr/>
        </p:nvSpPr>
        <p:spPr bwMode="auto">
          <a:xfrm>
            <a:off x="4691063" y="4516438"/>
            <a:ext cx="1106487" cy="30162"/>
          </a:xfrm>
          <a:custGeom>
            <a:avLst/>
            <a:gdLst>
              <a:gd name="T0" fmla="*/ 0 w 1106804"/>
              <a:gd name="T1" fmla="*/ 0 h 29845"/>
              <a:gd name="T2" fmla="*/ 1105726 w 1106804"/>
              <a:gd name="T3" fmla="*/ 30412 h 29845"/>
              <a:gd name="T4" fmla="*/ 0 60000 65536"/>
              <a:gd name="T5" fmla="*/ 0 60000 65536"/>
            </a:gdLst>
            <a:ahLst/>
            <a:cxnLst>
              <a:cxn ang="T4">
                <a:pos x="T0" y="T1"/>
              </a:cxn>
              <a:cxn ang="T5">
                <a:pos x="T2" y="T3"/>
              </a:cxn>
            </a:cxnLst>
            <a:rect l="0" t="0" r="r" b="b"/>
            <a:pathLst>
              <a:path w="1106804" h="29845">
                <a:moveTo>
                  <a:pt x="0" y="0"/>
                </a:moveTo>
                <a:lnTo>
                  <a:pt x="1106677" y="29463"/>
                </a:lnTo>
              </a:path>
            </a:pathLst>
          </a:custGeom>
          <a:noFill/>
          <a:ln w="28574">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7727" name="object 15"/>
          <p:cNvSpPr>
            <a:spLocks noChangeArrowheads="1"/>
          </p:cNvSpPr>
          <p:nvPr/>
        </p:nvSpPr>
        <p:spPr bwMode="auto">
          <a:xfrm>
            <a:off x="4395788" y="5186363"/>
            <a:ext cx="3357562" cy="120332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6" name="object 16"/>
          <p:cNvSpPr txBox="1"/>
          <p:nvPr/>
        </p:nvSpPr>
        <p:spPr>
          <a:xfrm>
            <a:off x="5905500" y="5935663"/>
            <a:ext cx="1485900" cy="279400"/>
          </a:xfrm>
          <a:prstGeom prst="rect">
            <a:avLst/>
          </a:prstGeom>
        </p:spPr>
        <p:txBody>
          <a:bodyPr lIns="0" tIns="0" rIns="0" bIns="0">
            <a:spAutoFit/>
          </a:bodyPr>
          <a:lstStyle/>
          <a:p>
            <a:pPr marL="12700">
              <a:defRPr/>
            </a:pPr>
            <a:r>
              <a:rPr sz="2000" dirty="0">
                <a:latin typeface="Comic Sans MS"/>
                <a:cs typeface="Comic Sans MS"/>
              </a:rPr>
              <a:t>Co</a:t>
            </a:r>
            <a:r>
              <a:rPr sz="2000" spc="5" dirty="0">
                <a:latin typeface="Comic Sans MS"/>
                <a:cs typeface="Comic Sans MS"/>
              </a:rPr>
              <a:t>m</a:t>
            </a:r>
            <a:r>
              <a:rPr sz="2000" dirty="0">
                <a:latin typeface="Comic Sans MS"/>
                <a:cs typeface="Comic Sans MS"/>
              </a:rPr>
              <a:t>puta</a:t>
            </a:r>
            <a:r>
              <a:rPr sz="2000" spc="-15" dirty="0">
                <a:latin typeface="Comic Sans MS"/>
                <a:cs typeface="Comic Sans MS"/>
              </a:rPr>
              <a:t>t</a:t>
            </a:r>
            <a:r>
              <a:rPr sz="2000" spc="-5" dirty="0">
                <a:latin typeface="Comic Sans MS"/>
                <a:cs typeface="Comic Sans MS"/>
              </a:rPr>
              <a:t>ion</a:t>
            </a:r>
            <a:endParaRPr sz="2000">
              <a:latin typeface="Comic Sans MS"/>
              <a:cs typeface="Comic Sans MS"/>
            </a:endParaRPr>
          </a:p>
        </p:txBody>
      </p:sp>
      <p:sp>
        <p:nvSpPr>
          <p:cNvPr id="627729" name="object 17"/>
          <p:cNvSpPr>
            <a:spLocks noChangeArrowheads="1"/>
          </p:cNvSpPr>
          <p:nvPr/>
        </p:nvSpPr>
        <p:spPr bwMode="auto">
          <a:xfrm>
            <a:off x="4152900" y="2906713"/>
            <a:ext cx="3516313" cy="1184275"/>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27730" name="object 18"/>
          <p:cNvSpPr txBox="1">
            <a:spLocks noChangeArrowheads="1"/>
          </p:cNvSpPr>
          <p:nvPr/>
        </p:nvSpPr>
        <p:spPr bwMode="auto">
          <a:xfrm>
            <a:off x="6554788" y="3030538"/>
            <a:ext cx="803275" cy="585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2000">
                <a:latin typeface="Comic Sans MS" charset="0"/>
                <a:cs typeface="Comic Sans MS" charset="0"/>
              </a:rPr>
              <a:t>Direct access</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5" dirty="0"/>
              <a:t>Data</a:t>
            </a:r>
            <a:r>
              <a:rPr dirty="0"/>
              <a:t>-</a:t>
            </a:r>
            <a:r>
              <a:rPr spc="-10" dirty="0"/>
              <a:t>C</a:t>
            </a:r>
            <a:r>
              <a:rPr spc="-20" dirty="0"/>
              <a:t>e</a:t>
            </a:r>
            <a:r>
              <a:rPr spc="-5" dirty="0"/>
              <a:t>nter</a:t>
            </a:r>
            <a:r>
              <a:rPr spc="-25" dirty="0"/>
              <a:t>e</a:t>
            </a:r>
            <a:r>
              <a:rPr spc="-5" dirty="0"/>
              <a:t>d:</a:t>
            </a:r>
            <a:r>
              <a:rPr spc="55" dirty="0"/>
              <a:t> </a:t>
            </a:r>
            <a:r>
              <a:rPr spc="-5" dirty="0"/>
              <a:t>discus</a:t>
            </a:r>
            <a:r>
              <a:rPr spc="-15" dirty="0"/>
              <a:t>s</a:t>
            </a:r>
            <a:r>
              <a:rPr spc="-5" dirty="0"/>
              <a:t>ion</a:t>
            </a:r>
          </a:p>
        </p:txBody>
      </p:sp>
      <p:sp>
        <p:nvSpPr>
          <p:cNvPr id="628738" name="object 5"/>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2C0C8CF-3EAE-BD43-B40E-73BA59103721}" type="slidenum">
              <a:rPr lang="en-US" sz="1200">
                <a:latin typeface="Garamond" charset="0"/>
              </a:rPr>
              <a:pPr eaLnBrk="1" hangingPunct="1"/>
              <a:t>312</a:t>
            </a:fld>
            <a:endParaRPr lang="en-US" sz="1200">
              <a:latin typeface="Garamond" charset="0"/>
            </a:endParaRPr>
          </a:p>
        </p:txBody>
      </p:sp>
      <p:sp>
        <p:nvSpPr>
          <p:cNvPr id="3" name="object 3"/>
          <p:cNvSpPr txBox="1"/>
          <p:nvPr/>
        </p:nvSpPr>
        <p:spPr>
          <a:xfrm>
            <a:off x="249238" y="877888"/>
            <a:ext cx="8594725" cy="1477962"/>
          </a:xfrm>
          <a:prstGeom prst="rect">
            <a:avLst/>
          </a:prstGeom>
          <a:ln w="9525">
            <a:solidFill>
              <a:srgbClr val="000000"/>
            </a:solidFill>
          </a:ln>
        </p:spPr>
        <p:txBody>
          <a:bodyPr lIns="0" tIns="0" rIns="0" bIns="0">
            <a:spAutoFit/>
          </a:bodyPr>
          <a:lstStyle/>
          <a:p>
            <a:pPr marL="86360">
              <a:defRPr/>
            </a:pPr>
            <a:r>
              <a:rPr sz="2200" spc="-10" dirty="0">
                <a:solidFill>
                  <a:srgbClr val="3333FF"/>
                </a:solidFill>
                <a:latin typeface="Comic Sans MS"/>
                <a:cs typeface="Comic Sans MS"/>
              </a:rPr>
              <a:t>Strengths:</a:t>
            </a:r>
            <a:endParaRPr sz="2200">
              <a:latin typeface="Comic Sans MS"/>
              <a:cs typeface="Comic Sans MS"/>
            </a:endParaRPr>
          </a:p>
          <a:p>
            <a:pPr marL="535940" indent="-449580">
              <a:spcBef>
                <a:spcPts val="260"/>
              </a:spcBef>
              <a:buClr>
                <a:srgbClr val="8A0000"/>
              </a:buClr>
              <a:buSzPct val="79545"/>
              <a:buFont typeface="Wingdings"/>
              <a:buChar char=""/>
              <a:tabLst>
                <a:tab pos="536575" algn="l"/>
              </a:tabLst>
              <a:defRPr/>
            </a:pPr>
            <a:r>
              <a:rPr sz="2200" spc="-5" dirty="0">
                <a:solidFill>
                  <a:srgbClr val="3333FF"/>
                </a:solidFill>
                <a:latin typeface="Comic Sans MS"/>
                <a:cs typeface="Comic Sans MS"/>
              </a:rPr>
              <a:t>Effi</a:t>
            </a:r>
            <a:r>
              <a:rPr sz="2200" spc="-20" dirty="0">
                <a:solidFill>
                  <a:srgbClr val="3333FF"/>
                </a:solidFill>
                <a:latin typeface="Comic Sans MS"/>
                <a:cs typeface="Comic Sans MS"/>
              </a:rPr>
              <a:t>c</a:t>
            </a:r>
            <a:r>
              <a:rPr sz="2200" spc="-10" dirty="0">
                <a:solidFill>
                  <a:srgbClr val="3333FF"/>
                </a:solidFill>
                <a:latin typeface="Comic Sans MS"/>
                <a:cs typeface="Comic Sans MS"/>
              </a:rPr>
              <a:t>ien</a:t>
            </a:r>
            <a:r>
              <a:rPr sz="2200" spc="-5" dirty="0">
                <a:solidFill>
                  <a:srgbClr val="3333FF"/>
                </a:solidFill>
                <a:latin typeface="Comic Sans MS"/>
                <a:cs typeface="Comic Sans MS"/>
              </a:rPr>
              <a:t>t</a:t>
            </a:r>
            <a:r>
              <a:rPr sz="2200" dirty="0">
                <a:solidFill>
                  <a:srgbClr val="3333FF"/>
                </a:solidFill>
                <a:latin typeface="Comic Sans MS"/>
                <a:cs typeface="Comic Sans MS"/>
              </a:rPr>
              <a:t> </a:t>
            </a:r>
            <a:r>
              <a:rPr sz="2200" spc="-10" dirty="0">
                <a:solidFill>
                  <a:srgbClr val="3333FF"/>
                </a:solidFill>
                <a:latin typeface="Comic Sans MS"/>
                <a:cs typeface="Comic Sans MS"/>
              </a:rPr>
              <a:t>wa</a:t>
            </a:r>
            <a:r>
              <a:rPr sz="2200" spc="-5" dirty="0">
                <a:solidFill>
                  <a:srgbClr val="3333FF"/>
                </a:solidFill>
                <a:latin typeface="Comic Sans MS"/>
                <a:cs typeface="Comic Sans MS"/>
              </a:rPr>
              <a:t>y</a:t>
            </a:r>
            <a:r>
              <a:rPr sz="2200" spc="5" dirty="0">
                <a:solidFill>
                  <a:srgbClr val="3333FF"/>
                </a:solidFill>
                <a:latin typeface="Comic Sans MS"/>
                <a:cs typeface="Comic Sans MS"/>
              </a:rPr>
              <a:t> </a:t>
            </a:r>
            <a:r>
              <a:rPr sz="2200" spc="-10" dirty="0">
                <a:solidFill>
                  <a:srgbClr val="3333FF"/>
                </a:solidFill>
                <a:latin typeface="Comic Sans MS"/>
                <a:cs typeface="Comic Sans MS"/>
              </a:rPr>
              <a:t>t</a:t>
            </a:r>
            <a:r>
              <a:rPr sz="2200" spc="-5" dirty="0">
                <a:solidFill>
                  <a:srgbClr val="3333FF"/>
                </a:solidFill>
                <a:latin typeface="Comic Sans MS"/>
                <a:cs typeface="Comic Sans MS"/>
              </a:rPr>
              <a:t>o</a:t>
            </a:r>
            <a:r>
              <a:rPr sz="2200" spc="15" dirty="0">
                <a:solidFill>
                  <a:srgbClr val="3333FF"/>
                </a:solidFill>
                <a:latin typeface="Comic Sans MS"/>
                <a:cs typeface="Comic Sans MS"/>
              </a:rPr>
              <a:t> </a:t>
            </a:r>
            <a:r>
              <a:rPr sz="2200" spc="-5" dirty="0">
                <a:solidFill>
                  <a:srgbClr val="3333FF"/>
                </a:solidFill>
                <a:latin typeface="Comic Sans MS"/>
                <a:cs typeface="Comic Sans MS"/>
              </a:rPr>
              <a:t>share</a:t>
            </a:r>
            <a:r>
              <a:rPr sz="2200" spc="5" dirty="0">
                <a:solidFill>
                  <a:srgbClr val="3333FF"/>
                </a:solidFill>
                <a:latin typeface="Comic Sans MS"/>
                <a:cs typeface="Comic Sans MS"/>
              </a:rPr>
              <a:t> </a:t>
            </a:r>
            <a:r>
              <a:rPr sz="2200" spc="-5" dirty="0">
                <a:solidFill>
                  <a:srgbClr val="3333FF"/>
                </a:solidFill>
                <a:latin typeface="Comic Sans MS"/>
                <a:cs typeface="Comic Sans MS"/>
              </a:rPr>
              <a:t>large amounts</a:t>
            </a:r>
            <a:r>
              <a:rPr sz="2200" spc="35" dirty="0">
                <a:solidFill>
                  <a:srgbClr val="3333FF"/>
                </a:solidFill>
                <a:latin typeface="Comic Sans MS"/>
                <a:cs typeface="Comic Sans MS"/>
              </a:rPr>
              <a:t> </a:t>
            </a:r>
            <a:r>
              <a:rPr sz="2200" spc="-5" dirty="0">
                <a:solidFill>
                  <a:srgbClr val="3333FF"/>
                </a:solidFill>
                <a:latin typeface="Comic Sans MS"/>
                <a:cs typeface="Comic Sans MS"/>
              </a:rPr>
              <a:t>of </a:t>
            </a:r>
            <a:r>
              <a:rPr sz="2200" spc="-10" dirty="0">
                <a:solidFill>
                  <a:srgbClr val="3333FF"/>
                </a:solidFill>
                <a:latin typeface="Comic Sans MS"/>
                <a:cs typeface="Comic Sans MS"/>
              </a:rPr>
              <a:t>data</a:t>
            </a:r>
            <a:endParaRPr sz="2200">
              <a:latin typeface="Comic Sans MS"/>
              <a:cs typeface="Comic Sans MS"/>
            </a:endParaRPr>
          </a:p>
          <a:p>
            <a:pPr marL="535940" indent="-449580">
              <a:spcBef>
                <a:spcPts val="265"/>
              </a:spcBef>
              <a:buClr>
                <a:srgbClr val="8A0000"/>
              </a:buClr>
              <a:buSzPct val="79545"/>
              <a:buFont typeface="Wingdings"/>
              <a:buChar char=""/>
              <a:tabLst>
                <a:tab pos="536575" algn="l"/>
              </a:tabLst>
              <a:defRPr/>
            </a:pPr>
            <a:r>
              <a:rPr sz="2200" spc="-5" dirty="0">
                <a:solidFill>
                  <a:srgbClr val="3333FF"/>
                </a:solidFill>
                <a:latin typeface="Comic Sans MS"/>
                <a:cs typeface="Comic Sans MS"/>
              </a:rPr>
              <a:t>Data</a:t>
            </a:r>
            <a:r>
              <a:rPr sz="2200" dirty="0">
                <a:solidFill>
                  <a:srgbClr val="3333FF"/>
                </a:solidFill>
                <a:latin typeface="Comic Sans MS"/>
                <a:cs typeface="Comic Sans MS"/>
              </a:rPr>
              <a:t> </a:t>
            </a:r>
            <a:r>
              <a:rPr sz="2200" spc="-10" dirty="0">
                <a:solidFill>
                  <a:srgbClr val="3333FF"/>
                </a:solidFill>
                <a:latin typeface="Comic Sans MS"/>
                <a:cs typeface="Comic Sans MS"/>
              </a:rPr>
              <a:t>inte</a:t>
            </a:r>
            <a:r>
              <a:rPr sz="2200" spc="-15" dirty="0">
                <a:solidFill>
                  <a:srgbClr val="3333FF"/>
                </a:solidFill>
                <a:latin typeface="Comic Sans MS"/>
                <a:cs typeface="Comic Sans MS"/>
              </a:rPr>
              <a:t>g</a:t>
            </a:r>
            <a:r>
              <a:rPr sz="2200" spc="-10" dirty="0">
                <a:solidFill>
                  <a:srgbClr val="3333FF"/>
                </a:solidFill>
                <a:latin typeface="Comic Sans MS"/>
                <a:cs typeface="Comic Sans MS"/>
              </a:rPr>
              <a:t>rit</a:t>
            </a:r>
            <a:r>
              <a:rPr sz="2200" spc="-5" dirty="0">
                <a:solidFill>
                  <a:srgbClr val="3333FF"/>
                </a:solidFill>
                <a:latin typeface="Comic Sans MS"/>
                <a:cs typeface="Comic Sans MS"/>
              </a:rPr>
              <a:t>y</a:t>
            </a:r>
            <a:r>
              <a:rPr sz="2200" spc="30" dirty="0">
                <a:solidFill>
                  <a:srgbClr val="3333FF"/>
                </a:solidFill>
                <a:latin typeface="Comic Sans MS"/>
                <a:cs typeface="Comic Sans MS"/>
              </a:rPr>
              <a:t> </a:t>
            </a:r>
            <a:r>
              <a:rPr sz="2200" spc="-5" dirty="0">
                <a:solidFill>
                  <a:srgbClr val="3333FF"/>
                </a:solidFill>
                <a:latin typeface="Comic Sans MS"/>
                <a:cs typeface="Comic Sans MS"/>
              </a:rPr>
              <a:t>locali</a:t>
            </a:r>
            <a:r>
              <a:rPr sz="2200" spc="-20" dirty="0">
                <a:solidFill>
                  <a:srgbClr val="3333FF"/>
                </a:solidFill>
                <a:latin typeface="Comic Sans MS"/>
                <a:cs typeface="Comic Sans MS"/>
              </a:rPr>
              <a:t>z</a:t>
            </a:r>
            <a:r>
              <a:rPr sz="2200" spc="-5" dirty="0">
                <a:solidFill>
                  <a:srgbClr val="3333FF"/>
                </a:solidFill>
                <a:latin typeface="Comic Sans MS"/>
                <a:cs typeface="Comic Sans MS"/>
              </a:rPr>
              <a:t>ed</a:t>
            </a:r>
            <a:r>
              <a:rPr sz="2200" spc="10" dirty="0">
                <a:solidFill>
                  <a:srgbClr val="3333FF"/>
                </a:solidFill>
                <a:latin typeface="Comic Sans MS"/>
                <a:cs typeface="Comic Sans MS"/>
              </a:rPr>
              <a:t> </a:t>
            </a:r>
            <a:r>
              <a:rPr sz="2200" spc="-10" dirty="0">
                <a:solidFill>
                  <a:srgbClr val="3333FF"/>
                </a:solidFill>
                <a:latin typeface="Comic Sans MS"/>
                <a:cs typeface="Comic Sans MS"/>
              </a:rPr>
              <a:t>t</a:t>
            </a:r>
            <a:r>
              <a:rPr sz="2200" spc="-5" dirty="0">
                <a:solidFill>
                  <a:srgbClr val="3333FF"/>
                </a:solidFill>
                <a:latin typeface="Comic Sans MS"/>
                <a:cs typeface="Comic Sans MS"/>
              </a:rPr>
              <a:t>o</a:t>
            </a:r>
            <a:r>
              <a:rPr sz="2200" spc="5" dirty="0">
                <a:solidFill>
                  <a:srgbClr val="3333FF"/>
                </a:solidFill>
                <a:latin typeface="Comic Sans MS"/>
                <a:cs typeface="Comic Sans MS"/>
              </a:rPr>
              <a:t> </a:t>
            </a:r>
            <a:r>
              <a:rPr sz="2200" spc="-10" dirty="0">
                <a:solidFill>
                  <a:srgbClr val="3333FF"/>
                </a:solidFill>
                <a:latin typeface="Comic Sans MS"/>
                <a:cs typeface="Comic Sans MS"/>
              </a:rPr>
              <a:t>repositor</a:t>
            </a:r>
            <a:r>
              <a:rPr sz="2200" spc="-5" dirty="0">
                <a:solidFill>
                  <a:srgbClr val="3333FF"/>
                </a:solidFill>
                <a:latin typeface="Comic Sans MS"/>
                <a:cs typeface="Comic Sans MS"/>
              </a:rPr>
              <a:t>y</a:t>
            </a:r>
            <a:r>
              <a:rPr sz="2200" spc="50" dirty="0">
                <a:solidFill>
                  <a:srgbClr val="3333FF"/>
                </a:solidFill>
                <a:latin typeface="Comic Sans MS"/>
                <a:cs typeface="Comic Sans MS"/>
              </a:rPr>
              <a:t> </a:t>
            </a:r>
            <a:r>
              <a:rPr sz="2200" spc="-5" dirty="0">
                <a:solidFill>
                  <a:srgbClr val="3333FF"/>
                </a:solidFill>
                <a:latin typeface="Comic Sans MS"/>
                <a:cs typeface="Comic Sans MS"/>
              </a:rPr>
              <a:t>mo</a:t>
            </a:r>
            <a:r>
              <a:rPr sz="2200" spc="-20" dirty="0">
                <a:solidFill>
                  <a:srgbClr val="3333FF"/>
                </a:solidFill>
                <a:latin typeface="Comic Sans MS"/>
                <a:cs typeface="Comic Sans MS"/>
              </a:rPr>
              <a:t>d</a:t>
            </a:r>
            <a:r>
              <a:rPr sz="2200" spc="-5" dirty="0">
                <a:solidFill>
                  <a:srgbClr val="3333FF"/>
                </a:solidFill>
                <a:latin typeface="Comic Sans MS"/>
                <a:cs typeface="Comic Sans MS"/>
              </a:rPr>
              <a:t>ule</a:t>
            </a:r>
            <a:endParaRPr sz="2200">
              <a:latin typeface="Comic Sans MS"/>
              <a:cs typeface="Comic Sans MS"/>
            </a:endParaRPr>
          </a:p>
        </p:txBody>
      </p:sp>
      <p:sp>
        <p:nvSpPr>
          <p:cNvPr id="4" name="object 4"/>
          <p:cNvSpPr txBox="1"/>
          <p:nvPr/>
        </p:nvSpPr>
        <p:spPr>
          <a:xfrm>
            <a:off x="350838" y="3213100"/>
            <a:ext cx="8610600" cy="2847975"/>
          </a:xfrm>
          <a:prstGeom prst="rect">
            <a:avLst/>
          </a:prstGeom>
          <a:ln w="9525">
            <a:solidFill>
              <a:srgbClr val="000000"/>
            </a:solidFill>
          </a:ln>
        </p:spPr>
        <p:txBody>
          <a:bodyPr lIns="0" tIns="0" rIns="0" bIns="0">
            <a:spAutoFit/>
          </a:bodyPr>
          <a:lstStyle/>
          <a:p>
            <a:pPr marL="86360">
              <a:defRPr/>
            </a:pPr>
            <a:r>
              <a:rPr sz="2400" spc="-5" dirty="0">
                <a:solidFill>
                  <a:srgbClr val="3333FF"/>
                </a:solidFill>
                <a:latin typeface="Comic Sans MS"/>
                <a:cs typeface="Comic Sans MS"/>
              </a:rPr>
              <a:t>Weaknes</a:t>
            </a:r>
            <a:r>
              <a:rPr sz="2400" spc="-15" dirty="0">
                <a:solidFill>
                  <a:srgbClr val="3333FF"/>
                </a:solidFill>
                <a:latin typeface="Comic Sans MS"/>
                <a:cs typeface="Comic Sans MS"/>
              </a:rPr>
              <a:t>s</a:t>
            </a:r>
            <a:r>
              <a:rPr sz="2400" spc="-5" dirty="0">
                <a:solidFill>
                  <a:srgbClr val="3333FF"/>
                </a:solidFill>
                <a:latin typeface="Comic Sans MS"/>
                <a:cs typeface="Comic Sans MS"/>
              </a:rPr>
              <a:t>es:</a:t>
            </a:r>
            <a:endParaRPr sz="2400">
              <a:latin typeface="Comic Sans MS"/>
              <a:cs typeface="Comic Sans MS"/>
            </a:endParaRPr>
          </a:p>
          <a:p>
            <a:pPr marL="447675" indent="-361315">
              <a:lnSpc>
                <a:spcPts val="2735"/>
              </a:lnSpc>
              <a:spcBef>
                <a:spcPts val="290"/>
              </a:spcBef>
              <a:buClr>
                <a:srgbClr val="8A0000"/>
              </a:buClr>
              <a:buFont typeface="Wingdings"/>
              <a:buChar char=""/>
              <a:tabLst>
                <a:tab pos="448309" algn="l"/>
              </a:tabLst>
              <a:defRPr/>
            </a:pPr>
            <a:r>
              <a:rPr sz="2400" spc="-5" dirty="0">
                <a:latin typeface="Comic Sans MS"/>
                <a:cs typeface="Comic Sans MS"/>
              </a:rPr>
              <a:t>Subsystem</a:t>
            </a:r>
            <a:r>
              <a:rPr sz="2400" dirty="0">
                <a:latin typeface="Comic Sans MS"/>
                <a:cs typeface="Comic Sans MS"/>
              </a:rPr>
              <a:t>s</a:t>
            </a:r>
            <a:r>
              <a:rPr sz="2400" spc="-35" dirty="0">
                <a:latin typeface="Comic Sans MS"/>
                <a:cs typeface="Comic Sans MS"/>
              </a:rPr>
              <a:t> </a:t>
            </a:r>
            <a:r>
              <a:rPr sz="2400" dirty="0">
                <a:latin typeface="Comic Sans MS"/>
                <a:cs typeface="Comic Sans MS"/>
              </a:rPr>
              <a:t>m</a:t>
            </a:r>
            <a:r>
              <a:rPr sz="2400" spc="-10" dirty="0">
                <a:latin typeface="Comic Sans MS"/>
                <a:cs typeface="Comic Sans MS"/>
              </a:rPr>
              <a:t>u</a:t>
            </a:r>
            <a:r>
              <a:rPr sz="2400" dirty="0">
                <a:latin typeface="Comic Sans MS"/>
                <a:cs typeface="Comic Sans MS"/>
              </a:rPr>
              <a:t>st</a:t>
            </a:r>
            <a:r>
              <a:rPr sz="2400" spc="-20" dirty="0">
                <a:latin typeface="Comic Sans MS"/>
                <a:cs typeface="Comic Sans MS"/>
              </a:rPr>
              <a:t> </a:t>
            </a:r>
            <a:r>
              <a:rPr sz="2400" dirty="0">
                <a:latin typeface="Comic Sans MS"/>
                <a:cs typeface="Comic Sans MS"/>
              </a:rPr>
              <a:t>a</a:t>
            </a:r>
            <a:r>
              <a:rPr sz="2400" spc="-10" dirty="0">
                <a:latin typeface="Comic Sans MS"/>
                <a:cs typeface="Comic Sans MS"/>
              </a:rPr>
              <a:t>g</a:t>
            </a:r>
            <a:r>
              <a:rPr sz="2400" spc="-5" dirty="0">
                <a:latin typeface="Comic Sans MS"/>
                <a:cs typeface="Comic Sans MS"/>
              </a:rPr>
              <a:t>re</a:t>
            </a:r>
            <a:r>
              <a:rPr sz="2400" dirty="0">
                <a:latin typeface="Comic Sans MS"/>
                <a:cs typeface="Comic Sans MS"/>
              </a:rPr>
              <a:t>e </a:t>
            </a:r>
            <a:r>
              <a:rPr sz="2400" spc="-10" dirty="0">
                <a:latin typeface="Comic Sans MS"/>
                <a:cs typeface="Comic Sans MS"/>
              </a:rPr>
              <a:t>(</a:t>
            </a:r>
            <a:r>
              <a:rPr sz="2400" spc="-5" dirty="0">
                <a:latin typeface="Comic Sans MS"/>
                <a:cs typeface="Comic Sans MS"/>
              </a:rPr>
              <a:t>i.e.</a:t>
            </a:r>
            <a:r>
              <a:rPr sz="2400" dirty="0">
                <a:latin typeface="Comic Sans MS"/>
                <a:cs typeface="Comic Sans MS"/>
              </a:rPr>
              <a:t>,</a:t>
            </a:r>
            <a:r>
              <a:rPr sz="2400" spc="-5" dirty="0">
                <a:latin typeface="Comic Sans MS"/>
                <a:cs typeface="Comic Sans MS"/>
              </a:rPr>
              <a:t> </a:t>
            </a:r>
            <a:r>
              <a:rPr sz="2400" dirty="0">
                <a:latin typeface="Comic Sans MS"/>
                <a:cs typeface="Comic Sans MS"/>
              </a:rPr>
              <a:t>co</a:t>
            </a:r>
            <a:r>
              <a:rPr sz="2400" spc="-10" dirty="0">
                <a:latin typeface="Comic Sans MS"/>
                <a:cs typeface="Comic Sans MS"/>
              </a:rPr>
              <a:t>m</a:t>
            </a:r>
            <a:r>
              <a:rPr sz="2400" dirty="0">
                <a:latin typeface="Comic Sans MS"/>
                <a:cs typeface="Comic Sans MS"/>
              </a:rPr>
              <a:t>pro</a:t>
            </a:r>
            <a:r>
              <a:rPr sz="2400" spc="-15" dirty="0">
                <a:latin typeface="Comic Sans MS"/>
                <a:cs typeface="Comic Sans MS"/>
              </a:rPr>
              <a:t>m</a:t>
            </a:r>
            <a:r>
              <a:rPr sz="2400" spc="-5" dirty="0">
                <a:latin typeface="Comic Sans MS"/>
                <a:cs typeface="Comic Sans MS"/>
              </a:rPr>
              <a:t>ise</a:t>
            </a:r>
            <a:r>
              <a:rPr sz="2400" dirty="0">
                <a:latin typeface="Comic Sans MS"/>
                <a:cs typeface="Comic Sans MS"/>
              </a:rPr>
              <a:t>) </a:t>
            </a:r>
            <a:r>
              <a:rPr sz="2400" spc="-10" dirty="0">
                <a:latin typeface="Comic Sans MS"/>
                <a:cs typeface="Comic Sans MS"/>
              </a:rPr>
              <a:t>o</a:t>
            </a:r>
            <a:r>
              <a:rPr sz="2400" dirty="0">
                <a:latin typeface="Comic Sans MS"/>
                <a:cs typeface="Comic Sans MS"/>
              </a:rPr>
              <a:t>n</a:t>
            </a:r>
            <a:r>
              <a:rPr sz="2400" spc="-5" dirty="0">
                <a:latin typeface="Comic Sans MS"/>
                <a:cs typeface="Comic Sans MS"/>
              </a:rPr>
              <a:t> </a:t>
            </a:r>
            <a:r>
              <a:rPr sz="2400" dirty="0">
                <a:latin typeface="Comic Sans MS"/>
                <a:cs typeface="Comic Sans MS"/>
              </a:rPr>
              <a:t>a</a:t>
            </a:r>
            <a:endParaRPr sz="2400">
              <a:latin typeface="Comic Sans MS"/>
              <a:cs typeface="Comic Sans MS"/>
            </a:endParaRPr>
          </a:p>
          <a:p>
            <a:pPr marL="447675">
              <a:lnSpc>
                <a:spcPts val="2735"/>
              </a:lnSpc>
              <a:defRPr/>
            </a:pPr>
            <a:r>
              <a:rPr sz="2400" spc="-5" dirty="0">
                <a:latin typeface="Comic Sans MS"/>
                <a:cs typeface="Comic Sans MS"/>
              </a:rPr>
              <a:t>reposit</a:t>
            </a:r>
            <a:r>
              <a:rPr sz="2400" dirty="0">
                <a:latin typeface="Comic Sans MS"/>
                <a:cs typeface="Comic Sans MS"/>
              </a:rPr>
              <a:t>o</a:t>
            </a:r>
            <a:r>
              <a:rPr sz="2400" spc="-5" dirty="0">
                <a:latin typeface="Comic Sans MS"/>
                <a:cs typeface="Comic Sans MS"/>
              </a:rPr>
              <a:t>r</a:t>
            </a:r>
            <a:r>
              <a:rPr sz="2400" dirty="0">
                <a:latin typeface="Comic Sans MS"/>
                <a:cs typeface="Comic Sans MS"/>
              </a:rPr>
              <a:t>y</a:t>
            </a:r>
            <a:r>
              <a:rPr sz="2400" spc="-10" dirty="0">
                <a:latin typeface="Comic Sans MS"/>
                <a:cs typeface="Comic Sans MS"/>
              </a:rPr>
              <a:t> </a:t>
            </a:r>
            <a:r>
              <a:rPr sz="2400" spc="-5" dirty="0">
                <a:latin typeface="Comic Sans MS"/>
                <a:cs typeface="Comic Sans MS"/>
              </a:rPr>
              <a:t>d</a:t>
            </a:r>
            <a:r>
              <a:rPr sz="2400" spc="-10" dirty="0">
                <a:latin typeface="Comic Sans MS"/>
                <a:cs typeface="Comic Sans MS"/>
              </a:rPr>
              <a:t>at</a:t>
            </a:r>
            <a:r>
              <a:rPr sz="2400" spc="-5" dirty="0">
                <a:latin typeface="Comic Sans MS"/>
                <a:cs typeface="Comic Sans MS"/>
              </a:rPr>
              <a:t>a</a:t>
            </a:r>
            <a:r>
              <a:rPr sz="2400" spc="-10" dirty="0">
                <a:latin typeface="Comic Sans MS"/>
                <a:cs typeface="Comic Sans MS"/>
              </a:rPr>
              <a:t> </a:t>
            </a:r>
            <a:r>
              <a:rPr sz="2400" dirty="0">
                <a:latin typeface="Comic Sans MS"/>
                <a:cs typeface="Comic Sans MS"/>
              </a:rPr>
              <a:t>mo</a:t>
            </a:r>
            <a:r>
              <a:rPr sz="2400" spc="-15" dirty="0">
                <a:latin typeface="Comic Sans MS"/>
                <a:cs typeface="Comic Sans MS"/>
              </a:rPr>
              <a:t>d</a:t>
            </a:r>
            <a:r>
              <a:rPr sz="2400" spc="-5" dirty="0">
                <a:latin typeface="Comic Sans MS"/>
                <a:cs typeface="Comic Sans MS"/>
              </a:rPr>
              <a:t>el</a:t>
            </a:r>
            <a:endParaRPr sz="2400">
              <a:latin typeface="Comic Sans MS"/>
              <a:cs typeface="Comic Sans MS"/>
            </a:endParaRPr>
          </a:p>
          <a:p>
            <a:pPr marL="447675" indent="-361315">
              <a:spcBef>
                <a:spcPts val="285"/>
              </a:spcBef>
              <a:buClr>
                <a:srgbClr val="8A0000"/>
              </a:buClr>
              <a:buFont typeface="Wingdings"/>
              <a:buChar char=""/>
              <a:tabLst>
                <a:tab pos="448309" algn="l"/>
              </a:tabLst>
              <a:defRPr/>
            </a:pPr>
            <a:r>
              <a:rPr sz="2400" spc="-5" dirty="0">
                <a:latin typeface="Comic Sans MS"/>
                <a:cs typeface="Comic Sans MS"/>
              </a:rPr>
              <a:t>S</a:t>
            </a:r>
            <a:r>
              <a:rPr sz="2400" spc="5" dirty="0">
                <a:latin typeface="Comic Sans MS"/>
                <a:cs typeface="Comic Sans MS"/>
              </a:rPr>
              <a:t>c</a:t>
            </a:r>
            <a:r>
              <a:rPr sz="2400" spc="-5" dirty="0">
                <a:latin typeface="Comic Sans MS"/>
                <a:cs typeface="Comic Sans MS"/>
              </a:rPr>
              <a:t>h</a:t>
            </a:r>
            <a:r>
              <a:rPr sz="2400" dirty="0">
                <a:latin typeface="Comic Sans MS"/>
                <a:cs typeface="Comic Sans MS"/>
              </a:rPr>
              <a:t>e</a:t>
            </a:r>
            <a:r>
              <a:rPr sz="2400" spc="-5" dirty="0">
                <a:latin typeface="Comic Sans MS"/>
                <a:cs typeface="Comic Sans MS"/>
              </a:rPr>
              <a:t>ma</a:t>
            </a:r>
            <a:r>
              <a:rPr sz="2400" spc="-35" dirty="0">
                <a:latin typeface="Comic Sans MS"/>
                <a:cs typeface="Comic Sans MS"/>
              </a:rPr>
              <a:t> </a:t>
            </a:r>
            <a:r>
              <a:rPr sz="2400" dirty="0">
                <a:latin typeface="Comic Sans MS"/>
                <a:cs typeface="Comic Sans MS"/>
              </a:rPr>
              <a:t>evolution</a:t>
            </a:r>
            <a:r>
              <a:rPr sz="2400" spc="-10" dirty="0">
                <a:latin typeface="Comic Sans MS"/>
                <a:cs typeface="Comic Sans MS"/>
              </a:rPr>
              <a:t> </a:t>
            </a:r>
            <a:r>
              <a:rPr sz="2400" spc="-5" dirty="0">
                <a:latin typeface="Comic Sans MS"/>
                <a:cs typeface="Comic Sans MS"/>
              </a:rPr>
              <a:t>i</a:t>
            </a:r>
            <a:r>
              <a:rPr sz="2400" dirty="0">
                <a:latin typeface="Comic Sans MS"/>
                <a:cs typeface="Comic Sans MS"/>
              </a:rPr>
              <a:t>s</a:t>
            </a:r>
            <a:r>
              <a:rPr sz="2400" spc="-10" dirty="0">
                <a:latin typeface="Comic Sans MS"/>
                <a:cs typeface="Comic Sans MS"/>
              </a:rPr>
              <a:t> </a:t>
            </a:r>
            <a:r>
              <a:rPr sz="2400" spc="-5" dirty="0">
                <a:latin typeface="Comic Sans MS"/>
                <a:cs typeface="Comic Sans MS"/>
              </a:rPr>
              <a:t>difficu</a:t>
            </a:r>
            <a:r>
              <a:rPr sz="2400" spc="10" dirty="0">
                <a:latin typeface="Comic Sans MS"/>
                <a:cs typeface="Comic Sans MS"/>
              </a:rPr>
              <a:t>l</a:t>
            </a:r>
            <a:r>
              <a:rPr sz="2400" dirty="0">
                <a:latin typeface="Comic Sans MS"/>
                <a:cs typeface="Comic Sans MS"/>
              </a:rPr>
              <a:t>t</a:t>
            </a:r>
            <a:r>
              <a:rPr sz="2400" spc="5" dirty="0">
                <a:latin typeface="Comic Sans MS"/>
                <a:cs typeface="Comic Sans MS"/>
              </a:rPr>
              <a:t> </a:t>
            </a:r>
            <a:r>
              <a:rPr sz="2400" dirty="0">
                <a:latin typeface="Comic Sans MS"/>
                <a:cs typeface="Comic Sans MS"/>
              </a:rPr>
              <a:t>and </a:t>
            </a:r>
            <a:r>
              <a:rPr sz="2400" spc="-5" dirty="0">
                <a:latin typeface="Comic Sans MS"/>
                <a:cs typeface="Comic Sans MS"/>
              </a:rPr>
              <a:t>exp</a:t>
            </a:r>
            <a:r>
              <a:rPr sz="2400" dirty="0">
                <a:latin typeface="Comic Sans MS"/>
                <a:cs typeface="Comic Sans MS"/>
              </a:rPr>
              <a:t>e</a:t>
            </a:r>
            <a:r>
              <a:rPr sz="2400" spc="-5" dirty="0">
                <a:latin typeface="Comic Sans MS"/>
                <a:cs typeface="Comic Sans MS"/>
              </a:rPr>
              <a:t>nsive</a:t>
            </a:r>
            <a:endParaRPr sz="2400">
              <a:latin typeface="Comic Sans MS"/>
              <a:cs typeface="Comic Sans MS"/>
            </a:endParaRPr>
          </a:p>
          <a:p>
            <a:pPr marL="447675" indent="-361315">
              <a:spcBef>
                <a:spcPts val="285"/>
              </a:spcBef>
              <a:buClr>
                <a:srgbClr val="8A0000"/>
              </a:buClr>
              <a:buFont typeface="Wingdings"/>
              <a:buChar char=""/>
              <a:tabLst>
                <a:tab pos="448309" algn="l"/>
              </a:tabLst>
              <a:defRPr/>
            </a:pPr>
            <a:r>
              <a:rPr sz="2400" spc="-5" dirty="0">
                <a:latin typeface="Comic Sans MS"/>
                <a:cs typeface="Comic Sans MS"/>
              </a:rPr>
              <a:t>Di</a:t>
            </a:r>
            <a:r>
              <a:rPr sz="2400" spc="-20" dirty="0">
                <a:latin typeface="Comic Sans MS"/>
                <a:cs typeface="Comic Sans MS"/>
              </a:rPr>
              <a:t>s</a:t>
            </a:r>
            <a:r>
              <a:rPr sz="2400" spc="-5" dirty="0">
                <a:latin typeface="Comic Sans MS"/>
                <a:cs typeface="Comic Sans MS"/>
              </a:rPr>
              <a:t>tributio</a:t>
            </a:r>
            <a:r>
              <a:rPr sz="2400" dirty="0">
                <a:latin typeface="Comic Sans MS"/>
                <a:cs typeface="Comic Sans MS"/>
              </a:rPr>
              <a:t>n can</a:t>
            </a:r>
            <a:r>
              <a:rPr sz="2400" spc="-5" dirty="0">
                <a:latin typeface="Comic Sans MS"/>
                <a:cs typeface="Comic Sans MS"/>
              </a:rPr>
              <a:t> </a:t>
            </a:r>
            <a:r>
              <a:rPr sz="2400" dirty="0">
                <a:latin typeface="Comic Sans MS"/>
                <a:cs typeface="Comic Sans MS"/>
              </a:rPr>
              <a:t>b</a:t>
            </a:r>
            <a:r>
              <a:rPr sz="2400" spc="-5" dirty="0">
                <a:latin typeface="Comic Sans MS"/>
                <a:cs typeface="Comic Sans MS"/>
              </a:rPr>
              <a:t>e</a:t>
            </a:r>
            <a:r>
              <a:rPr sz="2400" dirty="0">
                <a:latin typeface="Comic Sans MS"/>
                <a:cs typeface="Comic Sans MS"/>
              </a:rPr>
              <a:t> </a:t>
            </a:r>
            <a:r>
              <a:rPr sz="2400" spc="-5" dirty="0">
                <a:latin typeface="Comic Sans MS"/>
                <a:cs typeface="Comic Sans MS"/>
              </a:rPr>
              <a:t>a</a:t>
            </a:r>
            <a:r>
              <a:rPr sz="2400" spc="-20" dirty="0">
                <a:latin typeface="Comic Sans MS"/>
                <a:cs typeface="Comic Sans MS"/>
              </a:rPr>
              <a:t> </a:t>
            </a:r>
            <a:r>
              <a:rPr sz="2400" dirty="0">
                <a:latin typeface="Comic Sans MS"/>
                <a:cs typeface="Comic Sans MS"/>
              </a:rPr>
              <a:t>proble</a:t>
            </a:r>
            <a:r>
              <a:rPr sz="2400" spc="-5" dirty="0">
                <a:latin typeface="Comic Sans MS"/>
                <a:cs typeface="Comic Sans MS"/>
              </a:rPr>
              <a:t>m</a:t>
            </a:r>
            <a:endParaRPr sz="2400">
              <a:latin typeface="Comic Sans MS"/>
              <a:cs typeface="Comic Sans MS"/>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Blackboar</a:t>
            </a:r>
            <a:r>
              <a:rPr spc="-5" dirty="0"/>
              <a:t>d</a:t>
            </a:r>
            <a:r>
              <a:rPr spc="20" dirty="0"/>
              <a:t> </a:t>
            </a:r>
            <a:r>
              <a:rPr spc="-10" dirty="0"/>
              <a:t>ar</a:t>
            </a:r>
            <a:r>
              <a:rPr spc="-20" dirty="0"/>
              <a:t>c</a:t>
            </a:r>
            <a:r>
              <a:rPr spc="-5" dirty="0"/>
              <a:t>hit</a:t>
            </a:r>
            <a:r>
              <a:rPr spc="-15" dirty="0"/>
              <a:t>e</a:t>
            </a:r>
            <a:r>
              <a:rPr spc="-10" dirty="0"/>
              <a:t>c</a:t>
            </a:r>
            <a:r>
              <a:rPr spc="-20" dirty="0"/>
              <a:t>t</a:t>
            </a:r>
            <a:r>
              <a:rPr spc="-5" dirty="0"/>
              <a:t>ure</a:t>
            </a:r>
          </a:p>
        </p:txBody>
      </p:sp>
      <p:sp>
        <p:nvSpPr>
          <p:cNvPr id="629762"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1A46B04-BEEF-B042-9D75-5D7A8DB6478F}" type="slidenum">
              <a:rPr lang="en-US" sz="1200">
                <a:latin typeface="Garamond" charset="0"/>
              </a:rPr>
              <a:pPr eaLnBrk="1" hangingPunct="1"/>
              <a:t>313</a:t>
            </a:fld>
            <a:endParaRPr lang="en-US" sz="1200">
              <a:latin typeface="Garamond" charset="0"/>
            </a:endParaRPr>
          </a:p>
        </p:txBody>
      </p:sp>
      <p:sp>
        <p:nvSpPr>
          <p:cNvPr id="629763" name="object 3"/>
          <p:cNvSpPr txBox="1">
            <a:spLocks noChangeArrowheads="1"/>
          </p:cNvSpPr>
          <p:nvPr/>
        </p:nvSpPr>
        <p:spPr bwMode="auto">
          <a:xfrm>
            <a:off x="328613" y="960438"/>
            <a:ext cx="8169275" cy="406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b="1">
                <a:solidFill>
                  <a:srgbClr val="3366FF"/>
                </a:solidFill>
                <a:latin typeface="Comic Sans MS" charset="0"/>
                <a:cs typeface="Comic Sans MS" charset="0"/>
              </a:rPr>
              <a:t>Interactions </a:t>
            </a:r>
            <a:r>
              <a:rPr lang="en-US">
                <a:latin typeface="Comic Sans MS" charset="0"/>
                <a:cs typeface="Comic Sans MS" charset="0"/>
              </a:rPr>
              <a:t>among knowledge sources </a:t>
            </a:r>
            <a:r>
              <a:rPr lang="en-US" b="1">
                <a:solidFill>
                  <a:srgbClr val="3366FF"/>
                </a:solidFill>
                <a:latin typeface="Comic Sans MS" charset="0"/>
                <a:cs typeface="Comic Sans MS" charset="0"/>
              </a:rPr>
              <a:t>solely through repository</a:t>
            </a:r>
            <a:endParaRPr lang="en-US">
              <a:latin typeface="Comic Sans MS" charset="0"/>
              <a:cs typeface="Comic Sans MS" charset="0"/>
            </a:endParaRPr>
          </a:p>
          <a:p>
            <a:pPr eaLnBrk="1" hangingPunct="1">
              <a:spcBef>
                <a:spcPts val="575"/>
              </a:spcBef>
            </a:pPr>
            <a:r>
              <a:rPr lang="en-US">
                <a:latin typeface="Comic Sans MS" charset="0"/>
                <a:cs typeface="Comic Sans MS" charset="0"/>
              </a:rPr>
              <a:t>Knowledge sources make changes to the shared data that</a:t>
            </a:r>
          </a:p>
          <a:p>
            <a:pPr eaLnBrk="1" hangingPunct="1"/>
            <a:r>
              <a:rPr lang="en-US">
                <a:latin typeface="Comic Sans MS" charset="0"/>
                <a:cs typeface="Comic Sans MS" charset="0"/>
              </a:rPr>
              <a:t>lead incrementally to solution</a:t>
            </a:r>
          </a:p>
          <a:p>
            <a:pPr eaLnBrk="1" hangingPunct="1">
              <a:spcBef>
                <a:spcPts val="575"/>
              </a:spcBef>
            </a:pPr>
            <a:r>
              <a:rPr lang="en-US">
                <a:latin typeface="Comic Sans MS" charset="0"/>
                <a:cs typeface="Comic Sans MS" charset="0"/>
              </a:rPr>
              <a:t>Control is driven entirely by the state of the blackboard</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Example</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Repository: modern compilers act on shared data:</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symbol table, abstract syntax tree</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Blackboard: signal and speech processing</a:t>
            </a:r>
            <a:endParaRPr lang="en-US">
              <a:latin typeface="Comic Sans MS" charset="0"/>
              <a:cs typeface="Comic Sans MS" charset="0"/>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Interpre</a:t>
            </a:r>
            <a:r>
              <a:rPr spc="-25" dirty="0"/>
              <a:t>t</a:t>
            </a:r>
            <a:r>
              <a:rPr spc="-10" dirty="0"/>
              <a:t>ers</a:t>
            </a:r>
          </a:p>
        </p:txBody>
      </p:sp>
      <p:sp>
        <p:nvSpPr>
          <p:cNvPr id="630786"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29B6786-7D7A-9749-89A0-86C82BA31514}" type="slidenum">
              <a:rPr lang="en-US" sz="1200">
                <a:latin typeface="Garamond" charset="0"/>
              </a:rPr>
              <a:pPr eaLnBrk="1" hangingPunct="1"/>
              <a:t>314</a:t>
            </a:fld>
            <a:endParaRPr lang="en-US" sz="1200">
              <a:latin typeface="Garamond" charset="0"/>
            </a:endParaRPr>
          </a:p>
        </p:txBody>
      </p:sp>
      <p:sp>
        <p:nvSpPr>
          <p:cNvPr id="630787" name="object 3"/>
          <p:cNvSpPr txBox="1">
            <a:spLocks noChangeArrowheads="1"/>
          </p:cNvSpPr>
          <p:nvPr/>
        </p:nvSpPr>
        <p:spPr bwMode="auto">
          <a:xfrm>
            <a:off x="328613" y="960438"/>
            <a:ext cx="7845425" cy="4865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Architecture is based on a </a:t>
            </a:r>
            <a:r>
              <a:rPr lang="en-US" b="1">
                <a:solidFill>
                  <a:srgbClr val="3366FF"/>
                </a:solidFill>
                <a:latin typeface="Comic Sans MS" charset="0"/>
                <a:cs typeface="Comic Sans MS" charset="0"/>
              </a:rPr>
              <a:t>virtual machine </a:t>
            </a:r>
            <a:r>
              <a:rPr lang="en-US">
                <a:latin typeface="Comic Sans MS" charset="0"/>
                <a:cs typeface="Comic Sans MS" charset="0"/>
              </a:rPr>
              <a:t>produced in software</a:t>
            </a:r>
          </a:p>
          <a:p>
            <a:pPr eaLnBrk="1" hangingPunct="1">
              <a:lnSpc>
                <a:spcPct val="110000"/>
              </a:lnSpc>
              <a:spcBef>
                <a:spcPts val="288"/>
              </a:spcBef>
            </a:pPr>
            <a:r>
              <a:rPr lang="en-US">
                <a:latin typeface="Comic Sans MS" charset="0"/>
                <a:cs typeface="Comic Sans MS" charset="0"/>
              </a:rPr>
              <a:t>Special kind of a </a:t>
            </a:r>
            <a:r>
              <a:rPr lang="en-US" b="1">
                <a:solidFill>
                  <a:srgbClr val="3366FF"/>
                </a:solidFill>
                <a:latin typeface="Comic Sans MS" charset="0"/>
                <a:cs typeface="Comic Sans MS" charset="0"/>
              </a:rPr>
              <a:t>layered architecture </a:t>
            </a:r>
            <a:r>
              <a:rPr lang="en-US">
                <a:latin typeface="Comic Sans MS" charset="0"/>
                <a:cs typeface="Comic Sans MS" charset="0"/>
              </a:rPr>
              <a:t>where a layer is implemented as a true language interpreter Components</a:t>
            </a:r>
          </a:p>
          <a:p>
            <a:pPr eaLnBrk="1" hangingPunct="1">
              <a:spcBef>
                <a:spcPts val="575"/>
              </a:spcBef>
              <a:buClr>
                <a:srgbClr val="8A0000"/>
              </a:buClr>
              <a:buSzPct val="79000"/>
              <a:buFont typeface="Wingdings" charset="0"/>
              <a:buChar char=""/>
            </a:pPr>
            <a:r>
              <a:rPr lang="ja-JP" altLang="en-US">
                <a:solidFill>
                  <a:srgbClr val="3333FF"/>
                </a:solidFill>
                <a:latin typeface="Comic Sans MS" charset="0"/>
                <a:cs typeface="Comic Sans MS" charset="0"/>
              </a:rPr>
              <a:t>“</a:t>
            </a:r>
            <a:r>
              <a:rPr lang="en-US" altLang="ja-JP">
                <a:solidFill>
                  <a:srgbClr val="3333FF"/>
                </a:solidFill>
                <a:latin typeface="Comic Sans MS" charset="0"/>
                <a:cs typeface="Comic Sans MS" charset="0"/>
              </a:rPr>
              <a:t>Program</a:t>
            </a:r>
            <a:r>
              <a:rPr lang="ja-JP" altLang="en-US">
                <a:solidFill>
                  <a:srgbClr val="3333FF"/>
                </a:solidFill>
                <a:latin typeface="Comic Sans MS" charset="0"/>
                <a:cs typeface="Comic Sans MS" charset="0"/>
              </a:rPr>
              <a:t>”</a:t>
            </a:r>
            <a:r>
              <a:rPr lang="en-US" altLang="ja-JP">
                <a:solidFill>
                  <a:srgbClr val="3333FF"/>
                </a:solidFill>
                <a:latin typeface="Comic Sans MS" charset="0"/>
                <a:cs typeface="Comic Sans MS" charset="0"/>
              </a:rPr>
              <a:t> being executed and its data</a:t>
            </a:r>
            <a:endParaRPr lang="en-US" altLang="ja-JP">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Interpretation engine and its state</a:t>
            </a:r>
            <a:endParaRPr lang="en-US">
              <a:latin typeface="Comic Sans MS" charset="0"/>
              <a:cs typeface="Comic Sans MS" charset="0"/>
            </a:endParaRPr>
          </a:p>
          <a:p>
            <a:pPr eaLnBrk="1" hangingPunct="1">
              <a:spcBef>
                <a:spcPts val="575"/>
              </a:spcBef>
            </a:pPr>
            <a:r>
              <a:rPr lang="en-US">
                <a:latin typeface="Comic Sans MS" charset="0"/>
                <a:cs typeface="Comic Sans MS" charset="0"/>
              </a:rPr>
              <a:t>Example: Java Virtual Machine</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Java code translated to platform independent bytecode</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JVM is platform specific and interprets the</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bytecode</a:t>
            </a:r>
            <a:endParaRPr lang="en-US">
              <a:latin typeface="Comic Sans MS" charset="0"/>
              <a:cs typeface="Comic Sans MS" charset="0"/>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5" dirty="0"/>
              <a:t>O</a:t>
            </a:r>
            <a:r>
              <a:rPr dirty="0"/>
              <a:t>b</a:t>
            </a:r>
            <a:r>
              <a:rPr spc="-5" dirty="0"/>
              <a:t>je</a:t>
            </a:r>
            <a:r>
              <a:rPr spc="-20" dirty="0"/>
              <a:t>c</a:t>
            </a:r>
            <a:r>
              <a:rPr spc="-10" dirty="0"/>
              <a:t>t</a:t>
            </a:r>
            <a:r>
              <a:rPr dirty="0"/>
              <a:t>-</a:t>
            </a:r>
            <a:r>
              <a:rPr spc="-5" dirty="0"/>
              <a:t>orient</a:t>
            </a:r>
            <a:r>
              <a:rPr spc="-20" dirty="0"/>
              <a:t>e</a:t>
            </a:r>
            <a:r>
              <a:rPr spc="-5" dirty="0"/>
              <a:t>d</a:t>
            </a:r>
          </a:p>
        </p:txBody>
      </p:sp>
      <p:sp>
        <p:nvSpPr>
          <p:cNvPr id="631810"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977D1C8-7632-894D-8D6C-920DD201ED05}" type="slidenum">
              <a:rPr lang="en-US" sz="1200">
                <a:latin typeface="Garamond" charset="0"/>
              </a:rPr>
              <a:pPr eaLnBrk="1" hangingPunct="1"/>
              <a:t>315</a:t>
            </a:fld>
            <a:endParaRPr lang="en-US" sz="1200">
              <a:latin typeface="Garamond" charset="0"/>
            </a:endParaRPr>
          </a:p>
        </p:txBody>
      </p:sp>
      <p:sp>
        <p:nvSpPr>
          <p:cNvPr id="631811" name="object 3"/>
          <p:cNvSpPr txBox="1">
            <a:spLocks noChangeArrowheads="1"/>
          </p:cNvSpPr>
          <p:nvPr/>
        </p:nvSpPr>
        <p:spPr bwMode="auto">
          <a:xfrm>
            <a:off x="328613" y="960438"/>
            <a:ext cx="8389937" cy="391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Based on analyzing the types of objects in the system and deriving the architecture from them</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Compendium of techniques meant to enhance extendibility and reusability: contracts, genericity, inheritance, polymorphism, dynamic binding…</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Thanks to broad notion of what an </a:t>
            </a:r>
            <a:r>
              <a:rPr lang="ja-JP" altLang="en-US">
                <a:latin typeface="Comic Sans MS" charset="0"/>
                <a:cs typeface="Comic Sans MS" charset="0"/>
              </a:rPr>
              <a:t>“</a:t>
            </a:r>
            <a:r>
              <a:rPr lang="en-US" altLang="ja-JP">
                <a:latin typeface="Comic Sans MS" charset="0"/>
                <a:cs typeface="Comic Sans MS" charset="0"/>
              </a:rPr>
              <a:t>object</a:t>
            </a:r>
            <a:r>
              <a:rPr lang="ja-JP" altLang="en-US">
                <a:latin typeface="Comic Sans MS" charset="0"/>
                <a:cs typeface="Comic Sans MS" charset="0"/>
              </a:rPr>
              <a:t>”</a:t>
            </a:r>
            <a:r>
              <a:rPr lang="en-US" altLang="ja-JP">
                <a:latin typeface="Comic Sans MS" charset="0"/>
                <a:cs typeface="Comic Sans MS" charset="0"/>
              </a:rPr>
              <a:t> is (e.g. a command, an event producer, an interpreter…), allows many of the previously discussed styles</a:t>
            </a:r>
            <a:endParaRPr lang="en-US">
              <a:latin typeface="Comic Sans MS" charset="0"/>
              <a:cs typeface="Comic Sans MS" charset="0"/>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12700">
              <a:defRPr/>
            </a:pPr>
            <a:r>
              <a:rPr spc="-10" dirty="0"/>
              <a:t>Conclusion</a:t>
            </a:r>
            <a:r>
              <a:rPr spc="-5" dirty="0"/>
              <a:t>:</a:t>
            </a:r>
            <a:r>
              <a:rPr spc="15" dirty="0"/>
              <a:t> </a:t>
            </a:r>
            <a:r>
              <a:rPr spc="-10" dirty="0"/>
              <a:t>as</a:t>
            </a:r>
            <a:r>
              <a:rPr spc="-20" dirty="0"/>
              <a:t>s</a:t>
            </a:r>
            <a:r>
              <a:rPr spc="-10" dirty="0"/>
              <a:t>es</a:t>
            </a:r>
            <a:r>
              <a:rPr spc="-20" dirty="0"/>
              <a:t>s</a:t>
            </a:r>
            <a:r>
              <a:rPr spc="-5" dirty="0"/>
              <a:t>ing</a:t>
            </a:r>
            <a:r>
              <a:rPr spc="30" dirty="0"/>
              <a:t> </a:t>
            </a:r>
            <a:r>
              <a:rPr spc="-10" dirty="0"/>
              <a:t>ar</a:t>
            </a:r>
            <a:r>
              <a:rPr spc="-20" dirty="0"/>
              <a:t>c</a:t>
            </a:r>
            <a:r>
              <a:rPr spc="-5" dirty="0"/>
              <a:t>hit</a:t>
            </a:r>
            <a:r>
              <a:rPr spc="-15" dirty="0"/>
              <a:t>e</a:t>
            </a:r>
            <a:r>
              <a:rPr spc="-10" dirty="0"/>
              <a:t>c</a:t>
            </a:r>
            <a:r>
              <a:rPr spc="-20" dirty="0"/>
              <a:t>t</a:t>
            </a:r>
            <a:r>
              <a:rPr spc="-5" dirty="0"/>
              <a:t>ures</a:t>
            </a:r>
          </a:p>
        </p:txBody>
      </p:sp>
      <p:sp>
        <p:nvSpPr>
          <p:cNvPr id="632834" name="object 4"/>
          <p:cNvSpPr>
            <a:spLocks noGrp="1"/>
          </p:cNvSpPr>
          <p:nvPr>
            <p:ph type="sldNum" sz="quarter" idx="12"/>
          </p:nvPr>
        </p:nvSpPr>
        <p:spPr>
          <a:xfrm>
            <a:off x="8832850" y="6611938"/>
            <a:ext cx="247650" cy="20478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254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10134EC-B11D-D141-A5DB-DADE277A16C2}" type="slidenum">
              <a:rPr lang="en-US" sz="1200">
                <a:latin typeface="Garamond" charset="0"/>
              </a:rPr>
              <a:pPr eaLnBrk="1" hangingPunct="1"/>
              <a:t>316</a:t>
            </a:fld>
            <a:endParaRPr lang="en-US" sz="1200">
              <a:latin typeface="Garamond" charset="0"/>
            </a:endParaRPr>
          </a:p>
        </p:txBody>
      </p:sp>
      <p:sp>
        <p:nvSpPr>
          <p:cNvPr id="632835" name="object 3"/>
          <p:cNvSpPr txBox="1">
            <a:spLocks noChangeArrowheads="1"/>
          </p:cNvSpPr>
          <p:nvPr/>
        </p:nvSpPr>
        <p:spPr bwMode="auto">
          <a:xfrm>
            <a:off x="328613" y="960438"/>
            <a:ext cx="6769100" cy="1209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ct val="120000"/>
              </a:lnSpc>
            </a:pPr>
            <a:r>
              <a:rPr lang="en-US">
                <a:latin typeface="Comic Sans MS" charset="0"/>
                <a:cs typeface="Comic Sans MS" charset="0"/>
              </a:rPr>
              <a:t>General style can be discussed ahead of time Know pros and cons</a:t>
            </a:r>
          </a:p>
          <a:p>
            <a:pPr eaLnBrk="1" hangingPunct="1">
              <a:spcBef>
                <a:spcPts val="588"/>
              </a:spcBef>
            </a:pPr>
            <a:r>
              <a:rPr lang="en-US">
                <a:latin typeface="Comic Sans MS" charset="0"/>
                <a:cs typeface="Comic Sans MS" charset="0"/>
              </a:rPr>
              <a:t>Architectural styles </a:t>
            </a:r>
            <a:r>
              <a:rPr lang="en-US">
                <a:latin typeface="Wingdings" charset="0"/>
                <a:cs typeface="Wingdings" charset="0"/>
              </a:rPr>
              <a:t> </a:t>
            </a:r>
            <a:r>
              <a:rPr lang="en-US">
                <a:latin typeface="Comic Sans MS" charset="0"/>
                <a:cs typeface="Comic Sans MS" charset="0"/>
              </a:rPr>
              <a:t>Patterns </a:t>
            </a:r>
            <a:r>
              <a:rPr lang="en-US">
                <a:latin typeface="Wingdings" charset="0"/>
                <a:cs typeface="Wingdings" charset="0"/>
              </a:rPr>
              <a:t> </a:t>
            </a:r>
            <a:r>
              <a:rPr lang="en-US">
                <a:latin typeface="Comic Sans MS" charset="0"/>
                <a:cs typeface="Comic Sans MS" charset="0"/>
              </a:rPr>
              <a:t>Components</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7" name="Rectangle 2"/>
          <p:cNvSpPr>
            <a:spLocks noGrp="1" noChangeArrowheads="1"/>
          </p:cNvSpPr>
          <p:nvPr>
            <p:ph type="title"/>
          </p:nvPr>
        </p:nvSpPr>
        <p:spPr/>
        <p:txBody>
          <a:bodyPr/>
          <a:lstStyle/>
          <a:p>
            <a:r>
              <a:rPr lang="en-US">
                <a:latin typeface="Garamond" charset="0"/>
                <a:ea typeface="宋体" charset="0"/>
              </a:rPr>
              <a:t>Architectural Style</a:t>
            </a:r>
          </a:p>
        </p:txBody>
      </p:sp>
      <p:sp>
        <p:nvSpPr>
          <p:cNvPr id="633858" name="Rectangle 3"/>
          <p:cNvSpPr>
            <a:spLocks noGrp="1" noChangeArrowheads="1"/>
          </p:cNvSpPr>
          <p:nvPr>
            <p:ph idx="1"/>
          </p:nvPr>
        </p:nvSpPr>
        <p:spPr>
          <a:xfrm>
            <a:off x="196850" y="1066800"/>
            <a:ext cx="8839200" cy="5029200"/>
          </a:xfrm>
        </p:spPr>
        <p:txBody>
          <a:bodyPr/>
          <a:lstStyle/>
          <a:p>
            <a:r>
              <a:rPr lang="en-US" sz="2000">
                <a:latin typeface="Arial" charset="0"/>
                <a:ea typeface="宋体" charset="0"/>
              </a:rPr>
              <a:t>An architectural style is a description of </a:t>
            </a:r>
            <a:r>
              <a:rPr lang="en-US" sz="2000" u="sng">
                <a:latin typeface="Arial" charset="0"/>
                <a:ea typeface="宋体" charset="0"/>
              </a:rPr>
              <a:t>component types</a:t>
            </a:r>
            <a:r>
              <a:rPr lang="en-US" sz="2000">
                <a:latin typeface="Arial" charset="0"/>
                <a:ea typeface="宋体" charset="0"/>
              </a:rPr>
              <a:t> and their topology.</a:t>
            </a:r>
            <a:br>
              <a:rPr lang="en-US" sz="2000">
                <a:latin typeface="Arial" charset="0"/>
                <a:ea typeface="宋体" charset="0"/>
              </a:rPr>
            </a:br>
            <a:endParaRPr lang="en-US" sz="2000">
              <a:latin typeface="Arial" charset="0"/>
              <a:ea typeface="宋体" charset="0"/>
            </a:endParaRPr>
          </a:p>
          <a:p>
            <a:r>
              <a:rPr lang="en-US" sz="2000">
                <a:latin typeface="Arial" charset="0"/>
                <a:ea typeface="宋体" charset="0"/>
              </a:rPr>
              <a:t>It also includes a description of the pattern of </a:t>
            </a:r>
            <a:r>
              <a:rPr lang="en-US" sz="2000" u="sng">
                <a:latin typeface="Arial" charset="0"/>
                <a:ea typeface="宋体" charset="0"/>
              </a:rPr>
              <a:t>data and control interaction</a:t>
            </a:r>
            <a:r>
              <a:rPr lang="en-US" sz="2000">
                <a:latin typeface="Arial" charset="0"/>
                <a:ea typeface="宋体" charset="0"/>
              </a:rPr>
              <a:t> among the components and an informal description of the benefits and drawbacks of using that style. </a:t>
            </a:r>
          </a:p>
          <a:p>
            <a:endParaRPr lang="en-US" sz="2000">
              <a:latin typeface="Arial" charset="0"/>
              <a:ea typeface="宋体" charset="0"/>
            </a:endParaRPr>
          </a:p>
          <a:p>
            <a:r>
              <a:rPr lang="en-US" sz="2000">
                <a:latin typeface="Arial" charset="0"/>
                <a:ea typeface="宋体" charset="0"/>
              </a:rPr>
              <a:t>Architectural styles define classes of designs along with their associated known properties. </a:t>
            </a:r>
            <a:br>
              <a:rPr lang="en-US" sz="2000">
                <a:latin typeface="Arial" charset="0"/>
                <a:ea typeface="宋体" charset="0"/>
              </a:rPr>
            </a:br>
            <a:endParaRPr lang="en-US" sz="2000">
              <a:latin typeface="Arial" charset="0"/>
              <a:ea typeface="宋体" charset="0"/>
            </a:endParaRPr>
          </a:p>
          <a:p>
            <a:r>
              <a:rPr lang="en-US" sz="2000">
                <a:latin typeface="Arial" charset="0"/>
                <a:ea typeface="宋体" charset="0"/>
              </a:rPr>
              <a:t>They offer experience-based evidence of how each class has been used historically, along with qualitative reasoning to explain why each class has its specific properties. (patterns)</a:t>
            </a:r>
          </a:p>
        </p:txBody>
      </p:sp>
      <p:sp>
        <p:nvSpPr>
          <p:cNvPr id="63385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BCB6A88-6D66-2F42-A261-FFE1431A9C91}" type="slidenum">
              <a:rPr lang="en-US" sz="1200">
                <a:latin typeface="Garamond" charset="0"/>
              </a:rPr>
              <a:pPr eaLnBrk="1" hangingPunct="1"/>
              <a:t>317</a:t>
            </a:fld>
            <a:endParaRPr lang="en-US" sz="1200">
              <a:latin typeface="Garamond" charset="0"/>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1" name="Rectangle 2"/>
          <p:cNvSpPr>
            <a:spLocks noGrp="1" noChangeArrowheads="1"/>
          </p:cNvSpPr>
          <p:nvPr>
            <p:ph type="title"/>
          </p:nvPr>
        </p:nvSpPr>
        <p:spPr/>
        <p:txBody>
          <a:bodyPr/>
          <a:lstStyle/>
          <a:p>
            <a:r>
              <a:rPr lang="en-US">
                <a:latin typeface="Garamond" charset="0"/>
                <a:ea typeface="宋体" charset="0"/>
              </a:rPr>
              <a:t>Architecture Styles</a:t>
            </a:r>
          </a:p>
        </p:txBody>
      </p:sp>
      <p:sp>
        <p:nvSpPr>
          <p:cNvPr id="634882" name="Rectangle 3"/>
          <p:cNvSpPr>
            <a:spLocks noGrp="1" noChangeArrowheads="1"/>
          </p:cNvSpPr>
          <p:nvPr>
            <p:ph idx="1"/>
          </p:nvPr>
        </p:nvSpPr>
        <p:spPr>
          <a:xfrm>
            <a:off x="228600" y="1066800"/>
            <a:ext cx="8534400" cy="5257800"/>
          </a:xfrm>
        </p:spPr>
        <p:txBody>
          <a:bodyPr/>
          <a:lstStyle/>
          <a:p>
            <a:pPr>
              <a:lnSpc>
                <a:spcPct val="90000"/>
              </a:lnSpc>
            </a:pPr>
            <a:r>
              <a:rPr lang="en-US" sz="1600">
                <a:latin typeface="Arial" charset="0"/>
                <a:ea typeface="宋体" charset="0"/>
              </a:rPr>
              <a:t>Looking for a Uniform Description of an Architecture</a:t>
            </a:r>
          </a:p>
          <a:p>
            <a:pPr lvl="1">
              <a:lnSpc>
                <a:spcPct val="90000"/>
              </a:lnSpc>
            </a:pPr>
            <a:r>
              <a:rPr lang="en-US" sz="1400">
                <a:latin typeface="Arial" charset="0"/>
                <a:ea typeface="宋体" charset="0"/>
              </a:rPr>
              <a:t>Which kinds of Components and connectors are used in the style</a:t>
            </a:r>
          </a:p>
          <a:p>
            <a:pPr lvl="2">
              <a:lnSpc>
                <a:spcPct val="90000"/>
              </a:lnSpc>
            </a:pPr>
            <a:r>
              <a:rPr lang="en-US" sz="1200">
                <a:latin typeface="Arial" charset="0"/>
                <a:ea typeface="宋体" charset="0"/>
              </a:rPr>
              <a:t>Examples: programs, objects, processes, filters</a:t>
            </a:r>
          </a:p>
          <a:p>
            <a:pPr lvl="2">
              <a:lnSpc>
                <a:spcPct val="90000"/>
              </a:lnSpc>
            </a:pPr>
            <a:r>
              <a:rPr lang="en-US" sz="1200">
                <a:latin typeface="Arial" charset="0"/>
                <a:ea typeface="宋体" charset="0"/>
              </a:rPr>
              <a:t>The allowable kinds of components and connectors are primary discriminants among the styles, however the following four items also contribute to defining the particular style</a:t>
            </a:r>
          </a:p>
          <a:p>
            <a:pPr lvl="1">
              <a:lnSpc>
                <a:spcPct val="90000"/>
              </a:lnSpc>
            </a:pPr>
            <a:r>
              <a:rPr lang="en-US" sz="1400">
                <a:latin typeface="Arial" charset="0"/>
                <a:ea typeface="宋体" charset="0"/>
              </a:rPr>
              <a:t>How is control shared, allocated m and transferred among the components</a:t>
            </a:r>
          </a:p>
          <a:p>
            <a:pPr lvl="2">
              <a:lnSpc>
                <a:spcPct val="90000"/>
              </a:lnSpc>
            </a:pPr>
            <a:r>
              <a:rPr lang="en-US" sz="1200">
                <a:latin typeface="Arial" charset="0"/>
                <a:ea typeface="宋体" charset="0"/>
              </a:rPr>
              <a:t>Topology : ? Linear (non-branching) , ? A cyclical, ? Hierarchical, ? Star , ? Arbitrary, ? Static or Dynamic</a:t>
            </a:r>
          </a:p>
          <a:p>
            <a:pPr lvl="2">
              <a:lnSpc>
                <a:spcPct val="90000"/>
              </a:lnSpc>
            </a:pPr>
            <a:r>
              <a:rPr lang="en-US" sz="1200">
                <a:latin typeface="Arial" charset="0"/>
                <a:ea typeface="宋体" charset="0"/>
              </a:rPr>
              <a:t>Synchronicity: ? Lockstep (sequential or parallel depending on the threads of control) , ? Synchronous, ? Asynchronous</a:t>
            </a:r>
          </a:p>
          <a:p>
            <a:pPr lvl="1">
              <a:lnSpc>
                <a:spcPct val="90000"/>
              </a:lnSpc>
            </a:pPr>
            <a:r>
              <a:rPr lang="en-US" sz="1400">
                <a:latin typeface="Arial" charset="0"/>
                <a:ea typeface="宋体" charset="0"/>
              </a:rPr>
              <a:t>How is data  communicated through  the system</a:t>
            </a:r>
          </a:p>
          <a:p>
            <a:pPr lvl="2">
              <a:lnSpc>
                <a:spcPct val="90000"/>
              </a:lnSpc>
            </a:pPr>
            <a:r>
              <a:rPr lang="en-US" sz="1200">
                <a:latin typeface="Arial" charset="0"/>
                <a:ea typeface="宋体" charset="0"/>
              </a:rPr>
              <a:t>Data Flow Topology as above for control</a:t>
            </a:r>
          </a:p>
          <a:p>
            <a:pPr lvl="2">
              <a:lnSpc>
                <a:spcPct val="90000"/>
              </a:lnSpc>
            </a:pPr>
            <a:r>
              <a:rPr lang="en-US" sz="1200">
                <a:latin typeface="Arial" charset="0"/>
                <a:ea typeface="宋体" charset="0"/>
              </a:rPr>
              <a:t>Continuity: Continuous Flow: fresh data available at all times, Sporadic Flow, High-Volume vs Low Volume (see USB)</a:t>
            </a:r>
          </a:p>
          <a:p>
            <a:pPr lvl="3">
              <a:lnSpc>
                <a:spcPct val="90000"/>
              </a:lnSpc>
            </a:pPr>
            <a:r>
              <a:rPr lang="en-US" sz="1000">
                <a:latin typeface="Arial" charset="0"/>
                <a:ea typeface="宋体" charset="0"/>
              </a:rPr>
              <a:t>(? How much network band-with is / can be dedicated to data synchronization)   </a:t>
            </a:r>
          </a:p>
          <a:p>
            <a:pPr lvl="2">
              <a:lnSpc>
                <a:spcPct val="90000"/>
              </a:lnSpc>
            </a:pPr>
            <a:r>
              <a:rPr lang="en-US" sz="1200">
                <a:latin typeface="Arial" charset="0"/>
                <a:ea typeface="宋体" charset="0"/>
              </a:rPr>
              <a:t>Mode: Describes how data is made available throughout the system</a:t>
            </a:r>
          </a:p>
          <a:p>
            <a:pPr lvl="3">
              <a:lnSpc>
                <a:spcPct val="90000"/>
              </a:lnSpc>
            </a:pPr>
            <a:r>
              <a:rPr lang="en-US" sz="1000">
                <a:latin typeface="Arial" charset="0"/>
                <a:ea typeface="宋体" charset="0"/>
              </a:rPr>
              <a:t>Object style: data is passed from component to component</a:t>
            </a:r>
          </a:p>
          <a:p>
            <a:pPr lvl="3">
              <a:lnSpc>
                <a:spcPct val="90000"/>
              </a:lnSpc>
            </a:pPr>
            <a:r>
              <a:rPr lang="en-US" sz="1000">
                <a:latin typeface="Arial" charset="0"/>
                <a:ea typeface="宋体" charset="0"/>
              </a:rPr>
              <a:t>Shared data style: data is made available in a place accessible to all </a:t>
            </a:r>
          </a:p>
          <a:p>
            <a:pPr lvl="4">
              <a:lnSpc>
                <a:spcPct val="90000"/>
              </a:lnSpc>
            </a:pPr>
            <a:r>
              <a:rPr lang="en-US" sz="900">
                <a:latin typeface="Arial" charset="0"/>
                <a:ea typeface="宋体" charset="0"/>
              </a:rPr>
              <a:t>Copy out- Copy In mode, vs. broadcast or multicast,   </a:t>
            </a:r>
          </a:p>
          <a:p>
            <a:pPr lvl="1">
              <a:lnSpc>
                <a:spcPct val="90000"/>
              </a:lnSpc>
            </a:pPr>
            <a:r>
              <a:rPr lang="en-US" sz="1400">
                <a:latin typeface="Arial" charset="0"/>
                <a:ea typeface="宋体" charset="0"/>
              </a:rPr>
              <a:t>How do Data and control interact </a:t>
            </a:r>
          </a:p>
          <a:p>
            <a:pPr lvl="2">
              <a:lnSpc>
                <a:spcPct val="90000"/>
              </a:lnSpc>
            </a:pPr>
            <a:r>
              <a:rPr lang="en-US" sz="1200">
                <a:latin typeface="Arial" charset="0"/>
                <a:ea typeface="宋体" charset="0"/>
              </a:rPr>
              <a:t>(data flow &amp; topology vs. control flow &amp; topology)</a:t>
            </a:r>
          </a:p>
          <a:p>
            <a:pPr lvl="3">
              <a:lnSpc>
                <a:spcPct val="90000"/>
              </a:lnSpc>
            </a:pPr>
            <a:r>
              <a:rPr lang="en-US" sz="1000">
                <a:latin typeface="Arial" charset="0"/>
                <a:ea typeface="宋体" charset="0"/>
              </a:rPr>
              <a:t>Pipe &amp; Filter (data &amp; control pass together) vs. Client-Server control flows into the servers and data flows in to the clients. </a:t>
            </a:r>
          </a:p>
          <a:p>
            <a:pPr lvl="1">
              <a:lnSpc>
                <a:spcPct val="90000"/>
              </a:lnSpc>
            </a:pPr>
            <a:r>
              <a:rPr lang="en-US" sz="1400">
                <a:latin typeface="Arial" charset="0"/>
                <a:ea typeface="宋体" charset="0"/>
              </a:rPr>
              <a:t>What type of reasoning (analysis) is compatible with the style</a:t>
            </a:r>
          </a:p>
          <a:p>
            <a:pPr lvl="2">
              <a:lnSpc>
                <a:spcPct val="90000"/>
              </a:lnSpc>
            </a:pPr>
            <a:r>
              <a:rPr lang="en-US" sz="1200">
                <a:latin typeface="Arial" charset="0"/>
                <a:ea typeface="宋体" charset="0"/>
              </a:rPr>
              <a:t>Asynchronously operating components (Non-deterministic) vs. fixed sequence of atomic steps, </a:t>
            </a:r>
          </a:p>
        </p:txBody>
      </p:sp>
      <p:sp>
        <p:nvSpPr>
          <p:cNvPr id="63488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9DE8F31-81A5-644D-8BA8-9E16A1F08BBB}" type="slidenum">
              <a:rPr lang="en-US" sz="1200">
                <a:latin typeface="Garamond" charset="0"/>
              </a:rPr>
              <a:pPr eaLnBrk="1" hangingPunct="1"/>
              <a:t>318</a:t>
            </a:fld>
            <a:endParaRPr lang="en-US" sz="1200">
              <a:latin typeface="Garamond" charset="0"/>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5" name="Rectangle 2"/>
          <p:cNvSpPr>
            <a:spLocks noGrp="1" noChangeArrowheads="1"/>
          </p:cNvSpPr>
          <p:nvPr>
            <p:ph type="title"/>
          </p:nvPr>
        </p:nvSpPr>
        <p:spPr/>
        <p:txBody>
          <a:bodyPr/>
          <a:lstStyle/>
          <a:p>
            <a:r>
              <a:rPr lang="en-US">
                <a:latin typeface="Garamond" charset="0"/>
                <a:ea typeface="宋体" charset="0"/>
              </a:rPr>
              <a:t>A View of Architecture Styles</a:t>
            </a:r>
          </a:p>
        </p:txBody>
      </p:sp>
      <p:sp>
        <p:nvSpPr>
          <p:cNvPr id="635906" name="Rectangle 3"/>
          <p:cNvSpPr>
            <a:spLocks noGrp="1" noChangeArrowheads="1"/>
          </p:cNvSpPr>
          <p:nvPr>
            <p:ph idx="1"/>
          </p:nvPr>
        </p:nvSpPr>
        <p:spPr>
          <a:xfrm>
            <a:off x="152400" y="1066800"/>
            <a:ext cx="5410200" cy="5105400"/>
          </a:xfrm>
        </p:spPr>
        <p:txBody>
          <a:bodyPr/>
          <a:lstStyle/>
          <a:p>
            <a:pPr>
              <a:lnSpc>
                <a:spcPct val="90000"/>
              </a:lnSpc>
            </a:pPr>
            <a:r>
              <a:rPr lang="en-US" sz="1400" u="sng">
                <a:latin typeface="Arial" charset="0"/>
                <a:ea typeface="宋体" charset="0"/>
              </a:rPr>
              <a:t>Data Flow</a:t>
            </a:r>
          </a:p>
          <a:p>
            <a:pPr lvl="1">
              <a:lnSpc>
                <a:spcPct val="90000"/>
              </a:lnSpc>
            </a:pPr>
            <a:r>
              <a:rPr lang="en-US" sz="1400">
                <a:latin typeface="Arial" charset="0"/>
                <a:ea typeface="宋体" charset="0"/>
              </a:rPr>
              <a:t>(1) Batch Sequential (traditional systems) &amp; Pipeline Systems</a:t>
            </a:r>
          </a:p>
          <a:p>
            <a:pPr lvl="1">
              <a:lnSpc>
                <a:spcPct val="90000"/>
              </a:lnSpc>
            </a:pPr>
            <a:r>
              <a:rPr lang="en-US" sz="1400">
                <a:latin typeface="Arial" charset="0"/>
                <a:ea typeface="宋体" charset="0"/>
              </a:rPr>
              <a:t>(2) Pipes &amp; Filters (Linked Stream transformers) </a:t>
            </a:r>
          </a:p>
          <a:p>
            <a:pPr>
              <a:lnSpc>
                <a:spcPct val="90000"/>
              </a:lnSpc>
            </a:pPr>
            <a:r>
              <a:rPr lang="en-US" sz="1600" u="sng">
                <a:latin typeface="Arial" charset="0"/>
                <a:ea typeface="宋体" charset="0"/>
              </a:rPr>
              <a:t>Call &amp; return</a:t>
            </a:r>
          </a:p>
          <a:p>
            <a:pPr lvl="1">
              <a:lnSpc>
                <a:spcPct val="90000"/>
              </a:lnSpc>
            </a:pPr>
            <a:r>
              <a:rPr lang="en-US" sz="1400">
                <a:latin typeface="Arial" charset="0"/>
                <a:ea typeface="宋体" charset="0"/>
              </a:rPr>
              <a:t>(3) Main Program &amp; Subroutine</a:t>
            </a:r>
          </a:p>
          <a:p>
            <a:pPr lvl="1">
              <a:lnSpc>
                <a:spcPct val="90000"/>
              </a:lnSpc>
            </a:pPr>
            <a:r>
              <a:rPr lang="en-US" sz="1400">
                <a:latin typeface="Arial" charset="0"/>
                <a:ea typeface="宋体" charset="0"/>
              </a:rPr>
              <a:t>(4) OO Systems</a:t>
            </a:r>
          </a:p>
          <a:p>
            <a:pPr lvl="1">
              <a:lnSpc>
                <a:spcPct val="90000"/>
              </a:lnSpc>
            </a:pPr>
            <a:r>
              <a:rPr lang="en-US" sz="1400">
                <a:latin typeface="Arial" charset="0"/>
                <a:ea typeface="宋体" charset="0"/>
              </a:rPr>
              <a:t>(5) Hierarchical Layers</a:t>
            </a:r>
            <a:endParaRPr lang="en-US" sz="1200">
              <a:latin typeface="Arial" charset="0"/>
              <a:ea typeface="宋体" charset="0"/>
            </a:endParaRPr>
          </a:p>
          <a:p>
            <a:pPr>
              <a:lnSpc>
                <a:spcPct val="90000"/>
              </a:lnSpc>
            </a:pPr>
            <a:r>
              <a:rPr lang="en-US" sz="1600" u="sng">
                <a:latin typeface="Arial" charset="0"/>
                <a:ea typeface="宋体" charset="0"/>
              </a:rPr>
              <a:t>Independent Components</a:t>
            </a:r>
            <a:endParaRPr lang="en-US" sz="1600">
              <a:latin typeface="Arial" charset="0"/>
              <a:ea typeface="宋体" charset="0"/>
            </a:endParaRPr>
          </a:p>
          <a:p>
            <a:pPr lvl="1">
              <a:lnSpc>
                <a:spcPct val="90000"/>
              </a:lnSpc>
            </a:pPr>
            <a:r>
              <a:rPr lang="en-US" sz="1400">
                <a:latin typeface="Arial" charset="0"/>
                <a:ea typeface="宋体" charset="0"/>
              </a:rPr>
              <a:t>(6) Communicating Processes</a:t>
            </a:r>
          </a:p>
          <a:p>
            <a:pPr lvl="1">
              <a:lnSpc>
                <a:spcPct val="90000"/>
              </a:lnSpc>
            </a:pPr>
            <a:r>
              <a:rPr lang="en-US" sz="1400">
                <a:latin typeface="Arial" charset="0"/>
                <a:ea typeface="宋体" charset="0"/>
              </a:rPr>
              <a:t>(7) Event Systems</a:t>
            </a:r>
          </a:p>
          <a:p>
            <a:pPr>
              <a:lnSpc>
                <a:spcPct val="90000"/>
              </a:lnSpc>
            </a:pPr>
            <a:r>
              <a:rPr lang="en-US" sz="1600" u="sng">
                <a:latin typeface="Arial" charset="0"/>
                <a:ea typeface="宋体" charset="0"/>
              </a:rPr>
              <a:t>Virtual Machines</a:t>
            </a:r>
          </a:p>
          <a:p>
            <a:pPr lvl="1">
              <a:lnSpc>
                <a:spcPct val="90000"/>
              </a:lnSpc>
            </a:pPr>
            <a:r>
              <a:rPr lang="en-US" sz="1400">
                <a:latin typeface="Arial" charset="0"/>
                <a:ea typeface="宋体" charset="0"/>
              </a:rPr>
              <a:t>(8) Interpreters</a:t>
            </a:r>
          </a:p>
          <a:p>
            <a:pPr lvl="1">
              <a:lnSpc>
                <a:spcPct val="90000"/>
              </a:lnSpc>
            </a:pPr>
            <a:r>
              <a:rPr lang="en-US" sz="1400">
                <a:latin typeface="Arial" charset="0"/>
                <a:ea typeface="宋体" charset="0"/>
              </a:rPr>
              <a:t>(9) Rule-Base systems</a:t>
            </a:r>
          </a:p>
          <a:p>
            <a:pPr>
              <a:lnSpc>
                <a:spcPct val="90000"/>
              </a:lnSpc>
            </a:pPr>
            <a:r>
              <a:rPr lang="en-US" sz="1600" u="sng">
                <a:latin typeface="Arial" charset="0"/>
                <a:ea typeface="宋体" charset="0"/>
              </a:rPr>
              <a:t>Data-Centered Systems (Repository)</a:t>
            </a:r>
          </a:p>
          <a:p>
            <a:pPr lvl="1">
              <a:lnSpc>
                <a:spcPct val="90000"/>
              </a:lnSpc>
            </a:pPr>
            <a:r>
              <a:rPr lang="en-US" sz="1400">
                <a:latin typeface="Arial" charset="0"/>
                <a:ea typeface="宋体" charset="0"/>
              </a:rPr>
              <a:t>(10) Databases</a:t>
            </a:r>
          </a:p>
          <a:p>
            <a:pPr lvl="1">
              <a:lnSpc>
                <a:spcPct val="90000"/>
              </a:lnSpc>
            </a:pPr>
            <a:r>
              <a:rPr lang="en-US" sz="1400">
                <a:latin typeface="Arial" charset="0"/>
                <a:ea typeface="宋体" charset="0"/>
              </a:rPr>
              <a:t>(11) Hypertext Systems</a:t>
            </a:r>
          </a:p>
          <a:p>
            <a:pPr lvl="1">
              <a:lnSpc>
                <a:spcPct val="90000"/>
              </a:lnSpc>
            </a:pPr>
            <a:r>
              <a:rPr lang="en-US" sz="1400">
                <a:latin typeface="Arial" charset="0"/>
                <a:ea typeface="宋体" charset="0"/>
              </a:rPr>
              <a:t>(12) Blackboards</a:t>
            </a:r>
          </a:p>
          <a:p>
            <a:pPr lvl="1">
              <a:lnSpc>
                <a:spcPct val="90000"/>
              </a:lnSpc>
            </a:pPr>
            <a:r>
              <a:rPr lang="en-US" sz="1400">
                <a:latin typeface="Arial" charset="0"/>
                <a:ea typeface="宋体" charset="0"/>
              </a:rPr>
              <a:t>(13) Distributed Processing Styles</a:t>
            </a:r>
          </a:p>
          <a:p>
            <a:pPr lvl="1">
              <a:lnSpc>
                <a:spcPct val="90000"/>
              </a:lnSpc>
            </a:pPr>
            <a:r>
              <a:rPr lang="en-US" sz="1400">
                <a:latin typeface="Arial" charset="0"/>
                <a:ea typeface="宋体" charset="0"/>
              </a:rPr>
              <a:t>(14) Process Control Styl</a:t>
            </a:r>
          </a:p>
          <a:p>
            <a:pPr lvl="1">
              <a:lnSpc>
                <a:spcPct val="90000"/>
              </a:lnSpc>
            </a:pPr>
            <a:endParaRPr lang="en-US" sz="1400">
              <a:latin typeface="Arial" charset="0"/>
              <a:ea typeface="宋体" charset="0"/>
            </a:endParaRPr>
          </a:p>
        </p:txBody>
      </p:sp>
      <p:sp>
        <p:nvSpPr>
          <p:cNvPr id="63590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3C5497C-C66E-5C45-8D08-6CE37C601DF8}" type="slidenum">
              <a:rPr lang="en-US" sz="1200">
                <a:latin typeface="Garamond" charset="0"/>
              </a:rPr>
              <a:pPr eaLnBrk="1" hangingPunct="1"/>
              <a:t>319</a:t>
            </a:fld>
            <a:endParaRPr lang="en-US" sz="1200">
              <a:latin typeface="Garamond"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algn="ctr" eaLnBrk="1" hangingPunct="1"/>
            <a:r>
              <a:rPr lang="en-US" altLang="zh-CN">
                <a:latin typeface="Garamond" charset="0"/>
                <a:ea typeface="宋体" charset="0"/>
              </a:rPr>
              <a:t>Further Reading</a:t>
            </a:r>
            <a:endParaRPr lang="zh-CN" altLang="en-US">
              <a:latin typeface="Garamond" charset="0"/>
              <a:ea typeface="宋体" charset="0"/>
            </a:endParaRPr>
          </a:p>
        </p:txBody>
      </p:sp>
      <p:sp>
        <p:nvSpPr>
          <p:cNvPr id="66562" name="Rectangle 3"/>
          <p:cNvSpPr>
            <a:spLocks noGrp="1" noChangeArrowheads="1"/>
          </p:cNvSpPr>
          <p:nvPr>
            <p:ph idx="1"/>
          </p:nvPr>
        </p:nvSpPr>
        <p:spPr/>
        <p:txBody>
          <a:bodyPr/>
          <a:lstStyle/>
          <a:p>
            <a:pPr eaLnBrk="1" hangingPunct="1">
              <a:lnSpc>
                <a:spcPct val="80000"/>
              </a:lnSpc>
            </a:pPr>
            <a:r>
              <a:rPr lang="en-US" altLang="zh-CN" sz="2600">
                <a:latin typeface="Arial" charset="0"/>
                <a:ea typeface="宋体" charset="0"/>
              </a:rPr>
              <a:t>Software Architecture: Foundations, Theory, and Practice, Richard N. Taylor, Nenad Medvidovic and Eric Dashofy </a:t>
            </a:r>
          </a:p>
          <a:p>
            <a:pPr eaLnBrk="1" hangingPunct="1">
              <a:lnSpc>
                <a:spcPct val="80000"/>
              </a:lnSpc>
            </a:pPr>
            <a:r>
              <a:rPr lang="en-US" altLang="zh-CN" sz="2600">
                <a:latin typeface="Arial" charset="0"/>
                <a:ea typeface="宋体" charset="0"/>
              </a:rPr>
              <a:t>Essential Software Architecture, Ian Gorton, 2006.</a:t>
            </a:r>
          </a:p>
          <a:p>
            <a:pPr eaLnBrk="1" hangingPunct="1">
              <a:lnSpc>
                <a:spcPct val="80000"/>
              </a:lnSpc>
            </a:pPr>
            <a:r>
              <a:rPr lang="en-US" altLang="zh-CN" sz="2600">
                <a:latin typeface="Arial" charset="0"/>
                <a:ea typeface="宋体" charset="0"/>
              </a:rPr>
              <a:t>97 Things Every Software Architect Should Know, Richard Monson-Haefel</a:t>
            </a:r>
          </a:p>
          <a:p>
            <a:pPr eaLnBrk="1" hangingPunct="1">
              <a:lnSpc>
                <a:spcPct val="80000"/>
              </a:lnSpc>
            </a:pPr>
            <a:r>
              <a:rPr lang="en-US" altLang="zh-CN" sz="2600">
                <a:latin typeface="Arial" charset="0"/>
                <a:ea typeface="宋体" charset="0"/>
              </a:rPr>
              <a:t>Documenting Software Architectures: Views and Beyond, Paul Clements, Felix Bachmann, Len Bass and David Garlan, 2010.</a:t>
            </a:r>
          </a:p>
          <a:p>
            <a:pPr eaLnBrk="1" hangingPunct="1">
              <a:lnSpc>
                <a:spcPct val="80000"/>
              </a:lnSpc>
            </a:pPr>
            <a:r>
              <a:rPr lang="en-US" altLang="zh-CN" sz="2600">
                <a:latin typeface="Arial" charset="0"/>
                <a:ea typeface="宋体" charset="0"/>
              </a:rPr>
              <a:t>The Process of Software Architecting, Peter Eeles and Peter Cripps, 2009. </a:t>
            </a:r>
          </a:p>
        </p:txBody>
      </p:sp>
      <p:sp>
        <p:nvSpPr>
          <p:cNvPr id="665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65F679F-2E9B-7041-A197-7E682A0A760B}" type="slidenum">
              <a:rPr lang="en-US" altLang="zh-CN" sz="1200">
                <a:latin typeface="Garamond" charset="0"/>
              </a:rPr>
              <a:pPr eaLnBrk="1" hangingPunct="1"/>
              <a:t>32</a:t>
            </a:fld>
            <a:endParaRPr lang="en-US" altLang="zh-CN" sz="1200">
              <a:latin typeface="Garamond" charset="0"/>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29" name="Rectangle 2"/>
          <p:cNvSpPr>
            <a:spLocks noGrp="1" noChangeArrowheads="1"/>
          </p:cNvSpPr>
          <p:nvPr>
            <p:ph type="title"/>
          </p:nvPr>
        </p:nvSpPr>
        <p:spPr/>
        <p:txBody>
          <a:bodyPr/>
          <a:lstStyle/>
          <a:p>
            <a:r>
              <a:rPr lang="en-US">
                <a:latin typeface="Garamond" charset="0"/>
                <a:ea typeface="宋体" charset="0"/>
              </a:rPr>
              <a:t>Batch Sequential</a:t>
            </a:r>
          </a:p>
        </p:txBody>
      </p:sp>
      <p:sp>
        <p:nvSpPr>
          <p:cNvPr id="636930" name="Rectangle 3"/>
          <p:cNvSpPr>
            <a:spLocks noGrp="1" noChangeArrowheads="1"/>
          </p:cNvSpPr>
          <p:nvPr>
            <p:ph idx="1"/>
          </p:nvPr>
        </p:nvSpPr>
        <p:spPr>
          <a:xfrm>
            <a:off x="0" y="838200"/>
            <a:ext cx="8763000" cy="5232202"/>
          </a:xfrm>
        </p:spPr>
        <p:txBody>
          <a:bodyPr>
            <a:spAutoFit/>
          </a:bodyPr>
          <a:lstStyle/>
          <a:p>
            <a:pPr marL="0" indent="0">
              <a:buNone/>
            </a:pPr>
            <a:endParaRPr lang="en-US" sz="1000" dirty="0">
              <a:latin typeface="Arial" charset="0"/>
              <a:ea typeface="宋体" charset="0"/>
            </a:endParaRPr>
          </a:p>
          <a:p>
            <a:r>
              <a:rPr lang="en-US" sz="1800" dirty="0">
                <a:latin typeface="Arial" charset="0"/>
                <a:ea typeface="宋体" charset="0"/>
              </a:rPr>
              <a:t>General Constructs:</a:t>
            </a:r>
          </a:p>
          <a:p>
            <a:pPr lvl="1"/>
            <a:r>
              <a:rPr lang="en-US" sz="1600" dirty="0">
                <a:latin typeface="Arial" charset="0"/>
                <a:ea typeface="宋体" charset="0"/>
              </a:rPr>
              <a:t>Processing Steps are independent programs</a:t>
            </a:r>
          </a:p>
          <a:p>
            <a:pPr lvl="1"/>
            <a:r>
              <a:rPr lang="en-US" sz="1600" dirty="0">
                <a:latin typeface="Arial" charset="0"/>
                <a:ea typeface="宋体" charset="0"/>
              </a:rPr>
              <a:t>Each steps runs to completion before the next program starts</a:t>
            </a:r>
          </a:p>
          <a:p>
            <a:pPr lvl="1"/>
            <a:r>
              <a:rPr lang="en-US" sz="1600" dirty="0">
                <a:latin typeface="Arial" charset="0"/>
                <a:ea typeface="宋体" charset="0"/>
              </a:rPr>
              <a:t>Data is transmitted in complete data sets between programs</a:t>
            </a:r>
          </a:p>
          <a:p>
            <a:pPr lvl="1"/>
            <a:r>
              <a:rPr lang="en-US" sz="1600" dirty="0">
                <a:latin typeface="Arial" charset="0"/>
                <a:ea typeface="宋体" charset="0"/>
              </a:rPr>
              <a:t>Historically used in Data processing</a:t>
            </a:r>
          </a:p>
          <a:p>
            <a:pPr lvl="1"/>
            <a:r>
              <a:rPr lang="en-US" sz="1600" dirty="0">
                <a:latin typeface="Arial" charset="0"/>
                <a:ea typeface="宋体" charset="0"/>
              </a:rPr>
              <a:t>Needs a scheduler to submit the jobs (</a:t>
            </a:r>
            <a:r>
              <a:rPr lang="en-US" sz="1600" dirty="0" err="1">
                <a:latin typeface="Arial" charset="0"/>
                <a:ea typeface="宋体" charset="0"/>
              </a:rPr>
              <a:t>jcl</a:t>
            </a:r>
            <a:r>
              <a:rPr lang="en-US" sz="1600" dirty="0">
                <a:latin typeface="Arial" charset="0"/>
                <a:ea typeface="宋体" charset="0"/>
              </a:rPr>
              <a:t>)</a:t>
            </a:r>
          </a:p>
          <a:p>
            <a:r>
              <a:rPr lang="en-US" sz="1800" dirty="0">
                <a:latin typeface="Arial" charset="0"/>
                <a:ea typeface="宋体" charset="0"/>
              </a:rPr>
              <a:t>Advantages: </a:t>
            </a:r>
          </a:p>
          <a:p>
            <a:pPr lvl="1"/>
            <a:r>
              <a:rPr lang="en-US" sz="1600" dirty="0">
                <a:latin typeface="Arial" charset="0"/>
                <a:ea typeface="宋体" charset="0"/>
              </a:rPr>
              <a:t>Allows the designer to understand the system in terms of business process steps.</a:t>
            </a:r>
          </a:p>
          <a:p>
            <a:pPr lvl="1"/>
            <a:r>
              <a:rPr lang="en-US" sz="1600" dirty="0">
                <a:latin typeface="Arial" charset="0"/>
                <a:ea typeface="宋体" charset="0"/>
              </a:rPr>
              <a:t>Easy to maintain (supposedly) and add new or replace programs. However experience has shown that program and data stores are really tied to the business process.</a:t>
            </a:r>
          </a:p>
          <a:p>
            <a:r>
              <a:rPr lang="en-US" sz="1800" dirty="0">
                <a:latin typeface="Arial" charset="0"/>
                <a:ea typeface="宋体" charset="0"/>
              </a:rPr>
              <a:t>Disadvantages: </a:t>
            </a:r>
          </a:p>
          <a:p>
            <a:pPr lvl="1"/>
            <a:r>
              <a:rPr lang="en-US" sz="1600" dirty="0">
                <a:latin typeface="Arial" charset="0"/>
                <a:ea typeface="宋体" charset="0"/>
              </a:rPr>
              <a:t> Not good at interactive applications</a:t>
            </a:r>
          </a:p>
          <a:p>
            <a:pPr lvl="1"/>
            <a:r>
              <a:rPr lang="en-US" sz="1600" dirty="0">
                <a:latin typeface="Arial" charset="0"/>
                <a:ea typeface="宋体" charset="0"/>
              </a:rPr>
              <a:t> Limited Support for concurrent execution as each program needs ALL the data before it starts. </a:t>
            </a:r>
          </a:p>
          <a:p>
            <a:pPr lvl="1"/>
            <a:r>
              <a:rPr lang="en-US" sz="1600" dirty="0">
                <a:latin typeface="Arial" charset="0"/>
                <a:ea typeface="宋体" charset="0"/>
              </a:rPr>
              <a:t> Need to get ALL the  data through the system before we can really see results.</a:t>
            </a:r>
          </a:p>
          <a:p>
            <a:pPr lvl="1"/>
            <a:r>
              <a:rPr lang="en-US" sz="1600" dirty="0">
                <a:latin typeface="Arial" charset="0"/>
                <a:ea typeface="宋体" charset="0"/>
              </a:rPr>
              <a:t> Not responsive to changes, No Event Handling, No Fault Tolerance, Many many problems if tapes are run out of sequence.</a:t>
            </a:r>
          </a:p>
        </p:txBody>
      </p:sp>
      <p:sp>
        <p:nvSpPr>
          <p:cNvPr id="636931" name="Date Placeholder 3"/>
          <p:cNvSpPr>
            <a:spLocks noGrp="1"/>
          </p:cNvSpPr>
          <p:nvPr>
            <p:ph type="dt" sz="quarter" idx="10"/>
          </p:nvPr>
        </p:nvSpPr>
        <p:spPr>
          <a:xfrm>
            <a:off x="228600" y="62484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200">
                <a:latin typeface="Garamond" charset="0"/>
              </a:rPr>
              <a:t>Fall 2002</a:t>
            </a:r>
          </a:p>
        </p:txBody>
      </p:sp>
      <p:sp>
        <p:nvSpPr>
          <p:cNvPr id="63693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FB28177-EB50-D041-A21B-BE134E76AE05}" type="slidenum">
              <a:rPr lang="en-US" sz="1200">
                <a:latin typeface="Garamond" charset="0"/>
              </a:rPr>
              <a:pPr eaLnBrk="1" hangingPunct="1"/>
              <a:t>320</a:t>
            </a:fld>
            <a:endParaRPr lang="en-US" sz="1200">
              <a:latin typeface="Garamond"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3" name="Rectangle 2"/>
          <p:cNvSpPr>
            <a:spLocks noGrp="1" noChangeArrowheads="1"/>
          </p:cNvSpPr>
          <p:nvPr>
            <p:ph type="title"/>
          </p:nvPr>
        </p:nvSpPr>
        <p:spPr/>
        <p:txBody>
          <a:bodyPr/>
          <a:lstStyle/>
          <a:p>
            <a:r>
              <a:rPr lang="en-US">
                <a:latin typeface="Arial Rounded MT Bold" charset="0"/>
                <a:ea typeface="宋体" charset="0"/>
                <a:cs typeface="Arial Rounded MT Bold" charset="0"/>
              </a:rPr>
              <a:t>Suggested Batch Sequential Style</a:t>
            </a:r>
          </a:p>
        </p:txBody>
      </p:sp>
      <p:sp>
        <p:nvSpPr>
          <p:cNvPr id="637954" name="Slide Number Placeholder 4"/>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marL="0" eaLnBrk="1" hangingPunct="1"/>
            <a:fld id="{383F7745-19F4-4B4E-A992-C354BB1CEB98}" type="slidenum">
              <a:rPr lang="en-US" sz="1200">
                <a:latin typeface="Garamond" charset="0"/>
              </a:rPr>
              <a:pPr marL="0" eaLnBrk="1" hangingPunct="1"/>
              <a:t>321</a:t>
            </a:fld>
            <a:endParaRPr lang="en-US" sz="1200">
              <a:latin typeface="Garamond" charset="0"/>
            </a:endParaRPr>
          </a:p>
        </p:txBody>
      </p:sp>
      <p:sp>
        <p:nvSpPr>
          <p:cNvPr id="1011715" name="Rectangle 3"/>
          <p:cNvSpPr>
            <a:spLocks noChangeArrowheads="1"/>
          </p:cNvSpPr>
          <p:nvPr/>
        </p:nvSpPr>
        <p:spPr bwMode="auto">
          <a:xfrm>
            <a:off x="598488" y="2211388"/>
            <a:ext cx="1241425"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t>Program 1</a:t>
            </a:r>
          </a:p>
        </p:txBody>
      </p:sp>
      <p:sp>
        <p:nvSpPr>
          <p:cNvPr id="1011716" name="Rectangle 4"/>
          <p:cNvSpPr>
            <a:spLocks noChangeArrowheads="1"/>
          </p:cNvSpPr>
          <p:nvPr/>
        </p:nvSpPr>
        <p:spPr bwMode="auto">
          <a:xfrm>
            <a:off x="2393950" y="1931988"/>
            <a:ext cx="720725" cy="9556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t>Data </a:t>
            </a:r>
          </a:p>
          <a:p>
            <a:pPr algn="ctr">
              <a:defRPr/>
            </a:pPr>
            <a:r>
              <a:rPr lang="en-US"/>
              <a:t>Store</a:t>
            </a:r>
          </a:p>
          <a:p>
            <a:pPr algn="ctr">
              <a:defRPr/>
            </a:pPr>
            <a:r>
              <a:rPr lang="en-US"/>
              <a:t>(1)</a:t>
            </a:r>
          </a:p>
        </p:txBody>
      </p:sp>
      <p:sp>
        <p:nvSpPr>
          <p:cNvPr id="1011717" name="Rectangle 5"/>
          <p:cNvSpPr>
            <a:spLocks noChangeArrowheads="1"/>
          </p:cNvSpPr>
          <p:nvPr/>
        </p:nvSpPr>
        <p:spPr bwMode="auto">
          <a:xfrm>
            <a:off x="3505200" y="2241550"/>
            <a:ext cx="1241425"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t>Program 2</a:t>
            </a:r>
          </a:p>
        </p:txBody>
      </p:sp>
      <p:sp>
        <p:nvSpPr>
          <p:cNvPr id="1011718" name="Rectangle 6"/>
          <p:cNvSpPr>
            <a:spLocks noChangeArrowheads="1"/>
          </p:cNvSpPr>
          <p:nvPr/>
        </p:nvSpPr>
        <p:spPr bwMode="auto">
          <a:xfrm>
            <a:off x="6705600" y="2238375"/>
            <a:ext cx="1406525"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t>Program (n)</a:t>
            </a:r>
          </a:p>
        </p:txBody>
      </p:sp>
      <p:sp>
        <p:nvSpPr>
          <p:cNvPr id="1011719" name="Rectangle 7"/>
          <p:cNvSpPr>
            <a:spLocks noChangeArrowheads="1"/>
          </p:cNvSpPr>
          <p:nvPr/>
        </p:nvSpPr>
        <p:spPr bwMode="auto">
          <a:xfrm>
            <a:off x="5248275" y="1939925"/>
            <a:ext cx="771525" cy="9556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t>Data </a:t>
            </a:r>
          </a:p>
          <a:p>
            <a:pPr algn="ctr">
              <a:defRPr/>
            </a:pPr>
            <a:r>
              <a:rPr lang="en-US"/>
              <a:t>Store </a:t>
            </a:r>
          </a:p>
          <a:p>
            <a:pPr algn="ctr">
              <a:defRPr/>
            </a:pPr>
            <a:r>
              <a:rPr lang="en-US"/>
              <a:t>(2)</a:t>
            </a:r>
          </a:p>
        </p:txBody>
      </p:sp>
      <p:cxnSp>
        <p:nvCxnSpPr>
          <p:cNvPr id="1011720" name="AutoShape 8"/>
          <p:cNvCxnSpPr>
            <a:cxnSpLocks noChangeShapeType="1"/>
            <a:stCxn id="1011715" idx="3"/>
          </p:cNvCxnSpPr>
          <p:nvPr/>
        </p:nvCxnSpPr>
        <p:spPr bwMode="auto">
          <a:xfrm>
            <a:off x="1839913" y="2386013"/>
            <a:ext cx="522287"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1721" name="AutoShape 9"/>
          <p:cNvCxnSpPr>
            <a:cxnSpLocks noChangeShapeType="1"/>
            <a:stCxn id="1011716" idx="3"/>
            <a:endCxn id="1011717" idx="1"/>
          </p:cNvCxnSpPr>
          <p:nvPr/>
        </p:nvCxnSpPr>
        <p:spPr bwMode="auto">
          <a:xfrm>
            <a:off x="3114675" y="2409825"/>
            <a:ext cx="390525" cy="63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1722" name="AutoShape 10"/>
          <p:cNvCxnSpPr>
            <a:cxnSpLocks noChangeShapeType="1"/>
            <a:stCxn id="1011717" idx="3"/>
            <a:endCxn id="1011719" idx="1"/>
          </p:cNvCxnSpPr>
          <p:nvPr/>
        </p:nvCxnSpPr>
        <p:spPr bwMode="auto">
          <a:xfrm>
            <a:off x="4746625" y="2416175"/>
            <a:ext cx="501650" cy="15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1723" name="AutoShape 11"/>
          <p:cNvCxnSpPr>
            <a:cxnSpLocks noChangeShapeType="1"/>
            <a:stCxn id="1011719" idx="3"/>
            <a:endCxn id="1011718" idx="1"/>
          </p:cNvCxnSpPr>
          <p:nvPr/>
        </p:nvCxnSpPr>
        <p:spPr bwMode="auto">
          <a:xfrm flipV="1">
            <a:off x="6019800" y="2413000"/>
            <a:ext cx="685800" cy="47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11724" name="Rectangle 12"/>
          <p:cNvSpPr>
            <a:spLocks noChangeArrowheads="1"/>
          </p:cNvSpPr>
          <p:nvPr/>
        </p:nvSpPr>
        <p:spPr bwMode="auto">
          <a:xfrm>
            <a:off x="3657600" y="1295400"/>
            <a:ext cx="1295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a:t>Scheduler</a:t>
            </a:r>
          </a:p>
        </p:txBody>
      </p:sp>
      <p:sp>
        <p:nvSpPr>
          <p:cNvPr id="1011725" name="Rectangle 13"/>
          <p:cNvSpPr>
            <a:spLocks noChangeArrowheads="1"/>
          </p:cNvSpPr>
          <p:nvPr/>
        </p:nvSpPr>
        <p:spPr bwMode="auto">
          <a:xfrm>
            <a:off x="0" y="3657600"/>
            <a:ext cx="8763000" cy="69691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114300" indent="-114300">
              <a:defRPr/>
            </a:pPr>
            <a:r>
              <a:rPr lang="en-US"/>
              <a:t>Components are the Programs and Data stores.</a:t>
            </a:r>
          </a:p>
          <a:p>
            <a:pPr marL="114300" indent="-114300">
              <a:defRPr/>
            </a:pPr>
            <a:r>
              <a:rPr lang="en-US"/>
              <a:t>Connectors are one way pipes that transfer bulk data sets.</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7" name="Rectangle 2"/>
          <p:cNvSpPr>
            <a:spLocks noGrp="1" noChangeArrowheads="1"/>
          </p:cNvSpPr>
          <p:nvPr>
            <p:ph type="title"/>
          </p:nvPr>
        </p:nvSpPr>
        <p:spPr/>
        <p:txBody>
          <a:bodyPr/>
          <a:lstStyle/>
          <a:p>
            <a:r>
              <a:rPr lang="en-US" sz="3600">
                <a:latin typeface="Garamond" charset="0"/>
                <a:ea typeface="宋体" charset="0"/>
              </a:rPr>
              <a:t>Pipe &amp; Filter (Pipeline)Architecture Styles</a:t>
            </a:r>
          </a:p>
        </p:txBody>
      </p:sp>
      <p:sp>
        <p:nvSpPr>
          <p:cNvPr id="638978" name="Rectangle 3"/>
          <p:cNvSpPr>
            <a:spLocks noGrp="1" noChangeArrowheads="1"/>
          </p:cNvSpPr>
          <p:nvPr>
            <p:ph idx="1"/>
          </p:nvPr>
        </p:nvSpPr>
        <p:spPr>
          <a:xfrm>
            <a:off x="152400" y="1066800"/>
            <a:ext cx="8763000" cy="4648200"/>
          </a:xfrm>
        </p:spPr>
        <p:txBody>
          <a:bodyPr/>
          <a:lstStyle/>
          <a:p>
            <a:pPr>
              <a:lnSpc>
                <a:spcPct val="90000"/>
              </a:lnSpc>
            </a:pPr>
            <a:r>
              <a:rPr lang="en-US" sz="1600">
                <a:latin typeface="Arial" charset="0"/>
                <a:ea typeface="宋体" charset="0"/>
              </a:rPr>
              <a:t>General Constructs:</a:t>
            </a:r>
          </a:p>
          <a:p>
            <a:pPr lvl="1">
              <a:lnSpc>
                <a:spcPct val="90000"/>
              </a:lnSpc>
            </a:pPr>
            <a:r>
              <a:rPr lang="en-US" sz="1200">
                <a:latin typeface="Arial" charset="0"/>
                <a:ea typeface="宋体" charset="0"/>
              </a:rPr>
              <a:t>Pipes move data between filters.</a:t>
            </a:r>
          </a:p>
          <a:p>
            <a:pPr lvl="1">
              <a:lnSpc>
                <a:spcPct val="90000"/>
              </a:lnSpc>
            </a:pPr>
            <a:r>
              <a:rPr lang="en-US" sz="1200">
                <a:latin typeface="Arial" charset="0"/>
                <a:ea typeface="宋体" charset="0"/>
              </a:rPr>
              <a:t>The Filters must be independent entities and do NOT share state with other filters.</a:t>
            </a:r>
          </a:p>
          <a:p>
            <a:pPr lvl="1">
              <a:lnSpc>
                <a:spcPct val="90000"/>
              </a:lnSpc>
            </a:pPr>
            <a:r>
              <a:rPr lang="en-US" sz="1200">
                <a:latin typeface="Arial" charset="0"/>
                <a:ea typeface="宋体" charset="0"/>
              </a:rPr>
              <a:t> Filters Do NOT know their sources and sinks of data. </a:t>
            </a:r>
          </a:p>
          <a:p>
            <a:pPr lvl="1">
              <a:lnSpc>
                <a:spcPct val="90000"/>
              </a:lnSpc>
            </a:pPr>
            <a:r>
              <a:rPr lang="en-US" sz="1200">
                <a:latin typeface="Arial" charset="0"/>
                <a:ea typeface="宋体" charset="0"/>
              </a:rPr>
              <a:t> The correctness of the output of a pipe &amp; filter network should not depend on the order in which the filters preformed their processing.</a:t>
            </a:r>
          </a:p>
          <a:p>
            <a:pPr lvl="1">
              <a:lnSpc>
                <a:spcPct val="90000"/>
              </a:lnSpc>
            </a:pPr>
            <a:r>
              <a:rPr lang="en-US" sz="1200">
                <a:latin typeface="Arial" charset="0"/>
                <a:ea typeface="宋体" charset="0"/>
              </a:rPr>
              <a:t> Examples: Image Processing, Unix pipe shell programs, Compilers</a:t>
            </a:r>
          </a:p>
          <a:p>
            <a:pPr>
              <a:lnSpc>
                <a:spcPct val="90000"/>
              </a:lnSpc>
            </a:pPr>
            <a:r>
              <a:rPr lang="en-US" sz="1600">
                <a:latin typeface="Arial" charset="0"/>
                <a:ea typeface="宋体" charset="0"/>
              </a:rPr>
              <a:t>Advantages: </a:t>
            </a:r>
          </a:p>
          <a:p>
            <a:pPr lvl="1">
              <a:lnSpc>
                <a:spcPct val="90000"/>
              </a:lnSpc>
            </a:pPr>
            <a:r>
              <a:rPr lang="en-US" sz="1400">
                <a:latin typeface="Arial" charset="0"/>
                <a:ea typeface="宋体" charset="0"/>
              </a:rPr>
              <a:t> Allow the designer to to understand the system in terms of composition of filters.</a:t>
            </a:r>
          </a:p>
          <a:p>
            <a:pPr lvl="1">
              <a:lnSpc>
                <a:spcPct val="90000"/>
              </a:lnSpc>
            </a:pPr>
            <a:r>
              <a:rPr lang="en-US" sz="1400">
                <a:latin typeface="Arial" charset="0"/>
                <a:ea typeface="宋体" charset="0"/>
              </a:rPr>
              <a:t>Support Re-Use </a:t>
            </a:r>
          </a:p>
          <a:p>
            <a:pPr lvl="1">
              <a:lnSpc>
                <a:spcPct val="90000"/>
              </a:lnSpc>
            </a:pPr>
            <a:r>
              <a:rPr lang="en-US" sz="1400">
                <a:latin typeface="Arial" charset="0"/>
                <a:ea typeface="宋体" charset="0"/>
              </a:rPr>
              <a:t>Easy to maintain and add new or replace old filters.</a:t>
            </a:r>
          </a:p>
          <a:p>
            <a:pPr lvl="1">
              <a:lnSpc>
                <a:spcPct val="90000"/>
              </a:lnSpc>
            </a:pPr>
            <a:r>
              <a:rPr lang="en-US" sz="1400">
                <a:latin typeface="Arial" charset="0"/>
                <a:ea typeface="宋体" charset="0"/>
              </a:rPr>
              <a:t>Permit specialized analyses: (Throughput &amp; deadlock) </a:t>
            </a:r>
          </a:p>
          <a:p>
            <a:pPr lvl="1">
              <a:lnSpc>
                <a:spcPct val="90000"/>
              </a:lnSpc>
            </a:pPr>
            <a:r>
              <a:rPr lang="en-US" sz="1400">
                <a:latin typeface="Arial" charset="0"/>
                <a:ea typeface="宋体" charset="0"/>
              </a:rPr>
              <a:t>Each filter can be implemented as a separate task and executed in parallel with other filters.  </a:t>
            </a:r>
          </a:p>
          <a:p>
            <a:pPr>
              <a:lnSpc>
                <a:spcPct val="90000"/>
              </a:lnSpc>
            </a:pPr>
            <a:r>
              <a:rPr lang="en-US" sz="1600">
                <a:latin typeface="Arial" charset="0"/>
                <a:ea typeface="宋体" charset="0"/>
              </a:rPr>
              <a:t>Disadvantages: </a:t>
            </a:r>
          </a:p>
          <a:p>
            <a:pPr lvl="1">
              <a:lnSpc>
                <a:spcPct val="90000"/>
              </a:lnSpc>
            </a:pPr>
            <a:r>
              <a:rPr lang="en-US" sz="1400">
                <a:latin typeface="Arial" charset="0"/>
                <a:ea typeface="宋体" charset="0"/>
              </a:rPr>
              <a:t>Not good at interactive applications, incremental display updates</a:t>
            </a:r>
          </a:p>
          <a:p>
            <a:pPr lvl="1">
              <a:lnSpc>
                <a:spcPct val="90000"/>
              </a:lnSpc>
            </a:pPr>
            <a:r>
              <a:rPr lang="en-US" sz="1400">
                <a:latin typeface="Arial" charset="0"/>
                <a:ea typeface="宋体" charset="0"/>
              </a:rPr>
              <a:t>May need to maintain connections between separate yet related streams.</a:t>
            </a:r>
          </a:p>
          <a:p>
            <a:pPr lvl="2">
              <a:lnSpc>
                <a:spcPct val="90000"/>
              </a:lnSpc>
            </a:pPr>
            <a:r>
              <a:rPr lang="en-US" sz="1200">
                <a:latin typeface="Arial" charset="0"/>
                <a:ea typeface="宋体" charset="0"/>
              </a:rPr>
              <a:t>Different filters types may therefore require a common representation (packing &amp; unpacking costs)</a:t>
            </a:r>
          </a:p>
          <a:p>
            <a:pPr lvl="2">
              <a:lnSpc>
                <a:spcPct val="90000"/>
              </a:lnSpc>
            </a:pPr>
            <a:r>
              <a:rPr lang="en-US" sz="1200">
                <a:latin typeface="Arial" charset="0"/>
                <a:ea typeface="宋体" charset="0"/>
              </a:rPr>
              <a:t>Each event handled from font to back.   </a:t>
            </a:r>
          </a:p>
        </p:txBody>
      </p:sp>
      <p:sp>
        <p:nvSpPr>
          <p:cNvPr id="63897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C49996C-76E5-8A44-94EA-198644E65C17}" type="slidenum">
              <a:rPr lang="en-US" sz="1200">
                <a:latin typeface="Garamond" charset="0"/>
              </a:rPr>
              <a:pPr eaLnBrk="1" hangingPunct="1"/>
              <a:t>322</a:t>
            </a:fld>
            <a:endParaRPr lang="en-US" sz="1200">
              <a:latin typeface="Garamond" charset="0"/>
            </a:endParaRPr>
          </a:p>
        </p:txBody>
      </p:sp>
      <p:sp>
        <p:nvSpPr>
          <p:cNvPr id="1012740" name="Rectangle 4"/>
          <p:cNvSpPr>
            <a:spLocks noChangeArrowheads="1"/>
          </p:cNvSpPr>
          <p:nvPr/>
        </p:nvSpPr>
        <p:spPr bwMode="auto">
          <a:xfrm>
            <a:off x="1412875" y="5975350"/>
            <a:ext cx="1241425"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t>Program 1</a:t>
            </a:r>
          </a:p>
        </p:txBody>
      </p:sp>
      <p:sp>
        <p:nvSpPr>
          <p:cNvPr id="1012741" name="Rectangle 5"/>
          <p:cNvSpPr>
            <a:spLocks noChangeArrowheads="1"/>
          </p:cNvSpPr>
          <p:nvPr/>
        </p:nvSpPr>
        <p:spPr bwMode="auto">
          <a:xfrm>
            <a:off x="3470275" y="5975350"/>
            <a:ext cx="1241425"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dirty="0"/>
              <a:t>Program 2</a:t>
            </a:r>
          </a:p>
        </p:txBody>
      </p:sp>
      <p:sp>
        <p:nvSpPr>
          <p:cNvPr id="1012742" name="Rectangle 6"/>
          <p:cNvSpPr>
            <a:spLocks noChangeArrowheads="1"/>
          </p:cNvSpPr>
          <p:nvPr/>
        </p:nvSpPr>
        <p:spPr bwMode="auto">
          <a:xfrm>
            <a:off x="5222875" y="5975350"/>
            <a:ext cx="1406525"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t>Program (n)</a:t>
            </a:r>
          </a:p>
        </p:txBody>
      </p:sp>
      <p:cxnSp>
        <p:nvCxnSpPr>
          <p:cNvPr id="1012743" name="AutoShape 7"/>
          <p:cNvCxnSpPr>
            <a:cxnSpLocks noChangeShapeType="1"/>
            <a:stCxn id="1012740" idx="3"/>
            <a:endCxn id="1012741" idx="1"/>
          </p:cNvCxnSpPr>
          <p:nvPr/>
        </p:nvCxnSpPr>
        <p:spPr bwMode="auto">
          <a:xfrm>
            <a:off x="2654300" y="6149975"/>
            <a:ext cx="81597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2744" name="AutoShape 8"/>
          <p:cNvCxnSpPr>
            <a:cxnSpLocks noChangeShapeType="1"/>
            <a:stCxn id="1012741" idx="3"/>
            <a:endCxn id="1012742" idx="1"/>
          </p:cNvCxnSpPr>
          <p:nvPr/>
        </p:nvCxnSpPr>
        <p:spPr bwMode="auto">
          <a:xfrm>
            <a:off x="4711700" y="6149975"/>
            <a:ext cx="51117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1" name="Rectangle 2"/>
          <p:cNvSpPr>
            <a:spLocks noGrp="1" noChangeArrowheads="1"/>
          </p:cNvSpPr>
          <p:nvPr>
            <p:ph type="title"/>
          </p:nvPr>
        </p:nvSpPr>
        <p:spPr/>
        <p:txBody>
          <a:bodyPr/>
          <a:lstStyle/>
          <a:p>
            <a:r>
              <a:rPr lang="en-US" sz="2400">
                <a:latin typeface="Garamond" charset="0"/>
                <a:ea typeface="宋体" charset="0"/>
              </a:rPr>
              <a:t>One way Data Flow Through a Network of Filters</a:t>
            </a:r>
          </a:p>
        </p:txBody>
      </p:sp>
      <p:sp>
        <p:nvSpPr>
          <p:cNvPr id="640002" name="Rectangle 3"/>
          <p:cNvSpPr>
            <a:spLocks noGrp="1" noChangeArrowheads="1"/>
          </p:cNvSpPr>
          <p:nvPr>
            <p:ph idx="1"/>
          </p:nvPr>
        </p:nvSpPr>
        <p:spPr/>
        <p:txBody>
          <a:bodyPr/>
          <a:lstStyle/>
          <a:p>
            <a:pPr>
              <a:lnSpc>
                <a:spcPct val="90000"/>
              </a:lnSpc>
            </a:pPr>
            <a:r>
              <a:rPr lang="en-US" sz="2400">
                <a:latin typeface="Arial" charset="0"/>
                <a:ea typeface="宋体" charset="0"/>
              </a:rPr>
              <a:t>Filters can be interconnected in different ways</a:t>
            </a:r>
          </a:p>
          <a:p>
            <a:pPr lvl="1">
              <a:lnSpc>
                <a:spcPct val="90000"/>
              </a:lnSpc>
            </a:pPr>
            <a:r>
              <a:rPr lang="en-US" sz="2000">
                <a:latin typeface="Arial" charset="0"/>
                <a:ea typeface="宋体" charset="0"/>
              </a:rPr>
              <a:t>As long as the input assumptions and output behaviors are the same, one filter process or a network of filters can be replaced by a different implementation of a filter process or network that accomplish the same tasks. </a:t>
            </a:r>
          </a:p>
          <a:p>
            <a:pPr lvl="2">
              <a:lnSpc>
                <a:spcPct val="90000"/>
              </a:lnSpc>
            </a:pPr>
            <a:r>
              <a:rPr lang="en-US" sz="2000">
                <a:latin typeface="Arial" charset="0"/>
                <a:ea typeface="宋体" charset="0"/>
              </a:rPr>
              <a:t>The output of a filter process is a function of its input</a:t>
            </a:r>
          </a:p>
          <a:p>
            <a:pPr lvl="2">
              <a:lnSpc>
                <a:spcPct val="90000"/>
              </a:lnSpc>
            </a:pPr>
            <a:r>
              <a:rPr lang="en-US" sz="1800">
                <a:latin typeface="Arial" charset="0"/>
                <a:ea typeface="宋体" charset="0"/>
              </a:rPr>
              <a:t>This specification relates the value of messages sent on output channels to the values of messages received on input channels. </a:t>
            </a:r>
          </a:p>
          <a:p>
            <a:pPr lvl="2">
              <a:lnSpc>
                <a:spcPct val="90000"/>
              </a:lnSpc>
            </a:pPr>
            <a:r>
              <a:rPr lang="en-US" sz="1800">
                <a:latin typeface="Arial" charset="0"/>
                <a:ea typeface="宋体" charset="0"/>
              </a:rPr>
              <a:t>The actions a filter takes in response to receiving input must ensure this relation every time the filter sends output.</a:t>
            </a:r>
          </a:p>
          <a:p>
            <a:pPr lvl="2">
              <a:lnSpc>
                <a:spcPct val="90000"/>
              </a:lnSpc>
            </a:pPr>
            <a:r>
              <a:rPr lang="en-US" sz="1800">
                <a:latin typeface="Arial" charset="0"/>
                <a:ea typeface="宋体" charset="0"/>
              </a:rPr>
              <a:t>Requires us to understand and specify our communication and underlying data assumptions. </a:t>
            </a:r>
          </a:p>
          <a:p>
            <a:pPr lvl="2">
              <a:lnSpc>
                <a:spcPct val="90000"/>
              </a:lnSpc>
            </a:pPr>
            <a:r>
              <a:rPr lang="en-US" sz="1800">
                <a:latin typeface="Arial" charset="0"/>
                <a:ea typeface="宋体" charset="0"/>
              </a:rPr>
              <a:t>The output produced by one filter meet the input assumptions of another.</a:t>
            </a:r>
          </a:p>
        </p:txBody>
      </p:sp>
      <p:sp>
        <p:nvSpPr>
          <p:cNvPr id="64000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45B6468-E9BC-A346-A590-9BF52AD567DE}" type="slidenum">
              <a:rPr lang="en-US" sz="1200">
                <a:latin typeface="Garamond" charset="0"/>
              </a:rPr>
              <a:pPr eaLnBrk="1" hangingPunct="1"/>
              <a:t>323</a:t>
            </a:fld>
            <a:endParaRPr lang="en-US" sz="1200">
              <a:latin typeface="Garamond" charset="0"/>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5" name="Rectangle 2"/>
          <p:cNvSpPr>
            <a:spLocks noGrp="1" noChangeArrowheads="1"/>
          </p:cNvSpPr>
          <p:nvPr>
            <p:ph type="title"/>
          </p:nvPr>
        </p:nvSpPr>
        <p:spPr/>
        <p:txBody>
          <a:bodyPr/>
          <a:lstStyle/>
          <a:p>
            <a:r>
              <a:rPr lang="en-US">
                <a:latin typeface="Garamond" charset="0"/>
                <a:ea typeface="宋体" charset="0"/>
              </a:rPr>
              <a:t>Call &amp; Return Style: Mainframe </a:t>
            </a:r>
          </a:p>
        </p:txBody>
      </p:sp>
      <p:sp>
        <p:nvSpPr>
          <p:cNvPr id="641026" name="Rectangle 3"/>
          <p:cNvSpPr>
            <a:spLocks noGrp="1" noChangeArrowheads="1"/>
          </p:cNvSpPr>
          <p:nvPr>
            <p:ph idx="1"/>
          </p:nvPr>
        </p:nvSpPr>
        <p:spPr>
          <a:xfrm>
            <a:off x="152400" y="1066800"/>
            <a:ext cx="8839200" cy="4419600"/>
          </a:xfrm>
        </p:spPr>
        <p:txBody>
          <a:bodyPr/>
          <a:lstStyle/>
          <a:p>
            <a:pPr>
              <a:lnSpc>
                <a:spcPct val="90000"/>
              </a:lnSpc>
            </a:pPr>
            <a:r>
              <a:rPr lang="en-US" sz="2400">
                <a:latin typeface="Arial" charset="0"/>
                <a:ea typeface="宋体" charset="0"/>
              </a:rPr>
              <a:t>General Constructs:</a:t>
            </a:r>
          </a:p>
          <a:p>
            <a:pPr lvl="1">
              <a:lnSpc>
                <a:spcPct val="90000"/>
              </a:lnSpc>
            </a:pPr>
            <a:r>
              <a:rPr lang="en-US" sz="2000">
                <a:latin typeface="Arial" charset="0"/>
                <a:ea typeface="宋体" charset="0"/>
              </a:rPr>
              <a:t>All intelligence is within the central host computer.</a:t>
            </a:r>
          </a:p>
          <a:p>
            <a:pPr lvl="1">
              <a:lnSpc>
                <a:spcPct val="90000"/>
              </a:lnSpc>
            </a:pPr>
            <a:r>
              <a:rPr lang="en-US" sz="2000">
                <a:latin typeface="Arial" charset="0"/>
                <a:ea typeface="宋体" charset="0"/>
              </a:rPr>
              <a:t>Users interact with the host through a terminal that captures keystrokes and sends that information to the host. </a:t>
            </a:r>
            <a:endParaRPr lang="en-US" sz="1400">
              <a:latin typeface="Arial" charset="0"/>
              <a:ea typeface="宋体" charset="0"/>
            </a:endParaRPr>
          </a:p>
          <a:p>
            <a:pPr>
              <a:lnSpc>
                <a:spcPct val="90000"/>
              </a:lnSpc>
            </a:pPr>
            <a:r>
              <a:rPr lang="en-US" sz="2400">
                <a:latin typeface="Arial" charset="0"/>
                <a:ea typeface="宋体" charset="0"/>
              </a:rPr>
              <a:t>Advantages: </a:t>
            </a:r>
          </a:p>
          <a:p>
            <a:pPr lvl="1">
              <a:lnSpc>
                <a:spcPct val="90000"/>
              </a:lnSpc>
            </a:pPr>
            <a:r>
              <a:rPr lang="en-US" sz="2000">
                <a:latin typeface="Arial" charset="0"/>
                <a:ea typeface="宋体" charset="0"/>
              </a:rPr>
              <a:t>Mainframe software architectures are not tied to a hardware platform. </a:t>
            </a:r>
          </a:p>
          <a:p>
            <a:pPr lvl="1">
              <a:lnSpc>
                <a:spcPct val="90000"/>
              </a:lnSpc>
            </a:pPr>
            <a:r>
              <a:rPr lang="en-US" sz="2000">
                <a:latin typeface="Arial" charset="0"/>
                <a:ea typeface="宋体" charset="0"/>
              </a:rPr>
              <a:t>User interaction performed with workstations. </a:t>
            </a:r>
          </a:p>
          <a:p>
            <a:pPr>
              <a:lnSpc>
                <a:spcPct val="90000"/>
              </a:lnSpc>
            </a:pPr>
            <a:r>
              <a:rPr lang="en-US" sz="2400">
                <a:latin typeface="Arial" charset="0"/>
                <a:ea typeface="宋体" charset="0"/>
              </a:rPr>
              <a:t>Disadvantages:</a:t>
            </a:r>
          </a:p>
          <a:p>
            <a:pPr lvl="1">
              <a:lnSpc>
                <a:spcPct val="90000"/>
              </a:lnSpc>
            </a:pPr>
            <a:r>
              <a:rPr lang="en-US" sz="2000">
                <a:latin typeface="Arial" charset="0"/>
                <a:ea typeface="宋体" charset="0"/>
              </a:rPr>
              <a:t>A limitation of mainframe software architectures is that they do not easily support graphical user interfaces or access to multiple databases from geographically dispersed sites. </a:t>
            </a:r>
          </a:p>
          <a:p>
            <a:pPr lvl="1">
              <a:lnSpc>
                <a:spcPct val="90000"/>
              </a:lnSpc>
            </a:pPr>
            <a:r>
              <a:rPr lang="en-US" sz="2000">
                <a:latin typeface="Arial" charset="0"/>
                <a:ea typeface="宋体" charset="0"/>
              </a:rPr>
              <a:t> Mainframes have found a use as a server in distributed client/server architectures </a:t>
            </a:r>
          </a:p>
        </p:txBody>
      </p:sp>
      <p:sp>
        <p:nvSpPr>
          <p:cNvPr id="64102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6672F27-827E-7341-AC48-B9AAD1AABFF2}" type="slidenum">
              <a:rPr lang="en-US" sz="1200">
                <a:latin typeface="Garamond" charset="0"/>
              </a:rPr>
              <a:pPr eaLnBrk="1" hangingPunct="1"/>
              <a:t>324</a:t>
            </a:fld>
            <a:endParaRPr lang="en-US" sz="1200">
              <a:latin typeface="Garamond" charset="0"/>
            </a:endParaRPr>
          </a:p>
        </p:txBody>
      </p:sp>
      <p:sp>
        <p:nvSpPr>
          <p:cNvPr id="1014788" name="Rectangle 4"/>
          <p:cNvSpPr>
            <a:spLocks noChangeArrowheads="1"/>
          </p:cNvSpPr>
          <p:nvPr/>
        </p:nvSpPr>
        <p:spPr bwMode="auto">
          <a:xfrm>
            <a:off x="3219450" y="5257800"/>
            <a:ext cx="447675"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t>UI</a:t>
            </a:r>
          </a:p>
        </p:txBody>
      </p:sp>
      <p:sp>
        <p:nvSpPr>
          <p:cNvPr id="1014789" name="Rectangle 5"/>
          <p:cNvSpPr>
            <a:spLocks noChangeArrowheads="1"/>
          </p:cNvSpPr>
          <p:nvPr/>
        </p:nvSpPr>
        <p:spPr bwMode="auto">
          <a:xfrm>
            <a:off x="2743200" y="6248400"/>
            <a:ext cx="1419225"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t>Main Frame</a:t>
            </a:r>
          </a:p>
        </p:txBody>
      </p:sp>
      <p:sp>
        <p:nvSpPr>
          <p:cNvPr id="1014790" name="Text Box 6"/>
          <p:cNvSpPr txBox="1">
            <a:spLocks noChangeArrowheads="1"/>
          </p:cNvSpPr>
          <p:nvPr/>
        </p:nvSpPr>
        <p:spPr bwMode="auto">
          <a:xfrm>
            <a:off x="4572000" y="5562600"/>
            <a:ext cx="4305300" cy="668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spAutoFit/>
          </a:bodyPr>
          <a:lstStyle/>
          <a:p>
            <a:pPr algn="ctr">
              <a:defRPr/>
            </a:pPr>
            <a:r>
              <a:rPr lang="en-US" sz="1400"/>
              <a:t>Note the connectors may be two-way as contrasted with the dataflow style as we have control from UI to Mainframe and Data from the Mainframe to UI</a:t>
            </a:r>
          </a:p>
        </p:txBody>
      </p:sp>
      <p:cxnSp>
        <p:nvCxnSpPr>
          <p:cNvPr id="1014791" name="AutoShape 7"/>
          <p:cNvCxnSpPr>
            <a:cxnSpLocks noChangeShapeType="1"/>
            <a:stCxn id="1014788" idx="3"/>
            <a:endCxn id="1014789" idx="3"/>
          </p:cNvCxnSpPr>
          <p:nvPr/>
        </p:nvCxnSpPr>
        <p:spPr bwMode="auto">
          <a:xfrm>
            <a:off x="3667125" y="5432425"/>
            <a:ext cx="495300" cy="990600"/>
          </a:xfrm>
          <a:prstGeom prst="bentConnector3">
            <a:avLst>
              <a:gd name="adj1" fmla="val 146153"/>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4792" name="AutoShape 8"/>
          <p:cNvCxnSpPr>
            <a:cxnSpLocks noChangeShapeType="1"/>
            <a:stCxn id="1014789" idx="1"/>
            <a:endCxn id="1014788" idx="1"/>
          </p:cNvCxnSpPr>
          <p:nvPr/>
        </p:nvCxnSpPr>
        <p:spPr bwMode="auto">
          <a:xfrm rot="10800000" flipH="1">
            <a:off x="2743200" y="5432425"/>
            <a:ext cx="476250" cy="990600"/>
          </a:xfrm>
          <a:prstGeom prst="bentConnector3">
            <a:avLst>
              <a:gd name="adj1" fmla="val -48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49" name="Rectangle 2"/>
          <p:cNvSpPr>
            <a:spLocks noGrp="1" noChangeArrowheads="1"/>
          </p:cNvSpPr>
          <p:nvPr>
            <p:ph type="title"/>
          </p:nvPr>
        </p:nvSpPr>
        <p:spPr/>
        <p:txBody>
          <a:bodyPr/>
          <a:lstStyle/>
          <a:p>
            <a:r>
              <a:rPr lang="en-US" sz="3200">
                <a:latin typeface="Garamond" charset="0"/>
                <a:ea typeface="宋体" charset="0"/>
              </a:rPr>
              <a:t>Call &amp; Return Style: File Sharing</a:t>
            </a:r>
          </a:p>
        </p:txBody>
      </p:sp>
      <p:sp>
        <p:nvSpPr>
          <p:cNvPr id="642050" name="Rectangle 3"/>
          <p:cNvSpPr>
            <a:spLocks noGrp="1" noChangeArrowheads="1"/>
          </p:cNvSpPr>
          <p:nvPr>
            <p:ph idx="1"/>
          </p:nvPr>
        </p:nvSpPr>
        <p:spPr>
          <a:xfrm>
            <a:off x="457200" y="842963"/>
            <a:ext cx="8229600" cy="4530725"/>
          </a:xfrm>
        </p:spPr>
        <p:txBody>
          <a:bodyPr/>
          <a:lstStyle/>
          <a:p>
            <a:r>
              <a:rPr lang="en-US" sz="2000">
                <a:latin typeface="Arial" charset="0"/>
                <a:ea typeface="宋体" charset="0"/>
              </a:rPr>
              <a:t>General Constructs:</a:t>
            </a:r>
          </a:p>
          <a:p>
            <a:pPr lvl="1"/>
            <a:r>
              <a:rPr lang="en-US" sz="1800">
                <a:latin typeface="Arial" charset="0"/>
                <a:ea typeface="宋体" charset="0"/>
              </a:rPr>
              <a:t>The original PC networks were based on file sharing architectures, where the server downloads files from the shared location to the desktop environment. </a:t>
            </a:r>
          </a:p>
          <a:p>
            <a:pPr lvl="1"/>
            <a:r>
              <a:rPr lang="en-US" sz="1800">
                <a:latin typeface="Arial" charset="0"/>
                <a:ea typeface="宋体" charset="0"/>
              </a:rPr>
              <a:t>The requested user job is then run (including logic and data) in the desktop environment. </a:t>
            </a:r>
          </a:p>
          <a:p>
            <a:r>
              <a:rPr lang="en-US" sz="2000">
                <a:latin typeface="Arial" charset="0"/>
                <a:ea typeface="宋体" charset="0"/>
              </a:rPr>
              <a:t>Advantages:</a:t>
            </a:r>
          </a:p>
          <a:p>
            <a:pPr lvl="1"/>
            <a:r>
              <a:rPr lang="en-US" sz="1800">
                <a:latin typeface="Arial" charset="0"/>
                <a:ea typeface="宋体" charset="0"/>
              </a:rPr>
              <a:t>File sharing architectures work if shared usage is low, update contention is low, and the volume of data to be transferred is low. </a:t>
            </a:r>
          </a:p>
          <a:p>
            <a:r>
              <a:rPr lang="en-US" sz="2000">
                <a:latin typeface="Arial" charset="0"/>
                <a:ea typeface="宋体" charset="0"/>
              </a:rPr>
              <a:t>Disadvantages:</a:t>
            </a:r>
          </a:p>
          <a:p>
            <a:pPr lvl="1"/>
            <a:r>
              <a:rPr lang="en-US" sz="1800">
                <a:latin typeface="Arial" charset="0"/>
                <a:ea typeface="宋体" charset="0"/>
              </a:rPr>
              <a:t>In the 1990s, PC LAN (local area network) computing changed because the capacity of the file sharing was strained as the number of online user grew (it can only satisfy about 12 users simultaneously) and graphical user interfaces (GUIs) became popular (making mainframe and terminal displays appear out of date). </a:t>
            </a:r>
          </a:p>
          <a:p>
            <a:r>
              <a:rPr lang="en-US" sz="2000">
                <a:latin typeface="Arial" charset="0"/>
                <a:ea typeface="宋体" charset="0"/>
              </a:rPr>
              <a:t>Addendum:</a:t>
            </a:r>
          </a:p>
          <a:p>
            <a:pPr lvl="1"/>
            <a:r>
              <a:rPr lang="en-US" sz="1800">
                <a:latin typeface="Arial" charset="0"/>
                <a:ea typeface="宋体" charset="0"/>
              </a:rPr>
              <a:t>PCs are now being used in client/server architectures.</a:t>
            </a:r>
          </a:p>
        </p:txBody>
      </p:sp>
      <p:sp>
        <p:nvSpPr>
          <p:cNvPr id="64205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3317776-413D-0941-93A7-59BBF8682A87}" type="slidenum">
              <a:rPr lang="en-US" sz="1200">
                <a:latin typeface="Garamond" charset="0"/>
              </a:rPr>
              <a:pPr eaLnBrk="1" hangingPunct="1"/>
              <a:t>325</a:t>
            </a:fld>
            <a:endParaRPr lang="en-US" sz="1200">
              <a:latin typeface="Garamond"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3" name="Rectangle 2"/>
          <p:cNvSpPr>
            <a:spLocks noGrp="1" noChangeArrowheads="1"/>
          </p:cNvSpPr>
          <p:nvPr>
            <p:ph type="title"/>
          </p:nvPr>
        </p:nvSpPr>
        <p:spPr/>
        <p:txBody>
          <a:bodyPr/>
          <a:lstStyle/>
          <a:p>
            <a:r>
              <a:rPr lang="en-US">
                <a:latin typeface="Arial Rounded MT Bold" charset="0"/>
                <a:ea typeface="宋体" charset="0"/>
                <a:cs typeface="Arial Rounded MT Bold" charset="0"/>
              </a:rPr>
              <a:t>Suggested File Sharing Architecture</a:t>
            </a:r>
          </a:p>
        </p:txBody>
      </p:sp>
      <p:sp>
        <p:nvSpPr>
          <p:cNvPr id="643074" name="Slide Number Placeholder 4"/>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marL="0" eaLnBrk="1" hangingPunct="1"/>
            <a:fld id="{B12BAA08-DFB7-5542-9049-9A36773AD46C}" type="slidenum">
              <a:rPr lang="en-US" sz="1200">
                <a:latin typeface="Garamond" charset="0"/>
              </a:rPr>
              <a:pPr marL="0" eaLnBrk="1" hangingPunct="1"/>
              <a:t>326</a:t>
            </a:fld>
            <a:endParaRPr lang="en-US" sz="1200">
              <a:latin typeface="Garamond" charset="0"/>
            </a:endParaRPr>
          </a:p>
        </p:txBody>
      </p:sp>
      <p:sp>
        <p:nvSpPr>
          <p:cNvPr id="1016835" name="Rectangle 3"/>
          <p:cNvSpPr>
            <a:spLocks noChangeArrowheads="1"/>
          </p:cNvSpPr>
          <p:nvPr/>
        </p:nvSpPr>
        <p:spPr bwMode="auto">
          <a:xfrm>
            <a:off x="1828800" y="1676400"/>
            <a:ext cx="18288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Application</a:t>
            </a:r>
          </a:p>
        </p:txBody>
      </p:sp>
      <p:sp>
        <p:nvSpPr>
          <p:cNvPr id="1016836" name="Rectangle 4"/>
          <p:cNvSpPr>
            <a:spLocks noChangeArrowheads="1"/>
          </p:cNvSpPr>
          <p:nvPr/>
        </p:nvSpPr>
        <p:spPr bwMode="auto">
          <a:xfrm>
            <a:off x="4876800" y="1676400"/>
            <a:ext cx="18288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Application (n)</a:t>
            </a:r>
          </a:p>
        </p:txBody>
      </p:sp>
      <p:sp>
        <p:nvSpPr>
          <p:cNvPr id="1016837" name="Text Box 5"/>
          <p:cNvSpPr txBox="1">
            <a:spLocks noChangeArrowheads="1"/>
          </p:cNvSpPr>
          <p:nvPr/>
        </p:nvSpPr>
        <p:spPr bwMode="auto">
          <a:xfrm>
            <a:off x="4267200" y="1981200"/>
            <a:ext cx="2603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a:t>
            </a:r>
          </a:p>
        </p:txBody>
      </p:sp>
      <p:sp>
        <p:nvSpPr>
          <p:cNvPr id="1016838" name="Rectangle 6"/>
          <p:cNvSpPr>
            <a:spLocks noChangeArrowheads="1"/>
          </p:cNvSpPr>
          <p:nvPr/>
        </p:nvSpPr>
        <p:spPr bwMode="auto">
          <a:xfrm>
            <a:off x="1828800" y="2025650"/>
            <a:ext cx="18288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Buffer</a:t>
            </a:r>
          </a:p>
        </p:txBody>
      </p:sp>
      <p:sp>
        <p:nvSpPr>
          <p:cNvPr id="1016839" name="Rectangle 7"/>
          <p:cNvSpPr>
            <a:spLocks noChangeArrowheads="1"/>
          </p:cNvSpPr>
          <p:nvPr/>
        </p:nvSpPr>
        <p:spPr bwMode="auto">
          <a:xfrm>
            <a:off x="4876800" y="2025650"/>
            <a:ext cx="18288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Buffer</a:t>
            </a:r>
          </a:p>
        </p:txBody>
      </p:sp>
      <p:sp>
        <p:nvSpPr>
          <p:cNvPr id="1016840" name="Rectangle 8"/>
          <p:cNvSpPr>
            <a:spLocks noChangeArrowheads="1"/>
          </p:cNvSpPr>
          <p:nvPr/>
        </p:nvSpPr>
        <p:spPr bwMode="auto">
          <a:xfrm>
            <a:off x="1828800" y="3276600"/>
            <a:ext cx="11430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Buffer</a:t>
            </a:r>
          </a:p>
        </p:txBody>
      </p:sp>
      <p:sp>
        <p:nvSpPr>
          <p:cNvPr id="1016841" name="Rectangle 9"/>
          <p:cNvSpPr>
            <a:spLocks noChangeArrowheads="1"/>
          </p:cNvSpPr>
          <p:nvPr/>
        </p:nvSpPr>
        <p:spPr bwMode="auto">
          <a:xfrm>
            <a:off x="2209800" y="5029200"/>
            <a:ext cx="914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File</a:t>
            </a:r>
          </a:p>
        </p:txBody>
      </p:sp>
      <p:sp>
        <p:nvSpPr>
          <p:cNvPr id="1016842" name="Rectangle 10"/>
          <p:cNvSpPr>
            <a:spLocks noChangeArrowheads="1"/>
          </p:cNvSpPr>
          <p:nvPr/>
        </p:nvSpPr>
        <p:spPr bwMode="auto">
          <a:xfrm>
            <a:off x="5105400" y="5029200"/>
            <a:ext cx="914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File (n)</a:t>
            </a:r>
          </a:p>
        </p:txBody>
      </p:sp>
      <p:sp>
        <p:nvSpPr>
          <p:cNvPr id="1016843" name="Rectangle 11"/>
          <p:cNvSpPr>
            <a:spLocks noChangeArrowheads="1"/>
          </p:cNvSpPr>
          <p:nvPr/>
        </p:nvSpPr>
        <p:spPr bwMode="auto">
          <a:xfrm>
            <a:off x="1905000" y="4876800"/>
            <a:ext cx="449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Main frame</a:t>
            </a:r>
          </a:p>
        </p:txBody>
      </p:sp>
      <p:cxnSp>
        <p:nvCxnSpPr>
          <p:cNvPr id="1016844" name="AutoShape 12"/>
          <p:cNvCxnSpPr>
            <a:cxnSpLocks noChangeShapeType="1"/>
            <a:stCxn id="1016840" idx="2"/>
            <a:endCxn id="1016841" idx="0"/>
          </p:cNvCxnSpPr>
          <p:nvPr/>
        </p:nvCxnSpPr>
        <p:spPr bwMode="auto">
          <a:xfrm rot="16200000" flipH="1">
            <a:off x="1831975" y="4194175"/>
            <a:ext cx="1403350" cy="266700"/>
          </a:xfrm>
          <a:prstGeom prst="bentConnector3">
            <a:avLst>
              <a:gd name="adj1" fmla="val 50000"/>
            </a:avLst>
          </a:prstGeom>
          <a:noFill/>
          <a:ln w="25400">
            <a:solidFill>
              <a:schemeClr val="hlink"/>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16845" name="Rectangle 13"/>
          <p:cNvSpPr>
            <a:spLocks noChangeArrowheads="1"/>
          </p:cNvSpPr>
          <p:nvPr/>
        </p:nvSpPr>
        <p:spPr bwMode="auto">
          <a:xfrm>
            <a:off x="4876800" y="3352800"/>
            <a:ext cx="12192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Buffer</a:t>
            </a:r>
          </a:p>
        </p:txBody>
      </p:sp>
      <p:cxnSp>
        <p:nvCxnSpPr>
          <p:cNvPr id="1016846" name="AutoShape 14"/>
          <p:cNvCxnSpPr>
            <a:cxnSpLocks noChangeShapeType="1"/>
            <a:stCxn id="1016845" idx="2"/>
          </p:cNvCxnSpPr>
          <p:nvPr/>
        </p:nvCxnSpPr>
        <p:spPr bwMode="auto">
          <a:xfrm rot="5400000">
            <a:off x="4708525" y="4251325"/>
            <a:ext cx="1327150" cy="228600"/>
          </a:xfrm>
          <a:prstGeom prst="bentConnector3">
            <a:avLst>
              <a:gd name="adj1" fmla="val 50000"/>
            </a:avLst>
          </a:prstGeom>
          <a:noFill/>
          <a:ln w="25400">
            <a:solidFill>
              <a:schemeClr val="hlink"/>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6847" name="AutoShape 15"/>
          <p:cNvCxnSpPr>
            <a:cxnSpLocks noChangeShapeType="1"/>
            <a:stCxn id="1016838" idx="2"/>
            <a:endCxn id="1016840" idx="0"/>
          </p:cNvCxnSpPr>
          <p:nvPr/>
        </p:nvCxnSpPr>
        <p:spPr bwMode="auto">
          <a:xfrm rot="5400000">
            <a:off x="2120900" y="2654300"/>
            <a:ext cx="901700" cy="342900"/>
          </a:xfrm>
          <a:prstGeom prst="bentConnector3">
            <a:avLst>
              <a:gd name="adj1" fmla="val 50000"/>
            </a:avLst>
          </a:prstGeom>
          <a:noFill/>
          <a:ln w="25400">
            <a:solidFill>
              <a:schemeClr val="hlink"/>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16848" name="Text Box 16"/>
          <p:cNvSpPr txBox="1">
            <a:spLocks noChangeArrowheads="1"/>
          </p:cNvSpPr>
          <p:nvPr/>
        </p:nvSpPr>
        <p:spPr bwMode="auto">
          <a:xfrm>
            <a:off x="1600200" y="2743200"/>
            <a:ext cx="6540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t>Data</a:t>
            </a:r>
          </a:p>
        </p:txBody>
      </p:sp>
      <p:cxnSp>
        <p:nvCxnSpPr>
          <p:cNvPr id="1016849" name="AutoShape 17"/>
          <p:cNvCxnSpPr>
            <a:cxnSpLocks noChangeShapeType="1"/>
            <a:stCxn id="1016839" idx="2"/>
            <a:endCxn id="1016845" idx="0"/>
          </p:cNvCxnSpPr>
          <p:nvPr/>
        </p:nvCxnSpPr>
        <p:spPr bwMode="auto">
          <a:xfrm rot="5400000">
            <a:off x="5149850" y="2711450"/>
            <a:ext cx="977900" cy="304800"/>
          </a:xfrm>
          <a:prstGeom prst="bentConnector3">
            <a:avLst>
              <a:gd name="adj1" fmla="val 50000"/>
            </a:avLst>
          </a:prstGeom>
          <a:noFill/>
          <a:ln w="25400">
            <a:solidFill>
              <a:schemeClr val="hlink"/>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6850" name="AutoShape 18"/>
          <p:cNvCxnSpPr>
            <a:cxnSpLocks noChangeShapeType="1"/>
            <a:stCxn id="1016835" idx="3"/>
            <a:endCxn id="1016843" idx="0"/>
          </p:cNvCxnSpPr>
          <p:nvPr/>
        </p:nvCxnSpPr>
        <p:spPr bwMode="auto">
          <a:xfrm>
            <a:off x="3657600" y="1851025"/>
            <a:ext cx="495300" cy="3025775"/>
          </a:xfrm>
          <a:prstGeom prst="bentConnector2">
            <a:avLst/>
          </a:prstGeom>
          <a:noFill/>
          <a:ln w="25400">
            <a:solidFill>
              <a:srgbClr val="339966"/>
            </a:solidFill>
            <a:prstDash val="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6851" name="AutoShape 19"/>
          <p:cNvCxnSpPr>
            <a:cxnSpLocks noChangeShapeType="1"/>
            <a:stCxn id="1016836" idx="1"/>
            <a:endCxn id="1016843" idx="0"/>
          </p:cNvCxnSpPr>
          <p:nvPr/>
        </p:nvCxnSpPr>
        <p:spPr bwMode="auto">
          <a:xfrm rot="10800000" flipV="1">
            <a:off x="4152900" y="1851025"/>
            <a:ext cx="723900" cy="3025775"/>
          </a:xfrm>
          <a:prstGeom prst="bentConnector2">
            <a:avLst/>
          </a:prstGeom>
          <a:noFill/>
          <a:ln w="25400">
            <a:solidFill>
              <a:srgbClr val="339966"/>
            </a:solidFill>
            <a:prstDash val="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16852" name="Text Box 20"/>
          <p:cNvSpPr txBox="1">
            <a:spLocks noChangeArrowheads="1"/>
          </p:cNvSpPr>
          <p:nvPr/>
        </p:nvSpPr>
        <p:spPr bwMode="auto">
          <a:xfrm>
            <a:off x="3359150" y="2895600"/>
            <a:ext cx="9461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t>Control</a:t>
            </a:r>
          </a:p>
        </p:txBody>
      </p:sp>
      <p:sp>
        <p:nvSpPr>
          <p:cNvPr id="1016853" name="Text Box 21"/>
          <p:cNvSpPr txBox="1">
            <a:spLocks noChangeArrowheads="1"/>
          </p:cNvSpPr>
          <p:nvPr/>
        </p:nvSpPr>
        <p:spPr bwMode="auto">
          <a:xfrm>
            <a:off x="4343400" y="3317875"/>
            <a:ext cx="2603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a:t>
            </a:r>
          </a:p>
        </p:txBody>
      </p:sp>
      <p:sp>
        <p:nvSpPr>
          <p:cNvPr id="1016854" name="Text Box 22"/>
          <p:cNvSpPr txBox="1">
            <a:spLocks noChangeArrowheads="1"/>
          </p:cNvSpPr>
          <p:nvPr/>
        </p:nvSpPr>
        <p:spPr bwMode="auto">
          <a:xfrm>
            <a:off x="4343400" y="4419600"/>
            <a:ext cx="260350"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7" name="Rectangle 2"/>
          <p:cNvSpPr>
            <a:spLocks noGrp="1" noChangeArrowheads="1"/>
          </p:cNvSpPr>
          <p:nvPr>
            <p:ph type="title"/>
          </p:nvPr>
        </p:nvSpPr>
        <p:spPr/>
        <p:txBody>
          <a:bodyPr/>
          <a:lstStyle/>
          <a:p>
            <a:r>
              <a:rPr lang="en-US">
                <a:latin typeface="Garamond" charset="0"/>
                <a:ea typeface="宋体" charset="0"/>
              </a:rPr>
              <a:t>Data Abstraction &amp; OO Architecture</a:t>
            </a:r>
          </a:p>
        </p:txBody>
      </p:sp>
      <p:sp>
        <p:nvSpPr>
          <p:cNvPr id="644098" name="Rectangle 3"/>
          <p:cNvSpPr>
            <a:spLocks noGrp="1" noChangeArrowheads="1"/>
          </p:cNvSpPr>
          <p:nvPr>
            <p:ph idx="1"/>
          </p:nvPr>
        </p:nvSpPr>
        <p:spPr>
          <a:xfrm>
            <a:off x="228600" y="1066800"/>
            <a:ext cx="8763000" cy="5257800"/>
          </a:xfrm>
        </p:spPr>
        <p:txBody>
          <a:bodyPr/>
          <a:lstStyle/>
          <a:p>
            <a:pPr>
              <a:lnSpc>
                <a:spcPct val="90000"/>
              </a:lnSpc>
            </a:pPr>
            <a:r>
              <a:rPr lang="en-US" sz="2000">
                <a:latin typeface="Arial" charset="0"/>
                <a:ea typeface="宋体" charset="0"/>
              </a:rPr>
              <a:t>General Constructs:</a:t>
            </a:r>
          </a:p>
          <a:p>
            <a:pPr lvl="1">
              <a:lnSpc>
                <a:spcPct val="90000"/>
              </a:lnSpc>
            </a:pPr>
            <a:r>
              <a:rPr lang="en-US" sz="1600">
                <a:latin typeface="Arial" charset="0"/>
                <a:ea typeface="宋体" charset="0"/>
              </a:rPr>
              <a:t>Data representations and their associated operations encapsulated in an abstract data type.</a:t>
            </a:r>
          </a:p>
          <a:p>
            <a:pPr lvl="1">
              <a:lnSpc>
                <a:spcPct val="90000"/>
              </a:lnSpc>
            </a:pPr>
            <a:r>
              <a:rPr lang="en-US" sz="1600">
                <a:latin typeface="Arial" charset="0"/>
                <a:ea typeface="宋体" charset="0"/>
              </a:rPr>
              <a:t>The </a:t>
            </a:r>
            <a:r>
              <a:rPr lang="en-US" sz="1600" i="1">
                <a:latin typeface="Arial" charset="0"/>
                <a:ea typeface="宋体" charset="0"/>
              </a:rPr>
              <a:t>components</a:t>
            </a:r>
            <a:r>
              <a:rPr lang="en-US" sz="1600">
                <a:latin typeface="Arial" charset="0"/>
                <a:ea typeface="宋体" charset="0"/>
              </a:rPr>
              <a:t> are the objects and connectors </a:t>
            </a:r>
            <a:r>
              <a:rPr lang="en-US" sz="1600" u="sng">
                <a:latin typeface="Arial" charset="0"/>
                <a:ea typeface="宋体" charset="0"/>
              </a:rPr>
              <a:t>operate through procedure calls (methods).</a:t>
            </a:r>
            <a:r>
              <a:rPr lang="en-US" sz="1600">
                <a:latin typeface="Arial" charset="0"/>
                <a:ea typeface="宋体" charset="0"/>
              </a:rPr>
              <a:t> </a:t>
            </a:r>
          </a:p>
          <a:p>
            <a:pPr lvl="1">
              <a:lnSpc>
                <a:spcPct val="90000"/>
              </a:lnSpc>
            </a:pPr>
            <a:r>
              <a:rPr lang="en-US" sz="1600">
                <a:latin typeface="Arial" charset="0"/>
                <a:ea typeface="宋体" charset="0"/>
              </a:rPr>
              <a:t>Objects maintain the integrity of a resource and the representation is hidden from others.</a:t>
            </a:r>
          </a:p>
          <a:p>
            <a:pPr lvl="1">
              <a:lnSpc>
                <a:spcPct val="90000"/>
              </a:lnSpc>
              <a:buFontTx/>
              <a:buNone/>
            </a:pPr>
            <a:endParaRPr lang="en-US" sz="700">
              <a:latin typeface="Arial" charset="0"/>
              <a:ea typeface="宋体" charset="0"/>
            </a:endParaRPr>
          </a:p>
          <a:p>
            <a:pPr>
              <a:lnSpc>
                <a:spcPct val="90000"/>
              </a:lnSpc>
            </a:pPr>
            <a:r>
              <a:rPr lang="en-US" sz="2000">
                <a:latin typeface="Arial" charset="0"/>
                <a:ea typeface="宋体" charset="0"/>
              </a:rPr>
              <a:t>Advantages:</a:t>
            </a:r>
          </a:p>
          <a:p>
            <a:pPr lvl="1">
              <a:lnSpc>
                <a:spcPct val="90000"/>
              </a:lnSpc>
            </a:pPr>
            <a:r>
              <a:rPr lang="en-US" sz="1600">
                <a:latin typeface="Arial" charset="0"/>
                <a:ea typeface="宋体" charset="0"/>
              </a:rPr>
              <a:t>Server is able to change an implementation without affecting the client. </a:t>
            </a:r>
          </a:p>
          <a:p>
            <a:pPr lvl="1">
              <a:lnSpc>
                <a:spcPct val="90000"/>
              </a:lnSpc>
            </a:pPr>
            <a:r>
              <a:rPr lang="en-US" sz="1600">
                <a:latin typeface="Arial" charset="0"/>
                <a:ea typeface="宋体" charset="0"/>
              </a:rPr>
              <a:t>Grouping of methods with objects allows for more modular design and therefore decomposes the problems into a series of collections of interacting agents. </a:t>
            </a:r>
          </a:p>
          <a:p>
            <a:pPr lvl="1">
              <a:lnSpc>
                <a:spcPct val="90000"/>
              </a:lnSpc>
            </a:pPr>
            <a:endParaRPr lang="en-US" sz="800">
              <a:latin typeface="Arial" charset="0"/>
              <a:ea typeface="宋体" charset="0"/>
            </a:endParaRPr>
          </a:p>
          <a:p>
            <a:pPr>
              <a:lnSpc>
                <a:spcPct val="90000"/>
              </a:lnSpc>
            </a:pPr>
            <a:r>
              <a:rPr lang="en-US" sz="2000">
                <a:latin typeface="Arial" charset="0"/>
                <a:ea typeface="宋体" charset="0"/>
              </a:rPr>
              <a:t>Disadvantages:</a:t>
            </a:r>
          </a:p>
          <a:p>
            <a:pPr lvl="1">
              <a:lnSpc>
                <a:spcPct val="90000"/>
              </a:lnSpc>
            </a:pPr>
            <a:r>
              <a:rPr lang="en-US" sz="1600">
                <a:latin typeface="Arial" charset="0"/>
                <a:ea typeface="宋体" charset="0"/>
              </a:rPr>
              <a:t>For one object to interact with another, the client object must know how to interact with the server object and therefore must know the identity of the server.</a:t>
            </a:r>
          </a:p>
          <a:p>
            <a:pPr lvl="1">
              <a:lnSpc>
                <a:spcPct val="90000"/>
              </a:lnSpc>
            </a:pPr>
            <a:r>
              <a:rPr lang="en-US" sz="1600">
                <a:latin typeface="Arial" charset="0"/>
                <a:ea typeface="宋体" charset="0"/>
              </a:rPr>
              <a:t>If the server changes its interface ALL interacting clients must also change.</a:t>
            </a:r>
          </a:p>
          <a:p>
            <a:pPr lvl="2">
              <a:lnSpc>
                <a:spcPct val="90000"/>
              </a:lnSpc>
            </a:pPr>
            <a:r>
              <a:rPr lang="en-US" sz="1400">
                <a:latin typeface="Arial" charset="0"/>
                <a:ea typeface="宋体" charset="0"/>
              </a:rPr>
              <a:t> Services declared as PUBLIC and IMPORTED into the CLIENT</a:t>
            </a:r>
          </a:p>
          <a:p>
            <a:pPr lvl="1">
              <a:lnSpc>
                <a:spcPct val="90000"/>
              </a:lnSpc>
            </a:pPr>
            <a:r>
              <a:rPr lang="en-US" sz="1600">
                <a:latin typeface="Arial" charset="0"/>
                <a:ea typeface="宋体" charset="0"/>
              </a:rPr>
              <a:t>Also need to consider side affects, A uses B , B uses C and we mod C</a:t>
            </a:r>
          </a:p>
        </p:txBody>
      </p:sp>
      <p:sp>
        <p:nvSpPr>
          <p:cNvPr id="64409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655ECBE-A731-C14B-91E1-78EB908EA7AA}" type="slidenum">
              <a:rPr lang="en-US" sz="1200">
                <a:latin typeface="Garamond" charset="0"/>
              </a:rPr>
              <a:pPr eaLnBrk="1" hangingPunct="1"/>
              <a:t>327</a:t>
            </a:fld>
            <a:endParaRPr lang="en-US" sz="1200">
              <a:latin typeface="Garamond" charset="0"/>
            </a:endParaRPr>
          </a:p>
        </p:txBody>
      </p:sp>
      <p:grpSp>
        <p:nvGrpSpPr>
          <p:cNvPr id="644100" name="Group 4"/>
          <p:cNvGrpSpPr>
            <a:grpSpLocks/>
          </p:cNvGrpSpPr>
          <p:nvPr/>
        </p:nvGrpSpPr>
        <p:grpSpPr bwMode="auto">
          <a:xfrm>
            <a:off x="8001000" y="5257800"/>
            <a:ext cx="439738" cy="304800"/>
            <a:chOff x="1824" y="1104"/>
            <a:chExt cx="240" cy="144"/>
          </a:xfrm>
        </p:grpSpPr>
        <p:sp>
          <p:nvSpPr>
            <p:cNvPr id="1017861" name="Rectangle 5"/>
            <p:cNvSpPr>
              <a:spLocks noChangeArrowheads="1"/>
            </p:cNvSpPr>
            <p:nvPr/>
          </p:nvSpPr>
          <p:spPr bwMode="auto">
            <a:xfrm>
              <a:off x="1824" y="1104"/>
              <a:ext cx="240" cy="14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17862" name="Line 6"/>
            <p:cNvSpPr>
              <a:spLocks noChangeShapeType="1"/>
            </p:cNvSpPr>
            <p:nvPr/>
          </p:nvSpPr>
          <p:spPr bwMode="auto">
            <a:xfrm>
              <a:off x="1824" y="1152"/>
              <a:ext cx="2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17863" name="Line 7"/>
            <p:cNvSpPr>
              <a:spLocks noChangeShapeType="1"/>
            </p:cNvSpPr>
            <p:nvPr/>
          </p:nvSpPr>
          <p:spPr bwMode="auto">
            <a:xfrm>
              <a:off x="1824" y="1200"/>
              <a:ext cx="2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nvGrpSpPr>
          <p:cNvPr id="644101" name="Group 8"/>
          <p:cNvGrpSpPr>
            <a:grpSpLocks/>
          </p:cNvGrpSpPr>
          <p:nvPr/>
        </p:nvGrpSpPr>
        <p:grpSpPr bwMode="auto">
          <a:xfrm>
            <a:off x="8382000" y="5715000"/>
            <a:ext cx="442913" cy="300038"/>
            <a:chOff x="1824" y="1104"/>
            <a:chExt cx="240" cy="144"/>
          </a:xfrm>
        </p:grpSpPr>
        <p:sp>
          <p:nvSpPr>
            <p:cNvPr id="1017865" name="Rectangle 9"/>
            <p:cNvSpPr>
              <a:spLocks noChangeArrowheads="1"/>
            </p:cNvSpPr>
            <p:nvPr/>
          </p:nvSpPr>
          <p:spPr bwMode="auto">
            <a:xfrm>
              <a:off x="1824" y="1104"/>
              <a:ext cx="240" cy="14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17866" name="Line 10"/>
            <p:cNvSpPr>
              <a:spLocks noChangeShapeType="1"/>
            </p:cNvSpPr>
            <p:nvPr/>
          </p:nvSpPr>
          <p:spPr bwMode="auto">
            <a:xfrm>
              <a:off x="1824" y="1152"/>
              <a:ext cx="2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17867" name="Line 11"/>
            <p:cNvSpPr>
              <a:spLocks noChangeShapeType="1"/>
            </p:cNvSpPr>
            <p:nvPr/>
          </p:nvSpPr>
          <p:spPr bwMode="auto">
            <a:xfrm>
              <a:off x="1824" y="1200"/>
              <a:ext cx="2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nvGrpSpPr>
          <p:cNvPr id="644102" name="Group 12"/>
          <p:cNvGrpSpPr>
            <a:grpSpLocks/>
          </p:cNvGrpSpPr>
          <p:nvPr/>
        </p:nvGrpSpPr>
        <p:grpSpPr bwMode="auto">
          <a:xfrm>
            <a:off x="7845425" y="6416675"/>
            <a:ext cx="439738" cy="301625"/>
            <a:chOff x="1824" y="1104"/>
            <a:chExt cx="240" cy="144"/>
          </a:xfrm>
        </p:grpSpPr>
        <p:sp>
          <p:nvSpPr>
            <p:cNvPr id="1017869" name="Rectangle 13"/>
            <p:cNvSpPr>
              <a:spLocks noChangeArrowheads="1"/>
            </p:cNvSpPr>
            <p:nvPr/>
          </p:nvSpPr>
          <p:spPr bwMode="auto">
            <a:xfrm>
              <a:off x="1824" y="1104"/>
              <a:ext cx="240" cy="14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17870" name="Line 14"/>
            <p:cNvSpPr>
              <a:spLocks noChangeShapeType="1"/>
            </p:cNvSpPr>
            <p:nvPr/>
          </p:nvSpPr>
          <p:spPr bwMode="auto">
            <a:xfrm>
              <a:off x="1824" y="1152"/>
              <a:ext cx="2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17871" name="Line 15"/>
            <p:cNvSpPr>
              <a:spLocks noChangeShapeType="1"/>
            </p:cNvSpPr>
            <p:nvPr/>
          </p:nvSpPr>
          <p:spPr bwMode="auto">
            <a:xfrm>
              <a:off x="1824" y="1200"/>
              <a:ext cx="2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grpSp>
        <p:nvGrpSpPr>
          <p:cNvPr id="644103" name="Group 16"/>
          <p:cNvGrpSpPr>
            <a:grpSpLocks/>
          </p:cNvGrpSpPr>
          <p:nvPr/>
        </p:nvGrpSpPr>
        <p:grpSpPr bwMode="auto">
          <a:xfrm>
            <a:off x="7315200" y="5815013"/>
            <a:ext cx="439738" cy="301625"/>
            <a:chOff x="1824" y="1104"/>
            <a:chExt cx="240" cy="144"/>
          </a:xfrm>
        </p:grpSpPr>
        <p:sp>
          <p:nvSpPr>
            <p:cNvPr id="1017873" name="Rectangle 17"/>
            <p:cNvSpPr>
              <a:spLocks noChangeArrowheads="1"/>
            </p:cNvSpPr>
            <p:nvPr/>
          </p:nvSpPr>
          <p:spPr bwMode="auto">
            <a:xfrm>
              <a:off x="1824" y="1104"/>
              <a:ext cx="240" cy="144"/>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17874" name="Line 18"/>
            <p:cNvSpPr>
              <a:spLocks noChangeShapeType="1"/>
            </p:cNvSpPr>
            <p:nvPr/>
          </p:nvSpPr>
          <p:spPr bwMode="auto">
            <a:xfrm>
              <a:off x="1824" y="1152"/>
              <a:ext cx="2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17875" name="Line 19"/>
            <p:cNvSpPr>
              <a:spLocks noChangeShapeType="1"/>
            </p:cNvSpPr>
            <p:nvPr/>
          </p:nvSpPr>
          <p:spPr bwMode="auto">
            <a:xfrm>
              <a:off x="1824" y="1200"/>
              <a:ext cx="24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cxnSp>
        <p:nvCxnSpPr>
          <p:cNvPr id="1017876" name="AutoShape 20"/>
          <p:cNvCxnSpPr>
            <a:cxnSpLocks noChangeShapeType="1"/>
            <a:stCxn id="1017873" idx="2"/>
            <a:endCxn id="1017869" idx="0"/>
          </p:cNvCxnSpPr>
          <p:nvPr/>
        </p:nvCxnSpPr>
        <p:spPr bwMode="auto">
          <a:xfrm rot="16200000" flipH="1">
            <a:off x="7650957" y="6001544"/>
            <a:ext cx="300037" cy="530225"/>
          </a:xfrm>
          <a:prstGeom prst="bentConnector3">
            <a:avLst>
              <a:gd name="adj1" fmla="val 49736"/>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7877" name="AutoShape 21"/>
          <p:cNvCxnSpPr>
            <a:cxnSpLocks noChangeShapeType="1"/>
            <a:stCxn id="1017861" idx="1"/>
            <a:endCxn id="1017873" idx="0"/>
          </p:cNvCxnSpPr>
          <p:nvPr/>
        </p:nvCxnSpPr>
        <p:spPr bwMode="auto">
          <a:xfrm rot="10800000" flipV="1">
            <a:off x="7535863" y="5410200"/>
            <a:ext cx="465137" cy="404813"/>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7878" name="AutoShape 22"/>
          <p:cNvCxnSpPr>
            <a:cxnSpLocks noChangeShapeType="1"/>
            <a:stCxn id="1017861" idx="2"/>
            <a:endCxn id="1017869" idx="0"/>
          </p:cNvCxnSpPr>
          <p:nvPr/>
        </p:nvCxnSpPr>
        <p:spPr bwMode="auto">
          <a:xfrm rot="5400000">
            <a:off x="7716838" y="5911850"/>
            <a:ext cx="854075" cy="155575"/>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7879" name="AutoShape 23"/>
          <p:cNvCxnSpPr>
            <a:cxnSpLocks noChangeShapeType="1"/>
            <a:stCxn id="1017865" idx="2"/>
            <a:endCxn id="1017869" idx="0"/>
          </p:cNvCxnSpPr>
          <p:nvPr/>
        </p:nvCxnSpPr>
        <p:spPr bwMode="auto">
          <a:xfrm rot="5400000">
            <a:off x="8134350" y="5946776"/>
            <a:ext cx="401637" cy="538162"/>
          </a:xfrm>
          <a:prstGeom prst="bentConnector3">
            <a:avLst>
              <a:gd name="adj1" fmla="val 49801"/>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1" name="Rectangle 2"/>
          <p:cNvSpPr>
            <a:spLocks noGrp="1" noChangeArrowheads="1"/>
          </p:cNvSpPr>
          <p:nvPr>
            <p:ph type="title"/>
          </p:nvPr>
        </p:nvSpPr>
        <p:spPr/>
        <p:txBody>
          <a:bodyPr/>
          <a:lstStyle/>
          <a:p>
            <a:r>
              <a:rPr lang="en-US" sz="4000">
                <a:latin typeface="Garamond" charset="0"/>
                <a:ea typeface="宋体" charset="0"/>
              </a:rPr>
              <a:t>Hierarchical Layered Architecture Styles</a:t>
            </a:r>
          </a:p>
        </p:txBody>
      </p:sp>
      <p:sp>
        <p:nvSpPr>
          <p:cNvPr id="645122" name="Rectangle 3"/>
          <p:cNvSpPr>
            <a:spLocks noGrp="1" noChangeArrowheads="1"/>
          </p:cNvSpPr>
          <p:nvPr>
            <p:ph idx="1"/>
          </p:nvPr>
        </p:nvSpPr>
        <p:spPr>
          <a:xfrm>
            <a:off x="152400" y="1066800"/>
            <a:ext cx="6781800" cy="5029200"/>
          </a:xfrm>
        </p:spPr>
        <p:txBody>
          <a:bodyPr/>
          <a:lstStyle/>
          <a:p>
            <a:pPr>
              <a:lnSpc>
                <a:spcPct val="90000"/>
              </a:lnSpc>
            </a:pPr>
            <a:r>
              <a:rPr lang="en-US">
                <a:latin typeface="Arial" charset="0"/>
                <a:ea typeface="宋体" charset="0"/>
              </a:rPr>
              <a:t>Layered Systems</a:t>
            </a:r>
          </a:p>
          <a:p>
            <a:pPr lvl="1">
              <a:lnSpc>
                <a:spcPct val="90000"/>
              </a:lnSpc>
            </a:pPr>
            <a:r>
              <a:rPr lang="en-US">
                <a:latin typeface="Arial" charset="0"/>
                <a:ea typeface="宋体" charset="0"/>
              </a:rPr>
              <a:t> General Constructs</a:t>
            </a:r>
          </a:p>
          <a:p>
            <a:pPr lvl="2">
              <a:lnSpc>
                <a:spcPct val="90000"/>
              </a:lnSpc>
            </a:pPr>
            <a:r>
              <a:rPr lang="en-US" sz="1800">
                <a:latin typeface="Arial" charset="0"/>
                <a:ea typeface="宋体" charset="0"/>
              </a:rPr>
              <a:t>A layered system is organized hierarchically with </a:t>
            </a:r>
            <a:r>
              <a:rPr lang="en-US" sz="1800" u="sng">
                <a:latin typeface="Arial" charset="0"/>
                <a:ea typeface="宋体" charset="0"/>
              </a:rPr>
              <a:t>each layer providing service to the layer above it and serving as a client to the layer</a:t>
            </a:r>
            <a:r>
              <a:rPr lang="en-US" sz="1800">
                <a:latin typeface="Arial" charset="0"/>
                <a:ea typeface="宋体" charset="0"/>
              </a:rPr>
              <a:t> below. </a:t>
            </a:r>
          </a:p>
          <a:p>
            <a:pPr lvl="2">
              <a:lnSpc>
                <a:spcPct val="90000"/>
              </a:lnSpc>
            </a:pPr>
            <a:r>
              <a:rPr lang="en-US" sz="1800">
                <a:latin typeface="Arial" charset="0"/>
                <a:ea typeface="宋体" charset="0"/>
              </a:rPr>
              <a:t>In some systems inner layers are hidden from all except the adjacent outer layer.</a:t>
            </a:r>
          </a:p>
          <a:p>
            <a:pPr lvl="2">
              <a:lnSpc>
                <a:spcPct val="90000"/>
              </a:lnSpc>
            </a:pPr>
            <a:r>
              <a:rPr lang="en-US" sz="1800" u="sng">
                <a:latin typeface="Arial" charset="0"/>
                <a:ea typeface="宋体" charset="0"/>
              </a:rPr>
              <a:t>Connectors are defined by the protocols that determine how layers will interact.</a:t>
            </a:r>
            <a:r>
              <a:rPr lang="en-US" sz="1800">
                <a:latin typeface="Arial" charset="0"/>
                <a:ea typeface="宋体" charset="0"/>
              </a:rPr>
              <a:t> </a:t>
            </a:r>
          </a:p>
          <a:p>
            <a:pPr lvl="2">
              <a:lnSpc>
                <a:spcPct val="90000"/>
              </a:lnSpc>
            </a:pPr>
            <a:r>
              <a:rPr lang="en-US" sz="1800">
                <a:latin typeface="Arial" charset="0"/>
                <a:ea typeface="宋体" charset="0"/>
              </a:rPr>
              <a:t>Constraints include limiting interactions to adjacent layers. The best known example of this style appears in layered communication protocols OSI-ISO (Open Systems Interconnection - International Standards Organization) communication system. </a:t>
            </a:r>
          </a:p>
          <a:p>
            <a:pPr lvl="2">
              <a:lnSpc>
                <a:spcPct val="90000"/>
              </a:lnSpc>
            </a:pPr>
            <a:r>
              <a:rPr lang="en-US" sz="1800" u="sng">
                <a:latin typeface="Arial" charset="0"/>
                <a:ea typeface="宋体" charset="0"/>
              </a:rPr>
              <a:t>Lower levels describe hardware connections and higher levels describe application.</a:t>
            </a:r>
            <a:endParaRPr lang="en-US" sz="1400">
              <a:latin typeface="Arial" charset="0"/>
              <a:ea typeface="宋体" charset="0"/>
            </a:endParaRPr>
          </a:p>
        </p:txBody>
      </p:sp>
      <p:sp>
        <p:nvSpPr>
          <p:cNvPr id="64512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995984E-07DA-4B41-B34C-F9BD5C2C679C}" type="slidenum">
              <a:rPr lang="en-US" sz="1200">
                <a:latin typeface="Garamond" charset="0"/>
              </a:rPr>
              <a:pPr eaLnBrk="1" hangingPunct="1"/>
              <a:t>328</a:t>
            </a:fld>
            <a:endParaRPr lang="en-US" sz="1200">
              <a:latin typeface="Garamond" charset="0"/>
            </a:endParaRPr>
          </a:p>
        </p:txBody>
      </p:sp>
      <p:grpSp>
        <p:nvGrpSpPr>
          <p:cNvPr id="645124" name="Group 4"/>
          <p:cNvGrpSpPr>
            <a:grpSpLocks/>
          </p:cNvGrpSpPr>
          <p:nvPr/>
        </p:nvGrpSpPr>
        <p:grpSpPr bwMode="auto">
          <a:xfrm>
            <a:off x="7010400" y="2667000"/>
            <a:ext cx="1905000" cy="1219200"/>
            <a:chOff x="4416" y="2064"/>
            <a:chExt cx="1200" cy="768"/>
          </a:xfrm>
        </p:grpSpPr>
        <p:sp>
          <p:nvSpPr>
            <p:cNvPr id="1018885" name="Rectangle 5"/>
            <p:cNvSpPr>
              <a:spLocks noChangeArrowheads="1"/>
            </p:cNvSpPr>
            <p:nvPr/>
          </p:nvSpPr>
          <p:spPr bwMode="auto">
            <a:xfrm>
              <a:off x="4416" y="2064"/>
              <a:ext cx="120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GUI</a:t>
              </a:r>
            </a:p>
          </p:txBody>
        </p:sp>
        <p:sp>
          <p:nvSpPr>
            <p:cNvPr id="1018886" name="Rectangle 6"/>
            <p:cNvSpPr>
              <a:spLocks noChangeArrowheads="1"/>
            </p:cNvSpPr>
            <p:nvPr/>
          </p:nvSpPr>
          <p:spPr bwMode="auto">
            <a:xfrm>
              <a:off x="4416" y="2256"/>
              <a:ext cx="120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Application Layer</a:t>
              </a:r>
            </a:p>
          </p:txBody>
        </p:sp>
        <p:sp>
          <p:nvSpPr>
            <p:cNvPr id="1018887" name="Rectangle 7"/>
            <p:cNvSpPr>
              <a:spLocks noChangeArrowheads="1"/>
            </p:cNvSpPr>
            <p:nvPr/>
          </p:nvSpPr>
          <p:spPr bwMode="auto">
            <a:xfrm>
              <a:off x="4416" y="2448"/>
              <a:ext cx="120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DBMS</a:t>
              </a:r>
            </a:p>
          </p:txBody>
        </p:sp>
        <p:sp>
          <p:nvSpPr>
            <p:cNvPr id="1018888" name="Rectangle 8"/>
            <p:cNvSpPr>
              <a:spLocks noChangeArrowheads="1"/>
            </p:cNvSpPr>
            <p:nvPr/>
          </p:nvSpPr>
          <p:spPr bwMode="auto">
            <a:xfrm>
              <a:off x="4416" y="2640"/>
              <a:ext cx="120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OS Layer</a:t>
              </a:r>
            </a:p>
          </p:txBody>
        </p:sp>
      </p:gr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5" name="Rectangle 2"/>
          <p:cNvSpPr>
            <a:spLocks noGrp="1" noChangeArrowheads="1"/>
          </p:cNvSpPr>
          <p:nvPr>
            <p:ph type="title"/>
          </p:nvPr>
        </p:nvSpPr>
        <p:spPr>
          <a:xfrm>
            <a:off x="457200" y="277813"/>
            <a:ext cx="8229600" cy="630237"/>
          </a:xfrm>
        </p:spPr>
        <p:txBody>
          <a:bodyPr/>
          <a:lstStyle/>
          <a:p>
            <a:r>
              <a:rPr lang="en-US" sz="4000">
                <a:latin typeface="Garamond" charset="0"/>
                <a:ea typeface="宋体" charset="0"/>
              </a:rPr>
              <a:t>Hierarchical Layered Architecture Styles</a:t>
            </a:r>
          </a:p>
        </p:txBody>
      </p:sp>
      <p:sp>
        <p:nvSpPr>
          <p:cNvPr id="646146" name="Rectangle 3"/>
          <p:cNvSpPr>
            <a:spLocks noGrp="1" noChangeArrowheads="1"/>
          </p:cNvSpPr>
          <p:nvPr>
            <p:ph idx="1"/>
          </p:nvPr>
        </p:nvSpPr>
        <p:spPr>
          <a:xfrm>
            <a:off x="468313" y="1125538"/>
            <a:ext cx="8229600" cy="4530725"/>
          </a:xfrm>
        </p:spPr>
        <p:txBody>
          <a:bodyPr/>
          <a:lstStyle/>
          <a:p>
            <a:r>
              <a:rPr lang="en-US">
                <a:latin typeface="Arial" charset="0"/>
                <a:ea typeface="宋体" charset="0"/>
              </a:rPr>
              <a:t>Issues:</a:t>
            </a:r>
          </a:p>
          <a:p>
            <a:pPr lvl="1"/>
            <a:r>
              <a:rPr lang="en-US" sz="2000">
                <a:latin typeface="Arial" charset="0"/>
                <a:ea typeface="宋体" charset="0"/>
              </a:rPr>
              <a:t>No one agrees exactly on what a 'layer' is. </a:t>
            </a:r>
          </a:p>
          <a:p>
            <a:pPr lvl="2"/>
            <a:r>
              <a:rPr lang="en-US" sz="1800">
                <a:latin typeface="Arial" charset="0"/>
                <a:ea typeface="宋体" charset="0"/>
              </a:rPr>
              <a:t>For example, some layering schemes have very little relationship to the runtime. </a:t>
            </a:r>
          </a:p>
          <a:p>
            <a:pPr lvl="2"/>
            <a:r>
              <a:rPr lang="en-US" sz="1800">
                <a:latin typeface="Arial" charset="0"/>
                <a:ea typeface="宋体" charset="0"/>
              </a:rPr>
              <a:t>Others confuse layers with a 'tiered' runtime architecture where the various layers are not only split by build-time packaging, but by running in different processes and possibly different nodes at run time. </a:t>
            </a:r>
          </a:p>
          <a:p>
            <a:r>
              <a:rPr lang="en-US" sz="2400">
                <a:latin typeface="Arial" charset="0"/>
                <a:ea typeface="宋体" charset="0"/>
              </a:rPr>
              <a:t>Clearly separate the idea of 'tiers' from </a:t>
            </a:r>
            <a:r>
              <a:rPr lang="ja-JP" altLang="en-US" sz="2400">
                <a:latin typeface="Arial" charset="0"/>
                <a:ea typeface="宋体" charset="0"/>
              </a:rPr>
              <a:t>‘</a:t>
            </a:r>
            <a:r>
              <a:rPr lang="en-US" altLang="ja-JP" sz="2400">
                <a:latin typeface="Arial" charset="0"/>
                <a:ea typeface="宋体" charset="0"/>
              </a:rPr>
              <a:t>layers'. </a:t>
            </a:r>
          </a:p>
          <a:p>
            <a:pPr lvl="1"/>
            <a:r>
              <a:rPr lang="en-US" sz="2000">
                <a:latin typeface="Arial" charset="0"/>
                <a:ea typeface="宋体" charset="0"/>
              </a:rPr>
              <a:t>A tier is a structure for runtime component  interaction that implies nothing about the construction of the build time. </a:t>
            </a:r>
          </a:p>
          <a:p>
            <a:pPr lvl="2"/>
            <a:r>
              <a:rPr lang="en-US" sz="1800">
                <a:latin typeface="Arial" charset="0"/>
                <a:ea typeface="宋体" charset="0"/>
              </a:rPr>
              <a:t>For example, a 3 tier system may be composed of a web browser, web server/asp pages, and database. </a:t>
            </a:r>
          </a:p>
          <a:p>
            <a:pPr lvl="2"/>
            <a:r>
              <a:rPr lang="en-US" sz="1800">
                <a:latin typeface="Arial" charset="0"/>
                <a:ea typeface="宋体" charset="0"/>
              </a:rPr>
              <a:t>Note that each tier runs in a </a:t>
            </a:r>
            <a:r>
              <a:rPr lang="en-US" sz="1800" u="sng">
                <a:latin typeface="Arial" charset="0"/>
                <a:ea typeface="宋体" charset="0"/>
              </a:rPr>
              <a:t>different process</a:t>
            </a:r>
            <a:r>
              <a:rPr lang="en-US" sz="1800">
                <a:latin typeface="Arial" charset="0"/>
                <a:ea typeface="宋体" charset="0"/>
              </a:rPr>
              <a:t> and possibly many </a:t>
            </a:r>
            <a:r>
              <a:rPr lang="en-US" sz="1800" u="sng">
                <a:latin typeface="Arial" charset="0"/>
                <a:ea typeface="宋体" charset="0"/>
              </a:rPr>
              <a:t>different system nodes.</a:t>
            </a:r>
          </a:p>
        </p:txBody>
      </p:sp>
      <p:sp>
        <p:nvSpPr>
          <p:cNvPr id="64614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C621A0E-2A7C-494B-835C-F5D531167D17}" type="slidenum">
              <a:rPr lang="en-US" sz="1200">
                <a:latin typeface="Garamond" charset="0"/>
              </a:rPr>
              <a:pPr eaLnBrk="1" hangingPunct="1"/>
              <a:t>329</a:t>
            </a:fld>
            <a:endParaRPr lang="en-US" sz="1200">
              <a:latin typeface="Garamond"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ctrTitle"/>
          </p:nvPr>
        </p:nvSpPr>
        <p:spPr/>
        <p:txBody>
          <a:bodyPr/>
          <a:lstStyle/>
          <a:p>
            <a:pPr eaLnBrk="1" hangingPunct="1"/>
            <a:r>
              <a:rPr lang="en-US" altLang="zh-CN">
                <a:latin typeface="Garamond" charset="0"/>
                <a:ea typeface="宋体" charset="0"/>
              </a:rPr>
              <a:t>Topic 0: </a:t>
            </a:r>
            <a:r>
              <a:rPr lang="en-GB" altLang="zh-CN">
                <a:latin typeface="Garamond" charset="0"/>
                <a:ea typeface="宋体" charset="0"/>
              </a:rPr>
              <a:t>Overview </a:t>
            </a:r>
          </a:p>
        </p:txBody>
      </p:sp>
      <p:sp>
        <p:nvSpPr>
          <p:cNvPr id="68610" name="Rectangle 3"/>
          <p:cNvSpPr>
            <a:spLocks noGrp="1" noChangeArrowheads="1"/>
          </p:cNvSpPr>
          <p:nvPr>
            <p:ph type="subTitle" idx="1"/>
          </p:nvPr>
        </p:nvSpPr>
        <p:spPr/>
        <p:txBody>
          <a:bodyPr/>
          <a:lstStyle/>
          <a:p>
            <a:pPr eaLnBrk="1" hangingPunct="1">
              <a:buFont typeface="Wingdings" charset="0"/>
              <a:buNone/>
            </a:pPr>
            <a:r>
              <a:rPr lang="en-GB" altLang="zh-CN">
                <a:latin typeface="Arial" charset="0"/>
                <a:ea typeface="宋体" charset="0"/>
              </a:rPr>
              <a:t> </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69" name="Rectangle 2"/>
          <p:cNvSpPr>
            <a:spLocks noGrp="1" noChangeArrowheads="1"/>
          </p:cNvSpPr>
          <p:nvPr>
            <p:ph type="title"/>
          </p:nvPr>
        </p:nvSpPr>
        <p:spPr>
          <a:xfrm>
            <a:off x="457200" y="277813"/>
            <a:ext cx="8229600" cy="774700"/>
          </a:xfrm>
        </p:spPr>
        <p:txBody>
          <a:bodyPr/>
          <a:lstStyle/>
          <a:p>
            <a:r>
              <a:rPr lang="en-US" sz="4000">
                <a:latin typeface="Garamond" charset="0"/>
                <a:ea typeface="宋体" charset="0"/>
              </a:rPr>
              <a:t>Hierarchical Layered Architecture Styles</a:t>
            </a:r>
          </a:p>
        </p:txBody>
      </p:sp>
      <p:sp>
        <p:nvSpPr>
          <p:cNvPr id="647170" name="Rectangle 3"/>
          <p:cNvSpPr>
            <a:spLocks noGrp="1" noChangeArrowheads="1"/>
          </p:cNvSpPr>
          <p:nvPr>
            <p:ph idx="1"/>
          </p:nvPr>
        </p:nvSpPr>
        <p:spPr>
          <a:xfrm>
            <a:off x="152400" y="1066800"/>
            <a:ext cx="7010400" cy="4724400"/>
          </a:xfrm>
        </p:spPr>
        <p:txBody>
          <a:bodyPr/>
          <a:lstStyle/>
          <a:p>
            <a:pPr>
              <a:lnSpc>
                <a:spcPct val="90000"/>
              </a:lnSpc>
            </a:pPr>
            <a:r>
              <a:rPr lang="en-US" sz="2400" dirty="0">
                <a:latin typeface="Arial" charset="0"/>
                <a:ea typeface="宋体" charset="0"/>
              </a:rPr>
              <a:t>Layers is a pattern for 'application architectures'. </a:t>
            </a:r>
          </a:p>
          <a:p>
            <a:pPr lvl="1">
              <a:lnSpc>
                <a:spcPct val="90000"/>
              </a:lnSpc>
            </a:pPr>
            <a:r>
              <a:rPr lang="en-US" sz="2000" dirty="0">
                <a:latin typeface="Arial" charset="0"/>
                <a:ea typeface="宋体" charset="0"/>
              </a:rPr>
              <a:t>Layers are normally thought of as a build-time structuring technique for building an application or service that will execute in a single process. </a:t>
            </a:r>
          </a:p>
          <a:p>
            <a:pPr>
              <a:lnSpc>
                <a:spcPct val="90000"/>
              </a:lnSpc>
            </a:pPr>
            <a:r>
              <a:rPr lang="en-US" sz="2400" dirty="0">
                <a:latin typeface="Arial" charset="0"/>
                <a:ea typeface="宋体" charset="0"/>
              </a:rPr>
              <a:t>There are many variations on the layers pattern. </a:t>
            </a:r>
          </a:p>
          <a:p>
            <a:pPr lvl="1">
              <a:lnSpc>
                <a:spcPct val="90000"/>
              </a:lnSpc>
            </a:pPr>
            <a:r>
              <a:rPr lang="en-US" sz="2000" dirty="0">
                <a:latin typeface="Arial" charset="0"/>
                <a:ea typeface="宋体" charset="0"/>
              </a:rPr>
              <a:t>Four-layer architecture (analysis) </a:t>
            </a:r>
          </a:p>
          <a:p>
            <a:pPr lvl="1">
              <a:lnSpc>
                <a:spcPct val="90000"/>
              </a:lnSpc>
            </a:pPr>
            <a:r>
              <a:rPr lang="en-US" sz="2000" dirty="0">
                <a:latin typeface="Arial" charset="0"/>
                <a:ea typeface="宋体" charset="0"/>
              </a:rPr>
              <a:t>Layered and sectioned architecture </a:t>
            </a:r>
            <a:endParaRPr lang="en-US" sz="1000" dirty="0">
              <a:latin typeface="Arial" charset="0"/>
              <a:ea typeface="宋体" charset="0"/>
            </a:endParaRPr>
          </a:p>
          <a:p>
            <a:pPr lvl="1">
              <a:lnSpc>
                <a:spcPct val="90000"/>
              </a:lnSpc>
            </a:pPr>
            <a:r>
              <a:rPr lang="en-US" sz="2000" dirty="0">
                <a:latin typeface="Arial" charset="0"/>
                <a:ea typeface="宋体" charset="0"/>
              </a:rPr>
              <a:t>Layered architecture </a:t>
            </a:r>
          </a:p>
          <a:p>
            <a:pPr lvl="1">
              <a:lnSpc>
                <a:spcPct val="90000"/>
              </a:lnSpc>
            </a:pPr>
            <a:r>
              <a:rPr lang="en-US" sz="2000" dirty="0">
                <a:latin typeface="Arial" charset="0"/>
                <a:ea typeface="宋体" charset="0"/>
              </a:rPr>
              <a:t>Layers (from POSA1) </a:t>
            </a:r>
          </a:p>
          <a:p>
            <a:pPr lvl="1">
              <a:lnSpc>
                <a:spcPct val="90000"/>
              </a:lnSpc>
            </a:pPr>
            <a:r>
              <a:rPr lang="en-US" sz="2000" dirty="0">
                <a:latin typeface="Arial" charset="0"/>
                <a:ea typeface="宋体" charset="0"/>
              </a:rPr>
              <a:t>Patterns for generating a layered architecture </a:t>
            </a:r>
          </a:p>
          <a:p>
            <a:pPr lvl="1">
              <a:lnSpc>
                <a:spcPct val="90000"/>
              </a:lnSpc>
            </a:pPr>
            <a:r>
              <a:rPr lang="en-US" sz="2000" dirty="0">
                <a:latin typeface="Arial" charset="0"/>
                <a:ea typeface="宋体" charset="0"/>
              </a:rPr>
              <a:t>Relational database access layer</a:t>
            </a:r>
            <a:endParaRPr lang="en-US" sz="1800" dirty="0">
              <a:latin typeface="Arial" charset="0"/>
              <a:ea typeface="宋体" charset="0"/>
            </a:endParaRPr>
          </a:p>
          <a:p>
            <a:pPr>
              <a:lnSpc>
                <a:spcPct val="90000"/>
              </a:lnSpc>
            </a:pPr>
            <a:r>
              <a:rPr lang="en-US" sz="2400" dirty="0">
                <a:latin typeface="Arial" charset="0"/>
                <a:ea typeface="宋体" charset="0"/>
              </a:rPr>
              <a:t>Secure access layer (analysis)</a:t>
            </a:r>
          </a:p>
        </p:txBody>
      </p:sp>
      <p:sp>
        <p:nvSpPr>
          <p:cNvPr id="64717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E0079AB-05F3-4141-A184-39E8AE0EDE0C}" type="slidenum">
              <a:rPr lang="en-US" sz="1200">
                <a:latin typeface="Garamond" charset="0"/>
              </a:rPr>
              <a:pPr eaLnBrk="1" hangingPunct="1"/>
              <a:t>330</a:t>
            </a:fld>
            <a:endParaRPr lang="en-US" sz="1200">
              <a:latin typeface="Garamond" charset="0"/>
            </a:endParaRPr>
          </a:p>
        </p:txBody>
      </p:sp>
      <p:grpSp>
        <p:nvGrpSpPr>
          <p:cNvPr id="647172" name="Group 4"/>
          <p:cNvGrpSpPr>
            <a:grpSpLocks/>
          </p:cNvGrpSpPr>
          <p:nvPr/>
        </p:nvGrpSpPr>
        <p:grpSpPr bwMode="auto">
          <a:xfrm>
            <a:off x="7010400" y="3276600"/>
            <a:ext cx="1905000" cy="1219200"/>
            <a:chOff x="4416" y="2064"/>
            <a:chExt cx="1200" cy="768"/>
          </a:xfrm>
        </p:grpSpPr>
        <p:sp>
          <p:nvSpPr>
            <p:cNvPr id="1020933" name="Rectangle 5"/>
            <p:cNvSpPr>
              <a:spLocks noChangeArrowheads="1"/>
            </p:cNvSpPr>
            <p:nvPr/>
          </p:nvSpPr>
          <p:spPr bwMode="auto">
            <a:xfrm>
              <a:off x="4416" y="2064"/>
              <a:ext cx="120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GUI</a:t>
              </a:r>
            </a:p>
          </p:txBody>
        </p:sp>
        <p:sp>
          <p:nvSpPr>
            <p:cNvPr id="1020934" name="Rectangle 6"/>
            <p:cNvSpPr>
              <a:spLocks noChangeArrowheads="1"/>
            </p:cNvSpPr>
            <p:nvPr/>
          </p:nvSpPr>
          <p:spPr bwMode="auto">
            <a:xfrm>
              <a:off x="4416" y="2256"/>
              <a:ext cx="120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Application Layer</a:t>
              </a:r>
            </a:p>
          </p:txBody>
        </p:sp>
        <p:sp>
          <p:nvSpPr>
            <p:cNvPr id="1020935" name="Rectangle 7"/>
            <p:cNvSpPr>
              <a:spLocks noChangeArrowheads="1"/>
            </p:cNvSpPr>
            <p:nvPr/>
          </p:nvSpPr>
          <p:spPr bwMode="auto">
            <a:xfrm>
              <a:off x="4416" y="2448"/>
              <a:ext cx="120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DBMS</a:t>
              </a:r>
            </a:p>
          </p:txBody>
        </p:sp>
        <p:sp>
          <p:nvSpPr>
            <p:cNvPr id="1020936" name="Rectangle 8"/>
            <p:cNvSpPr>
              <a:spLocks noChangeArrowheads="1"/>
            </p:cNvSpPr>
            <p:nvPr/>
          </p:nvSpPr>
          <p:spPr bwMode="auto">
            <a:xfrm>
              <a:off x="4416" y="2640"/>
              <a:ext cx="1200" cy="19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OS Layer</a:t>
              </a:r>
            </a:p>
          </p:txBody>
        </p:sp>
      </p:gr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3" name="Rectangle 2"/>
          <p:cNvSpPr>
            <a:spLocks noGrp="1" noChangeArrowheads="1"/>
          </p:cNvSpPr>
          <p:nvPr>
            <p:ph type="title"/>
          </p:nvPr>
        </p:nvSpPr>
        <p:spPr>
          <a:xfrm>
            <a:off x="457200" y="277813"/>
            <a:ext cx="8229600" cy="630237"/>
          </a:xfrm>
        </p:spPr>
        <p:txBody>
          <a:bodyPr/>
          <a:lstStyle/>
          <a:p>
            <a:r>
              <a:rPr lang="en-US" sz="4000">
                <a:latin typeface="Garamond" charset="0"/>
                <a:ea typeface="宋体" charset="0"/>
              </a:rPr>
              <a:t>Hierarchical Layered Architecture Styles</a:t>
            </a:r>
          </a:p>
        </p:txBody>
      </p:sp>
      <p:sp>
        <p:nvSpPr>
          <p:cNvPr id="648194" name="Rectangle 3"/>
          <p:cNvSpPr>
            <a:spLocks noGrp="1" noChangeArrowheads="1"/>
          </p:cNvSpPr>
          <p:nvPr>
            <p:ph idx="1"/>
          </p:nvPr>
        </p:nvSpPr>
        <p:spPr>
          <a:xfrm>
            <a:off x="395288" y="1125538"/>
            <a:ext cx="8229600" cy="4530725"/>
          </a:xfrm>
        </p:spPr>
        <p:txBody>
          <a:bodyPr/>
          <a:lstStyle/>
          <a:p>
            <a:r>
              <a:rPr lang="en-US">
                <a:latin typeface="Arial" charset="0"/>
                <a:ea typeface="宋体" charset="0"/>
              </a:rPr>
              <a:t>Layered Systems</a:t>
            </a:r>
          </a:p>
          <a:p>
            <a:pPr lvl="1"/>
            <a:r>
              <a:rPr lang="en-US">
                <a:latin typeface="Arial" charset="0"/>
                <a:ea typeface="宋体" charset="0"/>
              </a:rPr>
              <a:t>Advantages: </a:t>
            </a:r>
          </a:p>
          <a:p>
            <a:pPr lvl="2"/>
            <a:r>
              <a:rPr lang="en-US" sz="1800">
                <a:latin typeface="Arial" charset="0"/>
                <a:ea typeface="宋体" charset="0"/>
              </a:rPr>
              <a:t>Layered systems support designs based on increasing levels of abstraction.</a:t>
            </a:r>
          </a:p>
          <a:p>
            <a:pPr lvl="2"/>
            <a:r>
              <a:rPr lang="en-US" sz="1800">
                <a:latin typeface="Arial" charset="0"/>
                <a:ea typeface="宋体" charset="0"/>
              </a:rPr>
              <a:t>Complex problems may be partitioned into a series of steps. </a:t>
            </a:r>
          </a:p>
          <a:p>
            <a:pPr lvl="2"/>
            <a:r>
              <a:rPr lang="en-US" sz="1800">
                <a:latin typeface="Arial" charset="0"/>
                <a:ea typeface="宋体" charset="0"/>
              </a:rPr>
              <a:t>Enhancement is supported through limiting the number of other layers with which communication occurs. </a:t>
            </a:r>
          </a:p>
          <a:p>
            <a:pPr lvl="1"/>
            <a:r>
              <a:rPr lang="en-US">
                <a:latin typeface="Arial" charset="0"/>
                <a:ea typeface="宋体" charset="0"/>
              </a:rPr>
              <a:t>Disadvantages:</a:t>
            </a:r>
          </a:p>
          <a:p>
            <a:pPr lvl="2"/>
            <a:r>
              <a:rPr lang="en-US" sz="1800">
                <a:latin typeface="Arial" charset="0"/>
                <a:ea typeface="宋体" charset="0"/>
              </a:rPr>
              <a:t>Disadvantages include the difficulty in structuring some systems into a layers.</a:t>
            </a:r>
          </a:p>
          <a:p>
            <a:pPr lvl="2"/>
            <a:r>
              <a:rPr lang="en-US" sz="1800">
                <a:latin typeface="Arial" charset="0"/>
                <a:ea typeface="宋体" charset="0"/>
              </a:rPr>
              <a:t>Performance considerations may not be well served by layered systems especially when high level functions require close coupling to low level implementations. </a:t>
            </a:r>
          </a:p>
          <a:p>
            <a:pPr lvl="2"/>
            <a:r>
              <a:rPr lang="en-US" sz="1800">
                <a:latin typeface="Arial" charset="0"/>
                <a:ea typeface="宋体" charset="0"/>
              </a:rPr>
              <a:t>It may be difficult to find the right level of abstraction especially if existing systems cross several layers</a:t>
            </a:r>
            <a:r>
              <a:rPr lang="en-US" sz="1600">
                <a:latin typeface="Arial" charset="0"/>
                <a:ea typeface="宋体" charset="0"/>
              </a:rPr>
              <a:t>. </a:t>
            </a:r>
            <a:endParaRPr lang="en-US" sz="2800">
              <a:latin typeface="Arial" charset="0"/>
              <a:ea typeface="宋体" charset="0"/>
            </a:endParaRPr>
          </a:p>
        </p:txBody>
      </p:sp>
      <p:sp>
        <p:nvSpPr>
          <p:cNvPr id="64819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CEEAF91-BAC9-9845-91B1-9E7EF9685F00}" type="slidenum">
              <a:rPr lang="en-US" sz="1200">
                <a:latin typeface="Garamond" charset="0"/>
              </a:rPr>
              <a:pPr eaLnBrk="1" hangingPunct="1"/>
              <a:t>331</a:t>
            </a:fld>
            <a:endParaRPr lang="en-US" sz="1200">
              <a:latin typeface="Garamond" charset="0"/>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7" name="Rectangle 2"/>
          <p:cNvSpPr>
            <a:spLocks noGrp="1" noChangeArrowheads="1"/>
          </p:cNvSpPr>
          <p:nvPr>
            <p:ph type="title"/>
          </p:nvPr>
        </p:nvSpPr>
        <p:spPr/>
        <p:txBody>
          <a:bodyPr/>
          <a:lstStyle/>
          <a:p>
            <a:r>
              <a:rPr lang="en-US">
                <a:latin typeface="Garamond" charset="0"/>
                <a:ea typeface="宋体" charset="0"/>
              </a:rPr>
              <a:t>Communicating Processes</a:t>
            </a:r>
          </a:p>
        </p:txBody>
      </p:sp>
      <p:sp>
        <p:nvSpPr>
          <p:cNvPr id="649218" name="Rectangle 3"/>
          <p:cNvSpPr>
            <a:spLocks noGrp="1" noChangeArrowheads="1"/>
          </p:cNvSpPr>
          <p:nvPr>
            <p:ph idx="1"/>
          </p:nvPr>
        </p:nvSpPr>
        <p:spPr>
          <a:xfrm>
            <a:off x="152400" y="1066800"/>
            <a:ext cx="6477000" cy="5257800"/>
          </a:xfrm>
        </p:spPr>
        <p:txBody>
          <a:bodyPr/>
          <a:lstStyle/>
          <a:p>
            <a:pPr>
              <a:lnSpc>
                <a:spcPct val="90000"/>
              </a:lnSpc>
            </a:pPr>
            <a:r>
              <a:rPr lang="en-US" sz="2000">
                <a:latin typeface="Arial" charset="0"/>
                <a:ea typeface="宋体" charset="0"/>
              </a:rPr>
              <a:t>Each component has it's own thread of execution. </a:t>
            </a:r>
          </a:p>
          <a:p>
            <a:pPr>
              <a:lnSpc>
                <a:spcPct val="90000"/>
              </a:lnSpc>
            </a:pPr>
            <a:r>
              <a:rPr lang="en-US" sz="2000">
                <a:latin typeface="Arial" charset="0"/>
                <a:ea typeface="宋体" charset="0"/>
              </a:rPr>
              <a:t>The Provider/Observer Role Pattern </a:t>
            </a:r>
          </a:p>
          <a:p>
            <a:pPr>
              <a:lnSpc>
                <a:spcPct val="90000"/>
              </a:lnSpc>
            </a:pPr>
            <a:r>
              <a:rPr lang="en-US" sz="2000">
                <a:latin typeface="Arial" charset="0"/>
                <a:ea typeface="宋体" charset="0"/>
              </a:rPr>
              <a:t>Push and Pull Interaction Patterns </a:t>
            </a:r>
          </a:p>
          <a:p>
            <a:pPr>
              <a:lnSpc>
                <a:spcPct val="90000"/>
              </a:lnSpc>
            </a:pPr>
            <a:r>
              <a:rPr lang="en-US" sz="2000">
                <a:latin typeface="Arial" charset="0"/>
                <a:ea typeface="宋体" charset="0"/>
              </a:rPr>
              <a:t>Opaque Interaction Patterns </a:t>
            </a:r>
          </a:p>
          <a:p>
            <a:pPr lvl="1">
              <a:lnSpc>
                <a:spcPct val="90000"/>
              </a:lnSpc>
            </a:pPr>
            <a:r>
              <a:rPr lang="en-US" sz="1800">
                <a:latin typeface="Arial" charset="0"/>
                <a:ea typeface="宋体" charset="0"/>
              </a:rPr>
              <a:t>Synchronous Opaque Interaction Patterns </a:t>
            </a:r>
          </a:p>
          <a:p>
            <a:pPr lvl="1">
              <a:lnSpc>
                <a:spcPct val="90000"/>
              </a:lnSpc>
            </a:pPr>
            <a:r>
              <a:rPr lang="en-US" sz="1800">
                <a:latin typeface="Arial" charset="0"/>
                <a:ea typeface="宋体" charset="0"/>
              </a:rPr>
              <a:t>Asynchronous Opaque Interaction Patterns </a:t>
            </a:r>
          </a:p>
          <a:p>
            <a:pPr>
              <a:lnSpc>
                <a:spcPct val="90000"/>
              </a:lnSpc>
            </a:pPr>
            <a:r>
              <a:rPr lang="en-US" sz="2000">
                <a:latin typeface="Arial" charset="0"/>
                <a:ea typeface="宋体" charset="0"/>
              </a:rPr>
              <a:t>Monitorable Interaction Patterns </a:t>
            </a:r>
          </a:p>
          <a:p>
            <a:pPr lvl="1">
              <a:lnSpc>
                <a:spcPct val="90000"/>
              </a:lnSpc>
            </a:pPr>
            <a:r>
              <a:rPr lang="en-US" sz="1800">
                <a:latin typeface="Arial" charset="0"/>
                <a:ea typeface="宋体" charset="0"/>
              </a:rPr>
              <a:t>Pull-Monitorable Interaction Patterns </a:t>
            </a:r>
          </a:p>
          <a:p>
            <a:pPr lvl="1">
              <a:lnSpc>
                <a:spcPct val="90000"/>
              </a:lnSpc>
            </a:pPr>
            <a:r>
              <a:rPr lang="en-US" sz="1800">
                <a:latin typeface="Arial" charset="0"/>
                <a:ea typeface="宋体" charset="0"/>
              </a:rPr>
              <a:t>Push-Monitorable Interaction Patterns </a:t>
            </a:r>
          </a:p>
          <a:p>
            <a:pPr>
              <a:lnSpc>
                <a:spcPct val="90000"/>
              </a:lnSpc>
            </a:pPr>
            <a:r>
              <a:rPr lang="en-US" sz="2000">
                <a:latin typeface="Arial" charset="0"/>
                <a:ea typeface="宋体" charset="0"/>
              </a:rPr>
              <a:t>Abortable Interaction Patterns </a:t>
            </a:r>
          </a:p>
          <a:p>
            <a:pPr lvl="1">
              <a:lnSpc>
                <a:spcPct val="90000"/>
              </a:lnSpc>
            </a:pPr>
            <a:r>
              <a:rPr lang="en-US" sz="1800">
                <a:latin typeface="Arial" charset="0"/>
                <a:ea typeface="宋体" charset="0"/>
              </a:rPr>
              <a:t>Abortable Async Opaque Interaction Patterns </a:t>
            </a:r>
          </a:p>
          <a:p>
            <a:pPr lvl="1">
              <a:lnSpc>
                <a:spcPct val="90000"/>
              </a:lnSpc>
            </a:pPr>
            <a:r>
              <a:rPr lang="en-US" sz="1800">
                <a:latin typeface="Arial" charset="0"/>
                <a:ea typeface="宋体" charset="0"/>
              </a:rPr>
              <a:t>Abortable Pull-Monitorable Interaction Patterns </a:t>
            </a:r>
          </a:p>
          <a:p>
            <a:pPr lvl="1">
              <a:lnSpc>
                <a:spcPct val="90000"/>
              </a:lnSpc>
            </a:pPr>
            <a:r>
              <a:rPr lang="en-US" sz="1800">
                <a:latin typeface="Arial" charset="0"/>
                <a:ea typeface="宋体" charset="0"/>
              </a:rPr>
              <a:t>Abortable Push-Monitorable Interactions Patterns </a:t>
            </a:r>
          </a:p>
          <a:p>
            <a:pPr>
              <a:lnSpc>
                <a:spcPct val="90000"/>
              </a:lnSpc>
            </a:pPr>
            <a:r>
              <a:rPr lang="en-US" sz="2000">
                <a:latin typeface="Arial" charset="0"/>
                <a:ea typeface="宋体" charset="0"/>
              </a:rPr>
              <a:t>Handshaking Patterns </a:t>
            </a:r>
          </a:p>
          <a:p>
            <a:pPr>
              <a:lnSpc>
                <a:spcPct val="90000"/>
              </a:lnSpc>
            </a:pPr>
            <a:r>
              <a:rPr lang="en-US" sz="2000">
                <a:latin typeface="Arial" charset="0"/>
                <a:ea typeface="宋体" charset="0"/>
              </a:rPr>
              <a:t>Combining Patterns </a:t>
            </a:r>
          </a:p>
        </p:txBody>
      </p:sp>
      <p:sp>
        <p:nvSpPr>
          <p:cNvPr id="64921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4BB5E34-8ABF-B849-A9F4-F993FA4DB3A8}" type="slidenum">
              <a:rPr lang="en-US" sz="1200">
                <a:latin typeface="Garamond" charset="0"/>
              </a:rPr>
              <a:pPr eaLnBrk="1" hangingPunct="1"/>
              <a:t>332</a:t>
            </a:fld>
            <a:endParaRPr lang="en-US" sz="1200">
              <a:latin typeface="Garamond" charset="0"/>
            </a:endParaRPr>
          </a:p>
        </p:txBody>
      </p:sp>
      <p:sp>
        <p:nvSpPr>
          <p:cNvPr id="1022980" name="Oval 4"/>
          <p:cNvSpPr>
            <a:spLocks noChangeArrowheads="1"/>
          </p:cNvSpPr>
          <p:nvPr/>
        </p:nvSpPr>
        <p:spPr bwMode="auto">
          <a:xfrm>
            <a:off x="5867400" y="3733800"/>
            <a:ext cx="914400" cy="914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Object 1</a:t>
            </a:r>
          </a:p>
        </p:txBody>
      </p:sp>
      <p:sp>
        <p:nvSpPr>
          <p:cNvPr id="1022981" name="Oval 5"/>
          <p:cNvSpPr>
            <a:spLocks noChangeArrowheads="1"/>
          </p:cNvSpPr>
          <p:nvPr/>
        </p:nvSpPr>
        <p:spPr bwMode="auto">
          <a:xfrm>
            <a:off x="7772400" y="3886200"/>
            <a:ext cx="914400" cy="914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Object 2</a:t>
            </a:r>
          </a:p>
        </p:txBody>
      </p:sp>
      <p:sp>
        <p:nvSpPr>
          <p:cNvPr id="1022982" name="Rectangle 6"/>
          <p:cNvSpPr>
            <a:spLocks noChangeArrowheads="1"/>
          </p:cNvSpPr>
          <p:nvPr/>
        </p:nvSpPr>
        <p:spPr bwMode="auto">
          <a:xfrm>
            <a:off x="5181600" y="2057400"/>
            <a:ext cx="3629025" cy="1385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a:t>The </a:t>
            </a:r>
            <a:r>
              <a:rPr lang="en-US" i="1"/>
              <a:t>components</a:t>
            </a:r>
            <a:r>
              <a:rPr lang="en-US"/>
              <a:t> are the objects and connectors </a:t>
            </a:r>
            <a:r>
              <a:rPr lang="en-US" u="sng"/>
              <a:t>operate through message passing.</a:t>
            </a:r>
          </a:p>
          <a:p>
            <a:pPr>
              <a:defRPr/>
            </a:pPr>
            <a:r>
              <a:rPr lang="en-US"/>
              <a:t>Components are often in separate process spaces</a:t>
            </a:r>
          </a:p>
        </p:txBody>
      </p:sp>
      <p:cxnSp>
        <p:nvCxnSpPr>
          <p:cNvPr id="1022983" name="AutoShape 7"/>
          <p:cNvCxnSpPr>
            <a:cxnSpLocks noChangeShapeType="1"/>
            <a:stCxn id="1022980" idx="7"/>
            <a:endCxn id="1022981" idx="1"/>
          </p:cNvCxnSpPr>
          <p:nvPr/>
        </p:nvCxnSpPr>
        <p:spPr bwMode="auto">
          <a:xfrm rot="5400000" flipV="1">
            <a:off x="7200900" y="3314700"/>
            <a:ext cx="152400" cy="1257300"/>
          </a:xfrm>
          <a:prstGeom prst="bentConnector3">
            <a:avLst>
              <a:gd name="adj1" fmla="val -2375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2984" name="AutoShape 8"/>
          <p:cNvCxnSpPr>
            <a:cxnSpLocks noChangeShapeType="1"/>
            <a:stCxn id="1022981" idx="3"/>
            <a:endCxn id="1022980" idx="5"/>
          </p:cNvCxnSpPr>
          <p:nvPr/>
        </p:nvCxnSpPr>
        <p:spPr bwMode="auto">
          <a:xfrm rot="16200000" flipV="1">
            <a:off x="7200900" y="3962400"/>
            <a:ext cx="152400" cy="1257300"/>
          </a:xfrm>
          <a:prstGeom prst="bentConnector3">
            <a:avLst>
              <a:gd name="adj1" fmla="val -2375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1" name="Rectangle 2"/>
          <p:cNvSpPr>
            <a:spLocks noGrp="1" noChangeArrowheads="1"/>
          </p:cNvSpPr>
          <p:nvPr>
            <p:ph type="title"/>
          </p:nvPr>
        </p:nvSpPr>
        <p:spPr/>
        <p:txBody>
          <a:bodyPr/>
          <a:lstStyle/>
          <a:p>
            <a:r>
              <a:rPr lang="en-US" sz="2400">
                <a:solidFill>
                  <a:schemeClr val="bg1"/>
                </a:solidFill>
                <a:latin typeface="Garamond" charset="0"/>
                <a:ea typeface="宋体" charset="0"/>
              </a:rPr>
              <a:t>Independent Com</a:t>
            </a:r>
            <a:r>
              <a:rPr lang="en-US" sz="3200">
                <a:latin typeface="Garamond" charset="0"/>
                <a:ea typeface="宋体" charset="0"/>
              </a:rPr>
              <a:t>Event Based Architecture Styles</a:t>
            </a:r>
          </a:p>
        </p:txBody>
      </p:sp>
      <p:sp>
        <p:nvSpPr>
          <p:cNvPr id="650242" name="Rectangle 3"/>
          <p:cNvSpPr>
            <a:spLocks noGrp="1" noChangeArrowheads="1"/>
          </p:cNvSpPr>
          <p:nvPr>
            <p:ph idx="1"/>
          </p:nvPr>
        </p:nvSpPr>
        <p:spPr>
          <a:xfrm>
            <a:off x="152400" y="1066800"/>
            <a:ext cx="8763000" cy="4953000"/>
          </a:xfrm>
        </p:spPr>
        <p:txBody>
          <a:bodyPr/>
          <a:lstStyle/>
          <a:p>
            <a:pPr>
              <a:lnSpc>
                <a:spcPct val="90000"/>
              </a:lnSpc>
            </a:pPr>
            <a:r>
              <a:rPr lang="en-US" sz="2000">
                <a:latin typeface="Arial" charset="0"/>
                <a:ea typeface="宋体" charset="0"/>
              </a:rPr>
              <a:t>Event-Based Implicit Invocation (Look at Jini) </a:t>
            </a:r>
          </a:p>
          <a:p>
            <a:pPr lvl="1">
              <a:lnSpc>
                <a:spcPct val="90000"/>
              </a:lnSpc>
            </a:pPr>
            <a:r>
              <a:rPr lang="en-US" sz="1800">
                <a:latin typeface="Arial" charset="0"/>
                <a:ea typeface="宋体" charset="0"/>
              </a:rPr>
              <a:t>General Constructs:</a:t>
            </a:r>
          </a:p>
          <a:p>
            <a:pPr lvl="2">
              <a:lnSpc>
                <a:spcPct val="90000"/>
              </a:lnSpc>
            </a:pPr>
            <a:r>
              <a:rPr lang="en-US" sz="1600">
                <a:latin typeface="Arial" charset="0"/>
                <a:ea typeface="宋体" charset="0"/>
              </a:rPr>
              <a:t>A component announces (broadcasts) one or more events. </a:t>
            </a:r>
          </a:p>
          <a:p>
            <a:pPr lvl="2">
              <a:lnSpc>
                <a:spcPct val="90000"/>
              </a:lnSpc>
            </a:pPr>
            <a:r>
              <a:rPr lang="en-US" sz="1600">
                <a:latin typeface="Arial" charset="0"/>
                <a:ea typeface="宋体" charset="0"/>
              </a:rPr>
              <a:t>System Components register interest in an event by associating a procedure with it. </a:t>
            </a:r>
          </a:p>
          <a:p>
            <a:pPr lvl="2">
              <a:lnSpc>
                <a:spcPct val="90000"/>
              </a:lnSpc>
            </a:pPr>
            <a:r>
              <a:rPr lang="en-US" sz="1600">
                <a:latin typeface="Arial" charset="0"/>
                <a:ea typeface="宋体" charset="0"/>
              </a:rPr>
              <a:t>The system invokes all events which have registered with it. </a:t>
            </a:r>
          </a:p>
          <a:p>
            <a:pPr lvl="2">
              <a:lnSpc>
                <a:spcPct val="90000"/>
              </a:lnSpc>
            </a:pPr>
            <a:r>
              <a:rPr lang="en-US" sz="1600">
                <a:latin typeface="Arial" charset="0"/>
                <a:ea typeface="宋体" charset="0"/>
              </a:rPr>
              <a:t>Event announcement ``implicitly'' causes the invocation of procedures in other models.  </a:t>
            </a:r>
          </a:p>
          <a:p>
            <a:pPr lvl="2">
              <a:lnSpc>
                <a:spcPct val="90000"/>
              </a:lnSpc>
            </a:pPr>
            <a:r>
              <a:rPr lang="en-US" sz="1600">
                <a:latin typeface="Arial" charset="0"/>
                <a:ea typeface="宋体" charset="0"/>
              </a:rPr>
              <a:t>This style originates in constraint satisfaction (Planning), daemons, and packet-switched networks</a:t>
            </a:r>
            <a:r>
              <a:rPr lang="en-US" sz="1200">
                <a:latin typeface="Arial" charset="0"/>
                <a:ea typeface="宋体" charset="0"/>
              </a:rPr>
              <a:t>.</a:t>
            </a:r>
          </a:p>
          <a:p>
            <a:pPr lvl="3">
              <a:lnSpc>
                <a:spcPct val="90000"/>
              </a:lnSpc>
            </a:pPr>
            <a:r>
              <a:rPr lang="en-US" sz="1200">
                <a:latin typeface="Arial" charset="0"/>
                <a:ea typeface="宋体" charset="0"/>
              </a:rPr>
              <a:t>Used in Planning Domains</a:t>
            </a:r>
          </a:p>
          <a:p>
            <a:pPr lvl="2">
              <a:lnSpc>
                <a:spcPct val="90000"/>
              </a:lnSpc>
            </a:pPr>
            <a:r>
              <a:rPr lang="en-US" sz="1600">
                <a:latin typeface="Arial" charset="0"/>
                <a:ea typeface="宋体" charset="0"/>
              </a:rPr>
              <a:t>Architectural components are modules whose interface provides both a collection of procedures and a set of events. </a:t>
            </a:r>
          </a:p>
          <a:p>
            <a:pPr lvl="2">
              <a:lnSpc>
                <a:spcPct val="90000"/>
              </a:lnSpc>
            </a:pPr>
            <a:r>
              <a:rPr lang="en-US" sz="1600">
                <a:latin typeface="Arial" charset="0"/>
                <a:ea typeface="宋体" charset="0"/>
              </a:rPr>
              <a:t>Procedures may be called normally or be registered with events in the system. </a:t>
            </a:r>
          </a:p>
          <a:p>
            <a:pPr lvl="2">
              <a:lnSpc>
                <a:spcPct val="90000"/>
              </a:lnSpc>
            </a:pPr>
            <a:r>
              <a:rPr lang="en-US" sz="1600">
                <a:latin typeface="Arial" charset="0"/>
                <a:ea typeface="宋体" charset="0"/>
              </a:rPr>
              <a:t>Implicit invocation systems are used in: </a:t>
            </a:r>
          </a:p>
          <a:p>
            <a:pPr lvl="3">
              <a:lnSpc>
                <a:spcPct val="90000"/>
              </a:lnSpc>
            </a:pPr>
            <a:r>
              <a:rPr lang="en-US" sz="1200">
                <a:latin typeface="Arial" charset="0"/>
                <a:ea typeface="宋体" charset="0"/>
              </a:rPr>
              <a:t>programming environments to integrate tools </a:t>
            </a:r>
          </a:p>
          <a:p>
            <a:pPr lvl="3">
              <a:lnSpc>
                <a:spcPct val="90000"/>
              </a:lnSpc>
            </a:pPr>
            <a:r>
              <a:rPr lang="en-US" sz="1200">
                <a:latin typeface="Arial" charset="0"/>
                <a:ea typeface="宋体" charset="0"/>
              </a:rPr>
              <a:t>database management systems to ensure consistency constraints </a:t>
            </a:r>
          </a:p>
          <a:p>
            <a:pPr lvl="3">
              <a:lnSpc>
                <a:spcPct val="90000"/>
              </a:lnSpc>
            </a:pPr>
            <a:r>
              <a:rPr lang="en-US" sz="1200">
                <a:latin typeface="Arial" charset="0"/>
                <a:ea typeface="宋体" charset="0"/>
              </a:rPr>
              <a:t>user interfaces to separate data from representation </a:t>
            </a:r>
          </a:p>
        </p:txBody>
      </p:sp>
      <p:sp>
        <p:nvSpPr>
          <p:cNvPr id="65024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CF4C424-BFF2-1944-AD7F-D370B6759302}" type="slidenum">
              <a:rPr lang="en-US" sz="1200">
                <a:latin typeface="Garamond" charset="0"/>
              </a:rPr>
              <a:pPr eaLnBrk="1" hangingPunct="1"/>
              <a:t>333</a:t>
            </a:fld>
            <a:endParaRPr lang="en-US" sz="1200">
              <a:latin typeface="Garamond" charset="0"/>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5" name="Rectangle 2"/>
          <p:cNvSpPr>
            <a:spLocks noGrp="1" noChangeArrowheads="1"/>
          </p:cNvSpPr>
          <p:nvPr>
            <p:ph type="title"/>
          </p:nvPr>
        </p:nvSpPr>
        <p:spPr/>
        <p:txBody>
          <a:bodyPr/>
          <a:lstStyle/>
          <a:p>
            <a:r>
              <a:rPr lang="en-US">
                <a:latin typeface="Garamond" charset="0"/>
                <a:ea typeface="宋体" charset="0"/>
              </a:rPr>
              <a:t>Event Based Architecture Styles</a:t>
            </a:r>
          </a:p>
        </p:txBody>
      </p:sp>
      <p:sp>
        <p:nvSpPr>
          <p:cNvPr id="651266" name="Rectangle 3"/>
          <p:cNvSpPr>
            <a:spLocks noGrp="1" noChangeArrowheads="1"/>
          </p:cNvSpPr>
          <p:nvPr>
            <p:ph idx="1"/>
          </p:nvPr>
        </p:nvSpPr>
        <p:spPr>
          <a:xfrm>
            <a:off x="395288" y="1052513"/>
            <a:ext cx="8229600" cy="4530725"/>
          </a:xfrm>
        </p:spPr>
        <p:txBody>
          <a:bodyPr/>
          <a:lstStyle/>
          <a:p>
            <a:r>
              <a:rPr lang="en-US" sz="2400">
                <a:latin typeface="Arial" charset="0"/>
                <a:ea typeface="宋体" charset="0"/>
              </a:rPr>
              <a:t>Event-Based Implicit Invocation</a:t>
            </a:r>
          </a:p>
          <a:p>
            <a:pPr lvl="1"/>
            <a:r>
              <a:rPr lang="en-US" sz="2000">
                <a:latin typeface="Arial" charset="0"/>
                <a:ea typeface="宋体" charset="0"/>
              </a:rPr>
              <a:t>Advantages:</a:t>
            </a:r>
          </a:p>
          <a:p>
            <a:pPr lvl="2">
              <a:buFontTx/>
              <a:buChar char="–"/>
            </a:pPr>
            <a:r>
              <a:rPr lang="en-US" sz="1600">
                <a:latin typeface="Arial" charset="0"/>
                <a:ea typeface="宋体" charset="0"/>
              </a:rPr>
              <a:t>Allows any component to register for events</a:t>
            </a:r>
          </a:p>
          <a:p>
            <a:pPr lvl="2">
              <a:buFontTx/>
              <a:buChar char="–"/>
            </a:pPr>
            <a:r>
              <a:rPr lang="en-US" sz="1600">
                <a:latin typeface="Arial" charset="0"/>
                <a:ea typeface="宋体" charset="0"/>
              </a:rPr>
              <a:t>Eases system evolution by allowing components to be replaced without affecting the interfaces of other components in the system. </a:t>
            </a:r>
          </a:p>
          <a:p>
            <a:pPr lvl="1"/>
            <a:r>
              <a:rPr lang="en-US" sz="2000">
                <a:latin typeface="Arial" charset="0"/>
                <a:ea typeface="宋体" charset="0"/>
              </a:rPr>
              <a:t>Disadvantages:</a:t>
            </a:r>
          </a:p>
          <a:p>
            <a:pPr lvl="2">
              <a:buFontTx/>
              <a:buChar char="–"/>
            </a:pPr>
            <a:r>
              <a:rPr lang="en-US" sz="1600">
                <a:latin typeface="Arial" charset="0"/>
                <a:ea typeface="宋体" charset="0"/>
              </a:rPr>
              <a:t>Components relinquish control over the computation performed by the system. </a:t>
            </a:r>
          </a:p>
          <a:p>
            <a:pPr lvl="2">
              <a:buFontTx/>
              <a:buChar char="–"/>
            </a:pPr>
            <a:r>
              <a:rPr lang="en-US" sz="1600">
                <a:latin typeface="Arial" charset="0"/>
                <a:ea typeface="宋体" charset="0"/>
              </a:rPr>
              <a:t>A component cannot assume that other components will respond to its requests </a:t>
            </a:r>
          </a:p>
          <a:p>
            <a:pPr lvl="2">
              <a:buFontTx/>
              <a:buChar char="–"/>
            </a:pPr>
            <a:r>
              <a:rPr lang="en-US" sz="1600">
                <a:latin typeface="Arial" charset="0"/>
                <a:ea typeface="宋体" charset="0"/>
              </a:rPr>
              <a:t>A component does not know in which order events will be processed. </a:t>
            </a:r>
          </a:p>
          <a:p>
            <a:pPr lvl="2">
              <a:buFontTx/>
              <a:buChar char="–"/>
            </a:pPr>
            <a:r>
              <a:rPr lang="en-US" sz="1600">
                <a:latin typeface="Arial" charset="0"/>
                <a:ea typeface="宋体" charset="0"/>
              </a:rPr>
              <a:t>In systems with a shared repository of data the performance and accuracy of the resource manager can become critical. </a:t>
            </a:r>
          </a:p>
          <a:p>
            <a:pPr lvl="2">
              <a:buFontTx/>
              <a:buChar char="–"/>
            </a:pPr>
            <a:r>
              <a:rPr lang="en-US" sz="1600">
                <a:latin typeface="Arial" charset="0"/>
                <a:ea typeface="宋体" charset="0"/>
              </a:rPr>
              <a:t>Reasoning about correctness can be difficult because the meaning of a procedure that announces events will depend on the context in which it was invoked. </a:t>
            </a:r>
            <a:endParaRPr lang="en-US" sz="2800">
              <a:latin typeface="Arial" charset="0"/>
              <a:ea typeface="宋体" charset="0"/>
            </a:endParaRPr>
          </a:p>
        </p:txBody>
      </p:sp>
      <p:sp>
        <p:nvSpPr>
          <p:cNvPr id="65126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064D020-F66E-D84A-9C6B-B4537EEF8155}" type="slidenum">
              <a:rPr lang="en-US" sz="1200">
                <a:latin typeface="Garamond" charset="0"/>
              </a:rPr>
              <a:pPr eaLnBrk="1" hangingPunct="1"/>
              <a:t>334</a:t>
            </a:fld>
            <a:endParaRPr lang="en-US" sz="1200">
              <a:latin typeface="Garamond" charset="0"/>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89" name="Rectangle 2"/>
          <p:cNvSpPr>
            <a:spLocks noGrp="1" noChangeArrowheads="1"/>
          </p:cNvSpPr>
          <p:nvPr>
            <p:ph type="title"/>
          </p:nvPr>
        </p:nvSpPr>
        <p:spPr/>
        <p:txBody>
          <a:bodyPr/>
          <a:lstStyle/>
          <a:p>
            <a:r>
              <a:rPr lang="en-US">
                <a:latin typeface="Garamond" charset="0"/>
                <a:ea typeface="宋体" charset="0"/>
              </a:rPr>
              <a:t>Event Based Architecture Styles</a:t>
            </a:r>
          </a:p>
        </p:txBody>
      </p:sp>
      <p:sp>
        <p:nvSpPr>
          <p:cNvPr id="652290" name="Rectangle 3"/>
          <p:cNvSpPr>
            <a:spLocks noGrp="1" noChangeArrowheads="1"/>
          </p:cNvSpPr>
          <p:nvPr>
            <p:ph idx="1"/>
          </p:nvPr>
        </p:nvSpPr>
        <p:spPr>
          <a:xfrm>
            <a:off x="152400" y="1066800"/>
            <a:ext cx="5638800" cy="3581400"/>
          </a:xfrm>
        </p:spPr>
        <p:txBody>
          <a:bodyPr/>
          <a:lstStyle/>
          <a:p>
            <a:pPr>
              <a:lnSpc>
                <a:spcPct val="90000"/>
              </a:lnSpc>
            </a:pPr>
            <a:r>
              <a:rPr lang="en-US" sz="1800">
                <a:latin typeface="Arial" charset="0"/>
                <a:ea typeface="宋体" charset="0"/>
              </a:rPr>
              <a:t>The first paper predates (1996) the JINI Architecture (1999) and proposes three services</a:t>
            </a:r>
          </a:p>
          <a:p>
            <a:pPr lvl="1">
              <a:lnSpc>
                <a:spcPct val="90000"/>
              </a:lnSpc>
            </a:pPr>
            <a:r>
              <a:rPr lang="en-US" sz="1600">
                <a:latin typeface="Arial" charset="0"/>
                <a:ea typeface="宋体" charset="0"/>
              </a:rPr>
              <a:t>Event Specification (by services)</a:t>
            </a:r>
          </a:p>
          <a:p>
            <a:pPr lvl="2">
              <a:lnSpc>
                <a:spcPct val="90000"/>
              </a:lnSpc>
            </a:pPr>
            <a:r>
              <a:rPr lang="en-US" sz="1400">
                <a:latin typeface="Arial" charset="0"/>
                <a:ea typeface="宋体" charset="0"/>
              </a:rPr>
              <a:t>Event Classification</a:t>
            </a:r>
          </a:p>
          <a:p>
            <a:pPr lvl="1">
              <a:lnSpc>
                <a:spcPct val="90000"/>
              </a:lnSpc>
            </a:pPr>
            <a:r>
              <a:rPr lang="en-US" sz="1600">
                <a:latin typeface="Arial" charset="0"/>
                <a:ea typeface="宋体" charset="0"/>
              </a:rPr>
              <a:t>Event Registration (by clients at Services)</a:t>
            </a:r>
          </a:p>
          <a:p>
            <a:pPr lvl="2">
              <a:lnSpc>
                <a:spcPct val="90000"/>
              </a:lnSpc>
            </a:pPr>
            <a:r>
              <a:rPr lang="en-US" sz="1400">
                <a:latin typeface="Arial" charset="0"/>
                <a:ea typeface="宋体" charset="0"/>
              </a:rPr>
              <a:t>Event Templates </a:t>
            </a:r>
          </a:p>
          <a:p>
            <a:pPr lvl="2">
              <a:lnSpc>
                <a:spcPct val="90000"/>
              </a:lnSpc>
            </a:pPr>
            <a:r>
              <a:rPr lang="en-US" sz="1400">
                <a:latin typeface="Arial" charset="0"/>
                <a:ea typeface="宋体" charset="0"/>
              </a:rPr>
              <a:t>Event Binding to identify UNIQUE service </a:t>
            </a:r>
            <a:r>
              <a:rPr lang="ja-JP" altLang="en-US" sz="1400">
                <a:latin typeface="Arial" charset="0"/>
                <a:ea typeface="宋体" charset="0"/>
              </a:rPr>
              <a:t>“</a:t>
            </a:r>
            <a:r>
              <a:rPr lang="en-US" altLang="ja-JP" sz="1400">
                <a:latin typeface="Arial" charset="0"/>
                <a:ea typeface="宋体" charset="0"/>
              </a:rPr>
              <a:t>that printer</a:t>
            </a:r>
            <a:r>
              <a:rPr lang="ja-JP" altLang="en-US" sz="1400">
                <a:latin typeface="Arial" charset="0"/>
                <a:ea typeface="宋体" charset="0"/>
              </a:rPr>
              <a:t>”</a:t>
            </a:r>
            <a:r>
              <a:rPr lang="en-US" altLang="ja-JP" sz="1400">
                <a:latin typeface="Arial" charset="0"/>
                <a:ea typeface="宋体" charset="0"/>
              </a:rPr>
              <a:t> ,not </a:t>
            </a:r>
            <a:r>
              <a:rPr lang="ja-JP" altLang="en-US" sz="1400">
                <a:latin typeface="Arial" charset="0"/>
                <a:ea typeface="宋体" charset="0"/>
              </a:rPr>
              <a:t>“</a:t>
            </a:r>
            <a:r>
              <a:rPr lang="en-US" altLang="ja-JP" sz="1400">
                <a:latin typeface="Arial" charset="0"/>
                <a:ea typeface="宋体" charset="0"/>
              </a:rPr>
              <a:t>this printer</a:t>
            </a:r>
            <a:r>
              <a:rPr lang="ja-JP" altLang="en-US" sz="1400">
                <a:latin typeface="Arial" charset="0"/>
                <a:ea typeface="宋体" charset="0"/>
              </a:rPr>
              <a:t>”</a:t>
            </a:r>
            <a:r>
              <a:rPr lang="en-US" altLang="ja-JP" sz="1400">
                <a:latin typeface="Arial" charset="0"/>
                <a:ea typeface="宋体" charset="0"/>
              </a:rPr>
              <a:t> </a:t>
            </a:r>
          </a:p>
          <a:p>
            <a:pPr lvl="2">
              <a:lnSpc>
                <a:spcPct val="90000"/>
              </a:lnSpc>
            </a:pPr>
            <a:r>
              <a:rPr lang="en-US" sz="1400">
                <a:latin typeface="Arial" charset="0"/>
                <a:ea typeface="宋体" charset="0"/>
              </a:rPr>
              <a:t>Event Timestamps</a:t>
            </a:r>
          </a:p>
          <a:p>
            <a:pPr lvl="1">
              <a:lnSpc>
                <a:spcPct val="90000"/>
              </a:lnSpc>
            </a:pPr>
            <a:r>
              <a:rPr lang="en-US" sz="1600">
                <a:latin typeface="Arial" charset="0"/>
                <a:ea typeface="宋体" charset="0"/>
              </a:rPr>
              <a:t>Event Notification (by network) </a:t>
            </a:r>
          </a:p>
        </p:txBody>
      </p:sp>
      <p:sp>
        <p:nvSpPr>
          <p:cNvPr id="65229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5686A0B-2459-9D4B-AF8B-B614F3CFC3C9}" type="slidenum">
              <a:rPr lang="en-US" sz="1200">
                <a:latin typeface="Garamond" charset="0"/>
              </a:rPr>
              <a:pPr eaLnBrk="1" hangingPunct="1"/>
              <a:t>335</a:t>
            </a:fld>
            <a:endParaRPr lang="en-US" sz="1200">
              <a:latin typeface="Garamond" charset="0"/>
            </a:endParaRPr>
          </a:p>
        </p:txBody>
      </p:sp>
      <p:sp>
        <p:nvSpPr>
          <p:cNvPr id="1026052" name="Oval 4"/>
          <p:cNvSpPr>
            <a:spLocks noChangeArrowheads="1"/>
          </p:cNvSpPr>
          <p:nvPr/>
        </p:nvSpPr>
        <p:spPr bwMode="auto">
          <a:xfrm>
            <a:off x="5715000" y="3581400"/>
            <a:ext cx="914400" cy="914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400"/>
              <a:t>Lookup</a:t>
            </a:r>
          </a:p>
          <a:p>
            <a:pPr algn="ctr">
              <a:defRPr/>
            </a:pPr>
            <a:r>
              <a:rPr lang="en-US" sz="1400"/>
              <a:t>Service</a:t>
            </a:r>
          </a:p>
          <a:p>
            <a:pPr algn="ctr">
              <a:defRPr/>
            </a:pPr>
            <a:r>
              <a:rPr lang="en-US" sz="1400"/>
              <a:t>(1)</a:t>
            </a:r>
          </a:p>
        </p:txBody>
      </p:sp>
      <p:sp>
        <p:nvSpPr>
          <p:cNvPr id="1026053" name="Oval 5"/>
          <p:cNvSpPr>
            <a:spLocks noChangeArrowheads="1"/>
          </p:cNvSpPr>
          <p:nvPr/>
        </p:nvSpPr>
        <p:spPr bwMode="auto">
          <a:xfrm>
            <a:off x="7772400" y="3352800"/>
            <a:ext cx="914400" cy="914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400"/>
              <a:t>Lookup</a:t>
            </a:r>
          </a:p>
          <a:p>
            <a:pPr algn="ctr">
              <a:defRPr/>
            </a:pPr>
            <a:r>
              <a:rPr lang="en-US" sz="1400"/>
              <a:t>Service</a:t>
            </a:r>
          </a:p>
          <a:p>
            <a:pPr algn="ctr">
              <a:defRPr/>
            </a:pPr>
            <a:r>
              <a:rPr lang="en-US" sz="1400"/>
              <a:t>(n)</a:t>
            </a:r>
          </a:p>
        </p:txBody>
      </p:sp>
      <p:cxnSp>
        <p:nvCxnSpPr>
          <p:cNvPr id="1026054" name="AutoShape 6"/>
          <p:cNvCxnSpPr>
            <a:cxnSpLocks noChangeShapeType="1"/>
            <a:stCxn id="1026052" idx="6"/>
            <a:endCxn id="1026053" idx="2"/>
          </p:cNvCxnSpPr>
          <p:nvPr/>
        </p:nvCxnSpPr>
        <p:spPr bwMode="auto">
          <a:xfrm flipV="1">
            <a:off x="6629400" y="3810000"/>
            <a:ext cx="1143000" cy="228600"/>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26055" name="Oval 7"/>
          <p:cNvSpPr>
            <a:spLocks noChangeArrowheads="1"/>
          </p:cNvSpPr>
          <p:nvPr/>
        </p:nvSpPr>
        <p:spPr bwMode="auto">
          <a:xfrm>
            <a:off x="8077200" y="5257800"/>
            <a:ext cx="914400" cy="914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400"/>
              <a:t>Service </a:t>
            </a:r>
          </a:p>
          <a:p>
            <a:pPr algn="ctr">
              <a:defRPr/>
            </a:pPr>
            <a:r>
              <a:rPr lang="en-US" sz="1400"/>
              <a:t>Provider</a:t>
            </a:r>
          </a:p>
        </p:txBody>
      </p:sp>
      <p:cxnSp>
        <p:nvCxnSpPr>
          <p:cNvPr id="1026056" name="AutoShape 8"/>
          <p:cNvCxnSpPr>
            <a:cxnSpLocks noChangeShapeType="1"/>
            <a:stCxn id="1026055" idx="0"/>
            <a:endCxn id="1026053" idx="4"/>
          </p:cNvCxnSpPr>
          <p:nvPr/>
        </p:nvCxnSpPr>
        <p:spPr bwMode="auto">
          <a:xfrm rot="5400000" flipH="1">
            <a:off x="7886700" y="4610100"/>
            <a:ext cx="990600" cy="304800"/>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26057" name="Oval 9"/>
          <p:cNvSpPr>
            <a:spLocks noChangeArrowheads="1"/>
          </p:cNvSpPr>
          <p:nvPr/>
        </p:nvSpPr>
        <p:spPr bwMode="auto">
          <a:xfrm>
            <a:off x="4648200" y="5334000"/>
            <a:ext cx="914400" cy="9144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Client</a:t>
            </a:r>
          </a:p>
          <a:p>
            <a:pPr algn="ctr">
              <a:defRPr/>
            </a:pPr>
            <a:r>
              <a:rPr lang="en-US"/>
              <a:t>(n)</a:t>
            </a:r>
          </a:p>
        </p:txBody>
      </p:sp>
      <p:cxnSp>
        <p:nvCxnSpPr>
          <p:cNvPr id="1026058" name="AutoShape 10"/>
          <p:cNvCxnSpPr>
            <a:cxnSpLocks noChangeShapeType="1"/>
            <a:stCxn id="1026057" idx="0"/>
            <a:endCxn id="1026052" idx="2"/>
          </p:cNvCxnSpPr>
          <p:nvPr/>
        </p:nvCxnSpPr>
        <p:spPr bwMode="auto">
          <a:xfrm rot="16200000">
            <a:off x="4762500" y="4381500"/>
            <a:ext cx="1295400" cy="609600"/>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26059" name="Text Box 11"/>
          <p:cNvSpPr txBox="1">
            <a:spLocks noChangeArrowheads="1"/>
          </p:cNvSpPr>
          <p:nvPr/>
        </p:nvSpPr>
        <p:spPr bwMode="auto">
          <a:xfrm>
            <a:off x="4648200" y="4540250"/>
            <a:ext cx="112236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t>Event </a:t>
            </a:r>
          </a:p>
          <a:p>
            <a:pPr>
              <a:defRPr/>
            </a:pPr>
            <a:r>
              <a:rPr lang="en-US" sz="1400"/>
              <a:t>Registration</a:t>
            </a:r>
          </a:p>
        </p:txBody>
      </p:sp>
      <p:cxnSp>
        <p:nvCxnSpPr>
          <p:cNvPr id="1026060" name="AutoShape 12"/>
          <p:cNvCxnSpPr>
            <a:cxnSpLocks noChangeShapeType="1"/>
            <a:stCxn id="1026052" idx="4"/>
            <a:endCxn id="1026057" idx="6"/>
          </p:cNvCxnSpPr>
          <p:nvPr/>
        </p:nvCxnSpPr>
        <p:spPr bwMode="auto">
          <a:xfrm rot="5400000">
            <a:off x="5219700" y="4838700"/>
            <a:ext cx="1295400" cy="609600"/>
          </a:xfrm>
          <a:prstGeom prst="bentConnector2">
            <a:avLst/>
          </a:prstGeom>
          <a:noFill/>
          <a:ln w="15875">
            <a:solidFill>
              <a:schemeClr val="tx1"/>
            </a:solidFill>
            <a:prstDash val="dash"/>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26061" name="Text Box 13"/>
          <p:cNvSpPr txBox="1">
            <a:spLocks noChangeArrowheads="1"/>
          </p:cNvSpPr>
          <p:nvPr/>
        </p:nvSpPr>
        <p:spPr bwMode="auto">
          <a:xfrm>
            <a:off x="5929313" y="4876800"/>
            <a:ext cx="1081087"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t>Event </a:t>
            </a:r>
          </a:p>
          <a:p>
            <a:pPr>
              <a:defRPr/>
            </a:pPr>
            <a:r>
              <a:rPr lang="en-US" sz="1400"/>
              <a:t>Notification</a:t>
            </a:r>
          </a:p>
        </p:txBody>
      </p:sp>
      <p:sp>
        <p:nvSpPr>
          <p:cNvPr id="1026062" name="Text Box 14"/>
          <p:cNvSpPr txBox="1">
            <a:spLocks noChangeArrowheads="1"/>
          </p:cNvSpPr>
          <p:nvPr/>
        </p:nvSpPr>
        <p:spPr bwMode="auto">
          <a:xfrm>
            <a:off x="7162800" y="4267200"/>
            <a:ext cx="116681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t>Service </a:t>
            </a:r>
          </a:p>
          <a:p>
            <a:pPr>
              <a:defRPr/>
            </a:pPr>
            <a:r>
              <a:rPr lang="en-US" sz="1400"/>
              <a:t>Registration </a:t>
            </a:r>
          </a:p>
        </p:txBody>
      </p:sp>
      <p:cxnSp>
        <p:nvCxnSpPr>
          <p:cNvPr id="1026063" name="AutoShape 15"/>
          <p:cNvCxnSpPr>
            <a:cxnSpLocks noChangeShapeType="1"/>
            <a:stCxn id="1026057" idx="5"/>
            <a:endCxn id="1026055" idx="3"/>
          </p:cNvCxnSpPr>
          <p:nvPr/>
        </p:nvCxnSpPr>
        <p:spPr bwMode="auto">
          <a:xfrm rot="5400000" flipH="1" flipV="1">
            <a:off x="6781800" y="4686300"/>
            <a:ext cx="76200" cy="2781300"/>
          </a:xfrm>
          <a:prstGeom prst="bentConnector3">
            <a:avLst>
              <a:gd name="adj1" fmla="val -475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26064" name="Text Box 16"/>
          <p:cNvSpPr txBox="1">
            <a:spLocks noChangeArrowheads="1"/>
          </p:cNvSpPr>
          <p:nvPr/>
        </p:nvSpPr>
        <p:spPr bwMode="auto">
          <a:xfrm>
            <a:off x="5715000" y="6248400"/>
            <a:ext cx="2384425" cy="28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t>Communication with Service</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3" name="Rectangle 2"/>
          <p:cNvSpPr>
            <a:spLocks noGrp="1" noChangeArrowheads="1"/>
          </p:cNvSpPr>
          <p:nvPr>
            <p:ph type="title"/>
          </p:nvPr>
        </p:nvSpPr>
        <p:spPr/>
        <p:txBody>
          <a:bodyPr/>
          <a:lstStyle/>
          <a:p>
            <a:r>
              <a:rPr lang="en-US">
                <a:latin typeface="Garamond" charset="0"/>
                <a:ea typeface="宋体" charset="0"/>
              </a:rPr>
              <a:t>Interpreter Architecture Styles</a:t>
            </a:r>
          </a:p>
        </p:txBody>
      </p:sp>
      <p:sp>
        <p:nvSpPr>
          <p:cNvPr id="653314" name="Rectangle 3"/>
          <p:cNvSpPr>
            <a:spLocks noGrp="1" noChangeArrowheads="1"/>
          </p:cNvSpPr>
          <p:nvPr>
            <p:ph idx="1"/>
          </p:nvPr>
        </p:nvSpPr>
        <p:spPr>
          <a:xfrm>
            <a:off x="152400" y="1066800"/>
            <a:ext cx="8763000" cy="4724400"/>
          </a:xfrm>
        </p:spPr>
        <p:txBody>
          <a:bodyPr/>
          <a:lstStyle/>
          <a:p>
            <a:r>
              <a:rPr lang="en-US" sz="2400">
                <a:latin typeface="Arial" charset="0"/>
                <a:ea typeface="宋体" charset="0"/>
              </a:rPr>
              <a:t>Interpreters</a:t>
            </a:r>
          </a:p>
          <a:p>
            <a:pPr lvl="1"/>
            <a:r>
              <a:rPr lang="en-US" sz="2000">
                <a:latin typeface="Arial" charset="0"/>
                <a:ea typeface="宋体" charset="0"/>
              </a:rPr>
              <a:t>Interpreters create a virtual machine in software. There are generally four components to an interpreter, </a:t>
            </a:r>
          </a:p>
          <a:p>
            <a:pPr lvl="2"/>
            <a:r>
              <a:rPr lang="en-US" sz="1800">
                <a:latin typeface="Arial" charset="0"/>
                <a:ea typeface="宋体" charset="0"/>
              </a:rPr>
              <a:t>the program being interpreted, </a:t>
            </a:r>
          </a:p>
          <a:p>
            <a:pPr lvl="2"/>
            <a:r>
              <a:rPr lang="en-US" sz="1800">
                <a:latin typeface="Arial" charset="0"/>
                <a:ea typeface="宋体" charset="0"/>
              </a:rPr>
              <a:t>the state of the program, </a:t>
            </a:r>
          </a:p>
          <a:p>
            <a:pPr lvl="2"/>
            <a:r>
              <a:rPr lang="en-US" sz="1800">
                <a:latin typeface="Arial" charset="0"/>
                <a:ea typeface="宋体" charset="0"/>
              </a:rPr>
              <a:t>the state of the interpreter, </a:t>
            </a:r>
          </a:p>
          <a:p>
            <a:pPr lvl="2"/>
            <a:r>
              <a:rPr lang="en-US" sz="1800">
                <a:latin typeface="Arial" charset="0"/>
                <a:ea typeface="宋体" charset="0"/>
              </a:rPr>
              <a:t>and the interpreter itself. </a:t>
            </a:r>
          </a:p>
          <a:p>
            <a:pPr lvl="2"/>
            <a:endParaRPr lang="en-US" sz="1800">
              <a:latin typeface="Arial" charset="0"/>
              <a:ea typeface="宋体" charset="0"/>
            </a:endParaRPr>
          </a:p>
          <a:p>
            <a:pPr lvl="1"/>
            <a:r>
              <a:rPr lang="en-US" sz="2000">
                <a:latin typeface="Arial" charset="0"/>
                <a:ea typeface="宋体" charset="0"/>
              </a:rPr>
              <a:t>This style is used to narrow the gap between the computing engine in hardware and the semantics of a program. </a:t>
            </a:r>
          </a:p>
          <a:p>
            <a:pPr lvl="1"/>
            <a:r>
              <a:rPr lang="en-US" sz="2000">
                <a:latin typeface="Arial" charset="0"/>
                <a:ea typeface="宋体" charset="0"/>
              </a:rPr>
              <a:t>Programming languages that provide a virtual </a:t>
            </a:r>
            <a:r>
              <a:rPr lang="en-US" sz="2000" i="1">
                <a:latin typeface="Arial" charset="0"/>
                <a:ea typeface="宋体" charset="0"/>
              </a:rPr>
              <a:t>language</a:t>
            </a:r>
            <a:r>
              <a:rPr lang="en-US" sz="2000">
                <a:latin typeface="Arial" charset="0"/>
                <a:ea typeface="宋体" charset="0"/>
              </a:rPr>
              <a:t> machine include:</a:t>
            </a:r>
          </a:p>
          <a:p>
            <a:pPr lvl="2"/>
            <a:r>
              <a:rPr lang="en-US" sz="1800">
                <a:latin typeface="Arial" charset="0"/>
                <a:ea typeface="宋体" charset="0"/>
              </a:rPr>
              <a:t>Pascal, Java, BASIC. </a:t>
            </a:r>
            <a:endParaRPr lang="en-US" sz="3200">
              <a:latin typeface="Arial" charset="0"/>
              <a:ea typeface="宋体" charset="0"/>
            </a:endParaRPr>
          </a:p>
        </p:txBody>
      </p:sp>
      <p:sp>
        <p:nvSpPr>
          <p:cNvPr id="65331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685F686-A185-724C-BBA1-DE0B26289FB0}" type="slidenum">
              <a:rPr lang="en-US" sz="1200">
                <a:latin typeface="Garamond" charset="0"/>
              </a:rPr>
              <a:pPr eaLnBrk="1" hangingPunct="1"/>
              <a:t>336</a:t>
            </a:fld>
            <a:endParaRPr lang="en-US" sz="1200">
              <a:latin typeface="Garamond" charset="0"/>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Rectangle 2"/>
          <p:cNvSpPr>
            <a:spLocks noGrp="1" noChangeArrowheads="1"/>
          </p:cNvSpPr>
          <p:nvPr>
            <p:ph type="title"/>
          </p:nvPr>
        </p:nvSpPr>
        <p:spPr/>
        <p:txBody>
          <a:bodyPr/>
          <a:lstStyle/>
          <a:p>
            <a:r>
              <a:rPr lang="en-US">
                <a:latin typeface="Garamond" charset="0"/>
                <a:ea typeface="宋体" charset="0"/>
              </a:rPr>
              <a:t>Rule Based Style</a:t>
            </a:r>
          </a:p>
        </p:txBody>
      </p:sp>
      <p:sp>
        <p:nvSpPr>
          <p:cNvPr id="654338"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B680E71-8958-EA44-85DA-D3963083B986}" type="slidenum">
              <a:rPr lang="en-US" sz="1200">
                <a:latin typeface="Garamond" charset="0"/>
              </a:rPr>
              <a:pPr eaLnBrk="1" hangingPunct="1"/>
              <a:t>337</a:t>
            </a:fld>
            <a:endParaRPr lang="en-US" sz="1200">
              <a:latin typeface="Garamond" charset="0"/>
            </a:endParaRPr>
          </a:p>
        </p:txBody>
      </p:sp>
      <p:sp>
        <p:nvSpPr>
          <p:cNvPr id="1029124" name="Text Box 4"/>
          <p:cNvSpPr txBox="1">
            <a:spLocks noChangeArrowheads="1"/>
          </p:cNvSpPr>
          <p:nvPr/>
        </p:nvSpPr>
        <p:spPr bwMode="auto">
          <a:xfrm>
            <a:off x="609600" y="5791200"/>
            <a:ext cx="79248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600"/>
              <a:t>The Example  in the book shows how the Architecture Elements For a Rule-based Systems are realized using a number of  Architecture Types.</a:t>
            </a:r>
          </a:p>
        </p:txBody>
      </p:sp>
      <p:sp>
        <p:nvSpPr>
          <p:cNvPr id="1029125" name="Text Box 5"/>
          <p:cNvSpPr txBox="1">
            <a:spLocks noChangeArrowheads="1"/>
          </p:cNvSpPr>
          <p:nvPr/>
        </p:nvSpPr>
        <p:spPr bwMode="auto">
          <a:xfrm>
            <a:off x="7010400" y="3429000"/>
            <a:ext cx="1687513" cy="862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Select and and Execute</a:t>
            </a:r>
          </a:p>
          <a:p>
            <a:pPr>
              <a:defRPr/>
            </a:pPr>
            <a:r>
              <a:rPr lang="en-US" sz="1200"/>
              <a:t>Rules based on the </a:t>
            </a:r>
          </a:p>
          <a:p>
            <a:pPr>
              <a:defRPr/>
            </a:pPr>
            <a:r>
              <a:rPr lang="en-US" sz="1200"/>
              <a:t>Current State</a:t>
            </a:r>
          </a:p>
          <a:p>
            <a:pPr>
              <a:defRPr/>
            </a:pPr>
            <a:r>
              <a:rPr lang="en-US" sz="1200"/>
              <a:t>and Derived Facts</a:t>
            </a:r>
          </a:p>
        </p:txBody>
      </p:sp>
      <p:grpSp>
        <p:nvGrpSpPr>
          <p:cNvPr id="654341" name="Group 6"/>
          <p:cNvGrpSpPr>
            <a:grpSpLocks/>
          </p:cNvGrpSpPr>
          <p:nvPr/>
        </p:nvGrpSpPr>
        <p:grpSpPr bwMode="auto">
          <a:xfrm>
            <a:off x="381000" y="1866900"/>
            <a:ext cx="6353175" cy="3467100"/>
            <a:chOff x="240" y="1056"/>
            <a:chExt cx="4002" cy="2184"/>
          </a:xfrm>
        </p:grpSpPr>
        <p:sp>
          <p:nvSpPr>
            <p:cNvPr id="1029127" name="Rectangle 7"/>
            <p:cNvSpPr>
              <a:spLocks noChangeArrowheads="1"/>
            </p:cNvSpPr>
            <p:nvPr/>
          </p:nvSpPr>
          <p:spPr bwMode="auto">
            <a:xfrm>
              <a:off x="794" y="1200"/>
              <a:ext cx="766" cy="38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Working </a:t>
              </a:r>
            </a:p>
            <a:p>
              <a:pPr algn="ctr">
                <a:defRPr/>
              </a:pPr>
              <a:r>
                <a:rPr lang="en-US"/>
                <a:t>Memory</a:t>
              </a:r>
            </a:p>
          </p:txBody>
        </p:sp>
        <p:sp>
          <p:nvSpPr>
            <p:cNvPr id="1029128" name="Rectangle 8"/>
            <p:cNvSpPr>
              <a:spLocks noChangeArrowheads="1"/>
            </p:cNvSpPr>
            <p:nvPr/>
          </p:nvSpPr>
          <p:spPr bwMode="auto">
            <a:xfrm>
              <a:off x="2400" y="1344"/>
              <a:ext cx="766" cy="38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Rule </a:t>
              </a:r>
            </a:p>
            <a:p>
              <a:pPr algn="ctr">
                <a:defRPr/>
              </a:pPr>
              <a:r>
                <a:rPr lang="en-US"/>
                <a:t>base</a:t>
              </a:r>
            </a:p>
          </p:txBody>
        </p:sp>
        <p:sp>
          <p:nvSpPr>
            <p:cNvPr id="1029129" name="Rectangle 9"/>
            <p:cNvSpPr>
              <a:spLocks noChangeArrowheads="1"/>
            </p:cNvSpPr>
            <p:nvPr/>
          </p:nvSpPr>
          <p:spPr bwMode="auto">
            <a:xfrm>
              <a:off x="3360" y="1344"/>
              <a:ext cx="766" cy="38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Fact </a:t>
              </a:r>
            </a:p>
            <a:p>
              <a:pPr algn="ctr">
                <a:defRPr/>
              </a:pPr>
              <a:r>
                <a:rPr lang="en-US"/>
                <a:t>memory</a:t>
              </a:r>
            </a:p>
          </p:txBody>
        </p:sp>
        <p:sp>
          <p:nvSpPr>
            <p:cNvPr id="1029130" name="Rectangle 10"/>
            <p:cNvSpPr>
              <a:spLocks noChangeArrowheads="1"/>
            </p:cNvSpPr>
            <p:nvPr/>
          </p:nvSpPr>
          <p:spPr bwMode="auto">
            <a:xfrm>
              <a:off x="2178" y="1056"/>
              <a:ext cx="2064" cy="72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29131" name="Text Box 11"/>
            <p:cNvSpPr txBox="1">
              <a:spLocks noChangeArrowheads="1"/>
            </p:cNvSpPr>
            <p:nvPr/>
          </p:nvSpPr>
          <p:spPr bwMode="auto">
            <a:xfrm>
              <a:off x="2688" y="1118"/>
              <a:ext cx="1112" cy="2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Knowledge base</a:t>
              </a:r>
            </a:p>
          </p:txBody>
        </p:sp>
        <p:sp>
          <p:nvSpPr>
            <p:cNvPr id="1029132" name="Oval 12"/>
            <p:cNvSpPr>
              <a:spLocks noChangeArrowheads="1"/>
            </p:cNvSpPr>
            <p:nvPr/>
          </p:nvSpPr>
          <p:spPr bwMode="auto">
            <a:xfrm>
              <a:off x="768" y="2448"/>
              <a:ext cx="816" cy="72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73038">
                <a:defRPr/>
              </a:pPr>
              <a:r>
                <a:rPr lang="en-US" sz="1600"/>
                <a:t>Rule </a:t>
              </a:r>
            </a:p>
            <a:p>
              <a:pPr defTabSz="173038">
                <a:defRPr/>
              </a:pPr>
              <a:r>
                <a:rPr lang="en-US" sz="1600"/>
                <a:t>Interpreter</a:t>
              </a:r>
            </a:p>
          </p:txBody>
        </p:sp>
        <p:sp>
          <p:nvSpPr>
            <p:cNvPr id="1029133" name="Oval 13"/>
            <p:cNvSpPr>
              <a:spLocks noChangeArrowheads="1"/>
            </p:cNvSpPr>
            <p:nvPr/>
          </p:nvSpPr>
          <p:spPr bwMode="auto">
            <a:xfrm>
              <a:off x="2736" y="2376"/>
              <a:ext cx="960" cy="864"/>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defTabSz="173038">
                <a:defRPr/>
              </a:pPr>
              <a:r>
                <a:rPr lang="en-US" sz="1600"/>
                <a:t>Rule &amp;</a:t>
              </a:r>
            </a:p>
            <a:p>
              <a:pPr defTabSz="173038">
                <a:defRPr/>
              </a:pPr>
              <a:r>
                <a:rPr lang="en-US" sz="1600"/>
                <a:t>Data Element </a:t>
              </a:r>
            </a:p>
            <a:p>
              <a:pPr defTabSz="173038">
                <a:defRPr/>
              </a:pPr>
              <a:r>
                <a:rPr lang="en-US" sz="1600"/>
                <a:t>Selection</a:t>
              </a:r>
            </a:p>
          </p:txBody>
        </p:sp>
        <p:cxnSp>
          <p:nvCxnSpPr>
            <p:cNvPr id="1029134" name="AutoShape 14"/>
            <p:cNvCxnSpPr>
              <a:cxnSpLocks noChangeShapeType="1"/>
              <a:stCxn id="1029133" idx="2"/>
              <a:endCxn id="1029132" idx="6"/>
            </p:cNvCxnSpPr>
            <p:nvPr/>
          </p:nvCxnSpPr>
          <p:spPr bwMode="auto">
            <a:xfrm flipH="1">
              <a:off x="1584" y="2808"/>
              <a:ext cx="115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29135" name="Text Box 15"/>
            <p:cNvSpPr txBox="1">
              <a:spLocks noChangeArrowheads="1"/>
            </p:cNvSpPr>
            <p:nvPr/>
          </p:nvSpPr>
          <p:spPr bwMode="auto">
            <a:xfrm>
              <a:off x="1872" y="2664"/>
              <a:ext cx="674"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Selected Rule</a:t>
              </a:r>
            </a:p>
            <a:p>
              <a:pPr>
                <a:defRPr/>
              </a:pPr>
              <a:r>
                <a:rPr lang="en-US" sz="1200"/>
                <a:t>Selected Data</a:t>
              </a:r>
            </a:p>
          </p:txBody>
        </p:sp>
        <p:cxnSp>
          <p:nvCxnSpPr>
            <p:cNvPr id="1029136" name="AutoShape 16"/>
            <p:cNvCxnSpPr>
              <a:cxnSpLocks noChangeShapeType="1"/>
              <a:stCxn id="1029127" idx="2"/>
              <a:endCxn id="1029132" idx="0"/>
            </p:cNvCxnSpPr>
            <p:nvPr/>
          </p:nvCxnSpPr>
          <p:spPr bwMode="auto">
            <a:xfrm flipH="1">
              <a:off x="1176" y="1586"/>
              <a:ext cx="1" cy="86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9137" name="AutoShape 17"/>
            <p:cNvCxnSpPr>
              <a:cxnSpLocks noChangeShapeType="1"/>
              <a:endCxn id="1029127" idx="1"/>
            </p:cNvCxnSpPr>
            <p:nvPr/>
          </p:nvCxnSpPr>
          <p:spPr bwMode="auto">
            <a:xfrm>
              <a:off x="336" y="1392"/>
              <a:ext cx="458" cy="1"/>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29138" name="Text Box 18"/>
            <p:cNvSpPr txBox="1">
              <a:spLocks noChangeArrowheads="1"/>
            </p:cNvSpPr>
            <p:nvPr/>
          </p:nvSpPr>
          <p:spPr bwMode="auto">
            <a:xfrm>
              <a:off x="288" y="1227"/>
              <a:ext cx="472" cy="1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t>Inputs</a:t>
              </a:r>
            </a:p>
          </p:txBody>
        </p:sp>
        <p:sp>
          <p:nvSpPr>
            <p:cNvPr id="1029139" name="Text Box 19"/>
            <p:cNvSpPr txBox="1">
              <a:spLocks noChangeArrowheads="1"/>
            </p:cNvSpPr>
            <p:nvPr/>
          </p:nvSpPr>
          <p:spPr bwMode="auto">
            <a:xfrm>
              <a:off x="278" y="2610"/>
              <a:ext cx="507" cy="1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t>Outputs</a:t>
              </a:r>
            </a:p>
          </p:txBody>
        </p:sp>
        <p:sp>
          <p:nvSpPr>
            <p:cNvPr id="1029140" name="Line 20"/>
            <p:cNvSpPr>
              <a:spLocks noChangeShapeType="1"/>
            </p:cNvSpPr>
            <p:nvPr/>
          </p:nvSpPr>
          <p:spPr bwMode="auto">
            <a:xfrm flipH="1">
              <a:off x="240" y="2832"/>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cxnSp>
          <p:nvCxnSpPr>
            <p:cNvPr id="1029141" name="AutoShape 21"/>
            <p:cNvCxnSpPr>
              <a:cxnSpLocks noChangeShapeType="1"/>
              <a:stCxn id="1029127" idx="3"/>
              <a:endCxn id="1029133" idx="1"/>
            </p:cNvCxnSpPr>
            <p:nvPr/>
          </p:nvCxnSpPr>
          <p:spPr bwMode="auto">
            <a:xfrm>
              <a:off x="1560" y="1393"/>
              <a:ext cx="1317" cy="111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9142" name="AutoShape 22"/>
            <p:cNvCxnSpPr>
              <a:cxnSpLocks noChangeShapeType="1"/>
              <a:stCxn id="1029130" idx="2"/>
              <a:endCxn id="1029133" idx="0"/>
            </p:cNvCxnSpPr>
            <p:nvPr/>
          </p:nvCxnSpPr>
          <p:spPr bwMode="auto">
            <a:xfrm>
              <a:off x="3210" y="1776"/>
              <a:ext cx="6" cy="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9143" name="AutoShape 23"/>
            <p:cNvCxnSpPr>
              <a:cxnSpLocks noChangeShapeType="1"/>
              <a:stCxn id="1029132" idx="7"/>
              <a:endCxn id="1029130" idx="1"/>
            </p:cNvCxnSpPr>
            <p:nvPr/>
          </p:nvCxnSpPr>
          <p:spPr bwMode="auto">
            <a:xfrm flipV="1">
              <a:off x="1465" y="1416"/>
              <a:ext cx="713" cy="1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29144" name="Text Box 24"/>
            <p:cNvSpPr txBox="1">
              <a:spLocks noChangeArrowheads="1"/>
            </p:cNvSpPr>
            <p:nvPr/>
          </p:nvSpPr>
          <p:spPr bwMode="auto">
            <a:xfrm>
              <a:off x="1344" y="1920"/>
              <a:ext cx="836" cy="2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New Facts</a:t>
              </a:r>
            </a:p>
            <a:p>
              <a:pPr>
                <a:defRPr/>
              </a:pPr>
              <a:r>
                <a:rPr lang="en-US" sz="1200"/>
                <a:t>New Active Rules</a:t>
              </a:r>
            </a:p>
          </p:txBody>
        </p:sp>
        <p:sp>
          <p:nvSpPr>
            <p:cNvPr id="1029145" name="Text Box 25"/>
            <p:cNvSpPr txBox="1">
              <a:spLocks noChangeArrowheads="1"/>
            </p:cNvSpPr>
            <p:nvPr/>
          </p:nvSpPr>
          <p:spPr bwMode="auto">
            <a:xfrm>
              <a:off x="2256" y="2182"/>
              <a:ext cx="564" cy="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a:t>Trigger Data</a:t>
              </a:r>
            </a:p>
          </p:txBody>
        </p:sp>
        <p:sp>
          <p:nvSpPr>
            <p:cNvPr id="1029146" name="Text Box 26"/>
            <p:cNvSpPr txBox="1">
              <a:spLocks noChangeArrowheads="1"/>
            </p:cNvSpPr>
            <p:nvPr/>
          </p:nvSpPr>
          <p:spPr bwMode="auto">
            <a:xfrm>
              <a:off x="624" y="1872"/>
              <a:ext cx="508" cy="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t>Data &amp;</a:t>
              </a:r>
            </a:p>
            <a:p>
              <a:pPr>
                <a:defRPr/>
              </a:pPr>
              <a:r>
                <a:rPr lang="en-US" sz="1400"/>
                <a:t>Updates</a:t>
              </a:r>
            </a:p>
          </p:txBody>
        </p:sp>
        <p:sp>
          <p:nvSpPr>
            <p:cNvPr id="1029147" name="Text Box 27"/>
            <p:cNvSpPr txBox="1">
              <a:spLocks noChangeArrowheads="1"/>
            </p:cNvSpPr>
            <p:nvPr/>
          </p:nvSpPr>
          <p:spPr bwMode="auto">
            <a:xfrm>
              <a:off x="3216" y="1914"/>
              <a:ext cx="745" cy="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t>Active Rules </a:t>
              </a:r>
              <a:br>
                <a:rPr lang="en-US" sz="1400"/>
              </a:br>
              <a:r>
                <a:rPr lang="en-US" sz="1400"/>
                <a:t>&amp; Facts</a:t>
              </a:r>
            </a:p>
          </p:txBody>
        </p:sp>
      </p:grpSp>
      <p:sp>
        <p:nvSpPr>
          <p:cNvPr id="1029148" name="Rectangle 28"/>
          <p:cNvSpPr>
            <a:spLocks noChangeArrowheads="1"/>
          </p:cNvSpPr>
          <p:nvPr/>
        </p:nvSpPr>
        <p:spPr bwMode="auto">
          <a:xfrm>
            <a:off x="6629400" y="4495800"/>
            <a:ext cx="2360613" cy="944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1200">
                <a:solidFill>
                  <a:srgbClr val="FF0000"/>
                </a:solidFill>
              </a:rPr>
              <a:t>What are the different considerations for a  local vs distributed homogeneous vs distributed heterogeneous system</a:t>
            </a:r>
            <a:r>
              <a:rPr lang="en-US" sz="1400">
                <a:solidFill>
                  <a:srgbClr val="FF0000"/>
                </a:solidFill>
              </a:rPr>
              <a:t> ?</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1" name="Rectangle 2"/>
          <p:cNvSpPr>
            <a:spLocks noGrp="1" noChangeArrowheads="1"/>
          </p:cNvSpPr>
          <p:nvPr>
            <p:ph type="title"/>
          </p:nvPr>
        </p:nvSpPr>
        <p:spPr/>
        <p:txBody>
          <a:bodyPr/>
          <a:lstStyle/>
          <a:p>
            <a:r>
              <a:rPr lang="en-US">
                <a:latin typeface="Arial Rounded MT Bold" charset="0"/>
                <a:ea typeface="宋体" charset="0"/>
                <a:cs typeface="Arial Rounded MT Bold" charset="0"/>
              </a:rPr>
              <a:t>Rule-Based Style</a:t>
            </a:r>
          </a:p>
        </p:txBody>
      </p:sp>
      <p:sp>
        <p:nvSpPr>
          <p:cNvPr id="655362" name="Slide Number Placeholder 4"/>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marL="0" eaLnBrk="1" hangingPunct="1"/>
            <a:fld id="{89AAEFBE-0EB3-8342-AD51-AC9B9F9BD23F}" type="slidenum">
              <a:rPr lang="en-US" sz="1200">
                <a:latin typeface="Garamond" charset="0"/>
              </a:rPr>
              <a:pPr marL="0" eaLnBrk="1" hangingPunct="1"/>
              <a:t>338</a:t>
            </a:fld>
            <a:endParaRPr lang="en-US" sz="1200">
              <a:latin typeface="Garamond" charset="0"/>
            </a:endParaRPr>
          </a:p>
        </p:txBody>
      </p:sp>
      <p:pic>
        <p:nvPicPr>
          <p:cNvPr id="1030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3733800" cy="2003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30148" name="Line 4"/>
          <p:cNvSpPr>
            <a:spLocks noChangeShapeType="1"/>
          </p:cNvSpPr>
          <p:nvPr/>
        </p:nvSpPr>
        <p:spPr bwMode="auto">
          <a:xfrm flipH="1">
            <a:off x="533400" y="3200400"/>
            <a:ext cx="304800" cy="914400"/>
          </a:xfrm>
          <a:prstGeom prst="line">
            <a:avLst/>
          </a:prstGeom>
          <a:noFill/>
          <a:ln w="15875">
            <a:solidFill>
              <a:schemeClr val="tx1"/>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30149" name="Line 5"/>
          <p:cNvSpPr>
            <a:spLocks noChangeShapeType="1"/>
          </p:cNvSpPr>
          <p:nvPr/>
        </p:nvSpPr>
        <p:spPr bwMode="auto">
          <a:xfrm>
            <a:off x="1600200" y="3124200"/>
            <a:ext cx="1828800" cy="990600"/>
          </a:xfrm>
          <a:prstGeom prst="line">
            <a:avLst/>
          </a:prstGeom>
          <a:noFill/>
          <a:ln w="15875">
            <a:solidFill>
              <a:schemeClr val="tx1"/>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grpSp>
        <p:nvGrpSpPr>
          <p:cNvPr id="655366" name="Group 6"/>
          <p:cNvGrpSpPr>
            <a:grpSpLocks noChangeAspect="1"/>
          </p:cNvGrpSpPr>
          <p:nvPr/>
        </p:nvGrpSpPr>
        <p:grpSpPr bwMode="auto">
          <a:xfrm>
            <a:off x="533400" y="3733800"/>
            <a:ext cx="3933825" cy="2617788"/>
            <a:chOff x="480" y="2227"/>
            <a:chExt cx="2640" cy="1757"/>
          </a:xfrm>
        </p:grpSpPr>
        <p:sp>
          <p:nvSpPr>
            <p:cNvPr id="1030151" name="Rectangle 7"/>
            <p:cNvSpPr>
              <a:spLocks noChangeAspect="1" noChangeArrowheads="1"/>
            </p:cNvSpPr>
            <p:nvPr/>
          </p:nvSpPr>
          <p:spPr bwMode="auto">
            <a:xfrm>
              <a:off x="480" y="2664"/>
              <a:ext cx="720" cy="38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400"/>
                <a:t>Execution </a:t>
              </a:r>
            </a:p>
            <a:p>
              <a:pPr algn="ctr">
                <a:defRPr/>
              </a:pPr>
              <a:r>
                <a:rPr lang="en-US" sz="1400"/>
                <a:t>Stack</a:t>
              </a:r>
            </a:p>
          </p:txBody>
        </p:sp>
        <p:sp>
          <p:nvSpPr>
            <p:cNvPr id="1030152" name="Rectangle 8"/>
            <p:cNvSpPr>
              <a:spLocks noChangeAspect="1" noChangeArrowheads="1"/>
            </p:cNvSpPr>
            <p:nvPr/>
          </p:nvSpPr>
          <p:spPr bwMode="auto">
            <a:xfrm>
              <a:off x="480" y="3480"/>
              <a:ext cx="720" cy="38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400"/>
                <a:t>Control </a:t>
              </a:r>
            </a:p>
            <a:p>
              <a:pPr algn="ctr">
                <a:defRPr/>
              </a:pPr>
              <a:r>
                <a:rPr lang="en-US" sz="1400"/>
                <a:t>Procedures</a:t>
              </a:r>
            </a:p>
          </p:txBody>
        </p:sp>
        <p:sp>
          <p:nvSpPr>
            <p:cNvPr id="1030153" name="Oval 9"/>
            <p:cNvSpPr>
              <a:spLocks noChangeAspect="1" noChangeArrowheads="1"/>
            </p:cNvSpPr>
            <p:nvPr/>
          </p:nvSpPr>
          <p:spPr bwMode="auto">
            <a:xfrm>
              <a:off x="1872" y="2545"/>
              <a:ext cx="718" cy="623"/>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sz="1400"/>
                <a:t>Interpreter</a:t>
              </a:r>
            </a:p>
          </p:txBody>
        </p:sp>
        <p:sp>
          <p:nvSpPr>
            <p:cNvPr id="1030154" name="Oval 10"/>
            <p:cNvSpPr>
              <a:spLocks noChangeAspect="1" noChangeArrowheads="1"/>
            </p:cNvSpPr>
            <p:nvPr/>
          </p:nvSpPr>
          <p:spPr bwMode="auto">
            <a:xfrm>
              <a:off x="1872" y="3360"/>
              <a:ext cx="718" cy="624"/>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sz="1400"/>
                <a:t>Scheduler</a:t>
              </a:r>
            </a:p>
          </p:txBody>
        </p:sp>
        <p:cxnSp>
          <p:nvCxnSpPr>
            <p:cNvPr id="1030155" name="AutoShape 11"/>
            <p:cNvCxnSpPr>
              <a:cxnSpLocks noChangeAspect="1" noChangeShapeType="1"/>
              <a:stCxn id="1030151" idx="3"/>
              <a:endCxn id="1030154" idx="2"/>
            </p:cNvCxnSpPr>
            <p:nvPr/>
          </p:nvCxnSpPr>
          <p:spPr bwMode="auto">
            <a:xfrm>
              <a:off x="1200" y="2856"/>
              <a:ext cx="672" cy="816"/>
            </a:xfrm>
            <a:prstGeom prst="bentConnector3">
              <a:avLst>
                <a:gd name="adj1" fmla="val 50000"/>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0156" name="AutoShape 12"/>
            <p:cNvCxnSpPr>
              <a:cxnSpLocks noChangeAspect="1" noChangeShapeType="1"/>
              <a:stCxn id="1030152" idx="3"/>
              <a:endCxn id="1030154" idx="2"/>
            </p:cNvCxnSpPr>
            <p:nvPr/>
          </p:nvCxnSpPr>
          <p:spPr bwMode="auto">
            <a:xfrm>
              <a:off x="1200" y="3672"/>
              <a:ext cx="67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0157" name="AutoShape 13"/>
            <p:cNvCxnSpPr>
              <a:cxnSpLocks noChangeAspect="1" noChangeShapeType="1"/>
              <a:stCxn id="1030154" idx="0"/>
              <a:endCxn id="1030153" idx="4"/>
            </p:cNvCxnSpPr>
            <p:nvPr/>
          </p:nvCxnSpPr>
          <p:spPr bwMode="auto">
            <a:xfrm flipV="1">
              <a:off x="2231" y="3168"/>
              <a:ext cx="0" cy="19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0158" name="AutoShape 14"/>
            <p:cNvCxnSpPr>
              <a:cxnSpLocks noChangeAspect="1" noChangeShapeType="1"/>
              <a:stCxn id="1030151" idx="3"/>
              <a:endCxn id="1030153" idx="2"/>
            </p:cNvCxnSpPr>
            <p:nvPr/>
          </p:nvCxnSpPr>
          <p:spPr bwMode="auto">
            <a:xfrm>
              <a:off x="1200" y="2856"/>
              <a:ext cx="672"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0159" name="AutoShape 15"/>
            <p:cNvCxnSpPr>
              <a:cxnSpLocks noChangeAspect="1" noChangeShapeType="1"/>
              <a:stCxn id="1030153" idx="1"/>
              <a:endCxn id="1030151" idx="0"/>
            </p:cNvCxnSpPr>
            <p:nvPr/>
          </p:nvCxnSpPr>
          <p:spPr bwMode="auto">
            <a:xfrm rot="16200000" flipH="1" flipV="1">
              <a:off x="1394" y="2081"/>
              <a:ext cx="29" cy="1137"/>
            </a:xfrm>
            <a:prstGeom prst="bentConnector3">
              <a:avLst>
                <a:gd name="adj1" fmla="val -810343"/>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0160" name="Text Box 16"/>
            <p:cNvSpPr txBox="1">
              <a:spLocks noChangeAspect="1" noChangeArrowheads="1"/>
            </p:cNvSpPr>
            <p:nvPr/>
          </p:nvSpPr>
          <p:spPr bwMode="auto">
            <a:xfrm>
              <a:off x="2352" y="3120"/>
              <a:ext cx="541" cy="3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t>Selected</a:t>
              </a:r>
            </a:p>
            <a:p>
              <a:pPr>
                <a:defRPr/>
              </a:pPr>
              <a:r>
                <a:rPr lang="en-US" sz="1400"/>
                <a:t>Actions</a:t>
              </a:r>
            </a:p>
          </p:txBody>
        </p:sp>
        <p:sp>
          <p:nvSpPr>
            <p:cNvPr id="1030161" name="Text Box 17"/>
            <p:cNvSpPr txBox="1">
              <a:spLocks noChangeAspect="1" noChangeArrowheads="1"/>
            </p:cNvSpPr>
            <p:nvPr/>
          </p:nvSpPr>
          <p:spPr bwMode="auto">
            <a:xfrm>
              <a:off x="1237" y="2672"/>
              <a:ext cx="640"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Next Action</a:t>
              </a:r>
            </a:p>
          </p:txBody>
        </p:sp>
        <p:sp>
          <p:nvSpPr>
            <p:cNvPr id="1030162" name="Text Box 18"/>
            <p:cNvSpPr txBox="1">
              <a:spLocks noChangeAspect="1" noChangeArrowheads="1"/>
            </p:cNvSpPr>
            <p:nvPr/>
          </p:nvSpPr>
          <p:spPr bwMode="auto">
            <a:xfrm>
              <a:off x="822" y="2227"/>
              <a:ext cx="1182" cy="2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t>Unfinished Action</a:t>
              </a:r>
            </a:p>
          </p:txBody>
        </p:sp>
        <p:sp>
          <p:nvSpPr>
            <p:cNvPr id="1030163" name="Line 19"/>
            <p:cNvSpPr>
              <a:spLocks noChangeAspect="1" noChangeShapeType="1"/>
            </p:cNvSpPr>
            <p:nvPr/>
          </p:nvSpPr>
          <p:spPr bwMode="auto">
            <a:xfrm>
              <a:off x="2592" y="2880"/>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30164" name="Text Box 20"/>
            <p:cNvSpPr txBox="1">
              <a:spLocks noChangeAspect="1" noChangeArrowheads="1"/>
            </p:cNvSpPr>
            <p:nvPr/>
          </p:nvSpPr>
          <p:spPr bwMode="auto">
            <a:xfrm>
              <a:off x="2630" y="2720"/>
              <a:ext cx="480"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Outputs</a:t>
              </a:r>
            </a:p>
          </p:txBody>
        </p:sp>
        <p:sp>
          <p:nvSpPr>
            <p:cNvPr id="1030165" name="Text Box 21"/>
            <p:cNvSpPr txBox="1">
              <a:spLocks noChangeAspect="1" noChangeArrowheads="1"/>
            </p:cNvSpPr>
            <p:nvPr/>
          </p:nvSpPr>
          <p:spPr bwMode="auto">
            <a:xfrm>
              <a:off x="1335" y="3118"/>
              <a:ext cx="537" cy="2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a:t>Incomplete</a:t>
              </a:r>
            </a:p>
            <a:p>
              <a:pPr>
                <a:defRPr/>
              </a:pPr>
              <a:r>
                <a:rPr lang="en-US" sz="1000"/>
                <a:t>Procedures</a:t>
              </a:r>
            </a:p>
          </p:txBody>
        </p:sp>
      </p:grpSp>
      <p:grpSp>
        <p:nvGrpSpPr>
          <p:cNvPr id="655367" name="Group 23"/>
          <p:cNvGrpSpPr>
            <a:grpSpLocks/>
          </p:cNvGrpSpPr>
          <p:nvPr/>
        </p:nvGrpSpPr>
        <p:grpSpPr bwMode="auto">
          <a:xfrm>
            <a:off x="5334000" y="1676400"/>
            <a:ext cx="1524000" cy="1066800"/>
            <a:chOff x="3072" y="1008"/>
            <a:chExt cx="960" cy="672"/>
          </a:xfrm>
        </p:grpSpPr>
        <p:sp>
          <p:nvSpPr>
            <p:cNvPr id="1030168" name="Rectangle 24"/>
            <p:cNvSpPr>
              <a:spLocks noChangeArrowheads="1"/>
            </p:cNvSpPr>
            <p:nvPr/>
          </p:nvSpPr>
          <p:spPr bwMode="auto">
            <a:xfrm>
              <a:off x="3072" y="1008"/>
              <a:ext cx="480" cy="33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sz="1400"/>
                <a:t>Inactive</a:t>
              </a:r>
            </a:p>
            <a:p>
              <a:pPr>
                <a:defRPr/>
              </a:pPr>
              <a:r>
                <a:rPr lang="en-US" sz="1400"/>
                <a:t>Rules</a:t>
              </a:r>
            </a:p>
          </p:txBody>
        </p:sp>
        <p:sp>
          <p:nvSpPr>
            <p:cNvPr id="1030169" name="Rectangle 25"/>
            <p:cNvSpPr>
              <a:spLocks noChangeArrowheads="1"/>
            </p:cNvSpPr>
            <p:nvPr/>
          </p:nvSpPr>
          <p:spPr bwMode="auto">
            <a:xfrm>
              <a:off x="3072" y="1344"/>
              <a:ext cx="480" cy="33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sz="1400"/>
                <a:t>Active</a:t>
              </a:r>
            </a:p>
            <a:p>
              <a:pPr>
                <a:defRPr/>
              </a:pPr>
              <a:r>
                <a:rPr lang="en-US" sz="1400"/>
                <a:t>Rules</a:t>
              </a:r>
            </a:p>
          </p:txBody>
        </p:sp>
        <p:sp>
          <p:nvSpPr>
            <p:cNvPr id="1030170" name="Rectangle 26"/>
            <p:cNvSpPr>
              <a:spLocks noChangeArrowheads="1"/>
            </p:cNvSpPr>
            <p:nvPr/>
          </p:nvSpPr>
          <p:spPr bwMode="auto">
            <a:xfrm>
              <a:off x="3552" y="1008"/>
              <a:ext cx="480" cy="33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sz="1400"/>
                <a:t>Inactive</a:t>
              </a:r>
            </a:p>
            <a:p>
              <a:pPr>
                <a:defRPr/>
              </a:pPr>
              <a:r>
                <a:rPr lang="en-US" sz="1400"/>
                <a:t>Facts</a:t>
              </a:r>
            </a:p>
          </p:txBody>
        </p:sp>
        <p:sp>
          <p:nvSpPr>
            <p:cNvPr id="1030171" name="Rectangle 27"/>
            <p:cNvSpPr>
              <a:spLocks noChangeArrowheads="1"/>
            </p:cNvSpPr>
            <p:nvPr/>
          </p:nvSpPr>
          <p:spPr bwMode="auto">
            <a:xfrm>
              <a:off x="3552" y="1344"/>
              <a:ext cx="480" cy="33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sz="1400"/>
                <a:t>Active</a:t>
              </a:r>
            </a:p>
            <a:p>
              <a:pPr>
                <a:defRPr/>
              </a:pPr>
              <a:r>
                <a:rPr lang="en-US" sz="1400"/>
                <a:t>Facts</a:t>
              </a:r>
            </a:p>
          </p:txBody>
        </p:sp>
      </p:grpSp>
      <p:sp>
        <p:nvSpPr>
          <p:cNvPr id="1030172" name="Text Box 28"/>
          <p:cNvSpPr txBox="1">
            <a:spLocks noChangeArrowheads="1"/>
          </p:cNvSpPr>
          <p:nvPr/>
        </p:nvSpPr>
        <p:spPr bwMode="auto">
          <a:xfrm>
            <a:off x="7162800" y="1905000"/>
            <a:ext cx="1651000" cy="14303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solidFill>
                  <a:srgbClr val="FF0000"/>
                </a:solidFill>
              </a:rPr>
              <a:t>Why the Distinction </a:t>
            </a:r>
            <a:br>
              <a:rPr lang="en-US" sz="1200">
                <a:solidFill>
                  <a:srgbClr val="FF0000"/>
                </a:solidFill>
              </a:rPr>
            </a:br>
            <a:r>
              <a:rPr lang="en-US" sz="1200">
                <a:solidFill>
                  <a:srgbClr val="FF0000"/>
                </a:solidFill>
              </a:rPr>
              <a:t>Between </a:t>
            </a:r>
          </a:p>
          <a:p>
            <a:pPr>
              <a:defRPr/>
            </a:pPr>
            <a:r>
              <a:rPr lang="en-US" sz="1200">
                <a:solidFill>
                  <a:srgbClr val="FF0000"/>
                </a:solidFill>
              </a:rPr>
              <a:t>Inactive &amp; Active?</a:t>
            </a:r>
          </a:p>
          <a:p>
            <a:pPr>
              <a:defRPr/>
            </a:pPr>
            <a:r>
              <a:rPr lang="en-US" sz="1200">
                <a:solidFill>
                  <a:srgbClr val="FF0000"/>
                </a:solidFill>
              </a:rPr>
              <a:t>What Architectural </a:t>
            </a:r>
          </a:p>
          <a:p>
            <a:pPr>
              <a:defRPr/>
            </a:pPr>
            <a:r>
              <a:rPr lang="en-US" sz="1200">
                <a:solidFill>
                  <a:srgbClr val="FF0000"/>
                </a:solidFill>
              </a:rPr>
              <a:t>Style would we </a:t>
            </a:r>
          </a:p>
          <a:p>
            <a:pPr>
              <a:defRPr/>
            </a:pPr>
            <a:r>
              <a:rPr lang="en-US" sz="1200">
                <a:solidFill>
                  <a:srgbClr val="FF0000"/>
                </a:solidFill>
              </a:rPr>
              <a:t>have if this data was </a:t>
            </a:r>
          </a:p>
          <a:p>
            <a:pPr>
              <a:defRPr/>
            </a:pPr>
            <a:r>
              <a:rPr lang="en-US" sz="1200">
                <a:solidFill>
                  <a:srgbClr val="FF0000"/>
                </a:solidFill>
              </a:rPr>
              <a:t>maintained remotely? </a:t>
            </a:r>
          </a:p>
        </p:txBody>
      </p:sp>
      <p:sp>
        <p:nvSpPr>
          <p:cNvPr id="1030173" name="Oval 29"/>
          <p:cNvSpPr>
            <a:spLocks noChangeArrowheads="1"/>
          </p:cNvSpPr>
          <p:nvPr/>
        </p:nvSpPr>
        <p:spPr bwMode="auto">
          <a:xfrm>
            <a:off x="5619750" y="3429000"/>
            <a:ext cx="952500" cy="8382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sz="1200"/>
              <a:t>Rule &amp; </a:t>
            </a:r>
          </a:p>
          <a:p>
            <a:pPr>
              <a:defRPr/>
            </a:pPr>
            <a:r>
              <a:rPr lang="en-US" sz="1200"/>
              <a:t>Fact </a:t>
            </a:r>
          </a:p>
          <a:p>
            <a:pPr>
              <a:defRPr/>
            </a:pPr>
            <a:r>
              <a:rPr lang="en-US" sz="1200"/>
              <a:t>Compiler</a:t>
            </a:r>
          </a:p>
        </p:txBody>
      </p:sp>
      <p:cxnSp>
        <p:nvCxnSpPr>
          <p:cNvPr id="1030174" name="AutoShape 30"/>
          <p:cNvCxnSpPr>
            <a:cxnSpLocks noChangeShapeType="1"/>
            <a:stCxn id="1030171" idx="1"/>
            <a:endCxn id="1030173" idx="0"/>
          </p:cNvCxnSpPr>
          <p:nvPr/>
        </p:nvCxnSpPr>
        <p:spPr bwMode="auto">
          <a:xfrm>
            <a:off x="6096000" y="2476500"/>
            <a:ext cx="0" cy="9525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0175" name="Text Box 31"/>
          <p:cNvSpPr txBox="1">
            <a:spLocks noChangeArrowheads="1"/>
          </p:cNvSpPr>
          <p:nvPr/>
        </p:nvSpPr>
        <p:spPr bwMode="auto">
          <a:xfrm>
            <a:off x="5181600" y="3048000"/>
            <a:ext cx="1552575" cy="257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Active Rules &amp; Facts</a:t>
            </a:r>
          </a:p>
        </p:txBody>
      </p:sp>
      <p:sp>
        <p:nvSpPr>
          <p:cNvPr id="1030176" name="Rectangle 32"/>
          <p:cNvSpPr>
            <a:spLocks noChangeArrowheads="1"/>
          </p:cNvSpPr>
          <p:nvPr/>
        </p:nvSpPr>
        <p:spPr bwMode="auto">
          <a:xfrm>
            <a:off x="5257800" y="4495800"/>
            <a:ext cx="1676400" cy="6699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sz="1200"/>
              <a:t>Data Flow Network</a:t>
            </a:r>
          </a:p>
          <a:p>
            <a:pPr>
              <a:defRPr/>
            </a:pPr>
            <a:r>
              <a:rPr lang="en-US" sz="1200"/>
              <a:t>for Partially </a:t>
            </a:r>
          </a:p>
          <a:p>
            <a:pPr>
              <a:defRPr/>
            </a:pPr>
            <a:r>
              <a:rPr lang="en-US" sz="1200"/>
              <a:t>Evaluated Rule Sets</a:t>
            </a:r>
          </a:p>
        </p:txBody>
      </p:sp>
      <p:cxnSp>
        <p:nvCxnSpPr>
          <p:cNvPr id="1030177" name="AutoShape 33"/>
          <p:cNvCxnSpPr>
            <a:cxnSpLocks noChangeShapeType="1"/>
            <a:stCxn id="1030173" idx="4"/>
            <a:endCxn id="1030176" idx="0"/>
          </p:cNvCxnSpPr>
          <p:nvPr/>
        </p:nvCxnSpPr>
        <p:spPr bwMode="auto">
          <a:xfrm>
            <a:off x="6096000" y="4267200"/>
            <a:ext cx="0" cy="2286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0178" name="Oval 34"/>
          <p:cNvSpPr>
            <a:spLocks noChangeArrowheads="1"/>
          </p:cNvSpPr>
          <p:nvPr/>
        </p:nvSpPr>
        <p:spPr bwMode="auto">
          <a:xfrm>
            <a:off x="5619750" y="5410200"/>
            <a:ext cx="952500" cy="838200"/>
          </a:xfrm>
          <a:prstGeom prst="ellipse">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r>
              <a:rPr lang="en-US" sz="1200"/>
              <a:t>Rule &amp; </a:t>
            </a:r>
          </a:p>
          <a:p>
            <a:pPr>
              <a:defRPr/>
            </a:pPr>
            <a:r>
              <a:rPr lang="en-US" sz="1200"/>
              <a:t>Fact </a:t>
            </a:r>
          </a:p>
          <a:p>
            <a:pPr>
              <a:defRPr/>
            </a:pPr>
            <a:r>
              <a:rPr lang="en-US" sz="1200"/>
              <a:t>Compiler</a:t>
            </a:r>
          </a:p>
        </p:txBody>
      </p:sp>
      <p:cxnSp>
        <p:nvCxnSpPr>
          <p:cNvPr id="1030179" name="AutoShape 35"/>
          <p:cNvCxnSpPr>
            <a:cxnSpLocks noChangeShapeType="1"/>
            <a:stCxn id="1030176" idx="2"/>
            <a:endCxn id="1030178" idx="0"/>
          </p:cNvCxnSpPr>
          <p:nvPr/>
        </p:nvCxnSpPr>
        <p:spPr bwMode="auto">
          <a:xfrm>
            <a:off x="6096000" y="5165725"/>
            <a:ext cx="0" cy="2444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0180" name="Rectangle 36"/>
          <p:cNvSpPr>
            <a:spLocks noChangeArrowheads="1"/>
          </p:cNvSpPr>
          <p:nvPr/>
        </p:nvSpPr>
        <p:spPr bwMode="auto">
          <a:xfrm>
            <a:off x="6781800" y="6248400"/>
            <a:ext cx="1600200" cy="2667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defRPr/>
            </a:pPr>
            <a:r>
              <a:rPr lang="en-US" sz="1200"/>
              <a:t>Meta Control Rules</a:t>
            </a:r>
          </a:p>
        </p:txBody>
      </p:sp>
      <p:sp>
        <p:nvSpPr>
          <p:cNvPr id="1030181" name="Rectangle 37"/>
          <p:cNvSpPr>
            <a:spLocks noChangeArrowheads="1"/>
          </p:cNvSpPr>
          <p:nvPr/>
        </p:nvSpPr>
        <p:spPr bwMode="auto">
          <a:xfrm>
            <a:off x="4495800" y="5688013"/>
            <a:ext cx="838200" cy="293687"/>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sz="1400"/>
              <a:t>Agenda</a:t>
            </a:r>
          </a:p>
        </p:txBody>
      </p:sp>
      <p:cxnSp>
        <p:nvCxnSpPr>
          <p:cNvPr id="1030182" name="AutoShape 38"/>
          <p:cNvCxnSpPr>
            <a:cxnSpLocks noChangeShapeType="1"/>
            <a:stCxn id="1030178" idx="2"/>
            <a:endCxn id="1030181" idx="3"/>
          </p:cNvCxnSpPr>
          <p:nvPr/>
        </p:nvCxnSpPr>
        <p:spPr bwMode="auto">
          <a:xfrm flipH="1">
            <a:off x="5334000" y="5829300"/>
            <a:ext cx="285750" cy="63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0183" name="AutoShape 39"/>
          <p:cNvCxnSpPr>
            <a:cxnSpLocks noChangeShapeType="1"/>
            <a:endCxn id="1030154" idx="6"/>
          </p:cNvCxnSpPr>
          <p:nvPr/>
        </p:nvCxnSpPr>
        <p:spPr bwMode="auto">
          <a:xfrm flipH="1">
            <a:off x="3679825" y="5867400"/>
            <a:ext cx="815975" cy="190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0184" name="Text Box 40"/>
          <p:cNvSpPr txBox="1">
            <a:spLocks noChangeArrowheads="1"/>
          </p:cNvSpPr>
          <p:nvPr/>
        </p:nvSpPr>
        <p:spPr bwMode="auto">
          <a:xfrm>
            <a:off x="3657600" y="5638800"/>
            <a:ext cx="928688" cy="458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Prioritized </a:t>
            </a:r>
          </a:p>
          <a:p>
            <a:pPr>
              <a:defRPr/>
            </a:pPr>
            <a:r>
              <a:rPr lang="en-US" sz="1200"/>
              <a:t>Activations</a:t>
            </a:r>
          </a:p>
        </p:txBody>
      </p:sp>
      <p:sp>
        <p:nvSpPr>
          <p:cNvPr id="1030185" name="Text Box 41"/>
          <p:cNvSpPr txBox="1">
            <a:spLocks noChangeArrowheads="1"/>
          </p:cNvSpPr>
          <p:nvPr/>
        </p:nvSpPr>
        <p:spPr bwMode="auto">
          <a:xfrm>
            <a:off x="6553200" y="5257800"/>
            <a:ext cx="798513" cy="561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a:t>Candidate</a:t>
            </a:r>
          </a:p>
          <a:p>
            <a:pPr>
              <a:defRPr/>
            </a:pPr>
            <a:r>
              <a:rPr lang="en-US" sz="1000"/>
              <a:t>Rule/Data</a:t>
            </a:r>
          </a:p>
          <a:p>
            <a:pPr>
              <a:defRPr/>
            </a:pPr>
            <a:r>
              <a:rPr lang="en-US" sz="1000"/>
              <a:t>Activations</a:t>
            </a:r>
          </a:p>
        </p:txBody>
      </p:sp>
      <p:sp>
        <p:nvSpPr>
          <p:cNvPr id="1030186" name="Text Box 42"/>
          <p:cNvSpPr txBox="1">
            <a:spLocks noChangeArrowheads="1"/>
          </p:cNvSpPr>
          <p:nvPr/>
        </p:nvSpPr>
        <p:spPr bwMode="auto">
          <a:xfrm>
            <a:off x="6553200" y="3886200"/>
            <a:ext cx="735013" cy="561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a:t>Matching</a:t>
            </a:r>
          </a:p>
          <a:p>
            <a:pPr>
              <a:defRPr/>
            </a:pPr>
            <a:r>
              <a:rPr lang="en-US" sz="1000"/>
              <a:t>Rule/Data</a:t>
            </a:r>
          </a:p>
          <a:p>
            <a:pPr>
              <a:defRPr/>
            </a:pPr>
            <a:r>
              <a:rPr lang="en-US" sz="1000"/>
              <a:t>Pairs</a:t>
            </a:r>
          </a:p>
        </p:txBody>
      </p:sp>
      <p:sp>
        <p:nvSpPr>
          <p:cNvPr id="1030187" name="Text Box 43"/>
          <p:cNvSpPr txBox="1">
            <a:spLocks noChangeArrowheads="1"/>
          </p:cNvSpPr>
          <p:nvPr/>
        </p:nvSpPr>
        <p:spPr bwMode="auto">
          <a:xfrm>
            <a:off x="7239000" y="3581400"/>
            <a:ext cx="1868488" cy="1728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a:solidFill>
                  <a:srgbClr val="FF0000"/>
                </a:solidFill>
              </a:rPr>
              <a:t>Regardless of whether or</a:t>
            </a:r>
          </a:p>
          <a:p>
            <a:pPr>
              <a:defRPr/>
            </a:pPr>
            <a:r>
              <a:rPr lang="en-US" sz="1000">
                <a:solidFill>
                  <a:srgbClr val="FF0000"/>
                </a:solidFill>
              </a:rPr>
              <a:t>not you are actually </a:t>
            </a:r>
          </a:p>
          <a:p>
            <a:pPr>
              <a:defRPr/>
            </a:pPr>
            <a:r>
              <a:rPr lang="en-US" sz="1000">
                <a:solidFill>
                  <a:srgbClr val="FF0000"/>
                </a:solidFill>
              </a:rPr>
              <a:t>building a rule based system</a:t>
            </a:r>
          </a:p>
          <a:p>
            <a:pPr>
              <a:defRPr/>
            </a:pPr>
            <a:r>
              <a:rPr lang="en-US" sz="1000">
                <a:solidFill>
                  <a:srgbClr val="FF0000"/>
                </a:solidFill>
              </a:rPr>
              <a:t>You can use this </a:t>
            </a:r>
          </a:p>
          <a:p>
            <a:pPr>
              <a:defRPr/>
            </a:pPr>
            <a:r>
              <a:rPr lang="en-US" sz="1000">
                <a:solidFill>
                  <a:srgbClr val="FF0000"/>
                </a:solidFill>
              </a:rPr>
              <a:t>general approach to build </a:t>
            </a:r>
          </a:p>
          <a:p>
            <a:pPr>
              <a:defRPr/>
            </a:pPr>
            <a:r>
              <a:rPr lang="en-US" sz="1000">
                <a:solidFill>
                  <a:srgbClr val="FF0000"/>
                </a:solidFill>
              </a:rPr>
              <a:t>A scheduler to identify the </a:t>
            </a:r>
          </a:p>
          <a:p>
            <a:pPr>
              <a:defRPr/>
            </a:pPr>
            <a:r>
              <a:rPr lang="en-US" sz="1000">
                <a:solidFill>
                  <a:srgbClr val="FF0000"/>
                </a:solidFill>
              </a:rPr>
              <a:t>Tasks required to be scheduled</a:t>
            </a:r>
          </a:p>
          <a:p>
            <a:pPr>
              <a:defRPr/>
            </a:pPr>
            <a:r>
              <a:rPr lang="en-US" sz="1000">
                <a:solidFill>
                  <a:srgbClr val="FF0000"/>
                </a:solidFill>
              </a:rPr>
              <a:t>When investigating Aberrant</a:t>
            </a:r>
          </a:p>
          <a:p>
            <a:pPr>
              <a:defRPr/>
            </a:pPr>
            <a:r>
              <a:rPr lang="en-US" sz="1000">
                <a:solidFill>
                  <a:srgbClr val="FF0000"/>
                </a:solidFill>
              </a:rPr>
              <a:t>or interesting conditions  </a:t>
            </a:r>
          </a:p>
          <a:p>
            <a:pPr>
              <a:defRPr/>
            </a:pPr>
            <a:r>
              <a:rPr lang="en-US" sz="1000">
                <a:solidFill>
                  <a:srgbClr val="FF0000"/>
                </a:solidFill>
              </a:rPr>
              <a:t>in the environment</a:t>
            </a:r>
          </a:p>
        </p:txBody>
      </p:sp>
      <p:cxnSp>
        <p:nvCxnSpPr>
          <p:cNvPr id="1030188" name="AutoShape 44"/>
          <p:cNvCxnSpPr>
            <a:cxnSpLocks noChangeShapeType="1"/>
            <a:stCxn id="1030180" idx="0"/>
            <a:endCxn id="1030178" idx="6"/>
          </p:cNvCxnSpPr>
          <p:nvPr/>
        </p:nvCxnSpPr>
        <p:spPr bwMode="auto">
          <a:xfrm rot="5400000" flipH="1">
            <a:off x="6867525" y="5534025"/>
            <a:ext cx="419100" cy="1009650"/>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0189" name="AutoShape 45"/>
          <p:cNvCxnSpPr>
            <a:cxnSpLocks noChangeShapeType="1"/>
            <a:stCxn id="1030163" idx="0"/>
            <a:endCxn id="1030181" idx="0"/>
          </p:cNvCxnSpPr>
          <p:nvPr/>
        </p:nvCxnSpPr>
        <p:spPr bwMode="auto">
          <a:xfrm rot="5400000" flipV="1">
            <a:off x="3806825" y="4579938"/>
            <a:ext cx="981075" cy="1235075"/>
          </a:xfrm>
          <a:prstGeom prst="bentConnector3">
            <a:avLst>
              <a:gd name="adj1" fmla="val 24917"/>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0190" name="Text Box 46"/>
          <p:cNvSpPr txBox="1">
            <a:spLocks noChangeArrowheads="1"/>
          </p:cNvSpPr>
          <p:nvPr/>
        </p:nvSpPr>
        <p:spPr bwMode="auto">
          <a:xfrm>
            <a:off x="4327525" y="5026025"/>
            <a:ext cx="798513" cy="561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00"/>
              <a:t>Delete</a:t>
            </a:r>
          </a:p>
          <a:p>
            <a:pPr>
              <a:defRPr/>
            </a:pPr>
            <a:r>
              <a:rPr lang="en-US" sz="1000"/>
              <a:t>Completed</a:t>
            </a:r>
          </a:p>
          <a:p>
            <a:pPr>
              <a:defRPr/>
            </a:pPr>
            <a:r>
              <a:rPr lang="en-US" sz="1000"/>
              <a:t>Activations</a:t>
            </a:r>
          </a:p>
        </p:txBody>
      </p:sp>
      <p:cxnSp>
        <p:nvCxnSpPr>
          <p:cNvPr id="1030191" name="AutoShape 47"/>
          <p:cNvCxnSpPr>
            <a:cxnSpLocks noChangeShapeType="1"/>
            <a:stCxn id="1030163" idx="0"/>
            <a:endCxn id="1030169" idx="2"/>
          </p:cNvCxnSpPr>
          <p:nvPr/>
        </p:nvCxnSpPr>
        <p:spPr bwMode="auto">
          <a:xfrm rot="16200000">
            <a:off x="3715544" y="2707481"/>
            <a:ext cx="1963738" cy="2035175"/>
          </a:xfrm>
          <a:prstGeom prst="bentConnector3">
            <a:avLst>
              <a:gd name="adj1" fmla="val 90699"/>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0192" name="Text Box 48"/>
          <p:cNvSpPr txBox="1">
            <a:spLocks noChangeArrowheads="1"/>
          </p:cNvSpPr>
          <p:nvPr/>
        </p:nvSpPr>
        <p:spPr bwMode="auto">
          <a:xfrm>
            <a:off x="3810000" y="2667000"/>
            <a:ext cx="1006475" cy="458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Activation/</a:t>
            </a:r>
          </a:p>
          <a:p>
            <a:pPr>
              <a:defRPr/>
            </a:pPr>
            <a:r>
              <a:rPr lang="en-US" sz="1200"/>
              <a:t>Deactivation</a:t>
            </a:r>
          </a:p>
        </p:txBody>
      </p:sp>
      <p:sp>
        <p:nvSpPr>
          <p:cNvPr id="1030193" name="AutoShape 49"/>
          <p:cNvSpPr>
            <a:spLocks/>
          </p:cNvSpPr>
          <p:nvPr/>
        </p:nvSpPr>
        <p:spPr bwMode="auto">
          <a:xfrm>
            <a:off x="3581400" y="1676400"/>
            <a:ext cx="1905000" cy="4419600"/>
          </a:xfrm>
          <a:prstGeom prst="leftBrace">
            <a:avLst>
              <a:gd name="adj1" fmla="val 19333"/>
              <a:gd name="adj2" fmla="val 34556"/>
            </a:avLst>
          </a:prstGeom>
          <a:noFill/>
          <a:ln w="19050">
            <a:solidFill>
              <a:schemeClr val="tx1"/>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30194" name="Line 50"/>
          <p:cNvSpPr>
            <a:spLocks noChangeShapeType="1"/>
          </p:cNvSpPr>
          <p:nvPr/>
        </p:nvSpPr>
        <p:spPr bwMode="auto">
          <a:xfrm>
            <a:off x="4876800" y="3733800"/>
            <a:ext cx="3810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30195" name="Text Box 51"/>
          <p:cNvSpPr txBox="1">
            <a:spLocks noChangeArrowheads="1"/>
          </p:cNvSpPr>
          <p:nvPr/>
        </p:nvSpPr>
        <p:spPr bwMode="auto">
          <a:xfrm>
            <a:off x="4953000" y="3886200"/>
            <a:ext cx="685800" cy="458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t>Trigger</a:t>
            </a:r>
          </a:p>
          <a:p>
            <a:pPr>
              <a:defRPr/>
            </a:pPr>
            <a:r>
              <a:rPr lang="en-US" sz="1200"/>
              <a:t>Data</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5" name="Rectangle 2"/>
          <p:cNvSpPr>
            <a:spLocks noGrp="1" noChangeArrowheads="1"/>
          </p:cNvSpPr>
          <p:nvPr>
            <p:ph type="title"/>
          </p:nvPr>
        </p:nvSpPr>
        <p:spPr/>
        <p:txBody>
          <a:bodyPr/>
          <a:lstStyle/>
          <a:p>
            <a:r>
              <a:rPr lang="en-US">
                <a:latin typeface="Garamond" charset="0"/>
                <a:ea typeface="宋体" charset="0"/>
              </a:rPr>
              <a:t>Data Repository Architecture Styles</a:t>
            </a:r>
          </a:p>
        </p:txBody>
      </p:sp>
      <p:sp>
        <p:nvSpPr>
          <p:cNvPr id="656386" name="Rectangle 3"/>
          <p:cNvSpPr>
            <a:spLocks noGrp="1" noChangeArrowheads="1"/>
          </p:cNvSpPr>
          <p:nvPr>
            <p:ph idx="1"/>
          </p:nvPr>
        </p:nvSpPr>
        <p:spPr/>
        <p:txBody>
          <a:bodyPr/>
          <a:lstStyle/>
          <a:p>
            <a:r>
              <a:rPr lang="en-US" sz="2400">
                <a:latin typeface="Arial" charset="0"/>
                <a:ea typeface="宋体" charset="0"/>
              </a:rPr>
              <a:t>Repositories</a:t>
            </a:r>
          </a:p>
          <a:p>
            <a:pPr lvl="1"/>
            <a:r>
              <a:rPr lang="en-US" sz="2000">
                <a:latin typeface="Arial" charset="0"/>
                <a:ea typeface="宋体" charset="0"/>
              </a:rPr>
              <a:t>General Constructs:</a:t>
            </a:r>
          </a:p>
          <a:p>
            <a:pPr lvl="2"/>
            <a:r>
              <a:rPr lang="en-US" sz="1600">
                <a:latin typeface="Arial" charset="0"/>
                <a:ea typeface="宋体" charset="0"/>
              </a:rPr>
              <a:t>Repository style systems have two distinct components: </a:t>
            </a:r>
          </a:p>
          <a:p>
            <a:pPr lvl="3"/>
            <a:r>
              <a:rPr lang="en-US" sz="1400">
                <a:latin typeface="Arial" charset="0"/>
                <a:ea typeface="宋体" charset="0"/>
              </a:rPr>
              <a:t>A </a:t>
            </a:r>
            <a:r>
              <a:rPr lang="en-US" sz="1400" u="sng">
                <a:latin typeface="Arial" charset="0"/>
                <a:ea typeface="宋体" charset="0"/>
              </a:rPr>
              <a:t>central data structure</a:t>
            </a:r>
            <a:r>
              <a:rPr lang="en-US" sz="1400">
                <a:latin typeface="Arial" charset="0"/>
                <a:ea typeface="宋体" charset="0"/>
              </a:rPr>
              <a:t> which represents the current state, and </a:t>
            </a:r>
          </a:p>
          <a:p>
            <a:pPr lvl="3"/>
            <a:r>
              <a:rPr lang="en-US" sz="1400">
                <a:latin typeface="Arial" charset="0"/>
                <a:ea typeface="宋体" charset="0"/>
              </a:rPr>
              <a:t>A </a:t>
            </a:r>
            <a:r>
              <a:rPr lang="en-US" sz="1400" u="sng">
                <a:latin typeface="Arial" charset="0"/>
                <a:ea typeface="宋体" charset="0"/>
              </a:rPr>
              <a:t>collection of independent components</a:t>
            </a:r>
            <a:r>
              <a:rPr lang="en-US" sz="1400">
                <a:latin typeface="Arial" charset="0"/>
                <a:ea typeface="宋体" charset="0"/>
              </a:rPr>
              <a:t> which operate on the data-store. </a:t>
            </a:r>
          </a:p>
          <a:p>
            <a:pPr lvl="2"/>
            <a:r>
              <a:rPr lang="en-US" sz="1600">
                <a:latin typeface="Arial" charset="0"/>
                <a:ea typeface="宋体" charset="0"/>
              </a:rPr>
              <a:t>Two methods of control exist for these systems. </a:t>
            </a:r>
          </a:p>
          <a:p>
            <a:pPr lvl="3"/>
            <a:r>
              <a:rPr lang="en-US" sz="1400">
                <a:latin typeface="Arial" charset="0"/>
                <a:ea typeface="宋体" charset="0"/>
              </a:rPr>
              <a:t>If input transactions select the processes to execute then a </a:t>
            </a:r>
            <a:br>
              <a:rPr lang="en-US" sz="1400">
                <a:latin typeface="Arial" charset="0"/>
                <a:ea typeface="宋体" charset="0"/>
              </a:rPr>
            </a:br>
            <a:r>
              <a:rPr lang="en-US" sz="1400">
                <a:latin typeface="Arial" charset="0"/>
                <a:ea typeface="宋体" charset="0"/>
              </a:rPr>
              <a:t>traditional database can be used as a repository.  (Client-Server)</a:t>
            </a:r>
          </a:p>
          <a:p>
            <a:pPr lvl="3"/>
            <a:r>
              <a:rPr lang="en-US" sz="1400">
                <a:latin typeface="Arial" charset="0"/>
                <a:ea typeface="宋体" charset="0"/>
              </a:rPr>
              <a:t>If the state of the data-store is the main trigger for selecting processes then </a:t>
            </a:r>
            <a:br>
              <a:rPr lang="en-US" sz="1400">
                <a:latin typeface="Arial" charset="0"/>
                <a:ea typeface="宋体" charset="0"/>
              </a:rPr>
            </a:br>
            <a:r>
              <a:rPr lang="en-US" sz="1400">
                <a:latin typeface="Arial" charset="0"/>
                <a:ea typeface="宋体" charset="0"/>
              </a:rPr>
              <a:t>the repository can be a blackboard. </a:t>
            </a:r>
            <a:endParaRPr lang="en-US">
              <a:latin typeface="Arial" charset="0"/>
              <a:ea typeface="宋体" charset="0"/>
            </a:endParaRPr>
          </a:p>
        </p:txBody>
      </p:sp>
      <p:sp>
        <p:nvSpPr>
          <p:cNvPr id="65638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6B02A13-7E7C-EE4B-BC00-D0EE4DAEBB8E}" type="slidenum">
              <a:rPr lang="en-US" sz="1200">
                <a:latin typeface="Garamond" charset="0"/>
              </a:rPr>
              <a:pPr eaLnBrk="1" hangingPunct="1"/>
              <a:t>339</a:t>
            </a:fld>
            <a:endParaRPr lang="en-US" sz="1200">
              <a:latin typeface="Garamond"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altLang="zh-CN" sz="4300">
                <a:latin typeface="Garamond" charset="0"/>
                <a:ea typeface="宋体" charset="0"/>
              </a:rPr>
              <a:t>Build Software or Build Airliners</a:t>
            </a:r>
          </a:p>
        </p:txBody>
      </p:sp>
      <p:sp>
        <p:nvSpPr>
          <p:cNvPr id="70658" name="Rectangle 3"/>
          <p:cNvSpPr>
            <a:spLocks noGrp="1" noChangeArrowheads="1"/>
          </p:cNvSpPr>
          <p:nvPr>
            <p:ph idx="1"/>
          </p:nvPr>
        </p:nvSpPr>
        <p:spPr>
          <a:xfrm>
            <a:off x="395288" y="1196975"/>
            <a:ext cx="8229600" cy="4530725"/>
          </a:xfrm>
        </p:spPr>
        <p:txBody>
          <a:bodyPr/>
          <a:lstStyle/>
          <a:p>
            <a:pPr eaLnBrk="1" hangingPunct="1">
              <a:lnSpc>
                <a:spcPct val="90000"/>
              </a:lnSpc>
            </a:pPr>
            <a:r>
              <a:rPr lang="en-US" altLang="zh-CN" sz="2600">
                <a:latin typeface="Arial" charset="0"/>
                <a:ea typeface="宋体" charset="0"/>
              </a:rPr>
              <a:t>True Feats of Engineering</a:t>
            </a:r>
          </a:p>
          <a:p>
            <a:pPr marL="742950" lvl="1" indent="-285750" eaLnBrk="1" hangingPunct="1">
              <a:lnSpc>
                <a:spcPct val="90000"/>
              </a:lnSpc>
            </a:pPr>
            <a:r>
              <a:rPr lang="en-US" altLang="zh-CN" sz="2200">
                <a:latin typeface="Arial" charset="0"/>
                <a:ea typeface="宋体" charset="0"/>
              </a:rPr>
              <a:t>The Boeing 747 (the biggest beast)</a:t>
            </a:r>
          </a:p>
          <a:p>
            <a:pPr marL="742950" lvl="1" indent="-285750" eaLnBrk="1" hangingPunct="1">
              <a:lnSpc>
                <a:spcPct val="90000"/>
              </a:lnSpc>
            </a:pPr>
            <a:r>
              <a:rPr lang="en-US" altLang="zh-CN" sz="2200">
                <a:latin typeface="Arial" charset="0"/>
                <a:ea typeface="宋体" charset="0"/>
              </a:rPr>
              <a:t>Software Systems</a:t>
            </a:r>
          </a:p>
          <a:p>
            <a:pPr eaLnBrk="1" hangingPunct="1">
              <a:lnSpc>
                <a:spcPct val="90000"/>
              </a:lnSpc>
            </a:pPr>
            <a:r>
              <a:rPr lang="en-US" altLang="zh-CN" sz="2600">
                <a:latin typeface="Arial" charset="0"/>
                <a:ea typeface="宋体" charset="0"/>
              </a:rPr>
              <a:t>The Boeing 747</a:t>
            </a:r>
          </a:p>
          <a:p>
            <a:pPr marL="742950" lvl="1" indent="-285750" eaLnBrk="1" hangingPunct="1">
              <a:lnSpc>
                <a:spcPct val="90000"/>
              </a:lnSpc>
            </a:pPr>
            <a:r>
              <a:rPr lang="en-US" altLang="zh-CN" sz="2200">
                <a:latin typeface="Arial" charset="0"/>
                <a:ea typeface="宋体" charset="0"/>
              </a:rPr>
              <a:t>1970: 4.5 million parts, 3 million pins, rivets</a:t>
            </a:r>
          </a:p>
          <a:p>
            <a:pPr marL="742950" lvl="1" indent="-285750" eaLnBrk="1" hangingPunct="1">
              <a:lnSpc>
                <a:spcPct val="90000"/>
              </a:lnSpc>
            </a:pPr>
            <a:r>
              <a:rPr lang="en-US" altLang="zh-CN" sz="2200">
                <a:latin typeface="Arial" charset="0"/>
                <a:ea typeface="宋体" charset="0"/>
              </a:rPr>
              <a:t>2003: 6 million parts, 3 million pins, rivets</a:t>
            </a:r>
          </a:p>
          <a:p>
            <a:pPr eaLnBrk="1" hangingPunct="1">
              <a:lnSpc>
                <a:spcPct val="90000"/>
              </a:lnSpc>
            </a:pPr>
            <a:r>
              <a:rPr lang="en-US" altLang="zh-CN" sz="2600">
                <a:latin typeface="Arial" charset="0"/>
                <a:ea typeface="宋体" charset="0"/>
              </a:rPr>
              <a:t>Windows</a:t>
            </a:r>
            <a:r>
              <a:rPr lang="en-US" altLang="zh-CN" sz="2600" baseline="30000">
                <a:latin typeface="Arial" charset="0"/>
                <a:ea typeface="宋体" charset="0"/>
              </a:rPr>
              <a:t> TM</a:t>
            </a:r>
            <a:r>
              <a:rPr lang="en-US" altLang="zh-CN" sz="2600">
                <a:latin typeface="Arial" charset="0"/>
                <a:ea typeface="宋体" charset="0"/>
              </a:rPr>
              <a:t> Operating System</a:t>
            </a:r>
          </a:p>
          <a:p>
            <a:pPr marL="742950" lvl="1" indent="-285750" eaLnBrk="1" hangingPunct="1">
              <a:lnSpc>
                <a:spcPct val="90000"/>
              </a:lnSpc>
            </a:pPr>
            <a:r>
              <a:rPr lang="en-US" altLang="zh-CN" sz="2200">
                <a:latin typeface="Arial" charset="0"/>
                <a:ea typeface="宋体" charset="0"/>
              </a:rPr>
              <a:t>Windows XP:	40 Million Lines of Code</a:t>
            </a:r>
          </a:p>
          <a:p>
            <a:pPr marL="742950" lvl="1" indent="-285750" eaLnBrk="1" hangingPunct="1">
              <a:lnSpc>
                <a:spcPct val="90000"/>
              </a:lnSpc>
            </a:pPr>
            <a:r>
              <a:rPr lang="en-US" altLang="zh-CN" sz="2200">
                <a:latin typeface="Arial" charset="0"/>
                <a:ea typeface="宋体" charset="0"/>
              </a:rPr>
              <a:t>Windows 2000:	20 Million Lines of Code</a:t>
            </a:r>
          </a:p>
          <a:p>
            <a:pPr eaLnBrk="1" hangingPunct="1">
              <a:lnSpc>
                <a:spcPct val="90000"/>
              </a:lnSpc>
            </a:pPr>
            <a:r>
              <a:rPr lang="en-US" altLang="zh-CN" sz="2600">
                <a:latin typeface="Arial" charset="0"/>
                <a:ea typeface="宋体" charset="0"/>
              </a:rPr>
              <a:t>Linux Operating System</a:t>
            </a:r>
          </a:p>
          <a:p>
            <a:pPr marL="742950" lvl="1" indent="-285750" eaLnBrk="1" hangingPunct="1">
              <a:lnSpc>
                <a:spcPct val="90000"/>
              </a:lnSpc>
            </a:pPr>
            <a:r>
              <a:rPr lang="en-US" altLang="zh-CN" sz="2200">
                <a:latin typeface="Arial" charset="0"/>
                <a:ea typeface="宋体" charset="0"/>
              </a:rPr>
              <a:t>Kernel ver. 2.6:	5.7 Million Lines of Code</a:t>
            </a:r>
          </a:p>
          <a:p>
            <a:pPr eaLnBrk="1" hangingPunct="1">
              <a:lnSpc>
                <a:spcPct val="90000"/>
              </a:lnSpc>
            </a:pPr>
            <a:r>
              <a:rPr lang="en-US" altLang="zh-CN" sz="2600">
                <a:latin typeface="Arial" charset="0"/>
                <a:ea typeface="宋体" charset="0"/>
              </a:rPr>
              <a:t>There is no “Silver Bullet” </a:t>
            </a:r>
          </a:p>
        </p:txBody>
      </p:sp>
      <p:sp>
        <p:nvSpPr>
          <p:cNvPr id="706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2E30EE6-1A23-F645-AAFF-1AEA379A03A3}" type="slidenum">
              <a:rPr lang="en-US" altLang="zh-CN" sz="1200">
                <a:latin typeface="Garamond" charset="0"/>
              </a:rPr>
              <a:pPr eaLnBrk="1" hangingPunct="1"/>
              <a:t>34</a:t>
            </a:fld>
            <a:endParaRPr lang="en-US" altLang="zh-CN" sz="1200">
              <a:latin typeface="Garamond" charset="0"/>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09" name="Rectangle 2"/>
          <p:cNvSpPr>
            <a:spLocks noGrp="1" noChangeArrowheads="1"/>
          </p:cNvSpPr>
          <p:nvPr>
            <p:ph type="title"/>
          </p:nvPr>
        </p:nvSpPr>
        <p:spPr/>
        <p:txBody>
          <a:bodyPr/>
          <a:lstStyle/>
          <a:p>
            <a:r>
              <a:rPr lang="en-US">
                <a:latin typeface="Garamond" charset="0"/>
                <a:ea typeface="宋体" charset="0"/>
              </a:rPr>
              <a:t>Client-Server: Continued</a:t>
            </a:r>
          </a:p>
        </p:txBody>
      </p:sp>
      <p:sp>
        <p:nvSpPr>
          <p:cNvPr id="657410" name="Rectangle 3"/>
          <p:cNvSpPr>
            <a:spLocks noGrp="1" noChangeArrowheads="1"/>
          </p:cNvSpPr>
          <p:nvPr>
            <p:ph idx="1"/>
          </p:nvPr>
        </p:nvSpPr>
        <p:spPr>
          <a:xfrm>
            <a:off x="152400" y="1066800"/>
            <a:ext cx="8763000" cy="4419600"/>
          </a:xfrm>
        </p:spPr>
        <p:txBody>
          <a:bodyPr/>
          <a:lstStyle/>
          <a:p>
            <a:r>
              <a:rPr lang="en-US">
                <a:latin typeface="Arial" charset="0"/>
                <a:ea typeface="宋体" charset="0"/>
              </a:rPr>
              <a:t>Client/server architecture. </a:t>
            </a:r>
          </a:p>
          <a:p>
            <a:pPr lvl="1"/>
            <a:r>
              <a:rPr lang="en-US">
                <a:latin typeface="Arial" charset="0"/>
                <a:ea typeface="宋体" charset="0"/>
              </a:rPr>
              <a:t>C/S architecture emerged due to file sharing architectures limitations</a:t>
            </a:r>
          </a:p>
          <a:p>
            <a:pPr lvl="2"/>
            <a:r>
              <a:rPr lang="en-US">
                <a:latin typeface="Arial" charset="0"/>
                <a:ea typeface="宋体" charset="0"/>
              </a:rPr>
              <a:t>This approach introduced a database server to replace the file server. </a:t>
            </a:r>
          </a:p>
          <a:p>
            <a:pPr lvl="2"/>
            <a:r>
              <a:rPr lang="en-US">
                <a:latin typeface="Arial" charset="0"/>
                <a:ea typeface="宋体" charset="0"/>
              </a:rPr>
              <a:t>Using a relational database management system (DBMS), user queries could be answered directly. </a:t>
            </a:r>
          </a:p>
          <a:p>
            <a:pPr lvl="2"/>
            <a:r>
              <a:rPr lang="en-US">
                <a:latin typeface="Arial" charset="0"/>
                <a:ea typeface="宋体" charset="0"/>
              </a:rPr>
              <a:t>The C/S architecture reduced network traffic by providing a query response rather than total file transfer. </a:t>
            </a:r>
          </a:p>
          <a:p>
            <a:pPr lvl="2"/>
            <a:r>
              <a:rPr lang="en-US">
                <a:latin typeface="Arial" charset="0"/>
                <a:ea typeface="宋体" charset="0"/>
              </a:rPr>
              <a:t>C/S improves multi-user updating through a GUI front end to a shared database. </a:t>
            </a:r>
          </a:p>
          <a:p>
            <a:pPr lvl="2"/>
            <a:r>
              <a:rPr lang="en-US">
                <a:latin typeface="Arial" charset="0"/>
                <a:ea typeface="宋体" charset="0"/>
              </a:rPr>
              <a:t>C/S architectures, use (RPCs) or standard query language (SQL) statements to communicate between the client and server.</a:t>
            </a:r>
          </a:p>
        </p:txBody>
      </p:sp>
      <p:sp>
        <p:nvSpPr>
          <p:cNvPr id="65741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2BC62C-D443-4C4D-B2B2-C4ED657AF1D8}" type="slidenum">
              <a:rPr lang="en-US" sz="1200">
                <a:latin typeface="Garamond" charset="0"/>
              </a:rPr>
              <a:pPr eaLnBrk="1" hangingPunct="1"/>
              <a:t>340</a:t>
            </a:fld>
            <a:endParaRPr lang="en-US" sz="1200">
              <a:latin typeface="Garamond" charset="0"/>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3" name="Rectangle 2"/>
          <p:cNvSpPr>
            <a:spLocks noGrp="1" noChangeArrowheads="1"/>
          </p:cNvSpPr>
          <p:nvPr>
            <p:ph type="title"/>
          </p:nvPr>
        </p:nvSpPr>
        <p:spPr/>
        <p:txBody>
          <a:bodyPr/>
          <a:lstStyle/>
          <a:p>
            <a:r>
              <a:rPr lang="en-US">
                <a:latin typeface="Garamond" charset="0"/>
                <a:ea typeface="宋体" charset="0"/>
              </a:rPr>
              <a:t>Repository: Client-Server Cont.</a:t>
            </a:r>
          </a:p>
        </p:txBody>
      </p:sp>
      <p:sp>
        <p:nvSpPr>
          <p:cNvPr id="658434" name="Rectangle 3"/>
          <p:cNvSpPr>
            <a:spLocks noGrp="1" noChangeArrowheads="1"/>
          </p:cNvSpPr>
          <p:nvPr>
            <p:ph idx="1"/>
          </p:nvPr>
        </p:nvSpPr>
        <p:spPr>
          <a:xfrm>
            <a:off x="457200" y="1052513"/>
            <a:ext cx="8229600" cy="4530725"/>
          </a:xfrm>
          <a:extLst>
            <a:ext uri="{909E8E84-426E-40dd-AFC4-6F175D3DCCD1}">
              <a14:hiddenFill xmlns:a14="http://schemas.microsoft.com/office/drawing/2010/main" xmlns="">
                <a:solidFill>
                  <a:srgbClr val="FFFF00"/>
                </a:solidFill>
              </a14:hiddenFill>
            </a:ext>
          </a:extLst>
        </p:spPr>
        <p:txBody>
          <a:bodyPr/>
          <a:lstStyle/>
          <a:p>
            <a:r>
              <a:rPr lang="en-US" sz="2400">
                <a:latin typeface="Arial" charset="0"/>
                <a:ea typeface="宋体" charset="0"/>
              </a:rPr>
              <a:t>The term client/server was first used in the 1980s in reference to personal computers (PCs) on a network. </a:t>
            </a:r>
          </a:p>
          <a:p>
            <a:r>
              <a:rPr lang="en-US" sz="2400">
                <a:latin typeface="Arial" charset="0"/>
                <a:ea typeface="宋体" charset="0"/>
              </a:rPr>
              <a:t>The client/server model started gaining acceptance in the late 1980s. </a:t>
            </a:r>
          </a:p>
          <a:p>
            <a:r>
              <a:rPr lang="en-US" sz="2400">
                <a:latin typeface="Arial" charset="0"/>
                <a:ea typeface="宋体" charset="0"/>
              </a:rPr>
              <a:t>The client/server software architecture is a versatile, message-based and modular infrastructure that is intended to improve </a:t>
            </a:r>
            <a:r>
              <a:rPr lang="en-US" sz="2400" i="1">
                <a:latin typeface="Arial" charset="0"/>
                <a:ea typeface="宋体" charset="0"/>
                <a:hlinkClick r:id="rId2"/>
              </a:rPr>
              <a:t>usability</a:t>
            </a:r>
            <a:r>
              <a:rPr lang="en-US" sz="2400">
                <a:latin typeface="Arial" charset="0"/>
                <a:ea typeface="宋体" charset="0"/>
              </a:rPr>
              <a:t>, </a:t>
            </a:r>
            <a:r>
              <a:rPr lang="en-US" sz="2400" i="1">
                <a:latin typeface="Arial" charset="0"/>
                <a:ea typeface="宋体" charset="0"/>
                <a:hlinkClick r:id="rId3"/>
              </a:rPr>
              <a:t>flexibility</a:t>
            </a:r>
            <a:r>
              <a:rPr lang="en-US" sz="2400">
                <a:latin typeface="Arial" charset="0"/>
                <a:ea typeface="宋体" charset="0"/>
              </a:rPr>
              <a:t>, </a:t>
            </a:r>
            <a:r>
              <a:rPr lang="en-US" sz="2400" i="1">
                <a:latin typeface="Arial" charset="0"/>
                <a:ea typeface="宋体" charset="0"/>
                <a:hlinkClick r:id="rId4"/>
              </a:rPr>
              <a:t>interoperability</a:t>
            </a:r>
            <a:r>
              <a:rPr lang="en-US" sz="2400">
                <a:latin typeface="Arial" charset="0"/>
                <a:ea typeface="宋体" charset="0"/>
              </a:rPr>
              <a:t>, and </a:t>
            </a:r>
            <a:r>
              <a:rPr lang="en-US" sz="2400" i="1">
                <a:latin typeface="Arial" charset="0"/>
                <a:ea typeface="宋体" charset="0"/>
                <a:hlinkClick r:id="rId5"/>
              </a:rPr>
              <a:t>scalability</a:t>
            </a:r>
            <a:r>
              <a:rPr lang="en-US" sz="2400">
                <a:latin typeface="Arial" charset="0"/>
                <a:ea typeface="宋体" charset="0"/>
              </a:rPr>
              <a:t> as compared to centralized, mainframe, time sharing computing </a:t>
            </a:r>
          </a:p>
          <a:p>
            <a:r>
              <a:rPr lang="en-US" sz="2400">
                <a:latin typeface="Arial" charset="0"/>
                <a:ea typeface="宋体" charset="0"/>
              </a:rPr>
              <a:t>A client is defined as a requester of services and a server is defined as the provider of services. </a:t>
            </a:r>
          </a:p>
          <a:p>
            <a:r>
              <a:rPr lang="en-US" sz="2400">
                <a:latin typeface="Arial" charset="0"/>
                <a:ea typeface="宋体" charset="0"/>
              </a:rPr>
              <a:t>A single machine can be both a client and a server depending on the software configuration. </a:t>
            </a:r>
          </a:p>
        </p:txBody>
      </p:sp>
      <p:sp>
        <p:nvSpPr>
          <p:cNvPr id="65843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D568C9B-2F52-EC44-BE7D-180DB3F85D31}" type="slidenum">
              <a:rPr lang="en-US" sz="1200">
                <a:latin typeface="Garamond" charset="0"/>
              </a:rPr>
              <a:pPr eaLnBrk="1" hangingPunct="1"/>
              <a:t>341</a:t>
            </a:fld>
            <a:endParaRPr lang="en-US" sz="1200">
              <a:latin typeface="Garamond" charset="0"/>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7" name="Rectangle 2"/>
          <p:cNvSpPr>
            <a:spLocks noGrp="1" noChangeArrowheads="1"/>
          </p:cNvSpPr>
          <p:nvPr>
            <p:ph type="title"/>
          </p:nvPr>
        </p:nvSpPr>
        <p:spPr/>
        <p:txBody>
          <a:bodyPr/>
          <a:lstStyle/>
          <a:p>
            <a:r>
              <a:rPr lang="en-US">
                <a:latin typeface="Garamond" charset="0"/>
                <a:ea typeface="宋体" charset="0"/>
              </a:rPr>
              <a:t>Client Server Architecture Types</a:t>
            </a:r>
          </a:p>
        </p:txBody>
      </p:sp>
      <p:sp>
        <p:nvSpPr>
          <p:cNvPr id="659458" name="Rectangle 3"/>
          <p:cNvSpPr>
            <a:spLocks noGrp="1" noChangeArrowheads="1"/>
          </p:cNvSpPr>
          <p:nvPr>
            <p:ph idx="1"/>
          </p:nvPr>
        </p:nvSpPr>
        <p:spPr>
          <a:xfrm>
            <a:off x="457200" y="1052513"/>
            <a:ext cx="8229600" cy="4530725"/>
          </a:xfrm>
        </p:spPr>
        <p:txBody>
          <a:bodyPr/>
          <a:lstStyle/>
          <a:p>
            <a:pPr>
              <a:lnSpc>
                <a:spcPct val="90000"/>
              </a:lnSpc>
            </a:pPr>
            <a:r>
              <a:rPr lang="en-US" sz="2800">
                <a:latin typeface="Arial" charset="0"/>
                <a:ea typeface="宋体" charset="0"/>
              </a:rPr>
              <a:t>Two Tiered</a:t>
            </a:r>
          </a:p>
          <a:p>
            <a:pPr lvl="1">
              <a:lnSpc>
                <a:spcPct val="90000"/>
              </a:lnSpc>
            </a:pPr>
            <a:r>
              <a:rPr lang="en-US" sz="2400">
                <a:latin typeface="Arial" charset="0"/>
                <a:ea typeface="宋体" charset="0"/>
              </a:rPr>
              <a:t>Three components distributed in two tiers: </a:t>
            </a:r>
          </a:p>
          <a:p>
            <a:pPr lvl="2">
              <a:lnSpc>
                <a:spcPct val="90000"/>
              </a:lnSpc>
            </a:pPr>
            <a:r>
              <a:rPr lang="en-US" sz="2000">
                <a:latin typeface="Arial" charset="0"/>
                <a:ea typeface="宋体" charset="0"/>
              </a:rPr>
              <a:t>User System Interface</a:t>
            </a:r>
          </a:p>
          <a:p>
            <a:pPr lvl="2">
              <a:lnSpc>
                <a:spcPct val="90000"/>
              </a:lnSpc>
            </a:pPr>
            <a:r>
              <a:rPr lang="en-US" sz="2000">
                <a:latin typeface="Arial" charset="0"/>
                <a:ea typeface="宋体" charset="0"/>
              </a:rPr>
              <a:t>Processing Management process development, process enactment, process monitoring, and process resource services)</a:t>
            </a:r>
          </a:p>
          <a:p>
            <a:pPr lvl="2">
              <a:lnSpc>
                <a:spcPct val="90000"/>
              </a:lnSpc>
            </a:pPr>
            <a:r>
              <a:rPr lang="en-US" sz="2000">
                <a:latin typeface="Arial" charset="0"/>
                <a:ea typeface="宋体" charset="0"/>
              </a:rPr>
              <a:t>Database Management (such as data and file services) </a:t>
            </a:r>
          </a:p>
          <a:p>
            <a:pPr>
              <a:lnSpc>
                <a:spcPct val="90000"/>
              </a:lnSpc>
            </a:pPr>
            <a:r>
              <a:rPr lang="en-US" sz="2800">
                <a:latin typeface="Arial" charset="0"/>
                <a:ea typeface="宋体" charset="0"/>
              </a:rPr>
              <a:t>Three Tiered</a:t>
            </a:r>
          </a:p>
          <a:p>
            <a:pPr lvl="1">
              <a:lnSpc>
                <a:spcPct val="90000"/>
              </a:lnSpc>
            </a:pPr>
            <a:r>
              <a:rPr lang="en-US" sz="2400">
                <a:latin typeface="Arial" charset="0"/>
                <a:ea typeface="宋体" charset="0"/>
              </a:rPr>
              <a:t>Three tier with transaction processing monitor technology</a:t>
            </a:r>
          </a:p>
          <a:p>
            <a:pPr lvl="1">
              <a:lnSpc>
                <a:spcPct val="90000"/>
              </a:lnSpc>
            </a:pPr>
            <a:r>
              <a:rPr lang="en-US" sz="2400">
                <a:latin typeface="Arial" charset="0"/>
                <a:ea typeface="宋体" charset="0"/>
              </a:rPr>
              <a:t>Three tier with message server. </a:t>
            </a:r>
          </a:p>
          <a:p>
            <a:pPr lvl="1">
              <a:lnSpc>
                <a:spcPct val="90000"/>
              </a:lnSpc>
            </a:pPr>
            <a:r>
              <a:rPr lang="en-US" sz="2400">
                <a:latin typeface="Arial" charset="0"/>
                <a:ea typeface="宋体" charset="0"/>
              </a:rPr>
              <a:t>Three tier with an application server.</a:t>
            </a:r>
          </a:p>
          <a:p>
            <a:pPr lvl="1">
              <a:lnSpc>
                <a:spcPct val="90000"/>
              </a:lnSpc>
            </a:pPr>
            <a:r>
              <a:rPr lang="en-US" sz="2400">
                <a:latin typeface="Arial" charset="0"/>
                <a:ea typeface="宋体" charset="0"/>
              </a:rPr>
              <a:t>Three tier with an ORB architecture. </a:t>
            </a:r>
          </a:p>
          <a:p>
            <a:pPr lvl="1">
              <a:lnSpc>
                <a:spcPct val="90000"/>
              </a:lnSpc>
            </a:pPr>
            <a:r>
              <a:rPr lang="en-US" sz="2400">
                <a:latin typeface="Arial" charset="0"/>
                <a:ea typeface="宋体" charset="0"/>
              </a:rPr>
              <a:t>Distributed/collaborative enterprise architecture. </a:t>
            </a:r>
          </a:p>
        </p:txBody>
      </p:sp>
      <p:sp>
        <p:nvSpPr>
          <p:cNvPr id="65945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DBD49C-F315-084A-86A1-028F7AB2DAC9}" type="slidenum">
              <a:rPr lang="en-US" sz="1200">
                <a:latin typeface="Garamond" charset="0"/>
              </a:rPr>
              <a:pPr eaLnBrk="1" hangingPunct="1"/>
              <a:t>342</a:t>
            </a:fld>
            <a:endParaRPr lang="en-US" sz="1200">
              <a:latin typeface="Garamond" charset="0"/>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1" name="Rectangle 2"/>
          <p:cNvSpPr>
            <a:spLocks noGrp="1" noChangeArrowheads="1"/>
          </p:cNvSpPr>
          <p:nvPr>
            <p:ph type="title"/>
          </p:nvPr>
        </p:nvSpPr>
        <p:spPr/>
        <p:txBody>
          <a:bodyPr/>
          <a:lstStyle/>
          <a:p>
            <a:r>
              <a:rPr lang="en-US" sz="4000">
                <a:latin typeface="Garamond" charset="0"/>
                <a:ea typeface="宋体" charset="0"/>
              </a:rPr>
              <a:t>Two Tiered Client-Server Architectures</a:t>
            </a:r>
          </a:p>
        </p:txBody>
      </p:sp>
      <p:sp>
        <p:nvSpPr>
          <p:cNvPr id="660482" name="Rectangle 3"/>
          <p:cNvSpPr>
            <a:spLocks noGrp="1" noChangeArrowheads="1"/>
          </p:cNvSpPr>
          <p:nvPr>
            <p:ph idx="1"/>
          </p:nvPr>
        </p:nvSpPr>
        <p:spPr>
          <a:xfrm>
            <a:off x="152400" y="1066800"/>
            <a:ext cx="8763000" cy="3505200"/>
          </a:xfrm>
        </p:spPr>
        <p:txBody>
          <a:bodyPr/>
          <a:lstStyle/>
          <a:p>
            <a:r>
              <a:rPr lang="en-US" sz="2000">
                <a:latin typeface="Arial" charset="0"/>
                <a:ea typeface="宋体" charset="0"/>
              </a:rPr>
              <a:t>General </a:t>
            </a:r>
          </a:p>
          <a:p>
            <a:pPr lvl="1"/>
            <a:r>
              <a:rPr lang="en-US" sz="1800">
                <a:latin typeface="Arial" charset="0"/>
                <a:ea typeface="宋体" charset="0"/>
              </a:rPr>
              <a:t>The user system interface is usually located in the user's desktop environment in two tier client/server architectures.</a:t>
            </a:r>
          </a:p>
          <a:p>
            <a:pPr lvl="1"/>
            <a:r>
              <a:rPr lang="en-US" sz="1800">
                <a:latin typeface="Arial" charset="0"/>
                <a:ea typeface="宋体" charset="0"/>
              </a:rPr>
              <a:t>The database management services are usually in a server that is a more powerful machine that services many clients.</a:t>
            </a:r>
          </a:p>
          <a:p>
            <a:pPr lvl="1"/>
            <a:r>
              <a:rPr lang="en-US" sz="1800">
                <a:latin typeface="Arial" charset="0"/>
                <a:ea typeface="宋体" charset="0"/>
              </a:rPr>
              <a:t>Processing management is split between the user system interface environment and the database management server environment. </a:t>
            </a:r>
          </a:p>
          <a:p>
            <a:pPr lvl="1"/>
            <a:r>
              <a:rPr lang="en-US" sz="1800">
                <a:latin typeface="Arial" charset="0"/>
                <a:ea typeface="宋体" charset="0"/>
              </a:rPr>
              <a:t>The database management server provides stored procedures and triggers.</a:t>
            </a:r>
          </a:p>
          <a:p>
            <a:pPr lvl="1"/>
            <a:r>
              <a:rPr lang="en-US" sz="1800">
                <a:latin typeface="Arial" charset="0"/>
                <a:ea typeface="宋体" charset="0"/>
              </a:rPr>
              <a:t>Software vendors provide tools to simplify development of applications for the two tier client/server architecture.</a:t>
            </a:r>
          </a:p>
        </p:txBody>
      </p:sp>
      <p:sp>
        <p:nvSpPr>
          <p:cNvPr id="66048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2BC277B-4812-1F4C-99D9-0F619DDC8435}" type="slidenum">
              <a:rPr lang="en-US" sz="1200">
                <a:latin typeface="Garamond" charset="0"/>
              </a:rPr>
              <a:pPr eaLnBrk="1" hangingPunct="1"/>
              <a:t>343</a:t>
            </a:fld>
            <a:endParaRPr lang="en-US" sz="1200">
              <a:latin typeface="Garamond" charset="0"/>
            </a:endParaRPr>
          </a:p>
        </p:txBody>
      </p:sp>
      <p:sp>
        <p:nvSpPr>
          <p:cNvPr id="1035268" name="Rectangle 4"/>
          <p:cNvSpPr>
            <a:spLocks noChangeArrowheads="1"/>
          </p:cNvSpPr>
          <p:nvPr/>
        </p:nvSpPr>
        <p:spPr bwMode="auto">
          <a:xfrm>
            <a:off x="4495800" y="4267200"/>
            <a:ext cx="914400" cy="381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GUI</a:t>
            </a:r>
          </a:p>
        </p:txBody>
      </p:sp>
      <p:sp>
        <p:nvSpPr>
          <p:cNvPr id="1035269" name="Rectangle 5"/>
          <p:cNvSpPr>
            <a:spLocks noChangeArrowheads="1"/>
          </p:cNvSpPr>
          <p:nvPr/>
        </p:nvSpPr>
        <p:spPr bwMode="auto">
          <a:xfrm>
            <a:off x="4038600" y="5046663"/>
            <a:ext cx="914400" cy="6524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DBMS </a:t>
            </a:r>
          </a:p>
          <a:p>
            <a:pPr algn="ctr">
              <a:defRPr/>
            </a:pPr>
            <a:r>
              <a:rPr lang="en-US"/>
              <a:t>Engine</a:t>
            </a:r>
          </a:p>
        </p:txBody>
      </p:sp>
      <p:sp>
        <p:nvSpPr>
          <p:cNvPr id="1035270" name="Rectangle 6"/>
          <p:cNvSpPr>
            <a:spLocks noChangeArrowheads="1"/>
          </p:cNvSpPr>
          <p:nvPr/>
        </p:nvSpPr>
        <p:spPr bwMode="auto">
          <a:xfrm>
            <a:off x="4038600" y="6019800"/>
            <a:ext cx="1828800" cy="6524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Data </a:t>
            </a:r>
          </a:p>
          <a:p>
            <a:pPr algn="ctr">
              <a:defRPr/>
            </a:pPr>
            <a:r>
              <a:rPr lang="en-US"/>
              <a:t>Store</a:t>
            </a:r>
          </a:p>
        </p:txBody>
      </p:sp>
      <p:cxnSp>
        <p:nvCxnSpPr>
          <p:cNvPr id="1035271" name="AutoShape 7"/>
          <p:cNvCxnSpPr>
            <a:cxnSpLocks noChangeShapeType="1"/>
            <a:stCxn id="1035268" idx="2"/>
            <a:endCxn id="1035269" idx="0"/>
          </p:cNvCxnSpPr>
          <p:nvPr/>
        </p:nvCxnSpPr>
        <p:spPr bwMode="auto">
          <a:xfrm rot="5400000">
            <a:off x="4525168" y="4618832"/>
            <a:ext cx="398463" cy="457200"/>
          </a:xfrm>
          <a:prstGeom prst="bentConnector3">
            <a:avLst>
              <a:gd name="adj1" fmla="val 49801"/>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5272" name="AutoShape 8"/>
          <p:cNvCxnSpPr>
            <a:cxnSpLocks noChangeShapeType="1"/>
            <a:stCxn id="1035269" idx="2"/>
            <a:endCxn id="1035270" idx="0"/>
          </p:cNvCxnSpPr>
          <p:nvPr/>
        </p:nvCxnSpPr>
        <p:spPr bwMode="auto">
          <a:xfrm rot="16200000" flipH="1">
            <a:off x="4564062" y="5630863"/>
            <a:ext cx="320675" cy="457200"/>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5" name="Rectangle 2"/>
          <p:cNvSpPr>
            <a:spLocks noGrp="1" noChangeArrowheads="1"/>
          </p:cNvSpPr>
          <p:nvPr>
            <p:ph type="title"/>
          </p:nvPr>
        </p:nvSpPr>
        <p:spPr/>
        <p:txBody>
          <a:bodyPr/>
          <a:lstStyle/>
          <a:p>
            <a:r>
              <a:rPr lang="en-US" sz="4000">
                <a:latin typeface="Garamond" charset="0"/>
                <a:ea typeface="宋体" charset="0"/>
              </a:rPr>
              <a:t>Two Tiered Client-Server Architectures</a:t>
            </a:r>
          </a:p>
        </p:txBody>
      </p:sp>
      <p:sp>
        <p:nvSpPr>
          <p:cNvPr id="661506" name="Rectangle 3"/>
          <p:cNvSpPr>
            <a:spLocks noGrp="1" noChangeArrowheads="1"/>
          </p:cNvSpPr>
          <p:nvPr>
            <p:ph idx="1"/>
          </p:nvPr>
        </p:nvSpPr>
        <p:spPr>
          <a:xfrm>
            <a:off x="152400" y="1066800"/>
            <a:ext cx="8763000" cy="4724400"/>
          </a:xfrm>
        </p:spPr>
        <p:txBody>
          <a:bodyPr/>
          <a:lstStyle/>
          <a:p>
            <a:pPr>
              <a:lnSpc>
                <a:spcPct val="90000"/>
              </a:lnSpc>
            </a:pPr>
            <a:r>
              <a:rPr lang="en-US" sz="2000">
                <a:latin typeface=" Times" charset="0"/>
                <a:ea typeface="宋体" charset="0"/>
              </a:rPr>
              <a:t>Advantages:</a:t>
            </a:r>
          </a:p>
          <a:p>
            <a:pPr lvl="1">
              <a:lnSpc>
                <a:spcPct val="90000"/>
              </a:lnSpc>
            </a:pPr>
            <a:r>
              <a:rPr lang="en-US" sz="1800">
                <a:latin typeface=" Times" charset="0"/>
                <a:ea typeface="宋体" charset="0"/>
              </a:rPr>
              <a:t>Good solution for distributed computing when work groups are defined as a dozen to 100 people interacting on a LAN simultaneously. </a:t>
            </a:r>
          </a:p>
          <a:p>
            <a:pPr lvl="1">
              <a:lnSpc>
                <a:spcPct val="90000"/>
              </a:lnSpc>
            </a:pPr>
            <a:endParaRPr lang="en-US" sz="1800">
              <a:latin typeface=" Times" charset="0"/>
              <a:ea typeface="宋体" charset="0"/>
            </a:endParaRPr>
          </a:p>
          <a:p>
            <a:pPr>
              <a:lnSpc>
                <a:spcPct val="90000"/>
              </a:lnSpc>
            </a:pPr>
            <a:r>
              <a:rPr lang="en-US" sz="2000">
                <a:latin typeface=" Times" charset="0"/>
                <a:ea typeface="宋体" charset="0"/>
              </a:rPr>
              <a:t>Disadvantages:</a:t>
            </a:r>
          </a:p>
          <a:p>
            <a:pPr lvl="1">
              <a:lnSpc>
                <a:spcPct val="90000"/>
              </a:lnSpc>
            </a:pPr>
            <a:r>
              <a:rPr lang="en-US" sz="1800">
                <a:latin typeface=" Times" charset="0"/>
                <a:ea typeface="宋体" charset="0"/>
              </a:rPr>
              <a:t>Server performance deteriorates as number of clients increases as a result of maintaining a connection with each client</a:t>
            </a:r>
          </a:p>
          <a:p>
            <a:pPr lvl="2">
              <a:lnSpc>
                <a:spcPct val="90000"/>
              </a:lnSpc>
            </a:pPr>
            <a:r>
              <a:rPr lang="en-US" sz="1600">
                <a:latin typeface=" Times" charset="0"/>
                <a:ea typeface="宋体" charset="0"/>
              </a:rPr>
              <a:t>(even when no work is being done) </a:t>
            </a:r>
            <a:br>
              <a:rPr lang="en-US" sz="1600">
                <a:latin typeface=" Times" charset="0"/>
                <a:ea typeface="宋体" charset="0"/>
              </a:rPr>
            </a:br>
            <a:endParaRPr lang="en-US" sz="1600">
              <a:latin typeface=" Times" charset="0"/>
              <a:ea typeface="宋体" charset="0"/>
            </a:endParaRPr>
          </a:p>
          <a:p>
            <a:pPr lvl="1">
              <a:lnSpc>
                <a:spcPct val="90000"/>
              </a:lnSpc>
            </a:pPr>
            <a:r>
              <a:rPr lang="en-US" sz="1800">
                <a:latin typeface=" Times" charset="0"/>
                <a:ea typeface="宋体" charset="0"/>
              </a:rPr>
              <a:t>Vendor proprietary database implementations restricts flexibility and choice of DBMS for applications. </a:t>
            </a:r>
            <a:br>
              <a:rPr lang="en-US" sz="1800">
                <a:latin typeface=" Times" charset="0"/>
                <a:ea typeface="宋体" charset="0"/>
              </a:rPr>
            </a:br>
            <a:endParaRPr lang="en-US" sz="1800">
              <a:latin typeface=" Times" charset="0"/>
              <a:ea typeface="宋体" charset="0"/>
            </a:endParaRPr>
          </a:p>
          <a:p>
            <a:pPr lvl="1">
              <a:lnSpc>
                <a:spcPct val="90000"/>
              </a:lnSpc>
            </a:pPr>
            <a:r>
              <a:rPr lang="en-US" sz="1800">
                <a:latin typeface=" Times" charset="0"/>
                <a:ea typeface="宋体" charset="0"/>
              </a:rPr>
              <a:t> Current implementations provide limited flexibility in repartitioning program functionality from one server to another without manually regenerating procedural code.</a:t>
            </a:r>
          </a:p>
        </p:txBody>
      </p:sp>
      <p:sp>
        <p:nvSpPr>
          <p:cNvPr id="66150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57217FB-591F-9240-9A01-5222B77D6831}" type="slidenum">
              <a:rPr lang="en-US" sz="1200">
                <a:latin typeface="Garamond" charset="0"/>
              </a:rPr>
              <a:pPr eaLnBrk="1" hangingPunct="1"/>
              <a:t>344</a:t>
            </a:fld>
            <a:endParaRPr lang="en-US" sz="1200">
              <a:latin typeface="Garamond" charset="0"/>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29" name="Rectangle 2"/>
          <p:cNvSpPr>
            <a:spLocks noGrp="1" noChangeArrowheads="1"/>
          </p:cNvSpPr>
          <p:nvPr>
            <p:ph type="title"/>
          </p:nvPr>
        </p:nvSpPr>
        <p:spPr/>
        <p:txBody>
          <a:bodyPr/>
          <a:lstStyle/>
          <a:p>
            <a:r>
              <a:rPr lang="en-US">
                <a:latin typeface="Arial Rounded MT Bold" charset="0"/>
                <a:ea typeface="宋体" charset="0"/>
                <a:cs typeface="Arial Rounded MT Bold" charset="0"/>
              </a:rPr>
              <a:t>Two Tiered VS Three Tiered C/S </a:t>
            </a:r>
          </a:p>
        </p:txBody>
      </p:sp>
      <p:sp>
        <p:nvSpPr>
          <p:cNvPr id="662530" name="Slide Number Placeholder 4"/>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marL="0" eaLnBrk="1" hangingPunct="1"/>
            <a:fld id="{151B1910-78E5-DF40-948B-9475F78FD055}" type="slidenum">
              <a:rPr lang="en-US" sz="1200">
                <a:latin typeface="Garamond" charset="0"/>
              </a:rPr>
              <a:pPr marL="0" eaLnBrk="1" hangingPunct="1"/>
              <a:t>345</a:t>
            </a:fld>
            <a:endParaRPr lang="en-US" sz="1200">
              <a:latin typeface="Garamond" charset="0"/>
            </a:endParaRPr>
          </a:p>
        </p:txBody>
      </p:sp>
      <p:sp>
        <p:nvSpPr>
          <p:cNvPr id="1037315" name="Rectangle 3"/>
          <p:cNvSpPr>
            <a:spLocks noChangeArrowheads="1"/>
          </p:cNvSpPr>
          <p:nvPr/>
        </p:nvSpPr>
        <p:spPr bwMode="auto">
          <a:xfrm>
            <a:off x="1676400" y="2209800"/>
            <a:ext cx="914400" cy="6524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Fat </a:t>
            </a:r>
          </a:p>
          <a:p>
            <a:pPr algn="ctr">
              <a:defRPr/>
            </a:pPr>
            <a:r>
              <a:rPr lang="en-US"/>
              <a:t>Clients</a:t>
            </a:r>
          </a:p>
        </p:txBody>
      </p:sp>
      <p:sp>
        <p:nvSpPr>
          <p:cNvPr id="1037316" name="Rectangle 4"/>
          <p:cNvSpPr>
            <a:spLocks noChangeArrowheads="1"/>
          </p:cNvSpPr>
          <p:nvPr/>
        </p:nvSpPr>
        <p:spPr bwMode="auto">
          <a:xfrm>
            <a:off x="1219200" y="3124200"/>
            <a:ext cx="914400" cy="6524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DBMS </a:t>
            </a:r>
          </a:p>
          <a:p>
            <a:pPr algn="ctr">
              <a:defRPr/>
            </a:pPr>
            <a:r>
              <a:rPr lang="en-US"/>
              <a:t>Engine</a:t>
            </a:r>
          </a:p>
        </p:txBody>
      </p:sp>
      <p:sp>
        <p:nvSpPr>
          <p:cNvPr id="1037317" name="Rectangle 5"/>
          <p:cNvSpPr>
            <a:spLocks noChangeArrowheads="1"/>
          </p:cNvSpPr>
          <p:nvPr/>
        </p:nvSpPr>
        <p:spPr bwMode="auto">
          <a:xfrm>
            <a:off x="1219200" y="4097338"/>
            <a:ext cx="1828800" cy="6524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Data </a:t>
            </a:r>
          </a:p>
          <a:p>
            <a:pPr algn="ctr">
              <a:defRPr/>
            </a:pPr>
            <a:r>
              <a:rPr lang="en-US"/>
              <a:t>Store</a:t>
            </a:r>
          </a:p>
        </p:txBody>
      </p:sp>
      <p:cxnSp>
        <p:nvCxnSpPr>
          <p:cNvPr id="1037318" name="AutoShape 6"/>
          <p:cNvCxnSpPr>
            <a:cxnSpLocks noChangeShapeType="1"/>
            <a:stCxn id="1037315" idx="2"/>
            <a:endCxn id="1037316" idx="0"/>
          </p:cNvCxnSpPr>
          <p:nvPr/>
        </p:nvCxnSpPr>
        <p:spPr bwMode="auto">
          <a:xfrm rot="5400000">
            <a:off x="1774031" y="2764632"/>
            <a:ext cx="261937" cy="457200"/>
          </a:xfrm>
          <a:prstGeom prst="bentConnector3">
            <a:avLst>
              <a:gd name="adj1" fmla="val 49699"/>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7319" name="AutoShape 7"/>
          <p:cNvCxnSpPr>
            <a:cxnSpLocks noChangeShapeType="1"/>
            <a:stCxn id="1037316" idx="2"/>
            <a:endCxn id="1037317" idx="0"/>
          </p:cNvCxnSpPr>
          <p:nvPr/>
        </p:nvCxnSpPr>
        <p:spPr bwMode="auto">
          <a:xfrm rot="16200000" flipH="1">
            <a:off x="1744662" y="3708401"/>
            <a:ext cx="320675" cy="457200"/>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7320" name="Rectangle 8"/>
          <p:cNvSpPr>
            <a:spLocks noChangeArrowheads="1"/>
          </p:cNvSpPr>
          <p:nvPr/>
        </p:nvSpPr>
        <p:spPr bwMode="auto">
          <a:xfrm>
            <a:off x="5638800" y="1143000"/>
            <a:ext cx="914400" cy="6524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Thin</a:t>
            </a:r>
          </a:p>
          <a:p>
            <a:pPr algn="ctr">
              <a:defRPr/>
            </a:pPr>
            <a:r>
              <a:rPr lang="en-US"/>
              <a:t>Clients</a:t>
            </a:r>
          </a:p>
        </p:txBody>
      </p:sp>
      <p:sp>
        <p:nvSpPr>
          <p:cNvPr id="1037321" name="Rectangle 9"/>
          <p:cNvSpPr>
            <a:spLocks noChangeArrowheads="1"/>
          </p:cNvSpPr>
          <p:nvPr/>
        </p:nvSpPr>
        <p:spPr bwMode="auto">
          <a:xfrm>
            <a:off x="4876800" y="2971800"/>
            <a:ext cx="914400" cy="6524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DBMS </a:t>
            </a:r>
          </a:p>
          <a:p>
            <a:pPr algn="ctr">
              <a:defRPr/>
            </a:pPr>
            <a:r>
              <a:rPr lang="en-US"/>
              <a:t>Engine</a:t>
            </a:r>
          </a:p>
        </p:txBody>
      </p:sp>
      <p:sp>
        <p:nvSpPr>
          <p:cNvPr id="1037322" name="Rectangle 10"/>
          <p:cNvSpPr>
            <a:spLocks noChangeArrowheads="1"/>
          </p:cNvSpPr>
          <p:nvPr/>
        </p:nvSpPr>
        <p:spPr bwMode="auto">
          <a:xfrm>
            <a:off x="4876800" y="4114800"/>
            <a:ext cx="1828800" cy="6524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Data </a:t>
            </a:r>
          </a:p>
          <a:p>
            <a:pPr algn="ctr">
              <a:defRPr/>
            </a:pPr>
            <a:r>
              <a:rPr lang="en-US"/>
              <a:t>Store</a:t>
            </a:r>
          </a:p>
        </p:txBody>
      </p:sp>
      <p:cxnSp>
        <p:nvCxnSpPr>
          <p:cNvPr id="1037323" name="AutoShape 11"/>
          <p:cNvCxnSpPr>
            <a:cxnSpLocks noChangeShapeType="1"/>
            <a:stCxn id="1037321" idx="2"/>
            <a:endCxn id="1037322" idx="0"/>
          </p:cNvCxnSpPr>
          <p:nvPr/>
        </p:nvCxnSpPr>
        <p:spPr bwMode="auto">
          <a:xfrm rot="16200000" flipH="1">
            <a:off x="5317331" y="3640932"/>
            <a:ext cx="490537" cy="457200"/>
          </a:xfrm>
          <a:prstGeom prst="bentConnector3">
            <a:avLst>
              <a:gd name="adj1" fmla="val 49838"/>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37324" name="Rectangle 12"/>
          <p:cNvSpPr>
            <a:spLocks noChangeArrowheads="1"/>
          </p:cNvSpPr>
          <p:nvPr/>
        </p:nvSpPr>
        <p:spPr bwMode="auto">
          <a:xfrm>
            <a:off x="6019800" y="2133600"/>
            <a:ext cx="914400" cy="609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Middle </a:t>
            </a:r>
          </a:p>
          <a:p>
            <a:pPr algn="ctr">
              <a:defRPr/>
            </a:pPr>
            <a:r>
              <a:rPr lang="en-US"/>
              <a:t>Tier</a:t>
            </a:r>
          </a:p>
        </p:txBody>
      </p:sp>
      <p:cxnSp>
        <p:nvCxnSpPr>
          <p:cNvPr id="1037325" name="AutoShape 13"/>
          <p:cNvCxnSpPr>
            <a:cxnSpLocks noChangeShapeType="1"/>
            <a:stCxn id="1037324" idx="2"/>
            <a:endCxn id="1037321" idx="0"/>
          </p:cNvCxnSpPr>
          <p:nvPr/>
        </p:nvCxnSpPr>
        <p:spPr bwMode="auto">
          <a:xfrm rot="5400000">
            <a:off x="5791200" y="2286000"/>
            <a:ext cx="228600" cy="1143000"/>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7326" name="AutoShape 14"/>
          <p:cNvCxnSpPr>
            <a:cxnSpLocks noChangeShapeType="1"/>
            <a:stCxn id="1037320" idx="2"/>
            <a:endCxn id="1037324" idx="0"/>
          </p:cNvCxnSpPr>
          <p:nvPr/>
        </p:nvCxnSpPr>
        <p:spPr bwMode="auto">
          <a:xfrm rot="16200000" flipH="1">
            <a:off x="6117431" y="1774032"/>
            <a:ext cx="338137" cy="381000"/>
          </a:xfrm>
          <a:prstGeom prst="bentConnector3">
            <a:avLst>
              <a:gd name="adj1" fmla="val 49764"/>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3" name="Rectangle 2"/>
          <p:cNvSpPr>
            <a:spLocks noGrp="1" noChangeArrowheads="1"/>
          </p:cNvSpPr>
          <p:nvPr>
            <p:ph type="title"/>
          </p:nvPr>
        </p:nvSpPr>
        <p:spPr/>
        <p:txBody>
          <a:bodyPr/>
          <a:lstStyle/>
          <a:p>
            <a:r>
              <a:rPr lang="en-US" sz="4000">
                <a:latin typeface="Garamond" charset="0"/>
                <a:ea typeface="宋体" charset="0"/>
              </a:rPr>
              <a:t>Three Tiered Client-Server Architectures</a:t>
            </a:r>
          </a:p>
        </p:txBody>
      </p:sp>
      <p:sp>
        <p:nvSpPr>
          <p:cNvPr id="663554" name="Rectangle 3"/>
          <p:cNvSpPr>
            <a:spLocks noGrp="1" noChangeArrowheads="1"/>
          </p:cNvSpPr>
          <p:nvPr>
            <p:ph idx="1"/>
          </p:nvPr>
        </p:nvSpPr>
        <p:spPr>
          <a:xfrm>
            <a:off x="0" y="1066800"/>
            <a:ext cx="8915400" cy="4876800"/>
          </a:xfrm>
        </p:spPr>
        <p:txBody>
          <a:bodyPr/>
          <a:lstStyle/>
          <a:p>
            <a:pPr>
              <a:lnSpc>
                <a:spcPct val="90000"/>
              </a:lnSpc>
            </a:pPr>
            <a:r>
              <a:rPr lang="en-US" sz="2000">
                <a:latin typeface=" Times" charset="0"/>
                <a:ea typeface="宋体" charset="0"/>
              </a:rPr>
              <a:t>Proposed to overcome two tier architecture limitations </a:t>
            </a:r>
          </a:p>
          <a:p>
            <a:pPr>
              <a:lnSpc>
                <a:spcPct val="90000"/>
              </a:lnSpc>
            </a:pPr>
            <a:r>
              <a:rPr lang="en-US" sz="2000">
                <a:latin typeface=" Times" charset="0"/>
                <a:ea typeface="宋体" charset="0"/>
              </a:rPr>
              <a:t>A middle tier added between the UI client environment and the DBMS. </a:t>
            </a:r>
          </a:p>
          <a:p>
            <a:pPr lvl="1">
              <a:lnSpc>
                <a:spcPct val="90000"/>
              </a:lnSpc>
            </a:pPr>
            <a:r>
              <a:rPr lang="en-US" sz="1800">
                <a:latin typeface=" Times" charset="0"/>
                <a:ea typeface="宋体" charset="0"/>
              </a:rPr>
              <a:t>There are a variety of ways of implementing this middle tier, such as transaction processing monitors, message servers, or application servers. </a:t>
            </a:r>
          </a:p>
          <a:p>
            <a:pPr lvl="1">
              <a:lnSpc>
                <a:spcPct val="90000"/>
              </a:lnSpc>
            </a:pPr>
            <a:r>
              <a:rPr lang="en-US" sz="1800">
                <a:latin typeface=" Times" charset="0"/>
                <a:ea typeface="宋体" charset="0"/>
              </a:rPr>
              <a:t>Middle tier performs queuing, application execution, and DB staging. </a:t>
            </a:r>
          </a:p>
          <a:p>
            <a:pPr lvl="2">
              <a:lnSpc>
                <a:spcPct val="90000"/>
              </a:lnSpc>
            </a:pPr>
            <a:r>
              <a:rPr lang="en-US" sz="1600">
                <a:latin typeface=" Times" charset="0"/>
                <a:ea typeface="宋体" charset="0"/>
              </a:rPr>
              <a:t>For example, if the middle tier provides queuing, the client can deliver its request to the middle layer and disengage because the middle tier will access the data and return the answer to the client. </a:t>
            </a:r>
          </a:p>
          <a:p>
            <a:pPr lvl="1">
              <a:lnSpc>
                <a:spcPct val="90000"/>
              </a:lnSpc>
            </a:pPr>
            <a:r>
              <a:rPr lang="en-US" sz="1800">
                <a:latin typeface=" Times" charset="0"/>
                <a:ea typeface="宋体" charset="0"/>
              </a:rPr>
              <a:t>Middle layer adds scheduling and prioritization for work in progress. </a:t>
            </a:r>
          </a:p>
          <a:p>
            <a:pPr lvl="1">
              <a:lnSpc>
                <a:spcPct val="90000"/>
              </a:lnSpc>
            </a:pPr>
            <a:r>
              <a:rPr lang="en-US" sz="1800">
                <a:latin typeface=" Times" charset="0"/>
                <a:ea typeface="宋体" charset="0"/>
              </a:rPr>
              <a:t>The three tier client/server architecture improves performance for groups with a large number of users (in the thousands) and improves flexibility when compared to the two tier approach. </a:t>
            </a:r>
          </a:p>
          <a:p>
            <a:pPr lvl="1">
              <a:lnSpc>
                <a:spcPct val="90000"/>
              </a:lnSpc>
            </a:pPr>
            <a:r>
              <a:rPr lang="en-US" sz="1800">
                <a:latin typeface=" Times" charset="0"/>
                <a:ea typeface="宋体" charset="0"/>
              </a:rPr>
              <a:t>Flexibility in partitioning can be a simple as "dragging and dropping" application code modules onto different computers in some three tier architectures.</a:t>
            </a:r>
          </a:p>
          <a:p>
            <a:pPr>
              <a:lnSpc>
                <a:spcPct val="90000"/>
              </a:lnSpc>
            </a:pPr>
            <a:r>
              <a:rPr lang="en-US" sz="2000">
                <a:latin typeface=" Times" charset="0"/>
                <a:ea typeface="宋体" charset="0"/>
              </a:rPr>
              <a:t>Difficult Development environments </a:t>
            </a:r>
          </a:p>
        </p:txBody>
      </p:sp>
      <p:sp>
        <p:nvSpPr>
          <p:cNvPr id="66355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655F8FD-06E3-6F46-8B6D-6D5E061E4802}" type="slidenum">
              <a:rPr lang="en-US" sz="1200">
                <a:latin typeface="Garamond" charset="0"/>
              </a:rPr>
              <a:pPr eaLnBrk="1" hangingPunct="1"/>
              <a:t>346</a:t>
            </a:fld>
            <a:endParaRPr lang="en-US" sz="1200">
              <a:latin typeface="Garamond"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577" name="Rectangle 2"/>
          <p:cNvSpPr>
            <a:spLocks noGrp="1" noChangeArrowheads="1"/>
          </p:cNvSpPr>
          <p:nvPr>
            <p:ph type="title"/>
          </p:nvPr>
        </p:nvSpPr>
        <p:spPr/>
        <p:txBody>
          <a:bodyPr/>
          <a:lstStyle/>
          <a:p>
            <a:r>
              <a:rPr lang="en-US">
                <a:latin typeface="Garamond" charset="0"/>
                <a:ea typeface="宋体" charset="0"/>
              </a:rPr>
              <a:t>Hypertext Style</a:t>
            </a:r>
          </a:p>
        </p:txBody>
      </p:sp>
      <p:sp>
        <p:nvSpPr>
          <p:cNvPr id="664578" name="Rectangle 3"/>
          <p:cNvSpPr>
            <a:spLocks noGrp="1" noChangeArrowheads="1"/>
          </p:cNvSpPr>
          <p:nvPr>
            <p:ph idx="1"/>
          </p:nvPr>
        </p:nvSpPr>
        <p:spPr/>
        <p:txBody>
          <a:bodyPr/>
          <a:lstStyle/>
          <a:p>
            <a:pPr>
              <a:lnSpc>
                <a:spcPct val="90000"/>
              </a:lnSpc>
            </a:pPr>
            <a:r>
              <a:rPr lang="en-US" sz="2000">
                <a:latin typeface="Arial" charset="0"/>
                <a:ea typeface="宋体" charset="0"/>
              </a:rPr>
              <a:t>Three hypertext architectures variants:</a:t>
            </a:r>
            <a:r>
              <a:rPr lang="en-US" sz="1600">
                <a:latin typeface="Arial" charset="0"/>
                <a:ea typeface="宋体" charset="0"/>
              </a:rPr>
              <a:t> </a:t>
            </a:r>
          </a:p>
          <a:p>
            <a:pPr lvl="1">
              <a:lnSpc>
                <a:spcPct val="90000"/>
              </a:lnSpc>
            </a:pPr>
            <a:r>
              <a:rPr lang="en-US" sz="1800">
                <a:latin typeface="Arial" charset="0"/>
                <a:ea typeface="宋体" charset="0"/>
              </a:rPr>
              <a:t>Linear, hierarchical, and relational/hierarchical   </a:t>
            </a:r>
          </a:p>
          <a:p>
            <a:pPr>
              <a:lnSpc>
                <a:spcPct val="90000"/>
              </a:lnSpc>
            </a:pPr>
            <a:r>
              <a:rPr lang="en-US" sz="2000">
                <a:latin typeface="Arial" charset="0"/>
                <a:ea typeface="宋体" charset="0"/>
              </a:rPr>
              <a:t>Reference Models</a:t>
            </a:r>
          </a:p>
          <a:p>
            <a:pPr lvl="1">
              <a:lnSpc>
                <a:spcPct val="90000"/>
              </a:lnSpc>
            </a:pPr>
            <a:r>
              <a:rPr lang="en-US" sz="1800">
                <a:latin typeface="Arial" charset="0"/>
                <a:ea typeface="宋体" charset="0"/>
              </a:rPr>
              <a:t>The HAM or Hypertext Abstract Machine, as described by Campbell and Goodman. </a:t>
            </a:r>
          </a:p>
          <a:p>
            <a:pPr lvl="1">
              <a:lnSpc>
                <a:spcPct val="90000"/>
              </a:lnSpc>
            </a:pPr>
            <a:r>
              <a:rPr lang="en-US" sz="1800">
                <a:latin typeface="Arial" charset="0"/>
                <a:ea typeface="宋体" charset="0"/>
              </a:rPr>
              <a:t>The Trellis model, a reference model by Stotts and Furuta. </a:t>
            </a:r>
          </a:p>
          <a:p>
            <a:pPr lvl="1">
              <a:lnSpc>
                <a:spcPct val="90000"/>
              </a:lnSpc>
            </a:pPr>
            <a:r>
              <a:rPr lang="en-US" sz="1800">
                <a:latin typeface="Arial" charset="0"/>
                <a:ea typeface="宋体" charset="0"/>
              </a:rPr>
              <a:t>The Dexter model, a reference model by Halasz and Schwartz, written in the specification language Z. </a:t>
            </a:r>
          </a:p>
          <a:p>
            <a:pPr lvl="1">
              <a:lnSpc>
                <a:spcPct val="90000"/>
              </a:lnSpc>
            </a:pPr>
            <a:r>
              <a:rPr lang="en-US" sz="1800">
                <a:latin typeface="Arial" charset="0"/>
                <a:ea typeface="宋体" charset="0"/>
              </a:rPr>
              <a:t>The Formal Model by B. Lange, a reference model written in the specification language VDM. </a:t>
            </a:r>
          </a:p>
          <a:p>
            <a:pPr lvl="1">
              <a:lnSpc>
                <a:spcPct val="90000"/>
              </a:lnSpc>
            </a:pPr>
            <a:r>
              <a:rPr lang="en-US" sz="1800">
                <a:latin typeface="Arial" charset="0"/>
                <a:ea typeface="宋体" charset="0"/>
              </a:rPr>
              <a:t>The Tower Model, a more general object-oriented model by De Bra, Houben and Kornatzky.</a:t>
            </a:r>
            <a:r>
              <a:rPr lang="en-US" sz="700">
                <a:latin typeface="Arial" charset="0"/>
                <a:ea typeface="宋体" charset="0"/>
              </a:rPr>
              <a:t>   </a:t>
            </a:r>
          </a:p>
        </p:txBody>
      </p:sp>
      <p:sp>
        <p:nvSpPr>
          <p:cNvPr id="66457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082F52B-9107-1D42-B895-8A27D89D80A6}" type="slidenum">
              <a:rPr lang="en-US" sz="1200">
                <a:latin typeface="Garamond" charset="0"/>
              </a:rPr>
              <a:pPr eaLnBrk="1" hangingPunct="1"/>
              <a:t>347</a:t>
            </a:fld>
            <a:endParaRPr lang="en-US" sz="1200">
              <a:latin typeface="Garamond" charset="0"/>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01" name="Rectangle 2"/>
          <p:cNvSpPr>
            <a:spLocks noGrp="1" noChangeArrowheads="1"/>
          </p:cNvSpPr>
          <p:nvPr>
            <p:ph type="title"/>
          </p:nvPr>
        </p:nvSpPr>
        <p:spPr/>
        <p:txBody>
          <a:bodyPr/>
          <a:lstStyle/>
          <a:p>
            <a:r>
              <a:rPr lang="en-US" sz="4000">
                <a:latin typeface="Garamond" charset="0"/>
                <a:ea typeface="宋体" charset="0"/>
              </a:rPr>
              <a:t>HAM Reference Model : Hypertext Style</a:t>
            </a:r>
          </a:p>
        </p:txBody>
      </p:sp>
      <p:sp>
        <p:nvSpPr>
          <p:cNvPr id="665602" name="Rectangle 3"/>
          <p:cNvSpPr>
            <a:spLocks noGrp="1" noChangeArrowheads="1"/>
          </p:cNvSpPr>
          <p:nvPr>
            <p:ph idx="1"/>
          </p:nvPr>
        </p:nvSpPr>
        <p:spPr>
          <a:xfrm>
            <a:off x="152400" y="1066800"/>
            <a:ext cx="8763000" cy="2722563"/>
          </a:xfrm>
        </p:spPr>
        <p:txBody>
          <a:bodyPr/>
          <a:lstStyle/>
          <a:p>
            <a:pPr>
              <a:lnSpc>
                <a:spcPct val="90000"/>
              </a:lnSpc>
            </a:pPr>
            <a:r>
              <a:rPr lang="en-US" sz="1800">
                <a:latin typeface="Arial" charset="0"/>
                <a:ea typeface="宋体" charset="0"/>
              </a:rPr>
              <a:t>HAM is a transaction-based server for a hypertext storage system. </a:t>
            </a:r>
          </a:p>
          <a:p>
            <a:pPr>
              <a:lnSpc>
                <a:spcPct val="90000"/>
              </a:lnSpc>
            </a:pPr>
            <a:r>
              <a:rPr lang="en-US" sz="1800">
                <a:latin typeface="Arial" charset="0"/>
                <a:ea typeface="宋体" charset="0"/>
              </a:rPr>
              <a:t>The server is designed to handle multiple users in a networked environment. </a:t>
            </a:r>
          </a:p>
          <a:p>
            <a:pPr>
              <a:lnSpc>
                <a:spcPct val="90000"/>
              </a:lnSpc>
            </a:pPr>
            <a:r>
              <a:rPr lang="en-US" sz="1800">
                <a:latin typeface="Arial" charset="0"/>
                <a:ea typeface="宋体" charset="0"/>
              </a:rPr>
              <a:t>The storage system consists of a collection of contexts, nodes, links, and attributes that make up a hypertext graph.</a:t>
            </a:r>
            <a:r>
              <a:rPr lang="ja-JP" altLang="en-US" sz="1800">
                <a:latin typeface="Arial" charset="0"/>
                <a:ea typeface="宋体" charset="0"/>
              </a:rPr>
              <a:t>”</a:t>
            </a:r>
            <a:endParaRPr lang="en-US" altLang="ja-JP" sz="1800">
              <a:latin typeface="Arial" charset="0"/>
              <a:ea typeface="宋体" charset="0"/>
            </a:endParaRPr>
          </a:p>
          <a:p>
            <a:pPr>
              <a:lnSpc>
                <a:spcPct val="90000"/>
              </a:lnSpc>
            </a:pPr>
            <a:r>
              <a:rPr lang="en-US" sz="1800">
                <a:latin typeface="Arial" charset="0"/>
                <a:ea typeface="宋体" charset="0"/>
              </a:rPr>
              <a:t>HAM sits in between the file system and the user interface. Campbell and Goodman envisioned the graphical representation given below: </a:t>
            </a:r>
          </a:p>
          <a:p>
            <a:pPr>
              <a:lnSpc>
                <a:spcPct val="90000"/>
              </a:lnSpc>
            </a:pPr>
            <a:r>
              <a:rPr lang="en-US" sz="1800">
                <a:latin typeface="Arial" charset="0"/>
                <a:ea typeface="宋体" charset="0"/>
              </a:rPr>
              <a:t>HAM is a lower level machine, tied closely to the storage (file) system, while having a looser connection to the applications and user interfaces. </a:t>
            </a:r>
          </a:p>
          <a:p>
            <a:pPr>
              <a:lnSpc>
                <a:spcPct val="90000"/>
              </a:lnSpc>
            </a:pPr>
            <a:r>
              <a:rPr lang="en-US" sz="1800">
                <a:latin typeface="Arial" charset="0"/>
                <a:ea typeface="宋体" charset="0"/>
              </a:rPr>
              <a:t>HAM is only part of this architecture and not the whole system.</a:t>
            </a:r>
          </a:p>
        </p:txBody>
      </p:sp>
      <p:sp>
        <p:nvSpPr>
          <p:cNvPr id="66560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1AED760-809D-7E49-9C2D-C939EE883BF2}" type="slidenum">
              <a:rPr lang="en-US" sz="1200">
                <a:latin typeface="Garamond" charset="0"/>
              </a:rPr>
              <a:pPr eaLnBrk="1" hangingPunct="1"/>
              <a:t>348</a:t>
            </a:fld>
            <a:endParaRPr lang="en-US" sz="1200">
              <a:latin typeface="Garamond" charset="0"/>
            </a:endParaRPr>
          </a:p>
        </p:txBody>
      </p:sp>
      <p:sp>
        <p:nvSpPr>
          <p:cNvPr id="1049604" name="Rectangle 4"/>
          <p:cNvSpPr>
            <a:spLocks noChangeArrowheads="1"/>
          </p:cNvSpPr>
          <p:nvPr/>
        </p:nvSpPr>
        <p:spPr bwMode="auto">
          <a:xfrm>
            <a:off x="3505200" y="4419600"/>
            <a:ext cx="16002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User Interface</a:t>
            </a:r>
          </a:p>
        </p:txBody>
      </p:sp>
      <p:sp>
        <p:nvSpPr>
          <p:cNvPr id="1049605" name="Rectangle 5"/>
          <p:cNvSpPr>
            <a:spLocks noChangeArrowheads="1"/>
          </p:cNvSpPr>
          <p:nvPr/>
        </p:nvSpPr>
        <p:spPr bwMode="auto">
          <a:xfrm>
            <a:off x="3327400" y="5003800"/>
            <a:ext cx="20447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dirty="0"/>
              <a:t>Application Tools</a:t>
            </a:r>
          </a:p>
        </p:txBody>
      </p:sp>
      <p:sp>
        <p:nvSpPr>
          <p:cNvPr id="1049606" name="Rectangle 6"/>
          <p:cNvSpPr>
            <a:spLocks noChangeArrowheads="1"/>
          </p:cNvSpPr>
          <p:nvPr/>
        </p:nvSpPr>
        <p:spPr bwMode="auto">
          <a:xfrm>
            <a:off x="2590800" y="5638800"/>
            <a:ext cx="37338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Hypertext Abstract Model (HAM)</a:t>
            </a:r>
          </a:p>
        </p:txBody>
      </p:sp>
      <p:cxnSp>
        <p:nvCxnSpPr>
          <p:cNvPr id="1049607" name="AutoShape 7"/>
          <p:cNvCxnSpPr>
            <a:cxnSpLocks noChangeShapeType="1"/>
            <a:stCxn id="1049605" idx="2"/>
            <a:endCxn id="1049606" idx="0"/>
          </p:cNvCxnSpPr>
          <p:nvPr/>
        </p:nvCxnSpPr>
        <p:spPr bwMode="auto">
          <a:xfrm rot="16200000" flipH="1">
            <a:off x="4260850" y="5441950"/>
            <a:ext cx="285750" cy="107950"/>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49608" name="Rectangle 8"/>
          <p:cNvSpPr>
            <a:spLocks noChangeArrowheads="1"/>
          </p:cNvSpPr>
          <p:nvPr/>
        </p:nvSpPr>
        <p:spPr bwMode="auto">
          <a:xfrm>
            <a:off x="2667000" y="6248400"/>
            <a:ext cx="37338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Host File System</a:t>
            </a:r>
          </a:p>
        </p:txBody>
      </p:sp>
      <p:cxnSp>
        <p:nvCxnSpPr>
          <p:cNvPr id="1049609" name="AutoShape 9"/>
          <p:cNvCxnSpPr>
            <a:cxnSpLocks noChangeShapeType="1"/>
            <a:stCxn id="1049604" idx="2"/>
            <a:endCxn id="1049605" idx="0"/>
          </p:cNvCxnSpPr>
          <p:nvPr/>
        </p:nvCxnSpPr>
        <p:spPr bwMode="auto">
          <a:xfrm rot="16200000" flipH="1">
            <a:off x="4210050" y="4864100"/>
            <a:ext cx="234950" cy="44450"/>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9610" name="AutoShape 10"/>
          <p:cNvCxnSpPr>
            <a:cxnSpLocks noChangeShapeType="1"/>
            <a:stCxn id="1049606" idx="2"/>
            <a:endCxn id="1049608" idx="0"/>
          </p:cNvCxnSpPr>
          <p:nvPr/>
        </p:nvCxnSpPr>
        <p:spPr bwMode="auto">
          <a:xfrm rot="16200000" flipH="1">
            <a:off x="4365625" y="6080125"/>
            <a:ext cx="260350" cy="76200"/>
          </a:xfrm>
          <a:prstGeom prst="bentConnector3">
            <a:avLst>
              <a:gd name="adj1" fmla="val 50000"/>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5" name="Rectangle 2"/>
          <p:cNvSpPr>
            <a:spLocks noGrp="1" noChangeArrowheads="1"/>
          </p:cNvSpPr>
          <p:nvPr>
            <p:ph type="title"/>
          </p:nvPr>
        </p:nvSpPr>
        <p:spPr/>
        <p:txBody>
          <a:bodyPr/>
          <a:lstStyle/>
          <a:p>
            <a:r>
              <a:rPr lang="en-US" sz="3600">
                <a:latin typeface="Garamond" charset="0"/>
                <a:ea typeface="宋体" charset="0"/>
              </a:rPr>
              <a:t>Trellis Reference Model : Hypertext Style</a:t>
            </a:r>
          </a:p>
        </p:txBody>
      </p:sp>
      <p:sp>
        <p:nvSpPr>
          <p:cNvPr id="666626" name="Rectangle 3"/>
          <p:cNvSpPr>
            <a:spLocks noGrp="1" noChangeArrowheads="1"/>
          </p:cNvSpPr>
          <p:nvPr>
            <p:ph idx="1"/>
          </p:nvPr>
        </p:nvSpPr>
        <p:spPr>
          <a:xfrm>
            <a:off x="152400" y="1066800"/>
            <a:ext cx="8763000" cy="3505200"/>
          </a:xfrm>
        </p:spPr>
        <p:txBody>
          <a:bodyPr/>
          <a:lstStyle/>
          <a:p>
            <a:r>
              <a:rPr lang="en-US" sz="2000">
                <a:latin typeface="Arial" charset="0"/>
                <a:ea typeface="宋体" charset="0"/>
              </a:rPr>
              <a:t>Richard Furuta and P. David Stotts developed a hypertext system, based on Petri Nets, called the Trellis System. </a:t>
            </a:r>
          </a:p>
          <a:p>
            <a:pPr lvl="1"/>
            <a:r>
              <a:rPr lang="en-US" sz="1800">
                <a:latin typeface="Arial" charset="0"/>
                <a:ea typeface="宋体" charset="0"/>
              </a:rPr>
              <a:t>From the Trellis model they deduced a meta-model, which they called the Trellis hypertext reference model, abbreviated as r-model. </a:t>
            </a:r>
          </a:p>
          <a:p>
            <a:pPr lvl="1"/>
            <a:r>
              <a:rPr lang="en-US" sz="1800">
                <a:latin typeface="Arial" charset="0"/>
                <a:ea typeface="宋体" charset="0"/>
              </a:rPr>
              <a:t>The r-model is separated into five logical levels, as shown in the figure below. Within each level one finds one or more representations of part or all of the hypertext. </a:t>
            </a:r>
          </a:p>
          <a:p>
            <a:pPr lvl="1"/>
            <a:r>
              <a:rPr lang="en-US" sz="1800">
                <a:latin typeface="Arial" charset="0"/>
                <a:ea typeface="宋体" charset="0"/>
              </a:rPr>
              <a:t>In contrast to the HAM (and the other reference models) the levels represent levels of abstraction, not components of the system. </a:t>
            </a:r>
          </a:p>
          <a:p>
            <a:pPr lvl="1"/>
            <a:r>
              <a:rPr lang="en-US" sz="1800">
                <a:latin typeface="Arial" charset="0"/>
                <a:ea typeface="宋体" charset="0"/>
              </a:rPr>
              <a:t>The levels may be grouped into three categories: abstract, concrete and visible.</a:t>
            </a:r>
            <a:endParaRPr lang="en-US" sz="4400">
              <a:latin typeface="Arial" charset="0"/>
              <a:ea typeface="宋体" charset="0"/>
            </a:endParaRPr>
          </a:p>
        </p:txBody>
      </p:sp>
      <p:sp>
        <p:nvSpPr>
          <p:cNvPr id="66662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15523DC-57AB-044C-AC0B-76A9FE5E19AC}" type="slidenum">
              <a:rPr lang="en-US" sz="1200">
                <a:latin typeface="Garamond" charset="0"/>
              </a:rPr>
              <a:pPr eaLnBrk="1" hangingPunct="1"/>
              <a:t>349</a:t>
            </a:fld>
            <a:endParaRPr lang="en-US" sz="1200">
              <a:latin typeface="Garamond" charset="0"/>
            </a:endParaRPr>
          </a:p>
        </p:txBody>
      </p:sp>
      <p:sp>
        <p:nvSpPr>
          <p:cNvPr id="1050628" name="Rectangle 4"/>
          <p:cNvSpPr>
            <a:spLocks noChangeArrowheads="1"/>
          </p:cNvSpPr>
          <p:nvPr/>
        </p:nvSpPr>
        <p:spPr bwMode="auto">
          <a:xfrm>
            <a:off x="3048000" y="4495800"/>
            <a:ext cx="3581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Abstract Component Level</a:t>
            </a:r>
          </a:p>
        </p:txBody>
      </p:sp>
      <p:sp>
        <p:nvSpPr>
          <p:cNvPr id="1050629" name="Rectangle 5"/>
          <p:cNvSpPr>
            <a:spLocks noChangeArrowheads="1"/>
          </p:cNvSpPr>
          <p:nvPr/>
        </p:nvSpPr>
        <p:spPr bwMode="auto">
          <a:xfrm>
            <a:off x="3048000" y="4845050"/>
            <a:ext cx="3581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Abstract Hypertext Level</a:t>
            </a:r>
          </a:p>
        </p:txBody>
      </p:sp>
      <p:sp>
        <p:nvSpPr>
          <p:cNvPr id="1050630" name="Rectangle 6"/>
          <p:cNvSpPr>
            <a:spLocks noChangeArrowheads="1"/>
          </p:cNvSpPr>
          <p:nvPr/>
        </p:nvSpPr>
        <p:spPr bwMode="auto">
          <a:xfrm>
            <a:off x="3048000" y="5187950"/>
            <a:ext cx="3581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Concrete Context Level</a:t>
            </a:r>
          </a:p>
        </p:txBody>
      </p:sp>
      <p:sp>
        <p:nvSpPr>
          <p:cNvPr id="1050631" name="Rectangle 7"/>
          <p:cNvSpPr>
            <a:spLocks noChangeArrowheads="1"/>
          </p:cNvSpPr>
          <p:nvPr/>
        </p:nvSpPr>
        <p:spPr bwMode="auto">
          <a:xfrm>
            <a:off x="3048000" y="5530850"/>
            <a:ext cx="3581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Concrete Hypertext Level</a:t>
            </a:r>
          </a:p>
        </p:txBody>
      </p:sp>
      <p:sp>
        <p:nvSpPr>
          <p:cNvPr id="1050632" name="Rectangle 8"/>
          <p:cNvSpPr>
            <a:spLocks noChangeArrowheads="1"/>
          </p:cNvSpPr>
          <p:nvPr/>
        </p:nvSpPr>
        <p:spPr bwMode="auto">
          <a:xfrm>
            <a:off x="3048000" y="5880100"/>
            <a:ext cx="3581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Visible Hypertext Level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altLang="zh-CN">
                <a:latin typeface="Garamond" charset="0"/>
                <a:ea typeface="宋体" charset="0"/>
              </a:rPr>
              <a:t>Engineering Common Ground</a:t>
            </a:r>
          </a:p>
        </p:txBody>
      </p:sp>
      <p:sp>
        <p:nvSpPr>
          <p:cNvPr id="72706" name="Rectangle 3"/>
          <p:cNvSpPr>
            <a:spLocks noGrp="1" noChangeArrowheads="1"/>
          </p:cNvSpPr>
          <p:nvPr>
            <p:ph sz="half" idx="1"/>
          </p:nvPr>
        </p:nvSpPr>
        <p:spPr/>
        <p:txBody>
          <a:bodyPr/>
          <a:lstStyle/>
          <a:p>
            <a:pPr eaLnBrk="1" hangingPunct="1"/>
            <a:r>
              <a:rPr lang="en-US" altLang="zh-CN" sz="2600">
                <a:latin typeface="Arial" charset="0"/>
                <a:ea typeface="宋体" charset="0"/>
              </a:rPr>
              <a:t>Reliability</a:t>
            </a:r>
          </a:p>
          <a:p>
            <a:pPr marL="742950" lvl="1" indent="-285750" eaLnBrk="1" hangingPunct="1"/>
            <a:r>
              <a:rPr lang="en-US" altLang="zh-CN" sz="2200">
                <a:latin typeface="Arial" charset="0"/>
                <a:ea typeface="宋体" charset="0"/>
              </a:rPr>
              <a:t>Specification Owner</a:t>
            </a:r>
          </a:p>
          <a:p>
            <a:pPr marL="742950" lvl="1" indent="-285750" eaLnBrk="1" hangingPunct="1"/>
            <a:r>
              <a:rPr lang="en-US" altLang="zh-CN" sz="2200">
                <a:latin typeface="Arial" charset="0"/>
                <a:ea typeface="宋体" charset="0"/>
              </a:rPr>
              <a:t>Frozen Requirements</a:t>
            </a:r>
          </a:p>
          <a:p>
            <a:pPr marL="742950" lvl="1" indent="-285750" eaLnBrk="1" hangingPunct="1"/>
            <a:r>
              <a:rPr lang="en-US" altLang="zh-CN" sz="2200">
                <a:latin typeface="Arial" charset="0"/>
                <a:ea typeface="宋体" charset="0"/>
              </a:rPr>
              <a:t>Verification</a:t>
            </a:r>
          </a:p>
          <a:p>
            <a:pPr marL="742950" lvl="1" indent="-285750" eaLnBrk="1" hangingPunct="1"/>
            <a:endParaRPr lang="en-US" altLang="zh-CN" sz="2200">
              <a:latin typeface="Arial" charset="0"/>
              <a:ea typeface="宋体" charset="0"/>
            </a:endParaRPr>
          </a:p>
          <a:p>
            <a:pPr eaLnBrk="1" hangingPunct="1"/>
            <a:r>
              <a:rPr lang="en-US" altLang="zh-CN" sz="2600">
                <a:latin typeface="Arial" charset="0"/>
                <a:ea typeface="宋体" charset="0"/>
              </a:rPr>
              <a:t>Budgets</a:t>
            </a:r>
          </a:p>
          <a:p>
            <a:pPr marL="742950" lvl="1" indent="-285750" eaLnBrk="1" hangingPunct="1"/>
            <a:r>
              <a:rPr lang="en-US" altLang="zh-CN" sz="2200">
                <a:latin typeface="Arial" charset="0"/>
                <a:ea typeface="宋体" charset="0"/>
              </a:rPr>
              <a:t>Schedule</a:t>
            </a:r>
          </a:p>
          <a:p>
            <a:pPr marL="742950" lvl="1" indent="-285750" eaLnBrk="1" hangingPunct="1"/>
            <a:r>
              <a:rPr lang="en-US" altLang="zh-CN" sz="2200">
                <a:latin typeface="Arial" charset="0"/>
                <a:ea typeface="宋体" charset="0"/>
              </a:rPr>
              <a:t>Complexity</a:t>
            </a:r>
          </a:p>
        </p:txBody>
      </p:sp>
      <p:sp>
        <p:nvSpPr>
          <p:cNvPr id="72707" name="Rectangle 4"/>
          <p:cNvSpPr>
            <a:spLocks noGrp="1" noChangeArrowheads="1"/>
          </p:cNvSpPr>
          <p:nvPr>
            <p:ph sz="half" idx="2"/>
          </p:nvPr>
        </p:nvSpPr>
        <p:spPr/>
        <p:txBody>
          <a:bodyPr/>
          <a:lstStyle/>
          <a:p>
            <a:pPr eaLnBrk="1" hangingPunct="1"/>
            <a:r>
              <a:rPr lang="en-US" altLang="zh-CN" sz="2600">
                <a:latin typeface="Arial" charset="0"/>
                <a:ea typeface="宋体" charset="0"/>
              </a:rPr>
              <a:t>Innovation</a:t>
            </a:r>
          </a:p>
          <a:p>
            <a:pPr marL="742950" lvl="1" indent="-285750" eaLnBrk="1" hangingPunct="1"/>
            <a:r>
              <a:rPr lang="en-US" altLang="zh-CN" sz="2200">
                <a:latin typeface="Arial" charset="0"/>
                <a:ea typeface="宋体" charset="0"/>
              </a:rPr>
              <a:t>Near-term Requirements</a:t>
            </a:r>
          </a:p>
          <a:p>
            <a:pPr marL="742950" lvl="1" indent="-285750" eaLnBrk="1" hangingPunct="1"/>
            <a:r>
              <a:rPr lang="en-US" altLang="zh-CN" sz="2200">
                <a:latin typeface="Arial" charset="0"/>
                <a:ea typeface="宋体" charset="0"/>
              </a:rPr>
              <a:t>In-place Evolution</a:t>
            </a:r>
          </a:p>
          <a:p>
            <a:pPr marL="742950" lvl="1" indent="-285750" eaLnBrk="1" hangingPunct="1"/>
            <a:endParaRPr lang="en-US" altLang="zh-CN" sz="2200">
              <a:latin typeface="Arial" charset="0"/>
              <a:ea typeface="宋体" charset="0"/>
            </a:endParaRPr>
          </a:p>
          <a:p>
            <a:pPr eaLnBrk="1" hangingPunct="1"/>
            <a:r>
              <a:rPr lang="en-US" altLang="zh-CN" sz="2600">
                <a:latin typeface="Arial" charset="0"/>
                <a:ea typeface="宋体" charset="0"/>
              </a:rPr>
              <a:t>People</a:t>
            </a:r>
          </a:p>
          <a:p>
            <a:pPr marL="742950" lvl="1" indent="-285750" eaLnBrk="1" hangingPunct="1"/>
            <a:r>
              <a:rPr lang="en-US" altLang="zh-CN" sz="2200">
                <a:latin typeface="Arial" charset="0"/>
                <a:ea typeface="宋体" charset="0"/>
              </a:rPr>
              <a:t>Management</a:t>
            </a:r>
          </a:p>
          <a:p>
            <a:pPr marL="742950" lvl="1" indent="-285750" eaLnBrk="1" hangingPunct="1"/>
            <a:r>
              <a:rPr lang="en-US" altLang="zh-CN" sz="2200">
                <a:latin typeface="Arial" charset="0"/>
                <a:ea typeface="宋体" charset="0"/>
              </a:rPr>
              <a:t>Personalities</a:t>
            </a:r>
          </a:p>
        </p:txBody>
      </p:sp>
      <p:sp>
        <p:nvSpPr>
          <p:cNvPr id="72708"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BB5436C-C372-B546-BB6C-7032156E77C7}" type="slidenum">
              <a:rPr lang="en-US" altLang="zh-CN" sz="1200">
                <a:latin typeface="Garamond" charset="0"/>
              </a:rPr>
              <a:pPr eaLnBrk="1" hangingPunct="1"/>
              <a:t>35</a:t>
            </a:fld>
            <a:endParaRPr lang="en-US" altLang="zh-CN" sz="1200">
              <a:latin typeface="Garamond" charset="0"/>
            </a:endParaRPr>
          </a:p>
        </p:txBody>
      </p:sp>
    </p:spTree>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49" name="Rectangle 2"/>
          <p:cNvSpPr>
            <a:spLocks noGrp="1" noChangeArrowheads="1"/>
          </p:cNvSpPr>
          <p:nvPr>
            <p:ph type="title"/>
          </p:nvPr>
        </p:nvSpPr>
        <p:spPr/>
        <p:txBody>
          <a:bodyPr/>
          <a:lstStyle/>
          <a:p>
            <a:r>
              <a:rPr lang="en-US" sz="3600">
                <a:latin typeface="Garamond" charset="0"/>
                <a:ea typeface="宋体" charset="0"/>
              </a:rPr>
              <a:t>Dexter Reference Model : Hypertext Style</a:t>
            </a:r>
          </a:p>
        </p:txBody>
      </p:sp>
      <p:sp>
        <p:nvSpPr>
          <p:cNvPr id="667650" name="Rectangle 3"/>
          <p:cNvSpPr>
            <a:spLocks noGrp="1" noChangeArrowheads="1"/>
          </p:cNvSpPr>
          <p:nvPr>
            <p:ph idx="1"/>
          </p:nvPr>
        </p:nvSpPr>
        <p:spPr>
          <a:xfrm>
            <a:off x="152400" y="1066800"/>
            <a:ext cx="8991600" cy="3505200"/>
          </a:xfrm>
        </p:spPr>
        <p:txBody>
          <a:bodyPr/>
          <a:lstStyle/>
          <a:p>
            <a:pPr>
              <a:lnSpc>
                <a:spcPct val="90000"/>
              </a:lnSpc>
            </a:pPr>
            <a:r>
              <a:rPr lang="en-US" sz="1800">
                <a:latin typeface="Arial" charset="0"/>
                <a:ea typeface="宋体" charset="0"/>
              </a:rPr>
              <a:t>The goal of the model is to provide a principled basis for comparing systems as well as for developing interchange and interoperability standards.</a:t>
            </a:r>
          </a:p>
          <a:p>
            <a:pPr>
              <a:lnSpc>
                <a:spcPct val="90000"/>
              </a:lnSpc>
            </a:pPr>
            <a:r>
              <a:rPr lang="en-US" sz="1800">
                <a:latin typeface="Arial" charset="0"/>
                <a:ea typeface="宋体" charset="0"/>
              </a:rPr>
              <a:t>The focus of the Dexter model is on the </a:t>
            </a:r>
            <a:r>
              <a:rPr lang="en-US" sz="1800" u="sng">
                <a:latin typeface="Arial" charset="0"/>
                <a:ea typeface="宋体" charset="0"/>
              </a:rPr>
              <a:t>storage layer</a:t>
            </a:r>
            <a:r>
              <a:rPr lang="en-US" sz="1800">
                <a:latin typeface="Arial" charset="0"/>
                <a:ea typeface="宋体" charset="0"/>
              </a:rPr>
              <a:t>, which models the basic node/link network structure that is the essence of hypertext. </a:t>
            </a:r>
          </a:p>
          <a:p>
            <a:pPr>
              <a:lnSpc>
                <a:spcPct val="90000"/>
              </a:lnSpc>
            </a:pPr>
            <a:r>
              <a:rPr lang="en-US" sz="1800">
                <a:latin typeface="Arial" charset="0"/>
                <a:ea typeface="宋体" charset="0"/>
              </a:rPr>
              <a:t>The storage layer describes a "database" that is composed of a hierarchy of data-containing "components" (normally called "nodes") which are interconnected by relational "links". </a:t>
            </a:r>
          </a:p>
          <a:p>
            <a:pPr>
              <a:lnSpc>
                <a:spcPct val="90000"/>
              </a:lnSpc>
            </a:pPr>
            <a:r>
              <a:rPr lang="en-US" sz="1800">
                <a:latin typeface="Arial" charset="0"/>
                <a:ea typeface="宋体" charset="0"/>
              </a:rPr>
              <a:t>The storage layer focuses on the mechanisms by which the components and links are "glued together" to form hypertext networks. </a:t>
            </a:r>
          </a:p>
          <a:p>
            <a:pPr>
              <a:lnSpc>
                <a:spcPct val="90000"/>
              </a:lnSpc>
            </a:pPr>
            <a:r>
              <a:rPr lang="en-US" sz="1800">
                <a:latin typeface="Arial" charset="0"/>
                <a:ea typeface="宋体" charset="0"/>
              </a:rPr>
              <a:t>The components are treated in this layer as generic containers of data. </a:t>
            </a:r>
          </a:p>
          <a:p>
            <a:pPr>
              <a:lnSpc>
                <a:spcPct val="90000"/>
              </a:lnSpc>
            </a:pPr>
            <a:r>
              <a:rPr lang="en-US" sz="1800">
                <a:latin typeface="Arial" charset="0"/>
                <a:ea typeface="宋体" charset="0"/>
              </a:rPr>
              <a:t>The model is divided in three layers, with glue in between, as shown in the figure below:</a:t>
            </a:r>
            <a:r>
              <a:rPr lang="en-US" sz="1400">
                <a:latin typeface="Arial" charset="0"/>
                <a:ea typeface="宋体" charset="0"/>
              </a:rPr>
              <a:t> </a:t>
            </a:r>
          </a:p>
        </p:txBody>
      </p:sp>
      <p:sp>
        <p:nvSpPr>
          <p:cNvPr id="66765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89B042F-8C42-3644-9FFA-EC4C675034FD}" type="slidenum">
              <a:rPr lang="en-US" sz="1200">
                <a:latin typeface="Garamond" charset="0"/>
              </a:rPr>
              <a:pPr eaLnBrk="1" hangingPunct="1"/>
              <a:t>350</a:t>
            </a:fld>
            <a:endParaRPr lang="en-US" sz="1200">
              <a:latin typeface="Garamond" charset="0"/>
            </a:endParaRPr>
          </a:p>
        </p:txBody>
      </p:sp>
      <p:sp>
        <p:nvSpPr>
          <p:cNvPr id="1051652" name="Rectangle 4"/>
          <p:cNvSpPr>
            <a:spLocks noChangeArrowheads="1"/>
          </p:cNvSpPr>
          <p:nvPr/>
        </p:nvSpPr>
        <p:spPr bwMode="auto">
          <a:xfrm>
            <a:off x="3886200" y="5035550"/>
            <a:ext cx="2819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Runtime layer</a:t>
            </a:r>
          </a:p>
        </p:txBody>
      </p:sp>
      <p:sp>
        <p:nvSpPr>
          <p:cNvPr id="1051653" name="Rectangle 5"/>
          <p:cNvSpPr>
            <a:spLocks noChangeArrowheads="1"/>
          </p:cNvSpPr>
          <p:nvPr/>
        </p:nvSpPr>
        <p:spPr bwMode="auto">
          <a:xfrm>
            <a:off x="3886200" y="5391150"/>
            <a:ext cx="2819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Storage layer</a:t>
            </a:r>
          </a:p>
        </p:txBody>
      </p:sp>
      <p:sp>
        <p:nvSpPr>
          <p:cNvPr id="1051654" name="Rectangle 6"/>
          <p:cNvSpPr>
            <a:spLocks noChangeArrowheads="1"/>
          </p:cNvSpPr>
          <p:nvPr/>
        </p:nvSpPr>
        <p:spPr bwMode="auto">
          <a:xfrm>
            <a:off x="3886200" y="5746750"/>
            <a:ext cx="2819400" cy="3492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defRPr/>
            </a:pPr>
            <a:r>
              <a:rPr lang="en-US"/>
              <a:t>Within Component layer</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3" name="Rectangle 2"/>
          <p:cNvSpPr>
            <a:spLocks noGrp="1" noChangeArrowheads="1"/>
          </p:cNvSpPr>
          <p:nvPr>
            <p:ph type="title"/>
          </p:nvPr>
        </p:nvSpPr>
        <p:spPr/>
        <p:txBody>
          <a:bodyPr/>
          <a:lstStyle/>
          <a:p>
            <a:r>
              <a:rPr lang="en-US">
                <a:latin typeface="Garamond" charset="0"/>
                <a:ea typeface="宋体" charset="0"/>
              </a:rPr>
              <a:t>A Formal Model of Hypertext</a:t>
            </a:r>
          </a:p>
        </p:txBody>
      </p:sp>
      <p:sp>
        <p:nvSpPr>
          <p:cNvPr id="668674" name="Rectangle 3"/>
          <p:cNvSpPr>
            <a:spLocks noGrp="1" noChangeArrowheads="1"/>
          </p:cNvSpPr>
          <p:nvPr>
            <p:ph idx="1"/>
          </p:nvPr>
        </p:nvSpPr>
        <p:spPr>
          <a:xfrm>
            <a:off x="457200" y="1125538"/>
            <a:ext cx="8229600" cy="4530725"/>
          </a:xfrm>
        </p:spPr>
        <p:txBody>
          <a:bodyPr/>
          <a:lstStyle/>
          <a:p>
            <a:r>
              <a:rPr lang="en-US" sz="1800">
                <a:latin typeface="Arial" charset="0"/>
                <a:ea typeface="宋体" charset="0"/>
              </a:rPr>
              <a:t>The main motivation for the definition of this formal model is the lack of means to interchange and communicate between existing hypertext systems.</a:t>
            </a:r>
          </a:p>
          <a:p>
            <a:r>
              <a:rPr lang="en-US" sz="1800">
                <a:latin typeface="Arial" charset="0"/>
                <a:ea typeface="宋体" charset="0"/>
              </a:rPr>
              <a:t>Hypertext research is driven mostly by user interface and implementation considerations. </a:t>
            </a:r>
          </a:p>
          <a:p>
            <a:r>
              <a:rPr lang="en-US" sz="1800">
                <a:latin typeface="Arial" charset="0"/>
                <a:ea typeface="宋体" charset="0"/>
              </a:rPr>
              <a:t>Very few attempts have been made to provide a formal basis for the research field. </a:t>
            </a:r>
          </a:p>
          <a:p>
            <a:r>
              <a:rPr lang="en-US" sz="1800">
                <a:latin typeface="Arial" charset="0"/>
                <a:ea typeface="宋体" charset="0"/>
              </a:rPr>
              <a:t>David Lange chose the Vienna Development Method (VDM) [BJ82,Jones-86] because it supports the top-down development of software systems specified in a notion suitable for formal verification. </a:t>
            </a:r>
          </a:p>
          <a:p>
            <a:r>
              <a:rPr lang="en-US" sz="1800">
                <a:latin typeface="Arial" charset="0"/>
                <a:ea typeface="宋体" charset="0"/>
              </a:rPr>
              <a:t>Like the Dexter model Lange's model emphasizes the data structure of hyper-documents. Therefore Lange calls it a data-model of hypertext. </a:t>
            </a:r>
          </a:p>
          <a:p>
            <a:r>
              <a:rPr lang="en-US" sz="1800">
                <a:latin typeface="Arial" charset="0"/>
                <a:ea typeface="宋体" charset="0"/>
              </a:rPr>
              <a:t>This data-model defines nodes, links, network structures, etc. </a:t>
            </a:r>
          </a:p>
          <a:p>
            <a:r>
              <a:rPr lang="en-US" sz="1800">
                <a:latin typeface="Arial" charset="0"/>
                <a:ea typeface="宋体" charset="0"/>
              </a:rPr>
              <a:t>The model goes further than the Dexter model in looking inside the nodes of a hyper-document to find slots,buttons and fields. </a:t>
            </a:r>
          </a:p>
          <a:p>
            <a:r>
              <a:rPr lang="en-US" sz="1800">
                <a:latin typeface="Arial" charset="0"/>
                <a:ea typeface="宋体" charset="0"/>
              </a:rPr>
              <a:t>The basic data-model is then extended with features to become an object-oriented model for hypertext. </a:t>
            </a:r>
          </a:p>
        </p:txBody>
      </p:sp>
      <p:sp>
        <p:nvSpPr>
          <p:cNvPr id="66867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AED1A82-3640-BB41-AF89-1882340A908F}" type="slidenum">
              <a:rPr lang="en-US" sz="1200">
                <a:latin typeface="Garamond" charset="0"/>
              </a:rPr>
              <a:pPr eaLnBrk="1" hangingPunct="1"/>
              <a:t>351</a:t>
            </a:fld>
            <a:endParaRPr lang="en-US" sz="1200">
              <a:latin typeface="Garamond" charset="0"/>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7" name="Rectangle 2"/>
          <p:cNvSpPr>
            <a:spLocks noGrp="1" noChangeArrowheads="1"/>
          </p:cNvSpPr>
          <p:nvPr>
            <p:ph type="title"/>
          </p:nvPr>
        </p:nvSpPr>
        <p:spPr/>
        <p:txBody>
          <a:bodyPr/>
          <a:lstStyle/>
          <a:p>
            <a:r>
              <a:rPr lang="en-US" sz="3600">
                <a:latin typeface="Garamond" charset="0"/>
                <a:ea typeface="宋体" charset="0"/>
              </a:rPr>
              <a:t>Tower Reference Model: Hypertext Style</a:t>
            </a:r>
          </a:p>
        </p:txBody>
      </p:sp>
      <p:sp>
        <p:nvSpPr>
          <p:cNvPr id="669698" name="Rectangle 3"/>
          <p:cNvSpPr>
            <a:spLocks noGrp="1" noChangeArrowheads="1"/>
          </p:cNvSpPr>
          <p:nvPr>
            <p:ph idx="1"/>
          </p:nvPr>
        </p:nvSpPr>
        <p:spPr>
          <a:xfrm>
            <a:off x="457200" y="1196975"/>
            <a:ext cx="8229600" cy="4530725"/>
          </a:xfrm>
        </p:spPr>
        <p:txBody>
          <a:bodyPr/>
          <a:lstStyle/>
          <a:p>
            <a:r>
              <a:rPr lang="en-US" sz="1600">
                <a:latin typeface="Arial" charset="0"/>
                <a:ea typeface="宋体" charset="0"/>
              </a:rPr>
              <a:t>Background</a:t>
            </a:r>
            <a:r>
              <a:rPr lang="en-US" sz="700">
                <a:latin typeface="Arial" charset="0"/>
                <a:ea typeface="宋体" charset="0"/>
              </a:rPr>
              <a:t>:</a:t>
            </a:r>
          </a:p>
          <a:p>
            <a:pPr lvl="1"/>
            <a:r>
              <a:rPr lang="en-US" sz="1200">
                <a:latin typeface="Arial" charset="0"/>
                <a:ea typeface="宋体" charset="0"/>
              </a:rPr>
              <a:t>Trellis model describes the "abstract component level" in a way that makes it sound like there would be no need for containers containing containers (or in more common terminology: composites containing composites). </a:t>
            </a:r>
          </a:p>
          <a:p>
            <a:pPr lvl="1"/>
            <a:r>
              <a:rPr lang="en-US" sz="1200">
                <a:latin typeface="Arial" charset="0"/>
                <a:ea typeface="宋体" charset="0"/>
              </a:rPr>
              <a:t>The Dexter model allows undirected (and bidirectional) links, but only between two nodes (called components). </a:t>
            </a:r>
          </a:p>
          <a:p>
            <a:pPr lvl="2"/>
            <a:r>
              <a:rPr lang="en-US" sz="1100">
                <a:latin typeface="Arial" charset="0"/>
                <a:ea typeface="宋体" charset="0"/>
              </a:rPr>
              <a:t>Links between more than two nodes are allowed but must be directed (they must have at least one "destination" or "TO" endpoint). </a:t>
            </a:r>
          </a:p>
          <a:p>
            <a:pPr lvl="2"/>
            <a:r>
              <a:rPr lang="en-US" sz="1100">
                <a:latin typeface="Arial" charset="0"/>
                <a:ea typeface="宋体" charset="0"/>
              </a:rPr>
              <a:t>Another restriction in the Dexter model is that, while the model allows composites within composites, the hierarchy of composites must be acyclic, thus forbidding so called "Escher effects".</a:t>
            </a:r>
            <a:r>
              <a:rPr lang="en-US" sz="500">
                <a:latin typeface="Arial" charset="0"/>
                <a:ea typeface="宋体" charset="0"/>
              </a:rPr>
              <a:t> </a:t>
            </a:r>
          </a:p>
          <a:p>
            <a:r>
              <a:rPr lang="en-US" sz="1800">
                <a:latin typeface="Arial" charset="0"/>
                <a:ea typeface="宋体" charset="0"/>
              </a:rPr>
              <a:t>The Tower  model contains basic structural elements, nodes, links and anchors, tower objects and city objects. </a:t>
            </a:r>
          </a:p>
          <a:p>
            <a:pPr lvl="1"/>
            <a:r>
              <a:rPr lang="en-US" sz="1600">
                <a:latin typeface="Arial" charset="0"/>
                <a:ea typeface="宋体" charset="0"/>
              </a:rPr>
              <a:t>The tower objects are used to model different descriptions of an object, somewhat like the layers in the Dexter model. </a:t>
            </a:r>
          </a:p>
          <a:p>
            <a:pPr lvl="1"/>
            <a:r>
              <a:rPr lang="en-US" sz="1600">
                <a:latin typeface="Arial" charset="0"/>
                <a:ea typeface="宋体" charset="0"/>
              </a:rPr>
              <a:t>Type, storage structure, presentation, etc. are all levels of the tower object. </a:t>
            </a:r>
          </a:p>
          <a:p>
            <a:pPr lvl="1"/>
            <a:r>
              <a:rPr lang="en-US" sz="1600">
                <a:latin typeface="Arial" charset="0"/>
                <a:ea typeface="宋体" charset="0"/>
              </a:rPr>
              <a:t>Cities represent sets of views onto (tower) objects. </a:t>
            </a:r>
          </a:p>
          <a:p>
            <a:pPr lvl="1"/>
            <a:r>
              <a:rPr lang="en-US" sz="1600">
                <a:latin typeface="Arial" charset="0"/>
                <a:ea typeface="宋体" charset="0"/>
              </a:rPr>
              <a:t>The model allows every kind of object to be a virtual object (i.e. the result of a function or algorithm). </a:t>
            </a:r>
          </a:p>
          <a:p>
            <a:pPr lvl="2"/>
            <a:r>
              <a:rPr lang="en-US" sz="1400">
                <a:latin typeface="Arial" charset="0"/>
                <a:ea typeface="宋体" charset="0"/>
              </a:rPr>
              <a:t>Operators for defining virtual structures are Apply-to-All, Filter, Enumeration and Abstraction (or grouping). </a:t>
            </a:r>
            <a:endParaRPr lang="en-US" sz="600">
              <a:latin typeface="Arial" charset="0"/>
              <a:ea typeface="宋体" charset="0"/>
            </a:endParaRPr>
          </a:p>
        </p:txBody>
      </p:sp>
      <p:sp>
        <p:nvSpPr>
          <p:cNvPr id="669699" name="Slide Number Placeholder 5"/>
          <p:cNvSpPr>
            <a:spLocks noGrp="1"/>
          </p:cNvSpPr>
          <p:nvPr>
            <p:ph type="sldNum" sz="quarter" idx="12"/>
          </p:nvPr>
        </p:nvSpPr>
        <p:spPr>
          <a:xfrm>
            <a:off x="6934200" y="-82692875"/>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637369E-94DB-8C45-BA7B-41D2AA342741}" type="slidenum">
              <a:rPr lang="en-US" sz="1200">
                <a:latin typeface="Garamond" charset="0"/>
              </a:rPr>
              <a:pPr eaLnBrk="1" hangingPunct="1"/>
              <a:t>352</a:t>
            </a:fld>
            <a:endParaRPr lang="en-US" sz="1200">
              <a:latin typeface="Garamond" charset="0"/>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721" name="Rectangle 2"/>
          <p:cNvSpPr>
            <a:spLocks noGrp="1" noChangeArrowheads="1"/>
          </p:cNvSpPr>
          <p:nvPr>
            <p:ph type="title"/>
          </p:nvPr>
        </p:nvSpPr>
        <p:spPr/>
        <p:txBody>
          <a:bodyPr/>
          <a:lstStyle/>
          <a:p>
            <a:r>
              <a:rPr lang="en-US" sz="3200">
                <a:latin typeface="Garamond" charset="0"/>
                <a:ea typeface="宋体" charset="0"/>
              </a:rPr>
              <a:t>Blackboard Style</a:t>
            </a:r>
          </a:p>
        </p:txBody>
      </p:sp>
      <p:sp>
        <p:nvSpPr>
          <p:cNvPr id="670722" name="Rectangle 3"/>
          <p:cNvSpPr>
            <a:spLocks noGrp="1" noChangeArrowheads="1"/>
          </p:cNvSpPr>
          <p:nvPr>
            <p:ph idx="1"/>
          </p:nvPr>
        </p:nvSpPr>
        <p:spPr/>
        <p:txBody>
          <a:bodyPr/>
          <a:lstStyle/>
          <a:p>
            <a:r>
              <a:rPr lang="en-US" dirty="0">
                <a:latin typeface="Arial" charset="0"/>
                <a:ea typeface="宋体" charset="0"/>
              </a:rPr>
              <a:t>BB Metaphor:</a:t>
            </a:r>
          </a:p>
          <a:p>
            <a:pPr lvl="1"/>
            <a:r>
              <a:rPr lang="en-US" dirty="0">
                <a:latin typeface="Arial" charset="0"/>
                <a:ea typeface="宋体" charset="0"/>
              </a:rPr>
              <a:t>A group of specialists work cooperatively to solve a problem, using a blackboard as the workplace for developing the solution. </a:t>
            </a:r>
          </a:p>
          <a:p>
            <a:pPr lvl="1"/>
            <a:r>
              <a:rPr lang="en-US" dirty="0">
                <a:latin typeface="Arial" charset="0"/>
                <a:ea typeface="宋体" charset="0"/>
              </a:rPr>
              <a:t>The problem and initial data are written on the blackboard. </a:t>
            </a:r>
          </a:p>
          <a:p>
            <a:pPr lvl="1"/>
            <a:r>
              <a:rPr lang="en-US" dirty="0">
                <a:latin typeface="Arial" charset="0"/>
                <a:ea typeface="宋体" charset="0"/>
              </a:rPr>
              <a:t>The specialists watch the blackboard, and when a specialist finds sufficient information on the board to make a contribution, he records his contribution on the blackboard.</a:t>
            </a:r>
            <a:r>
              <a:rPr lang="en-US" sz="2000" dirty="0">
                <a:latin typeface="Arial" charset="0"/>
                <a:ea typeface="宋体" charset="0"/>
              </a:rPr>
              <a:t> </a:t>
            </a:r>
          </a:p>
        </p:txBody>
      </p:sp>
      <p:sp>
        <p:nvSpPr>
          <p:cNvPr id="67072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405D5FC-9174-2249-A97A-06A25036B3AC}" type="slidenum">
              <a:rPr lang="en-US" sz="1200">
                <a:latin typeface="Garamond" charset="0"/>
              </a:rPr>
              <a:pPr eaLnBrk="1" hangingPunct="1"/>
              <a:t>353</a:t>
            </a:fld>
            <a:endParaRPr lang="en-US" sz="1200">
              <a:latin typeface="Garamond" charset="0"/>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745" name="Rectangle 2"/>
          <p:cNvSpPr>
            <a:spLocks noGrp="1" noChangeArrowheads="1"/>
          </p:cNvSpPr>
          <p:nvPr>
            <p:ph type="title"/>
          </p:nvPr>
        </p:nvSpPr>
        <p:spPr/>
        <p:txBody>
          <a:bodyPr/>
          <a:lstStyle/>
          <a:p>
            <a:r>
              <a:rPr lang="en-US">
                <a:latin typeface="Arial Rounded MT Bold" charset="0"/>
                <a:ea typeface="宋体" charset="0"/>
                <a:cs typeface="Arial Rounded MT Bold" charset="0"/>
              </a:rPr>
              <a:t>BB Architecture Overview</a:t>
            </a:r>
          </a:p>
        </p:txBody>
      </p:sp>
      <p:sp>
        <p:nvSpPr>
          <p:cNvPr id="671746" name="Slide Number Placeholder 4"/>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marL="0" eaLnBrk="1" hangingPunct="1"/>
            <a:fld id="{1E31D863-004A-C345-B441-4DC3A4227687}" type="slidenum">
              <a:rPr lang="en-US" sz="1200">
                <a:latin typeface="Garamond" charset="0"/>
              </a:rPr>
              <a:pPr marL="0" eaLnBrk="1" hangingPunct="1"/>
              <a:t>354</a:t>
            </a:fld>
            <a:endParaRPr lang="en-US" sz="1200">
              <a:latin typeface="Garamond" charset="0"/>
            </a:endParaRPr>
          </a:p>
        </p:txBody>
      </p:sp>
      <p:sp>
        <p:nvSpPr>
          <p:cNvPr id="1055747" name="Rectangle 3"/>
          <p:cNvSpPr>
            <a:spLocks noChangeArrowheads="1"/>
          </p:cNvSpPr>
          <p:nvPr/>
        </p:nvSpPr>
        <p:spPr bwMode="auto">
          <a:xfrm>
            <a:off x="685800" y="2286000"/>
            <a:ext cx="1371600" cy="3429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000"/>
          </a:p>
        </p:txBody>
      </p:sp>
      <p:sp>
        <p:nvSpPr>
          <p:cNvPr id="1055748" name="Text Box 4"/>
          <p:cNvSpPr txBox="1">
            <a:spLocks noChangeArrowheads="1"/>
          </p:cNvSpPr>
          <p:nvPr/>
        </p:nvSpPr>
        <p:spPr bwMode="auto">
          <a:xfrm>
            <a:off x="609600" y="1719263"/>
            <a:ext cx="1371600" cy="4905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p>
            <a:pPr algn="ctr">
              <a:defRPr/>
            </a:pPr>
            <a:r>
              <a:rPr lang="en-US" sz="1600"/>
              <a:t>Blackboard</a:t>
            </a:r>
          </a:p>
          <a:p>
            <a:pPr algn="ctr">
              <a:defRPr/>
            </a:pPr>
            <a:r>
              <a:rPr lang="en-US" sz="1600"/>
              <a:t>Layers</a:t>
            </a:r>
          </a:p>
        </p:txBody>
      </p:sp>
      <p:sp>
        <p:nvSpPr>
          <p:cNvPr id="1055749" name="Oval 5"/>
          <p:cNvSpPr>
            <a:spLocks noChangeArrowheads="1"/>
          </p:cNvSpPr>
          <p:nvPr/>
        </p:nvSpPr>
        <p:spPr bwMode="auto">
          <a:xfrm>
            <a:off x="1219200" y="2590800"/>
            <a:ext cx="152400" cy="1524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55750" name="Oval 6"/>
          <p:cNvSpPr>
            <a:spLocks noChangeArrowheads="1"/>
          </p:cNvSpPr>
          <p:nvPr/>
        </p:nvSpPr>
        <p:spPr bwMode="auto">
          <a:xfrm>
            <a:off x="1600200" y="3276600"/>
            <a:ext cx="152400" cy="1524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55751" name="Oval 7"/>
          <p:cNvSpPr>
            <a:spLocks noChangeArrowheads="1"/>
          </p:cNvSpPr>
          <p:nvPr/>
        </p:nvSpPr>
        <p:spPr bwMode="auto">
          <a:xfrm>
            <a:off x="1219200" y="3810000"/>
            <a:ext cx="152400" cy="1524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55752" name="Oval 8"/>
          <p:cNvSpPr>
            <a:spLocks noChangeArrowheads="1"/>
          </p:cNvSpPr>
          <p:nvPr/>
        </p:nvSpPr>
        <p:spPr bwMode="auto">
          <a:xfrm>
            <a:off x="1524000" y="4343400"/>
            <a:ext cx="152400" cy="1524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55753" name="Oval 9"/>
          <p:cNvSpPr>
            <a:spLocks noChangeArrowheads="1"/>
          </p:cNvSpPr>
          <p:nvPr/>
        </p:nvSpPr>
        <p:spPr bwMode="auto">
          <a:xfrm>
            <a:off x="1219200" y="4876800"/>
            <a:ext cx="152400" cy="1524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55754" name="Oval 10"/>
          <p:cNvSpPr>
            <a:spLocks noChangeArrowheads="1"/>
          </p:cNvSpPr>
          <p:nvPr/>
        </p:nvSpPr>
        <p:spPr bwMode="auto">
          <a:xfrm>
            <a:off x="1676400" y="5257800"/>
            <a:ext cx="152400" cy="1524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055755" name="Line 11"/>
          <p:cNvSpPr>
            <a:spLocks noChangeShapeType="1"/>
          </p:cNvSpPr>
          <p:nvPr/>
        </p:nvSpPr>
        <p:spPr bwMode="auto">
          <a:xfrm>
            <a:off x="685800" y="4648200"/>
            <a:ext cx="1371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56" name="Line 12"/>
          <p:cNvSpPr>
            <a:spLocks noChangeShapeType="1"/>
          </p:cNvSpPr>
          <p:nvPr/>
        </p:nvSpPr>
        <p:spPr bwMode="auto">
          <a:xfrm>
            <a:off x="685800" y="3657600"/>
            <a:ext cx="1371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57" name="Line 13"/>
          <p:cNvSpPr>
            <a:spLocks noChangeShapeType="1"/>
          </p:cNvSpPr>
          <p:nvPr/>
        </p:nvSpPr>
        <p:spPr bwMode="auto">
          <a:xfrm>
            <a:off x="711200" y="2971800"/>
            <a:ext cx="13716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cxnSp>
        <p:nvCxnSpPr>
          <p:cNvPr id="1055758" name="AutoShape 14"/>
          <p:cNvCxnSpPr>
            <a:cxnSpLocks noChangeShapeType="1"/>
            <a:stCxn id="1055749" idx="4"/>
            <a:endCxn id="1055750" idx="0"/>
          </p:cNvCxnSpPr>
          <p:nvPr/>
        </p:nvCxnSpPr>
        <p:spPr bwMode="auto">
          <a:xfrm>
            <a:off x="1295400" y="2743200"/>
            <a:ext cx="381000" cy="5334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55759" name="AutoShape 15"/>
          <p:cNvCxnSpPr>
            <a:cxnSpLocks noChangeShapeType="1"/>
            <a:stCxn id="1055750" idx="4"/>
            <a:endCxn id="1055751" idx="7"/>
          </p:cNvCxnSpPr>
          <p:nvPr/>
        </p:nvCxnSpPr>
        <p:spPr bwMode="auto">
          <a:xfrm flipH="1">
            <a:off x="1349375" y="3429000"/>
            <a:ext cx="327025" cy="403225"/>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55760" name="AutoShape 16"/>
          <p:cNvCxnSpPr>
            <a:cxnSpLocks noChangeShapeType="1"/>
            <a:stCxn id="1055752" idx="1"/>
            <a:endCxn id="1055751" idx="5"/>
          </p:cNvCxnSpPr>
          <p:nvPr/>
        </p:nvCxnSpPr>
        <p:spPr bwMode="auto">
          <a:xfrm flipH="1" flipV="1">
            <a:off x="1349375" y="3940175"/>
            <a:ext cx="196850" cy="42545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55761" name="AutoShape 17"/>
          <p:cNvCxnSpPr>
            <a:cxnSpLocks noChangeShapeType="1"/>
            <a:stCxn id="1055753" idx="7"/>
            <a:endCxn id="1055752" idx="3"/>
          </p:cNvCxnSpPr>
          <p:nvPr/>
        </p:nvCxnSpPr>
        <p:spPr bwMode="auto">
          <a:xfrm flipV="1">
            <a:off x="1349375" y="4473575"/>
            <a:ext cx="196850" cy="42545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55762" name="AutoShape 18"/>
          <p:cNvCxnSpPr>
            <a:cxnSpLocks noChangeShapeType="1"/>
            <a:stCxn id="1055754" idx="0"/>
            <a:endCxn id="1055752" idx="4"/>
          </p:cNvCxnSpPr>
          <p:nvPr/>
        </p:nvCxnSpPr>
        <p:spPr bwMode="auto">
          <a:xfrm flipH="1" flipV="1">
            <a:off x="1600200" y="4495800"/>
            <a:ext cx="152400" cy="7620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55763" name="Rectangle 19"/>
          <p:cNvSpPr>
            <a:spLocks noChangeArrowheads="1"/>
          </p:cNvSpPr>
          <p:nvPr/>
        </p:nvSpPr>
        <p:spPr bwMode="auto">
          <a:xfrm>
            <a:off x="2514600" y="5410200"/>
            <a:ext cx="914400" cy="9144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t>Control </a:t>
            </a:r>
          </a:p>
          <a:p>
            <a:pPr algn="ctr">
              <a:defRPr/>
            </a:pPr>
            <a:r>
              <a:rPr lang="en-US" sz="2000"/>
              <a:t>Data</a:t>
            </a:r>
          </a:p>
        </p:txBody>
      </p:sp>
      <p:sp>
        <p:nvSpPr>
          <p:cNvPr id="1055764" name="Rectangle 20"/>
          <p:cNvSpPr>
            <a:spLocks noChangeArrowheads="1"/>
          </p:cNvSpPr>
          <p:nvPr/>
        </p:nvSpPr>
        <p:spPr bwMode="auto">
          <a:xfrm>
            <a:off x="3911600" y="5105400"/>
            <a:ext cx="1219200" cy="838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t>Controller</a:t>
            </a:r>
          </a:p>
        </p:txBody>
      </p:sp>
      <p:grpSp>
        <p:nvGrpSpPr>
          <p:cNvPr id="671765" name="Group 21"/>
          <p:cNvGrpSpPr>
            <a:grpSpLocks/>
          </p:cNvGrpSpPr>
          <p:nvPr/>
        </p:nvGrpSpPr>
        <p:grpSpPr bwMode="auto">
          <a:xfrm>
            <a:off x="4038600" y="1676400"/>
            <a:ext cx="1066800" cy="457200"/>
            <a:chOff x="2736" y="912"/>
            <a:chExt cx="672" cy="288"/>
          </a:xfrm>
        </p:grpSpPr>
        <p:sp>
          <p:nvSpPr>
            <p:cNvPr id="1055766" name="Rectangle 22"/>
            <p:cNvSpPr>
              <a:spLocks noChangeArrowheads="1"/>
            </p:cNvSpPr>
            <p:nvPr/>
          </p:nvSpPr>
          <p:spPr bwMode="auto">
            <a:xfrm>
              <a:off x="2736" y="912"/>
              <a:ext cx="672" cy="2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t>KS</a:t>
              </a:r>
            </a:p>
          </p:txBody>
        </p:sp>
        <p:sp>
          <p:nvSpPr>
            <p:cNvPr id="1055767" name="Line 23"/>
            <p:cNvSpPr>
              <a:spLocks noChangeShapeType="1"/>
            </p:cNvSpPr>
            <p:nvPr/>
          </p:nvSpPr>
          <p:spPr bwMode="auto">
            <a:xfrm>
              <a:off x="2880" y="912"/>
              <a:ext cx="0" cy="2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grpSp>
        <p:nvGrpSpPr>
          <p:cNvPr id="671766" name="Group 24"/>
          <p:cNvGrpSpPr>
            <a:grpSpLocks/>
          </p:cNvGrpSpPr>
          <p:nvPr/>
        </p:nvGrpSpPr>
        <p:grpSpPr bwMode="auto">
          <a:xfrm>
            <a:off x="4038600" y="2362200"/>
            <a:ext cx="1066800" cy="457200"/>
            <a:chOff x="2736" y="912"/>
            <a:chExt cx="672" cy="288"/>
          </a:xfrm>
        </p:grpSpPr>
        <p:sp>
          <p:nvSpPr>
            <p:cNvPr id="1055769" name="Rectangle 25"/>
            <p:cNvSpPr>
              <a:spLocks noChangeArrowheads="1"/>
            </p:cNvSpPr>
            <p:nvPr/>
          </p:nvSpPr>
          <p:spPr bwMode="auto">
            <a:xfrm>
              <a:off x="2736" y="912"/>
              <a:ext cx="672" cy="2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t>KS</a:t>
              </a:r>
            </a:p>
          </p:txBody>
        </p:sp>
        <p:sp>
          <p:nvSpPr>
            <p:cNvPr id="1055770" name="Line 26"/>
            <p:cNvSpPr>
              <a:spLocks noChangeShapeType="1"/>
            </p:cNvSpPr>
            <p:nvPr/>
          </p:nvSpPr>
          <p:spPr bwMode="auto">
            <a:xfrm>
              <a:off x="2880" y="912"/>
              <a:ext cx="0" cy="2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grpSp>
        <p:nvGrpSpPr>
          <p:cNvPr id="671767" name="Group 27"/>
          <p:cNvGrpSpPr>
            <a:grpSpLocks/>
          </p:cNvGrpSpPr>
          <p:nvPr/>
        </p:nvGrpSpPr>
        <p:grpSpPr bwMode="auto">
          <a:xfrm>
            <a:off x="4038600" y="2971800"/>
            <a:ext cx="1066800" cy="457200"/>
            <a:chOff x="2736" y="912"/>
            <a:chExt cx="672" cy="288"/>
          </a:xfrm>
        </p:grpSpPr>
        <p:sp>
          <p:nvSpPr>
            <p:cNvPr id="1055772" name="Rectangle 28"/>
            <p:cNvSpPr>
              <a:spLocks noChangeArrowheads="1"/>
            </p:cNvSpPr>
            <p:nvPr/>
          </p:nvSpPr>
          <p:spPr bwMode="auto">
            <a:xfrm>
              <a:off x="2736" y="912"/>
              <a:ext cx="672" cy="2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t>KS</a:t>
              </a:r>
            </a:p>
          </p:txBody>
        </p:sp>
        <p:sp>
          <p:nvSpPr>
            <p:cNvPr id="1055773" name="Line 29"/>
            <p:cNvSpPr>
              <a:spLocks noChangeShapeType="1"/>
            </p:cNvSpPr>
            <p:nvPr/>
          </p:nvSpPr>
          <p:spPr bwMode="auto">
            <a:xfrm>
              <a:off x="2880" y="912"/>
              <a:ext cx="0" cy="2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grpSp>
        <p:nvGrpSpPr>
          <p:cNvPr id="671768" name="Group 30"/>
          <p:cNvGrpSpPr>
            <a:grpSpLocks/>
          </p:cNvGrpSpPr>
          <p:nvPr/>
        </p:nvGrpSpPr>
        <p:grpSpPr bwMode="auto">
          <a:xfrm>
            <a:off x="4038600" y="3581400"/>
            <a:ext cx="1066800" cy="457200"/>
            <a:chOff x="2736" y="912"/>
            <a:chExt cx="672" cy="288"/>
          </a:xfrm>
        </p:grpSpPr>
        <p:sp>
          <p:nvSpPr>
            <p:cNvPr id="1055775" name="Rectangle 31"/>
            <p:cNvSpPr>
              <a:spLocks noChangeArrowheads="1"/>
            </p:cNvSpPr>
            <p:nvPr/>
          </p:nvSpPr>
          <p:spPr bwMode="auto">
            <a:xfrm>
              <a:off x="2736" y="912"/>
              <a:ext cx="672" cy="2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t>KS</a:t>
              </a:r>
            </a:p>
          </p:txBody>
        </p:sp>
        <p:sp>
          <p:nvSpPr>
            <p:cNvPr id="1055776" name="Line 32"/>
            <p:cNvSpPr>
              <a:spLocks noChangeShapeType="1"/>
            </p:cNvSpPr>
            <p:nvPr/>
          </p:nvSpPr>
          <p:spPr bwMode="auto">
            <a:xfrm>
              <a:off x="2880" y="912"/>
              <a:ext cx="0" cy="2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grpSp>
        <p:nvGrpSpPr>
          <p:cNvPr id="671769" name="Group 33"/>
          <p:cNvGrpSpPr>
            <a:grpSpLocks/>
          </p:cNvGrpSpPr>
          <p:nvPr/>
        </p:nvGrpSpPr>
        <p:grpSpPr bwMode="auto">
          <a:xfrm>
            <a:off x="4038600" y="4191000"/>
            <a:ext cx="1066800" cy="457200"/>
            <a:chOff x="2736" y="912"/>
            <a:chExt cx="672" cy="288"/>
          </a:xfrm>
        </p:grpSpPr>
        <p:sp>
          <p:nvSpPr>
            <p:cNvPr id="1055778" name="Rectangle 34"/>
            <p:cNvSpPr>
              <a:spLocks noChangeArrowheads="1"/>
            </p:cNvSpPr>
            <p:nvPr/>
          </p:nvSpPr>
          <p:spPr bwMode="auto">
            <a:xfrm>
              <a:off x="2736" y="912"/>
              <a:ext cx="672" cy="2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a:t>KS</a:t>
              </a:r>
            </a:p>
          </p:txBody>
        </p:sp>
        <p:sp>
          <p:nvSpPr>
            <p:cNvPr id="1055779" name="Line 35"/>
            <p:cNvSpPr>
              <a:spLocks noChangeShapeType="1"/>
            </p:cNvSpPr>
            <p:nvPr/>
          </p:nvSpPr>
          <p:spPr bwMode="auto">
            <a:xfrm>
              <a:off x="2880" y="912"/>
              <a:ext cx="0" cy="2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grpSp>
      <p:sp>
        <p:nvSpPr>
          <p:cNvPr id="1055780" name="Line 36"/>
          <p:cNvSpPr>
            <a:spLocks noChangeShapeType="1"/>
          </p:cNvSpPr>
          <p:nvPr/>
        </p:nvSpPr>
        <p:spPr bwMode="auto">
          <a:xfrm flipH="1">
            <a:off x="2057400" y="1981200"/>
            <a:ext cx="1981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81" name="Line 37"/>
          <p:cNvSpPr>
            <a:spLocks noChangeShapeType="1"/>
          </p:cNvSpPr>
          <p:nvPr/>
        </p:nvSpPr>
        <p:spPr bwMode="auto">
          <a:xfrm flipH="1">
            <a:off x="2057400" y="2667000"/>
            <a:ext cx="1981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82" name="Line 38"/>
          <p:cNvSpPr>
            <a:spLocks noChangeShapeType="1"/>
          </p:cNvSpPr>
          <p:nvPr/>
        </p:nvSpPr>
        <p:spPr bwMode="auto">
          <a:xfrm flipH="1">
            <a:off x="2057400" y="3886200"/>
            <a:ext cx="19812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83" name="Line 39"/>
          <p:cNvSpPr>
            <a:spLocks noChangeShapeType="1"/>
          </p:cNvSpPr>
          <p:nvPr/>
        </p:nvSpPr>
        <p:spPr bwMode="auto">
          <a:xfrm flipH="1">
            <a:off x="2057400" y="3276600"/>
            <a:ext cx="19812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84" name="Line 40"/>
          <p:cNvSpPr>
            <a:spLocks noChangeShapeType="1"/>
          </p:cNvSpPr>
          <p:nvPr/>
        </p:nvSpPr>
        <p:spPr bwMode="auto">
          <a:xfrm flipH="1" flipV="1">
            <a:off x="2057400" y="2819400"/>
            <a:ext cx="1981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85" name="Line 41"/>
          <p:cNvSpPr>
            <a:spLocks noChangeShapeType="1"/>
          </p:cNvSpPr>
          <p:nvPr/>
        </p:nvSpPr>
        <p:spPr bwMode="auto">
          <a:xfrm flipH="1">
            <a:off x="2057400" y="4572000"/>
            <a:ext cx="19812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87" name="Line 43"/>
          <p:cNvSpPr>
            <a:spLocks noChangeShapeType="1"/>
          </p:cNvSpPr>
          <p:nvPr/>
        </p:nvSpPr>
        <p:spPr bwMode="auto">
          <a:xfrm>
            <a:off x="381000" y="2590800"/>
            <a:ext cx="0" cy="3429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88" name="Line 44"/>
          <p:cNvSpPr>
            <a:spLocks noChangeShapeType="1"/>
          </p:cNvSpPr>
          <p:nvPr/>
        </p:nvSpPr>
        <p:spPr bwMode="auto">
          <a:xfrm>
            <a:off x="381000" y="6019800"/>
            <a:ext cx="21336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89" name="Line 45"/>
          <p:cNvSpPr>
            <a:spLocks noChangeShapeType="1"/>
          </p:cNvSpPr>
          <p:nvPr/>
        </p:nvSpPr>
        <p:spPr bwMode="auto">
          <a:xfrm>
            <a:off x="381000" y="25908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0" name="Line 46"/>
          <p:cNvSpPr>
            <a:spLocks noChangeShapeType="1"/>
          </p:cNvSpPr>
          <p:nvPr/>
        </p:nvSpPr>
        <p:spPr bwMode="auto">
          <a:xfrm>
            <a:off x="381000" y="32766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1" name="Line 47"/>
          <p:cNvSpPr>
            <a:spLocks noChangeShapeType="1"/>
          </p:cNvSpPr>
          <p:nvPr/>
        </p:nvSpPr>
        <p:spPr bwMode="auto">
          <a:xfrm>
            <a:off x="381000" y="41148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2" name="Line 48"/>
          <p:cNvSpPr>
            <a:spLocks noChangeShapeType="1"/>
          </p:cNvSpPr>
          <p:nvPr/>
        </p:nvSpPr>
        <p:spPr bwMode="auto">
          <a:xfrm>
            <a:off x="381000" y="52578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3" name="Line 49"/>
          <p:cNvSpPr>
            <a:spLocks noChangeShapeType="1"/>
          </p:cNvSpPr>
          <p:nvPr/>
        </p:nvSpPr>
        <p:spPr bwMode="auto">
          <a:xfrm>
            <a:off x="5410200" y="1828800"/>
            <a:ext cx="0" cy="3810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4" name="Line 50"/>
          <p:cNvSpPr>
            <a:spLocks noChangeShapeType="1"/>
          </p:cNvSpPr>
          <p:nvPr/>
        </p:nvSpPr>
        <p:spPr bwMode="auto">
          <a:xfrm>
            <a:off x="5105400" y="44196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5" name="Line 51"/>
          <p:cNvSpPr>
            <a:spLocks noChangeShapeType="1"/>
          </p:cNvSpPr>
          <p:nvPr/>
        </p:nvSpPr>
        <p:spPr bwMode="auto">
          <a:xfrm>
            <a:off x="5105400" y="37338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6" name="Line 52"/>
          <p:cNvSpPr>
            <a:spLocks noChangeShapeType="1"/>
          </p:cNvSpPr>
          <p:nvPr/>
        </p:nvSpPr>
        <p:spPr bwMode="auto">
          <a:xfrm>
            <a:off x="5105400" y="31242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7" name="Line 53"/>
          <p:cNvSpPr>
            <a:spLocks noChangeShapeType="1"/>
          </p:cNvSpPr>
          <p:nvPr/>
        </p:nvSpPr>
        <p:spPr bwMode="auto">
          <a:xfrm>
            <a:off x="5105400" y="25908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8" name="Line 54"/>
          <p:cNvSpPr>
            <a:spLocks noChangeShapeType="1"/>
          </p:cNvSpPr>
          <p:nvPr/>
        </p:nvSpPr>
        <p:spPr bwMode="auto">
          <a:xfrm>
            <a:off x="5105400" y="18288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799" name="Line 55"/>
          <p:cNvSpPr>
            <a:spLocks noChangeShapeType="1"/>
          </p:cNvSpPr>
          <p:nvPr/>
        </p:nvSpPr>
        <p:spPr bwMode="auto">
          <a:xfrm>
            <a:off x="5118100" y="5486400"/>
            <a:ext cx="304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55800" name="Text Box 56"/>
          <p:cNvSpPr txBox="1">
            <a:spLocks noChangeArrowheads="1"/>
          </p:cNvSpPr>
          <p:nvPr/>
        </p:nvSpPr>
        <p:spPr bwMode="auto">
          <a:xfrm>
            <a:off x="5491163" y="1828800"/>
            <a:ext cx="3398837" cy="3819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spcBef>
                <a:spcPct val="0"/>
              </a:spcBef>
              <a:defRPr sz="2400">
                <a:solidFill>
                  <a:schemeClr val="tx1"/>
                </a:solidFill>
                <a:latin typeface="Times New Roman" charset="0"/>
                <a:ea typeface="ＭＳ Ｐゴシック" charset="0"/>
              </a:defRPr>
            </a:lvl1pPr>
            <a:lvl2pPr marL="230188">
              <a:spcBef>
                <a:spcPct val="0"/>
              </a:spcBef>
              <a:defRPr sz="2400">
                <a:solidFill>
                  <a:schemeClr val="tx1"/>
                </a:solidFill>
                <a:latin typeface="Times New Roman" charset="0"/>
                <a:ea typeface="ＭＳ Ｐゴシック" charset="0"/>
              </a:defRPr>
            </a:lvl2pPr>
            <a:lvl3pPr>
              <a:spcBef>
                <a:spcPct val="0"/>
              </a:spcBef>
              <a:defRPr sz="2400">
                <a:solidFill>
                  <a:schemeClr val="tx1"/>
                </a:solidFill>
                <a:latin typeface="Times New Roman" charset="0"/>
                <a:ea typeface="ＭＳ Ｐゴシック" charset="0"/>
              </a:defRPr>
            </a:lvl3pPr>
            <a:lvl4pPr>
              <a:spcBef>
                <a:spcPct val="0"/>
              </a:spcBef>
              <a:defRPr sz="2400">
                <a:solidFill>
                  <a:schemeClr val="tx1"/>
                </a:solidFill>
                <a:latin typeface="Times New Roman" charset="0"/>
                <a:ea typeface="ＭＳ Ｐゴシック" charset="0"/>
              </a:defRPr>
            </a:lvl4pPr>
            <a:lvl5pPr>
              <a:spcBef>
                <a:spcPct val="0"/>
              </a:spcBef>
              <a:defRPr sz="2400">
                <a:solidFill>
                  <a:schemeClr val="tx1"/>
                </a:solidFill>
                <a:latin typeface="Times New Roman" charset="0"/>
                <a:ea typeface="ＭＳ Ｐゴシック" charset="0"/>
              </a:defRPr>
            </a:lvl5pPr>
            <a:lvl6pPr fontAlgn="base">
              <a:spcBef>
                <a:spcPct val="0"/>
              </a:spcBef>
              <a:spcAft>
                <a:spcPct val="0"/>
              </a:spcAft>
              <a:defRPr sz="2400">
                <a:solidFill>
                  <a:schemeClr val="tx1"/>
                </a:solidFill>
                <a:latin typeface="Times New Roman" charset="0"/>
                <a:ea typeface="ＭＳ Ｐゴシック" charset="0"/>
              </a:defRPr>
            </a:lvl6pPr>
            <a:lvl7pPr fontAlgn="base">
              <a:spcBef>
                <a:spcPct val="0"/>
              </a:spcBef>
              <a:spcAft>
                <a:spcPct val="0"/>
              </a:spcAft>
              <a:defRPr sz="2400">
                <a:solidFill>
                  <a:schemeClr val="tx1"/>
                </a:solidFill>
                <a:latin typeface="Times New Roman" charset="0"/>
                <a:ea typeface="ＭＳ Ｐゴシック" charset="0"/>
              </a:defRPr>
            </a:lvl7pPr>
            <a:lvl8pPr fontAlgn="base">
              <a:spcBef>
                <a:spcPct val="0"/>
              </a:spcBef>
              <a:spcAft>
                <a:spcPct val="0"/>
              </a:spcAft>
              <a:defRPr sz="2400">
                <a:solidFill>
                  <a:schemeClr val="tx1"/>
                </a:solidFill>
                <a:latin typeface="Times New Roman" charset="0"/>
                <a:ea typeface="ＭＳ Ｐゴシック" charset="0"/>
              </a:defRPr>
            </a:lvl8pPr>
            <a:lvl9pPr fontAlgn="base">
              <a:spcBef>
                <a:spcPct val="0"/>
              </a:spcBef>
              <a:spcAft>
                <a:spcPct val="0"/>
              </a:spcAft>
              <a:defRPr sz="2400">
                <a:solidFill>
                  <a:schemeClr val="tx1"/>
                </a:solidFill>
                <a:latin typeface="Times New Roman" charset="0"/>
                <a:ea typeface="ＭＳ Ｐゴシック" charset="0"/>
              </a:defRPr>
            </a:lvl9pPr>
          </a:lstStyle>
          <a:p>
            <a:pPr>
              <a:spcBef>
                <a:spcPct val="20000"/>
              </a:spcBef>
              <a:defRPr/>
            </a:pPr>
            <a:r>
              <a:rPr lang="en-US" sz="1600"/>
              <a:t>KS consist of a </a:t>
            </a:r>
            <a:br>
              <a:rPr lang="en-US" sz="1600"/>
            </a:br>
            <a:r>
              <a:rPr lang="en-US" sz="1600"/>
              <a:t>Condition (Trigger) </a:t>
            </a:r>
            <a:br>
              <a:rPr lang="en-US" sz="1600"/>
            </a:br>
            <a:r>
              <a:rPr lang="en-US" sz="1600"/>
              <a:t>Section and the Body</a:t>
            </a:r>
          </a:p>
          <a:p>
            <a:pPr>
              <a:spcBef>
                <a:spcPct val="20000"/>
              </a:spcBef>
              <a:defRPr/>
            </a:pPr>
            <a:endParaRPr lang="en-US" sz="1600"/>
          </a:p>
          <a:p>
            <a:pPr>
              <a:spcBef>
                <a:spcPct val="20000"/>
              </a:spcBef>
              <a:defRPr/>
            </a:pPr>
            <a:r>
              <a:rPr lang="en-US" sz="1600"/>
              <a:t>Essentially what happens is: </a:t>
            </a:r>
          </a:p>
          <a:p>
            <a:pPr lvl="1">
              <a:spcBef>
                <a:spcPct val="20000"/>
              </a:spcBef>
              <a:defRPr/>
            </a:pPr>
            <a:r>
              <a:rPr lang="en-US" sz="1600"/>
              <a:t>An event has occurred that </a:t>
            </a:r>
            <a:br>
              <a:rPr lang="en-US" sz="1600"/>
            </a:br>
            <a:r>
              <a:rPr lang="en-US" sz="1600"/>
              <a:t>has resulted in the BB state</a:t>
            </a:r>
            <a:br>
              <a:rPr lang="en-US" sz="1600"/>
            </a:br>
            <a:r>
              <a:rPr lang="en-US" sz="1600"/>
              <a:t>changing. </a:t>
            </a:r>
          </a:p>
          <a:p>
            <a:pPr lvl="1">
              <a:spcBef>
                <a:spcPct val="20000"/>
              </a:spcBef>
              <a:defRPr/>
            </a:pPr>
            <a:r>
              <a:rPr lang="en-US" sz="1600"/>
              <a:t>If am registered to Accept</a:t>
            </a:r>
            <a:br>
              <a:rPr lang="en-US" sz="1600"/>
            </a:br>
            <a:r>
              <a:rPr lang="en-US" sz="1600"/>
              <a:t>events on that level of the BB </a:t>
            </a:r>
            <a:br>
              <a:rPr lang="en-US" sz="1600"/>
            </a:br>
            <a:r>
              <a:rPr lang="en-US" sz="1600"/>
              <a:t>and if the event satisfies my </a:t>
            </a:r>
            <a:br>
              <a:rPr lang="en-US" sz="1600"/>
            </a:br>
            <a:r>
              <a:rPr lang="en-US" sz="1600"/>
              <a:t>curiosity and any constraints</a:t>
            </a:r>
            <a:br>
              <a:rPr lang="en-US" sz="1600"/>
            </a:br>
            <a:r>
              <a:rPr lang="en-US" sz="1600"/>
              <a:t>(Trigger conditions), then </a:t>
            </a:r>
            <a:br>
              <a:rPr lang="en-US" sz="1600"/>
            </a:br>
            <a:r>
              <a:rPr lang="en-US" sz="1600"/>
              <a:t>I will apply the KS body </a:t>
            </a:r>
            <a:br>
              <a:rPr lang="en-US" sz="1600"/>
            </a:br>
            <a:r>
              <a:rPr lang="en-US" sz="1600"/>
              <a:t>to evaluate the Event and </a:t>
            </a:r>
            <a:br>
              <a:rPr lang="en-US" sz="1600"/>
            </a:br>
            <a:r>
              <a:rPr lang="en-US" sz="1600"/>
              <a:t>perform the requested operation   </a:t>
            </a:r>
          </a:p>
        </p:txBody>
      </p:sp>
      <p:sp>
        <p:nvSpPr>
          <p:cNvPr id="1055801" name="Line 57"/>
          <p:cNvSpPr>
            <a:spLocks noChangeShapeType="1"/>
          </p:cNvSpPr>
          <p:nvPr/>
        </p:nvSpPr>
        <p:spPr bwMode="auto">
          <a:xfrm>
            <a:off x="3429000" y="5715000"/>
            <a:ext cx="5334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69" name="Rectangle 2"/>
          <p:cNvSpPr>
            <a:spLocks noGrp="1" noChangeArrowheads="1"/>
          </p:cNvSpPr>
          <p:nvPr>
            <p:ph type="title"/>
          </p:nvPr>
        </p:nvSpPr>
        <p:spPr/>
        <p:txBody>
          <a:bodyPr/>
          <a:lstStyle/>
          <a:p>
            <a:r>
              <a:rPr lang="en-US" sz="3200">
                <a:latin typeface="Garamond" charset="0"/>
                <a:ea typeface="宋体" charset="0"/>
              </a:rPr>
              <a:t>Repository Architecture Styles: Blackboard</a:t>
            </a:r>
          </a:p>
        </p:txBody>
      </p:sp>
      <p:sp>
        <p:nvSpPr>
          <p:cNvPr id="672770" name="Rectangle 3"/>
          <p:cNvSpPr>
            <a:spLocks noGrp="1" noChangeArrowheads="1"/>
          </p:cNvSpPr>
          <p:nvPr>
            <p:ph idx="1"/>
          </p:nvPr>
        </p:nvSpPr>
        <p:spPr/>
        <p:txBody>
          <a:bodyPr/>
          <a:lstStyle/>
          <a:p>
            <a:r>
              <a:rPr lang="en-US" sz="1800">
                <a:latin typeface="Arial" charset="0"/>
                <a:ea typeface="宋体" charset="0"/>
              </a:rPr>
              <a:t>A </a:t>
            </a:r>
            <a:r>
              <a:rPr lang="en-US" sz="1800" i="1">
                <a:latin typeface="Arial" charset="0"/>
                <a:ea typeface="宋体" charset="0"/>
              </a:rPr>
              <a:t>blackboard</a:t>
            </a:r>
            <a:r>
              <a:rPr lang="en-US" sz="1800">
                <a:latin typeface="Arial" charset="0"/>
                <a:ea typeface="宋体" charset="0"/>
              </a:rPr>
              <a:t> model usually has three components:</a:t>
            </a:r>
          </a:p>
          <a:p>
            <a:pPr lvl="1"/>
            <a:r>
              <a:rPr lang="en-US" sz="1600">
                <a:latin typeface="Arial" charset="0"/>
                <a:ea typeface="宋体" charset="0"/>
              </a:rPr>
              <a:t> General Constructs </a:t>
            </a:r>
          </a:p>
          <a:p>
            <a:pPr lvl="2"/>
            <a:r>
              <a:rPr lang="en-US" sz="1200">
                <a:latin typeface="Arial" charset="0"/>
                <a:ea typeface="宋体" charset="0"/>
              </a:rPr>
              <a:t>The </a:t>
            </a:r>
            <a:r>
              <a:rPr lang="en-US" sz="1200" u="sng">
                <a:latin typeface="Arial" charset="0"/>
                <a:ea typeface="宋体" charset="0"/>
              </a:rPr>
              <a:t>knowledge source</a:t>
            </a:r>
            <a:r>
              <a:rPr lang="en-US" sz="1200">
                <a:latin typeface="Arial" charset="0"/>
                <a:ea typeface="宋体" charset="0"/>
              </a:rPr>
              <a:t>: independent pieces of application specific knowledge. Interaction between knowledge sources takes place only through the blackboard. </a:t>
            </a:r>
          </a:p>
          <a:p>
            <a:pPr lvl="2"/>
            <a:r>
              <a:rPr lang="en-US" sz="1200">
                <a:latin typeface="Arial" charset="0"/>
                <a:ea typeface="宋体" charset="0"/>
              </a:rPr>
              <a:t>The </a:t>
            </a:r>
            <a:r>
              <a:rPr lang="en-US" sz="1200" u="sng">
                <a:latin typeface="Arial" charset="0"/>
                <a:ea typeface="宋体" charset="0"/>
              </a:rPr>
              <a:t>blackboard data structure</a:t>
            </a:r>
            <a:r>
              <a:rPr lang="en-US" sz="1200">
                <a:latin typeface="Arial" charset="0"/>
                <a:ea typeface="宋体" charset="0"/>
              </a:rPr>
              <a:t>: state data, organized into an application-dependent hierarchy. Knowledge sources make changes to the blackboard that lead incrementally to a solution to the problem. </a:t>
            </a:r>
          </a:p>
          <a:p>
            <a:pPr lvl="2"/>
            <a:r>
              <a:rPr lang="en-US" sz="1200" u="sng">
                <a:latin typeface="Arial" charset="0"/>
                <a:ea typeface="宋体" charset="0"/>
              </a:rPr>
              <a:t>Control</a:t>
            </a:r>
            <a:r>
              <a:rPr lang="en-US" sz="1200">
                <a:latin typeface="Arial" charset="0"/>
                <a:ea typeface="宋体" charset="0"/>
              </a:rPr>
              <a:t>: driven by the state of the blackboard. Knowledge sources respond opportunistically when changes in the blackboard make them applicable. </a:t>
            </a:r>
          </a:p>
          <a:p>
            <a:pPr lvl="1"/>
            <a:r>
              <a:rPr lang="en-US" sz="1400">
                <a:latin typeface="Arial" charset="0"/>
                <a:ea typeface="宋体" charset="0"/>
              </a:rPr>
              <a:t> General Operation</a:t>
            </a:r>
          </a:p>
          <a:p>
            <a:pPr lvl="2"/>
            <a:r>
              <a:rPr lang="en-US" sz="1200">
                <a:latin typeface="Arial" charset="0"/>
                <a:ea typeface="宋体" charset="0"/>
              </a:rPr>
              <a:t>Invocation of a knowledge source is dependent upon the state of the blackboard. </a:t>
            </a:r>
          </a:p>
          <a:p>
            <a:pPr lvl="2"/>
            <a:r>
              <a:rPr lang="en-US" sz="1200">
                <a:latin typeface="Arial" charset="0"/>
                <a:ea typeface="宋体" charset="0"/>
              </a:rPr>
              <a:t>Control can be implemented in the knowledge source, the blackboard, externally, or a combination of these. </a:t>
            </a:r>
          </a:p>
          <a:p>
            <a:pPr lvl="2"/>
            <a:r>
              <a:rPr lang="en-US" sz="1200">
                <a:latin typeface="Arial" charset="0"/>
                <a:ea typeface="宋体" charset="0"/>
              </a:rPr>
              <a:t>Blackboard systems have traditionally been used for applications requiring requiring complex interpretations of signal processing. </a:t>
            </a:r>
          </a:p>
          <a:p>
            <a:pPr lvl="2"/>
            <a:r>
              <a:rPr lang="en-US" sz="1200">
                <a:latin typeface="Arial" charset="0"/>
                <a:ea typeface="宋体" charset="0"/>
              </a:rPr>
              <a:t>Programming environments can be considered as having a shared repository of programs and program fragments.</a:t>
            </a:r>
          </a:p>
        </p:txBody>
      </p:sp>
      <p:sp>
        <p:nvSpPr>
          <p:cNvPr id="67277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2D286DB-345C-A649-A6EC-08D321C5E825}" type="slidenum">
              <a:rPr lang="en-US" sz="1200">
                <a:latin typeface="Garamond" charset="0"/>
              </a:rPr>
              <a:pPr eaLnBrk="1" hangingPunct="1"/>
              <a:t>355</a:t>
            </a:fld>
            <a:endParaRPr lang="en-US" sz="1200">
              <a:latin typeface="Garamond" charset="0"/>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3" name="Rectangle 2"/>
          <p:cNvSpPr>
            <a:spLocks noGrp="1" noChangeArrowheads="1"/>
          </p:cNvSpPr>
          <p:nvPr>
            <p:ph type="title"/>
          </p:nvPr>
        </p:nvSpPr>
        <p:spPr/>
        <p:txBody>
          <a:bodyPr/>
          <a:lstStyle/>
          <a:p>
            <a:r>
              <a:rPr lang="en-US" sz="3200">
                <a:latin typeface="Garamond" charset="0"/>
                <a:ea typeface="宋体" charset="0"/>
              </a:rPr>
              <a:t>Repository Architecture Styles: Blackboard</a:t>
            </a:r>
          </a:p>
        </p:txBody>
      </p:sp>
      <p:sp>
        <p:nvSpPr>
          <p:cNvPr id="673794" name="Rectangle 3"/>
          <p:cNvSpPr>
            <a:spLocks noGrp="1" noChangeArrowheads="1"/>
          </p:cNvSpPr>
          <p:nvPr>
            <p:ph idx="1"/>
          </p:nvPr>
        </p:nvSpPr>
        <p:spPr>
          <a:xfrm>
            <a:off x="228600" y="1066800"/>
            <a:ext cx="8686800" cy="5181600"/>
          </a:xfrm>
        </p:spPr>
        <p:txBody>
          <a:bodyPr/>
          <a:lstStyle/>
          <a:p>
            <a:r>
              <a:rPr lang="en-US" sz="1600">
                <a:latin typeface="Arial" charset="0"/>
                <a:ea typeface="宋体" charset="0"/>
              </a:rPr>
              <a:t>Independence of Expertise </a:t>
            </a:r>
          </a:p>
          <a:p>
            <a:pPr lvl="1"/>
            <a:r>
              <a:rPr lang="en-US" sz="1400">
                <a:latin typeface="Arial" charset="0"/>
                <a:ea typeface="宋体" charset="0"/>
              </a:rPr>
              <a:t>Each </a:t>
            </a:r>
            <a:r>
              <a:rPr lang="en-US" sz="1400" i="1">
                <a:solidFill>
                  <a:srgbClr val="FF0000"/>
                </a:solidFill>
                <a:latin typeface="Arial" charset="0"/>
                <a:ea typeface="宋体" charset="0"/>
              </a:rPr>
              <a:t>knowledge source</a:t>
            </a:r>
            <a:r>
              <a:rPr lang="en-US" sz="1400">
                <a:latin typeface="Arial" charset="0"/>
                <a:ea typeface="宋体" charset="0"/>
              </a:rPr>
              <a:t> is a specialist at solving certain aspects of the problem. </a:t>
            </a:r>
          </a:p>
          <a:p>
            <a:pPr lvl="1"/>
            <a:r>
              <a:rPr lang="en-US" sz="1400">
                <a:latin typeface="Arial" charset="0"/>
                <a:ea typeface="宋体" charset="0"/>
              </a:rPr>
              <a:t>No KS requires other KSs in making its contribution. </a:t>
            </a:r>
          </a:p>
          <a:p>
            <a:pPr lvl="1"/>
            <a:r>
              <a:rPr lang="en-US" sz="1400">
                <a:latin typeface="Arial" charset="0"/>
                <a:ea typeface="宋体" charset="0"/>
              </a:rPr>
              <a:t>Once it finds the information it needs on the blackboard, it can proceed without any assistance from other KSs. </a:t>
            </a:r>
          </a:p>
          <a:p>
            <a:pPr lvl="1"/>
            <a:r>
              <a:rPr lang="en-US" sz="1400">
                <a:latin typeface="Arial" charset="0"/>
                <a:ea typeface="宋体" charset="0"/>
              </a:rPr>
              <a:t>KSs can be added, removed, and changed without affecting other KSs.</a:t>
            </a:r>
          </a:p>
          <a:p>
            <a:r>
              <a:rPr lang="en-US" sz="1600">
                <a:latin typeface="Arial" charset="0"/>
                <a:ea typeface="宋体" charset="0"/>
              </a:rPr>
              <a:t>Diversity in Problem Solving Techniques </a:t>
            </a:r>
          </a:p>
          <a:p>
            <a:pPr lvl="1"/>
            <a:r>
              <a:rPr lang="en-US" sz="1400">
                <a:latin typeface="Arial" charset="0"/>
                <a:ea typeface="宋体" charset="0"/>
              </a:rPr>
              <a:t>Internal KS representation and inference machinery is hidden from view.</a:t>
            </a:r>
          </a:p>
          <a:p>
            <a:r>
              <a:rPr lang="en-US" sz="1600">
                <a:latin typeface="Arial" charset="0"/>
                <a:ea typeface="宋体" charset="0"/>
              </a:rPr>
              <a:t>Flexible Representation of Blackboard Information </a:t>
            </a:r>
          </a:p>
          <a:p>
            <a:pPr lvl="1"/>
            <a:r>
              <a:rPr lang="en-US" sz="1400">
                <a:latin typeface="Arial" charset="0"/>
                <a:ea typeface="宋体" charset="0"/>
              </a:rPr>
              <a:t>The blackboard model does not place any prior restrictions on what information can be placed on the blackboard. </a:t>
            </a:r>
          </a:p>
          <a:p>
            <a:pPr lvl="1"/>
            <a:r>
              <a:rPr lang="en-US" sz="1400">
                <a:latin typeface="Arial" charset="0"/>
                <a:ea typeface="宋体" charset="0"/>
              </a:rPr>
              <a:t>One blackboard application might require consistency, another might allow incompatible alternatives.</a:t>
            </a:r>
          </a:p>
          <a:p>
            <a:r>
              <a:rPr lang="en-US" sz="1600">
                <a:latin typeface="Arial" charset="0"/>
                <a:ea typeface="宋体" charset="0"/>
              </a:rPr>
              <a:t>Common Interaction Language </a:t>
            </a:r>
          </a:p>
          <a:p>
            <a:pPr lvl="1"/>
            <a:r>
              <a:rPr lang="en-US" sz="1400">
                <a:latin typeface="Arial" charset="0"/>
                <a:ea typeface="宋体" charset="0"/>
              </a:rPr>
              <a:t>There must be a common understanding of the representation of the information on the blackboard, understood by all KSs. </a:t>
            </a:r>
          </a:p>
          <a:p>
            <a:pPr lvl="1"/>
            <a:r>
              <a:rPr lang="en-US" sz="1400">
                <a:latin typeface="Arial" charset="0"/>
                <a:ea typeface="宋体" charset="0"/>
              </a:rPr>
              <a:t>There's a tradeoff between representational expressiveness of a specialized representation shared by only a few KSs and a representation understood by all.</a:t>
            </a:r>
          </a:p>
        </p:txBody>
      </p:sp>
      <p:sp>
        <p:nvSpPr>
          <p:cNvPr id="67379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12601D5-6B4B-7E43-BF8E-41A0A6037EFD}" type="slidenum">
              <a:rPr lang="en-US" sz="1200">
                <a:latin typeface="Garamond" charset="0"/>
              </a:rPr>
              <a:pPr eaLnBrk="1" hangingPunct="1"/>
              <a:t>356</a:t>
            </a:fld>
            <a:endParaRPr lang="en-US" sz="1200">
              <a:latin typeface="Garamond" charset="0"/>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7" name="Rectangle 2"/>
          <p:cNvSpPr>
            <a:spLocks noGrp="1" noChangeArrowheads="1"/>
          </p:cNvSpPr>
          <p:nvPr>
            <p:ph type="title"/>
          </p:nvPr>
        </p:nvSpPr>
        <p:spPr/>
        <p:txBody>
          <a:bodyPr/>
          <a:lstStyle/>
          <a:p>
            <a:r>
              <a:rPr lang="en-US" sz="3200">
                <a:latin typeface="Garamond" charset="0"/>
                <a:ea typeface="宋体" charset="0"/>
              </a:rPr>
              <a:t>Repository Architecture Styles: Blackboard</a:t>
            </a:r>
          </a:p>
        </p:txBody>
      </p:sp>
      <p:sp>
        <p:nvSpPr>
          <p:cNvPr id="674818" name="Rectangle 3"/>
          <p:cNvSpPr>
            <a:spLocks noGrp="1" noChangeArrowheads="1"/>
          </p:cNvSpPr>
          <p:nvPr>
            <p:ph idx="1"/>
          </p:nvPr>
        </p:nvSpPr>
        <p:spPr>
          <a:xfrm>
            <a:off x="457200" y="1196975"/>
            <a:ext cx="8229600" cy="4530725"/>
          </a:xfrm>
        </p:spPr>
        <p:txBody>
          <a:bodyPr/>
          <a:lstStyle/>
          <a:p>
            <a:r>
              <a:rPr lang="en-US" sz="2000">
                <a:latin typeface="Arial" charset="0"/>
                <a:ea typeface="宋体" charset="0"/>
              </a:rPr>
              <a:t>Positioning Metrics </a:t>
            </a:r>
          </a:p>
          <a:p>
            <a:pPr lvl="1"/>
            <a:r>
              <a:rPr lang="en-US" sz="1800">
                <a:latin typeface="Arial" charset="0"/>
                <a:ea typeface="宋体" charset="0"/>
              </a:rPr>
              <a:t>When the blackboard gets full, we must still have a way for the KSs to immediately see the information important to them. </a:t>
            </a:r>
          </a:p>
          <a:p>
            <a:pPr lvl="1"/>
            <a:r>
              <a:rPr lang="en-US" sz="1800">
                <a:latin typeface="Arial" charset="0"/>
                <a:ea typeface="宋体" charset="0"/>
              </a:rPr>
              <a:t>Often we have multiple or subdivided blackboards, or information is sorted alphabetically or by reference. </a:t>
            </a:r>
          </a:p>
          <a:p>
            <a:pPr lvl="1"/>
            <a:r>
              <a:rPr lang="en-US" sz="1800">
                <a:latin typeface="Arial" charset="0"/>
                <a:ea typeface="宋体" charset="0"/>
              </a:rPr>
              <a:t>Efficient retrieval is also important.</a:t>
            </a:r>
          </a:p>
          <a:p>
            <a:r>
              <a:rPr lang="en-US" sz="2000">
                <a:latin typeface="Arial" charset="0"/>
                <a:ea typeface="宋体" charset="0"/>
              </a:rPr>
              <a:t>Event Based Activation </a:t>
            </a:r>
          </a:p>
          <a:p>
            <a:pPr lvl="1"/>
            <a:r>
              <a:rPr lang="en-US" sz="1800">
                <a:latin typeface="Arial" charset="0"/>
                <a:ea typeface="宋体" charset="0"/>
              </a:rPr>
              <a:t>KSs are triggered in response to events (they don't actively watch the blackboard).</a:t>
            </a:r>
          </a:p>
          <a:p>
            <a:pPr lvl="1"/>
            <a:r>
              <a:rPr lang="en-US" sz="1800">
                <a:latin typeface="Arial" charset="0"/>
                <a:ea typeface="宋体" charset="0"/>
              </a:rPr>
              <a:t>The board knows what kind of event each KS is looking for, and considers it for activation whenever that kind of event occurs.</a:t>
            </a:r>
          </a:p>
          <a:p>
            <a:r>
              <a:rPr lang="en-US" sz="2000">
                <a:latin typeface="Arial" charset="0"/>
                <a:ea typeface="宋体" charset="0"/>
              </a:rPr>
              <a:t>Need for Control </a:t>
            </a:r>
          </a:p>
          <a:p>
            <a:pPr lvl="1"/>
            <a:r>
              <a:rPr lang="en-US" sz="1800">
                <a:latin typeface="Arial" charset="0"/>
                <a:ea typeface="宋体" charset="0"/>
              </a:rPr>
              <a:t>A </a:t>
            </a:r>
            <a:r>
              <a:rPr lang="en-US" sz="1800" i="1">
                <a:solidFill>
                  <a:srgbClr val="FF0000"/>
                </a:solidFill>
                <a:latin typeface="Arial" charset="0"/>
                <a:ea typeface="宋体" charset="0"/>
              </a:rPr>
              <a:t>control component</a:t>
            </a:r>
            <a:r>
              <a:rPr lang="en-US" sz="1800">
                <a:latin typeface="Arial" charset="0"/>
                <a:ea typeface="宋体" charset="0"/>
              </a:rPr>
              <a:t> separate from the individual KSs is responsible for managing the course of problem solving.  </a:t>
            </a:r>
          </a:p>
          <a:p>
            <a:pPr lvl="1"/>
            <a:r>
              <a:rPr lang="en-US" sz="1800">
                <a:latin typeface="Arial" charset="0"/>
                <a:ea typeface="宋体" charset="0"/>
              </a:rPr>
              <a:t>The control component doesn't share the specialties of the KS's, but looks at each KSs evaluation of its own contribution to decide which one gets to go. </a:t>
            </a:r>
          </a:p>
        </p:txBody>
      </p:sp>
      <p:sp>
        <p:nvSpPr>
          <p:cNvPr id="67481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8750EE2-BEDE-574D-A6EC-780A757706F9}" type="slidenum">
              <a:rPr lang="en-US" sz="1200">
                <a:latin typeface="Garamond" charset="0"/>
              </a:rPr>
              <a:pPr eaLnBrk="1" hangingPunct="1"/>
              <a:t>357</a:t>
            </a:fld>
            <a:endParaRPr lang="en-US" sz="1200">
              <a:latin typeface="Garamond" charset="0"/>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1" name="Rectangle 2"/>
          <p:cNvSpPr>
            <a:spLocks noGrp="1" noChangeArrowheads="1"/>
          </p:cNvSpPr>
          <p:nvPr>
            <p:ph type="title"/>
          </p:nvPr>
        </p:nvSpPr>
        <p:spPr/>
        <p:txBody>
          <a:bodyPr/>
          <a:lstStyle/>
          <a:p>
            <a:r>
              <a:rPr lang="en-US" sz="3200">
                <a:latin typeface="Garamond" charset="0"/>
                <a:ea typeface="宋体" charset="0"/>
              </a:rPr>
              <a:t>Repository Architecture Styles: Blackboard</a:t>
            </a:r>
          </a:p>
        </p:txBody>
      </p:sp>
      <p:sp>
        <p:nvSpPr>
          <p:cNvPr id="675842" name="Rectangle 3"/>
          <p:cNvSpPr>
            <a:spLocks noGrp="1" noChangeArrowheads="1"/>
          </p:cNvSpPr>
          <p:nvPr>
            <p:ph idx="1"/>
          </p:nvPr>
        </p:nvSpPr>
        <p:spPr>
          <a:xfrm>
            <a:off x="152400" y="1066800"/>
            <a:ext cx="8763000" cy="5181600"/>
          </a:xfrm>
        </p:spPr>
        <p:txBody>
          <a:bodyPr/>
          <a:lstStyle/>
          <a:p>
            <a:r>
              <a:rPr lang="en-US" sz="2000">
                <a:latin typeface="Arial" charset="0"/>
                <a:ea typeface="宋体" charset="0"/>
              </a:rPr>
              <a:t>The Blackboard Model of Problem Solving</a:t>
            </a:r>
          </a:p>
          <a:p>
            <a:pPr lvl="1"/>
            <a:r>
              <a:rPr lang="en-US" sz="1800">
                <a:latin typeface="Arial" charset="0"/>
                <a:ea typeface="宋体" charset="0"/>
              </a:rPr>
              <a:t>Incremental Solution Generation </a:t>
            </a:r>
          </a:p>
          <a:p>
            <a:pPr lvl="2"/>
            <a:r>
              <a:rPr lang="en-US" sz="1600">
                <a:latin typeface="Arial" charset="0"/>
                <a:ea typeface="宋体" charset="0"/>
              </a:rPr>
              <a:t>Blackboard systems are effective when there are many steps towards the solution and many potential paths involving these steps. </a:t>
            </a:r>
          </a:p>
          <a:p>
            <a:pPr lvl="2"/>
            <a:r>
              <a:rPr lang="en-US" sz="1600">
                <a:latin typeface="Arial" charset="0"/>
                <a:ea typeface="宋体" charset="0"/>
              </a:rPr>
              <a:t>It works opportunistically, exploring the paths most effective in solving the particular problem and can outperform a solver that uses a predetermined approach </a:t>
            </a:r>
          </a:p>
          <a:p>
            <a:pPr lvl="1"/>
            <a:r>
              <a:rPr lang="en-US" sz="1800">
                <a:latin typeface="Arial" charset="0"/>
                <a:ea typeface="宋体" charset="0"/>
              </a:rPr>
              <a:t>Knowledge Sources </a:t>
            </a:r>
          </a:p>
          <a:p>
            <a:pPr lvl="2"/>
            <a:r>
              <a:rPr lang="en-US" sz="1600">
                <a:latin typeface="Arial" charset="0"/>
                <a:ea typeface="宋体" charset="0"/>
              </a:rPr>
              <a:t>Each KS is separate and independent of all other KSs.</a:t>
            </a:r>
          </a:p>
          <a:p>
            <a:pPr lvl="2"/>
            <a:r>
              <a:rPr lang="en-US" sz="1600">
                <a:latin typeface="Arial" charset="0"/>
                <a:ea typeface="宋体" charset="0"/>
              </a:rPr>
              <a:t>Each KS does not need to know of their expertise or even existence. </a:t>
            </a:r>
          </a:p>
          <a:p>
            <a:pPr lvl="2"/>
            <a:r>
              <a:rPr lang="en-US" sz="1600">
                <a:latin typeface="Arial" charset="0"/>
                <a:ea typeface="宋体" charset="0"/>
              </a:rPr>
              <a:t>KSs must understand the state of the problem-solving process and the representation of relevant information on the blackboard. </a:t>
            </a:r>
          </a:p>
          <a:p>
            <a:pPr lvl="2"/>
            <a:r>
              <a:rPr lang="en-US" sz="1600">
                <a:latin typeface="Arial" charset="0"/>
                <a:ea typeface="宋体" charset="0"/>
              </a:rPr>
              <a:t>Each KS knows its </a:t>
            </a:r>
            <a:r>
              <a:rPr lang="en-US" sz="1600" i="1">
                <a:solidFill>
                  <a:srgbClr val="FF0000"/>
                </a:solidFill>
                <a:latin typeface="Arial" charset="0"/>
                <a:ea typeface="宋体" charset="0"/>
              </a:rPr>
              <a:t>triggering conditions</a:t>
            </a:r>
            <a:r>
              <a:rPr lang="en-US" sz="1600">
                <a:latin typeface="Arial" charset="0"/>
                <a:ea typeface="宋体" charset="0"/>
              </a:rPr>
              <a:t> -- the conditions under which it can contribute. </a:t>
            </a:r>
          </a:p>
          <a:p>
            <a:pPr lvl="2"/>
            <a:r>
              <a:rPr lang="en-US" sz="1600">
                <a:latin typeface="Arial" charset="0"/>
                <a:ea typeface="宋体" charset="0"/>
              </a:rPr>
              <a:t>KSs are not active, but </a:t>
            </a:r>
            <a:r>
              <a:rPr lang="en-US" sz="1600" i="1">
                <a:solidFill>
                  <a:srgbClr val="FF0000"/>
                </a:solidFill>
                <a:latin typeface="Arial" charset="0"/>
                <a:ea typeface="宋体" charset="0"/>
              </a:rPr>
              <a:t>KS activations</a:t>
            </a:r>
            <a:r>
              <a:rPr lang="en-US" sz="1600">
                <a:latin typeface="Arial" charset="0"/>
                <a:ea typeface="宋体" charset="0"/>
              </a:rPr>
              <a:t> -- combinations of KS knowledge and a specific triggering condition -- are the active entities competing for executing instances. KSs are static repositories of knowledge. </a:t>
            </a:r>
          </a:p>
          <a:p>
            <a:pPr lvl="2"/>
            <a:r>
              <a:rPr lang="en-US" sz="1600">
                <a:latin typeface="Arial" charset="0"/>
                <a:ea typeface="宋体" charset="0"/>
              </a:rPr>
              <a:t>Ks activations are the active processes.</a:t>
            </a:r>
          </a:p>
        </p:txBody>
      </p:sp>
      <p:sp>
        <p:nvSpPr>
          <p:cNvPr id="67584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7B6DB71-3B70-934E-B027-0019DC4FC825}" type="slidenum">
              <a:rPr lang="en-US" sz="1200">
                <a:latin typeface="Garamond" charset="0"/>
              </a:rPr>
              <a:pPr eaLnBrk="1" hangingPunct="1"/>
              <a:t>358</a:t>
            </a:fld>
            <a:endParaRPr lang="en-US" sz="1200">
              <a:latin typeface="Garamond" charset="0"/>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5" name="Rectangle 2"/>
          <p:cNvSpPr>
            <a:spLocks noGrp="1" noChangeArrowheads="1"/>
          </p:cNvSpPr>
          <p:nvPr>
            <p:ph type="title"/>
          </p:nvPr>
        </p:nvSpPr>
        <p:spPr/>
        <p:txBody>
          <a:bodyPr/>
          <a:lstStyle/>
          <a:p>
            <a:r>
              <a:rPr lang="en-US" sz="3200">
                <a:latin typeface="Garamond" charset="0"/>
                <a:ea typeface="宋体" charset="0"/>
              </a:rPr>
              <a:t>Repository Architecture Styles: Blackboard</a:t>
            </a:r>
          </a:p>
        </p:txBody>
      </p:sp>
      <p:sp>
        <p:nvSpPr>
          <p:cNvPr id="676866" name="Rectangle 3"/>
          <p:cNvSpPr>
            <a:spLocks noGrp="1" noChangeArrowheads="1"/>
          </p:cNvSpPr>
          <p:nvPr>
            <p:ph idx="1"/>
          </p:nvPr>
        </p:nvSpPr>
        <p:spPr>
          <a:xfrm>
            <a:off x="457200" y="1125538"/>
            <a:ext cx="8435975" cy="4530725"/>
          </a:xfrm>
        </p:spPr>
        <p:txBody>
          <a:bodyPr/>
          <a:lstStyle/>
          <a:p>
            <a:r>
              <a:rPr lang="en-US" sz="2400">
                <a:latin typeface="Arial" charset="0"/>
                <a:ea typeface="宋体" charset="0"/>
              </a:rPr>
              <a:t>The Blackboard </a:t>
            </a:r>
          </a:p>
          <a:p>
            <a:pPr lvl="1"/>
            <a:r>
              <a:rPr lang="en-US" sz="2000">
                <a:latin typeface="Arial" charset="0"/>
                <a:ea typeface="宋体" charset="0"/>
              </a:rPr>
              <a:t>The </a:t>
            </a:r>
            <a:r>
              <a:rPr lang="en-US" sz="2000" i="1">
                <a:solidFill>
                  <a:srgbClr val="FF0000"/>
                </a:solidFill>
                <a:latin typeface="Arial" charset="0"/>
                <a:ea typeface="宋体" charset="0"/>
              </a:rPr>
              <a:t>blackboard</a:t>
            </a:r>
            <a:r>
              <a:rPr lang="en-US" sz="2000">
                <a:latin typeface="Arial" charset="0"/>
                <a:ea typeface="宋体" charset="0"/>
              </a:rPr>
              <a:t> is a global structure available to all KSs. </a:t>
            </a:r>
          </a:p>
          <a:p>
            <a:pPr lvl="1"/>
            <a:r>
              <a:rPr lang="en-US" sz="2000">
                <a:latin typeface="Arial" charset="0"/>
                <a:ea typeface="宋体" charset="0"/>
              </a:rPr>
              <a:t>It is a community memory of raw input data, partial solutions, alternatives, final solutions, and control information. It is a communication medium and buffer. </a:t>
            </a:r>
          </a:p>
          <a:p>
            <a:pPr lvl="1"/>
            <a:r>
              <a:rPr lang="en-US" sz="2000">
                <a:latin typeface="Arial" charset="0"/>
                <a:ea typeface="宋体" charset="0"/>
              </a:rPr>
              <a:t>It is a KS trigger mechanism.</a:t>
            </a:r>
          </a:p>
          <a:p>
            <a:r>
              <a:rPr lang="en-US" sz="2400">
                <a:latin typeface="Arial" charset="0"/>
                <a:ea typeface="宋体" charset="0"/>
              </a:rPr>
              <a:t>Control Component </a:t>
            </a:r>
          </a:p>
          <a:p>
            <a:pPr lvl="1"/>
            <a:r>
              <a:rPr lang="en-US" sz="2000">
                <a:latin typeface="Arial" charset="0"/>
                <a:ea typeface="宋体" charset="0"/>
              </a:rPr>
              <a:t>An explicit control mechanism directs the problem solving process by allowing KSs to respond opportunistically to changes on the blackboard. </a:t>
            </a:r>
          </a:p>
          <a:p>
            <a:pPr lvl="1"/>
            <a:r>
              <a:rPr lang="en-US" sz="2000">
                <a:latin typeface="Arial" charset="0"/>
                <a:ea typeface="宋体" charset="0"/>
              </a:rPr>
              <a:t>On the basis of the state of the blackboard and the set of triggered KSs, the control mechanism chooses a course of action. </a:t>
            </a:r>
          </a:p>
          <a:p>
            <a:pPr lvl="1"/>
            <a:r>
              <a:rPr lang="en-US" sz="2000">
                <a:latin typeface="Arial" charset="0"/>
                <a:ea typeface="宋体" charset="0"/>
              </a:rPr>
              <a:t>At each step to the solution, the system can execute any triggered KS, or choose a different focus of attention, on the basis of the state of the solution.</a:t>
            </a:r>
          </a:p>
        </p:txBody>
      </p:sp>
      <p:sp>
        <p:nvSpPr>
          <p:cNvPr id="67686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20E3174-7CE0-3D43-80A0-761FE97C2888}" type="slidenum">
              <a:rPr lang="en-US" sz="1200">
                <a:latin typeface="Garamond" charset="0"/>
              </a:rPr>
              <a:pPr eaLnBrk="1" hangingPunct="1"/>
              <a:t>359</a:t>
            </a:fld>
            <a:endParaRPr lang="en-US" sz="1200">
              <a:latin typeface="Garamond"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altLang="zh-CN">
                <a:latin typeface="Garamond" charset="0"/>
                <a:ea typeface="宋体" charset="0"/>
              </a:rPr>
              <a:t>No </a:t>
            </a:r>
            <a:r>
              <a:rPr lang="en-US" altLang="zh-CN">
                <a:latin typeface="Arial" charset="0"/>
                <a:ea typeface="宋体" charset="0"/>
              </a:rPr>
              <a:t>“</a:t>
            </a:r>
            <a:r>
              <a:rPr lang="en-US" altLang="zh-CN">
                <a:latin typeface="Garamond" charset="0"/>
                <a:ea typeface="宋体" charset="0"/>
              </a:rPr>
              <a:t>Silver Bullet</a:t>
            </a:r>
            <a:r>
              <a:rPr lang="en-US" altLang="zh-CN">
                <a:latin typeface="Arial" charset="0"/>
                <a:ea typeface="宋体" charset="0"/>
              </a:rPr>
              <a:t>”</a:t>
            </a:r>
            <a:endParaRPr lang="en-US" altLang="zh-CN">
              <a:latin typeface="Garamond" charset="0"/>
              <a:ea typeface="宋体" charset="0"/>
            </a:endParaRPr>
          </a:p>
        </p:txBody>
      </p:sp>
      <p:sp>
        <p:nvSpPr>
          <p:cNvPr id="74754" name="Rectangle 3"/>
          <p:cNvSpPr>
            <a:spLocks noGrp="1" noChangeArrowheads="1"/>
          </p:cNvSpPr>
          <p:nvPr>
            <p:ph idx="1"/>
          </p:nvPr>
        </p:nvSpPr>
        <p:spPr/>
        <p:txBody>
          <a:bodyPr/>
          <a:lstStyle/>
          <a:p>
            <a:pPr eaLnBrk="1" hangingPunct="1"/>
            <a:r>
              <a:rPr lang="en-US" altLang="zh-CN" sz="2600">
                <a:latin typeface="Arial" charset="0"/>
                <a:ea typeface="宋体" charset="0"/>
              </a:rPr>
              <a:t>Innovation in aerospace, not the 747!</a:t>
            </a:r>
          </a:p>
          <a:p>
            <a:pPr marL="742950" lvl="1" indent="-285750" eaLnBrk="1" hangingPunct="1"/>
            <a:r>
              <a:rPr lang="en-US" altLang="zh-CN" sz="2200">
                <a:latin typeface="Arial" charset="0"/>
                <a:ea typeface="宋体" charset="0"/>
              </a:rPr>
              <a:t>Complexity per Year: 1% vs. 20% in Software</a:t>
            </a:r>
          </a:p>
          <a:p>
            <a:pPr marL="1143000" lvl="2" indent="-228600" eaLnBrk="1" hangingPunct="1"/>
            <a:r>
              <a:rPr lang="en-US" altLang="zh-CN" sz="2000">
                <a:latin typeface="Arial" charset="0"/>
                <a:ea typeface="宋体" charset="0"/>
              </a:rPr>
              <a:t>Boeing 747	35yrs	Reliable WW2 technology</a:t>
            </a:r>
          </a:p>
          <a:p>
            <a:pPr marL="1143000" lvl="2" indent="-228600" eaLnBrk="1" hangingPunct="1"/>
            <a:r>
              <a:rPr lang="en-US" altLang="zh-CN" sz="2000">
                <a:latin typeface="Arial" charset="0"/>
                <a:ea typeface="宋体" charset="0"/>
              </a:rPr>
              <a:t>Software	49yrs	Constant Innovation</a:t>
            </a:r>
          </a:p>
          <a:p>
            <a:pPr marL="1143000" lvl="2" indent="-228600" eaLnBrk="1" hangingPunct="1"/>
            <a:endParaRPr lang="en-US" altLang="zh-CN" sz="2000">
              <a:latin typeface="Arial" charset="0"/>
              <a:ea typeface="宋体" charset="0"/>
            </a:endParaRPr>
          </a:p>
          <a:p>
            <a:pPr eaLnBrk="1" hangingPunct="1"/>
            <a:r>
              <a:rPr lang="en-US" altLang="zh-CN" sz="2600">
                <a:latin typeface="Arial" charset="0"/>
                <a:ea typeface="宋体" charset="0"/>
              </a:rPr>
              <a:t>Reinventing Engineering</a:t>
            </a:r>
          </a:p>
          <a:p>
            <a:pPr marL="742950" lvl="1" indent="-285750" eaLnBrk="1" hangingPunct="1"/>
            <a:r>
              <a:rPr lang="en-US" altLang="zh-CN" sz="2200">
                <a:latin typeface="Arial" charset="0"/>
                <a:ea typeface="宋体" charset="0"/>
              </a:rPr>
              <a:t>Reliability follows Innovation</a:t>
            </a:r>
          </a:p>
          <a:p>
            <a:pPr marL="742950" lvl="1" indent="-285750" eaLnBrk="1" hangingPunct="1"/>
            <a:r>
              <a:rPr lang="en-US" altLang="zh-CN" sz="2200">
                <a:latin typeface="Arial" charset="0"/>
                <a:ea typeface="宋体" charset="0"/>
              </a:rPr>
              <a:t>Being First means Learning the Hard Way</a:t>
            </a:r>
          </a:p>
          <a:p>
            <a:pPr marL="742950" lvl="1" indent="-285750" eaLnBrk="1" hangingPunct="1"/>
            <a:endParaRPr lang="en-US" altLang="zh-CN" sz="2200">
              <a:latin typeface="Arial" charset="0"/>
              <a:ea typeface="宋体" charset="0"/>
            </a:endParaRPr>
          </a:p>
          <a:p>
            <a:pPr eaLnBrk="1" hangingPunct="1"/>
            <a:r>
              <a:rPr lang="en-US" altLang="zh-CN" sz="2600">
                <a:latin typeface="Arial" charset="0"/>
                <a:ea typeface="宋体" charset="0"/>
              </a:rPr>
              <a:t>Build Software, not Airliners</a:t>
            </a:r>
          </a:p>
        </p:txBody>
      </p:sp>
      <p:sp>
        <p:nvSpPr>
          <p:cNvPr id="7475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F67B9E9-6F4D-D742-BCDA-ED1F5D761931}" type="slidenum">
              <a:rPr lang="en-US" altLang="zh-CN" sz="1200">
                <a:latin typeface="Garamond" charset="0"/>
              </a:rPr>
              <a:pPr eaLnBrk="1" hangingPunct="1"/>
              <a:t>36</a:t>
            </a:fld>
            <a:endParaRPr lang="en-US" altLang="zh-CN" sz="1200">
              <a:latin typeface="Garamond" charset="0"/>
            </a:endParaRPr>
          </a:p>
        </p:txBody>
      </p:sp>
    </p:spTree>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89" name="Rectangle 2"/>
          <p:cNvSpPr>
            <a:spLocks noGrp="1" noChangeArrowheads="1"/>
          </p:cNvSpPr>
          <p:nvPr>
            <p:ph type="title"/>
          </p:nvPr>
        </p:nvSpPr>
        <p:spPr/>
        <p:txBody>
          <a:bodyPr/>
          <a:lstStyle/>
          <a:p>
            <a:r>
              <a:rPr lang="en-US">
                <a:latin typeface="Garamond" charset="0"/>
                <a:ea typeface="宋体" charset="0"/>
              </a:rPr>
              <a:t>Uses of the Blackboard Style</a:t>
            </a:r>
          </a:p>
        </p:txBody>
      </p:sp>
      <p:sp>
        <p:nvSpPr>
          <p:cNvPr id="677890" name="Rectangle 3"/>
          <p:cNvSpPr>
            <a:spLocks noGrp="1" noChangeArrowheads="1"/>
          </p:cNvSpPr>
          <p:nvPr>
            <p:ph idx="1"/>
          </p:nvPr>
        </p:nvSpPr>
        <p:spPr>
          <a:xfrm>
            <a:off x="152400" y="1066800"/>
            <a:ext cx="4343400" cy="5029200"/>
          </a:xfrm>
        </p:spPr>
        <p:txBody>
          <a:bodyPr/>
          <a:lstStyle/>
          <a:p>
            <a:r>
              <a:rPr lang="en-US" sz="2400">
                <a:latin typeface="Arial" charset="0"/>
                <a:ea typeface="宋体" charset="0"/>
              </a:rPr>
              <a:t>It has been used for </a:t>
            </a:r>
          </a:p>
          <a:p>
            <a:pPr lvl="1"/>
            <a:r>
              <a:rPr lang="en-US" sz="2000">
                <a:latin typeface="Arial" charset="0"/>
                <a:ea typeface="宋体" charset="0"/>
              </a:rPr>
              <a:t>sensory interpretation, </a:t>
            </a:r>
          </a:p>
          <a:p>
            <a:pPr lvl="1"/>
            <a:r>
              <a:rPr lang="en-US" sz="2000">
                <a:latin typeface="Arial" charset="0"/>
                <a:ea typeface="宋体" charset="0"/>
              </a:rPr>
              <a:t>design and layout, </a:t>
            </a:r>
          </a:p>
          <a:p>
            <a:pPr lvl="1"/>
            <a:r>
              <a:rPr lang="en-US" sz="2000">
                <a:latin typeface="Arial" charset="0"/>
                <a:ea typeface="宋体" charset="0"/>
              </a:rPr>
              <a:t>process control, </a:t>
            </a:r>
          </a:p>
          <a:p>
            <a:pPr lvl="1"/>
            <a:r>
              <a:rPr lang="en-US" sz="2000">
                <a:latin typeface="Arial" charset="0"/>
                <a:ea typeface="宋体" charset="0"/>
              </a:rPr>
              <a:t>planning and scheduling, </a:t>
            </a:r>
          </a:p>
          <a:p>
            <a:pPr lvl="1"/>
            <a:r>
              <a:rPr lang="en-US" sz="2000">
                <a:latin typeface="Arial" charset="0"/>
                <a:ea typeface="宋体" charset="0"/>
              </a:rPr>
              <a:t>computer vision, </a:t>
            </a:r>
          </a:p>
          <a:p>
            <a:pPr lvl="1"/>
            <a:r>
              <a:rPr lang="en-US" sz="2000">
                <a:latin typeface="Arial" charset="0"/>
                <a:ea typeface="宋体" charset="0"/>
              </a:rPr>
              <a:t>case based reasoning, </a:t>
            </a:r>
          </a:p>
          <a:p>
            <a:pPr lvl="1"/>
            <a:r>
              <a:rPr lang="en-US" sz="2000">
                <a:latin typeface="Arial" charset="0"/>
                <a:ea typeface="宋体" charset="0"/>
              </a:rPr>
              <a:t>knowledge based simulation, </a:t>
            </a:r>
          </a:p>
          <a:p>
            <a:pPr lvl="1"/>
            <a:r>
              <a:rPr lang="en-US" sz="2000">
                <a:latin typeface="Arial" charset="0"/>
                <a:ea typeface="宋体" charset="0"/>
              </a:rPr>
              <a:t>knowledge based instruction, </a:t>
            </a:r>
          </a:p>
          <a:p>
            <a:pPr lvl="1"/>
            <a:r>
              <a:rPr lang="en-US" sz="2000">
                <a:latin typeface="Arial" charset="0"/>
                <a:ea typeface="宋体" charset="0"/>
              </a:rPr>
              <a:t>command and control, </a:t>
            </a:r>
          </a:p>
          <a:p>
            <a:pPr lvl="1"/>
            <a:r>
              <a:rPr lang="en-US" sz="2000">
                <a:latin typeface="Arial" charset="0"/>
                <a:ea typeface="宋体" charset="0"/>
              </a:rPr>
              <a:t>symbolic learning, and </a:t>
            </a:r>
          </a:p>
          <a:p>
            <a:pPr lvl="1"/>
            <a:r>
              <a:rPr lang="en-US" sz="2000">
                <a:latin typeface="Arial" charset="0"/>
                <a:ea typeface="宋体" charset="0"/>
              </a:rPr>
              <a:t>data fusion..</a:t>
            </a:r>
          </a:p>
          <a:p>
            <a:endParaRPr lang="en-US" sz="3200">
              <a:latin typeface="Arial" charset="0"/>
              <a:ea typeface="宋体" charset="0"/>
            </a:endParaRPr>
          </a:p>
        </p:txBody>
      </p:sp>
      <p:sp>
        <p:nvSpPr>
          <p:cNvPr id="67789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C7DF25C-0BAD-4F4B-A7BE-3791E5429FE1}" type="slidenum">
              <a:rPr lang="en-US" sz="1200">
                <a:latin typeface="Garamond" charset="0"/>
              </a:rPr>
              <a:pPr eaLnBrk="1" hangingPunct="1"/>
              <a:t>360</a:t>
            </a:fld>
            <a:endParaRPr lang="en-US" sz="1200">
              <a:latin typeface="Garamond" charset="0"/>
            </a:endParaRPr>
          </a:p>
        </p:txBody>
      </p:sp>
      <p:sp>
        <p:nvSpPr>
          <p:cNvPr id="1061892" name="Rectangle 4"/>
          <p:cNvSpPr>
            <a:spLocks noChangeArrowheads="1"/>
          </p:cNvSpPr>
          <p:nvPr/>
        </p:nvSpPr>
        <p:spPr bwMode="auto">
          <a:xfrm>
            <a:off x="4267200" y="1066800"/>
            <a:ext cx="4572000" cy="4954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dirty="0"/>
              <a:t>Why Use the Blackboard Problem Solving Approach </a:t>
            </a:r>
          </a:p>
          <a:p>
            <a:pPr lvl="1">
              <a:spcBef>
                <a:spcPct val="50000"/>
              </a:spcBef>
              <a:buFontTx/>
              <a:buChar char="–"/>
              <a:defRPr/>
            </a:pPr>
            <a:r>
              <a:rPr lang="en-US" sz="1600" dirty="0"/>
              <a:t>When many </a:t>
            </a:r>
            <a:r>
              <a:rPr lang="en-US" sz="1600" u="sng" dirty="0"/>
              <a:t>diverse, specialized knowledge representations</a:t>
            </a:r>
            <a:r>
              <a:rPr lang="en-US" sz="1600" dirty="0"/>
              <a:t> are needed. </a:t>
            </a:r>
          </a:p>
          <a:p>
            <a:pPr lvl="1">
              <a:spcBef>
                <a:spcPct val="50000"/>
              </a:spcBef>
              <a:buFontTx/>
              <a:buChar char="–"/>
              <a:defRPr/>
            </a:pPr>
            <a:r>
              <a:rPr lang="en-US" sz="1600" dirty="0"/>
              <a:t>When an </a:t>
            </a:r>
            <a:r>
              <a:rPr lang="en-US" sz="1600" u="sng" dirty="0"/>
              <a:t>integration framework for heterogeneous problem solving</a:t>
            </a:r>
            <a:r>
              <a:rPr lang="en-US" sz="1600" dirty="0"/>
              <a:t> representations and expertise is needed </a:t>
            </a:r>
          </a:p>
          <a:p>
            <a:pPr lvl="1">
              <a:spcBef>
                <a:spcPct val="50000"/>
              </a:spcBef>
              <a:buFontTx/>
              <a:buChar char="–"/>
              <a:defRPr/>
            </a:pPr>
            <a:r>
              <a:rPr lang="en-US" sz="1600" dirty="0"/>
              <a:t>When the development of an application involves numerous developers. </a:t>
            </a:r>
          </a:p>
          <a:p>
            <a:pPr lvl="1">
              <a:spcBef>
                <a:spcPct val="50000"/>
              </a:spcBef>
              <a:buFontTx/>
              <a:buChar char="–"/>
              <a:defRPr/>
            </a:pPr>
            <a:r>
              <a:rPr lang="en-US" sz="1600" dirty="0"/>
              <a:t>When </a:t>
            </a:r>
            <a:r>
              <a:rPr lang="en-US" sz="1600" u="sng" dirty="0"/>
              <a:t>uncertain</a:t>
            </a:r>
            <a:r>
              <a:rPr lang="en-US" sz="1600" dirty="0"/>
              <a:t> knowledge or limited data inhibits absolute determination of a solution, the incremental approach of the blackboard system will still allow progress to be made. </a:t>
            </a:r>
          </a:p>
          <a:p>
            <a:pPr lvl="1">
              <a:spcBef>
                <a:spcPct val="50000"/>
              </a:spcBef>
              <a:buFontTx/>
              <a:buChar char="–"/>
              <a:defRPr/>
            </a:pPr>
            <a:r>
              <a:rPr lang="en-US" sz="1600" dirty="0"/>
              <a:t>When </a:t>
            </a:r>
            <a:r>
              <a:rPr lang="en-US" sz="1600" u="sng" dirty="0"/>
              <a:t>multilevel reasoning or flexible, dynamic control</a:t>
            </a:r>
            <a:r>
              <a:rPr lang="en-US" sz="1600" dirty="0"/>
              <a:t> of problem-solving activities is required in an application. </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3" name="Rectangle 2"/>
          <p:cNvSpPr>
            <a:spLocks noGrp="1" noChangeArrowheads="1"/>
          </p:cNvSpPr>
          <p:nvPr>
            <p:ph type="title"/>
          </p:nvPr>
        </p:nvSpPr>
        <p:spPr/>
        <p:txBody>
          <a:bodyPr/>
          <a:lstStyle/>
          <a:p>
            <a:r>
              <a:rPr lang="en-US" sz="3200">
                <a:latin typeface="Garamond" charset="0"/>
                <a:ea typeface="宋体" charset="0"/>
              </a:rPr>
              <a:t>Repository Architecture Styles: Blackboard</a:t>
            </a:r>
          </a:p>
        </p:txBody>
      </p:sp>
      <p:sp>
        <p:nvSpPr>
          <p:cNvPr id="678914" name="Rectangle 3"/>
          <p:cNvSpPr>
            <a:spLocks noGrp="1" noChangeArrowheads="1"/>
          </p:cNvSpPr>
          <p:nvPr>
            <p:ph idx="1"/>
          </p:nvPr>
        </p:nvSpPr>
        <p:spPr>
          <a:xfrm>
            <a:off x="0" y="1066800"/>
            <a:ext cx="8991600" cy="5181600"/>
          </a:xfrm>
        </p:spPr>
        <p:txBody>
          <a:bodyPr/>
          <a:lstStyle/>
          <a:p>
            <a:pPr>
              <a:lnSpc>
                <a:spcPct val="90000"/>
              </a:lnSpc>
            </a:pPr>
            <a:r>
              <a:rPr lang="en-US" sz="2400">
                <a:latin typeface="Arial" charset="0"/>
                <a:ea typeface="宋体" charset="0"/>
              </a:rPr>
              <a:t>Advantages:</a:t>
            </a:r>
          </a:p>
          <a:p>
            <a:pPr lvl="1">
              <a:lnSpc>
                <a:spcPct val="90000"/>
              </a:lnSpc>
            </a:pPr>
            <a:r>
              <a:rPr lang="en-US" sz="2000">
                <a:latin typeface="Arial" charset="0"/>
                <a:ea typeface="宋体" charset="0"/>
              </a:rPr>
              <a:t> Provides an explicit forum for the discussion of data access, distribution, synchronization</a:t>
            </a:r>
          </a:p>
          <a:p>
            <a:pPr lvl="1">
              <a:lnSpc>
                <a:spcPct val="90000"/>
              </a:lnSpc>
            </a:pPr>
            <a:r>
              <a:rPr lang="en-US" sz="2000">
                <a:latin typeface="Arial" charset="0"/>
                <a:ea typeface="宋体" charset="0"/>
              </a:rPr>
              <a:t> Provides an explicit forum for the discussion of Task Allocation Policies</a:t>
            </a:r>
          </a:p>
          <a:p>
            <a:pPr lvl="1">
              <a:lnSpc>
                <a:spcPct val="90000"/>
              </a:lnSpc>
            </a:pPr>
            <a:r>
              <a:rPr lang="en-US" sz="2000">
                <a:latin typeface="Arial" charset="0"/>
                <a:ea typeface="宋体" charset="0"/>
              </a:rPr>
              <a:t> Provides an explicit for the discussion of control and task sequencing and prioritization</a:t>
            </a:r>
          </a:p>
          <a:p>
            <a:pPr lvl="1">
              <a:lnSpc>
                <a:spcPct val="90000"/>
              </a:lnSpc>
            </a:pPr>
            <a:r>
              <a:rPr lang="en-US" sz="2000">
                <a:latin typeface="Arial" charset="0"/>
                <a:ea typeface="宋体" charset="0"/>
              </a:rPr>
              <a:t>Provides an explicit forum for the discussion of Load Redistribution.</a:t>
            </a:r>
          </a:p>
          <a:p>
            <a:pPr>
              <a:lnSpc>
                <a:spcPct val="90000"/>
              </a:lnSpc>
            </a:pPr>
            <a:r>
              <a:rPr lang="en-US" sz="2400">
                <a:latin typeface="Arial" charset="0"/>
                <a:ea typeface="宋体" charset="0"/>
              </a:rPr>
              <a:t>Disadvantages:</a:t>
            </a:r>
          </a:p>
          <a:p>
            <a:pPr lvl="1">
              <a:lnSpc>
                <a:spcPct val="90000"/>
              </a:lnSpc>
            </a:pPr>
            <a:r>
              <a:rPr lang="en-US" sz="1800">
                <a:latin typeface="Arial" charset="0"/>
                <a:ea typeface="宋体" charset="0"/>
              </a:rPr>
              <a:t>Blackboard systems to not seem to scale down to simple problems, but are only worth using for complex applications</a:t>
            </a:r>
          </a:p>
        </p:txBody>
      </p:sp>
      <p:sp>
        <p:nvSpPr>
          <p:cNvPr id="67891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299E7F-5632-A441-A727-239AFEF3F82A}" type="slidenum">
              <a:rPr lang="en-US" sz="1200">
                <a:latin typeface="Garamond" charset="0"/>
              </a:rPr>
              <a:pPr eaLnBrk="1" hangingPunct="1"/>
              <a:t>361</a:t>
            </a:fld>
            <a:endParaRPr lang="en-US" sz="1200">
              <a:latin typeface="Garamond"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7" name="Rectangle 2"/>
          <p:cNvSpPr>
            <a:spLocks noGrp="1" noChangeArrowheads="1"/>
          </p:cNvSpPr>
          <p:nvPr>
            <p:ph type="title"/>
          </p:nvPr>
        </p:nvSpPr>
        <p:spPr/>
        <p:txBody>
          <a:bodyPr/>
          <a:lstStyle/>
          <a:p>
            <a:r>
              <a:rPr lang="en-US" sz="3200">
                <a:latin typeface="Garamond" charset="0"/>
                <a:ea typeface="宋体" charset="0"/>
              </a:rPr>
              <a:t>Repository Architecture Styles: Blackboard</a:t>
            </a:r>
          </a:p>
        </p:txBody>
      </p:sp>
      <p:sp>
        <p:nvSpPr>
          <p:cNvPr id="679938" name="Rectangle 3"/>
          <p:cNvSpPr>
            <a:spLocks noGrp="1" noChangeArrowheads="1"/>
          </p:cNvSpPr>
          <p:nvPr>
            <p:ph idx="1"/>
          </p:nvPr>
        </p:nvSpPr>
        <p:spPr/>
        <p:txBody>
          <a:bodyPr/>
          <a:lstStyle/>
          <a:p>
            <a:r>
              <a:rPr lang="en-US" sz="2400">
                <a:latin typeface="Arial" charset="0"/>
                <a:ea typeface="宋体" charset="0"/>
              </a:rPr>
              <a:t>Conclusion:</a:t>
            </a:r>
          </a:p>
          <a:p>
            <a:pPr lvl="1"/>
            <a:r>
              <a:rPr lang="en-US" sz="2000">
                <a:latin typeface="Arial" charset="0"/>
                <a:ea typeface="宋体" charset="0"/>
              </a:rPr>
              <a:t>I have found architecture style to be able to subsume the styles others to a great extent. </a:t>
            </a:r>
          </a:p>
          <a:p>
            <a:pPr lvl="2"/>
            <a:r>
              <a:rPr lang="en-US" sz="1800">
                <a:latin typeface="Arial" charset="0"/>
                <a:ea typeface="宋体" charset="0"/>
              </a:rPr>
              <a:t>Even for Real-Time Video processing !!</a:t>
            </a:r>
          </a:p>
          <a:p>
            <a:pPr lvl="1"/>
            <a:r>
              <a:rPr lang="en-US" sz="2000">
                <a:latin typeface="Arial" charset="0"/>
                <a:ea typeface="宋体" charset="0"/>
              </a:rPr>
              <a:t>I usually start with this view and then relax the architecture to accommodate the functional and performance requirements with attributes of the other styles </a:t>
            </a:r>
          </a:p>
          <a:p>
            <a:endParaRPr lang="en-US">
              <a:latin typeface="Arial" charset="0"/>
              <a:ea typeface="宋体" charset="0"/>
            </a:endParaRPr>
          </a:p>
        </p:txBody>
      </p:sp>
      <p:sp>
        <p:nvSpPr>
          <p:cNvPr id="679939"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2034CE0-40AB-4347-9995-1E5FA0BD2B38}" type="slidenum">
              <a:rPr lang="en-US" sz="1200">
                <a:latin typeface="Garamond" charset="0"/>
              </a:rPr>
              <a:pPr eaLnBrk="1" hangingPunct="1"/>
              <a:t>362</a:t>
            </a:fld>
            <a:endParaRPr lang="en-US" sz="1200">
              <a:latin typeface="Garamond" charset="0"/>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1" name="Rectangle 2"/>
          <p:cNvSpPr>
            <a:spLocks noGrp="1" noChangeArrowheads="1"/>
          </p:cNvSpPr>
          <p:nvPr>
            <p:ph type="title"/>
          </p:nvPr>
        </p:nvSpPr>
        <p:spPr/>
        <p:txBody>
          <a:bodyPr/>
          <a:lstStyle/>
          <a:p>
            <a:r>
              <a:rPr lang="en-US">
                <a:latin typeface="Arial Rounded MT Bold" charset="0"/>
                <a:ea typeface="宋体" charset="0"/>
                <a:cs typeface="Arial Rounded MT Bold" charset="0"/>
              </a:rPr>
              <a:t>A View of Distributed Architecture Styles</a:t>
            </a:r>
            <a:r>
              <a:rPr lang="en-US" sz="3200">
                <a:latin typeface="Arial Rounded MT Bold" charset="0"/>
                <a:ea typeface="宋体" charset="0"/>
                <a:cs typeface="Arial Rounded MT Bold" charset="0"/>
              </a:rPr>
              <a:t> </a:t>
            </a:r>
          </a:p>
        </p:txBody>
      </p:sp>
      <p:sp>
        <p:nvSpPr>
          <p:cNvPr id="680962" name="Slide Number Placeholder 4"/>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marL="0" eaLnBrk="1" hangingPunct="1"/>
            <a:fld id="{27AD6DCA-3AFA-B848-B365-D96E70085A74}" type="slidenum">
              <a:rPr lang="en-US" sz="1200">
                <a:latin typeface="Garamond" charset="0"/>
              </a:rPr>
              <a:pPr marL="0" eaLnBrk="1" hangingPunct="1"/>
              <a:t>363</a:t>
            </a:fld>
            <a:endParaRPr lang="en-US" sz="1200">
              <a:latin typeface="Garamond" charset="0"/>
            </a:endParaRPr>
          </a:p>
        </p:txBody>
      </p:sp>
      <p:sp>
        <p:nvSpPr>
          <p:cNvPr id="1069059" name="Rectangle 3"/>
          <p:cNvSpPr>
            <a:spLocks noChangeArrowheads="1"/>
          </p:cNvSpPr>
          <p:nvPr/>
        </p:nvSpPr>
        <p:spPr bwMode="auto">
          <a:xfrm>
            <a:off x="152400" y="990600"/>
            <a:ext cx="8839200" cy="51816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4300" indent="-114300">
              <a:defRPr/>
            </a:pPr>
            <a:r>
              <a:rPr lang="en-US" sz="2800" dirty="0">
                <a:latin typeface="Variable Width" charset="0"/>
              </a:rPr>
              <a:t>Distributed Processing is classified into nine styles from the viewpoint of the location of data and the processing type between client and server.</a:t>
            </a:r>
          </a:p>
          <a:p>
            <a:pPr marL="341313" lvl="1" indent="-112713">
              <a:defRPr/>
            </a:pPr>
            <a:r>
              <a:rPr lang="en-US" sz="2000" dirty="0">
                <a:latin typeface="AdvPS6F00" charset="0"/>
              </a:rPr>
              <a:t> </a:t>
            </a:r>
            <a:r>
              <a:rPr lang="en-US" sz="2400" dirty="0">
                <a:latin typeface="AdvPS6F00" charset="0"/>
              </a:rPr>
              <a:t>Data is classified as Centralized or Distributed</a:t>
            </a:r>
          </a:p>
          <a:p>
            <a:pPr marL="341313" lvl="1" indent="-112713">
              <a:defRPr/>
            </a:pPr>
            <a:r>
              <a:rPr lang="en-US" sz="2000" dirty="0">
                <a:latin typeface="AdvPS6F00" charset="0"/>
              </a:rPr>
              <a:t> </a:t>
            </a:r>
            <a:r>
              <a:rPr lang="en-US" sz="2400" dirty="0">
                <a:latin typeface="AdvPS6F00" charset="0"/>
              </a:rPr>
              <a:t>Processing as either synchronous or asynchronous</a:t>
            </a:r>
          </a:p>
          <a:p>
            <a:pPr marL="569913" lvl="2" indent="-114300">
              <a:defRPr/>
            </a:pPr>
            <a:r>
              <a:rPr lang="en-US" sz="2000" dirty="0"/>
              <a:t>Transaction Type</a:t>
            </a:r>
          </a:p>
          <a:p>
            <a:pPr marL="796925" lvl="3" indent="-112713">
              <a:defRPr/>
            </a:pPr>
            <a:r>
              <a:rPr lang="en-US" dirty="0"/>
              <a:t>Atomic, Consistency, Isolation, Durability</a:t>
            </a:r>
          </a:p>
          <a:p>
            <a:pPr marL="569913" lvl="2" indent="-114300">
              <a:defRPr/>
            </a:pPr>
            <a:r>
              <a:rPr lang="en-US" sz="2000" dirty="0">
                <a:latin typeface="AdvPS6F00" charset="0"/>
              </a:rPr>
              <a:t>Query Type </a:t>
            </a:r>
          </a:p>
          <a:p>
            <a:pPr marL="796925" lvl="3" indent="-112713">
              <a:defRPr/>
            </a:pPr>
            <a:r>
              <a:rPr lang="en-US" dirty="0">
                <a:latin typeface="AdvPS6F00" charset="0"/>
              </a:rPr>
              <a:t>A reply from the server is synchronized with a request from the client</a:t>
            </a:r>
          </a:p>
          <a:p>
            <a:pPr marL="569913" lvl="2" indent="-114300">
              <a:defRPr/>
            </a:pPr>
            <a:r>
              <a:rPr lang="en-US" sz="2000" dirty="0">
                <a:latin typeface="AdvPS6F00" charset="0"/>
              </a:rPr>
              <a:t>For Asynchronous processing: </a:t>
            </a:r>
          </a:p>
          <a:p>
            <a:pPr marL="796925" lvl="3" indent="-112713">
              <a:defRPr/>
            </a:pPr>
            <a:r>
              <a:rPr lang="en-US" dirty="0">
                <a:latin typeface="AdvPS6F00" charset="0"/>
              </a:rPr>
              <a:t>A Notification type indicates that the server process is not synchronized with a client request</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5" name="Rectangle 2"/>
          <p:cNvSpPr>
            <a:spLocks noGrp="1" noChangeArrowheads="1"/>
          </p:cNvSpPr>
          <p:nvPr>
            <p:ph type="title"/>
          </p:nvPr>
        </p:nvSpPr>
        <p:spPr/>
        <p:txBody>
          <a:bodyPr/>
          <a:lstStyle/>
          <a:p>
            <a:r>
              <a:rPr lang="en-US" sz="3200">
                <a:latin typeface="Garamond" charset="0"/>
                <a:ea typeface="宋体" charset="0"/>
              </a:rPr>
              <a:t>A View of Distributed Architecture Styles Cont:</a:t>
            </a:r>
          </a:p>
        </p:txBody>
      </p:sp>
      <p:sp>
        <p:nvSpPr>
          <p:cNvPr id="681986" name="Rectangle 3"/>
          <p:cNvSpPr>
            <a:spLocks noGrp="1" noChangeArrowheads="1"/>
          </p:cNvSpPr>
          <p:nvPr>
            <p:ph idx="1"/>
          </p:nvPr>
        </p:nvSpPr>
        <p:spPr>
          <a:xfrm>
            <a:off x="152400" y="1143000"/>
            <a:ext cx="8915400" cy="5181600"/>
          </a:xfrm>
        </p:spPr>
        <p:txBody>
          <a:bodyPr/>
          <a:lstStyle/>
          <a:p>
            <a:pPr>
              <a:lnSpc>
                <a:spcPct val="90000"/>
              </a:lnSpc>
            </a:pPr>
            <a:r>
              <a:rPr lang="en-US" sz="2000">
                <a:latin typeface="Arial" charset="0"/>
                <a:ea typeface="宋体" charset="0"/>
              </a:rPr>
              <a:t>Transaction Types</a:t>
            </a:r>
          </a:p>
          <a:p>
            <a:pPr lvl="1">
              <a:lnSpc>
                <a:spcPct val="90000"/>
              </a:lnSpc>
              <a:buFontTx/>
              <a:buChar char="•"/>
            </a:pPr>
            <a:r>
              <a:rPr lang="en-US" sz="1800">
                <a:latin typeface="AdvPS6F00" charset="0"/>
                <a:ea typeface="宋体" charset="0"/>
              </a:rPr>
              <a:t>Centralized: Single DB, Single Server </a:t>
            </a:r>
          </a:p>
          <a:p>
            <a:pPr lvl="1">
              <a:lnSpc>
                <a:spcPct val="90000"/>
              </a:lnSpc>
              <a:buFontTx/>
              <a:buChar char="•"/>
            </a:pPr>
            <a:r>
              <a:rPr lang="en-US" sz="1800">
                <a:latin typeface="AdvPS6F00" charset="0"/>
                <a:ea typeface="宋体" charset="0"/>
              </a:rPr>
              <a:t>Distributed: Multiple DBs on Multiple Servers with Synchronous processing between Servers. </a:t>
            </a:r>
          </a:p>
          <a:p>
            <a:pPr lvl="1">
              <a:lnSpc>
                <a:spcPct val="90000"/>
              </a:lnSpc>
              <a:buFontTx/>
              <a:buChar char="•"/>
            </a:pPr>
            <a:r>
              <a:rPr lang="en-US" sz="1800">
                <a:latin typeface="AdvPS6F00" charset="0"/>
                <a:ea typeface="宋体" charset="0"/>
              </a:rPr>
              <a:t>Asynchronous: Multiple DB on Multiple Servers with Asynchronous processing between Servers. </a:t>
            </a:r>
          </a:p>
          <a:p>
            <a:pPr>
              <a:lnSpc>
                <a:spcPct val="90000"/>
              </a:lnSpc>
            </a:pPr>
            <a:r>
              <a:rPr lang="en-US" sz="2000">
                <a:latin typeface="AdvPS6F00" charset="0"/>
                <a:ea typeface="宋体" charset="0"/>
              </a:rPr>
              <a:t> Query Types</a:t>
            </a:r>
          </a:p>
          <a:p>
            <a:pPr lvl="1">
              <a:lnSpc>
                <a:spcPct val="90000"/>
              </a:lnSpc>
              <a:buFontTx/>
              <a:buChar char="•"/>
            </a:pPr>
            <a:r>
              <a:rPr lang="en-US" sz="1800">
                <a:latin typeface="AdvPS6F00" charset="0"/>
                <a:ea typeface="宋体" charset="0"/>
              </a:rPr>
              <a:t>Centralized: Query and Reply Processing</a:t>
            </a:r>
          </a:p>
          <a:p>
            <a:pPr lvl="1">
              <a:lnSpc>
                <a:spcPct val="90000"/>
              </a:lnSpc>
              <a:buFontTx/>
              <a:buChar char="•"/>
            </a:pPr>
            <a:r>
              <a:rPr lang="en-US" sz="1800">
                <a:latin typeface="AdvPS6F00" charset="0"/>
                <a:ea typeface="宋体" charset="0"/>
              </a:rPr>
              <a:t>Distributed: Simultaneous access to to multiple data bases  and support query intensive immediate processing</a:t>
            </a:r>
          </a:p>
          <a:p>
            <a:pPr lvl="1">
              <a:lnSpc>
                <a:spcPct val="90000"/>
              </a:lnSpc>
              <a:buFontTx/>
              <a:buChar char="•"/>
            </a:pPr>
            <a:r>
              <a:rPr lang="en-US" sz="1800">
                <a:latin typeface="AdvPS6F00" charset="0"/>
                <a:ea typeface="宋体" charset="0"/>
              </a:rPr>
              <a:t>Asynchronous: Suited to asynchronous sharing of data (partial DB downloads)</a:t>
            </a:r>
          </a:p>
          <a:p>
            <a:pPr>
              <a:lnSpc>
                <a:spcPct val="90000"/>
              </a:lnSpc>
            </a:pPr>
            <a:r>
              <a:rPr lang="en-US" sz="2000">
                <a:latin typeface="AdvPS6F00" charset="0"/>
                <a:ea typeface="宋体" charset="0"/>
              </a:rPr>
              <a:t>Notification Types</a:t>
            </a:r>
          </a:p>
          <a:p>
            <a:pPr lvl="1">
              <a:lnSpc>
                <a:spcPct val="90000"/>
              </a:lnSpc>
            </a:pPr>
            <a:r>
              <a:rPr lang="en-US" sz="1800">
                <a:latin typeface="AdvPS6F00" charset="0"/>
                <a:ea typeface="宋体" charset="0"/>
              </a:rPr>
              <a:t> Centralized: Automation of simple workflow, shipping memos,  etc. </a:t>
            </a:r>
          </a:p>
          <a:p>
            <a:pPr lvl="1">
              <a:lnSpc>
                <a:spcPct val="90000"/>
              </a:lnSpc>
            </a:pPr>
            <a:r>
              <a:rPr lang="en-US" sz="1800">
                <a:latin typeface="AdvPS6F00" charset="0"/>
                <a:ea typeface="宋体" charset="0"/>
              </a:rPr>
              <a:t> Distributed: Distributed transaction and data processing from mobile clients </a:t>
            </a:r>
          </a:p>
          <a:p>
            <a:pPr lvl="1">
              <a:lnSpc>
                <a:spcPct val="90000"/>
              </a:lnSpc>
            </a:pPr>
            <a:r>
              <a:rPr lang="en-US" sz="1800">
                <a:latin typeface="AdvPS6F00" charset="0"/>
                <a:ea typeface="宋体" charset="0"/>
              </a:rPr>
              <a:t> Asynchronous: Supports loose integration of independent multiple applications or systems. </a:t>
            </a:r>
          </a:p>
        </p:txBody>
      </p:sp>
      <p:sp>
        <p:nvSpPr>
          <p:cNvPr id="68198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A93867A-C188-AF49-9376-9F81E6EBD77E}" type="slidenum">
              <a:rPr lang="en-US" sz="1200">
                <a:latin typeface="Garamond" charset="0"/>
              </a:rPr>
              <a:pPr eaLnBrk="1" hangingPunct="1"/>
              <a:t>364</a:t>
            </a:fld>
            <a:endParaRPr lang="en-US" sz="1200">
              <a:latin typeface="Garamond" charset="0"/>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009" name="Rectangle 2"/>
          <p:cNvSpPr>
            <a:spLocks noGrp="1" noChangeArrowheads="1"/>
          </p:cNvSpPr>
          <p:nvPr>
            <p:ph type="title"/>
          </p:nvPr>
        </p:nvSpPr>
        <p:spPr/>
        <p:txBody>
          <a:bodyPr/>
          <a:lstStyle/>
          <a:p>
            <a:r>
              <a:rPr lang="en-US" sz="2800">
                <a:latin typeface="Garamond" charset="0"/>
                <a:ea typeface="宋体" charset="0"/>
              </a:rPr>
              <a:t>Process Interaction in Distributed Programs Cont.</a:t>
            </a:r>
          </a:p>
        </p:txBody>
      </p:sp>
      <p:sp>
        <p:nvSpPr>
          <p:cNvPr id="683010" name="Rectangle 3"/>
          <p:cNvSpPr>
            <a:spLocks noGrp="1" noChangeArrowheads="1"/>
          </p:cNvSpPr>
          <p:nvPr>
            <p:ph idx="1"/>
          </p:nvPr>
        </p:nvSpPr>
        <p:spPr>
          <a:xfrm>
            <a:off x="152400" y="1066800"/>
            <a:ext cx="8763000" cy="4953000"/>
          </a:xfrm>
        </p:spPr>
        <p:txBody>
          <a:bodyPr/>
          <a:lstStyle/>
          <a:p>
            <a:pPr>
              <a:lnSpc>
                <a:spcPct val="90000"/>
              </a:lnSpc>
            </a:pPr>
            <a:r>
              <a:rPr lang="en-US" sz="2000">
                <a:latin typeface="Arial" charset="0"/>
                <a:ea typeface="宋体" charset="0"/>
              </a:rPr>
              <a:t>Asynchronous Message Passing</a:t>
            </a:r>
          </a:p>
          <a:p>
            <a:pPr lvl="1">
              <a:lnSpc>
                <a:spcPct val="90000"/>
              </a:lnSpc>
            </a:pPr>
            <a:r>
              <a:rPr lang="en-US" sz="1800">
                <a:latin typeface="Arial" charset="0"/>
                <a:ea typeface="宋体" charset="0"/>
              </a:rPr>
              <a:t> Channel has unlimited capacity </a:t>
            </a:r>
          </a:p>
          <a:p>
            <a:pPr lvl="1">
              <a:lnSpc>
                <a:spcPct val="90000"/>
              </a:lnSpc>
            </a:pPr>
            <a:r>
              <a:rPr lang="en-US" sz="1800">
                <a:latin typeface="Arial" charset="0"/>
                <a:ea typeface="宋体" charset="0"/>
              </a:rPr>
              <a:t> Send &amp; receive do not block</a:t>
            </a:r>
          </a:p>
          <a:p>
            <a:pPr lvl="1">
              <a:lnSpc>
                <a:spcPct val="90000"/>
              </a:lnSpc>
            </a:pPr>
            <a:r>
              <a:rPr lang="en-US" sz="1800">
                <a:latin typeface="Arial" charset="0"/>
                <a:ea typeface="宋体" charset="0"/>
              </a:rPr>
              <a:t> Different communication channels are used for different kinds of messages.</a:t>
            </a:r>
          </a:p>
          <a:p>
            <a:pPr>
              <a:lnSpc>
                <a:spcPct val="90000"/>
              </a:lnSpc>
            </a:pPr>
            <a:r>
              <a:rPr lang="en-US" sz="2000">
                <a:latin typeface="Arial" charset="0"/>
                <a:ea typeface="宋体" charset="0"/>
              </a:rPr>
              <a:t>Synchronous Message Passing</a:t>
            </a:r>
          </a:p>
          <a:p>
            <a:pPr lvl="1">
              <a:lnSpc>
                <a:spcPct val="90000"/>
              </a:lnSpc>
            </a:pPr>
            <a:r>
              <a:rPr lang="en-US" sz="1800">
                <a:latin typeface="Arial" charset="0"/>
                <a:ea typeface="宋体" charset="0"/>
              </a:rPr>
              <a:t> Channel has fixed capacity </a:t>
            </a:r>
          </a:p>
          <a:p>
            <a:pPr lvl="1">
              <a:lnSpc>
                <a:spcPct val="90000"/>
              </a:lnSpc>
            </a:pPr>
            <a:r>
              <a:rPr lang="en-US" sz="1800">
                <a:latin typeface="Arial" charset="0"/>
                <a:ea typeface="宋体" charset="0"/>
              </a:rPr>
              <a:t> Sending process waits for receiving process ready to receive, hence synchronized</a:t>
            </a:r>
          </a:p>
          <a:p>
            <a:pPr>
              <a:lnSpc>
                <a:spcPct val="90000"/>
              </a:lnSpc>
            </a:pPr>
            <a:r>
              <a:rPr lang="en-US" sz="2000">
                <a:latin typeface="Arial" charset="0"/>
                <a:ea typeface="宋体" charset="0"/>
              </a:rPr>
              <a:t>Buffered Message Passing</a:t>
            </a:r>
          </a:p>
          <a:p>
            <a:pPr lvl="1">
              <a:lnSpc>
                <a:spcPct val="90000"/>
              </a:lnSpc>
            </a:pPr>
            <a:r>
              <a:rPr lang="en-US" sz="1800">
                <a:latin typeface="Arial" charset="0"/>
                <a:ea typeface="宋体" charset="0"/>
              </a:rPr>
              <a:t> Channel has fixed capacity </a:t>
            </a:r>
          </a:p>
          <a:p>
            <a:pPr lvl="1">
              <a:lnSpc>
                <a:spcPct val="90000"/>
              </a:lnSpc>
            </a:pPr>
            <a:r>
              <a:rPr lang="en-US" sz="1800">
                <a:latin typeface="Arial" charset="0"/>
                <a:ea typeface="宋体" charset="0"/>
              </a:rPr>
              <a:t> Send is delayed only when the channel is full</a:t>
            </a:r>
          </a:p>
          <a:p>
            <a:pPr>
              <a:lnSpc>
                <a:spcPct val="90000"/>
              </a:lnSpc>
            </a:pPr>
            <a:r>
              <a:rPr lang="en-US" sz="2000">
                <a:latin typeface="Arial" charset="0"/>
                <a:ea typeface="宋体" charset="0"/>
              </a:rPr>
              <a:t> Generative Communication</a:t>
            </a:r>
          </a:p>
          <a:p>
            <a:pPr lvl="1">
              <a:lnSpc>
                <a:spcPct val="90000"/>
              </a:lnSpc>
            </a:pPr>
            <a:r>
              <a:rPr lang="en-US" sz="1800">
                <a:latin typeface="Arial" charset="0"/>
                <a:ea typeface="宋体" charset="0"/>
              </a:rPr>
              <a:t> Send &amp; Receive processes share a single communication channel called tuple space. </a:t>
            </a:r>
          </a:p>
          <a:p>
            <a:pPr lvl="1">
              <a:lnSpc>
                <a:spcPct val="90000"/>
              </a:lnSpc>
            </a:pPr>
            <a:r>
              <a:rPr lang="en-US" sz="1800">
                <a:latin typeface="Arial" charset="0"/>
                <a:ea typeface="宋体" charset="0"/>
              </a:rPr>
              <a:t>Associative naming distinguishes message types in the tuple space</a:t>
            </a:r>
          </a:p>
          <a:p>
            <a:pPr>
              <a:lnSpc>
                <a:spcPct val="90000"/>
              </a:lnSpc>
            </a:pPr>
            <a:r>
              <a:rPr lang="en-US" sz="2000">
                <a:latin typeface="Arial" charset="0"/>
                <a:ea typeface="宋体" charset="0"/>
              </a:rPr>
              <a:t> Remote Procedure Call &amp; Rendezvous</a:t>
            </a:r>
          </a:p>
          <a:p>
            <a:pPr lvl="1">
              <a:lnSpc>
                <a:spcPct val="90000"/>
              </a:lnSpc>
            </a:pPr>
            <a:r>
              <a:rPr lang="en-US" sz="1800">
                <a:latin typeface="Arial" charset="0"/>
                <a:ea typeface="宋体" charset="0"/>
              </a:rPr>
              <a:t> Calling process delays until the request is serviced and results returned.  </a:t>
            </a:r>
          </a:p>
        </p:txBody>
      </p:sp>
      <p:sp>
        <p:nvSpPr>
          <p:cNvPr id="68301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CD2CD66-C6E9-1D49-B91B-ECB2788C5FC8}" type="slidenum">
              <a:rPr lang="en-US" sz="1200">
                <a:latin typeface="Garamond" charset="0"/>
              </a:rPr>
              <a:pPr eaLnBrk="1" hangingPunct="1"/>
              <a:t>365</a:t>
            </a:fld>
            <a:endParaRPr lang="en-US" sz="1200">
              <a:latin typeface="Garamond" charset="0"/>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3" name="Rectangle 2"/>
          <p:cNvSpPr>
            <a:spLocks noGrp="1" noChangeArrowheads="1"/>
          </p:cNvSpPr>
          <p:nvPr>
            <p:ph type="title"/>
          </p:nvPr>
        </p:nvSpPr>
        <p:spPr/>
        <p:txBody>
          <a:bodyPr/>
          <a:lstStyle/>
          <a:p>
            <a:r>
              <a:rPr lang="en-US" sz="2800">
                <a:latin typeface="Garamond" charset="0"/>
                <a:ea typeface="宋体" charset="0"/>
              </a:rPr>
              <a:t>PIPD: Requests &amp; Replies between clients &amp; Servers</a:t>
            </a:r>
          </a:p>
        </p:txBody>
      </p:sp>
      <p:sp>
        <p:nvSpPr>
          <p:cNvPr id="684034" name="Rectangle 3"/>
          <p:cNvSpPr>
            <a:spLocks noGrp="1" noChangeArrowheads="1"/>
          </p:cNvSpPr>
          <p:nvPr>
            <p:ph idx="1"/>
          </p:nvPr>
        </p:nvSpPr>
        <p:spPr>
          <a:xfrm>
            <a:off x="457200" y="981075"/>
            <a:ext cx="8229600" cy="4530725"/>
          </a:xfrm>
        </p:spPr>
        <p:txBody>
          <a:bodyPr/>
          <a:lstStyle/>
          <a:p>
            <a:pPr lvl="1"/>
            <a:r>
              <a:rPr lang="en-US">
                <a:latin typeface="Arial" charset="0"/>
                <a:ea typeface="宋体" charset="0"/>
              </a:rPr>
              <a:t>Server vs. monitors</a:t>
            </a:r>
          </a:p>
          <a:p>
            <a:pPr lvl="2"/>
            <a:r>
              <a:rPr lang="en-US">
                <a:latin typeface="Arial" charset="0"/>
                <a:ea typeface="宋体" charset="0"/>
              </a:rPr>
              <a:t>A server is active, whereas a monitor is passive</a:t>
            </a:r>
          </a:p>
          <a:p>
            <a:pPr lvl="2"/>
            <a:r>
              <a:rPr lang="en-US">
                <a:latin typeface="Arial" charset="0"/>
                <a:ea typeface="宋体" charset="0"/>
              </a:rPr>
              <a:t>Clients communicate with a server by sending and receiving messages, </a:t>
            </a:r>
            <a:br>
              <a:rPr lang="en-US">
                <a:latin typeface="Arial" charset="0"/>
                <a:ea typeface="宋体" charset="0"/>
              </a:rPr>
            </a:br>
            <a:r>
              <a:rPr lang="en-US">
                <a:latin typeface="Arial" charset="0"/>
                <a:ea typeface="宋体" charset="0"/>
              </a:rPr>
              <a:t>whereas clients call monitor procedures. </a:t>
            </a:r>
          </a:p>
          <a:p>
            <a:pPr lvl="2"/>
            <a:endParaRPr lang="en-US">
              <a:latin typeface="Arial" charset="0"/>
              <a:ea typeface="宋体" charset="0"/>
            </a:endParaRPr>
          </a:p>
          <a:p>
            <a:pPr lvl="1"/>
            <a:r>
              <a:rPr lang="en-US">
                <a:latin typeface="Arial" charset="0"/>
                <a:ea typeface="宋体" charset="0"/>
              </a:rPr>
              <a:t>A monitor is a synchronization mechanism that encapsulates permanent variables that record the state of some resource and exports a set of procedures that are called to access the resource. </a:t>
            </a:r>
          </a:p>
          <a:p>
            <a:pPr lvl="2"/>
            <a:r>
              <a:rPr lang="en-US">
                <a:latin typeface="Arial" charset="0"/>
                <a:ea typeface="宋体" charset="0"/>
              </a:rPr>
              <a:t>The procedures execute with mutual exclusion; they use condition variables for internal synchronization.</a:t>
            </a:r>
          </a:p>
          <a:p>
            <a:pPr>
              <a:buFontTx/>
              <a:buNone/>
            </a:pPr>
            <a:endParaRPr lang="en-US" sz="3600">
              <a:latin typeface="Arial" charset="0"/>
              <a:ea typeface="宋体" charset="0"/>
            </a:endParaRPr>
          </a:p>
        </p:txBody>
      </p:sp>
      <p:sp>
        <p:nvSpPr>
          <p:cNvPr id="68403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E09C94C-71DA-FE4B-BD54-A49F6A3BB80E}" type="slidenum">
              <a:rPr lang="en-US" sz="1200">
                <a:latin typeface="Garamond" charset="0"/>
              </a:rPr>
              <a:pPr eaLnBrk="1" hangingPunct="1"/>
              <a:t>366</a:t>
            </a:fld>
            <a:endParaRPr lang="en-US" sz="1200">
              <a:latin typeface="Garamond" charset="0"/>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7" name="Rectangle 2"/>
          <p:cNvSpPr>
            <a:spLocks noGrp="1" noChangeArrowheads="1"/>
          </p:cNvSpPr>
          <p:nvPr>
            <p:ph type="title"/>
          </p:nvPr>
        </p:nvSpPr>
        <p:spPr/>
        <p:txBody>
          <a:bodyPr/>
          <a:lstStyle/>
          <a:p>
            <a:r>
              <a:rPr lang="en-US" sz="3200">
                <a:latin typeface="Arial Rounded MT Bold" charset="0"/>
                <a:ea typeface="宋体" charset="0"/>
                <a:cs typeface="Arial Rounded MT Bold" charset="0"/>
              </a:rPr>
              <a:t>A View of Distributed Processing Styles Cont. </a:t>
            </a:r>
          </a:p>
        </p:txBody>
      </p:sp>
      <p:sp>
        <p:nvSpPr>
          <p:cNvPr id="685058" name="Slide Number Placeholder 4"/>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marL="0" eaLnBrk="1" hangingPunct="1"/>
            <a:fld id="{C3B7835A-47DD-7F49-9270-7FEE34F13A31}" type="slidenum">
              <a:rPr lang="en-US" sz="1200">
                <a:latin typeface="Garamond" charset="0"/>
              </a:rPr>
              <a:pPr marL="0" eaLnBrk="1" hangingPunct="1"/>
              <a:t>367</a:t>
            </a:fld>
            <a:endParaRPr lang="en-US" sz="1200">
              <a:latin typeface="Garamond" charset="0"/>
            </a:endParaRPr>
          </a:p>
        </p:txBody>
      </p:sp>
      <p:graphicFrame>
        <p:nvGraphicFramePr>
          <p:cNvPr id="1073155" name="Group 3"/>
          <p:cNvGraphicFramePr>
            <a:graphicFrameLocks noGrp="1"/>
          </p:cNvGraphicFramePr>
          <p:nvPr/>
        </p:nvGraphicFramePr>
        <p:xfrm>
          <a:off x="381000" y="3817938"/>
          <a:ext cx="8153400" cy="2409827"/>
        </p:xfrm>
        <a:graphic>
          <a:graphicData uri="http://schemas.openxmlformats.org/drawingml/2006/table">
            <a:tbl>
              <a:tblPr/>
              <a:tblGrid>
                <a:gridCol w="1630363">
                  <a:extLst>
                    <a:ext uri="{9D8B030D-6E8A-4147-A177-3AD203B41FA5}">
                      <a16:colId xmlns:a16="http://schemas.microsoft.com/office/drawing/2014/main" val="20000"/>
                    </a:ext>
                  </a:extLst>
                </a:gridCol>
                <a:gridCol w="1630362">
                  <a:extLst>
                    <a:ext uri="{9D8B030D-6E8A-4147-A177-3AD203B41FA5}">
                      <a16:colId xmlns:a16="http://schemas.microsoft.com/office/drawing/2014/main" val="20001"/>
                    </a:ext>
                  </a:extLst>
                </a:gridCol>
                <a:gridCol w="1920875">
                  <a:extLst>
                    <a:ext uri="{9D8B030D-6E8A-4147-A177-3AD203B41FA5}">
                      <a16:colId xmlns:a16="http://schemas.microsoft.com/office/drawing/2014/main" val="20002"/>
                    </a:ext>
                  </a:extLst>
                </a:gridCol>
                <a:gridCol w="1341438">
                  <a:extLst>
                    <a:ext uri="{9D8B030D-6E8A-4147-A177-3AD203B41FA5}">
                      <a16:colId xmlns:a16="http://schemas.microsoft.com/office/drawing/2014/main" val="20003"/>
                    </a:ext>
                  </a:extLst>
                </a:gridCol>
                <a:gridCol w="1630362">
                  <a:extLst>
                    <a:ext uri="{9D8B030D-6E8A-4147-A177-3AD203B41FA5}">
                      <a16:colId xmlns:a16="http://schemas.microsoft.com/office/drawing/2014/main" val="20004"/>
                    </a:ext>
                  </a:extLst>
                </a:gridCol>
              </a:tblGrid>
              <a:tr h="493713">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1" i="0" u="none" strike="noStrike" cap="none" normalizeH="0" baseline="0">
                        <a:ln>
                          <a:noFill/>
                        </a:ln>
                        <a:solidFill>
                          <a:schemeClr val="tx1"/>
                        </a:solidFill>
                        <a:effectLst/>
                        <a:latin typeface="Times New Roman"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1" i="0" u="none" strike="noStrike" cap="none" normalizeH="0" baseline="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000" b="1" i="0" u="none" strike="noStrike" cap="none" normalizeH="0" baseline="0">
                        <a:ln>
                          <a:noFill/>
                        </a:ln>
                        <a:solidFill>
                          <a:schemeClr val="tx1"/>
                        </a:solidFill>
                        <a:effectLst/>
                        <a:latin typeface="Times New Roman" charset="0"/>
                        <a:ea typeface="ＭＳ Ｐゴシック"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000" b="1" i="0" u="none" strike="noStrike" cap="none" normalizeH="0" baseline="0">
                        <a:ln>
                          <a:noFill/>
                        </a:ln>
                        <a:solidFill>
                          <a:schemeClr val="tx1"/>
                        </a:solidFill>
                        <a:effectLst/>
                        <a:latin typeface="Times New Roman" charset="0"/>
                        <a:ea typeface="ＭＳ Ｐゴシック"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Centralized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Distributed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49053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000" b="1" i="0" u="none" strike="noStrike" cap="none" normalizeH="0" baseline="0">
                        <a:ln>
                          <a:noFill/>
                        </a:ln>
                        <a:solidFill>
                          <a:schemeClr val="tx1"/>
                        </a:solidFill>
                        <a:effectLst/>
                        <a:latin typeface="Times New Roman"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Synchronous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Asynchronous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2600">
                <a:tc rowSpan="2">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Synchronous Processing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Transaction Type</a:t>
                      </a:r>
                      <a:br>
                        <a:rPr kumimoji="0" lang="en-US" sz="1000" b="1" i="0" u="none" strike="noStrike" cap="none" normalizeH="0" baseline="0">
                          <a:ln>
                            <a:noFill/>
                          </a:ln>
                          <a:solidFill>
                            <a:schemeClr val="tx1"/>
                          </a:solidFill>
                          <a:effectLst/>
                          <a:latin typeface="Times New Roman" charset="0"/>
                          <a:ea typeface="ＭＳ Ｐゴシック" charset="0"/>
                        </a:rPr>
                      </a:br>
                      <a:r>
                        <a:rPr kumimoji="0" lang="en-US" sz="1000" b="1" i="0" u="none" strike="noStrike" cap="none" normalizeH="0" baseline="0">
                          <a:ln>
                            <a:noFill/>
                          </a:ln>
                          <a:solidFill>
                            <a:schemeClr val="tx1"/>
                          </a:solidFill>
                          <a:effectLst/>
                          <a:latin typeface="Times New Roman" charset="0"/>
                          <a:ea typeface="ＭＳ Ｐゴシック" charset="0"/>
                        </a:rPr>
                        <a:t>(ACID)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Centralized Transactions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Distributed Transactions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Asynchronous Transactions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1488">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Query Type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Centralized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Query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Distributed Query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Asynchronous Query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14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Asynchronous Processing</a:t>
                      </a:r>
                    </a:p>
                  </a:txBody>
                  <a:tcPr marL="45720" marR="4572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Notification Type</a:t>
                      </a:r>
                    </a:p>
                  </a:txBody>
                  <a:tcPr marL="45720" marR="4572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Centralized Notification</a:t>
                      </a:r>
                    </a:p>
                  </a:txBody>
                  <a:tcPr marL="45720" marR="4572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Distributed Notification</a:t>
                      </a:r>
                    </a:p>
                  </a:txBody>
                  <a:tcPr marL="45720" marR="4572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000" b="1" i="0" u="none" strike="noStrike" cap="none" normalizeH="0" baseline="0">
                          <a:ln>
                            <a:noFill/>
                          </a:ln>
                          <a:solidFill>
                            <a:schemeClr val="tx1"/>
                          </a:solidFill>
                          <a:effectLst/>
                          <a:latin typeface="Times New Roman" charset="0"/>
                          <a:ea typeface="ＭＳ Ｐゴシック" charset="0"/>
                        </a:rPr>
                        <a:t>Asynchronous Notification</a:t>
                      </a:r>
                    </a:p>
                  </a:txBody>
                  <a:tcPr marL="45720" marR="4572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73190" name="Line 38"/>
          <p:cNvSpPr>
            <a:spLocks noChangeShapeType="1"/>
          </p:cNvSpPr>
          <p:nvPr/>
        </p:nvSpPr>
        <p:spPr bwMode="auto">
          <a:xfrm>
            <a:off x="457200" y="3867150"/>
            <a:ext cx="3200400" cy="9144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073191" name="Rectangle 39"/>
          <p:cNvSpPr>
            <a:spLocks noChangeArrowheads="1"/>
          </p:cNvSpPr>
          <p:nvPr/>
        </p:nvSpPr>
        <p:spPr bwMode="auto">
          <a:xfrm>
            <a:off x="609600" y="4302125"/>
            <a:ext cx="1295400" cy="457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p>
            <a:pPr marL="55563" indent="-55563">
              <a:defRPr/>
            </a:pPr>
            <a:r>
              <a:rPr lang="en-US" sz="1000">
                <a:latin typeface="Variable Width" charset="0"/>
              </a:rPr>
              <a:t>Processing Types </a:t>
            </a:r>
            <a:br>
              <a:rPr lang="en-US" sz="1000">
                <a:latin typeface="Variable Width" charset="0"/>
              </a:rPr>
            </a:br>
            <a:r>
              <a:rPr lang="en-US" sz="1000">
                <a:latin typeface="Variable Width" charset="0"/>
              </a:rPr>
              <a:t>between C/S</a:t>
            </a:r>
            <a:endParaRPr lang="en-US" sz="3600">
              <a:latin typeface="AdvPS6F00" charset="0"/>
            </a:endParaRPr>
          </a:p>
        </p:txBody>
      </p:sp>
      <p:sp>
        <p:nvSpPr>
          <p:cNvPr id="1073192" name="Rectangle 40"/>
          <p:cNvSpPr>
            <a:spLocks noChangeArrowheads="1"/>
          </p:cNvSpPr>
          <p:nvPr/>
        </p:nvSpPr>
        <p:spPr bwMode="auto">
          <a:xfrm>
            <a:off x="1676400" y="3943350"/>
            <a:ext cx="1600200" cy="2286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p>
            <a:pPr marL="114300" indent="-114300">
              <a:defRPr/>
            </a:pPr>
            <a:r>
              <a:rPr lang="en-US" sz="1200">
                <a:latin typeface="Variable Width" charset="0"/>
              </a:rPr>
              <a:t>Location of Data</a:t>
            </a:r>
            <a:endParaRPr lang="en-US" sz="4000">
              <a:latin typeface="AdvPS6F00" charset="0"/>
            </a:endParaRPr>
          </a:p>
        </p:txBody>
      </p:sp>
      <p:sp>
        <p:nvSpPr>
          <p:cNvPr id="1073193" name="Rectangle 41"/>
          <p:cNvSpPr>
            <a:spLocks noChangeArrowheads="1"/>
          </p:cNvSpPr>
          <p:nvPr/>
        </p:nvSpPr>
        <p:spPr bwMode="auto">
          <a:xfrm>
            <a:off x="2057400" y="4629150"/>
            <a:ext cx="1219200" cy="1524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p>
            <a:pPr marL="114300" indent="-114300">
              <a:defRPr/>
            </a:pPr>
            <a:r>
              <a:rPr lang="en-US" sz="1000">
                <a:latin typeface="Variable Width" charset="0"/>
              </a:rPr>
              <a:t>Msg. Type</a:t>
            </a:r>
            <a:endParaRPr lang="en-US" sz="1000">
              <a:latin typeface="AdvPS6F00" charset="0"/>
            </a:endParaRPr>
          </a:p>
        </p:txBody>
      </p:sp>
      <p:sp>
        <p:nvSpPr>
          <p:cNvPr id="1073194" name="Rectangle 42"/>
          <p:cNvSpPr>
            <a:spLocks noChangeArrowheads="1"/>
          </p:cNvSpPr>
          <p:nvPr/>
        </p:nvSpPr>
        <p:spPr bwMode="auto">
          <a:xfrm>
            <a:off x="2667000" y="4324350"/>
            <a:ext cx="1219200" cy="3048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lstStyle/>
          <a:p>
            <a:pPr marL="114300" indent="-114300">
              <a:defRPr/>
            </a:pPr>
            <a:r>
              <a:rPr lang="en-US" sz="900">
                <a:latin typeface="Variable Width" charset="0"/>
              </a:rPr>
              <a:t>Processing Type</a:t>
            </a:r>
            <a:br>
              <a:rPr lang="en-US" sz="900">
                <a:latin typeface="Variable Width" charset="0"/>
              </a:rPr>
            </a:br>
            <a:r>
              <a:rPr lang="en-US" sz="900">
                <a:latin typeface="Variable Width" charset="0"/>
              </a:rPr>
              <a:t>Between Servers</a:t>
            </a:r>
            <a:endParaRPr lang="en-US" sz="900">
              <a:latin typeface="AdvPS6F00" charset="0"/>
            </a:endParaRPr>
          </a:p>
        </p:txBody>
      </p:sp>
      <p:sp>
        <p:nvSpPr>
          <p:cNvPr id="1073195" name="Rectangle 43"/>
          <p:cNvSpPr>
            <a:spLocks noChangeArrowheads="1"/>
          </p:cNvSpPr>
          <p:nvPr/>
        </p:nvSpPr>
        <p:spPr bwMode="auto">
          <a:xfrm>
            <a:off x="179388" y="1343025"/>
            <a:ext cx="8839200" cy="201453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114300" indent="-114300">
              <a:defRPr/>
            </a:pPr>
            <a:r>
              <a:rPr lang="en-US" dirty="0">
                <a:latin typeface="Variable Width" charset="0"/>
              </a:rPr>
              <a:t>Architectural Styles for Transaction Types</a:t>
            </a:r>
          </a:p>
          <a:p>
            <a:pPr marL="341313" lvl="1" indent="-112713">
              <a:defRPr/>
            </a:pPr>
            <a:r>
              <a:rPr lang="en-US" dirty="0">
                <a:latin typeface="Variable Width" charset="0"/>
              </a:rPr>
              <a:t> </a:t>
            </a:r>
            <a:r>
              <a:rPr lang="en-US" sz="1600" dirty="0">
                <a:latin typeface="Variable Width" charset="0"/>
              </a:rPr>
              <a:t>Centralized vs. Distributed vs. Asynchronous Transaction Messages</a:t>
            </a:r>
          </a:p>
          <a:p>
            <a:pPr marL="114300" indent="-114300">
              <a:defRPr/>
            </a:pPr>
            <a:r>
              <a:rPr lang="en-US" dirty="0">
                <a:latin typeface="Variable Width" charset="0"/>
              </a:rPr>
              <a:t>Architectural Styles for Query Types</a:t>
            </a:r>
          </a:p>
          <a:p>
            <a:pPr marL="341313" lvl="1" indent="-112713">
              <a:defRPr/>
            </a:pPr>
            <a:r>
              <a:rPr lang="en-US" dirty="0">
                <a:latin typeface="Variable Width" charset="0"/>
              </a:rPr>
              <a:t> </a:t>
            </a:r>
            <a:r>
              <a:rPr lang="en-US" sz="1600" dirty="0">
                <a:latin typeface="Variable Width" charset="0"/>
              </a:rPr>
              <a:t>Centralized vs. Distributed vs. Asynchronous Query Messages</a:t>
            </a:r>
            <a:endParaRPr lang="en-US" dirty="0">
              <a:latin typeface="Variable Width" charset="0"/>
            </a:endParaRPr>
          </a:p>
          <a:p>
            <a:pPr marL="114300" indent="-114300">
              <a:defRPr/>
            </a:pPr>
            <a:r>
              <a:rPr lang="en-US" dirty="0">
                <a:latin typeface="Variable Width" charset="0"/>
              </a:rPr>
              <a:t>Architectural Styles for Notification Types</a:t>
            </a:r>
          </a:p>
          <a:p>
            <a:pPr marL="341313" lvl="1" indent="-112713">
              <a:defRPr/>
            </a:pPr>
            <a:r>
              <a:rPr lang="en-US" sz="1600" dirty="0">
                <a:latin typeface="Variable Width" charset="0"/>
              </a:rPr>
              <a:t>Centralized vs. Distributed vs. Asynchronous Notification Messages</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1" name="Rectangle 2"/>
          <p:cNvSpPr>
            <a:spLocks noGrp="1" noChangeArrowheads="1"/>
          </p:cNvSpPr>
          <p:nvPr>
            <p:ph type="title"/>
          </p:nvPr>
        </p:nvSpPr>
        <p:spPr/>
        <p:txBody>
          <a:bodyPr/>
          <a:lstStyle/>
          <a:p>
            <a:r>
              <a:rPr lang="en-US" sz="2800">
                <a:latin typeface="Garamond" charset="0"/>
                <a:ea typeface="宋体" charset="0"/>
              </a:rPr>
              <a:t>Process Interaction in Distributed Programs (PIDP)</a:t>
            </a:r>
          </a:p>
        </p:txBody>
      </p:sp>
      <p:sp>
        <p:nvSpPr>
          <p:cNvPr id="686082" name="Rectangle 3"/>
          <p:cNvSpPr>
            <a:spLocks noGrp="1" noChangeArrowheads="1"/>
          </p:cNvSpPr>
          <p:nvPr>
            <p:ph idx="1"/>
          </p:nvPr>
        </p:nvSpPr>
        <p:spPr/>
        <p:txBody>
          <a:bodyPr/>
          <a:lstStyle/>
          <a:p>
            <a:r>
              <a:rPr lang="en-US" sz="2000">
                <a:latin typeface="Arial" charset="0"/>
                <a:ea typeface="宋体" charset="0"/>
              </a:rPr>
              <a:t>Cooperating Message Passing Processes: </a:t>
            </a:r>
          </a:p>
          <a:p>
            <a:pPr lvl="1"/>
            <a:r>
              <a:rPr lang="en-US" sz="1800">
                <a:latin typeface="Arial" charset="0"/>
                <a:ea typeface="宋体" charset="0"/>
              </a:rPr>
              <a:t> One way Data Flow Through a Network of Filters</a:t>
            </a:r>
          </a:p>
          <a:p>
            <a:pPr lvl="1"/>
            <a:r>
              <a:rPr lang="en-US" sz="1800">
                <a:latin typeface="Arial" charset="0"/>
                <a:ea typeface="宋体" charset="0"/>
              </a:rPr>
              <a:t> Request &amp; Replies between clients &amp; servers</a:t>
            </a:r>
          </a:p>
          <a:p>
            <a:pPr lvl="1"/>
            <a:r>
              <a:rPr lang="en-US" sz="1800">
                <a:latin typeface="Arial" charset="0"/>
                <a:ea typeface="宋体" charset="0"/>
              </a:rPr>
              <a:t> Heartbeat Interaction between neighboring processes</a:t>
            </a:r>
          </a:p>
          <a:p>
            <a:pPr lvl="1"/>
            <a:r>
              <a:rPr lang="en-US" sz="1800">
                <a:latin typeface="Arial" charset="0"/>
                <a:ea typeface="宋体" charset="0"/>
              </a:rPr>
              <a:t> Probes &amp; Echoes in Graphs</a:t>
            </a:r>
          </a:p>
          <a:p>
            <a:pPr lvl="1"/>
            <a:r>
              <a:rPr lang="en-US" sz="1800">
                <a:latin typeface="Arial" charset="0"/>
                <a:ea typeface="宋体" charset="0"/>
              </a:rPr>
              <a:t> Broadcasts between processes in complete graphs</a:t>
            </a:r>
          </a:p>
          <a:p>
            <a:pPr lvl="1"/>
            <a:r>
              <a:rPr lang="en-US" sz="1800">
                <a:latin typeface="Arial" charset="0"/>
                <a:ea typeface="宋体" charset="0"/>
              </a:rPr>
              <a:t> Token passing along edges in a graph</a:t>
            </a:r>
          </a:p>
          <a:p>
            <a:pPr lvl="1"/>
            <a:r>
              <a:rPr lang="en-US" sz="1800">
                <a:latin typeface="Arial" charset="0"/>
                <a:ea typeface="宋体" charset="0"/>
              </a:rPr>
              <a:t> Coordination between centralized server processes</a:t>
            </a:r>
          </a:p>
          <a:p>
            <a:pPr lvl="1"/>
            <a:r>
              <a:rPr lang="en-US" sz="1800">
                <a:latin typeface="Arial" charset="0"/>
                <a:ea typeface="宋体" charset="0"/>
              </a:rPr>
              <a:t> Replicated workers sharing a bag of tasks </a:t>
            </a:r>
          </a:p>
        </p:txBody>
      </p:sp>
      <p:sp>
        <p:nvSpPr>
          <p:cNvPr id="686083"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A07F003-CB57-954A-AEEF-D7D078DC2AA7}" type="slidenum">
              <a:rPr lang="en-US" sz="1200">
                <a:latin typeface="Garamond" charset="0"/>
              </a:rPr>
              <a:pPr eaLnBrk="1" hangingPunct="1"/>
              <a:t>368</a:t>
            </a:fld>
            <a:endParaRPr lang="en-US" sz="1200">
              <a:latin typeface="Garamond" charset="0"/>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5" name="Rectangle 2"/>
          <p:cNvSpPr>
            <a:spLocks noGrp="1" noChangeArrowheads="1"/>
          </p:cNvSpPr>
          <p:nvPr>
            <p:ph type="title"/>
          </p:nvPr>
        </p:nvSpPr>
        <p:spPr>
          <a:xfrm>
            <a:off x="457200" y="277813"/>
            <a:ext cx="8229600" cy="774700"/>
          </a:xfrm>
        </p:spPr>
        <p:txBody>
          <a:bodyPr/>
          <a:lstStyle/>
          <a:p>
            <a:r>
              <a:rPr lang="en-US" sz="3600">
                <a:latin typeface="Garamond" charset="0"/>
                <a:ea typeface="宋体" charset="0"/>
              </a:rPr>
              <a:t>Distributed Processes Architecture Styles</a:t>
            </a:r>
          </a:p>
        </p:txBody>
      </p:sp>
      <p:sp>
        <p:nvSpPr>
          <p:cNvPr id="687106" name="Rectangle 3"/>
          <p:cNvSpPr>
            <a:spLocks noGrp="1" noChangeArrowheads="1"/>
          </p:cNvSpPr>
          <p:nvPr>
            <p:ph idx="1"/>
          </p:nvPr>
        </p:nvSpPr>
        <p:spPr>
          <a:xfrm>
            <a:off x="468313" y="1125538"/>
            <a:ext cx="8229600" cy="4530725"/>
          </a:xfrm>
        </p:spPr>
        <p:txBody>
          <a:bodyPr/>
          <a:lstStyle/>
          <a:p>
            <a:pPr>
              <a:lnSpc>
                <a:spcPct val="90000"/>
              </a:lnSpc>
            </a:pPr>
            <a:r>
              <a:rPr lang="en-US" sz="2000">
                <a:latin typeface="Arial" charset="0"/>
                <a:ea typeface="宋体" charset="0"/>
              </a:rPr>
              <a:t>Other familiar architectures</a:t>
            </a:r>
          </a:p>
          <a:p>
            <a:pPr lvl="1">
              <a:lnSpc>
                <a:spcPct val="90000"/>
              </a:lnSpc>
            </a:pPr>
            <a:r>
              <a:rPr lang="en-US" sz="1800">
                <a:latin typeface="Arial" charset="0"/>
                <a:ea typeface="宋体" charset="0"/>
              </a:rPr>
              <a:t>Distributed processes – </a:t>
            </a:r>
          </a:p>
          <a:p>
            <a:pPr lvl="2">
              <a:lnSpc>
                <a:spcPct val="90000"/>
              </a:lnSpc>
            </a:pPr>
            <a:r>
              <a:rPr lang="en-US" sz="1600">
                <a:latin typeface="Arial" charset="0"/>
                <a:ea typeface="宋体" charset="0"/>
              </a:rPr>
              <a:t>have developed a number of common organizations for multi-process systems. </a:t>
            </a:r>
          </a:p>
          <a:p>
            <a:pPr lvl="2">
              <a:lnSpc>
                <a:spcPct val="90000"/>
              </a:lnSpc>
            </a:pPr>
            <a:r>
              <a:rPr lang="en-US" sz="1600">
                <a:latin typeface="Arial" charset="0"/>
                <a:ea typeface="宋体" charset="0"/>
              </a:rPr>
              <a:t>Some are defined by their topology (e.g. ring, star) </a:t>
            </a:r>
          </a:p>
          <a:p>
            <a:pPr lvl="2">
              <a:lnSpc>
                <a:spcPct val="90000"/>
              </a:lnSpc>
            </a:pPr>
            <a:r>
              <a:rPr lang="en-US" sz="1600">
                <a:latin typeface="Arial" charset="0"/>
                <a:ea typeface="宋体" charset="0"/>
              </a:rPr>
              <a:t>Others are characterized in terms of the kind of inter-process protocols that are used (e.g. heartbeat algorithms). </a:t>
            </a:r>
          </a:p>
          <a:p>
            <a:pPr lvl="2">
              <a:lnSpc>
                <a:spcPct val="90000"/>
              </a:lnSpc>
            </a:pPr>
            <a:r>
              <a:rPr lang="en-US" sz="1600">
                <a:latin typeface="Arial" charset="0"/>
                <a:ea typeface="宋体" charset="0"/>
              </a:rPr>
              <a:t>A common form of distributed system architecture is </a:t>
            </a:r>
            <a:r>
              <a:rPr lang="en-US" sz="1600" i="1">
                <a:latin typeface="Arial" charset="0"/>
                <a:ea typeface="宋体" charset="0"/>
              </a:rPr>
              <a:t>client-server</a:t>
            </a:r>
            <a:r>
              <a:rPr lang="en-US" sz="1600">
                <a:latin typeface="Arial" charset="0"/>
                <a:ea typeface="宋体" charset="0"/>
              </a:rPr>
              <a:t>. </a:t>
            </a:r>
          </a:p>
          <a:p>
            <a:pPr lvl="3">
              <a:lnSpc>
                <a:spcPct val="90000"/>
              </a:lnSpc>
            </a:pPr>
            <a:r>
              <a:rPr lang="en-US" sz="1400">
                <a:latin typeface="Arial" charset="0"/>
                <a:ea typeface="宋体" charset="0"/>
              </a:rPr>
              <a:t>A server provides services to the clients. </a:t>
            </a:r>
          </a:p>
          <a:p>
            <a:pPr lvl="3">
              <a:lnSpc>
                <a:spcPct val="90000"/>
              </a:lnSpc>
            </a:pPr>
            <a:r>
              <a:rPr lang="en-US" sz="1400">
                <a:latin typeface="Arial" charset="0"/>
                <a:ea typeface="宋体" charset="0"/>
              </a:rPr>
              <a:t>The server does not usually know the number or identity of the clients which will access it. </a:t>
            </a:r>
          </a:p>
          <a:p>
            <a:pPr lvl="3">
              <a:lnSpc>
                <a:spcPct val="90000"/>
              </a:lnSpc>
            </a:pPr>
            <a:r>
              <a:rPr lang="en-US" sz="1400">
                <a:latin typeface="Arial" charset="0"/>
                <a:ea typeface="宋体" charset="0"/>
              </a:rPr>
              <a:t>The clients know the identity of the server (or can find it out through another name-server) and access it through a remote procedure call. </a:t>
            </a:r>
          </a:p>
          <a:p>
            <a:pPr lvl="1">
              <a:lnSpc>
                <a:spcPct val="90000"/>
              </a:lnSpc>
            </a:pPr>
            <a:r>
              <a:rPr lang="en-US" sz="1800">
                <a:latin typeface="Arial" charset="0"/>
                <a:ea typeface="宋体" charset="0"/>
              </a:rPr>
              <a:t>Main program/subroutine organizations: The primary organization of many systems mirrors the programming language in which the system is written. </a:t>
            </a:r>
          </a:p>
          <a:p>
            <a:pPr lvl="1">
              <a:lnSpc>
                <a:spcPct val="90000"/>
              </a:lnSpc>
            </a:pPr>
            <a:r>
              <a:rPr lang="en-US" sz="1800">
                <a:latin typeface="Arial" charset="0"/>
                <a:ea typeface="宋体" charset="0"/>
              </a:rPr>
              <a:t> Domain Specific Software Architectures (DSSA)</a:t>
            </a:r>
          </a:p>
          <a:p>
            <a:pPr lvl="1">
              <a:lnSpc>
                <a:spcPct val="90000"/>
              </a:lnSpc>
            </a:pPr>
            <a:r>
              <a:rPr lang="en-US" sz="1800">
                <a:latin typeface="Arial" charset="0"/>
                <a:ea typeface="宋体" charset="0"/>
              </a:rPr>
              <a:t>State-transition systems: A common organization for many reactive systems. Define in terms of a set of states and a set of named transitions </a:t>
            </a:r>
          </a:p>
        </p:txBody>
      </p:sp>
      <p:sp>
        <p:nvSpPr>
          <p:cNvPr id="687107"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5151C81-ED01-FE4A-8FB5-238F10534A95}" type="slidenum">
              <a:rPr lang="en-US" sz="1200">
                <a:latin typeface="Garamond" charset="0"/>
              </a:rPr>
              <a:pPr eaLnBrk="1" hangingPunct="1"/>
              <a:t>369</a:t>
            </a:fld>
            <a:endParaRPr lang="en-US" sz="1200">
              <a:latin typeface="Garamond"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altLang="zh-CN">
                <a:latin typeface="Garamond" charset="0"/>
                <a:ea typeface="宋体" charset="0"/>
              </a:rPr>
              <a:t>The Core Triad for Success</a:t>
            </a:r>
          </a:p>
        </p:txBody>
      </p:sp>
      <p:sp>
        <p:nvSpPr>
          <p:cNvPr id="76802" name="Rectangle 3"/>
          <p:cNvSpPr>
            <a:spLocks noGrp="1" noChangeArrowheads="1"/>
          </p:cNvSpPr>
          <p:nvPr>
            <p:ph idx="1"/>
          </p:nvPr>
        </p:nvSpPr>
        <p:spPr>
          <a:xfrm>
            <a:off x="446088" y="1600200"/>
            <a:ext cx="8229600" cy="4530725"/>
          </a:xfrm>
        </p:spPr>
        <p:txBody>
          <a:bodyPr/>
          <a:lstStyle/>
          <a:p>
            <a:pPr eaLnBrk="1" hangingPunct="1">
              <a:lnSpc>
                <a:spcPct val="90000"/>
              </a:lnSpc>
            </a:pPr>
            <a:r>
              <a:rPr lang="en-US" altLang="zh-CN" sz="2600">
                <a:latin typeface="Arial" charset="0"/>
                <a:ea typeface="宋体" charset="0"/>
              </a:rPr>
              <a:t>People</a:t>
            </a:r>
          </a:p>
          <a:p>
            <a:pPr eaLnBrk="1" hangingPunct="1">
              <a:lnSpc>
                <a:spcPct val="90000"/>
              </a:lnSpc>
            </a:pPr>
            <a:r>
              <a:rPr lang="en-US" altLang="zh-CN" sz="2600">
                <a:latin typeface="Arial" charset="0"/>
                <a:ea typeface="宋体" charset="0"/>
              </a:rPr>
              <a:t>Process</a:t>
            </a:r>
          </a:p>
          <a:p>
            <a:pPr eaLnBrk="1" hangingPunct="1">
              <a:lnSpc>
                <a:spcPct val="90000"/>
              </a:lnSpc>
            </a:pPr>
            <a:r>
              <a:rPr lang="en-US" altLang="zh-CN" sz="2600">
                <a:latin typeface="Arial" charset="0"/>
                <a:ea typeface="宋体" charset="0"/>
              </a:rPr>
              <a:t>Technology</a:t>
            </a:r>
          </a:p>
          <a:p>
            <a:pPr eaLnBrk="1" hangingPunct="1">
              <a:lnSpc>
                <a:spcPct val="90000"/>
              </a:lnSpc>
            </a:pPr>
            <a:endParaRPr lang="en-US" altLang="zh-CN" sz="2600">
              <a:latin typeface="Arial" charset="0"/>
              <a:ea typeface="宋体" charset="0"/>
            </a:endParaRPr>
          </a:p>
          <a:p>
            <a:pPr eaLnBrk="1" hangingPunct="1">
              <a:lnSpc>
                <a:spcPct val="90000"/>
              </a:lnSpc>
            </a:pPr>
            <a:endParaRPr lang="en-US" altLang="zh-CN" sz="2600">
              <a:latin typeface="Arial" charset="0"/>
              <a:ea typeface="宋体" charset="0"/>
            </a:endParaRPr>
          </a:p>
          <a:p>
            <a:pPr eaLnBrk="1" hangingPunct="1">
              <a:lnSpc>
                <a:spcPct val="90000"/>
              </a:lnSpc>
              <a:buFont typeface="Wingdings" charset="0"/>
              <a:buNone/>
            </a:pPr>
            <a:endParaRPr lang="en-US" altLang="zh-CN" sz="2600">
              <a:latin typeface="Arial" charset="0"/>
              <a:ea typeface="宋体" charset="0"/>
            </a:endParaRPr>
          </a:p>
          <a:p>
            <a:pPr eaLnBrk="1" hangingPunct="1">
              <a:lnSpc>
                <a:spcPct val="90000"/>
              </a:lnSpc>
            </a:pPr>
            <a:r>
              <a:rPr lang="en-US" altLang="zh-CN" sz="2600">
                <a:latin typeface="Arial" charset="0"/>
                <a:ea typeface="宋体" charset="0"/>
              </a:rPr>
              <a:t>People + Process + Technology  !!!</a:t>
            </a:r>
            <a:endParaRPr lang="en-GB" altLang="zh-CN" sz="2600">
              <a:latin typeface="Arial" charset="0"/>
              <a:ea typeface="宋体" charset="0"/>
            </a:endParaRPr>
          </a:p>
        </p:txBody>
      </p:sp>
      <p:sp>
        <p:nvSpPr>
          <p:cNvPr id="768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E279B5D-4C83-8E4F-A310-62E17F3620FA}" type="slidenum">
              <a:rPr lang="en-US" altLang="zh-CN" sz="1200">
                <a:latin typeface="Garamond" charset="0"/>
              </a:rPr>
              <a:pPr eaLnBrk="1" hangingPunct="1"/>
              <a:t>37</a:t>
            </a:fld>
            <a:endParaRPr lang="en-US" altLang="zh-CN" sz="1200">
              <a:latin typeface="Garamond" charset="0"/>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29" name="Rectangle 2"/>
          <p:cNvSpPr>
            <a:spLocks noGrp="1" noChangeArrowheads="1"/>
          </p:cNvSpPr>
          <p:nvPr>
            <p:ph type="title"/>
          </p:nvPr>
        </p:nvSpPr>
        <p:spPr/>
        <p:txBody>
          <a:bodyPr/>
          <a:lstStyle/>
          <a:p>
            <a:r>
              <a:rPr lang="en-US">
                <a:latin typeface="Garamond" charset="0"/>
                <a:ea typeface="宋体" charset="0"/>
              </a:rPr>
              <a:t>Process Control Architecture Styles</a:t>
            </a:r>
          </a:p>
        </p:txBody>
      </p:sp>
      <p:sp>
        <p:nvSpPr>
          <p:cNvPr id="688130" name="Rectangle 3"/>
          <p:cNvSpPr>
            <a:spLocks noGrp="1" noChangeArrowheads="1"/>
          </p:cNvSpPr>
          <p:nvPr>
            <p:ph idx="1"/>
          </p:nvPr>
        </p:nvSpPr>
        <p:spPr>
          <a:xfrm>
            <a:off x="457200" y="1125538"/>
            <a:ext cx="8229600" cy="4530725"/>
          </a:xfrm>
        </p:spPr>
        <p:txBody>
          <a:bodyPr/>
          <a:lstStyle/>
          <a:p>
            <a:pPr>
              <a:lnSpc>
                <a:spcPct val="90000"/>
              </a:lnSpc>
            </a:pPr>
            <a:r>
              <a:rPr lang="en-US" sz="2400">
                <a:latin typeface="Arial" charset="0"/>
                <a:ea typeface="宋体" charset="0"/>
              </a:rPr>
              <a:t>Process Control</a:t>
            </a:r>
          </a:p>
          <a:p>
            <a:pPr lvl="1">
              <a:lnSpc>
                <a:spcPct val="90000"/>
              </a:lnSpc>
            </a:pPr>
            <a:r>
              <a:rPr lang="en-US" sz="2000">
                <a:latin typeface="Arial" charset="0"/>
                <a:ea typeface="宋体" charset="0"/>
              </a:rPr>
              <a:t>Process Control Paradigms</a:t>
            </a:r>
          </a:p>
          <a:p>
            <a:pPr lvl="2">
              <a:lnSpc>
                <a:spcPct val="90000"/>
              </a:lnSpc>
            </a:pPr>
            <a:r>
              <a:rPr lang="en-US" sz="1600">
                <a:latin typeface="Arial" charset="0"/>
                <a:ea typeface="宋体" charset="0"/>
              </a:rPr>
              <a:t>Usually associated with real-time control of physical processes</a:t>
            </a:r>
            <a:r>
              <a:rPr lang="en-US" sz="1800">
                <a:latin typeface="Arial" charset="0"/>
                <a:ea typeface="宋体" charset="0"/>
              </a:rPr>
              <a:t>. </a:t>
            </a:r>
            <a:r>
              <a:rPr lang="en-US" sz="1600">
                <a:latin typeface="Arial" charset="0"/>
                <a:ea typeface="宋体" charset="0"/>
              </a:rPr>
              <a:t>The system maintains specified properties of the output process near a reference value</a:t>
            </a:r>
          </a:p>
          <a:p>
            <a:pPr lvl="3">
              <a:lnSpc>
                <a:spcPct val="90000"/>
              </a:lnSpc>
            </a:pPr>
            <a:r>
              <a:rPr lang="en-US" sz="1600">
                <a:latin typeface="Arial" charset="0"/>
                <a:ea typeface="宋体" charset="0"/>
              </a:rPr>
              <a:t>Open Loop Systems: If the process is completely defined, repeatable, and the process runs without surveillance</a:t>
            </a:r>
          </a:p>
          <a:p>
            <a:pPr lvl="4">
              <a:lnSpc>
                <a:spcPct val="90000"/>
              </a:lnSpc>
            </a:pPr>
            <a:r>
              <a:rPr lang="en-US" sz="1400">
                <a:latin typeface="Arial" charset="0"/>
                <a:ea typeface="宋体" charset="0"/>
              </a:rPr>
              <a:t> Space Heater</a:t>
            </a:r>
          </a:p>
          <a:p>
            <a:pPr lvl="3">
              <a:lnSpc>
                <a:spcPct val="90000"/>
              </a:lnSpc>
            </a:pPr>
            <a:r>
              <a:rPr lang="en-US" sz="1600">
                <a:latin typeface="Arial" charset="0"/>
                <a:ea typeface="宋体" charset="0"/>
              </a:rPr>
              <a:t>Closed Loop Systems: Output is used to control the inputs to maintain a monitored value </a:t>
            </a:r>
          </a:p>
          <a:p>
            <a:pPr lvl="4">
              <a:lnSpc>
                <a:spcPct val="90000"/>
              </a:lnSpc>
            </a:pPr>
            <a:r>
              <a:rPr lang="en-US" sz="1400">
                <a:latin typeface="Arial" charset="0"/>
                <a:ea typeface="宋体" charset="0"/>
              </a:rPr>
              <a:t> Speed Control, etc.  Feed back and Feed Forward controller.</a:t>
            </a:r>
          </a:p>
          <a:p>
            <a:pPr lvl="1">
              <a:lnSpc>
                <a:spcPct val="90000"/>
              </a:lnSpc>
            </a:pPr>
            <a:r>
              <a:rPr lang="en-US" sz="2000">
                <a:latin typeface="Arial" charset="0"/>
                <a:ea typeface="宋体" charset="0"/>
              </a:rPr>
              <a:t>General Constructs:</a:t>
            </a:r>
          </a:p>
          <a:p>
            <a:pPr lvl="2">
              <a:lnSpc>
                <a:spcPct val="90000"/>
              </a:lnSpc>
            </a:pPr>
            <a:r>
              <a:rPr lang="en-US" sz="1800">
                <a:latin typeface="Arial" charset="0"/>
                <a:ea typeface="宋体" charset="0"/>
              </a:rPr>
              <a:t>Computational Elements</a:t>
            </a:r>
          </a:p>
          <a:p>
            <a:pPr lvl="2">
              <a:lnSpc>
                <a:spcPct val="90000"/>
              </a:lnSpc>
            </a:pPr>
            <a:r>
              <a:rPr lang="en-US" sz="1800">
                <a:latin typeface="Arial" charset="0"/>
                <a:ea typeface="宋体" charset="0"/>
              </a:rPr>
              <a:t>Data Elements</a:t>
            </a:r>
          </a:p>
          <a:p>
            <a:pPr lvl="2">
              <a:lnSpc>
                <a:spcPct val="90000"/>
              </a:lnSpc>
            </a:pPr>
            <a:r>
              <a:rPr lang="en-US" sz="1800">
                <a:latin typeface="Arial" charset="0"/>
                <a:ea typeface="宋体" charset="0"/>
              </a:rPr>
              <a:t>Control Loop Paradigm</a:t>
            </a:r>
          </a:p>
          <a:p>
            <a:pPr lvl="1">
              <a:lnSpc>
                <a:spcPct val="90000"/>
              </a:lnSpc>
            </a:pPr>
            <a:r>
              <a:rPr lang="en-US" sz="2000">
                <a:latin typeface="Arial" charset="0"/>
                <a:ea typeface="宋体" charset="0"/>
              </a:rPr>
              <a:t> Concerns</a:t>
            </a:r>
          </a:p>
          <a:p>
            <a:pPr lvl="2">
              <a:lnSpc>
                <a:spcPct val="90000"/>
              </a:lnSpc>
            </a:pPr>
            <a:r>
              <a:rPr lang="en-US" sz="1600">
                <a:latin typeface="Arial" charset="0"/>
                <a:ea typeface="宋体" charset="0"/>
              </a:rPr>
              <a:t>We need to worry about the physical control laws (s-domain) versus the time sampled control laws (Z-Domain) and the introduction of poles and zeroes into the transfer function. </a:t>
            </a:r>
          </a:p>
        </p:txBody>
      </p:sp>
      <p:sp>
        <p:nvSpPr>
          <p:cNvPr id="688131"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A2B00AC-449B-BF40-B8A6-B82DFC36335A}" type="slidenum">
              <a:rPr lang="en-US" sz="1200">
                <a:latin typeface="Garamond" charset="0"/>
              </a:rPr>
              <a:pPr eaLnBrk="1" hangingPunct="1"/>
              <a:t>370</a:t>
            </a:fld>
            <a:endParaRPr lang="en-US" sz="1200">
              <a:latin typeface="Garamond" charset="0"/>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3" name="Rectangle 2"/>
          <p:cNvSpPr>
            <a:spLocks noGrp="1" noChangeArrowheads="1"/>
          </p:cNvSpPr>
          <p:nvPr>
            <p:ph type="title"/>
          </p:nvPr>
        </p:nvSpPr>
        <p:spPr/>
        <p:txBody>
          <a:bodyPr/>
          <a:lstStyle/>
          <a:p>
            <a:r>
              <a:rPr lang="en-US" sz="3200">
                <a:latin typeface="Garamond" charset="0"/>
                <a:ea typeface="宋体" charset="0"/>
              </a:rPr>
              <a:t>Heterogeneous Architecture Styles</a:t>
            </a:r>
          </a:p>
        </p:txBody>
      </p:sp>
      <p:sp>
        <p:nvSpPr>
          <p:cNvPr id="689154" name="Rectangle 3"/>
          <p:cNvSpPr>
            <a:spLocks noGrp="1" noChangeArrowheads="1"/>
          </p:cNvSpPr>
          <p:nvPr>
            <p:ph idx="1"/>
          </p:nvPr>
        </p:nvSpPr>
        <p:spPr/>
        <p:txBody>
          <a:bodyPr/>
          <a:lstStyle/>
          <a:p>
            <a:r>
              <a:rPr lang="en-US" sz="2400">
                <a:latin typeface="Arial" charset="0"/>
                <a:ea typeface="宋体" charset="0"/>
              </a:rPr>
              <a:t>Heterogeneous Architectures</a:t>
            </a:r>
          </a:p>
          <a:p>
            <a:pPr lvl="1"/>
            <a:r>
              <a:rPr lang="en-US" sz="2000">
                <a:latin typeface="Arial" charset="0"/>
                <a:ea typeface="宋体" charset="0"/>
              </a:rPr>
              <a:t>Most systems involve the combination of several styles. </a:t>
            </a:r>
          </a:p>
          <a:p>
            <a:pPr lvl="1"/>
            <a:r>
              <a:rPr lang="en-US" sz="2000">
                <a:latin typeface="Arial" charset="0"/>
                <a:ea typeface="宋体" charset="0"/>
              </a:rPr>
              <a:t>Components of a hierarchical system may have an internal structure developed using a different method. </a:t>
            </a:r>
          </a:p>
          <a:p>
            <a:pPr lvl="1"/>
            <a:r>
              <a:rPr lang="en-US" sz="2000">
                <a:latin typeface="Arial" charset="0"/>
                <a:ea typeface="宋体" charset="0"/>
              </a:rPr>
              <a:t>Connectors may also be decomposed into other systems (e.g. pipes can be implemented internally as FIFO queues). </a:t>
            </a:r>
          </a:p>
          <a:p>
            <a:pPr lvl="1"/>
            <a:r>
              <a:rPr lang="en-US" sz="2000">
                <a:latin typeface="Arial" charset="0"/>
                <a:ea typeface="宋体" charset="0"/>
              </a:rPr>
              <a:t>A single component may also use a mixture of architectural connectors. </a:t>
            </a:r>
          </a:p>
          <a:p>
            <a:pPr lvl="2"/>
            <a:r>
              <a:rPr lang="en-US" sz="1800">
                <a:latin typeface="Arial" charset="0"/>
                <a:ea typeface="宋体" charset="0"/>
              </a:rPr>
              <a:t>An example of this is Unix pipes-and-filter system in which the file system acts as the repository, receives control through initialization switches, and interacts with other components through pipes. </a:t>
            </a:r>
            <a:br>
              <a:rPr lang="en-US" sz="1800">
                <a:latin typeface="Arial" charset="0"/>
                <a:ea typeface="宋体" charset="0"/>
              </a:rPr>
            </a:br>
            <a:endParaRPr lang="en-US" sz="1800">
              <a:latin typeface="Arial" charset="0"/>
              <a:ea typeface="宋体" charset="0"/>
            </a:endParaRPr>
          </a:p>
        </p:txBody>
      </p:sp>
      <p:sp>
        <p:nvSpPr>
          <p:cNvPr id="689155" name="Slide Number Placeholder 5"/>
          <p:cNvSpPr>
            <a:spLocks noGrp="1"/>
          </p:cNvSpPr>
          <p:nvPr>
            <p:ph type="sldNum" sz="quarter" idx="12"/>
          </p:nvPr>
        </p:nvSpPr>
        <p:spPr>
          <a:xfrm>
            <a:off x="6934200" y="6324600"/>
            <a:ext cx="19050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6B48036-4C0E-5A45-AD83-A4B8C26384A3}" type="slidenum">
              <a:rPr lang="en-US" sz="1200">
                <a:latin typeface="Garamond" charset="0"/>
              </a:rPr>
              <a:pPr eaLnBrk="1" hangingPunct="1"/>
              <a:t>371</a:t>
            </a:fld>
            <a:endParaRPr lang="en-US" sz="1200">
              <a:latin typeface="Garamond" charset="0"/>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177" name="Rectangle 2"/>
          <p:cNvSpPr>
            <a:spLocks noGrp="1" noChangeArrowheads="1"/>
          </p:cNvSpPr>
          <p:nvPr>
            <p:ph type="ctrTitle"/>
          </p:nvPr>
        </p:nvSpPr>
        <p:spPr/>
        <p:txBody>
          <a:bodyPr/>
          <a:lstStyle/>
          <a:p>
            <a:pPr eaLnBrk="1" hangingPunct="1"/>
            <a:r>
              <a:rPr lang="en-GB" altLang="zh-CN">
                <a:latin typeface="Garamond" charset="0"/>
                <a:ea typeface="宋体" charset="0"/>
              </a:rPr>
              <a:t>Topic 7: Architectural Patterns</a:t>
            </a:r>
          </a:p>
        </p:txBody>
      </p:sp>
      <p:sp>
        <p:nvSpPr>
          <p:cNvPr id="690178" name="Rectangle 3"/>
          <p:cNvSpPr>
            <a:spLocks noGrp="1" noChangeArrowheads="1"/>
          </p:cNvSpPr>
          <p:nvPr>
            <p:ph type="subTitle" idx="1"/>
          </p:nvPr>
        </p:nvSpPr>
        <p:spPr/>
        <p:txBody>
          <a:bodyPr/>
          <a:lstStyle/>
          <a:p>
            <a:pPr eaLnBrk="1" hangingPunct="1">
              <a:buFont typeface="Wingdings" charset="0"/>
              <a:buNone/>
            </a:pPr>
            <a:r>
              <a:rPr lang="zh-CN" altLang="en-US">
                <a:latin typeface="Arial" charset="0"/>
                <a:ea typeface="宋体" charset="0"/>
              </a:rPr>
              <a:t> </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5" name="Rectangle 2"/>
          <p:cNvSpPr>
            <a:spLocks noGrp="1" noChangeArrowheads="1"/>
          </p:cNvSpPr>
          <p:nvPr>
            <p:ph type="title"/>
          </p:nvPr>
        </p:nvSpPr>
        <p:spPr/>
        <p:txBody>
          <a:bodyPr/>
          <a:lstStyle/>
          <a:p>
            <a:pPr eaLnBrk="1" hangingPunct="1"/>
            <a:r>
              <a:rPr lang="en-GB" altLang="zh-CN">
                <a:latin typeface="Garamond" charset="0"/>
                <a:ea typeface="宋体" charset="0"/>
              </a:rPr>
              <a:t>Pattern-Oriented Software Architecture</a:t>
            </a:r>
          </a:p>
        </p:txBody>
      </p:sp>
      <p:sp>
        <p:nvSpPr>
          <p:cNvPr id="69222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Frank Buschmann, Regine Muenier, Hans Rohnert, Peter Sommerlad, Michael Stal.1996.</a:t>
            </a:r>
            <a:r>
              <a:rPr lang="en-GB" altLang="zh-CN" sz="2600" i="1">
                <a:latin typeface="Arial" charset="0"/>
                <a:ea typeface="宋体" charset="0"/>
              </a:rPr>
              <a:t>Patterns of Software Architecture</a:t>
            </a:r>
          </a:p>
          <a:p>
            <a:pPr eaLnBrk="1" hangingPunct="1">
              <a:lnSpc>
                <a:spcPct val="90000"/>
              </a:lnSpc>
            </a:pPr>
            <a:r>
              <a:rPr lang="en-GB" altLang="zh-CN" sz="2600">
                <a:latin typeface="Arial" charset="0"/>
                <a:ea typeface="宋体" charset="0"/>
              </a:rPr>
              <a:t>Presented three categories of patterns</a:t>
            </a:r>
          </a:p>
          <a:p>
            <a:pPr lvl="1" eaLnBrk="1" hangingPunct="1">
              <a:lnSpc>
                <a:spcPct val="90000"/>
              </a:lnSpc>
            </a:pPr>
            <a:r>
              <a:rPr lang="en-GB" altLang="zh-CN" sz="2200">
                <a:latin typeface="Arial" charset="0"/>
                <a:ea typeface="宋体" charset="0"/>
              </a:rPr>
              <a:t>Architectural Patterns</a:t>
            </a:r>
          </a:p>
          <a:p>
            <a:pPr lvl="1" eaLnBrk="1" hangingPunct="1">
              <a:lnSpc>
                <a:spcPct val="90000"/>
              </a:lnSpc>
            </a:pPr>
            <a:r>
              <a:rPr lang="en-GB" altLang="zh-CN" sz="2200">
                <a:latin typeface="Arial" charset="0"/>
                <a:ea typeface="宋体" charset="0"/>
              </a:rPr>
              <a:t>Design Patterns</a:t>
            </a:r>
          </a:p>
          <a:p>
            <a:pPr lvl="1" eaLnBrk="1" hangingPunct="1">
              <a:lnSpc>
                <a:spcPct val="90000"/>
              </a:lnSpc>
            </a:pPr>
            <a:r>
              <a:rPr lang="en-GB" altLang="zh-CN" sz="2200">
                <a:latin typeface="Arial" charset="0"/>
                <a:ea typeface="宋体" charset="0"/>
              </a:rPr>
              <a:t>Idoms</a:t>
            </a:r>
          </a:p>
          <a:p>
            <a:pPr eaLnBrk="1" hangingPunct="1">
              <a:lnSpc>
                <a:spcPct val="90000"/>
              </a:lnSpc>
            </a:pPr>
            <a:r>
              <a:rPr lang="en-GB" altLang="zh-CN" sz="2600">
                <a:latin typeface="Arial" charset="0"/>
                <a:ea typeface="宋体" charset="0"/>
              </a:rPr>
              <a:t>Have been confused with Architectural Styles</a:t>
            </a:r>
          </a:p>
          <a:p>
            <a:pPr lvl="1" eaLnBrk="1" hangingPunct="1">
              <a:lnSpc>
                <a:spcPct val="90000"/>
              </a:lnSpc>
            </a:pPr>
            <a:r>
              <a:rPr lang="en-GB" altLang="zh-CN" sz="2200">
                <a:latin typeface="Arial" charset="0"/>
                <a:ea typeface="宋体" charset="0"/>
              </a:rPr>
              <a:t>To see difference we need to look at origins of Software Patterns</a:t>
            </a:r>
          </a:p>
        </p:txBody>
      </p:sp>
      <p:sp>
        <p:nvSpPr>
          <p:cNvPr id="6922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4BAE239-B2FB-1341-81A7-943D7AAB10AF}" type="slidenum">
              <a:rPr lang="en-US" altLang="zh-CN" sz="1200">
                <a:latin typeface="Garamond" charset="0"/>
              </a:rPr>
              <a:pPr eaLnBrk="1" hangingPunct="1"/>
              <a:t>373</a:t>
            </a:fld>
            <a:endParaRPr lang="en-US" altLang="zh-CN" sz="1200">
              <a:latin typeface="Garamond" charset="0"/>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273" name="Rectangle 2"/>
          <p:cNvSpPr>
            <a:spLocks noGrp="1" noChangeArrowheads="1"/>
          </p:cNvSpPr>
          <p:nvPr>
            <p:ph type="title"/>
          </p:nvPr>
        </p:nvSpPr>
        <p:spPr/>
        <p:txBody>
          <a:bodyPr/>
          <a:lstStyle/>
          <a:p>
            <a:pPr eaLnBrk="1" hangingPunct="1"/>
            <a:r>
              <a:rPr lang="en-GB" altLang="zh-CN">
                <a:latin typeface="Garamond" charset="0"/>
                <a:ea typeface="宋体" charset="0"/>
              </a:rPr>
              <a:t>Origins of Patterns</a:t>
            </a:r>
          </a:p>
        </p:txBody>
      </p:sp>
      <p:sp>
        <p:nvSpPr>
          <p:cNvPr id="694274"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There are a number of primary sources for the emergence of Software Patterns</a:t>
            </a:r>
          </a:p>
          <a:p>
            <a:pPr lvl="1" eaLnBrk="1" hangingPunct="1">
              <a:lnSpc>
                <a:spcPct val="90000"/>
              </a:lnSpc>
            </a:pPr>
            <a:r>
              <a:rPr lang="en-GB" altLang="zh-CN" sz="2200">
                <a:latin typeface="Arial" charset="0"/>
                <a:ea typeface="宋体" charset="0"/>
              </a:rPr>
              <a:t>PhD work on frameworks by Eric Gamma</a:t>
            </a:r>
          </a:p>
          <a:p>
            <a:pPr lvl="1" eaLnBrk="1" hangingPunct="1">
              <a:lnSpc>
                <a:spcPct val="90000"/>
              </a:lnSpc>
            </a:pPr>
            <a:r>
              <a:rPr lang="en-GB" altLang="zh-CN" sz="2200">
                <a:latin typeface="Arial" charset="0"/>
                <a:ea typeface="宋体" charset="0"/>
              </a:rPr>
              <a:t>Contract specification by Richard Helm</a:t>
            </a:r>
          </a:p>
          <a:p>
            <a:pPr lvl="1" eaLnBrk="1" hangingPunct="1">
              <a:lnSpc>
                <a:spcPct val="90000"/>
              </a:lnSpc>
            </a:pPr>
            <a:r>
              <a:rPr lang="en-GB" altLang="zh-CN" sz="2200">
                <a:latin typeface="Arial" charset="0"/>
                <a:ea typeface="宋体" charset="0"/>
              </a:rPr>
              <a:t>Smalltalk frameworks by Brian Foote and Ralph Johnson</a:t>
            </a:r>
          </a:p>
          <a:p>
            <a:pPr lvl="1" eaLnBrk="1" hangingPunct="1">
              <a:lnSpc>
                <a:spcPct val="90000"/>
              </a:lnSpc>
            </a:pPr>
            <a:r>
              <a:rPr lang="en-GB" altLang="zh-CN" sz="2200">
                <a:latin typeface="Arial" charset="0"/>
                <a:ea typeface="宋体" charset="0"/>
              </a:rPr>
              <a:t>Software Architecture handbook by Bruce Anderson</a:t>
            </a:r>
          </a:p>
          <a:p>
            <a:pPr eaLnBrk="1" hangingPunct="1">
              <a:lnSpc>
                <a:spcPct val="90000"/>
              </a:lnSpc>
            </a:pPr>
            <a:r>
              <a:rPr lang="en-GB" altLang="zh-CN" sz="2600">
                <a:latin typeface="Arial" charset="0"/>
                <a:ea typeface="宋体" charset="0"/>
              </a:rPr>
              <a:t>But the patterns form originates in the built environment with the work of Christopher Alexander</a:t>
            </a:r>
          </a:p>
        </p:txBody>
      </p:sp>
      <p:sp>
        <p:nvSpPr>
          <p:cNvPr id="6942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9A91B51-6F5F-D94C-9ABA-B5989320CA62}" type="slidenum">
              <a:rPr lang="en-US" altLang="zh-CN" sz="1200">
                <a:latin typeface="Garamond" charset="0"/>
              </a:rPr>
              <a:pPr eaLnBrk="1" hangingPunct="1"/>
              <a:t>374</a:t>
            </a:fld>
            <a:endParaRPr lang="en-US" altLang="zh-CN" sz="1200">
              <a:latin typeface="Garamond" charset="0"/>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21" name="Rectangle 2"/>
          <p:cNvSpPr>
            <a:spLocks noGrp="1" noChangeArrowheads="1"/>
          </p:cNvSpPr>
          <p:nvPr>
            <p:ph type="title"/>
          </p:nvPr>
        </p:nvSpPr>
        <p:spPr/>
        <p:txBody>
          <a:bodyPr/>
          <a:lstStyle/>
          <a:p>
            <a:pPr eaLnBrk="1" hangingPunct="1"/>
            <a:r>
              <a:rPr lang="en-GB" altLang="zh-CN">
                <a:latin typeface="Garamond" charset="0"/>
                <a:ea typeface="宋体" charset="0"/>
              </a:rPr>
              <a:t>A Brief History of Software Patterns</a:t>
            </a:r>
            <a:endParaRPr lang="en-US" altLang="zh-CN">
              <a:latin typeface="Garamond" charset="0"/>
              <a:ea typeface="宋体" charset="0"/>
            </a:endParaRPr>
          </a:p>
        </p:txBody>
      </p:sp>
      <p:sp>
        <p:nvSpPr>
          <p:cNvPr id="236547"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1989: Alexander</a:t>
            </a:r>
            <a:r>
              <a:rPr lang="en-GB" altLang="zh-CN">
                <a:latin typeface="Tahoma" charset="0"/>
                <a:ea typeface="宋体" charset="0"/>
              </a:rPr>
              <a:t>’</a:t>
            </a:r>
            <a:r>
              <a:rPr lang="en-GB" altLang="zh-CN">
                <a:latin typeface="Arial" charset="0"/>
                <a:ea typeface="宋体" charset="0"/>
              </a:rPr>
              <a:t>s ideas introduced by Kent Beck, Ward Cunningham</a:t>
            </a:r>
          </a:p>
          <a:p>
            <a:pPr eaLnBrk="1" hangingPunct="1">
              <a:lnSpc>
                <a:spcPct val="90000"/>
              </a:lnSpc>
            </a:pPr>
            <a:r>
              <a:rPr lang="en-GB" altLang="zh-CN">
                <a:latin typeface="Arial" charset="0"/>
                <a:ea typeface="宋体" charset="0"/>
              </a:rPr>
              <a:t>1991-4: OOPSLA workshops on Software Architecture</a:t>
            </a:r>
          </a:p>
          <a:p>
            <a:pPr lvl="1" eaLnBrk="1" hangingPunct="1">
              <a:lnSpc>
                <a:spcPct val="90000"/>
              </a:lnSpc>
            </a:pPr>
            <a:r>
              <a:rPr lang="en-GB" altLang="zh-CN">
                <a:latin typeface="Arial" charset="0"/>
                <a:ea typeface="宋体" charset="0"/>
              </a:rPr>
              <a:t>Gamma, Helm, Johnson and Vlissides meet</a:t>
            </a:r>
          </a:p>
          <a:p>
            <a:pPr eaLnBrk="1" hangingPunct="1">
              <a:lnSpc>
                <a:spcPct val="90000"/>
              </a:lnSpc>
            </a:pPr>
            <a:r>
              <a:rPr lang="en-GB" altLang="zh-CN">
                <a:latin typeface="Arial" charset="0"/>
                <a:ea typeface="宋体" charset="0"/>
              </a:rPr>
              <a:t>1993: Hillside group formed</a:t>
            </a:r>
          </a:p>
          <a:p>
            <a:pPr eaLnBrk="1" hangingPunct="1">
              <a:lnSpc>
                <a:spcPct val="90000"/>
              </a:lnSpc>
            </a:pPr>
            <a:r>
              <a:rPr lang="en-GB" altLang="zh-CN">
                <a:latin typeface="Arial" charset="0"/>
                <a:ea typeface="宋体" charset="0"/>
              </a:rPr>
              <a:t>1995: </a:t>
            </a:r>
            <a:r>
              <a:rPr lang="en-GB" altLang="zh-CN" i="1">
                <a:latin typeface="Arial" charset="0"/>
                <a:ea typeface="宋体" charset="0"/>
              </a:rPr>
              <a:t>Design Patterns</a:t>
            </a:r>
            <a:r>
              <a:rPr lang="en-GB" altLang="zh-CN">
                <a:latin typeface="Arial" charset="0"/>
                <a:ea typeface="宋体" charset="0"/>
              </a:rPr>
              <a:t> book published</a:t>
            </a:r>
          </a:p>
          <a:p>
            <a:pPr eaLnBrk="1" hangingPunct="1">
              <a:lnSpc>
                <a:spcPct val="90000"/>
              </a:lnSpc>
            </a:pPr>
            <a:r>
              <a:rPr lang="en-GB" altLang="zh-CN">
                <a:latin typeface="Arial" charset="0"/>
                <a:ea typeface="宋体" charset="0"/>
              </a:rPr>
              <a:t>1996: Alexander</a:t>
            </a:r>
            <a:r>
              <a:rPr lang="en-GB" altLang="zh-CN">
                <a:latin typeface="Tahoma" charset="0"/>
                <a:ea typeface="宋体" charset="0"/>
              </a:rPr>
              <a:t>’</a:t>
            </a:r>
            <a:r>
              <a:rPr lang="en-GB" altLang="zh-CN">
                <a:latin typeface="Arial" charset="0"/>
                <a:ea typeface="宋体" charset="0"/>
              </a:rPr>
              <a:t>s keynote at OOPSLA</a:t>
            </a:r>
            <a:endParaRPr lang="en-US" altLang="zh-CN">
              <a:latin typeface="Arial" charset="0"/>
              <a:ea typeface="宋体" charset="0"/>
            </a:endParaRPr>
          </a:p>
        </p:txBody>
      </p:sp>
      <p:sp>
        <p:nvSpPr>
          <p:cNvPr id="6963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6604EB2-FFE2-A04A-A6ED-0CE1508943C5}" type="slidenum">
              <a:rPr lang="en-US" altLang="zh-CN" sz="1200">
                <a:latin typeface="Garamond" charset="0"/>
              </a:rPr>
              <a:pPr eaLnBrk="1" hangingPunct="1"/>
              <a:t>375</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additive="base">
                                        <p:cTn id="7" dur="500" fill="hold"/>
                                        <p:tgtEl>
                                          <p:spTgt spid="2365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6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6547">
                                            <p:txEl>
                                              <p:pRg st="1" end="1"/>
                                            </p:txEl>
                                          </p:spTgt>
                                        </p:tgtEl>
                                        <p:attrNameLst>
                                          <p:attrName>style.visibility</p:attrName>
                                        </p:attrNameLst>
                                      </p:cBhvr>
                                      <p:to>
                                        <p:strVal val="visible"/>
                                      </p:to>
                                    </p:set>
                                    <p:anim calcmode="lin" valueType="num">
                                      <p:cBhvr additive="base">
                                        <p:cTn id="13" dur="500" fill="hold"/>
                                        <p:tgtEl>
                                          <p:spTgt spid="2365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654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36547">
                                            <p:txEl>
                                              <p:pRg st="2" end="2"/>
                                            </p:txEl>
                                          </p:spTgt>
                                        </p:tgtEl>
                                        <p:attrNameLst>
                                          <p:attrName>style.visibility</p:attrName>
                                        </p:attrNameLst>
                                      </p:cBhvr>
                                      <p:to>
                                        <p:strVal val="visible"/>
                                      </p:to>
                                    </p:set>
                                    <p:anim calcmode="lin" valueType="num">
                                      <p:cBhvr additive="base">
                                        <p:cTn id="17" dur="500" fill="hold"/>
                                        <p:tgtEl>
                                          <p:spTgt spid="23654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365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36547">
                                            <p:txEl>
                                              <p:pRg st="3" end="3"/>
                                            </p:txEl>
                                          </p:spTgt>
                                        </p:tgtEl>
                                        <p:attrNameLst>
                                          <p:attrName>style.visibility</p:attrName>
                                        </p:attrNameLst>
                                      </p:cBhvr>
                                      <p:to>
                                        <p:strVal val="visible"/>
                                      </p:to>
                                    </p:set>
                                    <p:anim calcmode="lin" valueType="num">
                                      <p:cBhvr additive="base">
                                        <p:cTn id="23" dur="500" fill="hold"/>
                                        <p:tgtEl>
                                          <p:spTgt spid="23654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365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36547">
                                            <p:txEl>
                                              <p:pRg st="4" end="4"/>
                                            </p:txEl>
                                          </p:spTgt>
                                        </p:tgtEl>
                                        <p:attrNameLst>
                                          <p:attrName>style.visibility</p:attrName>
                                        </p:attrNameLst>
                                      </p:cBhvr>
                                      <p:to>
                                        <p:strVal val="visible"/>
                                      </p:to>
                                    </p:set>
                                    <p:anim calcmode="lin" valueType="num">
                                      <p:cBhvr additive="base">
                                        <p:cTn id="29" dur="500" fill="hold"/>
                                        <p:tgtEl>
                                          <p:spTgt spid="236547">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365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236547">
                                            <p:txEl>
                                              <p:pRg st="5" end="5"/>
                                            </p:txEl>
                                          </p:spTgt>
                                        </p:tgtEl>
                                        <p:attrNameLst>
                                          <p:attrName>style.visibility</p:attrName>
                                        </p:attrNameLst>
                                      </p:cBhvr>
                                      <p:to>
                                        <p:strVal val="visible"/>
                                      </p:to>
                                    </p:set>
                                    <p:anim calcmode="lin" valueType="num">
                                      <p:cBhvr additive="base">
                                        <p:cTn id="35" dur="500" fill="hold"/>
                                        <p:tgtEl>
                                          <p:spTgt spid="236547">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365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autoUpdateAnimBg="0"/>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69" name="Rectangle 2"/>
          <p:cNvSpPr>
            <a:spLocks noGrp="1" noChangeArrowheads="1"/>
          </p:cNvSpPr>
          <p:nvPr>
            <p:ph type="title"/>
          </p:nvPr>
        </p:nvSpPr>
        <p:spPr/>
        <p:txBody>
          <a:bodyPr/>
          <a:lstStyle/>
          <a:p>
            <a:pPr eaLnBrk="1" hangingPunct="1"/>
            <a:r>
              <a:rPr lang="en-GB" altLang="zh-CN">
                <a:latin typeface="Garamond" charset="0"/>
                <a:ea typeface="宋体" charset="0"/>
              </a:rPr>
              <a:t>Christopher Alexander</a:t>
            </a:r>
          </a:p>
        </p:txBody>
      </p:sp>
      <p:sp>
        <p:nvSpPr>
          <p:cNvPr id="698370" name="Rectangle 3"/>
          <p:cNvSpPr>
            <a:spLocks noGrp="1" noChangeArrowheads="1"/>
          </p:cNvSpPr>
          <p:nvPr>
            <p:ph idx="1"/>
          </p:nvPr>
        </p:nvSpPr>
        <p:spPr>
          <a:xfrm>
            <a:off x="468313" y="1341438"/>
            <a:ext cx="8369300" cy="4673600"/>
          </a:xfrm>
        </p:spPr>
        <p:txBody>
          <a:bodyPr/>
          <a:lstStyle/>
          <a:p>
            <a:pPr eaLnBrk="1" hangingPunct="1">
              <a:lnSpc>
                <a:spcPct val="90000"/>
              </a:lnSpc>
            </a:pPr>
            <a:r>
              <a:rPr lang="en-GB" altLang="zh-CN" sz="2600">
                <a:latin typeface="Arial" charset="0"/>
                <a:ea typeface="宋体" charset="0"/>
              </a:rPr>
              <a:t>Born in Vienna, educated in Britain and the US</a:t>
            </a:r>
          </a:p>
          <a:p>
            <a:pPr eaLnBrk="1" hangingPunct="1">
              <a:lnSpc>
                <a:spcPct val="90000"/>
              </a:lnSpc>
            </a:pPr>
            <a:r>
              <a:rPr lang="en-GB" altLang="zh-CN" sz="2600">
                <a:latin typeface="Arial" charset="0"/>
                <a:ea typeface="宋体" charset="0"/>
              </a:rPr>
              <a:t>A leader of </a:t>
            </a:r>
            <a:r>
              <a:rPr lang="en-GB" altLang="zh-CN" sz="2600">
                <a:latin typeface="Tahoma" charset="0"/>
                <a:ea typeface="宋体" charset="0"/>
              </a:rPr>
              <a:t>“</a:t>
            </a:r>
            <a:r>
              <a:rPr lang="en-GB" altLang="zh-CN" sz="2600">
                <a:latin typeface="Arial" charset="0"/>
                <a:ea typeface="宋体" charset="0"/>
              </a:rPr>
              <a:t>post-modern</a:t>
            </a:r>
            <a:r>
              <a:rPr lang="en-GB" altLang="zh-CN" sz="2600">
                <a:latin typeface="Tahoma" charset="0"/>
                <a:ea typeface="宋体" charset="0"/>
              </a:rPr>
              <a:t>”</a:t>
            </a:r>
            <a:r>
              <a:rPr lang="en-GB" altLang="zh-CN" sz="2600">
                <a:latin typeface="Arial" charset="0"/>
                <a:ea typeface="宋体" charset="0"/>
              </a:rPr>
              <a:t> architecture</a:t>
            </a:r>
          </a:p>
          <a:p>
            <a:pPr lvl="1" eaLnBrk="1" hangingPunct="1">
              <a:lnSpc>
                <a:spcPct val="90000"/>
              </a:lnSpc>
            </a:pPr>
            <a:r>
              <a:rPr lang="en-GB" altLang="zh-CN" sz="2200">
                <a:latin typeface="Arial" charset="0"/>
                <a:ea typeface="宋体" charset="0"/>
              </a:rPr>
              <a:t>Driven by observation that most of what humanity has built since WWII has been dehumanising rubbish</a:t>
            </a:r>
          </a:p>
          <a:p>
            <a:pPr lvl="1" eaLnBrk="1" hangingPunct="1">
              <a:lnSpc>
                <a:spcPct val="90000"/>
              </a:lnSpc>
            </a:pPr>
            <a:r>
              <a:rPr lang="en-GB" altLang="zh-CN" sz="2200">
                <a:latin typeface="Arial" charset="0"/>
                <a:ea typeface="宋体" charset="0"/>
              </a:rPr>
              <a:t>Believes architecture impacts directly on our behaviour and well being</a:t>
            </a:r>
          </a:p>
          <a:p>
            <a:pPr lvl="2" eaLnBrk="1" hangingPunct="1">
              <a:lnSpc>
                <a:spcPct val="90000"/>
              </a:lnSpc>
            </a:pPr>
            <a:r>
              <a:rPr lang="en-GB" altLang="zh-CN" sz="2000">
                <a:latin typeface="Tahoma" charset="0"/>
                <a:ea typeface="宋体" charset="0"/>
              </a:rPr>
              <a:t>“</a:t>
            </a:r>
            <a:r>
              <a:rPr lang="en-GB" altLang="zh-CN" sz="2000">
                <a:latin typeface="Arial" charset="0"/>
                <a:ea typeface="宋体" charset="0"/>
              </a:rPr>
              <a:t>Tall buildings make people mad</a:t>
            </a:r>
            <a:r>
              <a:rPr lang="en-GB" altLang="zh-CN" sz="2000">
                <a:latin typeface="Tahoma" charset="0"/>
                <a:ea typeface="宋体" charset="0"/>
              </a:rPr>
              <a:t>”</a:t>
            </a:r>
            <a:endParaRPr lang="en-GB" altLang="zh-CN" sz="2000">
              <a:latin typeface="Arial" charset="0"/>
              <a:ea typeface="宋体" charset="0"/>
            </a:endParaRPr>
          </a:p>
          <a:p>
            <a:pPr lvl="1" eaLnBrk="1" hangingPunct="1">
              <a:lnSpc>
                <a:spcPct val="90000"/>
              </a:lnSpc>
            </a:pPr>
            <a:r>
              <a:rPr lang="en-GB" altLang="zh-CN" sz="2200">
                <a:latin typeface="Arial" charset="0"/>
                <a:ea typeface="宋体" charset="0"/>
              </a:rPr>
              <a:t>Professional architects have failed humanity and the environment</a:t>
            </a:r>
          </a:p>
          <a:p>
            <a:pPr eaLnBrk="1" hangingPunct="1">
              <a:lnSpc>
                <a:spcPct val="90000"/>
              </a:lnSpc>
            </a:pPr>
            <a:r>
              <a:rPr lang="en-GB" altLang="zh-CN" sz="2600">
                <a:latin typeface="Arial" charset="0"/>
                <a:ea typeface="宋体" charset="0"/>
              </a:rPr>
              <a:t>Views are controversial even amongst architects</a:t>
            </a:r>
          </a:p>
          <a:p>
            <a:pPr lvl="1" eaLnBrk="1" hangingPunct="1">
              <a:lnSpc>
                <a:spcPct val="90000"/>
              </a:lnSpc>
              <a:buFont typeface="Wingdings" charset="0"/>
              <a:buNone/>
            </a:pPr>
            <a:endParaRPr lang="zh-CN" altLang="en-GB" sz="2200">
              <a:latin typeface="Arial" charset="0"/>
              <a:ea typeface="宋体" charset="0"/>
            </a:endParaRPr>
          </a:p>
        </p:txBody>
      </p:sp>
      <p:sp>
        <p:nvSpPr>
          <p:cNvPr id="6983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5279B00-EC87-8D42-9E34-3D1D3C64F272}" type="slidenum">
              <a:rPr lang="en-US" altLang="zh-CN" sz="1200">
                <a:latin typeface="Garamond" charset="0"/>
              </a:rPr>
              <a:pPr eaLnBrk="1" hangingPunct="1"/>
              <a:t>376</a:t>
            </a:fld>
            <a:endParaRPr lang="en-US" altLang="zh-CN" sz="1200">
              <a:latin typeface="Garamond" charset="0"/>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7" name="Rectangle 2"/>
          <p:cNvSpPr>
            <a:spLocks noGrp="1" noChangeArrowheads="1"/>
          </p:cNvSpPr>
          <p:nvPr>
            <p:ph type="title"/>
          </p:nvPr>
        </p:nvSpPr>
        <p:spPr/>
        <p:txBody>
          <a:bodyPr/>
          <a:lstStyle/>
          <a:p>
            <a:pPr eaLnBrk="1" hangingPunct="1"/>
            <a:r>
              <a:rPr lang="en-GB" altLang="zh-CN">
                <a:latin typeface="Garamond" charset="0"/>
                <a:ea typeface="宋体" charset="0"/>
              </a:rPr>
              <a:t>Christopher Alexander (2)</a:t>
            </a:r>
            <a:endParaRPr lang="en-US" altLang="zh-CN">
              <a:latin typeface="Garamond" charset="0"/>
              <a:ea typeface="宋体" charset="0"/>
            </a:endParaRPr>
          </a:p>
        </p:txBody>
      </p:sp>
      <p:sp>
        <p:nvSpPr>
          <p:cNvPr id="700418" name="Rectangle 3"/>
          <p:cNvSpPr>
            <a:spLocks noGrp="1" noChangeArrowheads="1"/>
          </p:cNvSpPr>
          <p:nvPr>
            <p:ph idx="1"/>
          </p:nvPr>
        </p:nvSpPr>
        <p:spPr>
          <a:xfrm>
            <a:off x="827088" y="981075"/>
            <a:ext cx="7772400" cy="5111750"/>
          </a:xfrm>
        </p:spPr>
        <p:txBody>
          <a:bodyPr/>
          <a:lstStyle/>
          <a:p>
            <a:pPr eaLnBrk="1" hangingPunct="1">
              <a:lnSpc>
                <a:spcPct val="90000"/>
              </a:lnSpc>
            </a:pPr>
            <a:r>
              <a:rPr lang="en-GB" altLang="zh-CN" sz="2600" b="1">
                <a:latin typeface="Arial" charset="0"/>
                <a:ea typeface="宋体" charset="0"/>
              </a:rPr>
              <a:t>Work is represented in an 11-volume series of books (8 currently in print)</a:t>
            </a:r>
          </a:p>
          <a:p>
            <a:pPr lvl="1" eaLnBrk="1" hangingPunct="1">
              <a:lnSpc>
                <a:spcPct val="90000"/>
              </a:lnSpc>
            </a:pPr>
            <a:r>
              <a:rPr lang="en-GB" altLang="zh-CN" sz="2000" b="1">
                <a:latin typeface="Arial" charset="0"/>
                <a:ea typeface="宋体" charset="0"/>
              </a:rPr>
              <a:t>The Timeless Way of Building</a:t>
            </a:r>
          </a:p>
          <a:p>
            <a:pPr lvl="1" eaLnBrk="1" hangingPunct="1">
              <a:lnSpc>
                <a:spcPct val="90000"/>
              </a:lnSpc>
            </a:pPr>
            <a:r>
              <a:rPr lang="en-GB" altLang="zh-CN" sz="2000" b="1">
                <a:latin typeface="Arial" charset="0"/>
                <a:ea typeface="宋体" charset="0"/>
              </a:rPr>
              <a:t>A Pattern Language</a:t>
            </a:r>
          </a:p>
          <a:p>
            <a:pPr lvl="1" eaLnBrk="1" hangingPunct="1">
              <a:lnSpc>
                <a:spcPct val="90000"/>
              </a:lnSpc>
            </a:pPr>
            <a:r>
              <a:rPr lang="en-GB" altLang="zh-CN" sz="2000" b="1">
                <a:latin typeface="Arial" charset="0"/>
                <a:ea typeface="宋体" charset="0"/>
              </a:rPr>
              <a:t>The Oregon Experiment</a:t>
            </a:r>
          </a:p>
          <a:p>
            <a:pPr lvl="1" eaLnBrk="1" hangingPunct="1">
              <a:lnSpc>
                <a:spcPct val="90000"/>
              </a:lnSpc>
            </a:pPr>
            <a:r>
              <a:rPr lang="en-GB" altLang="zh-CN" sz="2000" b="1">
                <a:latin typeface="Arial" charset="0"/>
                <a:ea typeface="宋体" charset="0"/>
              </a:rPr>
              <a:t>The Linz Caf</a:t>
            </a:r>
            <a:r>
              <a:rPr lang="en-GB" altLang="zh-CN" sz="2000" b="1">
                <a:latin typeface="Tahoma" charset="0"/>
                <a:ea typeface="宋体" charset="0"/>
              </a:rPr>
              <a:t>é</a:t>
            </a:r>
            <a:endParaRPr lang="en-GB" altLang="zh-CN" sz="2000" b="1">
              <a:latin typeface="Arial" charset="0"/>
              <a:ea typeface="宋体" charset="0"/>
            </a:endParaRPr>
          </a:p>
          <a:p>
            <a:pPr lvl="1" eaLnBrk="1" hangingPunct="1">
              <a:lnSpc>
                <a:spcPct val="90000"/>
              </a:lnSpc>
            </a:pPr>
            <a:r>
              <a:rPr lang="en-GB" altLang="zh-CN" sz="2000" b="1">
                <a:latin typeface="Arial" charset="0"/>
                <a:ea typeface="宋体" charset="0"/>
              </a:rPr>
              <a:t>The Production of Houses</a:t>
            </a:r>
          </a:p>
          <a:p>
            <a:pPr lvl="1" eaLnBrk="1" hangingPunct="1">
              <a:lnSpc>
                <a:spcPct val="90000"/>
              </a:lnSpc>
            </a:pPr>
            <a:r>
              <a:rPr lang="en-GB" altLang="zh-CN" sz="2000" b="1">
                <a:latin typeface="Arial" charset="0"/>
                <a:ea typeface="宋体" charset="0"/>
              </a:rPr>
              <a:t>A New Theory of Urban Design</a:t>
            </a:r>
          </a:p>
          <a:p>
            <a:pPr lvl="1" eaLnBrk="1" hangingPunct="1">
              <a:lnSpc>
                <a:spcPct val="90000"/>
              </a:lnSpc>
            </a:pPr>
            <a:r>
              <a:rPr lang="en-GB" altLang="zh-CN" sz="2000" b="1">
                <a:latin typeface="Arial" charset="0"/>
                <a:ea typeface="宋体" charset="0"/>
              </a:rPr>
              <a:t>A Foreshadowing of 21</a:t>
            </a:r>
            <a:r>
              <a:rPr lang="en-GB" altLang="zh-CN" sz="2000" b="1" baseline="30000">
                <a:latin typeface="Arial" charset="0"/>
                <a:ea typeface="宋体" charset="0"/>
              </a:rPr>
              <a:t>st</a:t>
            </a:r>
            <a:r>
              <a:rPr lang="en-GB" altLang="zh-CN" sz="2000" b="1">
                <a:latin typeface="Arial" charset="0"/>
                <a:ea typeface="宋体" charset="0"/>
              </a:rPr>
              <a:t> Century Art</a:t>
            </a:r>
          </a:p>
          <a:p>
            <a:pPr lvl="1" eaLnBrk="1" hangingPunct="1">
              <a:lnSpc>
                <a:spcPct val="90000"/>
              </a:lnSpc>
            </a:pPr>
            <a:r>
              <a:rPr lang="en-GB" altLang="zh-CN" sz="2000" b="1">
                <a:latin typeface="Arial" charset="0"/>
                <a:ea typeface="宋体" charset="0"/>
              </a:rPr>
              <a:t>The Mary Rose Museum</a:t>
            </a:r>
          </a:p>
          <a:p>
            <a:pPr lvl="1" eaLnBrk="1" hangingPunct="1">
              <a:lnSpc>
                <a:spcPct val="90000"/>
              </a:lnSpc>
            </a:pPr>
            <a:r>
              <a:rPr lang="en-GB" altLang="zh-CN" sz="2000" b="1">
                <a:solidFill>
                  <a:schemeClr val="folHlink"/>
                </a:solidFill>
                <a:latin typeface="Arial" charset="0"/>
                <a:ea typeface="宋体" charset="0"/>
              </a:rPr>
              <a:t>The Nature of Order</a:t>
            </a:r>
          </a:p>
          <a:p>
            <a:pPr lvl="1" eaLnBrk="1" hangingPunct="1">
              <a:lnSpc>
                <a:spcPct val="90000"/>
              </a:lnSpc>
            </a:pPr>
            <a:r>
              <a:rPr lang="en-GB" altLang="zh-CN" sz="2000" b="1">
                <a:solidFill>
                  <a:schemeClr val="folHlink"/>
                </a:solidFill>
                <a:latin typeface="Arial" charset="0"/>
                <a:ea typeface="宋体" charset="0"/>
              </a:rPr>
              <a:t>Sketches of a New Architecture</a:t>
            </a:r>
          </a:p>
          <a:p>
            <a:pPr lvl="1" eaLnBrk="1" hangingPunct="1">
              <a:lnSpc>
                <a:spcPct val="90000"/>
              </a:lnSpc>
            </a:pPr>
            <a:r>
              <a:rPr lang="en-GB" altLang="zh-CN" sz="2000" b="1">
                <a:solidFill>
                  <a:schemeClr val="folHlink"/>
                </a:solidFill>
                <a:latin typeface="Arial" charset="0"/>
                <a:ea typeface="宋体" charset="0"/>
              </a:rPr>
              <a:t>Battle: The story of a Historic Clash Between World System A and World system B</a:t>
            </a:r>
            <a:endParaRPr lang="en-US" altLang="zh-CN" sz="2000" b="1">
              <a:solidFill>
                <a:schemeClr val="folHlink"/>
              </a:solidFill>
              <a:latin typeface="Arial" charset="0"/>
              <a:ea typeface="宋体" charset="0"/>
            </a:endParaRPr>
          </a:p>
        </p:txBody>
      </p:sp>
      <p:sp>
        <p:nvSpPr>
          <p:cNvPr id="7004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29A7C35-25A1-8C4F-ACB7-33F989079D43}" type="slidenum">
              <a:rPr lang="en-US" altLang="zh-CN" sz="1200">
                <a:latin typeface="Garamond" charset="0"/>
              </a:rPr>
              <a:pPr eaLnBrk="1" hangingPunct="1"/>
              <a:t>377</a:t>
            </a:fld>
            <a:endParaRPr lang="en-US" altLang="zh-CN" sz="1200">
              <a:latin typeface="Garamond" charset="0"/>
            </a:endParaRPr>
          </a:p>
        </p:txBody>
      </p:sp>
    </p:spTree>
  </p:cSld>
  <p:clrMapOvr>
    <a:masterClrMapping/>
  </p:clrMapOvr>
  <p:transition>
    <p:cover dir="r"/>
  </p:transition>
</p:sld>
</file>

<file path=ppt/slides/slide3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2465" name="Rectangle 2"/>
          <p:cNvSpPr>
            <a:spLocks noGrp="1" noChangeArrowheads="1"/>
          </p:cNvSpPr>
          <p:nvPr>
            <p:ph type="title"/>
          </p:nvPr>
        </p:nvSpPr>
        <p:spPr/>
        <p:txBody>
          <a:bodyPr/>
          <a:lstStyle/>
          <a:p>
            <a:pPr eaLnBrk="1" hangingPunct="1"/>
            <a:r>
              <a:rPr lang="en-GB" altLang="zh-CN">
                <a:latin typeface="Garamond" charset="0"/>
                <a:ea typeface="宋体" charset="0"/>
              </a:rPr>
              <a:t>Christopher Alexander (3)</a:t>
            </a:r>
            <a:endParaRPr lang="en-US" altLang="zh-CN">
              <a:latin typeface="Garamond" charset="0"/>
              <a:ea typeface="宋体" charset="0"/>
            </a:endParaRPr>
          </a:p>
        </p:txBody>
      </p:sp>
      <p:sp>
        <p:nvSpPr>
          <p:cNvPr id="239619"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Also presented a critique of modern design in </a:t>
            </a:r>
            <a:r>
              <a:rPr lang="en-GB" altLang="zh-CN" i="1">
                <a:latin typeface="Baskerville Old Face" charset="0"/>
                <a:ea typeface="宋体" charset="0"/>
              </a:rPr>
              <a:t>Notes on the Synthesis of Form</a:t>
            </a:r>
            <a:r>
              <a:rPr lang="en-GB" altLang="zh-CN" i="1">
                <a:latin typeface="Arial" charset="0"/>
                <a:ea typeface="宋体" charset="0"/>
              </a:rPr>
              <a:t> (1964)</a:t>
            </a:r>
          </a:p>
          <a:p>
            <a:pPr lvl="1" eaLnBrk="1" hangingPunct="1">
              <a:lnSpc>
                <a:spcPct val="90000"/>
              </a:lnSpc>
            </a:pPr>
            <a:r>
              <a:rPr lang="en-GB" altLang="zh-CN">
                <a:latin typeface="Arial" charset="0"/>
                <a:ea typeface="宋体" charset="0"/>
              </a:rPr>
              <a:t>Identified cognitive complexity and the alienation of builders from users as the root of failure of modern design</a:t>
            </a:r>
          </a:p>
          <a:p>
            <a:pPr lvl="1" eaLnBrk="1" hangingPunct="1">
              <a:lnSpc>
                <a:spcPct val="90000"/>
              </a:lnSpc>
            </a:pPr>
            <a:r>
              <a:rPr lang="en-GB" altLang="zh-CN">
                <a:latin typeface="Arial" charset="0"/>
                <a:ea typeface="宋体" charset="0"/>
              </a:rPr>
              <a:t>Later proposed </a:t>
            </a:r>
            <a:r>
              <a:rPr lang="en-GB" altLang="zh-CN">
                <a:latin typeface="Tahoma" charset="0"/>
                <a:ea typeface="宋体" charset="0"/>
              </a:rPr>
              <a:t>“</a:t>
            </a:r>
            <a:r>
              <a:rPr lang="en-GB" altLang="zh-CN">
                <a:latin typeface="Arial" charset="0"/>
                <a:ea typeface="宋体" charset="0"/>
              </a:rPr>
              <a:t>pattern languages</a:t>
            </a:r>
            <a:r>
              <a:rPr lang="en-GB" altLang="zh-CN">
                <a:latin typeface="Tahoma" charset="0"/>
                <a:ea typeface="宋体" charset="0"/>
              </a:rPr>
              <a:t>”</a:t>
            </a:r>
            <a:r>
              <a:rPr lang="en-GB" altLang="zh-CN">
                <a:latin typeface="Arial" charset="0"/>
                <a:ea typeface="宋体" charset="0"/>
              </a:rPr>
              <a:t> as a way of recovering lost ability to design useful things</a:t>
            </a:r>
            <a:endParaRPr lang="en-US" altLang="zh-CN">
              <a:latin typeface="Arial" charset="0"/>
              <a:ea typeface="宋体" charset="0"/>
            </a:endParaRPr>
          </a:p>
        </p:txBody>
      </p:sp>
      <p:sp>
        <p:nvSpPr>
          <p:cNvPr id="7024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508202A-8CD4-BC44-BD91-728DA32E61CB}" type="slidenum">
              <a:rPr lang="en-US" altLang="zh-CN" sz="1200">
                <a:latin typeface="Garamond" charset="0"/>
              </a:rPr>
              <a:pPr eaLnBrk="1" hangingPunct="1"/>
              <a:t>378</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 calcmode="lin" valueType="num">
                                      <p:cBhvr additive="base">
                                        <p:cTn id="7" dur="500" fill="hold"/>
                                        <p:tgtEl>
                                          <p:spTgt spid="2396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96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9619">
                                            <p:txEl>
                                              <p:pRg st="1" end="1"/>
                                            </p:txEl>
                                          </p:spTgt>
                                        </p:tgtEl>
                                        <p:attrNameLst>
                                          <p:attrName>style.visibility</p:attrName>
                                        </p:attrNameLst>
                                      </p:cBhvr>
                                      <p:to>
                                        <p:strVal val="visible"/>
                                      </p:to>
                                    </p:set>
                                    <p:anim calcmode="lin" valueType="num">
                                      <p:cBhvr additive="base">
                                        <p:cTn id="13" dur="500" fill="hold"/>
                                        <p:tgtEl>
                                          <p:spTgt spid="2396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96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9619">
                                            <p:txEl>
                                              <p:pRg st="2" end="2"/>
                                            </p:txEl>
                                          </p:spTgt>
                                        </p:tgtEl>
                                        <p:attrNameLst>
                                          <p:attrName>style.visibility</p:attrName>
                                        </p:attrNameLst>
                                      </p:cBhvr>
                                      <p:to>
                                        <p:strVal val="visible"/>
                                      </p:to>
                                    </p:set>
                                    <p:anim calcmode="lin" valueType="num">
                                      <p:cBhvr additive="base">
                                        <p:cTn id="19" dur="500" fill="hold"/>
                                        <p:tgtEl>
                                          <p:spTgt spid="2396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961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bldLvl="2" autoUpdateAnimBg="0"/>
    </p:bldLst>
  </p:timing>
</p:sld>
</file>

<file path=ppt/slides/slide3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4513" name="Rectangle 2"/>
          <p:cNvSpPr>
            <a:spLocks noGrp="1" noChangeArrowheads="1"/>
          </p:cNvSpPr>
          <p:nvPr>
            <p:ph type="title"/>
          </p:nvPr>
        </p:nvSpPr>
        <p:spPr/>
        <p:txBody>
          <a:bodyPr/>
          <a:lstStyle/>
          <a:p>
            <a:pPr eaLnBrk="1" hangingPunct="1"/>
            <a:r>
              <a:rPr lang="en-GB" altLang="zh-CN">
                <a:latin typeface="Garamond" charset="0"/>
                <a:ea typeface="宋体" charset="0"/>
              </a:rPr>
              <a:t>Homeostatic Structure</a:t>
            </a:r>
          </a:p>
        </p:txBody>
      </p:sp>
      <p:sp>
        <p:nvSpPr>
          <p:cNvPr id="241667" name="Rectangle 3"/>
          <p:cNvSpPr>
            <a:spLocks noGrp="1" noChangeArrowheads="1"/>
          </p:cNvSpPr>
          <p:nvPr>
            <p:ph idx="1"/>
          </p:nvPr>
        </p:nvSpPr>
        <p:spPr>
          <a:xfrm>
            <a:off x="539750" y="1268413"/>
            <a:ext cx="8229600" cy="4824412"/>
          </a:xfrm>
        </p:spPr>
        <p:txBody>
          <a:bodyPr/>
          <a:lstStyle/>
          <a:p>
            <a:pPr eaLnBrk="1" hangingPunct="1">
              <a:lnSpc>
                <a:spcPct val="90000"/>
              </a:lnSpc>
            </a:pPr>
            <a:r>
              <a:rPr lang="en-GB" altLang="zh-CN" sz="2400">
                <a:latin typeface="Arial" charset="0"/>
                <a:ea typeface="宋体" charset="0"/>
              </a:rPr>
              <a:t>Alexander</a:t>
            </a:r>
            <a:r>
              <a:rPr lang="en-GB" altLang="zh-CN" sz="2400">
                <a:latin typeface="Tahoma" charset="0"/>
                <a:ea typeface="宋体" charset="0"/>
              </a:rPr>
              <a:t>’</a:t>
            </a:r>
            <a:r>
              <a:rPr lang="en-GB" altLang="zh-CN" sz="2400">
                <a:latin typeface="Arial" charset="0"/>
                <a:ea typeface="宋体" charset="0"/>
              </a:rPr>
              <a:t>s criticism of modern design is rooted in the belief that we have lost the ability to create </a:t>
            </a:r>
            <a:r>
              <a:rPr lang="en-GB" altLang="zh-CN" sz="2400">
                <a:latin typeface="Tahoma" charset="0"/>
                <a:ea typeface="宋体" charset="0"/>
              </a:rPr>
              <a:t>‘</a:t>
            </a:r>
            <a:r>
              <a:rPr lang="en-GB" altLang="zh-CN" sz="2400">
                <a:latin typeface="Arial" charset="0"/>
                <a:ea typeface="宋体" charset="0"/>
              </a:rPr>
              <a:t>homeostatic (self-adjusting) structures</a:t>
            </a:r>
            <a:r>
              <a:rPr lang="en-GB" altLang="zh-CN" sz="2400">
                <a:latin typeface="Tahoma" charset="0"/>
                <a:ea typeface="宋体" charset="0"/>
              </a:rPr>
              <a:t>’</a:t>
            </a:r>
            <a:endParaRPr lang="en-GB" altLang="zh-CN" sz="2400">
              <a:latin typeface="Arial" charset="0"/>
              <a:ea typeface="宋体" charset="0"/>
            </a:endParaRPr>
          </a:p>
          <a:p>
            <a:pPr eaLnBrk="1" hangingPunct="1">
              <a:lnSpc>
                <a:spcPct val="90000"/>
              </a:lnSpc>
            </a:pPr>
            <a:r>
              <a:rPr lang="en-GB" altLang="zh-CN" sz="2400">
                <a:latin typeface="Arial" charset="0"/>
                <a:ea typeface="宋体" charset="0"/>
              </a:rPr>
              <a:t>In homeostatic structure the failures of form are </a:t>
            </a:r>
            <a:r>
              <a:rPr lang="en-GB" altLang="zh-CN" sz="2400">
                <a:latin typeface="Tahoma" charset="0"/>
                <a:ea typeface="宋体" charset="0"/>
              </a:rPr>
              <a:t>‘</a:t>
            </a:r>
            <a:r>
              <a:rPr lang="en-GB" altLang="zh-CN" sz="2400">
                <a:latin typeface="Arial" charset="0"/>
                <a:ea typeface="宋体" charset="0"/>
              </a:rPr>
              <a:t>one-offs</a:t>
            </a:r>
            <a:r>
              <a:rPr lang="en-GB" altLang="zh-CN" sz="2400">
                <a:latin typeface="Tahoma" charset="0"/>
                <a:ea typeface="宋体" charset="0"/>
              </a:rPr>
              <a:t>’</a:t>
            </a:r>
            <a:endParaRPr lang="en-GB" altLang="zh-CN" sz="2400">
              <a:latin typeface="Arial" charset="0"/>
              <a:ea typeface="宋体" charset="0"/>
            </a:endParaRPr>
          </a:p>
          <a:p>
            <a:pPr eaLnBrk="1" hangingPunct="1">
              <a:lnSpc>
                <a:spcPct val="90000"/>
              </a:lnSpc>
            </a:pPr>
            <a:r>
              <a:rPr lang="en-GB" altLang="zh-CN" sz="2400">
                <a:latin typeface="Arial" charset="0"/>
                <a:ea typeface="宋体" charset="0"/>
              </a:rPr>
              <a:t>The culture/tradition that supports them changes more slowly</a:t>
            </a:r>
          </a:p>
          <a:p>
            <a:pPr lvl="1" eaLnBrk="1" hangingPunct="1">
              <a:lnSpc>
                <a:spcPct val="90000"/>
              </a:lnSpc>
            </a:pPr>
            <a:r>
              <a:rPr lang="en-GB" altLang="zh-CN" sz="2400">
                <a:latin typeface="Arial" charset="0"/>
                <a:ea typeface="宋体" charset="0"/>
              </a:rPr>
              <a:t>Strongly resists all changes other than those provoked by failure</a:t>
            </a:r>
          </a:p>
          <a:p>
            <a:pPr lvl="1" eaLnBrk="1" hangingPunct="1">
              <a:lnSpc>
                <a:spcPct val="90000"/>
              </a:lnSpc>
            </a:pPr>
            <a:r>
              <a:rPr lang="en-GB" altLang="zh-CN" sz="2400">
                <a:latin typeface="Arial" charset="0"/>
                <a:ea typeface="宋体" charset="0"/>
              </a:rPr>
              <a:t>Is embodied in a culturally acquired </a:t>
            </a:r>
            <a:r>
              <a:rPr lang="en-GB" altLang="zh-CN" sz="2400">
                <a:latin typeface="Tahoma" charset="0"/>
                <a:ea typeface="宋体" charset="0"/>
              </a:rPr>
              <a:t>“</a:t>
            </a:r>
            <a:r>
              <a:rPr lang="en-GB" altLang="zh-CN" sz="2400">
                <a:latin typeface="Arial" charset="0"/>
                <a:ea typeface="宋体" charset="0"/>
              </a:rPr>
              <a:t>pattern language</a:t>
            </a:r>
            <a:r>
              <a:rPr lang="en-GB" altLang="zh-CN" sz="2400">
                <a:latin typeface="Tahoma" charset="0"/>
                <a:ea typeface="宋体" charset="0"/>
              </a:rPr>
              <a:t>”</a:t>
            </a:r>
            <a:endParaRPr lang="en-GB" altLang="zh-CN" sz="2400">
              <a:latin typeface="Arial" charset="0"/>
              <a:ea typeface="宋体" charset="0"/>
            </a:endParaRPr>
          </a:p>
          <a:p>
            <a:pPr eaLnBrk="1" hangingPunct="1">
              <a:lnSpc>
                <a:spcPct val="90000"/>
              </a:lnSpc>
            </a:pPr>
            <a:r>
              <a:rPr lang="en-GB" altLang="zh-CN" sz="2400">
                <a:latin typeface="Arial" charset="0"/>
                <a:ea typeface="宋体" charset="0"/>
              </a:rPr>
              <a:t>Each failure is easily accommodated, equilibrium between form and context is dynamically re-established after each </a:t>
            </a:r>
            <a:r>
              <a:rPr lang="en-GB" altLang="zh-CN" sz="2400">
                <a:latin typeface="Tahoma" charset="0"/>
                <a:ea typeface="宋体" charset="0"/>
              </a:rPr>
              <a:t>‘</a:t>
            </a:r>
            <a:r>
              <a:rPr lang="en-GB" altLang="zh-CN" sz="2400">
                <a:latin typeface="Arial" charset="0"/>
                <a:ea typeface="宋体" charset="0"/>
              </a:rPr>
              <a:t>failure</a:t>
            </a:r>
            <a:r>
              <a:rPr lang="en-GB" altLang="zh-CN" sz="2400">
                <a:latin typeface="Tahoma" charset="0"/>
                <a:ea typeface="宋体" charset="0"/>
              </a:rPr>
              <a:t>’</a:t>
            </a:r>
            <a:endParaRPr lang="en-GB" altLang="zh-CN" sz="2400">
              <a:latin typeface="Arial" charset="0"/>
              <a:ea typeface="宋体" charset="0"/>
            </a:endParaRPr>
          </a:p>
        </p:txBody>
      </p:sp>
      <p:sp>
        <p:nvSpPr>
          <p:cNvPr id="7045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E80E617-FE9E-E24A-8421-E7C3D89355C9}" type="slidenum">
              <a:rPr lang="en-US" altLang="zh-CN" sz="1200">
                <a:latin typeface="Garamond" charset="0"/>
              </a:rPr>
              <a:pPr eaLnBrk="1" hangingPunct="1"/>
              <a:t>379</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anim calcmode="lin" valueType="num">
                                      <p:cBhvr additive="base">
                                        <p:cTn id="7" dur="500" fill="hold"/>
                                        <p:tgtEl>
                                          <p:spTgt spid="2416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16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1667">
                                            <p:txEl>
                                              <p:pRg st="1" end="1"/>
                                            </p:txEl>
                                          </p:spTgt>
                                        </p:tgtEl>
                                        <p:attrNameLst>
                                          <p:attrName>style.visibility</p:attrName>
                                        </p:attrNameLst>
                                      </p:cBhvr>
                                      <p:to>
                                        <p:strVal val="visible"/>
                                      </p:to>
                                    </p:set>
                                    <p:anim calcmode="lin" valueType="num">
                                      <p:cBhvr additive="base">
                                        <p:cTn id="13" dur="500" fill="hold"/>
                                        <p:tgtEl>
                                          <p:spTgt spid="2416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16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1667">
                                            <p:txEl>
                                              <p:pRg st="2" end="2"/>
                                            </p:txEl>
                                          </p:spTgt>
                                        </p:tgtEl>
                                        <p:attrNameLst>
                                          <p:attrName>style.visibility</p:attrName>
                                        </p:attrNameLst>
                                      </p:cBhvr>
                                      <p:to>
                                        <p:strVal val="visible"/>
                                      </p:to>
                                    </p:set>
                                    <p:anim calcmode="lin" valueType="num">
                                      <p:cBhvr additive="base">
                                        <p:cTn id="19" dur="500" fill="hold"/>
                                        <p:tgtEl>
                                          <p:spTgt spid="2416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1667">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41667">
                                            <p:txEl>
                                              <p:pRg st="3" end="3"/>
                                            </p:txEl>
                                          </p:spTgt>
                                        </p:tgtEl>
                                        <p:attrNameLst>
                                          <p:attrName>style.visibility</p:attrName>
                                        </p:attrNameLst>
                                      </p:cBhvr>
                                      <p:to>
                                        <p:strVal val="visible"/>
                                      </p:to>
                                    </p:set>
                                    <p:anim calcmode="lin" valueType="num">
                                      <p:cBhvr additive="base">
                                        <p:cTn id="23" dur="500" fill="hold"/>
                                        <p:tgtEl>
                                          <p:spTgt spid="24166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41667">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41667">
                                            <p:txEl>
                                              <p:pRg st="4" end="4"/>
                                            </p:txEl>
                                          </p:spTgt>
                                        </p:tgtEl>
                                        <p:attrNameLst>
                                          <p:attrName>style.visibility</p:attrName>
                                        </p:attrNameLst>
                                      </p:cBhvr>
                                      <p:to>
                                        <p:strVal val="visible"/>
                                      </p:to>
                                    </p:set>
                                    <p:anim calcmode="lin" valueType="num">
                                      <p:cBhvr additive="base">
                                        <p:cTn id="27" dur="500" fill="hold"/>
                                        <p:tgtEl>
                                          <p:spTgt spid="241667">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4166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41667">
                                            <p:txEl>
                                              <p:pRg st="5" end="5"/>
                                            </p:txEl>
                                          </p:spTgt>
                                        </p:tgtEl>
                                        <p:attrNameLst>
                                          <p:attrName>style.visibility</p:attrName>
                                        </p:attrNameLst>
                                      </p:cBhvr>
                                      <p:to>
                                        <p:strVal val="visible"/>
                                      </p:to>
                                    </p:set>
                                    <p:anim calcmode="lin" valueType="num">
                                      <p:cBhvr additive="base">
                                        <p:cTn id="33" dur="500" fill="hold"/>
                                        <p:tgtEl>
                                          <p:spTgt spid="241667">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4166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altLang="zh-CN">
                <a:latin typeface="Garamond" charset="0"/>
                <a:ea typeface="宋体" charset="0"/>
              </a:rPr>
              <a:t>Software Evolution</a:t>
            </a:r>
          </a:p>
        </p:txBody>
      </p:sp>
      <p:sp>
        <p:nvSpPr>
          <p:cNvPr id="78850" name="Rectangle 3"/>
          <p:cNvSpPr>
            <a:spLocks noGrp="1" noChangeArrowheads="1"/>
          </p:cNvSpPr>
          <p:nvPr>
            <p:ph idx="1"/>
          </p:nvPr>
        </p:nvSpPr>
        <p:spPr/>
        <p:txBody>
          <a:bodyPr/>
          <a:lstStyle/>
          <a:p>
            <a:pPr marL="742950" lvl="1" indent="-285750" eaLnBrk="1" hangingPunct="1">
              <a:lnSpc>
                <a:spcPct val="90000"/>
              </a:lnSpc>
            </a:pPr>
            <a:r>
              <a:rPr lang="en-US" altLang="zh-CN" sz="2200">
                <a:latin typeface="Arial" charset="0"/>
                <a:ea typeface="宋体" charset="0"/>
              </a:rPr>
              <a:t>People</a:t>
            </a:r>
          </a:p>
          <a:p>
            <a:pPr marL="1143000" lvl="2" indent="-228600" eaLnBrk="1" hangingPunct="1">
              <a:lnSpc>
                <a:spcPct val="90000"/>
              </a:lnSpc>
            </a:pPr>
            <a:r>
              <a:rPr lang="en-US" altLang="zh-CN" sz="2000">
                <a:latin typeface="Arial" charset="0"/>
                <a:ea typeface="宋体" charset="0"/>
              </a:rPr>
              <a:t>Position Descriptions of the 70s:</a:t>
            </a:r>
          </a:p>
          <a:p>
            <a:pPr marL="1600200" lvl="3" indent="-228600" eaLnBrk="1" hangingPunct="1">
              <a:lnSpc>
                <a:spcPct val="90000"/>
              </a:lnSpc>
            </a:pPr>
            <a:r>
              <a:rPr lang="en-US" altLang="zh-CN" sz="1800">
                <a:latin typeface="Arial" charset="0"/>
                <a:ea typeface="宋体" charset="0"/>
              </a:rPr>
              <a:t>Programmers</a:t>
            </a:r>
          </a:p>
          <a:p>
            <a:pPr marL="1143000" lvl="2" indent="-228600" eaLnBrk="1" hangingPunct="1">
              <a:lnSpc>
                <a:spcPct val="90000"/>
              </a:lnSpc>
            </a:pPr>
            <a:r>
              <a:rPr lang="en-US" altLang="zh-CN" sz="2000">
                <a:latin typeface="Arial" charset="0"/>
                <a:ea typeface="宋体" charset="0"/>
              </a:rPr>
              <a:t>80s</a:t>
            </a:r>
          </a:p>
          <a:p>
            <a:pPr marL="1600200" lvl="3" indent="-228600" eaLnBrk="1" hangingPunct="1">
              <a:lnSpc>
                <a:spcPct val="90000"/>
              </a:lnSpc>
            </a:pPr>
            <a:r>
              <a:rPr lang="en-US" altLang="zh-CN" sz="1800">
                <a:latin typeface="Arial" charset="0"/>
                <a:ea typeface="宋体" charset="0"/>
              </a:rPr>
              <a:t>Programmer/analysts</a:t>
            </a:r>
          </a:p>
          <a:p>
            <a:pPr marL="1143000" lvl="2" indent="-228600" eaLnBrk="1" hangingPunct="1">
              <a:lnSpc>
                <a:spcPct val="90000"/>
              </a:lnSpc>
            </a:pPr>
            <a:r>
              <a:rPr lang="en-US" altLang="zh-CN" sz="2000">
                <a:latin typeface="Arial" charset="0"/>
                <a:ea typeface="宋体" charset="0"/>
              </a:rPr>
              <a:t>90s</a:t>
            </a:r>
          </a:p>
          <a:p>
            <a:pPr marL="1600200" lvl="3" indent="-228600" eaLnBrk="1" hangingPunct="1">
              <a:lnSpc>
                <a:spcPct val="90000"/>
              </a:lnSpc>
            </a:pPr>
            <a:r>
              <a:rPr lang="en-US" altLang="zh-CN" sz="1800">
                <a:latin typeface="Arial" charset="0"/>
                <a:ea typeface="宋体" charset="0"/>
              </a:rPr>
              <a:t>Developer</a:t>
            </a:r>
          </a:p>
          <a:p>
            <a:pPr marL="1600200" lvl="3" indent="-228600" eaLnBrk="1" hangingPunct="1">
              <a:lnSpc>
                <a:spcPct val="90000"/>
              </a:lnSpc>
            </a:pPr>
            <a:r>
              <a:rPr lang="en-US" altLang="zh-CN" sz="1800">
                <a:latin typeface="Arial" charset="0"/>
                <a:ea typeface="宋体" charset="0"/>
              </a:rPr>
              <a:t>Architect</a:t>
            </a:r>
          </a:p>
          <a:p>
            <a:pPr marL="1600200" lvl="3" indent="-228600" eaLnBrk="1" hangingPunct="1">
              <a:lnSpc>
                <a:spcPct val="90000"/>
              </a:lnSpc>
            </a:pPr>
            <a:r>
              <a:rPr lang="en-US" altLang="zh-CN" sz="1800">
                <a:latin typeface="Arial" charset="0"/>
                <a:ea typeface="宋体" charset="0"/>
              </a:rPr>
              <a:t>Business Analyst</a:t>
            </a:r>
          </a:p>
          <a:p>
            <a:pPr marL="1143000" lvl="2" indent="-228600" eaLnBrk="1" hangingPunct="1">
              <a:lnSpc>
                <a:spcPct val="90000"/>
              </a:lnSpc>
            </a:pPr>
            <a:r>
              <a:rPr lang="en-US" altLang="zh-CN" sz="2000">
                <a:latin typeface="Arial" charset="0"/>
                <a:ea typeface="宋体" charset="0"/>
              </a:rPr>
              <a:t>00s ?</a:t>
            </a:r>
          </a:p>
          <a:p>
            <a:pPr marL="1600200" lvl="3" indent="-228600" eaLnBrk="1" hangingPunct="1">
              <a:lnSpc>
                <a:spcPct val="90000"/>
              </a:lnSpc>
            </a:pPr>
            <a:r>
              <a:rPr lang="en-US" altLang="zh-CN" sz="1800">
                <a:latin typeface="Arial" charset="0"/>
                <a:ea typeface="宋体" charset="0"/>
              </a:rPr>
              <a:t>UI Designer</a:t>
            </a:r>
          </a:p>
          <a:p>
            <a:pPr marL="1600200" lvl="3" indent="-228600" eaLnBrk="1" hangingPunct="1">
              <a:lnSpc>
                <a:spcPct val="90000"/>
              </a:lnSpc>
            </a:pPr>
            <a:r>
              <a:rPr lang="en-US" altLang="zh-CN" sz="1800">
                <a:latin typeface="Arial" charset="0"/>
                <a:ea typeface="宋体" charset="0"/>
              </a:rPr>
              <a:t>Bean Provider</a:t>
            </a:r>
          </a:p>
          <a:p>
            <a:pPr marL="1600200" lvl="3" indent="-228600" eaLnBrk="1" hangingPunct="1">
              <a:lnSpc>
                <a:spcPct val="90000"/>
              </a:lnSpc>
            </a:pPr>
            <a:r>
              <a:rPr lang="en-US" altLang="zh-CN" sz="1800">
                <a:latin typeface="Arial" charset="0"/>
                <a:ea typeface="宋体" charset="0"/>
              </a:rPr>
              <a:t>Assembler</a:t>
            </a:r>
          </a:p>
          <a:p>
            <a:pPr marL="1600200" lvl="3" indent="-228600" eaLnBrk="1" hangingPunct="1">
              <a:lnSpc>
                <a:spcPct val="90000"/>
              </a:lnSpc>
            </a:pPr>
            <a:r>
              <a:rPr lang="en-US" altLang="zh-CN" sz="1800">
                <a:latin typeface="Arial" charset="0"/>
                <a:ea typeface="宋体" charset="0"/>
              </a:rPr>
              <a:t>Deployer</a:t>
            </a:r>
          </a:p>
        </p:txBody>
      </p:sp>
      <p:sp>
        <p:nvSpPr>
          <p:cNvPr id="788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34C66B3-3E6D-2049-B718-79984EB18087}" type="slidenum">
              <a:rPr lang="en-US" altLang="zh-CN" sz="1200">
                <a:latin typeface="Garamond" charset="0"/>
              </a:rPr>
              <a:pPr eaLnBrk="1" hangingPunct="1"/>
              <a:t>38</a:t>
            </a:fld>
            <a:endParaRPr lang="en-US" altLang="zh-CN" sz="1200">
              <a:latin typeface="Garamond" charset="0"/>
            </a:endParaRPr>
          </a:p>
        </p:txBody>
      </p:sp>
      <p:sp>
        <p:nvSpPr>
          <p:cNvPr id="78852" name="Text Box 4"/>
          <p:cNvSpPr txBox="1">
            <a:spLocks noChangeArrowheads="1"/>
          </p:cNvSpPr>
          <p:nvPr/>
        </p:nvSpPr>
        <p:spPr bwMode="auto">
          <a:xfrm>
            <a:off x="4433888" y="4999038"/>
            <a:ext cx="1855787" cy="1249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ct val="90000"/>
              </a:lnSpc>
              <a:spcBef>
                <a:spcPct val="20000"/>
              </a:spcBef>
            </a:pPr>
            <a:r>
              <a:rPr lang="en-US" altLang="zh-CN" sz="1600">
                <a:latin typeface="Arial Narrow" charset="0"/>
              </a:rPr>
              <a:t>+</a:t>
            </a:r>
            <a:r>
              <a:rPr lang="en-US" altLang="zh-CN" sz="1800">
                <a:latin typeface="Times New Roman" charset="0"/>
              </a:rPr>
              <a:t> Architect</a:t>
            </a:r>
          </a:p>
          <a:p>
            <a:pPr eaLnBrk="1" hangingPunct="1">
              <a:lnSpc>
                <a:spcPct val="90000"/>
              </a:lnSpc>
              <a:spcBef>
                <a:spcPct val="20000"/>
              </a:spcBef>
            </a:pPr>
            <a:r>
              <a:rPr lang="en-US" altLang="zh-CN" sz="1600">
                <a:latin typeface="Arial Narrow" charset="0"/>
              </a:rPr>
              <a:t>+</a:t>
            </a:r>
            <a:r>
              <a:rPr lang="en-US" altLang="zh-CN" sz="1800">
                <a:latin typeface="Times New Roman" charset="0"/>
              </a:rPr>
              <a:t> Modeler</a:t>
            </a:r>
          </a:p>
          <a:p>
            <a:pPr eaLnBrk="1" hangingPunct="1">
              <a:lnSpc>
                <a:spcPct val="90000"/>
              </a:lnSpc>
              <a:spcBef>
                <a:spcPct val="20000"/>
              </a:spcBef>
            </a:pPr>
            <a:r>
              <a:rPr lang="en-US" altLang="zh-CN" sz="1600">
                <a:latin typeface="Arial Narrow" charset="0"/>
              </a:rPr>
              <a:t>+</a:t>
            </a:r>
            <a:r>
              <a:rPr lang="en-US" altLang="zh-CN" sz="1800">
                <a:latin typeface="Times New Roman" charset="0"/>
              </a:rPr>
              <a:t> Implementer</a:t>
            </a:r>
          </a:p>
          <a:p>
            <a:pPr eaLnBrk="1" hangingPunct="1">
              <a:lnSpc>
                <a:spcPct val="90000"/>
              </a:lnSpc>
              <a:spcBef>
                <a:spcPct val="20000"/>
              </a:spcBef>
            </a:pPr>
            <a:r>
              <a:rPr lang="en-US" altLang="zh-CN" sz="1600">
                <a:latin typeface="Arial Narrow" charset="0"/>
              </a:rPr>
              <a:t>+</a:t>
            </a:r>
            <a:r>
              <a:rPr lang="en-US" altLang="zh-CN" sz="1800">
                <a:latin typeface="Times New Roman" charset="0"/>
              </a:rPr>
              <a:t> Project Manager</a:t>
            </a:r>
          </a:p>
        </p:txBody>
      </p:sp>
      <p:sp>
        <p:nvSpPr>
          <p:cNvPr id="78853" name="Text Box 5"/>
          <p:cNvSpPr txBox="1">
            <a:spLocks noChangeArrowheads="1"/>
          </p:cNvSpPr>
          <p:nvPr/>
        </p:nvSpPr>
        <p:spPr bwMode="auto">
          <a:xfrm>
            <a:off x="6373813" y="4999038"/>
            <a:ext cx="1855787" cy="1249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ct val="90000"/>
              </a:lnSpc>
              <a:spcBef>
                <a:spcPct val="20000"/>
              </a:spcBef>
            </a:pPr>
            <a:r>
              <a:rPr lang="en-US" altLang="zh-CN" sz="1600">
                <a:latin typeface="Arial Narrow" charset="0"/>
              </a:rPr>
              <a:t>+</a:t>
            </a:r>
            <a:r>
              <a:rPr lang="en-US" altLang="zh-CN" sz="1800">
                <a:latin typeface="Times New Roman" charset="0"/>
              </a:rPr>
              <a:t> System Analyst</a:t>
            </a:r>
          </a:p>
          <a:p>
            <a:pPr eaLnBrk="1" hangingPunct="1">
              <a:lnSpc>
                <a:spcPct val="90000"/>
              </a:lnSpc>
              <a:spcBef>
                <a:spcPct val="20000"/>
              </a:spcBef>
            </a:pPr>
            <a:r>
              <a:rPr lang="en-US" altLang="zh-CN" sz="1600">
                <a:latin typeface="Arial Narrow" charset="0"/>
              </a:rPr>
              <a:t>+</a:t>
            </a:r>
            <a:r>
              <a:rPr lang="en-US" altLang="zh-CN" sz="1800">
                <a:latin typeface="Times New Roman" charset="0"/>
              </a:rPr>
              <a:t> Config. Mgr.</a:t>
            </a:r>
          </a:p>
          <a:p>
            <a:pPr eaLnBrk="1" hangingPunct="1">
              <a:lnSpc>
                <a:spcPct val="90000"/>
              </a:lnSpc>
              <a:spcBef>
                <a:spcPct val="20000"/>
              </a:spcBef>
            </a:pPr>
            <a:r>
              <a:rPr lang="en-US" altLang="zh-CN" sz="1600">
                <a:latin typeface="Arial Narrow" charset="0"/>
              </a:rPr>
              <a:t>+</a:t>
            </a:r>
            <a:r>
              <a:rPr lang="en-US" altLang="zh-CN" sz="1800">
                <a:latin typeface="Times New Roman" charset="0"/>
              </a:rPr>
              <a:t> System Tester</a:t>
            </a:r>
          </a:p>
          <a:p>
            <a:pPr eaLnBrk="1" hangingPunct="1">
              <a:lnSpc>
                <a:spcPct val="90000"/>
              </a:lnSpc>
              <a:spcBef>
                <a:spcPct val="20000"/>
              </a:spcBef>
            </a:pPr>
            <a:r>
              <a:rPr lang="en-US" altLang="zh-CN" sz="1600">
                <a:latin typeface="Arial Narrow" charset="0"/>
              </a:rPr>
              <a:t>+</a:t>
            </a:r>
            <a:r>
              <a:rPr lang="en-US" altLang="zh-CN" sz="1800">
                <a:latin typeface="Times New Roman" charset="0"/>
              </a:rPr>
              <a:t> Test Designer</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61" name="Rectangle 2"/>
          <p:cNvSpPr>
            <a:spLocks noGrp="1" noChangeArrowheads="1"/>
          </p:cNvSpPr>
          <p:nvPr>
            <p:ph type="title"/>
          </p:nvPr>
        </p:nvSpPr>
        <p:spPr/>
        <p:txBody>
          <a:bodyPr/>
          <a:lstStyle/>
          <a:p>
            <a:pPr eaLnBrk="1" hangingPunct="1"/>
            <a:r>
              <a:rPr lang="en-GB" altLang="zh-CN">
                <a:latin typeface="Garamond" charset="0"/>
                <a:ea typeface="宋体" charset="0"/>
              </a:rPr>
              <a:t>Biological Forms</a:t>
            </a:r>
          </a:p>
        </p:txBody>
      </p:sp>
      <p:sp>
        <p:nvSpPr>
          <p:cNvPr id="243715" name="Rectangle 3"/>
          <p:cNvSpPr>
            <a:spLocks noGrp="1" noChangeArrowheads="1"/>
          </p:cNvSpPr>
          <p:nvPr>
            <p:ph idx="1"/>
          </p:nvPr>
        </p:nvSpPr>
        <p:spPr/>
        <p:txBody>
          <a:bodyPr/>
          <a:lstStyle/>
          <a:p>
            <a:pPr eaLnBrk="1" hangingPunct="1"/>
            <a:r>
              <a:rPr lang="en-GB" altLang="zh-CN" sz="2600">
                <a:latin typeface="Arial" charset="0"/>
                <a:ea typeface="宋体" charset="0"/>
              </a:rPr>
              <a:t>An individual tree is an homeostatic structure</a:t>
            </a:r>
          </a:p>
          <a:p>
            <a:pPr eaLnBrk="1" hangingPunct="1"/>
            <a:r>
              <a:rPr lang="en-GB" altLang="zh-CN" sz="2600">
                <a:latin typeface="Arial" charset="0"/>
                <a:ea typeface="宋体" charset="0"/>
              </a:rPr>
              <a:t>It responds, genetically, to the local availability of sunlight and rain</a:t>
            </a:r>
          </a:p>
          <a:p>
            <a:pPr lvl="1" eaLnBrk="1" hangingPunct="1"/>
            <a:r>
              <a:rPr lang="en-GB" altLang="zh-CN" sz="2200">
                <a:latin typeface="Arial" charset="0"/>
                <a:ea typeface="宋体" charset="0"/>
              </a:rPr>
              <a:t>Through numbers of leaves, branches</a:t>
            </a:r>
          </a:p>
          <a:p>
            <a:pPr eaLnBrk="1" hangingPunct="1"/>
            <a:r>
              <a:rPr lang="en-GB" altLang="zh-CN" sz="2600">
                <a:latin typeface="Arial" charset="0"/>
                <a:ea typeface="宋体" charset="0"/>
              </a:rPr>
              <a:t>To competition</a:t>
            </a:r>
          </a:p>
          <a:p>
            <a:pPr lvl="1" eaLnBrk="1" hangingPunct="1"/>
            <a:r>
              <a:rPr lang="en-GB" altLang="zh-CN" sz="2200">
                <a:latin typeface="Arial" charset="0"/>
                <a:ea typeface="宋体" charset="0"/>
              </a:rPr>
              <a:t>Through achieving maximum height</a:t>
            </a:r>
          </a:p>
          <a:p>
            <a:pPr eaLnBrk="1" hangingPunct="1"/>
            <a:r>
              <a:rPr lang="en-GB" altLang="zh-CN" sz="2600">
                <a:latin typeface="Arial" charset="0"/>
                <a:ea typeface="宋体" charset="0"/>
              </a:rPr>
              <a:t>To wind</a:t>
            </a:r>
          </a:p>
          <a:p>
            <a:pPr lvl="1" eaLnBrk="1" hangingPunct="1"/>
            <a:r>
              <a:rPr lang="en-GB" altLang="zh-CN" sz="2200">
                <a:latin typeface="Arial" charset="0"/>
                <a:ea typeface="宋体" charset="0"/>
              </a:rPr>
              <a:t>By bending its shape</a:t>
            </a:r>
          </a:p>
          <a:p>
            <a:pPr eaLnBrk="1" hangingPunct="1"/>
            <a:r>
              <a:rPr lang="en-GB" altLang="zh-CN" sz="2600">
                <a:latin typeface="Arial" charset="0"/>
                <a:ea typeface="宋体" charset="0"/>
              </a:rPr>
              <a:t>Each individual tree</a:t>
            </a:r>
            <a:r>
              <a:rPr lang="en-GB" altLang="zh-CN" sz="2600">
                <a:latin typeface="Tahoma" charset="0"/>
                <a:ea typeface="宋体" charset="0"/>
              </a:rPr>
              <a:t>’</a:t>
            </a:r>
            <a:r>
              <a:rPr lang="en-GB" altLang="zh-CN" sz="2600">
                <a:latin typeface="Arial" charset="0"/>
                <a:ea typeface="宋体" charset="0"/>
              </a:rPr>
              <a:t>s shape fits its individual context</a:t>
            </a:r>
          </a:p>
        </p:txBody>
      </p:sp>
      <p:sp>
        <p:nvSpPr>
          <p:cNvPr id="7065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24DB3CF-B8F8-7340-8D0F-74F85619C587}" type="slidenum">
              <a:rPr lang="en-US" altLang="zh-CN" sz="1200">
                <a:latin typeface="Garamond" charset="0"/>
              </a:rPr>
              <a:pPr eaLnBrk="1" hangingPunct="1"/>
              <a:t>380</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 calcmode="lin" valueType="num">
                                      <p:cBhvr additive="base">
                                        <p:cTn id="7" dur="500" fill="hold"/>
                                        <p:tgtEl>
                                          <p:spTgt spid="2437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3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3715">
                                            <p:txEl>
                                              <p:pRg st="1" end="1"/>
                                            </p:txEl>
                                          </p:spTgt>
                                        </p:tgtEl>
                                        <p:attrNameLst>
                                          <p:attrName>style.visibility</p:attrName>
                                        </p:attrNameLst>
                                      </p:cBhvr>
                                      <p:to>
                                        <p:strVal val="visible"/>
                                      </p:to>
                                    </p:set>
                                    <p:anim calcmode="lin" valueType="num">
                                      <p:cBhvr additive="base">
                                        <p:cTn id="13" dur="500" fill="hold"/>
                                        <p:tgtEl>
                                          <p:spTgt spid="2437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3715">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43715">
                                            <p:txEl>
                                              <p:pRg st="2" end="2"/>
                                            </p:txEl>
                                          </p:spTgt>
                                        </p:tgtEl>
                                        <p:attrNameLst>
                                          <p:attrName>style.visibility</p:attrName>
                                        </p:attrNameLst>
                                      </p:cBhvr>
                                      <p:to>
                                        <p:strVal val="visible"/>
                                      </p:to>
                                    </p:set>
                                    <p:anim calcmode="lin" valueType="num">
                                      <p:cBhvr additive="base">
                                        <p:cTn id="17" dur="500" fill="hold"/>
                                        <p:tgtEl>
                                          <p:spTgt spid="24371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437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43715">
                                            <p:txEl>
                                              <p:pRg st="3" end="3"/>
                                            </p:txEl>
                                          </p:spTgt>
                                        </p:tgtEl>
                                        <p:attrNameLst>
                                          <p:attrName>style.visibility</p:attrName>
                                        </p:attrNameLst>
                                      </p:cBhvr>
                                      <p:to>
                                        <p:strVal val="visible"/>
                                      </p:to>
                                    </p:set>
                                    <p:anim calcmode="lin" valueType="num">
                                      <p:cBhvr additive="base">
                                        <p:cTn id="23" dur="500" fill="hold"/>
                                        <p:tgtEl>
                                          <p:spTgt spid="24371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43715">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43715">
                                            <p:txEl>
                                              <p:pRg st="4" end="4"/>
                                            </p:txEl>
                                          </p:spTgt>
                                        </p:tgtEl>
                                        <p:attrNameLst>
                                          <p:attrName>style.visibility</p:attrName>
                                        </p:attrNameLst>
                                      </p:cBhvr>
                                      <p:to>
                                        <p:strVal val="visible"/>
                                      </p:to>
                                    </p:set>
                                    <p:anim calcmode="lin" valueType="num">
                                      <p:cBhvr additive="base">
                                        <p:cTn id="27" dur="500" fill="hold"/>
                                        <p:tgtEl>
                                          <p:spTgt spid="243715">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437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43715">
                                            <p:txEl>
                                              <p:pRg st="5" end="5"/>
                                            </p:txEl>
                                          </p:spTgt>
                                        </p:tgtEl>
                                        <p:attrNameLst>
                                          <p:attrName>style.visibility</p:attrName>
                                        </p:attrNameLst>
                                      </p:cBhvr>
                                      <p:to>
                                        <p:strVal val="visible"/>
                                      </p:to>
                                    </p:set>
                                    <p:anim calcmode="lin" valueType="num">
                                      <p:cBhvr additive="base">
                                        <p:cTn id="33" dur="500" fill="hold"/>
                                        <p:tgtEl>
                                          <p:spTgt spid="24371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43715">
                                            <p:txEl>
                                              <p:pRg st="5" end="5"/>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243715">
                                            <p:txEl>
                                              <p:pRg st="6" end="6"/>
                                            </p:txEl>
                                          </p:spTgt>
                                        </p:tgtEl>
                                        <p:attrNameLst>
                                          <p:attrName>style.visibility</p:attrName>
                                        </p:attrNameLst>
                                      </p:cBhvr>
                                      <p:to>
                                        <p:strVal val="visible"/>
                                      </p:to>
                                    </p:set>
                                    <p:anim calcmode="lin" valueType="num">
                                      <p:cBhvr additive="base">
                                        <p:cTn id="37" dur="500" fill="hold"/>
                                        <p:tgtEl>
                                          <p:spTgt spid="243715">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4371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43715">
                                            <p:txEl>
                                              <p:pRg st="7" end="7"/>
                                            </p:txEl>
                                          </p:spTgt>
                                        </p:tgtEl>
                                        <p:attrNameLst>
                                          <p:attrName>style.visibility</p:attrName>
                                        </p:attrNameLst>
                                      </p:cBhvr>
                                      <p:to>
                                        <p:strVal val="visible"/>
                                      </p:to>
                                    </p:set>
                                    <p:anim calcmode="lin" valueType="num">
                                      <p:cBhvr additive="base">
                                        <p:cTn id="43" dur="500" fill="hold"/>
                                        <p:tgtEl>
                                          <p:spTgt spid="24371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4371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autoUpdateAnimBg="0"/>
    </p:bldLst>
  </p:timing>
</p:sld>
</file>

<file path=ppt/slides/slide3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8609" name="Rectangle 2"/>
          <p:cNvSpPr>
            <a:spLocks noGrp="1" noChangeArrowheads="1"/>
          </p:cNvSpPr>
          <p:nvPr>
            <p:ph type="title"/>
          </p:nvPr>
        </p:nvSpPr>
        <p:spPr/>
        <p:txBody>
          <a:bodyPr/>
          <a:lstStyle/>
          <a:p>
            <a:pPr eaLnBrk="1" hangingPunct="1"/>
            <a:r>
              <a:rPr lang="en-GB" altLang="zh-CN">
                <a:latin typeface="Garamond" charset="0"/>
                <a:ea typeface="宋体" charset="0"/>
              </a:rPr>
              <a:t>Reasons for Modern Design Crisis</a:t>
            </a:r>
          </a:p>
        </p:txBody>
      </p:sp>
      <p:sp>
        <p:nvSpPr>
          <p:cNvPr id="245763" name="Rectangle 3"/>
          <p:cNvSpPr>
            <a:spLocks noGrp="1" noChangeArrowheads="1"/>
          </p:cNvSpPr>
          <p:nvPr>
            <p:ph idx="1"/>
          </p:nvPr>
        </p:nvSpPr>
        <p:spPr/>
        <p:txBody>
          <a:bodyPr/>
          <a:lstStyle/>
          <a:p>
            <a:pPr eaLnBrk="1" hangingPunct="1"/>
            <a:r>
              <a:rPr lang="en-GB" altLang="zh-CN" sz="2600">
                <a:latin typeface="Arial" charset="0"/>
                <a:ea typeface="宋体" charset="0"/>
              </a:rPr>
              <a:t>Design tradition has been decisively weakened</a:t>
            </a:r>
          </a:p>
          <a:p>
            <a:pPr lvl="1" eaLnBrk="1" hangingPunct="1"/>
            <a:r>
              <a:rPr lang="en-GB" altLang="zh-CN" sz="2200">
                <a:latin typeface="Arial" charset="0"/>
                <a:ea typeface="宋体" charset="0"/>
              </a:rPr>
              <a:t>In face of new requirements, new materials</a:t>
            </a:r>
          </a:p>
          <a:p>
            <a:pPr eaLnBrk="1" hangingPunct="1"/>
            <a:r>
              <a:rPr lang="en-GB" altLang="zh-CN" sz="2600">
                <a:latin typeface="Arial" charset="0"/>
                <a:ea typeface="宋体" charset="0"/>
              </a:rPr>
              <a:t>Feedback loop no longer immediate</a:t>
            </a:r>
          </a:p>
          <a:p>
            <a:pPr lvl="1" eaLnBrk="1" hangingPunct="1"/>
            <a:r>
              <a:rPr lang="en-GB" altLang="zh-CN" sz="2200">
                <a:latin typeface="Arial" charset="0"/>
                <a:ea typeface="宋体" charset="0"/>
              </a:rPr>
              <a:t>Professionalisation of architecture separates designers from users</a:t>
            </a:r>
          </a:p>
          <a:p>
            <a:pPr eaLnBrk="1" hangingPunct="1"/>
            <a:r>
              <a:rPr lang="en-GB" altLang="zh-CN" sz="2600">
                <a:latin typeface="Arial" charset="0"/>
                <a:ea typeface="宋体" charset="0"/>
              </a:rPr>
              <a:t>The rising control of the designer</a:t>
            </a:r>
          </a:p>
          <a:p>
            <a:pPr lvl="1" eaLnBrk="1" hangingPunct="1"/>
            <a:r>
              <a:rPr lang="en-GB" altLang="zh-CN" sz="2200">
                <a:latin typeface="Arial" charset="0"/>
                <a:ea typeface="宋体" charset="0"/>
              </a:rPr>
              <a:t>Has an unachievable responsibility</a:t>
            </a:r>
          </a:p>
          <a:p>
            <a:pPr lvl="1" eaLnBrk="1" hangingPunct="1"/>
            <a:r>
              <a:rPr lang="en-GB" altLang="zh-CN" sz="2200">
                <a:latin typeface="Arial" charset="0"/>
                <a:ea typeface="宋体" charset="0"/>
              </a:rPr>
              <a:t>Cognitive burden too large</a:t>
            </a:r>
          </a:p>
        </p:txBody>
      </p:sp>
      <p:sp>
        <p:nvSpPr>
          <p:cNvPr id="7086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657E7C2-5B97-074E-8D72-0ADFC160229A}" type="slidenum">
              <a:rPr lang="en-US" altLang="zh-CN" sz="1200">
                <a:latin typeface="Garamond" charset="0"/>
              </a:rPr>
              <a:pPr eaLnBrk="1" hangingPunct="1"/>
              <a:t>381</a:t>
            </a:fld>
            <a:endParaRPr lang="en-US" altLang="zh-CN" sz="1200">
              <a:latin typeface="Garamond"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63">
                                            <p:txEl>
                                              <p:pRg st="0" end="0"/>
                                            </p:txEl>
                                          </p:spTgt>
                                        </p:tgtEl>
                                        <p:attrNameLst>
                                          <p:attrName>style.visibility</p:attrName>
                                        </p:attrNameLst>
                                      </p:cBhvr>
                                      <p:to>
                                        <p:strVal val="visible"/>
                                      </p:to>
                                    </p:set>
                                    <p:anim calcmode="lin" valueType="num">
                                      <p:cBhvr additive="base">
                                        <p:cTn id="7" dur="500" fill="hold"/>
                                        <p:tgtEl>
                                          <p:spTgt spid="2457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6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5763">
                                            <p:txEl>
                                              <p:pRg st="1" end="1"/>
                                            </p:txEl>
                                          </p:spTgt>
                                        </p:tgtEl>
                                        <p:attrNameLst>
                                          <p:attrName>style.visibility</p:attrName>
                                        </p:attrNameLst>
                                      </p:cBhvr>
                                      <p:to>
                                        <p:strVal val="visible"/>
                                      </p:to>
                                    </p:set>
                                    <p:anim calcmode="lin" valueType="num">
                                      <p:cBhvr additive="base">
                                        <p:cTn id="11" dur="500" fill="hold"/>
                                        <p:tgtEl>
                                          <p:spTgt spid="24576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457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45763">
                                            <p:txEl>
                                              <p:pRg st="2" end="2"/>
                                            </p:txEl>
                                          </p:spTgt>
                                        </p:tgtEl>
                                        <p:attrNameLst>
                                          <p:attrName>style.visibility</p:attrName>
                                        </p:attrNameLst>
                                      </p:cBhvr>
                                      <p:to>
                                        <p:strVal val="visible"/>
                                      </p:to>
                                    </p:set>
                                    <p:anim calcmode="lin" valueType="num">
                                      <p:cBhvr additive="base">
                                        <p:cTn id="17" dur="500" fill="hold"/>
                                        <p:tgtEl>
                                          <p:spTgt spid="24576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4576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5763">
                                            <p:txEl>
                                              <p:pRg st="3" end="3"/>
                                            </p:txEl>
                                          </p:spTgt>
                                        </p:tgtEl>
                                        <p:attrNameLst>
                                          <p:attrName>style.visibility</p:attrName>
                                        </p:attrNameLst>
                                      </p:cBhvr>
                                      <p:to>
                                        <p:strVal val="visible"/>
                                      </p:to>
                                    </p:set>
                                    <p:anim calcmode="lin" valueType="num">
                                      <p:cBhvr additive="base">
                                        <p:cTn id="21" dur="500" fill="hold"/>
                                        <p:tgtEl>
                                          <p:spTgt spid="24576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457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45763">
                                            <p:txEl>
                                              <p:pRg st="4" end="4"/>
                                            </p:txEl>
                                          </p:spTgt>
                                        </p:tgtEl>
                                        <p:attrNameLst>
                                          <p:attrName>style.visibility</p:attrName>
                                        </p:attrNameLst>
                                      </p:cBhvr>
                                      <p:to>
                                        <p:strVal val="visible"/>
                                      </p:to>
                                    </p:set>
                                    <p:anim calcmode="lin" valueType="num">
                                      <p:cBhvr additive="base">
                                        <p:cTn id="27" dur="500" fill="hold"/>
                                        <p:tgtEl>
                                          <p:spTgt spid="24576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4576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245763">
                                            <p:txEl>
                                              <p:pRg st="5" end="5"/>
                                            </p:txEl>
                                          </p:spTgt>
                                        </p:tgtEl>
                                        <p:attrNameLst>
                                          <p:attrName>style.visibility</p:attrName>
                                        </p:attrNameLst>
                                      </p:cBhvr>
                                      <p:to>
                                        <p:strVal val="visible"/>
                                      </p:to>
                                    </p:set>
                                    <p:anim calcmode="lin" valueType="num">
                                      <p:cBhvr additive="base">
                                        <p:cTn id="31" dur="500" fill="hold"/>
                                        <p:tgtEl>
                                          <p:spTgt spid="24576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576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45763">
                                            <p:txEl>
                                              <p:pRg st="6" end="6"/>
                                            </p:txEl>
                                          </p:spTgt>
                                        </p:tgtEl>
                                        <p:attrNameLst>
                                          <p:attrName>style.visibility</p:attrName>
                                        </p:attrNameLst>
                                      </p:cBhvr>
                                      <p:to>
                                        <p:strVal val="visible"/>
                                      </p:to>
                                    </p:set>
                                    <p:anim calcmode="lin" valueType="num">
                                      <p:cBhvr additive="base">
                                        <p:cTn id="35" dur="500" fill="hold"/>
                                        <p:tgtEl>
                                          <p:spTgt spid="245763">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4576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autoUpdateAnimBg="0"/>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657" name="Rectangle 2"/>
          <p:cNvSpPr>
            <a:spLocks noGrp="1" noChangeArrowheads="1"/>
          </p:cNvSpPr>
          <p:nvPr>
            <p:ph type="title"/>
          </p:nvPr>
        </p:nvSpPr>
        <p:spPr/>
        <p:txBody>
          <a:bodyPr/>
          <a:lstStyle/>
          <a:p>
            <a:pPr eaLnBrk="1" hangingPunct="1"/>
            <a:r>
              <a:rPr lang="en-GB" altLang="zh-CN">
                <a:latin typeface="Garamond" charset="0"/>
                <a:ea typeface="宋体" charset="0"/>
              </a:rPr>
              <a:t>A Pattern Language</a:t>
            </a:r>
          </a:p>
        </p:txBody>
      </p:sp>
      <p:sp>
        <p:nvSpPr>
          <p:cNvPr id="710658" name="Rectangle 3"/>
          <p:cNvSpPr>
            <a:spLocks noGrp="1" noChangeArrowheads="1"/>
          </p:cNvSpPr>
          <p:nvPr>
            <p:ph idx="1"/>
          </p:nvPr>
        </p:nvSpPr>
        <p:spPr/>
        <p:txBody>
          <a:bodyPr/>
          <a:lstStyle/>
          <a:p>
            <a:pPr eaLnBrk="1" hangingPunct="1"/>
            <a:r>
              <a:rPr lang="en-GB" altLang="zh-CN" sz="2600">
                <a:latin typeface="Arial" charset="0"/>
                <a:ea typeface="宋体" charset="0"/>
              </a:rPr>
              <a:t>Alexander</a:t>
            </a:r>
            <a:r>
              <a:rPr lang="en-GB" altLang="zh-CN" sz="2600">
                <a:latin typeface="Tahoma" charset="0"/>
                <a:ea typeface="宋体" charset="0"/>
              </a:rPr>
              <a:t>’</a:t>
            </a:r>
            <a:r>
              <a:rPr lang="en-GB" altLang="zh-CN" sz="2600">
                <a:latin typeface="Arial" charset="0"/>
                <a:ea typeface="宋体" charset="0"/>
              </a:rPr>
              <a:t>s book: </a:t>
            </a:r>
            <a:r>
              <a:rPr lang="en-GB" altLang="zh-CN" sz="2600">
                <a:latin typeface="Tahoma" charset="0"/>
                <a:ea typeface="宋体" charset="0"/>
              </a:rPr>
              <a:t>“</a:t>
            </a:r>
            <a:r>
              <a:rPr lang="en-GB" altLang="zh-CN" sz="2600">
                <a:latin typeface="Arial" charset="0"/>
                <a:ea typeface="宋体" charset="0"/>
              </a:rPr>
              <a:t>A Pattern Language</a:t>
            </a:r>
            <a:r>
              <a:rPr lang="en-GB" altLang="zh-CN" sz="2600">
                <a:latin typeface="Tahoma" charset="0"/>
                <a:ea typeface="宋体" charset="0"/>
              </a:rPr>
              <a:t>”</a:t>
            </a:r>
            <a:r>
              <a:rPr lang="en-GB" altLang="zh-CN" sz="2600">
                <a:latin typeface="Arial" charset="0"/>
                <a:ea typeface="宋体" charset="0"/>
              </a:rPr>
              <a:t> presents 253 patterns for the built environment</a:t>
            </a:r>
          </a:p>
          <a:p>
            <a:pPr lvl="1" eaLnBrk="1" hangingPunct="1"/>
            <a:r>
              <a:rPr lang="en-GB" altLang="zh-CN" sz="2200">
                <a:latin typeface="Arial" charset="0"/>
                <a:ea typeface="宋体" charset="0"/>
              </a:rPr>
              <a:t>Written in a standard, narrative form supported by hand-drawn sketches</a:t>
            </a:r>
          </a:p>
          <a:p>
            <a:pPr lvl="1" eaLnBrk="1" hangingPunct="1"/>
            <a:r>
              <a:rPr lang="en-GB" altLang="zh-CN" sz="2200">
                <a:latin typeface="Arial" charset="0"/>
                <a:ea typeface="宋体" charset="0"/>
              </a:rPr>
              <a:t>Includes patterns to build alcoves, rooms, houses, towns, cities and even global society</a:t>
            </a:r>
          </a:p>
          <a:p>
            <a:pPr eaLnBrk="1" hangingPunct="1"/>
            <a:r>
              <a:rPr lang="en-GB" altLang="zh-CN" sz="2600">
                <a:latin typeface="Arial" charset="0"/>
                <a:ea typeface="宋体" charset="0"/>
              </a:rPr>
              <a:t>Together the patterns form a network</a:t>
            </a:r>
          </a:p>
          <a:p>
            <a:pPr lvl="1" eaLnBrk="1" hangingPunct="1"/>
            <a:r>
              <a:rPr lang="en-GB" altLang="zh-CN" sz="2200">
                <a:latin typeface="Arial" charset="0"/>
                <a:ea typeface="宋体" charset="0"/>
              </a:rPr>
              <a:t>A </a:t>
            </a:r>
            <a:r>
              <a:rPr lang="en-GB" altLang="zh-CN" sz="2200">
                <a:latin typeface="Tahoma" charset="0"/>
                <a:ea typeface="宋体" charset="0"/>
              </a:rPr>
              <a:t>“</a:t>
            </a:r>
            <a:r>
              <a:rPr lang="en-GB" altLang="zh-CN" sz="2200">
                <a:latin typeface="Arial" charset="0"/>
                <a:ea typeface="宋体" charset="0"/>
              </a:rPr>
              <a:t>pattern language</a:t>
            </a:r>
            <a:r>
              <a:rPr lang="en-GB" altLang="zh-CN" sz="2200">
                <a:latin typeface="Tahoma" charset="0"/>
                <a:ea typeface="宋体" charset="0"/>
              </a:rPr>
              <a:t>”</a:t>
            </a:r>
            <a:endParaRPr lang="en-GB" altLang="zh-CN" sz="2200">
              <a:latin typeface="Arial" charset="0"/>
              <a:ea typeface="宋体" charset="0"/>
            </a:endParaRPr>
          </a:p>
        </p:txBody>
      </p:sp>
      <p:sp>
        <p:nvSpPr>
          <p:cNvPr id="7106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5049730-6835-FC48-A617-244CE3BDF6A3}" type="slidenum">
              <a:rPr lang="en-US" altLang="zh-CN" sz="1200">
                <a:latin typeface="Garamond" charset="0"/>
              </a:rPr>
              <a:pPr eaLnBrk="1" hangingPunct="1"/>
              <a:t>382</a:t>
            </a:fld>
            <a:endParaRPr lang="en-US" altLang="zh-CN" sz="1200">
              <a:latin typeface="Garamond" charset="0"/>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5" name="Rectangle 2"/>
          <p:cNvSpPr>
            <a:spLocks noGrp="1" noChangeArrowheads="1"/>
          </p:cNvSpPr>
          <p:nvPr>
            <p:ph type="title"/>
          </p:nvPr>
        </p:nvSpPr>
        <p:spPr/>
        <p:txBody>
          <a:bodyPr/>
          <a:lstStyle/>
          <a:p>
            <a:pPr eaLnBrk="1" hangingPunct="1"/>
            <a:r>
              <a:rPr lang="en-GB" altLang="zh-CN">
                <a:latin typeface="Garamond" charset="0"/>
                <a:ea typeface="宋体" charset="0"/>
              </a:rPr>
              <a:t>Example of an Alexandrian pattern</a:t>
            </a:r>
          </a:p>
        </p:txBody>
      </p:sp>
      <p:sp>
        <p:nvSpPr>
          <p:cNvPr id="712706" name="Rectangle 3"/>
          <p:cNvSpPr>
            <a:spLocks noGrp="1" noChangeArrowheads="1"/>
          </p:cNvSpPr>
          <p:nvPr>
            <p:ph idx="1"/>
          </p:nvPr>
        </p:nvSpPr>
        <p:spPr/>
        <p:txBody>
          <a:bodyPr/>
          <a:lstStyle/>
          <a:p>
            <a:pPr eaLnBrk="1" hangingPunct="1">
              <a:lnSpc>
                <a:spcPct val="90000"/>
              </a:lnSpc>
            </a:pPr>
            <a:r>
              <a:rPr lang="zh-CN" altLang="en-GB" sz="2400">
                <a:latin typeface="Tahoma" charset="0"/>
                <a:ea typeface="宋体" charset="0"/>
              </a:rPr>
              <a:t>“</a:t>
            </a:r>
            <a:r>
              <a:rPr lang="en-GB" altLang="zh-CN" sz="2400">
                <a:latin typeface="Arial" charset="0"/>
                <a:ea typeface="宋体" charset="0"/>
              </a:rPr>
              <a:t>Waist High Shelf</a:t>
            </a:r>
            <a:r>
              <a:rPr lang="en-GB" altLang="zh-CN" sz="2400">
                <a:latin typeface="Tahoma" charset="0"/>
                <a:ea typeface="宋体" charset="0"/>
              </a:rPr>
              <a:t>”</a:t>
            </a:r>
            <a:endParaRPr lang="en-GB" altLang="zh-CN" sz="2400">
              <a:latin typeface="Arial" charset="0"/>
              <a:ea typeface="宋体" charset="0"/>
            </a:endParaRPr>
          </a:p>
          <a:p>
            <a:pPr lvl="1" eaLnBrk="1" hangingPunct="1">
              <a:lnSpc>
                <a:spcPct val="90000"/>
              </a:lnSpc>
            </a:pPr>
            <a:r>
              <a:rPr lang="en-GB" altLang="zh-CN" sz="2400">
                <a:latin typeface="Arial" charset="0"/>
                <a:ea typeface="宋体" charset="0"/>
              </a:rPr>
              <a:t>Proposes that every domestic home needs a </a:t>
            </a:r>
            <a:r>
              <a:rPr lang="en-GB" altLang="zh-CN" sz="2400">
                <a:latin typeface="Tahoma" charset="0"/>
                <a:ea typeface="宋体" charset="0"/>
              </a:rPr>
              <a:t>“</a:t>
            </a:r>
            <a:r>
              <a:rPr lang="en-GB" altLang="zh-CN" sz="2400">
                <a:latin typeface="Arial" charset="0"/>
                <a:ea typeface="宋体" charset="0"/>
              </a:rPr>
              <a:t>waist-high shelf</a:t>
            </a:r>
            <a:r>
              <a:rPr lang="en-GB" altLang="zh-CN" sz="2400">
                <a:latin typeface="Tahoma" charset="0"/>
                <a:ea typeface="宋体" charset="0"/>
              </a:rPr>
              <a:t>”</a:t>
            </a:r>
            <a:endParaRPr lang="en-GB" altLang="zh-CN" sz="2400">
              <a:latin typeface="Arial" charset="0"/>
              <a:ea typeface="宋体" charset="0"/>
            </a:endParaRPr>
          </a:p>
          <a:p>
            <a:pPr lvl="1" eaLnBrk="1" hangingPunct="1">
              <a:lnSpc>
                <a:spcPct val="90000"/>
              </a:lnSpc>
            </a:pPr>
            <a:r>
              <a:rPr lang="en-GB" altLang="zh-CN" sz="2400">
                <a:latin typeface="Arial" charset="0"/>
                <a:ea typeface="宋体" charset="0"/>
              </a:rPr>
              <a:t>A convenient place to deposit office keys, car keys, mobile phone etc.</a:t>
            </a:r>
          </a:p>
          <a:p>
            <a:pPr lvl="2" eaLnBrk="1" hangingPunct="1">
              <a:lnSpc>
                <a:spcPct val="90000"/>
              </a:lnSpc>
            </a:pPr>
            <a:r>
              <a:rPr lang="en-GB" altLang="zh-CN" sz="2400">
                <a:latin typeface="Arial" charset="0"/>
                <a:ea typeface="宋体" charset="0"/>
              </a:rPr>
              <a:t>Everything you don</a:t>
            </a:r>
            <a:r>
              <a:rPr lang="en-GB" altLang="zh-CN" sz="2400">
                <a:latin typeface="Tahoma" charset="0"/>
                <a:ea typeface="宋体" charset="0"/>
              </a:rPr>
              <a:t>’</a:t>
            </a:r>
            <a:r>
              <a:rPr lang="en-GB" altLang="zh-CN" sz="2400">
                <a:latin typeface="Arial" charset="0"/>
                <a:ea typeface="宋体" charset="0"/>
              </a:rPr>
              <a:t>t need at home, but do need for work</a:t>
            </a:r>
          </a:p>
          <a:p>
            <a:pPr lvl="2" eaLnBrk="1" hangingPunct="1">
              <a:lnSpc>
                <a:spcPct val="90000"/>
              </a:lnSpc>
            </a:pPr>
            <a:r>
              <a:rPr lang="en-GB" altLang="zh-CN" sz="2400">
                <a:latin typeface="Arial" charset="0"/>
                <a:ea typeface="宋体" charset="0"/>
              </a:rPr>
              <a:t>Can be implemented in a number of ways</a:t>
            </a:r>
          </a:p>
          <a:p>
            <a:pPr lvl="3" eaLnBrk="1" hangingPunct="1">
              <a:lnSpc>
                <a:spcPct val="90000"/>
              </a:lnSpc>
            </a:pPr>
            <a:r>
              <a:rPr lang="en-GB" altLang="zh-CN" sz="2400">
                <a:latin typeface="Arial" charset="0"/>
                <a:ea typeface="宋体" charset="0"/>
              </a:rPr>
              <a:t>Shelf; kitchen worktop; particular stair on stairway</a:t>
            </a:r>
          </a:p>
          <a:p>
            <a:pPr lvl="1" eaLnBrk="1" hangingPunct="1">
              <a:lnSpc>
                <a:spcPct val="90000"/>
              </a:lnSpc>
            </a:pPr>
            <a:r>
              <a:rPr lang="en-GB" altLang="zh-CN" sz="2400">
                <a:latin typeface="Arial" charset="0"/>
                <a:ea typeface="宋体" charset="0"/>
              </a:rPr>
              <a:t>Is an abstract </a:t>
            </a:r>
            <a:r>
              <a:rPr lang="en-GB" altLang="zh-CN" sz="2400" i="1">
                <a:latin typeface="Arial" charset="0"/>
                <a:ea typeface="宋体" charset="0"/>
              </a:rPr>
              <a:t>solution</a:t>
            </a:r>
            <a:r>
              <a:rPr lang="en-GB" altLang="zh-CN" sz="2400">
                <a:latin typeface="Arial" charset="0"/>
                <a:ea typeface="宋体" charset="0"/>
              </a:rPr>
              <a:t> to a general, recurring </a:t>
            </a:r>
            <a:r>
              <a:rPr lang="en-GB" altLang="zh-CN" sz="2400" i="1">
                <a:latin typeface="Arial" charset="0"/>
                <a:ea typeface="宋体" charset="0"/>
              </a:rPr>
              <a:t>problem</a:t>
            </a:r>
            <a:r>
              <a:rPr lang="en-GB" altLang="zh-CN" sz="2400">
                <a:latin typeface="Arial" charset="0"/>
                <a:ea typeface="宋体" charset="0"/>
              </a:rPr>
              <a:t> in a particular </a:t>
            </a:r>
            <a:r>
              <a:rPr lang="en-GB" altLang="zh-CN" sz="2400" i="1">
                <a:latin typeface="Arial" charset="0"/>
                <a:ea typeface="宋体" charset="0"/>
              </a:rPr>
              <a:t>context</a:t>
            </a:r>
          </a:p>
        </p:txBody>
      </p:sp>
      <p:sp>
        <p:nvSpPr>
          <p:cNvPr id="7127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C86E91F-EE7B-544D-B844-BB9645B1457C}" type="slidenum">
              <a:rPr lang="en-US" altLang="zh-CN" sz="1200">
                <a:latin typeface="Garamond" charset="0"/>
              </a:rPr>
              <a:pPr eaLnBrk="1" hangingPunct="1"/>
              <a:t>383</a:t>
            </a:fld>
            <a:endParaRPr lang="en-US" altLang="zh-CN" sz="1200">
              <a:latin typeface="Garamond" charset="0"/>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753" name="Rectangle 2"/>
          <p:cNvSpPr>
            <a:spLocks noGrp="1" noChangeArrowheads="1"/>
          </p:cNvSpPr>
          <p:nvPr>
            <p:ph type="title"/>
          </p:nvPr>
        </p:nvSpPr>
        <p:spPr/>
        <p:txBody>
          <a:bodyPr/>
          <a:lstStyle/>
          <a:p>
            <a:pPr eaLnBrk="1" hangingPunct="1"/>
            <a:r>
              <a:rPr lang="en-US" altLang="zh-CN">
                <a:latin typeface="Garamond" charset="0"/>
                <a:ea typeface="宋体" charset="0"/>
              </a:rPr>
              <a:t>Design Patterns</a:t>
            </a:r>
          </a:p>
        </p:txBody>
      </p:sp>
      <p:sp>
        <p:nvSpPr>
          <p:cNvPr id="714754" name="Rectangle 3"/>
          <p:cNvSpPr>
            <a:spLocks noGrp="1" noChangeArrowheads="1"/>
          </p:cNvSpPr>
          <p:nvPr>
            <p:ph idx="1"/>
          </p:nvPr>
        </p:nvSpPr>
        <p:spPr>
          <a:xfrm>
            <a:off x="914400" y="1828800"/>
            <a:ext cx="7697788" cy="4076700"/>
          </a:xfrm>
        </p:spPr>
        <p:txBody>
          <a:bodyPr/>
          <a:lstStyle/>
          <a:p>
            <a:pPr eaLnBrk="1" hangingPunct="1"/>
            <a:r>
              <a:rPr lang="en-US" altLang="zh-CN" i="1">
                <a:latin typeface="Arial" charset="0"/>
                <a:ea typeface="宋体" charset="0"/>
              </a:rPr>
              <a:t>Design Patterns</a:t>
            </a:r>
            <a:r>
              <a:rPr lang="en-US" altLang="zh-CN">
                <a:latin typeface="Arial" charset="0"/>
                <a:ea typeface="宋体" charset="0"/>
              </a:rPr>
              <a:t> are elements of reusable software</a:t>
            </a:r>
          </a:p>
          <a:p>
            <a:pPr eaLnBrk="1" hangingPunct="1"/>
            <a:r>
              <a:rPr lang="en-US" altLang="zh-CN">
                <a:latin typeface="Arial" charset="0"/>
                <a:ea typeface="宋体" charset="0"/>
              </a:rPr>
              <a:t>They provide the abstract core of solutions to problems that are seen over and over again</a:t>
            </a:r>
            <a:endParaRPr lang="en-US" altLang="zh-CN" sz="3400">
              <a:latin typeface="Arial" charset="0"/>
              <a:ea typeface="宋体" charset="0"/>
            </a:endParaRPr>
          </a:p>
        </p:txBody>
      </p:sp>
      <p:sp>
        <p:nvSpPr>
          <p:cNvPr id="71475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C307435-5F8D-CA4F-8EAF-29A1A17A0E38}" type="slidenum">
              <a:rPr lang="en-US" altLang="zh-CN" sz="1200">
                <a:latin typeface="Garamond" charset="0"/>
              </a:rPr>
              <a:pPr eaLnBrk="1" hangingPunct="1"/>
              <a:t>384</a:t>
            </a:fld>
            <a:endParaRPr lang="en-US" altLang="zh-CN" sz="1200">
              <a:latin typeface="Garamond" charset="0"/>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01" name="Rectangle 2"/>
          <p:cNvSpPr>
            <a:spLocks noGrp="1" noChangeArrowheads="1"/>
          </p:cNvSpPr>
          <p:nvPr>
            <p:ph type="title"/>
          </p:nvPr>
        </p:nvSpPr>
        <p:spPr/>
        <p:txBody>
          <a:bodyPr/>
          <a:lstStyle/>
          <a:p>
            <a:pPr eaLnBrk="1" hangingPunct="1"/>
            <a:r>
              <a:rPr lang="en-GB" altLang="zh-CN">
                <a:latin typeface="Garamond" charset="0"/>
                <a:ea typeface="宋体" charset="0"/>
              </a:rPr>
              <a:t>Example of a Design Pattern (Simplified)</a:t>
            </a:r>
          </a:p>
        </p:txBody>
      </p:sp>
      <p:sp>
        <p:nvSpPr>
          <p:cNvPr id="716802"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Example Design Pattern: State</a:t>
            </a:r>
          </a:p>
          <a:p>
            <a:pPr eaLnBrk="1" hangingPunct="1">
              <a:lnSpc>
                <a:spcPct val="90000"/>
              </a:lnSpc>
            </a:pPr>
            <a:r>
              <a:rPr lang="en-GB" altLang="zh-CN" sz="2600">
                <a:latin typeface="Arial" charset="0"/>
                <a:ea typeface="宋体" charset="0"/>
              </a:rPr>
              <a:t>Use when</a:t>
            </a:r>
          </a:p>
          <a:p>
            <a:pPr lvl="1" eaLnBrk="1" hangingPunct="1">
              <a:lnSpc>
                <a:spcPct val="90000"/>
              </a:lnSpc>
            </a:pPr>
            <a:r>
              <a:rPr lang="en-GB" altLang="zh-CN" sz="2200">
                <a:latin typeface="Arial" charset="0"/>
                <a:ea typeface="宋体" charset="0"/>
              </a:rPr>
              <a:t>Behaviour depends on current state or mode</a:t>
            </a:r>
          </a:p>
          <a:p>
            <a:pPr lvl="1" eaLnBrk="1" hangingPunct="1">
              <a:lnSpc>
                <a:spcPct val="90000"/>
              </a:lnSpc>
            </a:pPr>
            <a:r>
              <a:rPr lang="en-GB" altLang="zh-CN" sz="2200">
                <a:latin typeface="Arial" charset="0"/>
                <a:ea typeface="宋体" charset="0"/>
              </a:rPr>
              <a:t>When otherwise a large switch statement or long if statement would need to be used</a:t>
            </a:r>
          </a:p>
          <a:p>
            <a:pPr lvl="2" eaLnBrk="1" hangingPunct="1">
              <a:lnSpc>
                <a:spcPct val="90000"/>
              </a:lnSpc>
            </a:pPr>
            <a:r>
              <a:rPr lang="en-GB" altLang="zh-CN" sz="2000">
                <a:latin typeface="Arial" charset="0"/>
                <a:ea typeface="宋体" charset="0"/>
              </a:rPr>
              <a:t>These are difficult to maintain</a:t>
            </a:r>
          </a:p>
          <a:p>
            <a:pPr eaLnBrk="1" hangingPunct="1">
              <a:lnSpc>
                <a:spcPct val="90000"/>
              </a:lnSpc>
            </a:pPr>
            <a:r>
              <a:rPr lang="en-GB" altLang="zh-CN" sz="2600">
                <a:latin typeface="Arial" charset="0"/>
                <a:ea typeface="宋体" charset="0"/>
              </a:rPr>
              <a:t>Solution</a:t>
            </a:r>
          </a:p>
          <a:p>
            <a:pPr lvl="1" eaLnBrk="1" hangingPunct="1">
              <a:lnSpc>
                <a:spcPct val="90000"/>
              </a:lnSpc>
            </a:pPr>
            <a:r>
              <a:rPr lang="en-GB" altLang="zh-CN" sz="2200">
                <a:latin typeface="Arial" charset="0"/>
                <a:ea typeface="宋体" charset="0"/>
              </a:rPr>
              <a:t>Abstract state-specific behaviour into a shallow inheritance hierarchy; instantiate the appropriate state object as needed at run-time</a:t>
            </a:r>
          </a:p>
        </p:txBody>
      </p:sp>
      <p:sp>
        <p:nvSpPr>
          <p:cNvPr id="7168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EE13EBA-A7D1-6A4D-862D-D1B1F013E181}" type="slidenum">
              <a:rPr lang="en-US" altLang="zh-CN" sz="1200">
                <a:latin typeface="Garamond" charset="0"/>
              </a:rPr>
              <a:pPr eaLnBrk="1" hangingPunct="1"/>
              <a:t>385</a:t>
            </a:fld>
            <a:endParaRPr lang="en-US" altLang="zh-CN" sz="1200">
              <a:latin typeface="Garamond" charset="0"/>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49" name="Rectangle 2"/>
          <p:cNvSpPr>
            <a:spLocks noGrp="1" noChangeArrowheads="1"/>
          </p:cNvSpPr>
          <p:nvPr>
            <p:ph type="title"/>
          </p:nvPr>
        </p:nvSpPr>
        <p:spPr/>
        <p:txBody>
          <a:bodyPr/>
          <a:lstStyle/>
          <a:p>
            <a:pPr eaLnBrk="1" hangingPunct="1"/>
            <a:r>
              <a:rPr lang="en-GB" altLang="zh-CN">
                <a:latin typeface="Garamond" charset="0"/>
                <a:ea typeface="宋体" charset="0"/>
              </a:rPr>
              <a:t>State Pattern Applied</a:t>
            </a:r>
          </a:p>
        </p:txBody>
      </p:sp>
      <p:sp>
        <p:nvSpPr>
          <p:cNvPr id="71885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7A29B55-A0A9-2245-BF94-BBA49E34B96F}" type="slidenum">
              <a:rPr lang="en-US" altLang="zh-CN" sz="1200">
                <a:latin typeface="Garamond" charset="0"/>
              </a:rPr>
              <a:pPr eaLnBrk="1" hangingPunct="1"/>
              <a:t>386</a:t>
            </a:fld>
            <a:endParaRPr lang="en-US" altLang="zh-CN" sz="1200">
              <a:latin typeface="Garamond" charset="0"/>
            </a:endParaRPr>
          </a:p>
        </p:txBody>
      </p:sp>
      <p:sp>
        <p:nvSpPr>
          <p:cNvPr id="718851" name="Rectangle 3"/>
          <p:cNvSpPr>
            <a:spLocks noChangeArrowheads="1"/>
          </p:cNvSpPr>
          <p:nvPr/>
        </p:nvSpPr>
        <p:spPr bwMode="auto">
          <a:xfrm>
            <a:off x="895350" y="1665288"/>
            <a:ext cx="4065588" cy="223678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18852" name="Line 4"/>
          <p:cNvSpPr>
            <a:spLocks noChangeShapeType="1"/>
          </p:cNvSpPr>
          <p:nvPr/>
        </p:nvSpPr>
        <p:spPr bwMode="auto">
          <a:xfrm>
            <a:off x="900113" y="2133600"/>
            <a:ext cx="4046537"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8853" name="Text Box 5"/>
          <p:cNvSpPr txBox="1">
            <a:spLocks noChangeArrowheads="1"/>
          </p:cNvSpPr>
          <p:nvPr/>
        </p:nvSpPr>
        <p:spPr bwMode="auto">
          <a:xfrm>
            <a:off x="1763713" y="1700213"/>
            <a:ext cx="21018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2000">
                <a:latin typeface="Tahoma" charset="0"/>
              </a:rPr>
              <a:t>CopyOfBook</a:t>
            </a:r>
          </a:p>
        </p:txBody>
      </p:sp>
      <p:sp>
        <p:nvSpPr>
          <p:cNvPr id="718854" name="Line 6"/>
          <p:cNvSpPr>
            <a:spLocks noChangeShapeType="1"/>
          </p:cNvSpPr>
          <p:nvPr/>
        </p:nvSpPr>
        <p:spPr bwMode="auto">
          <a:xfrm>
            <a:off x="971550" y="2997200"/>
            <a:ext cx="2392363"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8855" name="Text Box 7"/>
          <p:cNvSpPr txBox="1">
            <a:spLocks noChangeArrowheads="1"/>
          </p:cNvSpPr>
          <p:nvPr/>
        </p:nvSpPr>
        <p:spPr bwMode="auto">
          <a:xfrm>
            <a:off x="1331913" y="2133600"/>
            <a:ext cx="2897187"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2000">
                <a:latin typeface="Tahoma" charset="0"/>
              </a:rPr>
              <a:t>IsbnNumber:BookCode</a:t>
            </a:r>
          </a:p>
          <a:p>
            <a:pPr eaLnBrk="1" hangingPunct="1"/>
            <a:r>
              <a:rPr lang="en-GB" altLang="zh-CN" sz="2000">
                <a:latin typeface="Tahoma" charset="0"/>
              </a:rPr>
              <a:t>currentState:LoanStatus</a:t>
            </a:r>
          </a:p>
        </p:txBody>
      </p:sp>
      <p:sp>
        <p:nvSpPr>
          <p:cNvPr id="718856" name="Text Box 8"/>
          <p:cNvSpPr txBox="1">
            <a:spLocks noChangeArrowheads="1"/>
          </p:cNvSpPr>
          <p:nvPr/>
        </p:nvSpPr>
        <p:spPr bwMode="auto">
          <a:xfrm>
            <a:off x="2063750" y="3159125"/>
            <a:ext cx="1500188"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2000">
                <a:latin typeface="Tahoma" charset="0"/>
              </a:rPr>
              <a:t>checkOut( )</a:t>
            </a:r>
          </a:p>
          <a:p>
            <a:pPr eaLnBrk="1" hangingPunct="1"/>
            <a:r>
              <a:rPr lang="en-GB" altLang="zh-CN" sz="2000">
                <a:latin typeface="Tahoma" charset="0"/>
              </a:rPr>
              <a:t>return( )</a:t>
            </a:r>
          </a:p>
        </p:txBody>
      </p:sp>
      <p:sp>
        <p:nvSpPr>
          <p:cNvPr id="718857" name="Line 9"/>
          <p:cNvSpPr>
            <a:spLocks noChangeShapeType="1"/>
          </p:cNvSpPr>
          <p:nvPr/>
        </p:nvSpPr>
        <p:spPr bwMode="auto">
          <a:xfrm>
            <a:off x="3276600" y="2997200"/>
            <a:ext cx="1711325"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grpSp>
        <p:nvGrpSpPr>
          <p:cNvPr id="718858" name="Group 10"/>
          <p:cNvGrpSpPr>
            <a:grpSpLocks/>
          </p:cNvGrpSpPr>
          <p:nvPr/>
        </p:nvGrpSpPr>
        <p:grpSpPr bwMode="auto">
          <a:xfrm>
            <a:off x="6538913" y="1484313"/>
            <a:ext cx="1614487" cy="1912937"/>
            <a:chOff x="3530" y="1700"/>
            <a:chExt cx="1017" cy="1205"/>
          </a:xfrm>
        </p:grpSpPr>
        <p:sp>
          <p:nvSpPr>
            <p:cNvPr id="718868" name="Rectangle 11"/>
            <p:cNvSpPr>
              <a:spLocks noChangeArrowheads="1"/>
            </p:cNvSpPr>
            <p:nvPr/>
          </p:nvSpPr>
          <p:spPr bwMode="auto">
            <a:xfrm>
              <a:off x="3554" y="1716"/>
              <a:ext cx="993" cy="118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18869" name="Text Box 12"/>
            <p:cNvSpPr txBox="1">
              <a:spLocks noChangeArrowheads="1"/>
            </p:cNvSpPr>
            <p:nvPr/>
          </p:nvSpPr>
          <p:spPr bwMode="auto">
            <a:xfrm>
              <a:off x="3581" y="1700"/>
              <a:ext cx="947" cy="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2000">
                  <a:latin typeface="Tahoma" charset="0"/>
                </a:rPr>
                <a:t>LoanStatus </a:t>
              </a:r>
            </a:p>
            <a:p>
              <a:pPr eaLnBrk="1" hangingPunct="1"/>
              <a:r>
                <a:rPr lang="en-GB" altLang="zh-CN" sz="2000">
                  <a:latin typeface="Tahoma" charset="0"/>
                </a:rPr>
                <a:t>{abstract}</a:t>
              </a:r>
            </a:p>
          </p:txBody>
        </p:sp>
        <p:sp>
          <p:nvSpPr>
            <p:cNvPr id="718870" name="Line 13"/>
            <p:cNvSpPr>
              <a:spLocks noChangeShapeType="1"/>
            </p:cNvSpPr>
            <p:nvPr/>
          </p:nvSpPr>
          <p:spPr bwMode="auto">
            <a:xfrm>
              <a:off x="3578" y="2157"/>
              <a:ext cx="969"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8871" name="Line 14"/>
            <p:cNvSpPr>
              <a:spLocks noChangeShapeType="1"/>
            </p:cNvSpPr>
            <p:nvPr/>
          </p:nvSpPr>
          <p:spPr bwMode="auto">
            <a:xfrm>
              <a:off x="3566" y="2353"/>
              <a:ext cx="969"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8872" name="Text Box 15"/>
            <p:cNvSpPr txBox="1">
              <a:spLocks noChangeArrowheads="1"/>
            </p:cNvSpPr>
            <p:nvPr/>
          </p:nvSpPr>
          <p:spPr bwMode="auto">
            <a:xfrm>
              <a:off x="3530" y="2396"/>
              <a:ext cx="945" cy="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2000">
                  <a:latin typeface="Tahoma" charset="0"/>
                </a:rPr>
                <a:t>checkOut( )</a:t>
              </a:r>
            </a:p>
            <a:p>
              <a:pPr eaLnBrk="1" hangingPunct="1"/>
              <a:r>
                <a:rPr lang="en-GB" altLang="zh-CN" sz="2000">
                  <a:latin typeface="Tahoma" charset="0"/>
                </a:rPr>
                <a:t>return( )</a:t>
              </a:r>
            </a:p>
          </p:txBody>
        </p:sp>
      </p:grpSp>
      <p:sp>
        <p:nvSpPr>
          <p:cNvPr id="718859" name="Text Box 16"/>
          <p:cNvSpPr txBox="1">
            <a:spLocks noChangeArrowheads="1"/>
          </p:cNvSpPr>
          <p:nvPr/>
        </p:nvSpPr>
        <p:spPr bwMode="auto">
          <a:xfrm>
            <a:off x="5778500" y="4486275"/>
            <a:ext cx="1343025" cy="40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2000">
                <a:latin typeface="Tahoma" charset="0"/>
              </a:rPr>
              <a:t>Available</a:t>
            </a:r>
          </a:p>
        </p:txBody>
      </p:sp>
      <p:sp>
        <p:nvSpPr>
          <p:cNvPr id="718860" name="Text Box 17"/>
          <p:cNvSpPr txBox="1">
            <a:spLocks noChangeArrowheads="1"/>
          </p:cNvSpPr>
          <p:nvPr/>
        </p:nvSpPr>
        <p:spPr bwMode="auto">
          <a:xfrm>
            <a:off x="7370763" y="4464050"/>
            <a:ext cx="1343025" cy="406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2000">
                <a:latin typeface="Tahoma" charset="0"/>
              </a:rPr>
              <a:t>OnLoan</a:t>
            </a:r>
          </a:p>
        </p:txBody>
      </p:sp>
      <p:sp>
        <p:nvSpPr>
          <p:cNvPr id="718861" name="AutoShape 18"/>
          <p:cNvSpPr>
            <a:spLocks noChangeArrowheads="1"/>
          </p:cNvSpPr>
          <p:nvPr/>
        </p:nvSpPr>
        <p:spPr bwMode="auto">
          <a:xfrm>
            <a:off x="6770688" y="3395663"/>
            <a:ext cx="292100" cy="3508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18862" name="AutoShape 19"/>
          <p:cNvSpPr>
            <a:spLocks noChangeArrowheads="1"/>
          </p:cNvSpPr>
          <p:nvPr/>
        </p:nvSpPr>
        <p:spPr bwMode="auto">
          <a:xfrm>
            <a:off x="7818438" y="3411538"/>
            <a:ext cx="292100" cy="350837"/>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18863" name="Line 20"/>
          <p:cNvSpPr>
            <a:spLocks noChangeShapeType="1"/>
          </p:cNvSpPr>
          <p:nvPr/>
        </p:nvSpPr>
        <p:spPr bwMode="auto">
          <a:xfrm>
            <a:off x="6907213" y="3746500"/>
            <a:ext cx="0" cy="739775"/>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8864" name="Line 21"/>
          <p:cNvSpPr>
            <a:spLocks noChangeShapeType="1"/>
          </p:cNvSpPr>
          <p:nvPr/>
        </p:nvSpPr>
        <p:spPr bwMode="auto">
          <a:xfrm>
            <a:off x="7996238" y="3786188"/>
            <a:ext cx="0" cy="6604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8865" name="AutoShape 22"/>
          <p:cNvSpPr>
            <a:spLocks noChangeArrowheads="1"/>
          </p:cNvSpPr>
          <p:nvPr/>
        </p:nvSpPr>
        <p:spPr bwMode="auto">
          <a:xfrm>
            <a:off x="4960938" y="2716213"/>
            <a:ext cx="525462" cy="485775"/>
          </a:xfrm>
          <a:prstGeom prst="diamond">
            <a:avLst/>
          </a:prstGeom>
          <a:solidFill>
            <a:schemeClr val="tx1"/>
          </a:solidFill>
          <a:ln w="9525">
            <a:solidFill>
              <a:schemeClr val="tx1"/>
            </a:solidFill>
            <a:miter lim="800000"/>
            <a:headEnd/>
            <a:tailEnd/>
          </a:ln>
        </p:spPr>
        <p:txBody>
          <a:bodyPr wrap="none" anchor="ctr"/>
          <a:lstStyle/>
          <a:p>
            <a:endParaRPr lang="zh-CN" altLang="en-US"/>
          </a:p>
        </p:txBody>
      </p:sp>
      <p:sp>
        <p:nvSpPr>
          <p:cNvPr id="718866" name="Line 23"/>
          <p:cNvSpPr>
            <a:spLocks noChangeShapeType="1"/>
          </p:cNvSpPr>
          <p:nvPr/>
        </p:nvSpPr>
        <p:spPr bwMode="auto">
          <a:xfrm>
            <a:off x="5467350" y="2968625"/>
            <a:ext cx="1108075"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18867" name="AutoShape 24"/>
          <p:cNvSpPr>
            <a:spLocks noChangeArrowheads="1"/>
          </p:cNvSpPr>
          <p:nvPr/>
        </p:nvSpPr>
        <p:spPr bwMode="auto">
          <a:xfrm>
            <a:off x="250825" y="4005263"/>
            <a:ext cx="5289550" cy="1858962"/>
          </a:xfrm>
          <a:prstGeom prst="wedgeRectCallout">
            <a:avLst>
              <a:gd name="adj1" fmla="val 23708"/>
              <a:gd name="adj2" fmla="val -111912"/>
            </a:avLst>
          </a:prstGeom>
          <a:solidFill>
            <a:schemeClr val="accent1">
              <a:alpha val="43921"/>
            </a:schemeClr>
          </a:solidFill>
          <a:ln w="9525">
            <a:solidFill>
              <a:schemeClr val="tx1"/>
            </a:solidFill>
            <a:miter lim="800000"/>
            <a:headEnd/>
            <a:tailEnd/>
          </a:ln>
        </p:spPr>
        <p:txBody>
          <a:bodyPr/>
          <a:lstStyle/>
          <a:p>
            <a:pPr algn="ctr"/>
            <a:r>
              <a:rPr lang="en-GB" altLang="zh-CN" sz="2000">
                <a:latin typeface="Tahoma" charset="0"/>
              </a:rPr>
              <a:t>CopyOfBook “holds” an instance of EITHER Available or OnLoan at run-time (as appropriate) and passes on to it the messages it receives. Available and OnLoan have different implementations of checkOut()</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897" name="Rectangle 2"/>
          <p:cNvSpPr>
            <a:spLocks noGrp="1" noChangeArrowheads="1"/>
          </p:cNvSpPr>
          <p:nvPr>
            <p:ph type="title"/>
          </p:nvPr>
        </p:nvSpPr>
        <p:spPr/>
        <p:txBody>
          <a:bodyPr/>
          <a:lstStyle/>
          <a:p>
            <a:pPr eaLnBrk="1" hangingPunct="1"/>
            <a:r>
              <a:rPr lang="en-GB" altLang="zh-CN">
                <a:latin typeface="Garamond" charset="0"/>
                <a:ea typeface="宋体" charset="0"/>
              </a:rPr>
              <a:t>The </a:t>
            </a:r>
            <a:r>
              <a:rPr lang="en-GB" altLang="zh-CN">
                <a:latin typeface="Tahoma" charset="0"/>
                <a:ea typeface="宋体" charset="0"/>
              </a:rPr>
              <a:t>“</a:t>
            </a:r>
            <a:r>
              <a:rPr lang="en-GB" altLang="zh-CN">
                <a:latin typeface="Garamond" charset="0"/>
                <a:ea typeface="宋体" charset="0"/>
              </a:rPr>
              <a:t>Gamma Patterns</a:t>
            </a:r>
            <a:r>
              <a:rPr lang="en-GB" altLang="zh-CN">
                <a:latin typeface="Tahoma" charset="0"/>
                <a:ea typeface="宋体" charset="0"/>
              </a:rPr>
              <a:t>”</a:t>
            </a:r>
            <a:endParaRPr lang="en-GB" altLang="zh-CN">
              <a:latin typeface="Garamond" charset="0"/>
              <a:ea typeface="宋体" charset="0"/>
            </a:endParaRPr>
          </a:p>
        </p:txBody>
      </p:sp>
      <p:sp>
        <p:nvSpPr>
          <p:cNvPr id="720898"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The patterns in the </a:t>
            </a:r>
            <a:r>
              <a:rPr lang="en-GB" altLang="zh-CN" sz="2600" i="1">
                <a:latin typeface="Arial" charset="0"/>
                <a:ea typeface="宋体" charset="0"/>
              </a:rPr>
              <a:t>Design Patterns</a:t>
            </a:r>
            <a:r>
              <a:rPr lang="en-GB" altLang="zh-CN" sz="2600">
                <a:latin typeface="Arial" charset="0"/>
                <a:ea typeface="宋体" charset="0"/>
              </a:rPr>
              <a:t> book are sometimes called </a:t>
            </a:r>
            <a:r>
              <a:rPr lang="en-GB" altLang="zh-CN" sz="2600">
                <a:latin typeface="Tahoma" charset="0"/>
                <a:ea typeface="宋体" charset="0"/>
              </a:rPr>
              <a:t>“</a:t>
            </a:r>
            <a:r>
              <a:rPr lang="en-GB" altLang="zh-CN" sz="2600">
                <a:latin typeface="Arial" charset="0"/>
                <a:ea typeface="宋体" charset="0"/>
              </a:rPr>
              <a:t>Gamma patterns</a:t>
            </a:r>
            <a:r>
              <a:rPr lang="en-GB" altLang="zh-CN" sz="2600">
                <a:latin typeface="Tahoma" charset="0"/>
                <a:ea typeface="宋体" charset="0"/>
              </a:rPr>
              <a:t>”</a:t>
            </a:r>
            <a:endParaRPr lang="en-GB" altLang="zh-CN" sz="2600">
              <a:latin typeface="Arial" charset="0"/>
              <a:ea typeface="宋体" charset="0"/>
            </a:endParaRPr>
          </a:p>
          <a:p>
            <a:pPr lvl="1" eaLnBrk="1" hangingPunct="1">
              <a:lnSpc>
                <a:spcPct val="90000"/>
              </a:lnSpc>
            </a:pPr>
            <a:r>
              <a:rPr lang="en-GB" altLang="zh-CN" sz="2200">
                <a:latin typeface="Arial" charset="0"/>
                <a:ea typeface="宋体" charset="0"/>
              </a:rPr>
              <a:t>After the lead author, Erich Gamma</a:t>
            </a:r>
          </a:p>
          <a:p>
            <a:pPr lvl="2" eaLnBrk="1" hangingPunct="1">
              <a:lnSpc>
                <a:spcPct val="90000"/>
              </a:lnSpc>
            </a:pPr>
            <a:r>
              <a:rPr lang="en-GB" altLang="zh-CN" sz="2000">
                <a:latin typeface="Arial" charset="0"/>
                <a:ea typeface="宋体" charset="0"/>
              </a:rPr>
              <a:t>Also called GoF or Gang-of-Four patterns</a:t>
            </a:r>
          </a:p>
          <a:p>
            <a:pPr eaLnBrk="1" hangingPunct="1">
              <a:lnSpc>
                <a:spcPct val="90000"/>
              </a:lnSpc>
            </a:pPr>
            <a:r>
              <a:rPr lang="en-GB" altLang="zh-CN" sz="2600">
                <a:latin typeface="Arial" charset="0"/>
                <a:ea typeface="宋体" charset="0"/>
              </a:rPr>
              <a:t>They are a catalogue of 23 patterns</a:t>
            </a:r>
          </a:p>
          <a:p>
            <a:pPr lvl="1" eaLnBrk="1" hangingPunct="1">
              <a:lnSpc>
                <a:spcPct val="90000"/>
              </a:lnSpc>
            </a:pPr>
            <a:r>
              <a:rPr lang="en-GB" altLang="zh-CN" sz="2200">
                <a:latin typeface="Arial" charset="0"/>
                <a:ea typeface="宋体" charset="0"/>
              </a:rPr>
              <a:t>NOT a pattern </a:t>
            </a:r>
            <a:r>
              <a:rPr lang="en-GB" altLang="zh-CN" sz="2200" i="1">
                <a:latin typeface="Arial" charset="0"/>
                <a:ea typeface="宋体" charset="0"/>
              </a:rPr>
              <a:t>language</a:t>
            </a:r>
          </a:p>
          <a:p>
            <a:pPr lvl="1" eaLnBrk="1" hangingPunct="1">
              <a:lnSpc>
                <a:spcPct val="90000"/>
              </a:lnSpc>
            </a:pPr>
            <a:r>
              <a:rPr lang="en-GB" altLang="zh-CN" sz="2200">
                <a:latin typeface="Arial" charset="0"/>
                <a:ea typeface="宋体" charset="0"/>
              </a:rPr>
              <a:t>Each pattern is written in a standard template form</a:t>
            </a:r>
          </a:p>
          <a:p>
            <a:pPr lvl="1" eaLnBrk="1" hangingPunct="1">
              <a:lnSpc>
                <a:spcPct val="90000"/>
              </a:lnSpc>
            </a:pPr>
            <a:r>
              <a:rPr lang="en-GB" altLang="zh-CN" sz="2200">
                <a:latin typeface="Arial" charset="0"/>
                <a:ea typeface="宋体" charset="0"/>
              </a:rPr>
              <a:t>Classified into Structural, Behavioural and Creational patterns</a:t>
            </a:r>
          </a:p>
          <a:p>
            <a:pPr lvl="1" eaLnBrk="1" hangingPunct="1">
              <a:lnSpc>
                <a:spcPct val="90000"/>
              </a:lnSpc>
            </a:pPr>
            <a:r>
              <a:rPr lang="en-GB" altLang="zh-CN" sz="2200">
                <a:latin typeface="Arial" charset="0"/>
                <a:ea typeface="宋体" charset="0"/>
              </a:rPr>
              <a:t>Links shown via a Pattern Map</a:t>
            </a:r>
          </a:p>
        </p:txBody>
      </p:sp>
      <p:sp>
        <p:nvSpPr>
          <p:cNvPr id="7208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2CB4208-1306-5D43-8970-B39DBACBBB6C}" type="slidenum">
              <a:rPr lang="en-US" altLang="zh-CN" sz="1200">
                <a:latin typeface="Garamond" charset="0"/>
              </a:rPr>
              <a:pPr eaLnBrk="1" hangingPunct="1"/>
              <a:t>387</a:t>
            </a:fld>
            <a:endParaRPr lang="en-US" altLang="zh-CN" sz="1200">
              <a:latin typeface="Garamond" charset="0"/>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5" name="Rectangle 2"/>
          <p:cNvSpPr>
            <a:spLocks noGrp="1" noChangeArrowheads="1"/>
          </p:cNvSpPr>
          <p:nvPr>
            <p:ph type="title"/>
          </p:nvPr>
        </p:nvSpPr>
        <p:spPr>
          <a:xfrm>
            <a:off x="700088" y="320675"/>
            <a:ext cx="7758112" cy="990600"/>
          </a:xfrm>
          <a:noFill/>
        </p:spPr>
        <p:txBody>
          <a:bodyPr lIns="92075" tIns="46038" rIns="92075" bIns="46038" anchor="ctr"/>
          <a:lstStyle/>
          <a:p>
            <a:pPr eaLnBrk="1" hangingPunct="1"/>
            <a:r>
              <a:rPr lang="en-GB" altLang="zh-CN">
                <a:latin typeface="Garamond" charset="0"/>
                <a:ea typeface="宋体" charset="0"/>
              </a:rPr>
              <a:t>The  Gamma Pattern Template</a:t>
            </a:r>
          </a:p>
        </p:txBody>
      </p:sp>
      <p:sp>
        <p:nvSpPr>
          <p:cNvPr id="722946" name="Rectangle 3"/>
          <p:cNvSpPr>
            <a:spLocks noGrp="1" noChangeArrowheads="1"/>
          </p:cNvSpPr>
          <p:nvPr>
            <p:ph idx="1"/>
          </p:nvPr>
        </p:nvSpPr>
        <p:spPr>
          <a:xfrm>
            <a:off x="685800" y="1371600"/>
            <a:ext cx="7772400" cy="4114800"/>
          </a:xfrm>
        </p:spPr>
        <p:txBody>
          <a:bodyPr lIns="92075" tIns="46038" rIns="92075" bIns="46038"/>
          <a:lstStyle/>
          <a:p>
            <a:pPr eaLnBrk="1" hangingPunct="1">
              <a:lnSpc>
                <a:spcPct val="90000"/>
              </a:lnSpc>
            </a:pPr>
            <a:r>
              <a:rPr lang="en-GB" altLang="zh-CN" sz="2000">
                <a:latin typeface="Arial" charset="0"/>
                <a:ea typeface="宋体" charset="0"/>
              </a:rPr>
              <a:t>Intent</a:t>
            </a:r>
          </a:p>
          <a:p>
            <a:pPr eaLnBrk="1" hangingPunct="1">
              <a:lnSpc>
                <a:spcPct val="90000"/>
              </a:lnSpc>
            </a:pPr>
            <a:r>
              <a:rPr lang="en-GB" altLang="zh-CN" sz="2000">
                <a:latin typeface="Arial" charset="0"/>
                <a:ea typeface="宋体" charset="0"/>
              </a:rPr>
              <a:t>A.K.A.</a:t>
            </a:r>
          </a:p>
          <a:p>
            <a:pPr eaLnBrk="1" hangingPunct="1">
              <a:lnSpc>
                <a:spcPct val="90000"/>
              </a:lnSpc>
            </a:pPr>
            <a:r>
              <a:rPr lang="en-GB" altLang="zh-CN" sz="2000">
                <a:latin typeface="Arial" charset="0"/>
                <a:ea typeface="宋体" charset="0"/>
              </a:rPr>
              <a:t>Motivation</a:t>
            </a:r>
          </a:p>
          <a:p>
            <a:pPr eaLnBrk="1" hangingPunct="1">
              <a:lnSpc>
                <a:spcPct val="90000"/>
              </a:lnSpc>
            </a:pPr>
            <a:r>
              <a:rPr lang="en-GB" altLang="zh-CN" sz="2000">
                <a:latin typeface="Arial" charset="0"/>
                <a:ea typeface="宋体" charset="0"/>
              </a:rPr>
              <a:t>Applicability</a:t>
            </a:r>
          </a:p>
          <a:p>
            <a:pPr eaLnBrk="1" hangingPunct="1">
              <a:lnSpc>
                <a:spcPct val="90000"/>
              </a:lnSpc>
            </a:pPr>
            <a:r>
              <a:rPr lang="en-GB" altLang="zh-CN" sz="2000">
                <a:latin typeface="Arial" charset="0"/>
                <a:ea typeface="宋体" charset="0"/>
              </a:rPr>
              <a:t>Structure</a:t>
            </a:r>
          </a:p>
          <a:p>
            <a:pPr eaLnBrk="1" hangingPunct="1">
              <a:lnSpc>
                <a:spcPct val="90000"/>
              </a:lnSpc>
            </a:pPr>
            <a:r>
              <a:rPr lang="en-GB" altLang="zh-CN" sz="2000">
                <a:latin typeface="Arial" charset="0"/>
                <a:ea typeface="宋体" charset="0"/>
              </a:rPr>
              <a:t>Participants</a:t>
            </a:r>
          </a:p>
          <a:p>
            <a:pPr eaLnBrk="1" hangingPunct="1">
              <a:lnSpc>
                <a:spcPct val="90000"/>
              </a:lnSpc>
            </a:pPr>
            <a:r>
              <a:rPr lang="en-GB" altLang="zh-CN" sz="2000">
                <a:latin typeface="Arial" charset="0"/>
                <a:ea typeface="宋体" charset="0"/>
              </a:rPr>
              <a:t>Collaborations</a:t>
            </a:r>
          </a:p>
          <a:p>
            <a:pPr eaLnBrk="1" hangingPunct="1">
              <a:lnSpc>
                <a:spcPct val="90000"/>
              </a:lnSpc>
            </a:pPr>
            <a:r>
              <a:rPr lang="en-GB" altLang="zh-CN" sz="2000">
                <a:latin typeface="Arial" charset="0"/>
                <a:ea typeface="宋体" charset="0"/>
              </a:rPr>
              <a:t>Consequences</a:t>
            </a:r>
          </a:p>
          <a:p>
            <a:pPr eaLnBrk="1" hangingPunct="1">
              <a:lnSpc>
                <a:spcPct val="90000"/>
              </a:lnSpc>
            </a:pPr>
            <a:r>
              <a:rPr lang="en-GB" altLang="zh-CN" sz="2000">
                <a:latin typeface="Arial" charset="0"/>
                <a:ea typeface="宋体" charset="0"/>
              </a:rPr>
              <a:t>Implementation</a:t>
            </a:r>
          </a:p>
          <a:p>
            <a:pPr eaLnBrk="1" hangingPunct="1">
              <a:lnSpc>
                <a:spcPct val="90000"/>
              </a:lnSpc>
            </a:pPr>
            <a:r>
              <a:rPr lang="en-GB" altLang="zh-CN" sz="2000">
                <a:latin typeface="Arial" charset="0"/>
                <a:ea typeface="宋体" charset="0"/>
              </a:rPr>
              <a:t>Sample Code</a:t>
            </a:r>
          </a:p>
          <a:p>
            <a:pPr eaLnBrk="1" hangingPunct="1">
              <a:lnSpc>
                <a:spcPct val="90000"/>
              </a:lnSpc>
            </a:pPr>
            <a:r>
              <a:rPr lang="en-GB" altLang="zh-CN" sz="2000">
                <a:latin typeface="Arial" charset="0"/>
                <a:ea typeface="宋体" charset="0"/>
              </a:rPr>
              <a:t>Known Uses</a:t>
            </a:r>
          </a:p>
          <a:p>
            <a:pPr eaLnBrk="1" hangingPunct="1">
              <a:lnSpc>
                <a:spcPct val="90000"/>
              </a:lnSpc>
            </a:pPr>
            <a:r>
              <a:rPr lang="en-GB" altLang="zh-CN" sz="2000">
                <a:latin typeface="Arial" charset="0"/>
                <a:ea typeface="宋体" charset="0"/>
              </a:rPr>
              <a:t>Related Patterns</a:t>
            </a:r>
          </a:p>
        </p:txBody>
      </p:sp>
      <p:sp>
        <p:nvSpPr>
          <p:cNvPr id="7229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355D52A-8E31-F144-8310-3DE6C4273723}" type="slidenum">
              <a:rPr lang="en-US" altLang="zh-CN" sz="1200">
                <a:latin typeface="Garamond" charset="0"/>
              </a:rPr>
              <a:pPr eaLnBrk="1" hangingPunct="1"/>
              <a:t>388</a:t>
            </a:fld>
            <a:endParaRPr lang="en-US" altLang="zh-CN" sz="1200">
              <a:latin typeface="Garamond" charset="0"/>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3" name="Rectangle 2"/>
          <p:cNvSpPr>
            <a:spLocks noGrp="1" noChangeArrowheads="1"/>
          </p:cNvSpPr>
          <p:nvPr>
            <p:ph type="title"/>
          </p:nvPr>
        </p:nvSpPr>
        <p:spPr>
          <a:noFill/>
        </p:spPr>
        <p:txBody>
          <a:bodyPr lIns="92075" tIns="46038" rIns="92075" bIns="46038" anchor="ctr"/>
          <a:lstStyle/>
          <a:p>
            <a:pPr eaLnBrk="1" hangingPunct="1"/>
            <a:r>
              <a:rPr lang="en-GB" altLang="zh-CN">
                <a:latin typeface="Garamond" charset="0"/>
                <a:ea typeface="宋体" charset="0"/>
              </a:rPr>
              <a:t>Map of the Gamma Patterns</a:t>
            </a:r>
          </a:p>
        </p:txBody>
      </p:sp>
      <p:sp>
        <p:nvSpPr>
          <p:cNvPr id="72499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F7055CA-24FB-FD44-99E6-5BB6C27DCA92}" type="slidenum">
              <a:rPr lang="en-US" altLang="zh-CN" sz="1200">
                <a:latin typeface="Garamond" charset="0"/>
              </a:rPr>
              <a:pPr eaLnBrk="1" hangingPunct="1"/>
              <a:t>389</a:t>
            </a:fld>
            <a:endParaRPr lang="en-US" altLang="zh-CN" sz="1200">
              <a:latin typeface="Garamond" charset="0"/>
            </a:endParaRPr>
          </a:p>
        </p:txBody>
      </p:sp>
      <p:graphicFrame>
        <p:nvGraphicFramePr>
          <p:cNvPr id="724995" name="Object 3"/>
          <p:cNvGraphicFramePr>
            <a:graphicFrameLocks/>
          </p:cNvGraphicFramePr>
          <p:nvPr/>
        </p:nvGraphicFramePr>
        <p:xfrm>
          <a:off x="468313" y="1196975"/>
          <a:ext cx="7991475" cy="4895850"/>
        </p:xfrm>
        <a:graphic>
          <a:graphicData uri="http://schemas.openxmlformats.org/presentationml/2006/ole">
            <mc:AlternateContent xmlns:mc="http://schemas.openxmlformats.org/markup-compatibility/2006">
              <mc:Choice xmlns:v="urn:schemas-microsoft-com:vml" Requires="v">
                <p:oleObj name="Document" r:id="rId3" imgW="7416800" imgH="10998200" progId="Word.Document.8">
                  <p:embed/>
                </p:oleObj>
              </mc:Choice>
              <mc:Fallback>
                <p:oleObj name="Document" r:id="rId3" imgW="7416800" imgH="10998200" progId="Word.Document.8">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196975"/>
                        <a:ext cx="7991475" cy="4895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altLang="zh-CN">
                <a:latin typeface="Garamond" charset="0"/>
                <a:ea typeface="宋体" charset="0"/>
              </a:rPr>
              <a:t>Software Evolution (cont</a:t>
            </a:r>
            <a:r>
              <a:rPr lang="en-US" altLang="zh-CN">
                <a:latin typeface="Times New Roman" charset="0"/>
                <a:ea typeface="宋体" charset="0"/>
              </a:rPr>
              <a:t>’</a:t>
            </a:r>
            <a:r>
              <a:rPr lang="en-US" altLang="zh-CN">
                <a:latin typeface="Garamond" charset="0"/>
                <a:ea typeface="宋体" charset="0"/>
              </a:rPr>
              <a:t>d)</a:t>
            </a:r>
          </a:p>
        </p:txBody>
      </p:sp>
      <p:sp>
        <p:nvSpPr>
          <p:cNvPr id="80898" name="Rectangle 3"/>
          <p:cNvSpPr>
            <a:spLocks noGrp="1" noChangeArrowheads="1"/>
          </p:cNvSpPr>
          <p:nvPr>
            <p:ph idx="1"/>
          </p:nvPr>
        </p:nvSpPr>
        <p:spPr/>
        <p:txBody>
          <a:bodyPr/>
          <a:lstStyle/>
          <a:p>
            <a:pPr eaLnBrk="1" hangingPunct="1">
              <a:lnSpc>
                <a:spcPct val="90000"/>
              </a:lnSpc>
            </a:pPr>
            <a:r>
              <a:rPr lang="en-US" altLang="zh-CN" sz="2600">
                <a:latin typeface="Arial" charset="0"/>
                <a:ea typeface="宋体" charset="0"/>
              </a:rPr>
              <a:t>Processes</a:t>
            </a:r>
          </a:p>
          <a:p>
            <a:pPr marL="742950" lvl="1" indent="-285750" eaLnBrk="1" hangingPunct="1">
              <a:lnSpc>
                <a:spcPct val="90000"/>
              </a:lnSpc>
            </a:pPr>
            <a:r>
              <a:rPr lang="en-US" altLang="zh-CN" sz="2200">
                <a:latin typeface="Arial" charset="0"/>
                <a:ea typeface="宋体" charset="0"/>
              </a:rPr>
              <a:t>Ad Hoc</a:t>
            </a:r>
          </a:p>
          <a:p>
            <a:pPr marL="742950" lvl="1" indent="-285750" eaLnBrk="1" hangingPunct="1">
              <a:lnSpc>
                <a:spcPct val="90000"/>
              </a:lnSpc>
            </a:pPr>
            <a:r>
              <a:rPr lang="en-US" altLang="zh-CN" sz="2200">
                <a:latin typeface="Arial" charset="0"/>
                <a:ea typeface="宋体" charset="0"/>
              </a:rPr>
              <a:t>Waterfall</a:t>
            </a:r>
          </a:p>
          <a:p>
            <a:pPr marL="742950" lvl="1" indent="-285750" eaLnBrk="1" hangingPunct="1">
              <a:lnSpc>
                <a:spcPct val="90000"/>
              </a:lnSpc>
            </a:pPr>
            <a:r>
              <a:rPr lang="en-US" altLang="zh-CN" sz="2200">
                <a:latin typeface="Arial" charset="0"/>
                <a:ea typeface="宋体" charset="0"/>
              </a:rPr>
              <a:t>Spiral</a:t>
            </a:r>
          </a:p>
          <a:p>
            <a:pPr marL="742950" lvl="1" indent="-285750" eaLnBrk="1" hangingPunct="1">
              <a:lnSpc>
                <a:spcPct val="90000"/>
              </a:lnSpc>
            </a:pPr>
            <a:r>
              <a:rPr lang="en-US" altLang="zh-CN" sz="2200">
                <a:latin typeface="Arial" charset="0"/>
                <a:ea typeface="宋体" charset="0"/>
              </a:rPr>
              <a:t>Incremental</a:t>
            </a:r>
          </a:p>
          <a:p>
            <a:pPr marL="742950" lvl="1" indent="-285750" eaLnBrk="1" hangingPunct="1">
              <a:lnSpc>
                <a:spcPct val="90000"/>
              </a:lnSpc>
            </a:pPr>
            <a:r>
              <a:rPr lang="en-US" altLang="zh-CN" sz="2200">
                <a:latin typeface="Arial" charset="0"/>
                <a:ea typeface="宋体" charset="0"/>
              </a:rPr>
              <a:t>Iterative</a:t>
            </a:r>
          </a:p>
          <a:p>
            <a:pPr marL="742950" lvl="1" indent="-285750" eaLnBrk="1" hangingPunct="1">
              <a:lnSpc>
                <a:spcPct val="90000"/>
              </a:lnSpc>
            </a:pPr>
            <a:r>
              <a:rPr lang="en-US" altLang="zh-CN" sz="2200">
                <a:latin typeface="Arial" charset="0"/>
                <a:ea typeface="宋体" charset="0"/>
              </a:rPr>
              <a:t>RAD/JAD</a:t>
            </a:r>
          </a:p>
          <a:p>
            <a:pPr marL="742950" lvl="1" indent="-285750" eaLnBrk="1" hangingPunct="1">
              <a:lnSpc>
                <a:spcPct val="90000"/>
              </a:lnSpc>
            </a:pPr>
            <a:r>
              <a:rPr lang="en-US" altLang="zh-CN" sz="2200">
                <a:latin typeface="Arial" charset="0"/>
                <a:ea typeface="宋体" charset="0"/>
              </a:rPr>
              <a:t>Unified Process</a:t>
            </a:r>
          </a:p>
          <a:p>
            <a:pPr marL="742950" lvl="1" indent="-285750" eaLnBrk="1" hangingPunct="1">
              <a:lnSpc>
                <a:spcPct val="90000"/>
              </a:lnSpc>
            </a:pPr>
            <a:r>
              <a:rPr lang="en-US" altLang="zh-CN" sz="2200">
                <a:latin typeface="Arial" charset="0"/>
                <a:ea typeface="宋体" charset="0"/>
              </a:rPr>
              <a:t>Extreme Programming (XP)</a:t>
            </a:r>
          </a:p>
          <a:p>
            <a:pPr marL="742950" lvl="1" indent="-285750" eaLnBrk="1" hangingPunct="1">
              <a:lnSpc>
                <a:spcPct val="90000"/>
              </a:lnSpc>
            </a:pPr>
            <a:r>
              <a:rPr lang="en-US" altLang="zh-CN" sz="2200">
                <a:latin typeface="Arial" charset="0"/>
                <a:ea typeface="宋体" charset="0"/>
              </a:rPr>
              <a:t>Feature-Driven Development</a:t>
            </a:r>
          </a:p>
          <a:p>
            <a:pPr marL="742950" lvl="1" indent="-285750" eaLnBrk="1" hangingPunct="1">
              <a:lnSpc>
                <a:spcPct val="90000"/>
              </a:lnSpc>
            </a:pPr>
            <a:r>
              <a:rPr lang="en-US" altLang="zh-CN" sz="2200">
                <a:latin typeface="Arial" charset="0"/>
                <a:ea typeface="宋体" charset="0"/>
              </a:rPr>
              <a:t>etc</a:t>
            </a:r>
          </a:p>
        </p:txBody>
      </p:sp>
      <p:sp>
        <p:nvSpPr>
          <p:cNvPr id="808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6EAC24F-48EF-5049-83C8-0837052C7BDF}" type="slidenum">
              <a:rPr lang="en-US" altLang="zh-CN" sz="1200">
                <a:latin typeface="Garamond" charset="0"/>
              </a:rPr>
              <a:pPr eaLnBrk="1" hangingPunct="1"/>
              <a:t>39</a:t>
            </a:fld>
            <a:endParaRPr lang="en-US" altLang="zh-CN" sz="1200">
              <a:latin typeface="Garamond" charset="0"/>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41" name="Rectangle 2"/>
          <p:cNvSpPr>
            <a:spLocks noGrp="1" noChangeArrowheads="1"/>
          </p:cNvSpPr>
          <p:nvPr>
            <p:ph type="title"/>
          </p:nvPr>
        </p:nvSpPr>
        <p:spPr>
          <a:noFill/>
        </p:spPr>
        <p:txBody>
          <a:bodyPr lIns="92075" tIns="46038" rIns="92075" bIns="46038" anchor="ctr"/>
          <a:lstStyle/>
          <a:p>
            <a:pPr eaLnBrk="1" hangingPunct="1"/>
            <a:r>
              <a:rPr lang="en-GB" altLang="zh-CN">
                <a:latin typeface="Garamond" charset="0"/>
                <a:ea typeface="宋体" charset="0"/>
              </a:rPr>
              <a:t>Shared Values of People Documenting Software Patterns </a:t>
            </a:r>
          </a:p>
        </p:txBody>
      </p:sp>
      <p:sp>
        <p:nvSpPr>
          <p:cNvPr id="727042" name="Rectangle 3"/>
          <p:cNvSpPr>
            <a:spLocks noGrp="1" noChangeArrowheads="1"/>
          </p:cNvSpPr>
          <p:nvPr>
            <p:ph idx="1"/>
          </p:nvPr>
        </p:nvSpPr>
        <p:spPr/>
        <p:txBody>
          <a:bodyPr lIns="92075" tIns="46038" rIns="92075" bIns="46038"/>
          <a:lstStyle/>
          <a:p>
            <a:pPr eaLnBrk="1" hangingPunct="1">
              <a:lnSpc>
                <a:spcPct val="90000"/>
              </a:lnSpc>
            </a:pPr>
            <a:r>
              <a:rPr lang="en-GB" altLang="zh-CN" sz="2600">
                <a:latin typeface="Arial" charset="0"/>
                <a:ea typeface="宋体" charset="0"/>
              </a:rPr>
              <a:t>Success is more important than novelty</a:t>
            </a:r>
          </a:p>
          <a:p>
            <a:pPr lvl="1" eaLnBrk="1" hangingPunct="1">
              <a:lnSpc>
                <a:spcPct val="90000"/>
              </a:lnSpc>
            </a:pPr>
            <a:r>
              <a:rPr lang="en-GB" altLang="zh-CN" sz="2200">
                <a:latin typeface="Arial" charset="0"/>
                <a:ea typeface="宋体" charset="0"/>
              </a:rPr>
              <a:t>good patterns are discovered not invented</a:t>
            </a:r>
          </a:p>
          <a:p>
            <a:pPr eaLnBrk="1" hangingPunct="1">
              <a:lnSpc>
                <a:spcPct val="90000"/>
              </a:lnSpc>
            </a:pPr>
            <a:r>
              <a:rPr lang="en-GB" altLang="zh-CN" sz="2600">
                <a:latin typeface="Arial" charset="0"/>
                <a:ea typeface="宋体" charset="0"/>
              </a:rPr>
              <a:t>Emphasis on writing down and communicating </a:t>
            </a:r>
            <a:r>
              <a:rPr lang="en-GB" altLang="zh-CN" sz="2600">
                <a:latin typeface="Tahoma" charset="0"/>
                <a:ea typeface="宋体" charset="0"/>
              </a:rPr>
              <a:t>“</a:t>
            </a:r>
            <a:r>
              <a:rPr lang="en-GB" altLang="zh-CN" sz="2600">
                <a:latin typeface="Arial" charset="0"/>
                <a:ea typeface="宋体" charset="0"/>
              </a:rPr>
              <a:t>best practice</a:t>
            </a:r>
            <a:r>
              <a:rPr lang="en-GB" altLang="zh-CN" sz="2600">
                <a:latin typeface="Tahoma" charset="0"/>
                <a:ea typeface="宋体" charset="0"/>
              </a:rPr>
              <a:t>”</a:t>
            </a:r>
            <a:r>
              <a:rPr lang="en-GB" altLang="zh-CN" sz="2600">
                <a:latin typeface="Arial" charset="0"/>
                <a:ea typeface="宋体" charset="0"/>
              </a:rPr>
              <a:t> in a clear way</a:t>
            </a:r>
          </a:p>
          <a:p>
            <a:pPr lvl="1" eaLnBrk="1" hangingPunct="1">
              <a:lnSpc>
                <a:spcPct val="90000"/>
              </a:lnSpc>
            </a:pPr>
            <a:r>
              <a:rPr lang="en-GB" altLang="zh-CN" sz="2200">
                <a:latin typeface="Arial" charset="0"/>
                <a:ea typeface="宋体" charset="0"/>
              </a:rPr>
              <a:t>most patterns use a standard format - a </a:t>
            </a:r>
            <a:r>
              <a:rPr lang="en-GB" altLang="zh-CN" sz="2200" b="1" i="1">
                <a:latin typeface="Arial" charset="0"/>
                <a:ea typeface="宋体" charset="0"/>
              </a:rPr>
              <a:t>patterns template</a:t>
            </a:r>
            <a:r>
              <a:rPr lang="en-GB" altLang="zh-CN" sz="2200">
                <a:latin typeface="Arial" charset="0"/>
                <a:ea typeface="宋体" charset="0"/>
              </a:rPr>
              <a:t> which combines literary and technical qualities</a:t>
            </a:r>
            <a:endParaRPr lang="en-GB" altLang="zh-CN">
              <a:latin typeface="Arial" charset="0"/>
              <a:ea typeface="宋体" charset="0"/>
            </a:endParaRPr>
          </a:p>
          <a:p>
            <a:pPr eaLnBrk="1" hangingPunct="1">
              <a:lnSpc>
                <a:spcPct val="90000"/>
              </a:lnSpc>
            </a:pPr>
            <a:r>
              <a:rPr lang="en-GB" altLang="zh-CN" sz="2600">
                <a:latin typeface="Tahoma" charset="0"/>
                <a:ea typeface="宋体" charset="0"/>
              </a:rPr>
              <a:t>“</a:t>
            </a:r>
            <a:r>
              <a:rPr lang="en-GB" altLang="zh-CN" sz="2600">
                <a:latin typeface="Arial" charset="0"/>
                <a:ea typeface="宋体" charset="0"/>
              </a:rPr>
              <a:t>Qualitative validation of knowledge</a:t>
            </a:r>
            <a:r>
              <a:rPr lang="en-GB" altLang="zh-CN" sz="2600">
                <a:latin typeface="Tahoma" charset="0"/>
                <a:ea typeface="宋体" charset="0"/>
              </a:rPr>
              <a:t>”</a:t>
            </a:r>
            <a:endParaRPr lang="en-GB" altLang="zh-CN" sz="2600">
              <a:latin typeface="Arial" charset="0"/>
              <a:ea typeface="宋体" charset="0"/>
            </a:endParaRPr>
          </a:p>
          <a:p>
            <a:pPr lvl="1" eaLnBrk="1" hangingPunct="1">
              <a:lnSpc>
                <a:spcPct val="90000"/>
              </a:lnSpc>
            </a:pPr>
            <a:r>
              <a:rPr lang="en-GB" altLang="zh-CN" sz="2200">
                <a:latin typeface="Arial" charset="0"/>
                <a:ea typeface="宋体" charset="0"/>
              </a:rPr>
              <a:t>effort is to describe concrete solutions to real problems, not to theorise</a:t>
            </a:r>
          </a:p>
        </p:txBody>
      </p:sp>
      <p:sp>
        <p:nvSpPr>
          <p:cNvPr id="7270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20E4F4A-1383-9A46-B0FD-F7991250C546}" type="slidenum">
              <a:rPr lang="en-US" altLang="zh-CN" sz="1200">
                <a:latin typeface="Garamond" charset="0"/>
              </a:rPr>
              <a:pPr eaLnBrk="1" hangingPunct="1"/>
              <a:t>390</a:t>
            </a:fld>
            <a:endParaRPr lang="en-US" altLang="zh-CN" sz="1200">
              <a:latin typeface="Garamond" charset="0"/>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089" name="Rectangle 2"/>
          <p:cNvSpPr>
            <a:spLocks noGrp="1" noChangeArrowheads="1"/>
          </p:cNvSpPr>
          <p:nvPr>
            <p:ph type="title"/>
          </p:nvPr>
        </p:nvSpPr>
        <p:spPr>
          <a:noFill/>
        </p:spPr>
        <p:txBody>
          <a:bodyPr lIns="92075" tIns="46038" rIns="92075" bIns="46038" anchor="ctr"/>
          <a:lstStyle/>
          <a:p>
            <a:pPr eaLnBrk="1" hangingPunct="1"/>
            <a:r>
              <a:rPr lang="en-GB" altLang="zh-CN">
                <a:latin typeface="Garamond" charset="0"/>
                <a:ea typeface="宋体" charset="0"/>
              </a:rPr>
              <a:t>Shared Values of People Documenting Patterns (contin.)</a:t>
            </a:r>
          </a:p>
        </p:txBody>
      </p:sp>
      <p:sp>
        <p:nvSpPr>
          <p:cNvPr id="265219" name="Rectangle 3"/>
          <p:cNvSpPr>
            <a:spLocks noGrp="1" noChangeArrowheads="1"/>
          </p:cNvSpPr>
          <p:nvPr>
            <p:ph idx="1"/>
          </p:nvPr>
        </p:nvSpPr>
        <p:spPr/>
        <p:txBody>
          <a:bodyPr lIns="92075" tIns="46038" rIns="92075" bIns="46038"/>
          <a:lstStyle/>
          <a:p>
            <a:pPr eaLnBrk="1" hangingPunct="1">
              <a:defRPr/>
            </a:pPr>
            <a:r>
              <a:rPr lang="en-GB" altLang="zh-CN" sz="2600">
                <a:latin typeface="Arial" charset="0"/>
                <a:ea typeface="宋体" charset="0"/>
              </a:rPr>
              <a:t>Good patterns arise from practical experience</a:t>
            </a:r>
          </a:p>
          <a:p>
            <a:pPr lvl="1" eaLnBrk="1" hangingPunct="1">
              <a:defRPr/>
            </a:pPr>
            <a:r>
              <a:rPr lang="en-GB" altLang="zh-CN" sz="2200">
                <a:latin typeface="Arial" charset="0"/>
                <a:ea typeface="宋体" charset="0"/>
              </a:rPr>
              <a:t>Every experienced developer has patterns that we would like them to share. We do this in </a:t>
            </a:r>
            <a:r>
              <a:rPr lang="en-GB" altLang="zh-CN" sz="2200" b="1" i="1">
                <a:latin typeface="Arial" charset="0"/>
                <a:ea typeface="宋体" charset="0"/>
              </a:rPr>
              <a:t>Pattern Writers</a:t>
            </a:r>
            <a:r>
              <a:rPr lang="en-GB" altLang="zh-CN" sz="2200" b="1" i="1">
                <a:latin typeface="Tahoma" charset="0"/>
                <a:ea typeface="宋体" charset="0"/>
              </a:rPr>
              <a:t>’</a:t>
            </a:r>
            <a:r>
              <a:rPr lang="en-GB" altLang="zh-CN" sz="2200" b="1" i="1">
                <a:latin typeface="Arial" charset="0"/>
                <a:ea typeface="宋体" charset="0"/>
              </a:rPr>
              <a:t> workshops</a:t>
            </a:r>
            <a:endParaRPr lang="en-GB" altLang="zh-CN" sz="2200" b="1">
              <a:solidFill>
                <a:schemeClr val="bg2"/>
              </a:solidFill>
              <a:effectLst>
                <a:outerShdw blurRad="38100" dist="38100" dir="2700000" algn="tl">
                  <a:srgbClr val="DDDDDD"/>
                </a:outerShdw>
              </a:effectLst>
              <a:latin typeface="Arial" charset="0"/>
              <a:ea typeface="宋体" charset="0"/>
            </a:endParaRPr>
          </a:p>
          <a:p>
            <a:pPr eaLnBrk="1" hangingPunct="1">
              <a:defRPr/>
            </a:pPr>
            <a:r>
              <a:rPr lang="en-GB" altLang="zh-CN" sz="2600">
                <a:latin typeface="Arial" charset="0"/>
                <a:ea typeface="宋体" charset="0"/>
              </a:rPr>
              <a:t>Respect and recognition for the human dimension of software development</a:t>
            </a:r>
          </a:p>
          <a:p>
            <a:pPr lvl="1" eaLnBrk="1" hangingPunct="1">
              <a:defRPr/>
            </a:pPr>
            <a:r>
              <a:rPr lang="en-GB" altLang="zh-CN" sz="2200">
                <a:latin typeface="Arial" charset="0"/>
                <a:ea typeface="宋体" charset="0"/>
              </a:rPr>
              <a:t>Full recognition that design is a creative, human activity</a:t>
            </a:r>
          </a:p>
          <a:p>
            <a:pPr lvl="1" eaLnBrk="1" hangingPunct="1">
              <a:defRPr/>
            </a:pPr>
            <a:r>
              <a:rPr lang="en-GB" altLang="zh-CN" sz="2200">
                <a:latin typeface="Arial" charset="0"/>
                <a:ea typeface="宋体" charset="0"/>
              </a:rPr>
              <a:t>Full respect for previous gains and conquests</a:t>
            </a:r>
          </a:p>
        </p:txBody>
      </p:sp>
      <p:sp>
        <p:nvSpPr>
          <p:cNvPr id="7290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D9D87C8-1D8F-B047-B093-CF145FD23B70}" type="slidenum">
              <a:rPr lang="en-US" altLang="zh-CN" sz="1200">
                <a:latin typeface="Garamond" charset="0"/>
              </a:rPr>
              <a:pPr eaLnBrk="1" hangingPunct="1"/>
              <a:t>391</a:t>
            </a:fld>
            <a:endParaRPr lang="en-US" altLang="zh-CN" sz="1200">
              <a:latin typeface="Garamond" charset="0"/>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7" name="Rectangle 2"/>
          <p:cNvSpPr>
            <a:spLocks noGrp="1" noChangeArrowheads="1"/>
          </p:cNvSpPr>
          <p:nvPr>
            <p:ph type="title"/>
          </p:nvPr>
        </p:nvSpPr>
        <p:spPr>
          <a:xfrm>
            <a:off x="395288" y="609600"/>
            <a:ext cx="8062912" cy="1143000"/>
          </a:xfrm>
          <a:noFill/>
        </p:spPr>
        <p:txBody>
          <a:bodyPr lIns="92075" tIns="46038" rIns="92075" bIns="46038" anchor="ctr"/>
          <a:lstStyle/>
          <a:p>
            <a:pPr eaLnBrk="1" hangingPunct="1"/>
            <a:r>
              <a:rPr lang="en-GB" altLang="zh-CN">
                <a:latin typeface="Garamond" charset="0"/>
                <a:ea typeface="宋体" charset="0"/>
              </a:rPr>
              <a:t>Characteristics of Software Design Patterns (e.g. Gamma et al)*</a:t>
            </a:r>
          </a:p>
        </p:txBody>
      </p:sp>
      <p:sp>
        <p:nvSpPr>
          <p:cNvPr id="731138" name="Rectangle 3"/>
          <p:cNvSpPr>
            <a:spLocks noGrp="1" noChangeArrowheads="1"/>
          </p:cNvSpPr>
          <p:nvPr>
            <p:ph idx="1"/>
          </p:nvPr>
        </p:nvSpPr>
        <p:spPr>
          <a:xfrm>
            <a:off x="539750" y="2060575"/>
            <a:ext cx="8223250" cy="3816350"/>
          </a:xfrm>
        </p:spPr>
        <p:txBody>
          <a:bodyPr lIns="92075" tIns="46038" rIns="92075" bIns="46038"/>
          <a:lstStyle/>
          <a:p>
            <a:pPr eaLnBrk="1" hangingPunct="1">
              <a:lnSpc>
                <a:spcPct val="90000"/>
              </a:lnSpc>
            </a:pPr>
            <a:r>
              <a:rPr lang="en-GB" altLang="zh-CN" sz="2600">
                <a:latin typeface="Arial" charset="0"/>
                <a:ea typeface="宋体" charset="0"/>
              </a:rPr>
              <a:t>Problem, not solution-centred</a:t>
            </a:r>
          </a:p>
          <a:p>
            <a:pPr eaLnBrk="1" hangingPunct="1">
              <a:lnSpc>
                <a:spcPct val="90000"/>
              </a:lnSpc>
            </a:pPr>
            <a:r>
              <a:rPr lang="en-GB" altLang="zh-CN" sz="2600">
                <a:latin typeface="Arial" charset="0"/>
                <a:ea typeface="宋体" charset="0"/>
              </a:rPr>
              <a:t>Focus on </a:t>
            </a:r>
            <a:r>
              <a:rPr lang="en-GB" altLang="zh-CN" sz="2600">
                <a:latin typeface="Tahoma" charset="0"/>
                <a:ea typeface="宋体" charset="0"/>
              </a:rPr>
              <a:t>“</a:t>
            </a:r>
            <a:r>
              <a:rPr lang="en-GB" altLang="zh-CN" sz="2600">
                <a:latin typeface="Arial" charset="0"/>
                <a:ea typeface="宋体" charset="0"/>
              </a:rPr>
              <a:t>non-functional</a:t>
            </a:r>
            <a:r>
              <a:rPr lang="en-GB" altLang="zh-CN" sz="2600">
                <a:latin typeface="Tahoma" charset="0"/>
                <a:ea typeface="宋体" charset="0"/>
              </a:rPr>
              <a:t>”</a:t>
            </a:r>
            <a:r>
              <a:rPr lang="en-GB" altLang="zh-CN" sz="2600">
                <a:latin typeface="Arial" charset="0"/>
                <a:ea typeface="宋体" charset="0"/>
              </a:rPr>
              <a:t> aspects</a:t>
            </a:r>
          </a:p>
          <a:p>
            <a:pPr eaLnBrk="1" hangingPunct="1">
              <a:lnSpc>
                <a:spcPct val="90000"/>
              </a:lnSpc>
            </a:pPr>
            <a:r>
              <a:rPr lang="en-GB" altLang="zh-CN" sz="2600">
                <a:latin typeface="Arial" charset="0"/>
                <a:ea typeface="宋体" charset="0"/>
              </a:rPr>
              <a:t>Discovered, not invented</a:t>
            </a:r>
          </a:p>
          <a:p>
            <a:pPr eaLnBrk="1" hangingPunct="1">
              <a:lnSpc>
                <a:spcPct val="90000"/>
              </a:lnSpc>
            </a:pPr>
            <a:r>
              <a:rPr lang="en-GB" altLang="zh-CN" sz="2600">
                <a:latin typeface="Arial" charset="0"/>
                <a:ea typeface="宋体" charset="0"/>
              </a:rPr>
              <a:t>Complement, do not replace existing techniques</a:t>
            </a:r>
          </a:p>
          <a:p>
            <a:pPr eaLnBrk="1" hangingPunct="1">
              <a:lnSpc>
                <a:spcPct val="90000"/>
              </a:lnSpc>
            </a:pPr>
            <a:r>
              <a:rPr lang="en-GB" altLang="zh-CN" sz="2600">
                <a:latin typeface="Arial" charset="0"/>
                <a:ea typeface="宋体" charset="0"/>
              </a:rPr>
              <a:t>Proven record in capturing, communicating </a:t>
            </a:r>
            <a:r>
              <a:rPr lang="en-GB" altLang="zh-CN" sz="2600">
                <a:latin typeface="Tahoma" charset="0"/>
                <a:ea typeface="宋体" charset="0"/>
              </a:rPr>
              <a:t>“</a:t>
            </a:r>
            <a:r>
              <a:rPr lang="en-GB" altLang="zh-CN" sz="2600">
                <a:latin typeface="Arial" charset="0"/>
                <a:ea typeface="宋体" charset="0"/>
              </a:rPr>
              <a:t>best practice</a:t>
            </a:r>
            <a:r>
              <a:rPr lang="en-GB" altLang="zh-CN" sz="2600">
                <a:latin typeface="Tahoma" charset="0"/>
                <a:ea typeface="宋体" charset="0"/>
              </a:rPr>
              <a:t>”</a:t>
            </a:r>
            <a:r>
              <a:rPr lang="en-GB" altLang="zh-CN" sz="2600">
                <a:latin typeface="Arial" charset="0"/>
                <a:ea typeface="宋体" charset="0"/>
              </a:rPr>
              <a:t> design expertise</a:t>
            </a:r>
          </a:p>
          <a:p>
            <a:pPr eaLnBrk="1" hangingPunct="1">
              <a:lnSpc>
                <a:spcPct val="90000"/>
              </a:lnSpc>
              <a:buFont typeface="Wingdings" charset="0"/>
              <a:buNone/>
            </a:pPr>
            <a:r>
              <a:rPr lang="en-GB" altLang="zh-CN">
                <a:latin typeface="Arial" charset="0"/>
                <a:ea typeface="宋体" charset="0"/>
              </a:rPr>
              <a:t>*</a:t>
            </a:r>
            <a:r>
              <a:rPr lang="en-GB" altLang="zh-CN" sz="1900">
                <a:latin typeface="Arial" charset="0"/>
                <a:ea typeface="宋体" charset="0"/>
              </a:rPr>
              <a:t>Gamma E., Helm R., Johnson R., Vlissides J. 1994.</a:t>
            </a:r>
            <a:r>
              <a:rPr lang="en-GB" altLang="zh-CN" sz="1900" b="1" i="1">
                <a:latin typeface="Arial" charset="0"/>
                <a:ea typeface="宋体" charset="0"/>
              </a:rPr>
              <a:t>Design Patterns- Elements of Reusable Object-Oriented Software.</a:t>
            </a:r>
            <a:r>
              <a:rPr lang="en-GB" altLang="zh-CN" sz="1900">
                <a:latin typeface="Arial" charset="0"/>
                <a:ea typeface="宋体" charset="0"/>
              </a:rPr>
              <a:t> Addison-Wesley</a:t>
            </a:r>
          </a:p>
        </p:txBody>
      </p:sp>
      <p:sp>
        <p:nvSpPr>
          <p:cNvPr id="7311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724AAC2-42EC-2547-A5D3-FADA710FF695}" type="slidenum">
              <a:rPr lang="en-US" altLang="zh-CN" sz="1200">
                <a:latin typeface="Garamond" charset="0"/>
              </a:rPr>
              <a:pPr eaLnBrk="1" hangingPunct="1"/>
              <a:t>392</a:t>
            </a:fld>
            <a:endParaRPr lang="en-US" altLang="zh-CN" sz="1200">
              <a:latin typeface="Garamond" charset="0"/>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5" name="Rectangle 2"/>
          <p:cNvSpPr>
            <a:spLocks noGrp="1" noChangeArrowheads="1"/>
          </p:cNvSpPr>
          <p:nvPr>
            <p:ph type="title"/>
          </p:nvPr>
        </p:nvSpPr>
        <p:spPr/>
        <p:txBody>
          <a:bodyPr/>
          <a:lstStyle/>
          <a:p>
            <a:pPr eaLnBrk="1" hangingPunct="1"/>
            <a:r>
              <a:rPr lang="en-GB" altLang="zh-CN">
                <a:latin typeface="Garamond" charset="0"/>
                <a:ea typeface="宋体" charset="0"/>
              </a:rPr>
              <a:t>Architectural Patterns</a:t>
            </a:r>
          </a:p>
        </p:txBody>
      </p:sp>
      <p:sp>
        <p:nvSpPr>
          <p:cNvPr id="733186" name="Rectangle 3"/>
          <p:cNvSpPr>
            <a:spLocks noGrp="1" noChangeArrowheads="1"/>
          </p:cNvSpPr>
          <p:nvPr>
            <p:ph idx="1"/>
          </p:nvPr>
        </p:nvSpPr>
        <p:spPr/>
        <p:txBody>
          <a:bodyPr/>
          <a:lstStyle/>
          <a:p>
            <a:pPr eaLnBrk="1" hangingPunct="1"/>
            <a:r>
              <a:rPr lang="zh-CN" altLang="en-GB">
                <a:latin typeface="Tahoma" charset="0"/>
                <a:ea typeface="宋体" charset="0"/>
              </a:rPr>
              <a:t>“</a:t>
            </a:r>
            <a:r>
              <a:rPr lang="en-GB" altLang="zh-CN">
                <a:latin typeface="Arial" charset="0"/>
                <a:ea typeface="宋体" charset="0"/>
              </a:rPr>
              <a:t>An architectural pattern expresses a fundamental  organising structural organisation schema for software systems. It provides a set of predefined subsystems, specifies their responsibilities, and includes rules and guidelines for organising the relationships between them</a:t>
            </a:r>
            <a:r>
              <a:rPr lang="en-GB" altLang="zh-CN">
                <a:latin typeface="Tahoma" charset="0"/>
                <a:ea typeface="宋体" charset="0"/>
              </a:rPr>
              <a:t>”</a:t>
            </a:r>
            <a:r>
              <a:rPr lang="en-GB" altLang="zh-CN">
                <a:latin typeface="Arial" charset="0"/>
                <a:ea typeface="宋体" charset="0"/>
              </a:rPr>
              <a:t> </a:t>
            </a:r>
          </a:p>
        </p:txBody>
      </p:sp>
      <p:sp>
        <p:nvSpPr>
          <p:cNvPr id="7331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40196D3-9F04-2D4E-BD28-71ACF5989E45}" type="slidenum">
              <a:rPr lang="en-US" altLang="zh-CN" sz="1200">
                <a:latin typeface="Garamond" charset="0"/>
              </a:rPr>
              <a:pPr eaLnBrk="1" hangingPunct="1"/>
              <a:t>393</a:t>
            </a:fld>
            <a:endParaRPr lang="en-US" altLang="zh-CN" sz="1200">
              <a:latin typeface="Garamond" charset="0"/>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3" name="Rectangle 2"/>
          <p:cNvSpPr>
            <a:spLocks noGrp="1" noChangeArrowheads="1"/>
          </p:cNvSpPr>
          <p:nvPr>
            <p:ph type="title"/>
          </p:nvPr>
        </p:nvSpPr>
        <p:spPr/>
        <p:txBody>
          <a:bodyPr/>
          <a:lstStyle/>
          <a:p>
            <a:pPr eaLnBrk="1" hangingPunct="1"/>
            <a:r>
              <a:rPr lang="en-GB" altLang="zh-CN">
                <a:latin typeface="Garamond" charset="0"/>
                <a:ea typeface="宋体" charset="0"/>
              </a:rPr>
              <a:t>Architectural Patterns</a:t>
            </a:r>
          </a:p>
        </p:txBody>
      </p:sp>
      <p:sp>
        <p:nvSpPr>
          <p:cNvPr id="735234" name="Rectangle 3"/>
          <p:cNvSpPr>
            <a:spLocks noGrp="1" noChangeArrowheads="1"/>
          </p:cNvSpPr>
          <p:nvPr>
            <p:ph idx="1"/>
          </p:nvPr>
        </p:nvSpPr>
        <p:spPr/>
        <p:txBody>
          <a:bodyPr/>
          <a:lstStyle/>
          <a:p>
            <a:pPr eaLnBrk="1" hangingPunct="1"/>
            <a:r>
              <a:rPr lang="en-GB" altLang="zh-CN" sz="2600">
                <a:latin typeface="Arial" charset="0"/>
                <a:ea typeface="宋体" charset="0"/>
              </a:rPr>
              <a:t>Buschmann et al., present a catalogue that includes 8  architectural patterns in 4 categories</a:t>
            </a:r>
          </a:p>
          <a:p>
            <a:pPr lvl="1" eaLnBrk="1" hangingPunct="1"/>
            <a:r>
              <a:rPr lang="en-GB" altLang="zh-CN" sz="2200">
                <a:latin typeface="Tahoma" charset="0"/>
                <a:ea typeface="宋体" charset="0"/>
              </a:rPr>
              <a:t>“</a:t>
            </a:r>
            <a:r>
              <a:rPr lang="en-GB" altLang="zh-CN" sz="2200">
                <a:latin typeface="Arial" charset="0"/>
                <a:ea typeface="宋体" charset="0"/>
              </a:rPr>
              <a:t>From Mud to Structure</a:t>
            </a:r>
            <a:r>
              <a:rPr lang="en-GB" altLang="zh-CN" sz="2200">
                <a:latin typeface="Tahoma" charset="0"/>
                <a:ea typeface="宋体" charset="0"/>
              </a:rPr>
              <a:t>”</a:t>
            </a:r>
            <a:endParaRPr lang="en-GB" altLang="zh-CN" sz="2200">
              <a:latin typeface="Arial" charset="0"/>
              <a:ea typeface="宋体" charset="0"/>
            </a:endParaRPr>
          </a:p>
          <a:p>
            <a:pPr lvl="2" eaLnBrk="1" hangingPunct="1"/>
            <a:r>
              <a:rPr lang="en-GB" altLang="zh-CN" sz="2000">
                <a:latin typeface="Arial" charset="0"/>
                <a:ea typeface="宋体" charset="0"/>
              </a:rPr>
              <a:t>Layers, Pipes and Filters, Blackboard</a:t>
            </a:r>
          </a:p>
          <a:p>
            <a:pPr lvl="1" eaLnBrk="1" hangingPunct="1"/>
            <a:r>
              <a:rPr lang="en-GB" altLang="zh-CN" sz="2200">
                <a:latin typeface="Arial" charset="0"/>
                <a:ea typeface="宋体" charset="0"/>
              </a:rPr>
              <a:t>Distributed Systems</a:t>
            </a:r>
          </a:p>
          <a:p>
            <a:pPr lvl="2" eaLnBrk="1" hangingPunct="1"/>
            <a:r>
              <a:rPr lang="en-GB" altLang="zh-CN" sz="2000">
                <a:latin typeface="Arial" charset="0"/>
                <a:ea typeface="宋体" charset="0"/>
              </a:rPr>
              <a:t>Broker</a:t>
            </a:r>
          </a:p>
          <a:p>
            <a:pPr lvl="1" eaLnBrk="1" hangingPunct="1"/>
            <a:r>
              <a:rPr lang="en-GB" altLang="zh-CN" sz="2200">
                <a:latin typeface="Arial" charset="0"/>
                <a:ea typeface="宋体" charset="0"/>
              </a:rPr>
              <a:t>Interactive Systems</a:t>
            </a:r>
          </a:p>
          <a:p>
            <a:pPr lvl="2" eaLnBrk="1" hangingPunct="1"/>
            <a:r>
              <a:rPr lang="en-GB" altLang="zh-CN" sz="2000">
                <a:latin typeface="Arial" charset="0"/>
                <a:ea typeface="宋体" charset="0"/>
              </a:rPr>
              <a:t>Model View Controller, Presentation-Abstraction-Controller</a:t>
            </a:r>
          </a:p>
          <a:p>
            <a:pPr lvl="1" eaLnBrk="1" hangingPunct="1"/>
            <a:r>
              <a:rPr lang="en-GB" altLang="zh-CN" sz="2200">
                <a:latin typeface="Arial" charset="0"/>
                <a:ea typeface="宋体" charset="0"/>
              </a:rPr>
              <a:t>Adaptable Systems</a:t>
            </a:r>
          </a:p>
          <a:p>
            <a:pPr lvl="2" eaLnBrk="1" hangingPunct="1"/>
            <a:r>
              <a:rPr lang="en-GB" altLang="zh-CN" sz="2000">
                <a:latin typeface="Arial" charset="0"/>
                <a:ea typeface="宋体" charset="0"/>
              </a:rPr>
              <a:t>Microkernel, Reflection</a:t>
            </a:r>
          </a:p>
        </p:txBody>
      </p:sp>
      <p:sp>
        <p:nvSpPr>
          <p:cNvPr id="7352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894DC2F-74D4-3646-8CEA-C43141525959}" type="slidenum">
              <a:rPr lang="en-US" altLang="zh-CN" sz="1200">
                <a:latin typeface="Garamond" charset="0"/>
              </a:rPr>
              <a:pPr eaLnBrk="1" hangingPunct="1"/>
              <a:t>394</a:t>
            </a:fld>
            <a:endParaRPr lang="en-US" altLang="zh-CN" sz="1200">
              <a:latin typeface="Garamond" charset="0"/>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1" name="Rectangle 2"/>
          <p:cNvSpPr>
            <a:spLocks noGrp="1" noChangeArrowheads="1"/>
          </p:cNvSpPr>
          <p:nvPr>
            <p:ph type="title"/>
          </p:nvPr>
        </p:nvSpPr>
        <p:spPr/>
        <p:txBody>
          <a:bodyPr/>
          <a:lstStyle/>
          <a:p>
            <a:pPr eaLnBrk="1" hangingPunct="1"/>
            <a:r>
              <a:rPr lang="en-US" altLang="zh-CN">
                <a:latin typeface="Garamond" charset="0"/>
                <a:ea typeface="宋体" charset="0"/>
              </a:rPr>
              <a:t>The Model-View-Controller Pattern (continued)</a:t>
            </a:r>
          </a:p>
        </p:txBody>
      </p:sp>
      <p:sp>
        <p:nvSpPr>
          <p:cNvPr id="737282"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6D76320-0853-3B4E-A161-8732F9C02579}" type="slidenum">
              <a:rPr lang="en-US" altLang="zh-CN" sz="1200">
                <a:latin typeface="Garamond" charset="0"/>
              </a:rPr>
              <a:pPr eaLnBrk="1" hangingPunct="1"/>
              <a:t>395</a:t>
            </a:fld>
            <a:endParaRPr lang="en-US" altLang="zh-CN" sz="1200">
              <a:latin typeface="Garamond" charset="0"/>
            </a:endParaRPr>
          </a:p>
        </p:txBody>
      </p:sp>
      <p:sp>
        <p:nvSpPr>
          <p:cNvPr id="737283" name="Oval 3"/>
          <p:cNvSpPr>
            <a:spLocks noChangeArrowheads="1"/>
          </p:cNvSpPr>
          <p:nvPr/>
        </p:nvSpPr>
        <p:spPr bwMode="auto">
          <a:xfrm>
            <a:off x="1752600" y="1828800"/>
            <a:ext cx="1295400" cy="1219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37284" name="Oval 4"/>
          <p:cNvSpPr>
            <a:spLocks noChangeArrowheads="1"/>
          </p:cNvSpPr>
          <p:nvPr/>
        </p:nvSpPr>
        <p:spPr bwMode="auto">
          <a:xfrm>
            <a:off x="3886200" y="3200400"/>
            <a:ext cx="1295400" cy="1219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37285" name="Oval 5"/>
          <p:cNvSpPr>
            <a:spLocks noChangeArrowheads="1"/>
          </p:cNvSpPr>
          <p:nvPr/>
        </p:nvSpPr>
        <p:spPr bwMode="auto">
          <a:xfrm>
            <a:off x="5105400" y="1524000"/>
            <a:ext cx="1295400" cy="1219200"/>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737286" name="Line 6"/>
          <p:cNvSpPr>
            <a:spLocks noChangeShapeType="1"/>
          </p:cNvSpPr>
          <p:nvPr/>
        </p:nvSpPr>
        <p:spPr bwMode="auto">
          <a:xfrm flipH="1">
            <a:off x="3124200" y="1981200"/>
            <a:ext cx="2057400" cy="381000"/>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737287" name="Line 7"/>
          <p:cNvSpPr>
            <a:spLocks noChangeShapeType="1"/>
          </p:cNvSpPr>
          <p:nvPr/>
        </p:nvSpPr>
        <p:spPr bwMode="auto">
          <a:xfrm flipV="1">
            <a:off x="2971800" y="2362200"/>
            <a:ext cx="2133600" cy="381000"/>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737288" name="Line 8"/>
          <p:cNvSpPr>
            <a:spLocks noChangeShapeType="1"/>
          </p:cNvSpPr>
          <p:nvPr/>
        </p:nvSpPr>
        <p:spPr bwMode="auto">
          <a:xfrm flipV="1">
            <a:off x="5105400" y="2667000"/>
            <a:ext cx="457200" cy="685800"/>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737289" name="Line 9"/>
          <p:cNvSpPr>
            <a:spLocks noChangeShapeType="1"/>
          </p:cNvSpPr>
          <p:nvPr/>
        </p:nvSpPr>
        <p:spPr bwMode="auto">
          <a:xfrm flipH="1" flipV="1">
            <a:off x="2743200" y="2971800"/>
            <a:ext cx="1143000" cy="609600"/>
          </a:xfrm>
          <a:prstGeom prst="line">
            <a:avLst/>
          </a:prstGeom>
          <a:noFill/>
          <a:ln w="9525">
            <a:solidFill>
              <a:schemeClr val="tx1"/>
            </a:solidFill>
            <a:round/>
            <a:headEnd/>
            <a:tailEnd type="triangl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737290" name="Text Box 10"/>
          <p:cNvSpPr txBox="1">
            <a:spLocks noChangeArrowheads="1"/>
          </p:cNvSpPr>
          <p:nvPr/>
        </p:nvSpPr>
        <p:spPr bwMode="auto">
          <a:xfrm>
            <a:off x="1812925" y="2098675"/>
            <a:ext cx="979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US" altLang="zh-CN">
                <a:latin typeface="Times New Roman" charset="0"/>
              </a:rPr>
              <a:t>Model</a:t>
            </a:r>
          </a:p>
        </p:txBody>
      </p:sp>
      <p:sp>
        <p:nvSpPr>
          <p:cNvPr id="737291" name="Text Box 11"/>
          <p:cNvSpPr txBox="1">
            <a:spLocks noChangeArrowheads="1"/>
          </p:cNvSpPr>
          <p:nvPr/>
        </p:nvSpPr>
        <p:spPr bwMode="auto">
          <a:xfrm>
            <a:off x="5165725" y="1870075"/>
            <a:ext cx="844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US" altLang="zh-CN">
                <a:latin typeface="Times New Roman" charset="0"/>
              </a:rPr>
              <a:t>View</a:t>
            </a:r>
          </a:p>
        </p:txBody>
      </p:sp>
      <p:sp>
        <p:nvSpPr>
          <p:cNvPr id="737292" name="Text Box 12"/>
          <p:cNvSpPr txBox="1">
            <a:spLocks noChangeArrowheads="1"/>
          </p:cNvSpPr>
          <p:nvPr/>
        </p:nvSpPr>
        <p:spPr bwMode="auto">
          <a:xfrm>
            <a:off x="3810000" y="3581400"/>
            <a:ext cx="14351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US" altLang="zh-CN">
                <a:latin typeface="Times New Roman" charset="0"/>
              </a:rPr>
              <a:t>Controller</a:t>
            </a:r>
          </a:p>
        </p:txBody>
      </p:sp>
      <p:sp>
        <p:nvSpPr>
          <p:cNvPr id="737293" name="Text Box 13"/>
          <p:cNvSpPr txBox="1">
            <a:spLocks noChangeArrowheads="1"/>
          </p:cNvSpPr>
          <p:nvPr/>
        </p:nvSpPr>
        <p:spPr bwMode="auto">
          <a:xfrm>
            <a:off x="395288" y="4497388"/>
            <a:ext cx="8229600" cy="173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buFontTx/>
              <a:buChar char="•"/>
            </a:pPr>
            <a:r>
              <a:rPr lang="en-US" altLang="zh-CN" sz="1800" b="1">
                <a:latin typeface="Times New Roman" charset="0"/>
              </a:rPr>
              <a:t>M-V-C originated with Smalltalk-80</a:t>
            </a:r>
            <a:endParaRPr lang="en-US" altLang="zh-CN" sz="1800">
              <a:latin typeface="Times New Roman" charset="0"/>
            </a:endParaRPr>
          </a:p>
          <a:p>
            <a:r>
              <a:rPr lang="en-US" altLang="zh-CN" sz="1800">
                <a:latin typeface="Times New Roman" charset="0"/>
              </a:rPr>
              <a:t>	- Informs the entire architecture of modern Smalltalk </a:t>
            </a:r>
          </a:p>
          <a:p>
            <a:r>
              <a:rPr lang="en-US" altLang="zh-CN" sz="1800">
                <a:latin typeface="Times New Roman" charset="0"/>
              </a:rPr>
              <a:t>	environments</a:t>
            </a:r>
          </a:p>
          <a:p>
            <a:pPr>
              <a:buFontTx/>
              <a:buChar char="•"/>
            </a:pPr>
            <a:r>
              <a:rPr lang="en-US" altLang="zh-CN" sz="1800" b="1">
                <a:latin typeface="Times New Roman" charset="0"/>
              </a:rPr>
              <a:t>Microsoft’s Document-View architecture is an instance of M-V-C</a:t>
            </a:r>
          </a:p>
          <a:p>
            <a:pPr lvl="2">
              <a:buFontTx/>
              <a:buChar char="•"/>
            </a:pPr>
            <a:r>
              <a:rPr lang="en-US" altLang="zh-CN" sz="1800">
                <a:latin typeface="Times New Roman" charset="0"/>
              </a:rPr>
              <a:t>Model = Document, View = View</a:t>
            </a:r>
          </a:p>
          <a:p>
            <a:r>
              <a:rPr lang="en-US" altLang="zh-CN" sz="1800">
                <a:latin typeface="Times New Roman" charset="0"/>
              </a:rPr>
              <a:t>	-So where is the Controller? (answer: it is MS Windows!)</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29" name="Rectangle 2"/>
          <p:cNvSpPr>
            <a:spLocks noGrp="1" noChangeArrowheads="1"/>
          </p:cNvSpPr>
          <p:nvPr>
            <p:ph type="title"/>
          </p:nvPr>
        </p:nvSpPr>
        <p:spPr/>
        <p:txBody>
          <a:bodyPr/>
          <a:lstStyle/>
          <a:p>
            <a:pPr eaLnBrk="1" hangingPunct="1"/>
            <a:r>
              <a:rPr lang="en-GB" altLang="zh-CN">
                <a:latin typeface="Garamond" charset="0"/>
                <a:ea typeface="宋体" charset="0"/>
              </a:rPr>
              <a:t>Layers Pattern: Example</a:t>
            </a:r>
          </a:p>
        </p:txBody>
      </p:sp>
      <p:sp>
        <p:nvSpPr>
          <p:cNvPr id="73933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5539932-F3E5-164D-B36E-4F9CA840B6CE}" type="slidenum">
              <a:rPr lang="en-US" altLang="zh-CN" sz="1200">
                <a:latin typeface="Garamond" charset="0"/>
              </a:rPr>
              <a:pPr eaLnBrk="1" hangingPunct="1"/>
              <a:t>396</a:t>
            </a:fld>
            <a:endParaRPr lang="en-US" altLang="zh-CN" sz="1200">
              <a:latin typeface="Garamond" charset="0"/>
            </a:endParaRPr>
          </a:p>
        </p:txBody>
      </p:sp>
      <p:sp>
        <p:nvSpPr>
          <p:cNvPr id="739331" name="Text Box 3"/>
          <p:cNvSpPr txBox="1">
            <a:spLocks noChangeArrowheads="1"/>
          </p:cNvSpPr>
          <p:nvPr/>
        </p:nvSpPr>
        <p:spPr bwMode="auto">
          <a:xfrm>
            <a:off x="1192213" y="1857375"/>
            <a:ext cx="11430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FTP</a:t>
            </a:r>
          </a:p>
        </p:txBody>
      </p:sp>
      <p:sp>
        <p:nvSpPr>
          <p:cNvPr id="739332" name="Text Box 4"/>
          <p:cNvSpPr txBox="1">
            <a:spLocks noChangeArrowheads="1"/>
          </p:cNvSpPr>
          <p:nvPr/>
        </p:nvSpPr>
        <p:spPr bwMode="auto">
          <a:xfrm>
            <a:off x="5459413" y="1857375"/>
            <a:ext cx="11430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FTP</a:t>
            </a:r>
          </a:p>
        </p:txBody>
      </p:sp>
      <p:sp>
        <p:nvSpPr>
          <p:cNvPr id="739333" name="Text Box 5"/>
          <p:cNvSpPr txBox="1">
            <a:spLocks noChangeArrowheads="1"/>
          </p:cNvSpPr>
          <p:nvPr/>
        </p:nvSpPr>
        <p:spPr bwMode="auto">
          <a:xfrm>
            <a:off x="1192213" y="3000375"/>
            <a:ext cx="11430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TC P</a:t>
            </a:r>
          </a:p>
        </p:txBody>
      </p:sp>
      <p:sp>
        <p:nvSpPr>
          <p:cNvPr id="739334" name="Text Box 6"/>
          <p:cNvSpPr txBox="1">
            <a:spLocks noChangeArrowheads="1"/>
          </p:cNvSpPr>
          <p:nvPr/>
        </p:nvSpPr>
        <p:spPr bwMode="auto">
          <a:xfrm>
            <a:off x="5459413" y="2924175"/>
            <a:ext cx="11430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TC P</a:t>
            </a:r>
          </a:p>
        </p:txBody>
      </p:sp>
      <p:sp>
        <p:nvSpPr>
          <p:cNvPr id="739335" name="Text Box 7"/>
          <p:cNvSpPr txBox="1">
            <a:spLocks noChangeArrowheads="1"/>
          </p:cNvSpPr>
          <p:nvPr/>
        </p:nvSpPr>
        <p:spPr bwMode="auto">
          <a:xfrm>
            <a:off x="1192213" y="3990975"/>
            <a:ext cx="11430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I P</a:t>
            </a:r>
          </a:p>
        </p:txBody>
      </p:sp>
      <p:sp>
        <p:nvSpPr>
          <p:cNvPr id="739336" name="Text Box 8"/>
          <p:cNvSpPr txBox="1">
            <a:spLocks noChangeArrowheads="1"/>
          </p:cNvSpPr>
          <p:nvPr/>
        </p:nvSpPr>
        <p:spPr bwMode="auto">
          <a:xfrm>
            <a:off x="5459413" y="3990975"/>
            <a:ext cx="11430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I P</a:t>
            </a:r>
          </a:p>
        </p:txBody>
      </p:sp>
      <p:sp>
        <p:nvSpPr>
          <p:cNvPr id="739337" name="Text Box 9"/>
          <p:cNvSpPr txBox="1">
            <a:spLocks noChangeArrowheads="1"/>
          </p:cNvSpPr>
          <p:nvPr/>
        </p:nvSpPr>
        <p:spPr bwMode="auto">
          <a:xfrm>
            <a:off x="1116013" y="5210175"/>
            <a:ext cx="16764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Ethernet</a:t>
            </a:r>
          </a:p>
        </p:txBody>
      </p:sp>
      <p:sp>
        <p:nvSpPr>
          <p:cNvPr id="739338" name="Text Box 10"/>
          <p:cNvSpPr txBox="1">
            <a:spLocks noChangeArrowheads="1"/>
          </p:cNvSpPr>
          <p:nvPr/>
        </p:nvSpPr>
        <p:spPr bwMode="auto">
          <a:xfrm>
            <a:off x="5383213" y="5210175"/>
            <a:ext cx="16764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Ethernet</a:t>
            </a:r>
          </a:p>
        </p:txBody>
      </p:sp>
      <p:sp>
        <p:nvSpPr>
          <p:cNvPr id="739339" name="Line 11"/>
          <p:cNvSpPr>
            <a:spLocks noChangeShapeType="1"/>
          </p:cNvSpPr>
          <p:nvPr/>
        </p:nvSpPr>
        <p:spPr bwMode="auto">
          <a:xfrm>
            <a:off x="1649413" y="2314575"/>
            <a:ext cx="0" cy="6858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0" name="Line 12"/>
          <p:cNvSpPr>
            <a:spLocks noChangeShapeType="1"/>
          </p:cNvSpPr>
          <p:nvPr/>
        </p:nvSpPr>
        <p:spPr bwMode="auto">
          <a:xfrm>
            <a:off x="1649413" y="3457575"/>
            <a:ext cx="0" cy="5334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1" name="Line 13"/>
          <p:cNvSpPr>
            <a:spLocks noChangeShapeType="1"/>
          </p:cNvSpPr>
          <p:nvPr/>
        </p:nvSpPr>
        <p:spPr bwMode="auto">
          <a:xfrm>
            <a:off x="1649413" y="4448175"/>
            <a:ext cx="0" cy="7620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2" name="Line 14"/>
          <p:cNvSpPr>
            <a:spLocks noChangeShapeType="1"/>
          </p:cNvSpPr>
          <p:nvPr/>
        </p:nvSpPr>
        <p:spPr bwMode="auto">
          <a:xfrm>
            <a:off x="5916613" y="2314575"/>
            <a:ext cx="0" cy="6096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3" name="Line 15"/>
          <p:cNvSpPr>
            <a:spLocks noChangeShapeType="1"/>
          </p:cNvSpPr>
          <p:nvPr/>
        </p:nvSpPr>
        <p:spPr bwMode="auto">
          <a:xfrm>
            <a:off x="5916613" y="3381375"/>
            <a:ext cx="0" cy="6096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4" name="Line 16"/>
          <p:cNvSpPr>
            <a:spLocks noChangeShapeType="1"/>
          </p:cNvSpPr>
          <p:nvPr/>
        </p:nvSpPr>
        <p:spPr bwMode="auto">
          <a:xfrm>
            <a:off x="5916613" y="4448175"/>
            <a:ext cx="0" cy="7620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5" name="Line 17"/>
          <p:cNvSpPr>
            <a:spLocks noChangeShapeType="1"/>
          </p:cNvSpPr>
          <p:nvPr/>
        </p:nvSpPr>
        <p:spPr bwMode="auto">
          <a:xfrm>
            <a:off x="1649413" y="5667375"/>
            <a:ext cx="0" cy="2286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6" name="Line 18"/>
          <p:cNvSpPr>
            <a:spLocks noChangeShapeType="1"/>
          </p:cNvSpPr>
          <p:nvPr/>
        </p:nvSpPr>
        <p:spPr bwMode="auto">
          <a:xfrm>
            <a:off x="1649413" y="5895975"/>
            <a:ext cx="42672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7" name="Line 19"/>
          <p:cNvSpPr>
            <a:spLocks noChangeShapeType="1"/>
          </p:cNvSpPr>
          <p:nvPr/>
        </p:nvSpPr>
        <p:spPr bwMode="auto">
          <a:xfrm flipV="1">
            <a:off x="5916613" y="5667375"/>
            <a:ext cx="0" cy="2286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8" name="Line 20"/>
          <p:cNvSpPr>
            <a:spLocks noChangeShapeType="1"/>
          </p:cNvSpPr>
          <p:nvPr/>
        </p:nvSpPr>
        <p:spPr bwMode="auto">
          <a:xfrm>
            <a:off x="2335213" y="2085975"/>
            <a:ext cx="3124200" cy="0"/>
          </a:xfrm>
          <a:prstGeom prst="line">
            <a:avLst/>
          </a:prstGeom>
          <a:noFill/>
          <a:ln w="952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49" name="Line 21"/>
          <p:cNvSpPr>
            <a:spLocks noChangeShapeType="1"/>
          </p:cNvSpPr>
          <p:nvPr/>
        </p:nvSpPr>
        <p:spPr bwMode="auto">
          <a:xfrm>
            <a:off x="2335213" y="3228975"/>
            <a:ext cx="3124200" cy="0"/>
          </a:xfrm>
          <a:prstGeom prst="line">
            <a:avLst/>
          </a:prstGeom>
          <a:noFill/>
          <a:ln w="952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50" name="Line 22"/>
          <p:cNvSpPr>
            <a:spLocks noChangeShapeType="1"/>
          </p:cNvSpPr>
          <p:nvPr/>
        </p:nvSpPr>
        <p:spPr bwMode="auto">
          <a:xfrm>
            <a:off x="2335213" y="4219575"/>
            <a:ext cx="3124200" cy="0"/>
          </a:xfrm>
          <a:prstGeom prst="line">
            <a:avLst/>
          </a:prstGeom>
          <a:noFill/>
          <a:ln w="952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51" name="Text Box 23"/>
          <p:cNvSpPr txBox="1">
            <a:spLocks noChangeArrowheads="1"/>
          </p:cNvSpPr>
          <p:nvPr/>
        </p:nvSpPr>
        <p:spPr bwMode="auto">
          <a:xfrm>
            <a:off x="2563813" y="1628775"/>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endParaRPr lang="zh-CN" altLang="en-US">
              <a:latin typeface="Tahoma" charset="0"/>
            </a:endParaRPr>
          </a:p>
        </p:txBody>
      </p:sp>
      <p:sp>
        <p:nvSpPr>
          <p:cNvPr id="739352" name="Text Box 24"/>
          <p:cNvSpPr txBox="1">
            <a:spLocks noChangeArrowheads="1"/>
          </p:cNvSpPr>
          <p:nvPr/>
        </p:nvSpPr>
        <p:spPr bwMode="auto">
          <a:xfrm>
            <a:off x="3021013" y="1628775"/>
            <a:ext cx="2514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FTP protocol</a:t>
            </a:r>
          </a:p>
        </p:txBody>
      </p:sp>
      <p:sp>
        <p:nvSpPr>
          <p:cNvPr id="739353" name="Text Box 25"/>
          <p:cNvSpPr txBox="1">
            <a:spLocks noChangeArrowheads="1"/>
          </p:cNvSpPr>
          <p:nvPr/>
        </p:nvSpPr>
        <p:spPr bwMode="auto">
          <a:xfrm>
            <a:off x="2944813" y="2771775"/>
            <a:ext cx="2514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TCP protocol</a:t>
            </a:r>
          </a:p>
        </p:txBody>
      </p:sp>
      <p:sp>
        <p:nvSpPr>
          <p:cNvPr id="739354" name="Text Box 26"/>
          <p:cNvSpPr txBox="1">
            <a:spLocks noChangeArrowheads="1"/>
          </p:cNvSpPr>
          <p:nvPr/>
        </p:nvSpPr>
        <p:spPr bwMode="auto">
          <a:xfrm>
            <a:off x="2944813" y="3762375"/>
            <a:ext cx="2514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IP protocol</a:t>
            </a:r>
          </a:p>
        </p:txBody>
      </p:sp>
      <p:sp>
        <p:nvSpPr>
          <p:cNvPr id="739355" name="Line 27"/>
          <p:cNvSpPr>
            <a:spLocks noChangeShapeType="1"/>
          </p:cNvSpPr>
          <p:nvPr/>
        </p:nvSpPr>
        <p:spPr bwMode="auto">
          <a:xfrm>
            <a:off x="2792413" y="5438775"/>
            <a:ext cx="2590800" cy="0"/>
          </a:xfrm>
          <a:prstGeom prst="line">
            <a:avLst/>
          </a:prstGeom>
          <a:noFill/>
          <a:ln w="952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39356" name="Text Box 28"/>
          <p:cNvSpPr txBox="1">
            <a:spLocks noChangeArrowheads="1"/>
          </p:cNvSpPr>
          <p:nvPr/>
        </p:nvSpPr>
        <p:spPr bwMode="auto">
          <a:xfrm>
            <a:off x="2868613" y="4981575"/>
            <a:ext cx="2514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Ethernet protocol</a:t>
            </a:r>
          </a:p>
        </p:txBody>
      </p:sp>
      <p:sp>
        <p:nvSpPr>
          <p:cNvPr id="739357" name="Text Box 29"/>
          <p:cNvSpPr txBox="1">
            <a:spLocks noChangeArrowheads="1"/>
          </p:cNvSpPr>
          <p:nvPr/>
        </p:nvSpPr>
        <p:spPr bwMode="auto">
          <a:xfrm>
            <a:off x="2868613" y="5591175"/>
            <a:ext cx="25146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Physical connection</a:t>
            </a:r>
          </a:p>
        </p:txBody>
      </p:sp>
      <p:sp>
        <p:nvSpPr>
          <p:cNvPr id="739358" name="Text Box 30"/>
          <p:cNvSpPr txBox="1">
            <a:spLocks noChangeArrowheads="1"/>
          </p:cNvSpPr>
          <p:nvPr/>
        </p:nvSpPr>
        <p:spPr bwMode="auto">
          <a:xfrm>
            <a:off x="6553200" y="1981200"/>
            <a:ext cx="2590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TCP/IP protocol</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7" name="Rectangle 2"/>
          <p:cNvSpPr>
            <a:spLocks noGrp="1" noChangeArrowheads="1"/>
          </p:cNvSpPr>
          <p:nvPr>
            <p:ph type="title"/>
          </p:nvPr>
        </p:nvSpPr>
        <p:spPr/>
        <p:txBody>
          <a:bodyPr/>
          <a:lstStyle/>
          <a:p>
            <a:pPr eaLnBrk="1" hangingPunct="1"/>
            <a:r>
              <a:rPr lang="en-GB" altLang="zh-CN">
                <a:latin typeface="Garamond" charset="0"/>
                <a:ea typeface="宋体" charset="0"/>
              </a:rPr>
              <a:t>Layers Pattern</a:t>
            </a:r>
          </a:p>
        </p:txBody>
      </p:sp>
      <p:sp>
        <p:nvSpPr>
          <p:cNvPr id="741378"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Context</a:t>
            </a:r>
          </a:p>
          <a:p>
            <a:pPr lvl="1" eaLnBrk="1" hangingPunct="1">
              <a:lnSpc>
                <a:spcPct val="90000"/>
              </a:lnSpc>
            </a:pPr>
            <a:r>
              <a:rPr lang="en-GB" altLang="zh-CN">
                <a:latin typeface="Arial" charset="0"/>
                <a:ea typeface="宋体" charset="0"/>
              </a:rPr>
              <a:t>large system needing decomposition</a:t>
            </a:r>
          </a:p>
          <a:p>
            <a:pPr eaLnBrk="1" hangingPunct="1">
              <a:lnSpc>
                <a:spcPct val="90000"/>
              </a:lnSpc>
            </a:pPr>
            <a:r>
              <a:rPr lang="en-GB" altLang="zh-CN">
                <a:latin typeface="Arial" charset="0"/>
                <a:ea typeface="宋体" charset="0"/>
              </a:rPr>
              <a:t>Problem</a:t>
            </a:r>
          </a:p>
          <a:p>
            <a:pPr lvl="1" eaLnBrk="1" hangingPunct="1">
              <a:lnSpc>
                <a:spcPct val="90000"/>
              </a:lnSpc>
            </a:pPr>
            <a:r>
              <a:rPr lang="en-GB" altLang="zh-CN">
                <a:latin typeface="Arial" charset="0"/>
                <a:ea typeface="宋体" charset="0"/>
              </a:rPr>
              <a:t>How to structure systems that contain a mix of high and low-level functionality</a:t>
            </a:r>
          </a:p>
          <a:p>
            <a:pPr eaLnBrk="1" hangingPunct="1">
              <a:lnSpc>
                <a:spcPct val="90000"/>
              </a:lnSpc>
            </a:pPr>
            <a:r>
              <a:rPr lang="en-GB" altLang="zh-CN">
                <a:latin typeface="Arial" charset="0"/>
                <a:ea typeface="宋体" charset="0"/>
              </a:rPr>
              <a:t>Solution</a:t>
            </a:r>
          </a:p>
          <a:p>
            <a:pPr lvl="1" eaLnBrk="1" hangingPunct="1">
              <a:lnSpc>
                <a:spcPct val="90000"/>
              </a:lnSpc>
            </a:pPr>
            <a:r>
              <a:rPr lang="en-GB" altLang="zh-CN">
                <a:latin typeface="Arial" charset="0"/>
                <a:ea typeface="宋体" charset="0"/>
              </a:rPr>
              <a:t>Conceptually layer the system, from level 0 upwards</a:t>
            </a:r>
          </a:p>
        </p:txBody>
      </p:sp>
      <p:sp>
        <p:nvSpPr>
          <p:cNvPr id="7413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14A2624-9037-4D46-9191-7026FC78BBE0}" type="slidenum">
              <a:rPr lang="en-US" altLang="zh-CN" sz="1200">
                <a:latin typeface="Garamond" charset="0"/>
              </a:rPr>
              <a:pPr eaLnBrk="1" hangingPunct="1"/>
              <a:t>397</a:t>
            </a:fld>
            <a:endParaRPr lang="en-US" altLang="zh-CN" sz="1200">
              <a:latin typeface="Garamond" charset="0"/>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5" name="Rectangle 2"/>
          <p:cNvSpPr>
            <a:spLocks noGrp="1" noChangeArrowheads="1"/>
          </p:cNvSpPr>
          <p:nvPr>
            <p:ph type="title"/>
          </p:nvPr>
        </p:nvSpPr>
        <p:spPr/>
        <p:txBody>
          <a:bodyPr/>
          <a:lstStyle/>
          <a:p>
            <a:pPr eaLnBrk="1" hangingPunct="1"/>
            <a:r>
              <a:rPr lang="en-GB" altLang="zh-CN">
                <a:latin typeface="Garamond" charset="0"/>
                <a:ea typeface="宋体" charset="0"/>
              </a:rPr>
              <a:t>Layers Pattern: Structure</a:t>
            </a:r>
          </a:p>
        </p:txBody>
      </p:sp>
      <p:sp>
        <p:nvSpPr>
          <p:cNvPr id="743426"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B05DEBD-ED3A-7E44-B9BB-651C6AB8ACF0}" type="slidenum">
              <a:rPr lang="en-US" altLang="zh-CN" sz="1200">
                <a:latin typeface="Garamond" charset="0"/>
              </a:rPr>
              <a:pPr eaLnBrk="1" hangingPunct="1"/>
              <a:t>398</a:t>
            </a:fld>
            <a:endParaRPr lang="en-US" altLang="zh-CN" sz="1200">
              <a:latin typeface="Garamond" charset="0"/>
            </a:endParaRPr>
          </a:p>
        </p:txBody>
      </p:sp>
      <p:grpSp>
        <p:nvGrpSpPr>
          <p:cNvPr id="743427" name="Group 3"/>
          <p:cNvGrpSpPr>
            <a:grpSpLocks/>
          </p:cNvGrpSpPr>
          <p:nvPr/>
        </p:nvGrpSpPr>
        <p:grpSpPr bwMode="auto">
          <a:xfrm>
            <a:off x="990600" y="2438400"/>
            <a:ext cx="7696200" cy="3352800"/>
            <a:chOff x="624" y="1536"/>
            <a:chExt cx="4848" cy="2112"/>
          </a:xfrm>
        </p:grpSpPr>
        <p:sp>
          <p:nvSpPr>
            <p:cNvPr id="743428" name="Rectangle 4"/>
            <p:cNvSpPr>
              <a:spLocks noChangeArrowheads="1"/>
            </p:cNvSpPr>
            <p:nvPr/>
          </p:nvSpPr>
          <p:spPr bwMode="auto">
            <a:xfrm>
              <a:off x="624" y="1536"/>
              <a:ext cx="4848" cy="2112"/>
            </a:xfrm>
            <a:prstGeom prst="rect">
              <a:avLst/>
            </a:prstGeom>
            <a:solidFill>
              <a:schemeClr val="accent1">
                <a:alpha val="47058"/>
              </a:schemeClr>
            </a:solidFill>
            <a:ln w="9525">
              <a:miter lim="800000"/>
              <a:headEnd/>
              <a:tailEnd/>
            </a:ln>
            <a:scene3d>
              <a:camera prst="legacyPerspectiveTop"/>
              <a:lightRig rig="legacyFlat3" dir="b"/>
            </a:scene3d>
            <a:sp3d extrusionH="887400" prstMaterial="legacyMatte">
              <a:bevelT w="13500" h="13500" prst="angle"/>
              <a:bevelB w="13500" h="13500" prst="angle"/>
              <a:extrusionClr>
                <a:schemeClr val="accent1"/>
              </a:extrusionClr>
            </a:sp3d>
          </p:spPr>
          <p:txBody>
            <a:bodyPr wrap="none" anchor="ctr">
              <a:flatTx/>
            </a:bodyPr>
            <a:lstStyle/>
            <a:p>
              <a:endParaRPr lang="zh-CN" altLang="en-US"/>
            </a:p>
          </p:txBody>
        </p:sp>
        <p:sp>
          <p:nvSpPr>
            <p:cNvPr id="743429" name="Line 5"/>
            <p:cNvSpPr>
              <a:spLocks noChangeShapeType="1"/>
            </p:cNvSpPr>
            <p:nvPr/>
          </p:nvSpPr>
          <p:spPr bwMode="auto">
            <a:xfrm>
              <a:off x="624" y="2208"/>
              <a:ext cx="4848"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43430" name="Line 6"/>
            <p:cNvSpPr>
              <a:spLocks noChangeShapeType="1"/>
            </p:cNvSpPr>
            <p:nvPr/>
          </p:nvSpPr>
          <p:spPr bwMode="auto">
            <a:xfrm>
              <a:off x="2832" y="2208"/>
              <a:ext cx="0" cy="144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43431" name="Text Box 7"/>
            <p:cNvSpPr txBox="1">
              <a:spLocks noChangeArrowheads="1"/>
            </p:cNvSpPr>
            <p:nvPr/>
          </p:nvSpPr>
          <p:spPr bwMode="auto">
            <a:xfrm>
              <a:off x="768" y="1680"/>
              <a:ext cx="153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endParaRPr lang="zh-CN" altLang="en-US">
                <a:latin typeface="Tahoma" charset="0"/>
              </a:endParaRPr>
            </a:p>
          </p:txBody>
        </p:sp>
        <p:sp>
          <p:nvSpPr>
            <p:cNvPr id="743432" name="Text Box 8"/>
            <p:cNvSpPr txBox="1">
              <a:spLocks noChangeArrowheads="1"/>
            </p:cNvSpPr>
            <p:nvPr/>
          </p:nvSpPr>
          <p:spPr bwMode="auto">
            <a:xfrm>
              <a:off x="768" y="1776"/>
              <a:ext cx="172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Class</a:t>
              </a:r>
            </a:p>
          </p:txBody>
        </p:sp>
        <p:sp>
          <p:nvSpPr>
            <p:cNvPr id="743433" name="Text Box 9"/>
            <p:cNvSpPr txBox="1">
              <a:spLocks noChangeArrowheads="1"/>
            </p:cNvSpPr>
            <p:nvPr/>
          </p:nvSpPr>
          <p:spPr bwMode="auto">
            <a:xfrm>
              <a:off x="816" y="2304"/>
              <a:ext cx="1920"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Responsibility</a:t>
              </a:r>
            </a:p>
          </p:txBody>
        </p:sp>
        <p:sp>
          <p:nvSpPr>
            <p:cNvPr id="743434" name="Text Box 10"/>
            <p:cNvSpPr txBox="1">
              <a:spLocks noChangeArrowheads="1"/>
            </p:cNvSpPr>
            <p:nvPr/>
          </p:nvSpPr>
          <p:spPr bwMode="auto">
            <a:xfrm>
              <a:off x="2928" y="2304"/>
              <a:ext cx="22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Collaborator</a:t>
              </a:r>
            </a:p>
          </p:txBody>
        </p:sp>
        <p:sp>
          <p:nvSpPr>
            <p:cNvPr id="743435" name="Text Box 11"/>
            <p:cNvSpPr txBox="1">
              <a:spLocks noChangeArrowheads="1"/>
            </p:cNvSpPr>
            <p:nvPr/>
          </p:nvSpPr>
          <p:spPr bwMode="auto">
            <a:xfrm>
              <a:off x="1392" y="1920"/>
              <a:ext cx="13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Comic Sans MS" charset="0"/>
                </a:rPr>
                <a:t>LayerJ</a:t>
              </a:r>
            </a:p>
          </p:txBody>
        </p:sp>
        <p:sp>
          <p:nvSpPr>
            <p:cNvPr id="743436" name="Text Box 12"/>
            <p:cNvSpPr txBox="1">
              <a:spLocks noChangeArrowheads="1"/>
            </p:cNvSpPr>
            <p:nvPr/>
          </p:nvSpPr>
          <p:spPr bwMode="auto">
            <a:xfrm>
              <a:off x="768" y="2544"/>
              <a:ext cx="1968" cy="10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Comic Sans MS" charset="0"/>
                </a:rPr>
                <a:t>Provides services to Layer J+1</a:t>
              </a:r>
            </a:p>
            <a:p>
              <a:pPr eaLnBrk="1" hangingPunct="1">
                <a:spcBef>
                  <a:spcPct val="50000"/>
                </a:spcBef>
              </a:pPr>
              <a:r>
                <a:rPr lang="en-GB" altLang="zh-CN">
                  <a:latin typeface="Comic Sans MS" charset="0"/>
                </a:rPr>
                <a:t>Delegates subtasks to Layer J-1</a:t>
              </a:r>
            </a:p>
          </p:txBody>
        </p:sp>
        <p:sp>
          <p:nvSpPr>
            <p:cNvPr id="743437" name="Text Box 13"/>
            <p:cNvSpPr txBox="1">
              <a:spLocks noChangeArrowheads="1"/>
            </p:cNvSpPr>
            <p:nvPr/>
          </p:nvSpPr>
          <p:spPr bwMode="auto">
            <a:xfrm>
              <a:off x="2976" y="2640"/>
              <a:ext cx="206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Comic Sans MS" charset="0"/>
                </a:rPr>
                <a:t>Layer J-1</a:t>
              </a:r>
            </a:p>
          </p:txBody>
        </p:sp>
      </p:gr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3" name="Rectangle 2"/>
          <p:cNvSpPr>
            <a:spLocks noGrp="1" noChangeArrowheads="1"/>
          </p:cNvSpPr>
          <p:nvPr>
            <p:ph type="title"/>
          </p:nvPr>
        </p:nvSpPr>
        <p:spPr/>
        <p:txBody>
          <a:bodyPr/>
          <a:lstStyle/>
          <a:p>
            <a:pPr eaLnBrk="1" hangingPunct="1"/>
            <a:r>
              <a:rPr lang="en-GB" altLang="zh-CN">
                <a:latin typeface="Garamond" charset="0"/>
                <a:ea typeface="宋体" charset="0"/>
              </a:rPr>
              <a:t>Layers Pattern: Consequences</a:t>
            </a:r>
          </a:p>
        </p:txBody>
      </p:sp>
      <p:sp>
        <p:nvSpPr>
          <p:cNvPr id="745474"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Benefits</a:t>
            </a:r>
          </a:p>
          <a:p>
            <a:pPr lvl="1" eaLnBrk="1" hangingPunct="1">
              <a:lnSpc>
                <a:spcPct val="90000"/>
              </a:lnSpc>
            </a:pPr>
            <a:r>
              <a:rPr lang="en-GB" altLang="zh-CN">
                <a:latin typeface="Arial" charset="0"/>
                <a:ea typeface="宋体" charset="0"/>
              </a:rPr>
              <a:t>Reuse of Layers</a:t>
            </a:r>
          </a:p>
          <a:p>
            <a:pPr lvl="1" eaLnBrk="1" hangingPunct="1">
              <a:lnSpc>
                <a:spcPct val="90000"/>
              </a:lnSpc>
            </a:pPr>
            <a:r>
              <a:rPr lang="en-GB" altLang="zh-CN">
                <a:latin typeface="Arial" charset="0"/>
                <a:ea typeface="宋体" charset="0"/>
              </a:rPr>
              <a:t>Support for standardisation</a:t>
            </a:r>
          </a:p>
          <a:p>
            <a:pPr lvl="1" eaLnBrk="1" hangingPunct="1">
              <a:lnSpc>
                <a:spcPct val="90000"/>
              </a:lnSpc>
            </a:pPr>
            <a:r>
              <a:rPr lang="en-GB" altLang="zh-CN">
                <a:latin typeface="Arial" charset="0"/>
                <a:ea typeface="宋体" charset="0"/>
              </a:rPr>
              <a:t>Localisation of dependencies</a:t>
            </a:r>
          </a:p>
          <a:p>
            <a:pPr lvl="1" eaLnBrk="1" hangingPunct="1">
              <a:lnSpc>
                <a:spcPct val="90000"/>
              </a:lnSpc>
            </a:pPr>
            <a:r>
              <a:rPr lang="en-GB" altLang="zh-CN">
                <a:latin typeface="Arial" charset="0"/>
                <a:ea typeface="宋体" charset="0"/>
              </a:rPr>
              <a:t>Exchangeability</a:t>
            </a:r>
          </a:p>
          <a:p>
            <a:pPr eaLnBrk="1" hangingPunct="1">
              <a:lnSpc>
                <a:spcPct val="90000"/>
              </a:lnSpc>
            </a:pPr>
            <a:r>
              <a:rPr lang="en-GB" altLang="zh-CN">
                <a:latin typeface="Arial" charset="0"/>
                <a:ea typeface="宋体" charset="0"/>
              </a:rPr>
              <a:t>Liabilities</a:t>
            </a:r>
          </a:p>
          <a:p>
            <a:pPr lvl="1" eaLnBrk="1" hangingPunct="1">
              <a:lnSpc>
                <a:spcPct val="90000"/>
              </a:lnSpc>
            </a:pPr>
            <a:r>
              <a:rPr lang="en-GB" altLang="zh-CN">
                <a:latin typeface="Arial" charset="0"/>
                <a:ea typeface="宋体" charset="0"/>
              </a:rPr>
              <a:t>Cascades of Changing Behaviour</a:t>
            </a:r>
          </a:p>
          <a:p>
            <a:pPr lvl="1" eaLnBrk="1" hangingPunct="1">
              <a:lnSpc>
                <a:spcPct val="90000"/>
              </a:lnSpc>
            </a:pPr>
            <a:r>
              <a:rPr lang="en-GB" altLang="zh-CN">
                <a:latin typeface="Arial" charset="0"/>
                <a:ea typeface="宋体" charset="0"/>
              </a:rPr>
              <a:t>Lower Efficiency</a:t>
            </a:r>
          </a:p>
          <a:p>
            <a:pPr lvl="1" eaLnBrk="1" hangingPunct="1">
              <a:lnSpc>
                <a:spcPct val="90000"/>
              </a:lnSpc>
            </a:pPr>
            <a:r>
              <a:rPr lang="en-GB" altLang="zh-CN">
                <a:latin typeface="Arial" charset="0"/>
                <a:ea typeface="宋体" charset="0"/>
              </a:rPr>
              <a:t>Unnecessary work</a:t>
            </a:r>
          </a:p>
          <a:p>
            <a:pPr lvl="1" eaLnBrk="1" hangingPunct="1">
              <a:lnSpc>
                <a:spcPct val="90000"/>
              </a:lnSpc>
            </a:pPr>
            <a:r>
              <a:rPr lang="en-GB" altLang="zh-CN">
                <a:latin typeface="Arial" charset="0"/>
                <a:ea typeface="宋体" charset="0"/>
              </a:rPr>
              <a:t>Difficulty of getting </a:t>
            </a:r>
            <a:r>
              <a:rPr lang="en-GB" altLang="zh-CN">
                <a:latin typeface="Tahoma" charset="0"/>
                <a:ea typeface="宋体" charset="0"/>
              </a:rPr>
              <a:t>‘</a:t>
            </a:r>
            <a:r>
              <a:rPr lang="en-GB" altLang="zh-CN">
                <a:latin typeface="Arial" charset="0"/>
                <a:ea typeface="宋体" charset="0"/>
              </a:rPr>
              <a:t>granularity</a:t>
            </a:r>
            <a:r>
              <a:rPr lang="en-GB" altLang="zh-CN">
                <a:latin typeface="Tahoma" charset="0"/>
                <a:ea typeface="宋体" charset="0"/>
              </a:rPr>
              <a:t>’</a:t>
            </a:r>
            <a:r>
              <a:rPr lang="en-GB" altLang="zh-CN">
                <a:latin typeface="Arial" charset="0"/>
                <a:ea typeface="宋体" charset="0"/>
              </a:rPr>
              <a:t> right</a:t>
            </a:r>
          </a:p>
        </p:txBody>
      </p:sp>
      <p:sp>
        <p:nvSpPr>
          <p:cNvPr id="7454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B10B8D-AD84-CE4B-90F0-B3A4FF50447C}" type="slidenum">
              <a:rPr lang="en-US" altLang="zh-CN" sz="1200">
                <a:latin typeface="Garamond" charset="0"/>
              </a:rPr>
              <a:pPr eaLnBrk="1" hangingPunct="1"/>
              <a:t>399</a:t>
            </a:fld>
            <a:endParaRPr lang="en-US" altLang="zh-CN" sz="1200">
              <a:latin typeface="Garamond"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80528" y="6497961"/>
            <a:ext cx="9577064" cy="36004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US" dirty="0" err="1"/>
              <a:t>Nonaka’s</a:t>
            </a:r>
            <a:r>
              <a:rPr lang="en-US" dirty="0"/>
              <a:t> ‘Spiral of Knowledge’</a:t>
            </a:r>
          </a:p>
        </p:txBody>
      </p:sp>
      <p:pic>
        <p:nvPicPr>
          <p:cNvPr id="4" name="Content Placeholder 3" descr="Tacit knowledge.gif"/>
          <p:cNvPicPr>
            <a:picLocks noGrp="1" noChangeAspect="1"/>
          </p:cNvPicPr>
          <p:nvPr>
            <p:ph idx="1"/>
          </p:nvPr>
        </p:nvPicPr>
        <p:blipFill>
          <a:blip r:embed="rId3">
            <a:extLst>
              <a:ext uri="{28A0092B-C50C-407E-A947-70E740481C1C}">
                <a14:useLocalDpi xmlns:a14="http://schemas.microsoft.com/office/drawing/2010/main" val="0"/>
              </a:ext>
            </a:extLst>
          </a:blip>
          <a:srcRect l="12548" r="12548"/>
          <a:stretch>
            <a:fillRect/>
          </a:stretch>
        </p:blipFill>
        <p:spPr/>
      </p:pic>
      <p:sp>
        <p:nvSpPr>
          <p:cNvPr id="6" name="Slide Number Placeholder 5"/>
          <p:cNvSpPr>
            <a:spLocks noGrp="1"/>
          </p:cNvSpPr>
          <p:nvPr>
            <p:ph type="sldNum" sz="quarter" idx="12"/>
          </p:nvPr>
        </p:nvSpPr>
        <p:spPr/>
        <p:txBody>
          <a:bodyPr/>
          <a:lstStyle/>
          <a:p>
            <a:fld id="{1EC248AB-E565-412B-9D95-9B07D6A4F3F3}" type="slidenum">
              <a:rPr lang="en-GB" smtClean="0">
                <a:solidFill>
                  <a:schemeClr val="accent6"/>
                </a:solidFill>
                <a:latin typeface="Arial Black" pitchFamily="34" charset="0"/>
              </a:rPr>
              <a:pPr/>
              <a:t>4</a:t>
            </a:fld>
            <a:endParaRPr lang="en-GB" dirty="0">
              <a:solidFill>
                <a:schemeClr val="accent6"/>
              </a:solidFill>
              <a:latin typeface="Arial Black" pitchFamily="34" charset="0"/>
            </a:endParaRPr>
          </a:p>
        </p:txBody>
      </p:sp>
      <p:sp>
        <p:nvSpPr>
          <p:cNvPr id="7" name="Slide Number Placeholder 5"/>
          <p:cNvSpPr txBox="1">
            <a:spLocks/>
          </p:cNvSpPr>
          <p:nvPr/>
        </p:nvSpPr>
        <p:spPr>
          <a:xfrm>
            <a:off x="8028384" y="6401222"/>
            <a:ext cx="792088" cy="412156"/>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200" dirty="0">
                <a:solidFill>
                  <a:schemeClr val="accent6"/>
                </a:solidFill>
                <a:latin typeface="Arial Black" pitchFamily="34" charset="0"/>
              </a:rPr>
              <a:t>o</a:t>
            </a:r>
            <a:r>
              <a:rPr kumimoji="0" lang="en-GB" sz="1200" b="0" i="0" u="none" strike="noStrike" kern="1200" cap="none" spc="0" normalizeH="0" baseline="0" noProof="0" dirty="0">
                <a:ln>
                  <a:noFill/>
                </a:ln>
                <a:solidFill>
                  <a:schemeClr val="accent6"/>
                </a:solidFill>
                <a:effectLst/>
                <a:uLnTx/>
                <a:uFillTx/>
                <a:latin typeface="Arial Black" pitchFamily="34" charset="0"/>
                <a:ea typeface="+mn-ea"/>
                <a:cs typeface="+mn-cs"/>
              </a:rPr>
              <a:t>f 20</a:t>
            </a:r>
          </a:p>
        </p:txBody>
      </p:sp>
      <p:cxnSp>
        <p:nvCxnSpPr>
          <p:cNvPr id="9" name="Straight Connector 8"/>
          <p:cNvCxnSpPr/>
          <p:nvPr/>
        </p:nvCxnSpPr>
        <p:spPr>
          <a:xfrm>
            <a:off x="35496" y="6741368"/>
            <a:ext cx="8712968" cy="0"/>
          </a:xfrm>
          <a:prstGeom prst="line">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68145" y="5733256"/>
            <a:ext cx="2840028" cy="369332"/>
          </a:xfrm>
          <a:prstGeom prst="rect">
            <a:avLst/>
          </a:prstGeom>
          <a:noFill/>
        </p:spPr>
        <p:txBody>
          <a:bodyPr wrap="none" rtlCol="0">
            <a:spAutoFit/>
          </a:bodyPr>
          <a:lstStyle/>
          <a:p>
            <a:r>
              <a:rPr lang="en-US" dirty="0" err="1"/>
              <a:t>Nonaka</a:t>
            </a:r>
            <a:r>
              <a:rPr lang="en-US" dirty="0"/>
              <a:t> and </a:t>
            </a:r>
            <a:r>
              <a:rPr lang="en-US" dirty="0" err="1"/>
              <a:t>Takeucki</a:t>
            </a:r>
            <a:r>
              <a:rPr lang="en-US" dirty="0"/>
              <a:t> (1995)</a:t>
            </a:r>
          </a:p>
        </p:txBody>
      </p:sp>
    </p:spTree>
    <p:extLst>
      <p:ext uri="{BB962C8B-B14F-4D97-AF65-F5344CB8AC3E}">
        <p14:creationId xmlns:p14="http://schemas.microsoft.com/office/powerpoint/2010/main" val="3655207494"/>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8" fill="hold" nodeType="clickEffect">
                                  <p:stCondLst>
                                    <p:cond delay="0"/>
                                  </p:stCondLst>
                                  <p:childTnLst>
                                    <p:anim calcmode="lin" valueType="num">
                                      <p:cBhvr>
                                        <p:cTn id="6" dur="20000"/>
                                        <p:tgtEl>
                                          <p:spTgt spid="9"/>
                                        </p:tgtEl>
                                        <p:attrNameLst>
                                          <p:attrName>ppt_x</p:attrName>
                                        </p:attrNameLst>
                                      </p:cBhvr>
                                      <p:tavLst>
                                        <p:tav tm="0">
                                          <p:val>
                                            <p:strVal val="ppt_x"/>
                                          </p:val>
                                        </p:tav>
                                        <p:tav tm="100000">
                                          <p:val>
                                            <p:strVal val="ppt_x-ppt_w/2"/>
                                          </p:val>
                                        </p:tav>
                                      </p:tavLst>
                                    </p:anim>
                                    <p:anim calcmode="lin" valueType="num">
                                      <p:cBhvr>
                                        <p:cTn id="7" dur="20000"/>
                                        <p:tgtEl>
                                          <p:spTgt spid="9"/>
                                        </p:tgtEl>
                                        <p:attrNameLst>
                                          <p:attrName>ppt_y</p:attrName>
                                        </p:attrNameLst>
                                      </p:cBhvr>
                                      <p:tavLst>
                                        <p:tav tm="0">
                                          <p:val>
                                            <p:strVal val="ppt_y"/>
                                          </p:val>
                                        </p:tav>
                                        <p:tav tm="100000">
                                          <p:val>
                                            <p:strVal val="ppt_y"/>
                                          </p:val>
                                        </p:tav>
                                      </p:tavLst>
                                    </p:anim>
                                    <p:anim calcmode="lin" valueType="num">
                                      <p:cBhvr>
                                        <p:cTn id="8" dur="20000"/>
                                        <p:tgtEl>
                                          <p:spTgt spid="9"/>
                                        </p:tgtEl>
                                        <p:attrNameLst>
                                          <p:attrName>ppt_w</p:attrName>
                                        </p:attrNameLst>
                                      </p:cBhvr>
                                      <p:tavLst>
                                        <p:tav tm="0">
                                          <p:val>
                                            <p:strVal val="ppt_w"/>
                                          </p:val>
                                        </p:tav>
                                        <p:tav tm="100000">
                                          <p:val>
                                            <p:fltVal val="0"/>
                                          </p:val>
                                        </p:tav>
                                      </p:tavLst>
                                    </p:anim>
                                    <p:anim calcmode="lin" valueType="num">
                                      <p:cBhvr>
                                        <p:cTn id="9" dur="20000"/>
                                        <p:tgtEl>
                                          <p:spTgt spid="9"/>
                                        </p:tgtEl>
                                        <p:attrNameLst>
                                          <p:attrName>ppt_h</p:attrName>
                                        </p:attrNameLst>
                                      </p:cBhvr>
                                      <p:tavLst>
                                        <p:tav tm="0">
                                          <p:val>
                                            <p:strVal val="ppt_h"/>
                                          </p:val>
                                        </p:tav>
                                        <p:tav tm="100000">
                                          <p:val>
                                            <p:strVal val="ppt_h"/>
                                          </p:val>
                                        </p:tav>
                                      </p:tavLst>
                                    </p:anim>
                                    <p:set>
                                      <p:cBhvr>
                                        <p:cTn id="10" dur="1" fill="hold">
                                          <p:stCondLst>
                                            <p:cond delay="19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altLang="zh-CN">
                <a:latin typeface="Garamond" charset="0"/>
                <a:ea typeface="宋体" charset="0"/>
              </a:rPr>
              <a:t>Software Evolution (cont</a:t>
            </a:r>
            <a:r>
              <a:rPr lang="en-US" altLang="zh-CN">
                <a:latin typeface="Times New Roman" charset="0"/>
                <a:ea typeface="宋体" charset="0"/>
              </a:rPr>
              <a:t>’</a:t>
            </a:r>
            <a:r>
              <a:rPr lang="en-US" altLang="zh-CN">
                <a:latin typeface="Garamond" charset="0"/>
                <a:ea typeface="宋体" charset="0"/>
              </a:rPr>
              <a:t>d)</a:t>
            </a:r>
          </a:p>
        </p:txBody>
      </p:sp>
      <p:sp>
        <p:nvSpPr>
          <p:cNvPr id="82946" name="Rectangle 3"/>
          <p:cNvSpPr>
            <a:spLocks noGrp="1" noChangeArrowheads="1"/>
          </p:cNvSpPr>
          <p:nvPr>
            <p:ph idx="1"/>
          </p:nvPr>
        </p:nvSpPr>
        <p:spPr/>
        <p:txBody>
          <a:bodyPr/>
          <a:lstStyle/>
          <a:p>
            <a:pPr eaLnBrk="1" hangingPunct="1">
              <a:lnSpc>
                <a:spcPct val="90000"/>
              </a:lnSpc>
            </a:pPr>
            <a:r>
              <a:rPr lang="en-US" altLang="zh-CN" sz="2600">
                <a:latin typeface="Arial" charset="0"/>
                <a:ea typeface="宋体" charset="0"/>
              </a:rPr>
              <a:t>Technology</a:t>
            </a:r>
          </a:p>
          <a:p>
            <a:pPr marL="742950" lvl="1" indent="-285750" eaLnBrk="1" hangingPunct="1">
              <a:lnSpc>
                <a:spcPct val="90000"/>
              </a:lnSpc>
            </a:pPr>
            <a:r>
              <a:rPr lang="en-US" altLang="zh-CN" sz="2200">
                <a:latin typeface="Arial" charset="0"/>
                <a:ea typeface="宋体" charset="0"/>
              </a:rPr>
              <a:t>Languages: Assembler , Procedural, Structured, </a:t>
            </a:r>
            <a:br>
              <a:rPr lang="en-US" altLang="zh-CN" sz="2200">
                <a:latin typeface="Arial" charset="0"/>
                <a:ea typeface="宋体" charset="0"/>
              </a:rPr>
            </a:br>
            <a:r>
              <a:rPr lang="en-US" altLang="zh-CN" sz="2200">
                <a:latin typeface="Arial" charset="0"/>
                <a:ea typeface="宋体" charset="0"/>
              </a:rPr>
              <a:t>		     Object-Oriented</a:t>
            </a:r>
          </a:p>
          <a:p>
            <a:pPr marL="742950" lvl="1" indent="-285750" eaLnBrk="1" hangingPunct="1">
              <a:lnSpc>
                <a:spcPct val="90000"/>
              </a:lnSpc>
            </a:pPr>
            <a:r>
              <a:rPr lang="en-US" altLang="zh-CN" sz="2200">
                <a:latin typeface="Arial" charset="0"/>
                <a:ea typeface="宋体" charset="0"/>
              </a:rPr>
              <a:t>3GL/4GL/CASE</a:t>
            </a:r>
          </a:p>
          <a:p>
            <a:pPr marL="742950" lvl="1" indent="-285750" eaLnBrk="1" hangingPunct="1">
              <a:lnSpc>
                <a:spcPct val="90000"/>
              </a:lnSpc>
            </a:pPr>
            <a:r>
              <a:rPr lang="en-US" altLang="zh-CN" sz="2200">
                <a:latin typeface="Arial" charset="0"/>
                <a:ea typeface="宋体" charset="0"/>
              </a:rPr>
              <a:t>Life Cycle Tools</a:t>
            </a:r>
          </a:p>
          <a:p>
            <a:pPr marL="1143000" lvl="2" indent="-228600" eaLnBrk="1" hangingPunct="1">
              <a:lnSpc>
                <a:spcPct val="90000"/>
              </a:lnSpc>
            </a:pPr>
            <a:r>
              <a:rPr lang="en-US" altLang="zh-CN" sz="2000">
                <a:latin typeface="Arial" charset="0"/>
                <a:ea typeface="宋体" charset="0"/>
              </a:rPr>
              <a:t>Requirements, Architecting, Building, Testing</a:t>
            </a:r>
          </a:p>
          <a:p>
            <a:pPr marL="1143000" lvl="2" indent="-228600" eaLnBrk="1" hangingPunct="1">
              <a:lnSpc>
                <a:spcPct val="90000"/>
              </a:lnSpc>
            </a:pPr>
            <a:r>
              <a:rPr lang="en-US" altLang="zh-CN" sz="2000">
                <a:latin typeface="Arial" charset="0"/>
                <a:ea typeface="宋体" charset="0"/>
              </a:rPr>
              <a:t>Configuration Management/Version Control</a:t>
            </a:r>
          </a:p>
          <a:p>
            <a:pPr marL="1143000" lvl="2" indent="-228600" eaLnBrk="1" hangingPunct="1">
              <a:lnSpc>
                <a:spcPct val="90000"/>
              </a:lnSpc>
            </a:pPr>
            <a:r>
              <a:rPr lang="en-US" altLang="zh-CN" sz="2000">
                <a:latin typeface="Arial" charset="0"/>
                <a:ea typeface="宋体" charset="0"/>
              </a:rPr>
              <a:t>Round-trip Engineering (manual steps)</a:t>
            </a:r>
          </a:p>
          <a:p>
            <a:pPr marL="1143000" lvl="2" indent="-228600" eaLnBrk="1" hangingPunct="1">
              <a:lnSpc>
                <a:spcPct val="90000"/>
              </a:lnSpc>
            </a:pPr>
            <a:r>
              <a:rPr lang="en-US" altLang="zh-CN" sz="2000" b="1">
                <a:latin typeface="Arial" charset="0"/>
                <a:ea typeface="宋体" charset="0"/>
              </a:rPr>
              <a:t>Simultaneous</a:t>
            </a:r>
            <a:r>
              <a:rPr lang="en-US" altLang="zh-CN" sz="2000">
                <a:latin typeface="Arial" charset="0"/>
                <a:ea typeface="宋体" charset="0"/>
              </a:rPr>
              <a:t> round-trip tools</a:t>
            </a:r>
          </a:p>
          <a:p>
            <a:pPr marL="742950" lvl="1" indent="-285750" eaLnBrk="1" hangingPunct="1">
              <a:lnSpc>
                <a:spcPct val="90000"/>
              </a:lnSpc>
            </a:pPr>
            <a:r>
              <a:rPr lang="en-US" altLang="zh-CN" sz="2200">
                <a:latin typeface="Arial" charset="0"/>
                <a:ea typeface="宋体" charset="0"/>
              </a:rPr>
              <a:t>Modeling:</a:t>
            </a:r>
          </a:p>
          <a:p>
            <a:pPr marL="1143000" lvl="2" indent="-228600" eaLnBrk="1" hangingPunct="1">
              <a:lnSpc>
                <a:spcPct val="90000"/>
              </a:lnSpc>
            </a:pPr>
            <a:r>
              <a:rPr lang="en-US" altLang="zh-CN" sz="2000">
                <a:latin typeface="Arial" charset="0"/>
                <a:ea typeface="宋体" charset="0"/>
              </a:rPr>
              <a:t>Structured, DFD, </a:t>
            </a:r>
          </a:p>
          <a:p>
            <a:pPr marL="1143000" lvl="2" indent="-228600" eaLnBrk="1" hangingPunct="1">
              <a:lnSpc>
                <a:spcPct val="90000"/>
              </a:lnSpc>
            </a:pPr>
            <a:r>
              <a:rPr lang="en-US" altLang="zh-CN" sz="2000">
                <a:latin typeface="Arial" charset="0"/>
                <a:ea typeface="宋体" charset="0"/>
              </a:rPr>
              <a:t>Coad, OMT, Booch,</a:t>
            </a:r>
          </a:p>
          <a:p>
            <a:pPr marL="1143000" lvl="2" indent="-228600" eaLnBrk="1" hangingPunct="1">
              <a:lnSpc>
                <a:spcPct val="90000"/>
              </a:lnSpc>
            </a:pPr>
            <a:r>
              <a:rPr lang="en-US" altLang="zh-CN" sz="2000">
                <a:latin typeface="Arial" charset="0"/>
                <a:ea typeface="宋体" charset="0"/>
              </a:rPr>
              <a:t>UML</a:t>
            </a:r>
          </a:p>
        </p:txBody>
      </p:sp>
      <p:sp>
        <p:nvSpPr>
          <p:cNvPr id="829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7D8A344-6930-F041-885C-971405688FCF}" type="slidenum">
              <a:rPr lang="en-US" altLang="zh-CN" sz="1200">
                <a:latin typeface="Garamond" charset="0"/>
              </a:rPr>
              <a:pPr eaLnBrk="1" hangingPunct="1"/>
              <a:t>40</a:t>
            </a:fld>
            <a:endParaRPr lang="en-US" altLang="zh-CN" sz="1200">
              <a:latin typeface="Garamond" charset="0"/>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21" name="Rectangle 2"/>
          <p:cNvSpPr>
            <a:spLocks noGrp="1" noChangeArrowheads="1"/>
          </p:cNvSpPr>
          <p:nvPr>
            <p:ph type="title"/>
          </p:nvPr>
        </p:nvSpPr>
        <p:spPr/>
        <p:txBody>
          <a:bodyPr/>
          <a:lstStyle/>
          <a:p>
            <a:pPr eaLnBrk="1" hangingPunct="1"/>
            <a:r>
              <a:rPr lang="en-GB" altLang="zh-CN">
                <a:latin typeface="Garamond" charset="0"/>
                <a:ea typeface="宋体" charset="0"/>
              </a:rPr>
              <a:t>Layers Pattern: Variants</a:t>
            </a:r>
          </a:p>
        </p:txBody>
      </p:sp>
      <p:sp>
        <p:nvSpPr>
          <p:cNvPr id="747522"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Relaxed Layer System</a:t>
            </a:r>
          </a:p>
          <a:p>
            <a:pPr lvl="1" eaLnBrk="1" hangingPunct="1">
              <a:lnSpc>
                <a:spcPct val="90000"/>
              </a:lnSpc>
            </a:pPr>
            <a:r>
              <a:rPr lang="en-GB" altLang="zh-CN">
                <a:latin typeface="Arial" charset="0"/>
                <a:ea typeface="宋体" charset="0"/>
              </a:rPr>
              <a:t>A.k.a. </a:t>
            </a:r>
            <a:r>
              <a:rPr lang="en-GB" altLang="zh-CN">
                <a:latin typeface="Tahoma" charset="0"/>
                <a:ea typeface="宋体" charset="0"/>
              </a:rPr>
              <a:t>‘</a:t>
            </a:r>
            <a:r>
              <a:rPr lang="en-GB" altLang="zh-CN">
                <a:latin typeface="Arial" charset="0"/>
                <a:ea typeface="宋体" charset="0"/>
              </a:rPr>
              <a:t>open</a:t>
            </a:r>
            <a:r>
              <a:rPr lang="en-GB" altLang="zh-CN">
                <a:latin typeface="Tahoma" charset="0"/>
                <a:ea typeface="宋体" charset="0"/>
              </a:rPr>
              <a:t>’</a:t>
            </a:r>
            <a:r>
              <a:rPr lang="en-GB" altLang="zh-CN">
                <a:latin typeface="Arial" charset="0"/>
                <a:ea typeface="宋体" charset="0"/>
              </a:rPr>
              <a:t> layered system</a:t>
            </a:r>
          </a:p>
          <a:p>
            <a:pPr lvl="1" eaLnBrk="1" hangingPunct="1">
              <a:lnSpc>
                <a:spcPct val="90000"/>
              </a:lnSpc>
            </a:pPr>
            <a:r>
              <a:rPr lang="en-GB" altLang="zh-CN">
                <a:latin typeface="Arial" charset="0"/>
                <a:ea typeface="宋体" charset="0"/>
              </a:rPr>
              <a:t>Layer can talk to any layer below it</a:t>
            </a:r>
          </a:p>
          <a:p>
            <a:pPr lvl="3" eaLnBrk="1" hangingPunct="1">
              <a:lnSpc>
                <a:spcPct val="90000"/>
              </a:lnSpc>
            </a:pPr>
            <a:r>
              <a:rPr lang="en-GB" altLang="zh-CN">
                <a:latin typeface="Arial" charset="0"/>
                <a:ea typeface="宋体" charset="0"/>
              </a:rPr>
              <a:t>In </a:t>
            </a:r>
            <a:r>
              <a:rPr lang="en-GB" altLang="zh-CN">
                <a:latin typeface="Tahoma" charset="0"/>
                <a:ea typeface="宋体" charset="0"/>
              </a:rPr>
              <a:t>‘</a:t>
            </a:r>
            <a:r>
              <a:rPr lang="en-GB" altLang="zh-CN">
                <a:latin typeface="Arial" charset="0"/>
                <a:ea typeface="宋体" charset="0"/>
              </a:rPr>
              <a:t>closed</a:t>
            </a:r>
            <a:r>
              <a:rPr lang="en-GB" altLang="zh-CN">
                <a:latin typeface="Tahoma" charset="0"/>
                <a:ea typeface="宋体" charset="0"/>
              </a:rPr>
              <a:t>’</a:t>
            </a:r>
            <a:r>
              <a:rPr lang="en-GB" altLang="zh-CN">
                <a:latin typeface="Arial" charset="0"/>
                <a:ea typeface="宋体" charset="0"/>
              </a:rPr>
              <a:t> layer systems can talk only to the layer immediately below</a:t>
            </a:r>
          </a:p>
          <a:p>
            <a:pPr lvl="1" eaLnBrk="1" hangingPunct="1">
              <a:lnSpc>
                <a:spcPct val="90000"/>
              </a:lnSpc>
            </a:pPr>
            <a:r>
              <a:rPr lang="en-GB" altLang="zh-CN">
                <a:latin typeface="Arial" charset="0"/>
                <a:ea typeface="宋体" charset="0"/>
              </a:rPr>
              <a:t>Gains in performance, flexibility</a:t>
            </a:r>
          </a:p>
          <a:p>
            <a:pPr lvl="2" eaLnBrk="1" hangingPunct="1">
              <a:lnSpc>
                <a:spcPct val="90000"/>
              </a:lnSpc>
            </a:pPr>
            <a:r>
              <a:rPr lang="en-GB" altLang="zh-CN">
                <a:latin typeface="Arial" charset="0"/>
                <a:ea typeface="宋体" charset="0"/>
              </a:rPr>
              <a:t>Loses maintainability</a:t>
            </a:r>
          </a:p>
          <a:p>
            <a:pPr eaLnBrk="1" hangingPunct="1">
              <a:lnSpc>
                <a:spcPct val="90000"/>
              </a:lnSpc>
            </a:pPr>
            <a:r>
              <a:rPr lang="en-GB" altLang="zh-CN">
                <a:latin typeface="Arial" charset="0"/>
                <a:ea typeface="宋体" charset="0"/>
              </a:rPr>
              <a:t>Layering through Inheritance</a:t>
            </a:r>
          </a:p>
          <a:p>
            <a:pPr lvl="1" eaLnBrk="1" hangingPunct="1">
              <a:lnSpc>
                <a:spcPct val="90000"/>
              </a:lnSpc>
            </a:pPr>
            <a:r>
              <a:rPr lang="en-GB" altLang="zh-CN">
                <a:latin typeface="Arial" charset="0"/>
                <a:ea typeface="宋体" charset="0"/>
              </a:rPr>
              <a:t>Abstract classes at Layer 0 etc.,</a:t>
            </a:r>
          </a:p>
        </p:txBody>
      </p:sp>
      <p:sp>
        <p:nvSpPr>
          <p:cNvPr id="7475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C800A6F-51D3-624A-8416-14638BCE3751}" type="slidenum">
              <a:rPr lang="en-US" altLang="zh-CN" sz="1200">
                <a:latin typeface="Garamond" charset="0"/>
              </a:rPr>
              <a:pPr eaLnBrk="1" hangingPunct="1"/>
              <a:t>400</a:t>
            </a:fld>
            <a:endParaRPr lang="en-US" altLang="zh-CN" sz="1200">
              <a:latin typeface="Garamond" charset="0"/>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69" name="Rectangle 2"/>
          <p:cNvSpPr>
            <a:spLocks noGrp="1" noChangeArrowheads="1"/>
          </p:cNvSpPr>
          <p:nvPr>
            <p:ph type="title"/>
          </p:nvPr>
        </p:nvSpPr>
        <p:spPr/>
        <p:txBody>
          <a:bodyPr/>
          <a:lstStyle/>
          <a:p>
            <a:pPr eaLnBrk="1" hangingPunct="1"/>
            <a:r>
              <a:rPr lang="en-GB" altLang="zh-CN">
                <a:latin typeface="Garamond" charset="0"/>
                <a:ea typeface="宋体" charset="0"/>
              </a:rPr>
              <a:t>Broker Pattern</a:t>
            </a:r>
          </a:p>
        </p:txBody>
      </p:sp>
      <p:sp>
        <p:nvSpPr>
          <p:cNvPr id="749570" name="Rectangle 3"/>
          <p:cNvSpPr>
            <a:spLocks noGrp="1" noChangeArrowheads="1"/>
          </p:cNvSpPr>
          <p:nvPr>
            <p:ph idx="1"/>
          </p:nvPr>
        </p:nvSpPr>
        <p:spPr/>
        <p:txBody>
          <a:bodyPr/>
          <a:lstStyle/>
          <a:p>
            <a:pPr eaLnBrk="1" hangingPunct="1"/>
            <a:r>
              <a:rPr lang="en-GB" altLang="zh-CN" sz="2600">
                <a:latin typeface="Arial" charset="0"/>
                <a:ea typeface="宋体" charset="0"/>
              </a:rPr>
              <a:t>Context</a:t>
            </a:r>
          </a:p>
          <a:p>
            <a:pPr lvl="1" eaLnBrk="1" hangingPunct="1"/>
            <a:r>
              <a:rPr lang="en-GB" altLang="zh-CN" sz="2200">
                <a:latin typeface="Arial" charset="0"/>
                <a:ea typeface="宋体" charset="0"/>
              </a:rPr>
              <a:t>Distributed, possibly heterogeneous system of independent co-operating </a:t>
            </a:r>
            <a:r>
              <a:rPr lang="en-GB" altLang="zh-CN" sz="2200">
                <a:latin typeface="Tahoma" charset="0"/>
                <a:ea typeface="宋体" charset="0"/>
              </a:rPr>
              <a:t>“</a:t>
            </a:r>
            <a:r>
              <a:rPr lang="en-GB" altLang="zh-CN" sz="2200">
                <a:latin typeface="Arial" charset="0"/>
                <a:ea typeface="宋体" charset="0"/>
              </a:rPr>
              <a:t>components</a:t>
            </a:r>
            <a:r>
              <a:rPr lang="en-GB" altLang="zh-CN" sz="2200">
                <a:latin typeface="Tahoma" charset="0"/>
                <a:ea typeface="宋体" charset="0"/>
              </a:rPr>
              <a:t>”</a:t>
            </a:r>
            <a:endParaRPr lang="en-GB" altLang="zh-CN" sz="2200">
              <a:latin typeface="Arial" charset="0"/>
              <a:ea typeface="宋体" charset="0"/>
            </a:endParaRPr>
          </a:p>
          <a:p>
            <a:pPr eaLnBrk="1" hangingPunct="1"/>
            <a:r>
              <a:rPr lang="en-GB" altLang="zh-CN" sz="2600">
                <a:latin typeface="Arial" charset="0"/>
                <a:ea typeface="宋体" charset="0"/>
              </a:rPr>
              <a:t>Problem</a:t>
            </a:r>
          </a:p>
          <a:p>
            <a:pPr lvl="1" eaLnBrk="1" hangingPunct="1"/>
            <a:r>
              <a:rPr lang="en-GB" altLang="zh-CN" sz="2200">
                <a:latin typeface="Arial" charset="0"/>
                <a:ea typeface="宋体" charset="0"/>
              </a:rPr>
              <a:t>How to partition functionality to deliver a set of decoupled, interoperating components</a:t>
            </a:r>
          </a:p>
          <a:p>
            <a:pPr eaLnBrk="1" hangingPunct="1"/>
            <a:r>
              <a:rPr lang="en-GB" altLang="zh-CN" sz="2600">
                <a:latin typeface="Arial" charset="0"/>
                <a:ea typeface="宋体" charset="0"/>
              </a:rPr>
              <a:t>Solution</a:t>
            </a:r>
          </a:p>
          <a:p>
            <a:pPr lvl="1" eaLnBrk="1" hangingPunct="1"/>
            <a:r>
              <a:rPr lang="en-GB" altLang="zh-CN" sz="2200">
                <a:latin typeface="Arial" charset="0"/>
                <a:ea typeface="宋体" charset="0"/>
              </a:rPr>
              <a:t>Introduce a Broker component to decouple clients and servers</a:t>
            </a:r>
          </a:p>
        </p:txBody>
      </p:sp>
      <p:sp>
        <p:nvSpPr>
          <p:cNvPr id="7495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19F7223-CEA3-BB44-87D8-1D2D5F9297A1}" type="slidenum">
              <a:rPr lang="en-US" altLang="zh-CN" sz="1200">
                <a:latin typeface="Garamond" charset="0"/>
              </a:rPr>
              <a:pPr eaLnBrk="1" hangingPunct="1"/>
              <a:t>401</a:t>
            </a:fld>
            <a:endParaRPr lang="en-US" altLang="zh-CN" sz="1200">
              <a:latin typeface="Garamond" charset="0"/>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7" name="Rectangle 2"/>
          <p:cNvSpPr>
            <a:spLocks noGrp="1" noChangeArrowheads="1"/>
          </p:cNvSpPr>
          <p:nvPr>
            <p:ph type="title"/>
          </p:nvPr>
        </p:nvSpPr>
        <p:spPr/>
        <p:txBody>
          <a:bodyPr/>
          <a:lstStyle/>
          <a:p>
            <a:pPr eaLnBrk="1" hangingPunct="1"/>
            <a:r>
              <a:rPr lang="en-GB" altLang="zh-CN">
                <a:latin typeface="Garamond" charset="0"/>
                <a:ea typeface="宋体" charset="0"/>
              </a:rPr>
              <a:t>Broker Pattern:Structure</a:t>
            </a:r>
          </a:p>
        </p:txBody>
      </p:sp>
      <p:sp>
        <p:nvSpPr>
          <p:cNvPr id="75161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2868BB2-5339-974A-BBF4-4F715EBADF1E}" type="slidenum">
              <a:rPr lang="en-US" altLang="zh-CN" sz="1200">
                <a:latin typeface="Garamond" charset="0"/>
              </a:rPr>
              <a:pPr eaLnBrk="1" hangingPunct="1"/>
              <a:t>402</a:t>
            </a:fld>
            <a:endParaRPr lang="en-US" altLang="zh-CN" sz="1200">
              <a:latin typeface="Garamond" charset="0"/>
            </a:endParaRPr>
          </a:p>
        </p:txBody>
      </p:sp>
      <p:grpSp>
        <p:nvGrpSpPr>
          <p:cNvPr id="751619" name="Group 3"/>
          <p:cNvGrpSpPr>
            <a:grpSpLocks/>
          </p:cNvGrpSpPr>
          <p:nvPr/>
        </p:nvGrpSpPr>
        <p:grpSpPr bwMode="auto">
          <a:xfrm>
            <a:off x="544513" y="4481513"/>
            <a:ext cx="2362200" cy="1292225"/>
            <a:chOff x="672" y="3168"/>
            <a:chExt cx="1488" cy="814"/>
          </a:xfrm>
        </p:grpSpPr>
        <p:sp>
          <p:nvSpPr>
            <p:cNvPr id="751665" name="Text Box 4"/>
            <p:cNvSpPr txBox="1">
              <a:spLocks noChangeArrowheads="1"/>
            </p:cNvSpPr>
            <p:nvPr/>
          </p:nvSpPr>
          <p:spPr bwMode="auto">
            <a:xfrm>
              <a:off x="672" y="3168"/>
              <a:ext cx="1488" cy="29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Client</a:t>
              </a:r>
            </a:p>
          </p:txBody>
        </p:sp>
        <p:sp>
          <p:nvSpPr>
            <p:cNvPr id="751666" name="Text Box 5"/>
            <p:cNvSpPr txBox="1">
              <a:spLocks noChangeArrowheads="1"/>
            </p:cNvSpPr>
            <p:nvPr/>
          </p:nvSpPr>
          <p:spPr bwMode="auto">
            <a:xfrm>
              <a:off x="672" y="3456"/>
              <a:ext cx="1488" cy="52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call_server()  start_task( )  use_Broker_API</a:t>
              </a:r>
            </a:p>
          </p:txBody>
        </p:sp>
      </p:grpSp>
      <p:grpSp>
        <p:nvGrpSpPr>
          <p:cNvPr id="751620" name="Group 6"/>
          <p:cNvGrpSpPr>
            <a:grpSpLocks/>
          </p:cNvGrpSpPr>
          <p:nvPr/>
        </p:nvGrpSpPr>
        <p:grpSpPr bwMode="auto">
          <a:xfrm>
            <a:off x="468313" y="1357313"/>
            <a:ext cx="2362200" cy="1917700"/>
            <a:chOff x="672" y="1488"/>
            <a:chExt cx="1488" cy="1208"/>
          </a:xfrm>
        </p:grpSpPr>
        <p:grpSp>
          <p:nvGrpSpPr>
            <p:cNvPr id="751660" name="Group 7"/>
            <p:cNvGrpSpPr>
              <a:grpSpLocks/>
            </p:cNvGrpSpPr>
            <p:nvPr/>
          </p:nvGrpSpPr>
          <p:grpSpPr bwMode="auto">
            <a:xfrm>
              <a:off x="672" y="1488"/>
              <a:ext cx="1488" cy="1208"/>
              <a:chOff x="672" y="1488"/>
              <a:chExt cx="1488" cy="1208"/>
            </a:xfrm>
          </p:grpSpPr>
          <p:sp>
            <p:nvSpPr>
              <p:cNvPr id="751663" name="Text Box 8"/>
              <p:cNvSpPr txBox="1">
                <a:spLocks noChangeArrowheads="1"/>
              </p:cNvSpPr>
              <p:nvPr/>
            </p:nvSpPr>
            <p:spPr bwMode="auto">
              <a:xfrm>
                <a:off x="672" y="1488"/>
                <a:ext cx="1488" cy="52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Client-side Proxy</a:t>
                </a:r>
              </a:p>
            </p:txBody>
          </p:sp>
          <p:sp>
            <p:nvSpPr>
              <p:cNvPr id="751664" name="Text Box 9"/>
              <p:cNvSpPr txBox="1">
                <a:spLocks noChangeArrowheads="1"/>
              </p:cNvSpPr>
              <p:nvPr/>
            </p:nvSpPr>
            <p:spPr bwMode="auto">
              <a:xfrm>
                <a:off x="672" y="2016"/>
                <a:ext cx="1488" cy="68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pack-data() unpack_data() send_request( )  return( )</a:t>
                </a:r>
              </a:p>
            </p:txBody>
          </p:sp>
        </p:grpSp>
        <p:sp>
          <p:nvSpPr>
            <p:cNvPr id="751661" name="Text Box 10"/>
            <p:cNvSpPr txBox="1">
              <a:spLocks noChangeArrowheads="1"/>
            </p:cNvSpPr>
            <p:nvPr/>
          </p:nvSpPr>
          <p:spPr bwMode="auto">
            <a:xfrm>
              <a:off x="672" y="1488"/>
              <a:ext cx="1488" cy="52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Client-side Proxy</a:t>
              </a:r>
            </a:p>
          </p:txBody>
        </p:sp>
        <p:sp>
          <p:nvSpPr>
            <p:cNvPr id="751662" name="Text Box 11"/>
            <p:cNvSpPr txBox="1">
              <a:spLocks noChangeArrowheads="1"/>
            </p:cNvSpPr>
            <p:nvPr/>
          </p:nvSpPr>
          <p:spPr bwMode="auto">
            <a:xfrm>
              <a:off x="672" y="2016"/>
              <a:ext cx="1488" cy="68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pack-data() unpack_data() send_request( )  return( )</a:t>
              </a:r>
            </a:p>
          </p:txBody>
        </p:sp>
      </p:grpSp>
      <p:grpSp>
        <p:nvGrpSpPr>
          <p:cNvPr id="751621" name="Group 12"/>
          <p:cNvGrpSpPr>
            <a:grpSpLocks/>
          </p:cNvGrpSpPr>
          <p:nvPr/>
        </p:nvGrpSpPr>
        <p:grpSpPr bwMode="auto">
          <a:xfrm>
            <a:off x="6869113" y="1158875"/>
            <a:ext cx="1973262" cy="1917700"/>
            <a:chOff x="4080" y="1488"/>
            <a:chExt cx="1488" cy="1208"/>
          </a:xfrm>
        </p:grpSpPr>
        <p:sp>
          <p:nvSpPr>
            <p:cNvPr id="751658" name="Text Box 13"/>
            <p:cNvSpPr txBox="1">
              <a:spLocks noChangeArrowheads="1"/>
            </p:cNvSpPr>
            <p:nvPr/>
          </p:nvSpPr>
          <p:spPr bwMode="auto">
            <a:xfrm>
              <a:off x="4080" y="1488"/>
              <a:ext cx="1488" cy="52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Server-side Proxy</a:t>
              </a:r>
            </a:p>
          </p:txBody>
        </p:sp>
        <p:sp>
          <p:nvSpPr>
            <p:cNvPr id="751659" name="Text Box 14"/>
            <p:cNvSpPr txBox="1">
              <a:spLocks noChangeArrowheads="1"/>
            </p:cNvSpPr>
            <p:nvPr/>
          </p:nvSpPr>
          <p:spPr bwMode="auto">
            <a:xfrm>
              <a:off x="4080" y="2016"/>
              <a:ext cx="1488" cy="68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pack-data() unpack_data() call_service( )  send_response( )</a:t>
              </a:r>
            </a:p>
          </p:txBody>
        </p:sp>
      </p:grpSp>
      <p:grpSp>
        <p:nvGrpSpPr>
          <p:cNvPr id="751622" name="Group 15"/>
          <p:cNvGrpSpPr>
            <a:grpSpLocks/>
          </p:cNvGrpSpPr>
          <p:nvPr/>
        </p:nvGrpSpPr>
        <p:grpSpPr bwMode="auto">
          <a:xfrm>
            <a:off x="3668713" y="1052513"/>
            <a:ext cx="2362200" cy="2514600"/>
            <a:chOff x="2400" y="1152"/>
            <a:chExt cx="1488" cy="1584"/>
          </a:xfrm>
        </p:grpSpPr>
        <p:sp>
          <p:nvSpPr>
            <p:cNvPr id="751656" name="Text Box 16"/>
            <p:cNvSpPr txBox="1">
              <a:spLocks noChangeArrowheads="1"/>
            </p:cNvSpPr>
            <p:nvPr/>
          </p:nvSpPr>
          <p:spPr bwMode="auto">
            <a:xfrm>
              <a:off x="2400" y="1152"/>
              <a:ext cx="1488" cy="29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Broker</a:t>
              </a:r>
            </a:p>
          </p:txBody>
        </p:sp>
        <p:sp>
          <p:nvSpPr>
            <p:cNvPr id="751657" name="Text Box 17"/>
            <p:cNvSpPr txBox="1">
              <a:spLocks noChangeArrowheads="1"/>
            </p:cNvSpPr>
            <p:nvPr/>
          </p:nvSpPr>
          <p:spPr bwMode="auto">
            <a:xfrm>
              <a:off x="2400" y="1440"/>
              <a:ext cx="1488" cy="129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main_event_loop() update_repository() register_service( )  acknowledgement() find_server() find_client() forward_request() forward_response()</a:t>
              </a:r>
            </a:p>
          </p:txBody>
        </p:sp>
      </p:grpSp>
      <p:grpSp>
        <p:nvGrpSpPr>
          <p:cNvPr id="751623" name="Group 18"/>
          <p:cNvGrpSpPr>
            <a:grpSpLocks/>
          </p:cNvGrpSpPr>
          <p:nvPr/>
        </p:nvGrpSpPr>
        <p:grpSpPr bwMode="auto">
          <a:xfrm>
            <a:off x="3821113" y="4329113"/>
            <a:ext cx="2362200" cy="1536700"/>
            <a:chOff x="2448" y="3360"/>
            <a:chExt cx="1488" cy="968"/>
          </a:xfrm>
        </p:grpSpPr>
        <p:sp>
          <p:nvSpPr>
            <p:cNvPr id="751654" name="Text Box 19"/>
            <p:cNvSpPr txBox="1">
              <a:spLocks noChangeArrowheads="1"/>
            </p:cNvSpPr>
            <p:nvPr/>
          </p:nvSpPr>
          <p:spPr bwMode="auto">
            <a:xfrm>
              <a:off x="2448" y="3360"/>
              <a:ext cx="1488" cy="29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Bridge</a:t>
              </a:r>
            </a:p>
          </p:txBody>
        </p:sp>
        <p:sp>
          <p:nvSpPr>
            <p:cNvPr id="751655" name="Text Box 20"/>
            <p:cNvSpPr txBox="1">
              <a:spLocks noChangeArrowheads="1"/>
            </p:cNvSpPr>
            <p:nvPr/>
          </p:nvSpPr>
          <p:spPr bwMode="auto">
            <a:xfrm>
              <a:off x="2448" y="3648"/>
              <a:ext cx="1488" cy="68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pack_data() unpack_data( )  forward_message() transmit_message()</a:t>
              </a:r>
            </a:p>
          </p:txBody>
        </p:sp>
      </p:grpSp>
      <p:sp>
        <p:nvSpPr>
          <p:cNvPr id="751624" name="Text Box 21"/>
          <p:cNvSpPr txBox="1">
            <a:spLocks noChangeArrowheads="1"/>
          </p:cNvSpPr>
          <p:nvPr/>
        </p:nvSpPr>
        <p:spPr bwMode="auto">
          <a:xfrm>
            <a:off x="6564313" y="4405313"/>
            <a:ext cx="23622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Server</a:t>
            </a:r>
          </a:p>
        </p:txBody>
      </p:sp>
      <p:sp>
        <p:nvSpPr>
          <p:cNvPr id="751625" name="Text Box 22"/>
          <p:cNvSpPr txBox="1">
            <a:spLocks noChangeArrowheads="1"/>
          </p:cNvSpPr>
          <p:nvPr/>
        </p:nvSpPr>
        <p:spPr bwMode="auto">
          <a:xfrm>
            <a:off x="6564313" y="4862513"/>
            <a:ext cx="2362200" cy="10795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initialise() enter_main_loop() run_service( )  use_Broker_API</a:t>
            </a:r>
          </a:p>
        </p:txBody>
      </p:sp>
      <p:sp>
        <p:nvSpPr>
          <p:cNvPr id="751626" name="Line 23"/>
          <p:cNvSpPr>
            <a:spLocks noChangeShapeType="1"/>
          </p:cNvSpPr>
          <p:nvPr/>
        </p:nvSpPr>
        <p:spPr bwMode="auto">
          <a:xfrm flipV="1">
            <a:off x="1382713" y="3262313"/>
            <a:ext cx="0" cy="1220787"/>
          </a:xfrm>
          <a:prstGeom prst="line">
            <a:avLst/>
          </a:prstGeom>
          <a:noFill/>
          <a:ln w="9525">
            <a:solidFill>
              <a:schemeClr val="tx1"/>
            </a:solidFill>
            <a:miter lim="800000"/>
            <a:headEnd/>
            <a:tailEnd type="none" w="lg" len="lg"/>
          </a:ln>
          <a:extLst>
            <a:ext uri="{909E8E84-426E-40dd-AFC4-6F175D3DCCD1}">
              <a14:hiddenFill xmlns:a14="http://schemas.microsoft.com/office/drawing/2010/main" xmlns="">
                <a:noFill/>
              </a14:hiddenFill>
            </a:ext>
          </a:extLst>
        </p:spPr>
        <p:txBody>
          <a:bodyPr wrap="none"/>
          <a:lstStyle/>
          <a:p>
            <a:endParaRPr lang="en-US"/>
          </a:p>
        </p:txBody>
      </p:sp>
      <p:sp>
        <p:nvSpPr>
          <p:cNvPr id="751627" name="Line 24"/>
          <p:cNvSpPr>
            <a:spLocks noChangeShapeType="1"/>
          </p:cNvSpPr>
          <p:nvPr/>
        </p:nvSpPr>
        <p:spPr bwMode="auto">
          <a:xfrm>
            <a:off x="2830513" y="2608263"/>
            <a:ext cx="836612"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1628" name="Line 25"/>
          <p:cNvSpPr>
            <a:spLocks noChangeShapeType="1"/>
          </p:cNvSpPr>
          <p:nvPr/>
        </p:nvSpPr>
        <p:spPr bwMode="auto">
          <a:xfrm flipH="1">
            <a:off x="6040438" y="2355850"/>
            <a:ext cx="817562"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1629" name="Line 26"/>
          <p:cNvSpPr>
            <a:spLocks noChangeShapeType="1"/>
          </p:cNvSpPr>
          <p:nvPr/>
        </p:nvSpPr>
        <p:spPr bwMode="auto">
          <a:xfrm flipV="1">
            <a:off x="2538413" y="3114675"/>
            <a:ext cx="1128712" cy="1362075"/>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1630" name="Line 27"/>
          <p:cNvSpPr>
            <a:spLocks noChangeShapeType="1"/>
          </p:cNvSpPr>
          <p:nvPr/>
        </p:nvSpPr>
        <p:spPr bwMode="auto">
          <a:xfrm>
            <a:off x="8413750" y="3076575"/>
            <a:ext cx="0" cy="1303338"/>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1631" name="Line 28"/>
          <p:cNvSpPr>
            <a:spLocks noChangeShapeType="1"/>
          </p:cNvSpPr>
          <p:nvPr/>
        </p:nvSpPr>
        <p:spPr bwMode="auto">
          <a:xfrm flipH="1" flipV="1">
            <a:off x="6040438" y="3114675"/>
            <a:ext cx="1517650" cy="1284288"/>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1632" name="Line 29"/>
          <p:cNvSpPr>
            <a:spLocks noChangeShapeType="1"/>
          </p:cNvSpPr>
          <p:nvPr/>
        </p:nvSpPr>
        <p:spPr bwMode="auto">
          <a:xfrm flipV="1">
            <a:off x="4833938" y="3581400"/>
            <a:ext cx="0" cy="739775"/>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1633" name="Text Box 30"/>
          <p:cNvSpPr txBox="1">
            <a:spLocks noChangeArrowheads="1"/>
          </p:cNvSpPr>
          <p:nvPr/>
        </p:nvSpPr>
        <p:spPr bwMode="auto">
          <a:xfrm>
            <a:off x="792163" y="4117975"/>
            <a:ext cx="5222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1400">
                <a:latin typeface="Tahoma" charset="0"/>
              </a:rPr>
              <a:t>calls</a:t>
            </a:r>
          </a:p>
        </p:txBody>
      </p:sp>
      <p:sp>
        <p:nvSpPr>
          <p:cNvPr id="751634" name="Text Box 31"/>
          <p:cNvSpPr txBox="1">
            <a:spLocks noChangeArrowheads="1"/>
          </p:cNvSpPr>
          <p:nvPr/>
        </p:nvSpPr>
        <p:spPr bwMode="auto">
          <a:xfrm>
            <a:off x="8474075" y="3141663"/>
            <a:ext cx="522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1400">
                <a:latin typeface="Tahoma" charset="0"/>
              </a:rPr>
              <a:t>calls</a:t>
            </a:r>
          </a:p>
        </p:txBody>
      </p:sp>
      <p:sp>
        <p:nvSpPr>
          <p:cNvPr id="751635" name="Text Box 32"/>
          <p:cNvSpPr txBox="1">
            <a:spLocks noChangeArrowheads="1"/>
          </p:cNvSpPr>
          <p:nvPr/>
        </p:nvSpPr>
        <p:spPr bwMode="auto">
          <a:xfrm>
            <a:off x="4856163" y="3608388"/>
            <a:ext cx="5222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1400">
                <a:latin typeface="Tahoma" charset="0"/>
              </a:rPr>
              <a:t>calls</a:t>
            </a:r>
          </a:p>
        </p:txBody>
      </p:sp>
      <p:sp>
        <p:nvSpPr>
          <p:cNvPr id="751636" name="Text Box 33"/>
          <p:cNvSpPr txBox="1">
            <a:spLocks noChangeArrowheads="1"/>
          </p:cNvSpPr>
          <p:nvPr/>
        </p:nvSpPr>
        <p:spPr bwMode="auto">
          <a:xfrm>
            <a:off x="2811463" y="1682750"/>
            <a:ext cx="92710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1400">
                <a:latin typeface="Tahoma" charset="0"/>
              </a:rPr>
              <a:t>transfers </a:t>
            </a:r>
          </a:p>
          <a:p>
            <a:pPr eaLnBrk="1" hangingPunct="1"/>
            <a:r>
              <a:rPr lang="en-GB" altLang="zh-CN" sz="1400">
                <a:latin typeface="Tahoma" charset="0"/>
              </a:rPr>
              <a:t>message</a:t>
            </a:r>
          </a:p>
        </p:txBody>
      </p:sp>
      <p:sp>
        <p:nvSpPr>
          <p:cNvPr id="751637" name="Text Box 34"/>
          <p:cNvSpPr txBox="1">
            <a:spLocks noChangeArrowheads="1"/>
          </p:cNvSpPr>
          <p:nvPr/>
        </p:nvSpPr>
        <p:spPr bwMode="auto">
          <a:xfrm>
            <a:off x="5997575" y="1639888"/>
            <a:ext cx="927100" cy="517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1400">
                <a:latin typeface="Tahoma" charset="0"/>
              </a:rPr>
              <a:t>transfers </a:t>
            </a:r>
          </a:p>
          <a:p>
            <a:pPr eaLnBrk="1" hangingPunct="1"/>
            <a:r>
              <a:rPr lang="en-GB" altLang="zh-CN" sz="1400">
                <a:latin typeface="Tahoma" charset="0"/>
              </a:rPr>
              <a:t>message</a:t>
            </a:r>
          </a:p>
        </p:txBody>
      </p:sp>
      <p:sp>
        <p:nvSpPr>
          <p:cNvPr id="751638" name="Text Box 35"/>
          <p:cNvSpPr txBox="1">
            <a:spLocks noChangeArrowheads="1"/>
          </p:cNvSpPr>
          <p:nvPr/>
        </p:nvSpPr>
        <p:spPr bwMode="auto">
          <a:xfrm>
            <a:off x="1739900" y="4029075"/>
            <a:ext cx="1498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uses API</a:t>
            </a:r>
          </a:p>
        </p:txBody>
      </p:sp>
      <p:sp>
        <p:nvSpPr>
          <p:cNvPr id="751639" name="Text Box 36"/>
          <p:cNvSpPr txBox="1">
            <a:spLocks noChangeArrowheads="1"/>
          </p:cNvSpPr>
          <p:nvPr/>
        </p:nvSpPr>
        <p:spPr bwMode="auto">
          <a:xfrm>
            <a:off x="6132513" y="4006850"/>
            <a:ext cx="14986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uses API</a:t>
            </a:r>
          </a:p>
        </p:txBody>
      </p:sp>
      <p:sp>
        <p:nvSpPr>
          <p:cNvPr id="751640" name="Text Box 37"/>
          <p:cNvSpPr txBox="1">
            <a:spLocks noChangeArrowheads="1"/>
          </p:cNvSpPr>
          <p:nvPr/>
        </p:nvSpPr>
        <p:spPr bwMode="auto">
          <a:xfrm>
            <a:off x="2825750" y="2587625"/>
            <a:ext cx="5635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41" name="Text Box 38"/>
          <p:cNvSpPr txBox="1">
            <a:spLocks noChangeArrowheads="1"/>
          </p:cNvSpPr>
          <p:nvPr/>
        </p:nvSpPr>
        <p:spPr bwMode="auto">
          <a:xfrm>
            <a:off x="1401763" y="3265488"/>
            <a:ext cx="5635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42" name="Text Box 39"/>
          <p:cNvSpPr txBox="1">
            <a:spLocks noChangeArrowheads="1"/>
          </p:cNvSpPr>
          <p:nvPr/>
        </p:nvSpPr>
        <p:spPr bwMode="auto">
          <a:xfrm>
            <a:off x="2744788" y="4159250"/>
            <a:ext cx="5635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43" name="Text Box 40"/>
          <p:cNvSpPr txBox="1">
            <a:spLocks noChangeArrowheads="1"/>
          </p:cNvSpPr>
          <p:nvPr/>
        </p:nvSpPr>
        <p:spPr bwMode="auto">
          <a:xfrm>
            <a:off x="7491413" y="4043363"/>
            <a:ext cx="5635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44" name="Text Box 41"/>
          <p:cNvSpPr txBox="1">
            <a:spLocks noChangeArrowheads="1"/>
          </p:cNvSpPr>
          <p:nvPr/>
        </p:nvSpPr>
        <p:spPr bwMode="auto">
          <a:xfrm>
            <a:off x="7920038" y="3089275"/>
            <a:ext cx="5635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45" name="Text Box 42"/>
          <p:cNvSpPr txBox="1">
            <a:spLocks noChangeArrowheads="1"/>
          </p:cNvSpPr>
          <p:nvPr/>
        </p:nvSpPr>
        <p:spPr bwMode="auto">
          <a:xfrm>
            <a:off x="6421438" y="2332038"/>
            <a:ext cx="56356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46" name="Text Box 43"/>
          <p:cNvSpPr txBox="1">
            <a:spLocks noChangeArrowheads="1"/>
          </p:cNvSpPr>
          <p:nvPr/>
        </p:nvSpPr>
        <p:spPr bwMode="auto">
          <a:xfrm>
            <a:off x="3367088" y="2565400"/>
            <a:ext cx="3492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47" name="Text Box 44"/>
          <p:cNvSpPr txBox="1">
            <a:spLocks noChangeArrowheads="1"/>
          </p:cNvSpPr>
          <p:nvPr/>
        </p:nvSpPr>
        <p:spPr bwMode="auto">
          <a:xfrm>
            <a:off x="6069013" y="2328863"/>
            <a:ext cx="3492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48" name="Text Box 45"/>
          <p:cNvSpPr txBox="1">
            <a:spLocks noChangeArrowheads="1"/>
          </p:cNvSpPr>
          <p:nvPr/>
        </p:nvSpPr>
        <p:spPr bwMode="auto">
          <a:xfrm>
            <a:off x="8169275" y="4059238"/>
            <a:ext cx="3492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49" name="Text Box 46"/>
          <p:cNvSpPr txBox="1">
            <a:spLocks noChangeArrowheads="1"/>
          </p:cNvSpPr>
          <p:nvPr/>
        </p:nvSpPr>
        <p:spPr bwMode="auto">
          <a:xfrm>
            <a:off x="6048375" y="2892425"/>
            <a:ext cx="3492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50" name="Text Box 47"/>
          <p:cNvSpPr txBox="1">
            <a:spLocks noChangeArrowheads="1"/>
          </p:cNvSpPr>
          <p:nvPr/>
        </p:nvSpPr>
        <p:spPr bwMode="auto">
          <a:xfrm>
            <a:off x="4511675" y="3554413"/>
            <a:ext cx="3492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51" name="Text Box 48"/>
          <p:cNvSpPr txBox="1">
            <a:spLocks noChangeArrowheads="1"/>
          </p:cNvSpPr>
          <p:nvPr/>
        </p:nvSpPr>
        <p:spPr bwMode="auto">
          <a:xfrm>
            <a:off x="3402013" y="3262313"/>
            <a:ext cx="3492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52" name="Text Box 49"/>
          <p:cNvSpPr txBox="1">
            <a:spLocks noChangeArrowheads="1"/>
          </p:cNvSpPr>
          <p:nvPr/>
        </p:nvSpPr>
        <p:spPr bwMode="auto">
          <a:xfrm>
            <a:off x="1358900" y="4176713"/>
            <a:ext cx="3492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1</a:t>
            </a:r>
          </a:p>
        </p:txBody>
      </p:sp>
      <p:sp>
        <p:nvSpPr>
          <p:cNvPr id="751653" name="Text Box 50"/>
          <p:cNvSpPr txBox="1">
            <a:spLocks noChangeArrowheads="1"/>
          </p:cNvSpPr>
          <p:nvPr/>
        </p:nvSpPr>
        <p:spPr bwMode="auto">
          <a:xfrm>
            <a:off x="4278313" y="3983038"/>
            <a:ext cx="5238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0..1</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5" name="Rectangle 2"/>
          <p:cNvSpPr>
            <a:spLocks noGrp="1" noChangeArrowheads="1"/>
          </p:cNvSpPr>
          <p:nvPr>
            <p:ph type="title"/>
          </p:nvPr>
        </p:nvSpPr>
        <p:spPr/>
        <p:txBody>
          <a:bodyPr/>
          <a:lstStyle/>
          <a:p>
            <a:pPr eaLnBrk="1" hangingPunct="1"/>
            <a:r>
              <a:rPr lang="en-GB" altLang="zh-CN">
                <a:latin typeface="Garamond" charset="0"/>
                <a:ea typeface="宋体" charset="0"/>
              </a:rPr>
              <a:t>Broker Pattern: Variants</a:t>
            </a:r>
          </a:p>
        </p:txBody>
      </p:sp>
      <p:sp>
        <p:nvSpPr>
          <p:cNvPr id="75366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Direct Communication Broker System</a:t>
            </a:r>
          </a:p>
          <a:p>
            <a:pPr lvl="1" eaLnBrk="1" hangingPunct="1">
              <a:lnSpc>
                <a:spcPct val="90000"/>
              </a:lnSpc>
            </a:pPr>
            <a:r>
              <a:rPr lang="en-GB" altLang="zh-CN" sz="2200">
                <a:latin typeface="Arial" charset="0"/>
                <a:ea typeface="宋体" charset="0"/>
              </a:rPr>
              <a:t>Clients communicate directly with servers, broker identifies the communication channel</a:t>
            </a:r>
          </a:p>
          <a:p>
            <a:pPr eaLnBrk="1" hangingPunct="1">
              <a:lnSpc>
                <a:spcPct val="90000"/>
              </a:lnSpc>
            </a:pPr>
            <a:r>
              <a:rPr lang="en-GB" altLang="zh-CN" sz="2600">
                <a:latin typeface="Arial" charset="0"/>
                <a:ea typeface="宋体" charset="0"/>
              </a:rPr>
              <a:t>Message Passing Broker System</a:t>
            </a:r>
          </a:p>
          <a:p>
            <a:pPr lvl="1" eaLnBrk="1" hangingPunct="1">
              <a:lnSpc>
                <a:spcPct val="90000"/>
              </a:lnSpc>
            </a:pPr>
            <a:r>
              <a:rPr lang="en-GB" altLang="zh-CN" sz="2200">
                <a:latin typeface="Arial" charset="0"/>
                <a:ea typeface="宋体" charset="0"/>
              </a:rPr>
              <a:t>Servers use type of message to determine action</a:t>
            </a:r>
          </a:p>
          <a:p>
            <a:pPr eaLnBrk="1" hangingPunct="1">
              <a:lnSpc>
                <a:spcPct val="90000"/>
              </a:lnSpc>
            </a:pPr>
            <a:r>
              <a:rPr lang="en-GB" altLang="zh-CN" sz="2600">
                <a:latin typeface="Arial" charset="0"/>
                <a:ea typeface="宋体" charset="0"/>
              </a:rPr>
              <a:t>Trader System</a:t>
            </a:r>
          </a:p>
          <a:p>
            <a:pPr lvl="1" eaLnBrk="1" hangingPunct="1">
              <a:lnSpc>
                <a:spcPct val="90000"/>
              </a:lnSpc>
            </a:pPr>
            <a:r>
              <a:rPr lang="en-GB" altLang="zh-CN" sz="2200">
                <a:latin typeface="Arial" charset="0"/>
                <a:ea typeface="宋体" charset="0"/>
              </a:rPr>
              <a:t>Client-side servers provide </a:t>
            </a:r>
            <a:r>
              <a:rPr lang="en-GB" altLang="zh-CN" sz="2200" i="1">
                <a:latin typeface="Arial" charset="0"/>
                <a:ea typeface="宋体" charset="0"/>
              </a:rPr>
              <a:t>service</a:t>
            </a:r>
            <a:r>
              <a:rPr lang="en-GB" altLang="zh-CN" sz="2200">
                <a:latin typeface="Arial" charset="0"/>
                <a:ea typeface="宋体" charset="0"/>
              </a:rPr>
              <a:t> ids rather than </a:t>
            </a:r>
            <a:r>
              <a:rPr lang="en-GB" altLang="zh-CN" sz="2200" i="1">
                <a:latin typeface="Arial" charset="0"/>
                <a:ea typeface="宋体" charset="0"/>
              </a:rPr>
              <a:t>server</a:t>
            </a:r>
            <a:r>
              <a:rPr lang="en-GB" altLang="zh-CN" sz="2200">
                <a:latin typeface="Arial" charset="0"/>
                <a:ea typeface="宋体" charset="0"/>
              </a:rPr>
              <a:t> ids</a:t>
            </a:r>
          </a:p>
          <a:p>
            <a:pPr eaLnBrk="1" hangingPunct="1">
              <a:lnSpc>
                <a:spcPct val="90000"/>
              </a:lnSpc>
            </a:pPr>
            <a:r>
              <a:rPr lang="en-GB" altLang="zh-CN" sz="2600">
                <a:latin typeface="Arial" charset="0"/>
                <a:ea typeface="宋体" charset="0"/>
              </a:rPr>
              <a:t>Adapter Broker System</a:t>
            </a:r>
          </a:p>
          <a:p>
            <a:pPr eaLnBrk="1" hangingPunct="1">
              <a:lnSpc>
                <a:spcPct val="90000"/>
              </a:lnSpc>
            </a:pPr>
            <a:r>
              <a:rPr lang="en-GB" altLang="zh-CN" sz="2600">
                <a:latin typeface="Arial" charset="0"/>
                <a:ea typeface="宋体" charset="0"/>
              </a:rPr>
              <a:t>Callback Broker System</a:t>
            </a:r>
          </a:p>
          <a:p>
            <a:pPr lvl="1" eaLnBrk="1" hangingPunct="1">
              <a:lnSpc>
                <a:spcPct val="90000"/>
              </a:lnSpc>
            </a:pPr>
            <a:r>
              <a:rPr lang="en-GB" altLang="zh-CN" sz="2200">
                <a:latin typeface="Arial" charset="0"/>
                <a:ea typeface="宋体" charset="0"/>
              </a:rPr>
              <a:t>Reactive, event-driven model; makes no distinction between clients and servers</a:t>
            </a:r>
          </a:p>
          <a:p>
            <a:pPr eaLnBrk="1" hangingPunct="1">
              <a:lnSpc>
                <a:spcPct val="90000"/>
              </a:lnSpc>
            </a:pPr>
            <a:endParaRPr lang="en-GB" altLang="zh-CN" sz="2600">
              <a:latin typeface="Arial" charset="0"/>
              <a:ea typeface="宋体" charset="0"/>
            </a:endParaRPr>
          </a:p>
        </p:txBody>
      </p:sp>
      <p:sp>
        <p:nvSpPr>
          <p:cNvPr id="7536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D5E6A93-AF05-5F4A-9A04-5CB77AB5A16F}" type="slidenum">
              <a:rPr lang="en-US" altLang="zh-CN" sz="1200">
                <a:latin typeface="Garamond" charset="0"/>
              </a:rPr>
              <a:pPr eaLnBrk="1" hangingPunct="1"/>
              <a:t>403</a:t>
            </a:fld>
            <a:endParaRPr lang="en-US" altLang="zh-CN" sz="1200">
              <a:latin typeface="Garamond" charset="0"/>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3" name="Rectangle 2"/>
          <p:cNvSpPr>
            <a:spLocks noGrp="1" noChangeArrowheads="1"/>
          </p:cNvSpPr>
          <p:nvPr>
            <p:ph type="title"/>
          </p:nvPr>
        </p:nvSpPr>
        <p:spPr/>
        <p:txBody>
          <a:bodyPr/>
          <a:lstStyle/>
          <a:p>
            <a:pPr eaLnBrk="1" hangingPunct="1"/>
            <a:r>
              <a:rPr lang="en-GB" altLang="zh-CN">
                <a:latin typeface="Garamond" charset="0"/>
                <a:ea typeface="宋体" charset="0"/>
              </a:rPr>
              <a:t>Broker Pattern: Consequences</a:t>
            </a:r>
          </a:p>
        </p:txBody>
      </p:sp>
      <p:sp>
        <p:nvSpPr>
          <p:cNvPr id="755714"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Benefits</a:t>
            </a:r>
          </a:p>
          <a:p>
            <a:pPr lvl="1" eaLnBrk="1" hangingPunct="1">
              <a:lnSpc>
                <a:spcPct val="90000"/>
              </a:lnSpc>
            </a:pPr>
            <a:r>
              <a:rPr lang="en-GB" altLang="zh-CN" sz="2200">
                <a:latin typeface="Arial" charset="0"/>
                <a:ea typeface="宋体" charset="0"/>
              </a:rPr>
              <a:t>Location transparency</a:t>
            </a:r>
          </a:p>
          <a:p>
            <a:pPr lvl="1" eaLnBrk="1" hangingPunct="1">
              <a:lnSpc>
                <a:spcPct val="90000"/>
              </a:lnSpc>
            </a:pPr>
            <a:r>
              <a:rPr lang="en-GB" altLang="zh-CN" sz="2200">
                <a:latin typeface="Arial" charset="0"/>
                <a:ea typeface="宋体" charset="0"/>
              </a:rPr>
              <a:t>Changeability/Extensibility of components</a:t>
            </a:r>
          </a:p>
          <a:p>
            <a:pPr lvl="1" eaLnBrk="1" hangingPunct="1">
              <a:lnSpc>
                <a:spcPct val="90000"/>
              </a:lnSpc>
            </a:pPr>
            <a:r>
              <a:rPr lang="en-GB" altLang="zh-CN" sz="2200">
                <a:latin typeface="Arial" charset="0"/>
                <a:ea typeface="宋体" charset="0"/>
              </a:rPr>
              <a:t>Portability</a:t>
            </a:r>
          </a:p>
          <a:p>
            <a:pPr lvl="1" eaLnBrk="1" hangingPunct="1">
              <a:lnSpc>
                <a:spcPct val="90000"/>
              </a:lnSpc>
            </a:pPr>
            <a:r>
              <a:rPr lang="en-GB" altLang="zh-CN" sz="2200">
                <a:latin typeface="Arial" charset="0"/>
                <a:ea typeface="宋体" charset="0"/>
              </a:rPr>
              <a:t>Interoperability between Broker Systems</a:t>
            </a:r>
          </a:p>
          <a:p>
            <a:pPr lvl="1" eaLnBrk="1" hangingPunct="1">
              <a:lnSpc>
                <a:spcPct val="90000"/>
              </a:lnSpc>
            </a:pPr>
            <a:r>
              <a:rPr lang="en-GB" altLang="zh-CN" sz="2200">
                <a:latin typeface="Arial" charset="0"/>
                <a:ea typeface="宋体" charset="0"/>
              </a:rPr>
              <a:t>Reusability</a:t>
            </a:r>
          </a:p>
          <a:p>
            <a:pPr lvl="1" eaLnBrk="1" hangingPunct="1">
              <a:lnSpc>
                <a:spcPct val="90000"/>
              </a:lnSpc>
            </a:pPr>
            <a:r>
              <a:rPr lang="en-GB" altLang="zh-CN" sz="2200">
                <a:latin typeface="Arial" charset="0"/>
                <a:ea typeface="宋体" charset="0"/>
              </a:rPr>
              <a:t>Testing and Debugging</a:t>
            </a:r>
          </a:p>
          <a:p>
            <a:pPr eaLnBrk="1" hangingPunct="1">
              <a:lnSpc>
                <a:spcPct val="90000"/>
              </a:lnSpc>
            </a:pPr>
            <a:r>
              <a:rPr lang="en-GB" altLang="zh-CN" sz="2600">
                <a:latin typeface="Arial" charset="0"/>
                <a:ea typeface="宋体" charset="0"/>
              </a:rPr>
              <a:t>Liabilities</a:t>
            </a:r>
          </a:p>
          <a:p>
            <a:pPr lvl="1" eaLnBrk="1" hangingPunct="1">
              <a:lnSpc>
                <a:spcPct val="90000"/>
              </a:lnSpc>
            </a:pPr>
            <a:r>
              <a:rPr lang="en-GB" altLang="zh-CN" sz="2200">
                <a:latin typeface="Arial" charset="0"/>
                <a:ea typeface="宋体" charset="0"/>
              </a:rPr>
              <a:t>Restricted efficiency</a:t>
            </a:r>
          </a:p>
          <a:p>
            <a:pPr lvl="1" eaLnBrk="1" hangingPunct="1">
              <a:lnSpc>
                <a:spcPct val="90000"/>
              </a:lnSpc>
            </a:pPr>
            <a:r>
              <a:rPr lang="en-GB" altLang="zh-CN" sz="2200">
                <a:latin typeface="Arial" charset="0"/>
                <a:ea typeface="宋体" charset="0"/>
              </a:rPr>
              <a:t>Lower fault tolerance</a:t>
            </a:r>
          </a:p>
          <a:p>
            <a:pPr lvl="1" eaLnBrk="1" hangingPunct="1">
              <a:lnSpc>
                <a:spcPct val="90000"/>
              </a:lnSpc>
            </a:pPr>
            <a:r>
              <a:rPr lang="en-GB" altLang="zh-CN" sz="2200">
                <a:latin typeface="Arial" charset="0"/>
                <a:ea typeface="宋体" charset="0"/>
              </a:rPr>
              <a:t>Testing and Debugging</a:t>
            </a:r>
          </a:p>
          <a:p>
            <a:pPr eaLnBrk="1" hangingPunct="1">
              <a:lnSpc>
                <a:spcPct val="90000"/>
              </a:lnSpc>
            </a:pPr>
            <a:endParaRPr lang="zh-CN" altLang="en-GB" sz="2600">
              <a:latin typeface="Arial" charset="0"/>
              <a:ea typeface="宋体" charset="0"/>
            </a:endParaRPr>
          </a:p>
        </p:txBody>
      </p:sp>
      <p:sp>
        <p:nvSpPr>
          <p:cNvPr id="7557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501537B-B416-9D42-8DA0-693B43B052B2}" type="slidenum">
              <a:rPr lang="en-US" altLang="zh-CN" sz="1200">
                <a:latin typeface="Garamond" charset="0"/>
              </a:rPr>
              <a:pPr eaLnBrk="1" hangingPunct="1"/>
              <a:t>404</a:t>
            </a:fld>
            <a:endParaRPr lang="en-US" altLang="zh-CN" sz="1200">
              <a:latin typeface="Garamond" charset="0"/>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1" name="Rectangle 2"/>
          <p:cNvSpPr>
            <a:spLocks noGrp="1" noChangeArrowheads="1"/>
          </p:cNvSpPr>
          <p:nvPr>
            <p:ph type="title"/>
          </p:nvPr>
        </p:nvSpPr>
        <p:spPr/>
        <p:txBody>
          <a:bodyPr/>
          <a:lstStyle/>
          <a:p>
            <a:pPr eaLnBrk="1" hangingPunct="1"/>
            <a:r>
              <a:rPr lang="en-GB" altLang="zh-CN" sz="3800">
                <a:latin typeface="Garamond" charset="0"/>
                <a:ea typeface="宋体" charset="0"/>
              </a:rPr>
              <a:t>Presentation-Abstraction-Control Pattern</a:t>
            </a:r>
          </a:p>
        </p:txBody>
      </p:sp>
      <p:sp>
        <p:nvSpPr>
          <p:cNvPr id="757762"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Context</a:t>
            </a:r>
          </a:p>
          <a:p>
            <a:pPr lvl="1" eaLnBrk="1" hangingPunct="1">
              <a:lnSpc>
                <a:spcPct val="90000"/>
              </a:lnSpc>
            </a:pPr>
            <a:r>
              <a:rPr lang="en-GB" altLang="zh-CN">
                <a:latin typeface="Arial" charset="0"/>
                <a:ea typeface="宋体" charset="0"/>
              </a:rPr>
              <a:t>Interactive systems with the help of agents</a:t>
            </a:r>
          </a:p>
          <a:p>
            <a:pPr eaLnBrk="1" hangingPunct="1">
              <a:lnSpc>
                <a:spcPct val="90000"/>
              </a:lnSpc>
            </a:pPr>
            <a:r>
              <a:rPr lang="en-GB" altLang="zh-CN">
                <a:latin typeface="Arial" charset="0"/>
                <a:ea typeface="宋体" charset="0"/>
              </a:rPr>
              <a:t>Problem</a:t>
            </a:r>
          </a:p>
          <a:p>
            <a:pPr lvl="1" eaLnBrk="1" hangingPunct="1">
              <a:lnSpc>
                <a:spcPct val="90000"/>
              </a:lnSpc>
            </a:pPr>
            <a:r>
              <a:rPr lang="en-GB" altLang="zh-CN">
                <a:latin typeface="Arial" charset="0"/>
                <a:ea typeface="宋体" charset="0"/>
              </a:rPr>
              <a:t>Partitioning of interactive systems horizontally and vertically</a:t>
            </a:r>
          </a:p>
          <a:p>
            <a:pPr eaLnBrk="1" hangingPunct="1">
              <a:lnSpc>
                <a:spcPct val="90000"/>
              </a:lnSpc>
            </a:pPr>
            <a:r>
              <a:rPr lang="en-GB" altLang="zh-CN">
                <a:latin typeface="Arial" charset="0"/>
                <a:ea typeface="宋体" charset="0"/>
              </a:rPr>
              <a:t>Solution</a:t>
            </a:r>
          </a:p>
          <a:p>
            <a:pPr lvl="1" eaLnBrk="1" hangingPunct="1">
              <a:lnSpc>
                <a:spcPct val="90000"/>
              </a:lnSpc>
            </a:pPr>
            <a:r>
              <a:rPr lang="en-GB" altLang="zh-CN">
                <a:latin typeface="Arial" charset="0"/>
                <a:ea typeface="宋体" charset="0"/>
              </a:rPr>
              <a:t>Structure the solution as a tree-like hierarchy of PAC agents</a:t>
            </a:r>
          </a:p>
          <a:p>
            <a:pPr lvl="1" eaLnBrk="1" hangingPunct="1">
              <a:lnSpc>
                <a:spcPct val="90000"/>
              </a:lnSpc>
            </a:pPr>
            <a:endParaRPr lang="zh-CN" altLang="en-GB">
              <a:latin typeface="Arial" charset="0"/>
              <a:ea typeface="宋体" charset="0"/>
            </a:endParaRPr>
          </a:p>
        </p:txBody>
      </p:sp>
      <p:sp>
        <p:nvSpPr>
          <p:cNvPr id="7577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A60DF07-B830-9144-8795-6154E1A73F3C}" type="slidenum">
              <a:rPr lang="en-US" altLang="zh-CN" sz="1200">
                <a:latin typeface="Garamond" charset="0"/>
              </a:rPr>
              <a:pPr eaLnBrk="1" hangingPunct="1"/>
              <a:t>405</a:t>
            </a:fld>
            <a:endParaRPr lang="en-US" altLang="zh-CN" sz="1200">
              <a:latin typeface="Garamond" charset="0"/>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09" name="Rectangle 2"/>
          <p:cNvSpPr>
            <a:spLocks noGrp="1" noChangeArrowheads="1"/>
          </p:cNvSpPr>
          <p:nvPr>
            <p:ph type="title"/>
          </p:nvPr>
        </p:nvSpPr>
        <p:spPr/>
        <p:txBody>
          <a:bodyPr/>
          <a:lstStyle/>
          <a:p>
            <a:pPr eaLnBrk="1" hangingPunct="1"/>
            <a:r>
              <a:rPr lang="en-GB" altLang="zh-CN">
                <a:latin typeface="Garamond" charset="0"/>
                <a:ea typeface="宋体" charset="0"/>
              </a:rPr>
              <a:t>Presentation-Abstraction-Control Pattern: Structure</a:t>
            </a:r>
          </a:p>
        </p:txBody>
      </p:sp>
      <p:sp>
        <p:nvSpPr>
          <p:cNvPr id="75981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7040615-3B18-6843-BEAE-3BC6BB998C3B}" type="slidenum">
              <a:rPr lang="en-US" altLang="zh-CN" sz="1200">
                <a:latin typeface="Garamond" charset="0"/>
              </a:rPr>
              <a:pPr eaLnBrk="1" hangingPunct="1"/>
              <a:t>406</a:t>
            </a:fld>
            <a:endParaRPr lang="en-US" altLang="zh-CN" sz="1200">
              <a:latin typeface="Garamond" charset="0"/>
            </a:endParaRPr>
          </a:p>
        </p:txBody>
      </p:sp>
      <p:grpSp>
        <p:nvGrpSpPr>
          <p:cNvPr id="759811" name="Group 22"/>
          <p:cNvGrpSpPr>
            <a:grpSpLocks/>
          </p:cNvGrpSpPr>
          <p:nvPr/>
        </p:nvGrpSpPr>
        <p:grpSpPr bwMode="auto">
          <a:xfrm>
            <a:off x="395288" y="1700213"/>
            <a:ext cx="8243887" cy="4237037"/>
            <a:chOff x="0" y="1207"/>
            <a:chExt cx="5760" cy="2852"/>
          </a:xfrm>
        </p:grpSpPr>
        <p:sp>
          <p:nvSpPr>
            <p:cNvPr id="759812" name="Text Box 3"/>
            <p:cNvSpPr txBox="1">
              <a:spLocks noChangeArrowheads="1"/>
            </p:cNvSpPr>
            <p:nvPr/>
          </p:nvSpPr>
          <p:spPr bwMode="auto">
            <a:xfrm>
              <a:off x="1814" y="1207"/>
              <a:ext cx="2022" cy="314"/>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Data repository</a:t>
              </a:r>
            </a:p>
          </p:txBody>
        </p:sp>
        <p:sp>
          <p:nvSpPr>
            <p:cNvPr id="759813" name="Oval 4"/>
            <p:cNvSpPr>
              <a:spLocks noChangeArrowheads="1"/>
            </p:cNvSpPr>
            <p:nvPr/>
          </p:nvSpPr>
          <p:spPr bwMode="auto">
            <a:xfrm>
              <a:off x="1655" y="1808"/>
              <a:ext cx="1863" cy="515"/>
            </a:xfrm>
            <a:prstGeom prst="ellipse">
              <a:avLst/>
            </a:prstGeom>
            <a:solidFill>
              <a:schemeClr val="accent1">
                <a:alpha val="47842"/>
              </a:schemeClr>
            </a:solidFill>
            <a:ln w="9525">
              <a:solidFill>
                <a:schemeClr val="tx1"/>
              </a:solidFill>
              <a:miter lim="800000"/>
              <a:headEnd/>
              <a:tailEnd/>
            </a:ln>
          </p:spPr>
          <p:txBody>
            <a:bodyPr wrap="none" anchor="ctr"/>
            <a:lstStyle/>
            <a:p>
              <a:pPr algn="ctr"/>
              <a:r>
                <a:rPr lang="en-GB" altLang="zh-CN" sz="2400">
                  <a:latin typeface="Tahoma" charset="0"/>
                </a:rPr>
                <a:t>Access to data</a:t>
              </a:r>
            </a:p>
          </p:txBody>
        </p:sp>
        <p:sp>
          <p:nvSpPr>
            <p:cNvPr id="759814" name="Oval 5"/>
            <p:cNvSpPr>
              <a:spLocks noChangeArrowheads="1"/>
            </p:cNvSpPr>
            <p:nvPr/>
          </p:nvSpPr>
          <p:spPr bwMode="auto">
            <a:xfrm>
              <a:off x="169" y="2579"/>
              <a:ext cx="2010" cy="564"/>
            </a:xfrm>
            <a:prstGeom prst="ellipse">
              <a:avLst/>
            </a:prstGeom>
            <a:solidFill>
              <a:schemeClr val="accent1">
                <a:alpha val="52156"/>
              </a:schemeClr>
            </a:solidFill>
            <a:ln w="9525">
              <a:solidFill>
                <a:schemeClr val="tx1"/>
              </a:solidFill>
              <a:miter lim="800000"/>
              <a:headEnd/>
              <a:tailEnd/>
            </a:ln>
          </p:spPr>
          <p:txBody>
            <a:bodyPr wrap="none" anchor="ctr"/>
            <a:lstStyle/>
            <a:p>
              <a:pPr algn="ctr"/>
              <a:r>
                <a:rPr lang="en-GB" altLang="zh-CN" sz="2400">
                  <a:latin typeface="Tahoma" charset="0"/>
                </a:rPr>
                <a:t>Spreadsheet</a:t>
              </a:r>
            </a:p>
          </p:txBody>
        </p:sp>
        <p:sp>
          <p:nvSpPr>
            <p:cNvPr id="759815" name="Oval 6"/>
            <p:cNvSpPr>
              <a:spLocks noChangeArrowheads="1"/>
            </p:cNvSpPr>
            <p:nvPr/>
          </p:nvSpPr>
          <p:spPr bwMode="auto">
            <a:xfrm>
              <a:off x="2903" y="2505"/>
              <a:ext cx="1838" cy="613"/>
            </a:xfrm>
            <a:prstGeom prst="ellipse">
              <a:avLst/>
            </a:prstGeom>
            <a:solidFill>
              <a:schemeClr val="accent1">
                <a:alpha val="50980"/>
              </a:schemeClr>
            </a:solidFill>
            <a:ln w="9525">
              <a:solidFill>
                <a:schemeClr val="tx1"/>
              </a:solidFill>
              <a:miter lim="800000"/>
              <a:headEnd/>
              <a:tailEnd/>
            </a:ln>
          </p:spPr>
          <p:txBody>
            <a:bodyPr wrap="none" anchor="ctr"/>
            <a:lstStyle/>
            <a:p>
              <a:pPr algn="ctr"/>
              <a:r>
                <a:rPr lang="en-GB" altLang="zh-CN" sz="2400">
                  <a:latin typeface="Tahoma" charset="0"/>
                </a:rPr>
                <a:t>View Co-ordinator</a:t>
              </a:r>
            </a:p>
          </p:txBody>
        </p:sp>
        <p:sp>
          <p:nvSpPr>
            <p:cNvPr id="759816" name="Oval 7"/>
            <p:cNvSpPr>
              <a:spLocks noChangeArrowheads="1"/>
            </p:cNvSpPr>
            <p:nvPr/>
          </p:nvSpPr>
          <p:spPr bwMode="auto">
            <a:xfrm>
              <a:off x="1295" y="3431"/>
              <a:ext cx="1519" cy="423"/>
            </a:xfrm>
            <a:prstGeom prst="ellipse">
              <a:avLst/>
            </a:prstGeom>
            <a:solidFill>
              <a:schemeClr val="accent1">
                <a:alpha val="52156"/>
              </a:schemeClr>
            </a:solidFill>
            <a:ln w="9525">
              <a:solidFill>
                <a:schemeClr val="tx1"/>
              </a:solidFill>
              <a:miter lim="800000"/>
              <a:headEnd/>
              <a:tailEnd/>
            </a:ln>
          </p:spPr>
          <p:txBody>
            <a:bodyPr wrap="none" anchor="ctr"/>
            <a:lstStyle/>
            <a:p>
              <a:pPr algn="ctr"/>
              <a:r>
                <a:rPr lang="en-GB" altLang="zh-CN" sz="2400">
                  <a:latin typeface="Tahoma" charset="0"/>
                </a:rPr>
                <a:t>pie chart</a:t>
              </a:r>
            </a:p>
          </p:txBody>
        </p:sp>
        <p:sp>
          <p:nvSpPr>
            <p:cNvPr id="759817" name="Oval 8"/>
            <p:cNvSpPr>
              <a:spLocks noChangeArrowheads="1"/>
            </p:cNvSpPr>
            <p:nvPr/>
          </p:nvSpPr>
          <p:spPr bwMode="auto">
            <a:xfrm>
              <a:off x="2703" y="3621"/>
              <a:ext cx="1519" cy="423"/>
            </a:xfrm>
            <a:prstGeom prst="ellipse">
              <a:avLst/>
            </a:prstGeom>
            <a:solidFill>
              <a:schemeClr val="accent1">
                <a:alpha val="61176"/>
              </a:schemeClr>
            </a:solidFill>
            <a:ln w="9525">
              <a:solidFill>
                <a:schemeClr val="tx1"/>
              </a:solidFill>
              <a:miter lim="800000"/>
              <a:headEnd/>
              <a:tailEnd/>
            </a:ln>
          </p:spPr>
          <p:txBody>
            <a:bodyPr wrap="none" anchor="ctr"/>
            <a:lstStyle/>
            <a:p>
              <a:pPr algn="ctr"/>
              <a:r>
                <a:rPr lang="en-GB" altLang="zh-CN" sz="2400">
                  <a:latin typeface="Tahoma" charset="0"/>
                </a:rPr>
                <a:t>bar chart</a:t>
              </a:r>
            </a:p>
          </p:txBody>
        </p:sp>
        <p:sp>
          <p:nvSpPr>
            <p:cNvPr id="759818" name="Oval 9"/>
            <p:cNvSpPr>
              <a:spLocks noChangeArrowheads="1"/>
            </p:cNvSpPr>
            <p:nvPr/>
          </p:nvSpPr>
          <p:spPr bwMode="auto">
            <a:xfrm>
              <a:off x="4241" y="3385"/>
              <a:ext cx="1519" cy="423"/>
            </a:xfrm>
            <a:prstGeom prst="ellipse">
              <a:avLst/>
            </a:prstGeom>
            <a:solidFill>
              <a:schemeClr val="accent1">
                <a:alpha val="54117"/>
              </a:schemeClr>
            </a:solidFill>
            <a:ln w="9525">
              <a:solidFill>
                <a:schemeClr val="tx1"/>
              </a:solidFill>
              <a:miter lim="800000"/>
              <a:headEnd/>
              <a:tailEnd/>
            </a:ln>
          </p:spPr>
          <p:txBody>
            <a:bodyPr wrap="none" anchor="ctr"/>
            <a:lstStyle/>
            <a:p>
              <a:pPr algn="ctr"/>
              <a:r>
                <a:rPr lang="en-GB" altLang="zh-CN" sz="2400">
                  <a:latin typeface="Tahoma" charset="0"/>
                </a:rPr>
                <a:t>seat distribution</a:t>
              </a:r>
            </a:p>
          </p:txBody>
        </p:sp>
        <p:sp>
          <p:nvSpPr>
            <p:cNvPr id="759819" name="Line 10"/>
            <p:cNvSpPr>
              <a:spLocks noChangeShapeType="1"/>
            </p:cNvSpPr>
            <p:nvPr/>
          </p:nvSpPr>
          <p:spPr bwMode="auto">
            <a:xfrm flipV="1">
              <a:off x="1409" y="2298"/>
              <a:ext cx="1103" cy="281"/>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9820" name="Line 11"/>
            <p:cNvSpPr>
              <a:spLocks noChangeShapeType="1"/>
            </p:cNvSpPr>
            <p:nvPr/>
          </p:nvSpPr>
          <p:spPr bwMode="auto">
            <a:xfrm flipH="1" flipV="1">
              <a:off x="2806" y="2322"/>
              <a:ext cx="503" cy="245"/>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9821" name="Line 12"/>
            <p:cNvSpPr>
              <a:spLocks noChangeShapeType="1"/>
            </p:cNvSpPr>
            <p:nvPr/>
          </p:nvSpPr>
          <p:spPr bwMode="auto">
            <a:xfrm flipH="1">
              <a:off x="1875" y="2947"/>
              <a:ext cx="1115" cy="466"/>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9822" name="Line 13"/>
            <p:cNvSpPr>
              <a:spLocks noChangeShapeType="1"/>
            </p:cNvSpPr>
            <p:nvPr/>
          </p:nvSpPr>
          <p:spPr bwMode="auto">
            <a:xfrm flipH="1">
              <a:off x="3554" y="3119"/>
              <a:ext cx="147" cy="49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9823" name="Line 14"/>
            <p:cNvSpPr>
              <a:spLocks noChangeShapeType="1"/>
            </p:cNvSpPr>
            <p:nvPr/>
          </p:nvSpPr>
          <p:spPr bwMode="auto">
            <a:xfrm>
              <a:off x="4387" y="3057"/>
              <a:ext cx="576" cy="295"/>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9824" name="Line 15"/>
            <p:cNvSpPr>
              <a:spLocks noChangeShapeType="1"/>
            </p:cNvSpPr>
            <p:nvPr/>
          </p:nvSpPr>
          <p:spPr bwMode="auto">
            <a:xfrm flipV="1">
              <a:off x="2586" y="1501"/>
              <a:ext cx="0" cy="306"/>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9825" name="Line 16"/>
            <p:cNvSpPr>
              <a:spLocks noChangeShapeType="1"/>
            </p:cNvSpPr>
            <p:nvPr/>
          </p:nvSpPr>
          <p:spPr bwMode="auto">
            <a:xfrm>
              <a:off x="0" y="1936"/>
              <a:ext cx="5760" cy="0"/>
            </a:xfrm>
            <a:prstGeom prst="line">
              <a:avLst/>
            </a:prstGeom>
            <a:noFill/>
            <a:ln w="952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759826" name="Text Box 17"/>
            <p:cNvSpPr txBox="1">
              <a:spLocks noChangeArrowheads="1"/>
            </p:cNvSpPr>
            <p:nvPr/>
          </p:nvSpPr>
          <p:spPr bwMode="auto">
            <a:xfrm>
              <a:off x="3468" y="1759"/>
              <a:ext cx="1433"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Top-level PAC agent</a:t>
              </a:r>
            </a:p>
          </p:txBody>
        </p:sp>
        <p:sp>
          <p:nvSpPr>
            <p:cNvPr id="759827" name="Text Box 18"/>
            <p:cNvSpPr txBox="1">
              <a:spLocks noChangeArrowheads="1"/>
            </p:cNvSpPr>
            <p:nvPr/>
          </p:nvSpPr>
          <p:spPr bwMode="auto">
            <a:xfrm>
              <a:off x="4326" y="2205"/>
              <a:ext cx="1434" cy="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Intermediate-level PAC agent</a:t>
              </a:r>
            </a:p>
          </p:txBody>
        </p:sp>
        <p:sp>
          <p:nvSpPr>
            <p:cNvPr id="759828" name="Text Box 19"/>
            <p:cNvSpPr txBox="1">
              <a:spLocks noChangeArrowheads="1"/>
            </p:cNvSpPr>
            <p:nvPr/>
          </p:nvSpPr>
          <p:spPr bwMode="auto">
            <a:xfrm>
              <a:off x="159" y="3832"/>
              <a:ext cx="1887" cy="2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Bottom-level PAC agents</a:t>
              </a:r>
            </a:p>
          </p:txBody>
        </p:sp>
      </p:gr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7" name="Rectangle 2"/>
          <p:cNvSpPr>
            <a:spLocks noGrp="1" noChangeArrowheads="1"/>
          </p:cNvSpPr>
          <p:nvPr>
            <p:ph type="title"/>
          </p:nvPr>
        </p:nvSpPr>
        <p:spPr/>
        <p:txBody>
          <a:bodyPr/>
          <a:lstStyle/>
          <a:p>
            <a:pPr eaLnBrk="1" hangingPunct="1"/>
            <a:r>
              <a:rPr lang="en-GB" altLang="zh-CN">
                <a:latin typeface="Garamond" charset="0"/>
                <a:ea typeface="宋体" charset="0"/>
              </a:rPr>
              <a:t>Presentation-Abstraction-Control Pattern: Variants</a:t>
            </a:r>
          </a:p>
        </p:txBody>
      </p:sp>
      <p:sp>
        <p:nvSpPr>
          <p:cNvPr id="761858" name="Rectangle 3"/>
          <p:cNvSpPr>
            <a:spLocks noGrp="1" noChangeArrowheads="1"/>
          </p:cNvSpPr>
          <p:nvPr>
            <p:ph idx="1"/>
          </p:nvPr>
        </p:nvSpPr>
        <p:spPr/>
        <p:txBody>
          <a:bodyPr/>
          <a:lstStyle/>
          <a:p>
            <a:pPr eaLnBrk="1" hangingPunct="1"/>
            <a:r>
              <a:rPr lang="en-GB" altLang="zh-CN">
                <a:latin typeface="Arial" charset="0"/>
                <a:ea typeface="宋体" charset="0"/>
              </a:rPr>
              <a:t>PAC agents as active objects</a:t>
            </a:r>
          </a:p>
          <a:p>
            <a:pPr eaLnBrk="1" hangingPunct="1"/>
            <a:r>
              <a:rPr lang="en-GB" altLang="zh-CN">
                <a:latin typeface="Arial" charset="0"/>
                <a:ea typeface="宋体" charset="0"/>
              </a:rPr>
              <a:t>PAC agents as processes</a:t>
            </a:r>
          </a:p>
          <a:p>
            <a:pPr lvl="1" eaLnBrk="1" hangingPunct="1"/>
            <a:endParaRPr lang="zh-CN" altLang="en-GB">
              <a:latin typeface="Arial" charset="0"/>
              <a:ea typeface="宋体" charset="0"/>
            </a:endParaRPr>
          </a:p>
        </p:txBody>
      </p:sp>
      <p:sp>
        <p:nvSpPr>
          <p:cNvPr id="7618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8F929C8-AFF5-F44F-9BC7-5D1DD991847A}" type="slidenum">
              <a:rPr lang="en-US" altLang="zh-CN" sz="1200">
                <a:latin typeface="Garamond" charset="0"/>
              </a:rPr>
              <a:pPr eaLnBrk="1" hangingPunct="1"/>
              <a:t>407</a:t>
            </a:fld>
            <a:endParaRPr lang="en-US" altLang="zh-CN" sz="1200">
              <a:latin typeface="Garamond" charset="0"/>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5" name="Rectangle 2"/>
          <p:cNvSpPr>
            <a:spLocks noGrp="1" noChangeArrowheads="1"/>
          </p:cNvSpPr>
          <p:nvPr>
            <p:ph type="title"/>
          </p:nvPr>
        </p:nvSpPr>
        <p:spPr/>
        <p:txBody>
          <a:bodyPr/>
          <a:lstStyle/>
          <a:p>
            <a:pPr eaLnBrk="1" hangingPunct="1"/>
            <a:r>
              <a:rPr lang="en-GB" altLang="zh-CN">
                <a:latin typeface="Garamond" charset="0"/>
                <a:ea typeface="宋体" charset="0"/>
              </a:rPr>
              <a:t>Presentation-Abstraction-Control Pattern: Consequences</a:t>
            </a:r>
          </a:p>
        </p:txBody>
      </p:sp>
      <p:sp>
        <p:nvSpPr>
          <p:cNvPr id="763906" name="Rectangle 3"/>
          <p:cNvSpPr>
            <a:spLocks noGrp="1" noChangeArrowheads="1"/>
          </p:cNvSpPr>
          <p:nvPr>
            <p:ph idx="1"/>
          </p:nvPr>
        </p:nvSpPr>
        <p:spPr/>
        <p:txBody>
          <a:bodyPr/>
          <a:lstStyle/>
          <a:p>
            <a:pPr eaLnBrk="1" hangingPunct="1"/>
            <a:r>
              <a:rPr lang="en-GB" altLang="zh-CN" sz="2600">
                <a:latin typeface="Arial" charset="0"/>
                <a:ea typeface="宋体" charset="0"/>
              </a:rPr>
              <a:t>Benefits</a:t>
            </a:r>
          </a:p>
          <a:p>
            <a:pPr lvl="1" eaLnBrk="1" hangingPunct="1"/>
            <a:r>
              <a:rPr lang="en-GB" altLang="zh-CN" sz="2200">
                <a:latin typeface="Arial" charset="0"/>
                <a:ea typeface="宋体" charset="0"/>
              </a:rPr>
              <a:t>Separation of Concerns</a:t>
            </a:r>
          </a:p>
          <a:p>
            <a:pPr lvl="1" eaLnBrk="1" hangingPunct="1"/>
            <a:r>
              <a:rPr lang="en-GB" altLang="zh-CN" sz="2200">
                <a:latin typeface="Arial" charset="0"/>
                <a:ea typeface="宋体" charset="0"/>
              </a:rPr>
              <a:t>Support for Change/Extension</a:t>
            </a:r>
          </a:p>
          <a:p>
            <a:pPr lvl="1" eaLnBrk="1" hangingPunct="1"/>
            <a:r>
              <a:rPr lang="en-GB" altLang="zh-CN" sz="2200">
                <a:latin typeface="Arial" charset="0"/>
                <a:ea typeface="宋体" charset="0"/>
              </a:rPr>
              <a:t>Support for multi-tasking</a:t>
            </a:r>
          </a:p>
          <a:p>
            <a:pPr eaLnBrk="1" hangingPunct="1"/>
            <a:r>
              <a:rPr lang="en-GB" altLang="zh-CN" sz="2600">
                <a:latin typeface="Arial" charset="0"/>
                <a:ea typeface="宋体" charset="0"/>
              </a:rPr>
              <a:t>Liabilities</a:t>
            </a:r>
          </a:p>
          <a:p>
            <a:pPr lvl="1" eaLnBrk="1" hangingPunct="1"/>
            <a:r>
              <a:rPr lang="en-GB" altLang="zh-CN" sz="2200">
                <a:latin typeface="Arial" charset="0"/>
                <a:ea typeface="宋体" charset="0"/>
              </a:rPr>
              <a:t>Increased system complexity</a:t>
            </a:r>
          </a:p>
          <a:p>
            <a:pPr lvl="1" eaLnBrk="1" hangingPunct="1"/>
            <a:r>
              <a:rPr lang="en-GB" altLang="zh-CN" sz="2200">
                <a:latin typeface="Arial" charset="0"/>
                <a:ea typeface="宋体" charset="0"/>
              </a:rPr>
              <a:t>Complex control components</a:t>
            </a:r>
          </a:p>
          <a:p>
            <a:pPr lvl="1" eaLnBrk="1" hangingPunct="1"/>
            <a:r>
              <a:rPr lang="en-GB" altLang="zh-CN" sz="2200">
                <a:latin typeface="Arial" charset="0"/>
                <a:ea typeface="宋体" charset="0"/>
              </a:rPr>
              <a:t>Efficiency</a:t>
            </a:r>
          </a:p>
          <a:p>
            <a:pPr lvl="1" eaLnBrk="1" hangingPunct="1"/>
            <a:r>
              <a:rPr lang="en-GB" altLang="zh-CN" sz="2200">
                <a:latin typeface="Arial" charset="0"/>
                <a:ea typeface="宋体" charset="0"/>
              </a:rPr>
              <a:t>Restricted applicability</a:t>
            </a:r>
          </a:p>
        </p:txBody>
      </p:sp>
      <p:sp>
        <p:nvSpPr>
          <p:cNvPr id="7639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906A8B-BE9D-0A4F-A195-4E6356A82654}" type="slidenum">
              <a:rPr lang="en-US" altLang="zh-CN" sz="1200">
                <a:latin typeface="Garamond" charset="0"/>
              </a:rPr>
              <a:pPr eaLnBrk="1" hangingPunct="1"/>
              <a:t>408</a:t>
            </a:fld>
            <a:endParaRPr lang="en-US" altLang="zh-CN" sz="1200">
              <a:latin typeface="Garamond" charset="0"/>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3" name="Rectangle 2"/>
          <p:cNvSpPr>
            <a:spLocks noGrp="1" noChangeArrowheads="1"/>
          </p:cNvSpPr>
          <p:nvPr>
            <p:ph type="title"/>
          </p:nvPr>
        </p:nvSpPr>
        <p:spPr/>
        <p:txBody>
          <a:bodyPr/>
          <a:lstStyle/>
          <a:p>
            <a:pPr eaLnBrk="1" hangingPunct="1"/>
            <a:r>
              <a:rPr lang="en-GB" altLang="zh-CN">
                <a:latin typeface="Garamond" charset="0"/>
                <a:ea typeface="宋体" charset="0"/>
              </a:rPr>
              <a:t>Summary</a:t>
            </a:r>
          </a:p>
        </p:txBody>
      </p:sp>
      <p:sp>
        <p:nvSpPr>
          <p:cNvPr id="765954"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Patterns </a:t>
            </a:r>
          </a:p>
          <a:p>
            <a:pPr lvl="1" eaLnBrk="1" hangingPunct="1">
              <a:lnSpc>
                <a:spcPct val="90000"/>
              </a:lnSpc>
            </a:pPr>
            <a:r>
              <a:rPr lang="en-GB" altLang="zh-CN" sz="2200">
                <a:latin typeface="Arial" charset="0"/>
                <a:ea typeface="宋体" charset="0"/>
              </a:rPr>
              <a:t>Open, informal, abstract solutions to a general, recurring problem in a particular context</a:t>
            </a:r>
          </a:p>
          <a:p>
            <a:pPr lvl="1" eaLnBrk="1" hangingPunct="1">
              <a:lnSpc>
                <a:spcPct val="90000"/>
              </a:lnSpc>
            </a:pPr>
            <a:r>
              <a:rPr lang="en-GB" altLang="zh-CN" sz="2200">
                <a:latin typeface="Arial" charset="0"/>
                <a:ea typeface="宋体" charset="0"/>
              </a:rPr>
              <a:t>Capture </a:t>
            </a:r>
            <a:r>
              <a:rPr lang="en-GB" altLang="zh-CN" sz="2200">
                <a:latin typeface="Tahoma" charset="0"/>
                <a:ea typeface="宋体" charset="0"/>
              </a:rPr>
              <a:t>“</a:t>
            </a:r>
            <a:r>
              <a:rPr lang="en-GB" altLang="zh-CN" sz="2200">
                <a:latin typeface="Arial" charset="0"/>
                <a:ea typeface="宋体" charset="0"/>
              </a:rPr>
              <a:t>best practice</a:t>
            </a:r>
            <a:r>
              <a:rPr lang="en-GB" altLang="zh-CN" sz="2200">
                <a:latin typeface="Tahoma" charset="0"/>
                <a:ea typeface="宋体" charset="0"/>
              </a:rPr>
              <a:t>”</a:t>
            </a:r>
            <a:r>
              <a:rPr lang="en-GB" altLang="zh-CN" sz="2200">
                <a:latin typeface="Arial" charset="0"/>
                <a:ea typeface="宋体" charset="0"/>
              </a:rPr>
              <a:t> experience of design</a:t>
            </a:r>
          </a:p>
          <a:p>
            <a:pPr lvl="1" eaLnBrk="1" hangingPunct="1">
              <a:lnSpc>
                <a:spcPct val="90000"/>
              </a:lnSpc>
            </a:pPr>
            <a:r>
              <a:rPr lang="en-GB" altLang="zh-CN" sz="2200">
                <a:latin typeface="Arial" charset="0"/>
                <a:ea typeface="宋体" charset="0"/>
              </a:rPr>
              <a:t>Can be organised as Catalogues or as Pattern Languages</a:t>
            </a:r>
          </a:p>
          <a:p>
            <a:pPr lvl="1" eaLnBrk="1" hangingPunct="1">
              <a:lnSpc>
                <a:spcPct val="90000"/>
              </a:lnSpc>
            </a:pPr>
            <a:r>
              <a:rPr lang="en-GB" altLang="zh-CN" sz="2200">
                <a:latin typeface="Arial" charset="0"/>
                <a:ea typeface="宋体" charset="0"/>
              </a:rPr>
              <a:t>Differ from ABAS which are closed, formal composable abstractions</a:t>
            </a:r>
          </a:p>
          <a:p>
            <a:pPr eaLnBrk="1" hangingPunct="1">
              <a:lnSpc>
                <a:spcPct val="90000"/>
              </a:lnSpc>
            </a:pPr>
            <a:r>
              <a:rPr lang="en-GB" altLang="zh-CN" sz="2600">
                <a:latin typeface="Arial" charset="0"/>
                <a:ea typeface="宋体" charset="0"/>
              </a:rPr>
              <a:t>Architectural Patterns are a sub-category of patterns</a:t>
            </a:r>
          </a:p>
          <a:p>
            <a:pPr lvl="1" eaLnBrk="1" hangingPunct="1">
              <a:lnSpc>
                <a:spcPct val="90000"/>
              </a:lnSpc>
            </a:pPr>
            <a:r>
              <a:rPr lang="en-GB" altLang="zh-CN" sz="2200">
                <a:latin typeface="Arial" charset="0"/>
                <a:ea typeface="宋体" charset="0"/>
              </a:rPr>
              <a:t>To do with </a:t>
            </a:r>
            <a:r>
              <a:rPr lang="en-GB" altLang="zh-CN" sz="2200">
                <a:latin typeface="Tahoma" charset="0"/>
                <a:ea typeface="宋体" charset="0"/>
              </a:rPr>
              <a:t>“</a:t>
            </a:r>
            <a:r>
              <a:rPr lang="en-GB" altLang="zh-CN" sz="2200">
                <a:latin typeface="Arial" charset="0"/>
                <a:ea typeface="宋体" charset="0"/>
              </a:rPr>
              <a:t>gross structure</a:t>
            </a:r>
            <a:r>
              <a:rPr lang="en-GB" altLang="zh-CN" sz="2200">
                <a:latin typeface="Tahoma" charset="0"/>
                <a:ea typeface="宋体" charset="0"/>
              </a:rPr>
              <a:t>”</a:t>
            </a:r>
            <a:endParaRPr lang="en-GB" altLang="zh-CN" sz="2200">
              <a:latin typeface="Arial" charset="0"/>
              <a:ea typeface="宋体" charset="0"/>
            </a:endParaRPr>
          </a:p>
          <a:p>
            <a:pPr lvl="1" eaLnBrk="1" hangingPunct="1">
              <a:lnSpc>
                <a:spcPct val="90000"/>
              </a:lnSpc>
            </a:pPr>
            <a:r>
              <a:rPr lang="en-GB" altLang="zh-CN" sz="2200">
                <a:latin typeface="Arial" charset="0"/>
                <a:ea typeface="宋体" charset="0"/>
              </a:rPr>
              <a:t>But arguably ALL patterns are architectural</a:t>
            </a:r>
          </a:p>
        </p:txBody>
      </p:sp>
      <p:sp>
        <p:nvSpPr>
          <p:cNvPr id="76595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DCB23B9-C7F7-864C-B6EF-18B2C782364C}" type="slidenum">
              <a:rPr lang="en-US" altLang="zh-CN" sz="1200">
                <a:latin typeface="Garamond" charset="0"/>
              </a:rPr>
              <a:pPr eaLnBrk="1" hangingPunct="1"/>
              <a:t>409</a:t>
            </a:fld>
            <a:endParaRPr lang="en-US" altLang="zh-CN" sz="1200">
              <a:latin typeface="Garamond"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p:txBody>
          <a:bodyPr/>
          <a:lstStyle/>
          <a:p>
            <a:pPr eaLnBrk="1" hangingPunct="1"/>
            <a:r>
              <a:rPr lang="en-US" altLang="zh-CN">
                <a:latin typeface="Garamond" charset="0"/>
                <a:ea typeface="宋体" charset="0"/>
              </a:rPr>
              <a:t>Some Fundamental Issues</a:t>
            </a:r>
          </a:p>
        </p:txBody>
      </p:sp>
      <p:sp>
        <p:nvSpPr>
          <p:cNvPr id="84994" name="Rectangle 3"/>
          <p:cNvSpPr>
            <a:spLocks noGrp="1" noChangeArrowheads="1"/>
          </p:cNvSpPr>
          <p:nvPr>
            <p:ph idx="1"/>
          </p:nvPr>
        </p:nvSpPr>
        <p:spPr/>
        <p:txBody>
          <a:bodyPr/>
          <a:lstStyle/>
          <a:p>
            <a:pPr eaLnBrk="1" hangingPunct="1">
              <a:lnSpc>
                <a:spcPct val="90000"/>
              </a:lnSpc>
            </a:pPr>
            <a:r>
              <a:rPr lang="en-US" altLang="zh-CN" sz="2600">
                <a:latin typeface="Arial" charset="0"/>
                <a:ea typeface="宋体" charset="0"/>
              </a:rPr>
              <a:t>Software is very complex today</a:t>
            </a:r>
          </a:p>
          <a:p>
            <a:pPr marL="742950" lvl="1" indent="-285750" eaLnBrk="1" hangingPunct="1">
              <a:lnSpc>
                <a:spcPct val="90000"/>
              </a:lnSpc>
            </a:pPr>
            <a:r>
              <a:rPr lang="en-US" altLang="zh-CN" sz="2200">
                <a:latin typeface="Arial" charset="0"/>
                <a:ea typeface="宋体" charset="0"/>
              </a:rPr>
              <a:t>Hard for one to understand it all</a:t>
            </a:r>
          </a:p>
          <a:p>
            <a:pPr marL="742950" lvl="1" indent="-285750" eaLnBrk="1" hangingPunct="1">
              <a:lnSpc>
                <a:spcPct val="90000"/>
              </a:lnSpc>
            </a:pPr>
            <a:r>
              <a:rPr lang="en-US" altLang="zh-CN" sz="2200">
                <a:latin typeface="Arial" charset="0"/>
                <a:ea typeface="宋体" charset="0"/>
              </a:rPr>
              <a:t>Difficult to express in terms all stakeholders understand</a:t>
            </a:r>
          </a:p>
          <a:p>
            <a:pPr eaLnBrk="1" hangingPunct="1">
              <a:lnSpc>
                <a:spcPct val="90000"/>
              </a:lnSpc>
            </a:pPr>
            <a:r>
              <a:rPr lang="en-US" altLang="zh-CN" sz="2600">
                <a:latin typeface="Arial" charset="0"/>
                <a:ea typeface="宋体" charset="0"/>
              </a:rPr>
              <a:t>Business drivers add pressure</a:t>
            </a:r>
          </a:p>
          <a:p>
            <a:pPr marL="742950" lvl="1" indent="-285750" eaLnBrk="1" hangingPunct="1">
              <a:lnSpc>
                <a:spcPct val="90000"/>
              </a:lnSpc>
            </a:pPr>
            <a:r>
              <a:rPr lang="en-US" altLang="zh-CN" sz="2200">
                <a:latin typeface="Arial" charset="0"/>
                <a:ea typeface="宋体" charset="0"/>
              </a:rPr>
              <a:t>Shrinking business cycle</a:t>
            </a:r>
          </a:p>
          <a:p>
            <a:pPr marL="742950" lvl="1" indent="-285750" eaLnBrk="1" hangingPunct="1">
              <a:lnSpc>
                <a:spcPct val="90000"/>
              </a:lnSpc>
            </a:pPr>
            <a:r>
              <a:rPr lang="en-US" altLang="zh-CN" sz="2200">
                <a:latin typeface="Arial" charset="0"/>
                <a:ea typeface="宋体" charset="0"/>
              </a:rPr>
              <a:t>Competition increasing</a:t>
            </a:r>
          </a:p>
          <a:p>
            <a:pPr marL="742950" lvl="1" indent="-285750" eaLnBrk="1" hangingPunct="1">
              <a:lnSpc>
                <a:spcPct val="90000"/>
              </a:lnSpc>
            </a:pPr>
            <a:r>
              <a:rPr lang="en-US" altLang="zh-CN" sz="2200">
                <a:latin typeface="Arial" charset="0"/>
                <a:ea typeface="宋体" charset="0"/>
              </a:rPr>
              <a:t>Ever rising user expectations</a:t>
            </a:r>
          </a:p>
          <a:p>
            <a:pPr eaLnBrk="1" hangingPunct="1">
              <a:lnSpc>
                <a:spcPct val="90000"/>
              </a:lnSpc>
            </a:pPr>
            <a:r>
              <a:rPr lang="en-US" altLang="zh-CN" sz="2600">
                <a:latin typeface="Times New Roman" charset="0"/>
                <a:ea typeface="宋体" charset="0"/>
              </a:rPr>
              <a:t>“</a:t>
            </a:r>
            <a:r>
              <a:rPr lang="en-US" altLang="zh-CN" sz="2600">
                <a:latin typeface="Arial" charset="0"/>
                <a:ea typeface="宋体" charset="0"/>
              </a:rPr>
              <a:t>Soft</a:t>
            </a:r>
            <a:r>
              <a:rPr lang="en-US" altLang="zh-CN" sz="2600">
                <a:latin typeface="Times New Roman" charset="0"/>
                <a:ea typeface="宋体" charset="0"/>
              </a:rPr>
              <a:t>”</a:t>
            </a:r>
            <a:r>
              <a:rPr lang="en-US" altLang="zh-CN" sz="2600">
                <a:latin typeface="Arial" charset="0"/>
                <a:ea typeface="宋体" charset="0"/>
              </a:rPr>
              <a:t> Requirements</a:t>
            </a:r>
          </a:p>
          <a:p>
            <a:pPr marL="742950" lvl="1" indent="-285750" eaLnBrk="1" hangingPunct="1">
              <a:lnSpc>
                <a:spcPct val="90000"/>
              </a:lnSpc>
            </a:pPr>
            <a:r>
              <a:rPr lang="en-US" altLang="zh-CN" sz="2200">
                <a:latin typeface="Arial" charset="0"/>
                <a:ea typeface="宋体" charset="0"/>
              </a:rPr>
              <a:t>A common threat to schedule, budget, success</a:t>
            </a:r>
          </a:p>
          <a:p>
            <a:pPr marL="742950" lvl="1" indent="-285750" eaLnBrk="1" hangingPunct="1">
              <a:lnSpc>
                <a:spcPct val="90000"/>
              </a:lnSpc>
            </a:pPr>
            <a:r>
              <a:rPr lang="en-US" altLang="zh-CN" sz="2200">
                <a:latin typeface="Arial" charset="0"/>
                <a:ea typeface="宋体" charset="0"/>
              </a:rPr>
              <a:t>Too much change can cause failure</a:t>
            </a:r>
          </a:p>
        </p:txBody>
      </p:sp>
      <p:sp>
        <p:nvSpPr>
          <p:cNvPr id="849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AA2E5C5-4DD7-224A-A193-42DBEB30A059}" type="slidenum">
              <a:rPr lang="en-US" altLang="zh-CN" sz="1200">
                <a:latin typeface="Garamond" charset="0"/>
              </a:rPr>
              <a:pPr eaLnBrk="1" hangingPunct="1"/>
              <a:t>41</a:t>
            </a:fld>
            <a:endParaRPr lang="en-US" altLang="zh-CN" sz="1200">
              <a:latin typeface="Garamond" charset="0"/>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1" name="Rectangle 2"/>
          <p:cNvSpPr>
            <a:spLocks noGrp="1" noChangeArrowheads="1"/>
          </p:cNvSpPr>
          <p:nvPr>
            <p:ph type="ctrTitle"/>
          </p:nvPr>
        </p:nvSpPr>
        <p:spPr/>
        <p:txBody>
          <a:bodyPr/>
          <a:lstStyle/>
          <a:p>
            <a:pPr eaLnBrk="1" hangingPunct="1"/>
            <a:r>
              <a:rPr lang="en-US" altLang="zh-CN">
                <a:latin typeface="Garamond" charset="0"/>
                <a:ea typeface="宋体" charset="0"/>
              </a:rPr>
              <a:t>Topic 8: Domain-Specific Software Architecture</a:t>
            </a:r>
          </a:p>
        </p:txBody>
      </p:sp>
      <p:sp>
        <p:nvSpPr>
          <p:cNvPr id="768002" name="Rectangle 3"/>
          <p:cNvSpPr>
            <a:spLocks noGrp="1" noChangeArrowheads="1"/>
          </p:cNvSpPr>
          <p:nvPr>
            <p:ph type="subTitle" idx="1"/>
          </p:nvPr>
        </p:nvSpPr>
        <p:spPr/>
        <p:txBody>
          <a:bodyPr/>
          <a:lstStyle/>
          <a:p>
            <a:pPr eaLnBrk="1" hangingPunct="1">
              <a:buFont typeface="Wingdings" charset="0"/>
              <a:buNone/>
            </a:pPr>
            <a:r>
              <a:rPr lang="en-US" altLang="zh-CN">
                <a:latin typeface="Arial" charset="0"/>
                <a:ea typeface="宋体" charset="0"/>
              </a:rPr>
              <a:t> </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49" name="Rectangle 2"/>
          <p:cNvSpPr>
            <a:spLocks noGrp="1" noChangeArrowheads="1"/>
          </p:cNvSpPr>
          <p:nvPr>
            <p:ph type="title"/>
          </p:nvPr>
        </p:nvSpPr>
        <p:spPr/>
        <p:txBody>
          <a:bodyPr/>
          <a:lstStyle/>
          <a:p>
            <a:pPr eaLnBrk="1" hangingPunct="1"/>
            <a:r>
              <a:rPr lang="en-US" altLang="zh-CN" sz="3800">
                <a:latin typeface="Garamond" charset="0"/>
                <a:ea typeface="宋体" charset="0"/>
              </a:rPr>
              <a:t>Domain-Specific Software Architecture (DSSA)</a:t>
            </a:r>
          </a:p>
        </p:txBody>
      </p:sp>
      <p:sp>
        <p:nvSpPr>
          <p:cNvPr id="770050" name="Rectangle 3"/>
          <p:cNvSpPr>
            <a:spLocks noGrp="1" noChangeArrowheads="1"/>
          </p:cNvSpPr>
          <p:nvPr>
            <p:ph idx="1"/>
          </p:nvPr>
        </p:nvSpPr>
        <p:spPr/>
        <p:txBody>
          <a:bodyPr/>
          <a:lstStyle/>
          <a:p>
            <a:pPr eaLnBrk="1" hangingPunct="1"/>
            <a:r>
              <a:rPr lang="en-US" altLang="zh-CN" sz="2600">
                <a:latin typeface="Arial" charset="0"/>
                <a:ea typeface="宋体" charset="0"/>
              </a:rPr>
              <a:t>“The relationships between functions in programs for a software domain</a:t>
            </a:r>
          </a:p>
          <a:p>
            <a:pPr eaLnBrk="1" hangingPunct="1"/>
            <a:r>
              <a:rPr lang="en-US" altLang="zh-CN" sz="2600">
                <a:latin typeface="Arial" charset="0"/>
                <a:ea typeface="宋体" charset="0"/>
              </a:rPr>
              <a:t>This is also known as a reference model, functional partitioning, meta-model, logical model, . . .</a:t>
            </a:r>
          </a:p>
          <a:p>
            <a:pPr eaLnBrk="1" hangingPunct="1"/>
            <a:r>
              <a:rPr lang="en-US" altLang="zh-CN" sz="2600">
                <a:latin typeface="Arial" charset="0"/>
                <a:ea typeface="宋体" charset="0"/>
              </a:rPr>
              <a:t>Why do we want this?</a:t>
            </a:r>
          </a:p>
          <a:p>
            <a:pPr lvl="2" eaLnBrk="1" hangingPunct="1"/>
            <a:r>
              <a:rPr lang="en-US" altLang="zh-CN" sz="2000">
                <a:latin typeface="Arial" charset="0"/>
                <a:ea typeface="宋体" charset="0"/>
              </a:rPr>
              <a:t>1. To build better: tools, specification languages, domain-specific reusable components, application frameworks, product families.</a:t>
            </a:r>
          </a:p>
          <a:p>
            <a:pPr lvl="2" eaLnBrk="1" hangingPunct="1"/>
            <a:r>
              <a:rPr lang="en-US" altLang="zh-CN" sz="2000">
                <a:latin typeface="Arial" charset="0"/>
                <a:ea typeface="宋体" charset="0"/>
              </a:rPr>
              <a:t>2. To understand better. Software problems are very complex. A DSSA is ready-made, reusable domain analysis, problem decomposition.</a:t>
            </a:r>
          </a:p>
        </p:txBody>
      </p:sp>
      <p:sp>
        <p:nvSpPr>
          <p:cNvPr id="7700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752657F-1C92-9C4F-97CB-E9310A3F2F32}" type="slidenum">
              <a:rPr lang="en-US" altLang="zh-CN" sz="1200">
                <a:latin typeface="Garamond" charset="0"/>
              </a:rPr>
              <a:pPr eaLnBrk="1" hangingPunct="1"/>
              <a:t>411</a:t>
            </a:fld>
            <a:endParaRPr lang="en-US" altLang="zh-CN" sz="1200">
              <a:latin typeface="Garamond" charset="0"/>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7" name="Rectangle 2"/>
          <p:cNvSpPr>
            <a:spLocks noGrp="1" noChangeArrowheads="1"/>
          </p:cNvSpPr>
          <p:nvPr>
            <p:ph type="title"/>
          </p:nvPr>
        </p:nvSpPr>
        <p:spPr/>
        <p:txBody>
          <a:bodyPr/>
          <a:lstStyle/>
          <a:p>
            <a:pPr eaLnBrk="1" hangingPunct="1"/>
            <a:r>
              <a:rPr lang="en-US" altLang="zh-CN" sz="3800">
                <a:latin typeface="Garamond" charset="0"/>
                <a:ea typeface="宋体" charset="0"/>
              </a:rPr>
              <a:t>Example DSSA: Architecture (the real kind)</a:t>
            </a:r>
          </a:p>
        </p:txBody>
      </p:sp>
      <p:sp>
        <p:nvSpPr>
          <p:cNvPr id="772098" name="Rectangle 3"/>
          <p:cNvSpPr>
            <a:spLocks noGrp="1" noChangeArrowheads="1"/>
          </p:cNvSpPr>
          <p:nvPr>
            <p:ph idx="1"/>
          </p:nvPr>
        </p:nvSpPr>
        <p:spPr/>
        <p:txBody>
          <a:bodyPr/>
          <a:lstStyle/>
          <a:p>
            <a:pPr eaLnBrk="1" hangingPunct="1">
              <a:lnSpc>
                <a:spcPct val="90000"/>
              </a:lnSpc>
            </a:pPr>
            <a:r>
              <a:rPr lang="en-US" altLang="zh-CN" sz="2500">
                <a:latin typeface="Arial" charset="0"/>
                <a:ea typeface="宋体" charset="0"/>
              </a:rPr>
              <a:t>The problem: “obtain an artificial environment for some human activity”.</a:t>
            </a:r>
          </a:p>
          <a:p>
            <a:pPr eaLnBrk="1" hangingPunct="1">
              <a:lnSpc>
                <a:spcPct val="90000"/>
              </a:lnSpc>
            </a:pPr>
            <a:r>
              <a:rPr lang="en-US" altLang="zh-CN" sz="2500">
                <a:latin typeface="Arial" charset="0"/>
                <a:ea typeface="宋体" charset="0"/>
              </a:rPr>
              <a:t>Specific instances of this problem: a house, an apartment, a store, a warehouse, a jail, a paint factory.</a:t>
            </a:r>
          </a:p>
          <a:p>
            <a:pPr eaLnBrk="1" hangingPunct="1">
              <a:lnSpc>
                <a:spcPct val="90000"/>
              </a:lnSpc>
            </a:pPr>
            <a:r>
              <a:rPr lang="en-US" altLang="zh-CN" sz="2500">
                <a:latin typeface="Arial" charset="0"/>
                <a:ea typeface="宋体" charset="0"/>
              </a:rPr>
              <a:t>User: wants the building</a:t>
            </a:r>
          </a:p>
          <a:p>
            <a:pPr eaLnBrk="1" hangingPunct="1">
              <a:lnSpc>
                <a:spcPct val="90000"/>
              </a:lnSpc>
            </a:pPr>
            <a:r>
              <a:rPr lang="en-US" altLang="zh-CN" sz="2500">
                <a:latin typeface="Arial" charset="0"/>
                <a:ea typeface="宋体" charset="0"/>
              </a:rPr>
              <a:t>Constructor: builds the building</a:t>
            </a:r>
          </a:p>
          <a:p>
            <a:pPr eaLnBrk="1" hangingPunct="1">
              <a:lnSpc>
                <a:spcPct val="90000"/>
              </a:lnSpc>
            </a:pPr>
            <a:r>
              <a:rPr lang="en-US" altLang="zh-CN" sz="2500">
                <a:latin typeface="Arial" charset="0"/>
                <a:ea typeface="宋体" charset="0"/>
              </a:rPr>
              <a:t>Requirements: two-car garage, roof will last 30 years, doorways have 5 meter clearance, ...</a:t>
            </a:r>
          </a:p>
          <a:p>
            <a:pPr eaLnBrk="1" hangingPunct="1">
              <a:lnSpc>
                <a:spcPct val="90000"/>
              </a:lnSpc>
            </a:pPr>
            <a:r>
              <a:rPr lang="en-US" altLang="zh-CN" sz="2500">
                <a:latin typeface="Arial" charset="0"/>
                <a:ea typeface="宋体" charset="0"/>
              </a:rPr>
              <a:t>Specifications: plans/blueprints</a:t>
            </a:r>
          </a:p>
        </p:txBody>
      </p:sp>
      <p:sp>
        <p:nvSpPr>
          <p:cNvPr id="7720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D94154D-E106-9E42-88D8-D5B837C1A8B6}" type="slidenum">
              <a:rPr lang="en-US" altLang="zh-CN" sz="1200">
                <a:latin typeface="Garamond" charset="0"/>
              </a:rPr>
              <a:pPr eaLnBrk="1" hangingPunct="1"/>
              <a:t>412</a:t>
            </a:fld>
            <a:endParaRPr lang="en-US" altLang="zh-CN" sz="1200">
              <a:latin typeface="Garamond" charset="0"/>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5" name="Rectangle 2"/>
          <p:cNvSpPr>
            <a:spLocks noGrp="1" noChangeArrowheads="1"/>
          </p:cNvSpPr>
          <p:nvPr>
            <p:ph type="title"/>
          </p:nvPr>
        </p:nvSpPr>
        <p:spPr/>
        <p:txBody>
          <a:bodyPr/>
          <a:lstStyle/>
          <a:p>
            <a:pPr eaLnBrk="1" hangingPunct="1"/>
            <a:r>
              <a:rPr lang="en-US" altLang="zh-CN">
                <a:latin typeface="Garamond" charset="0"/>
                <a:ea typeface="宋体" charset="0"/>
              </a:rPr>
              <a:t>Architecture (the real kind) - 2</a:t>
            </a:r>
          </a:p>
        </p:txBody>
      </p:sp>
      <p:sp>
        <p:nvSpPr>
          <p:cNvPr id="774146" name="Rectangle 3"/>
          <p:cNvSpPr>
            <a:spLocks noGrp="1" noChangeArrowheads="1"/>
          </p:cNvSpPr>
          <p:nvPr>
            <p:ph idx="1"/>
          </p:nvPr>
        </p:nvSpPr>
        <p:spPr/>
        <p:txBody>
          <a:bodyPr/>
          <a:lstStyle/>
          <a:p>
            <a:pPr eaLnBrk="1" hangingPunct="1"/>
            <a:r>
              <a:rPr lang="en-US" altLang="zh-CN">
                <a:latin typeface="Arial" charset="0"/>
                <a:ea typeface="宋体" charset="0"/>
              </a:rPr>
              <a:t>These instances of buildings have much in common and can reuse analyses:</a:t>
            </a:r>
          </a:p>
          <a:p>
            <a:pPr eaLnBrk="1" hangingPunct="1">
              <a:buFont typeface="Wingdings" charset="0"/>
              <a:buNone/>
            </a:pPr>
            <a:r>
              <a:rPr lang="en-US" altLang="zh-CN">
                <a:latin typeface="Arial" charset="0"/>
                <a:ea typeface="宋体" charset="0"/>
              </a:rPr>
              <a:t>	• Functional requirements: how many people should this building hold? how should it be heated/cooled? how should the parts be connected?</a:t>
            </a:r>
          </a:p>
          <a:p>
            <a:pPr eaLnBrk="1" hangingPunct="1">
              <a:buFont typeface="Wingdings" charset="0"/>
              <a:buNone/>
            </a:pPr>
            <a:r>
              <a:rPr lang="en-US" altLang="zh-CN">
                <a:latin typeface="Arial" charset="0"/>
                <a:ea typeface="宋体" charset="0"/>
              </a:rPr>
              <a:t>	• Non-functional requirements: how easy is it to add an addition? how secure should it be? how many years should it last?</a:t>
            </a:r>
          </a:p>
        </p:txBody>
      </p:sp>
      <p:sp>
        <p:nvSpPr>
          <p:cNvPr id="7741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D7599E3-FCE3-2143-98E6-1E0207E5C67E}" type="slidenum">
              <a:rPr lang="en-US" altLang="zh-CN" sz="1200">
                <a:latin typeface="Garamond" charset="0"/>
              </a:rPr>
              <a:pPr eaLnBrk="1" hangingPunct="1"/>
              <a:t>413</a:t>
            </a:fld>
            <a:endParaRPr lang="en-US" altLang="zh-CN" sz="1200">
              <a:latin typeface="Garamond" charset="0"/>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3" name="Rectangle 2"/>
          <p:cNvSpPr>
            <a:spLocks noGrp="1" noChangeArrowheads="1"/>
          </p:cNvSpPr>
          <p:nvPr>
            <p:ph type="title"/>
          </p:nvPr>
        </p:nvSpPr>
        <p:spPr/>
        <p:txBody>
          <a:bodyPr/>
          <a:lstStyle/>
          <a:p>
            <a:pPr eaLnBrk="1" hangingPunct="1"/>
            <a:r>
              <a:rPr lang="en-US" altLang="zh-CN">
                <a:latin typeface="Garamond" charset="0"/>
                <a:ea typeface="宋体" charset="0"/>
              </a:rPr>
              <a:t>Architecture (the real kind) - 3</a:t>
            </a:r>
          </a:p>
        </p:txBody>
      </p:sp>
      <p:sp>
        <p:nvSpPr>
          <p:cNvPr id="776194" name="Rectangle 3"/>
          <p:cNvSpPr>
            <a:spLocks noGrp="1" noChangeArrowheads="1"/>
          </p:cNvSpPr>
          <p:nvPr>
            <p:ph idx="1"/>
          </p:nvPr>
        </p:nvSpPr>
        <p:spPr/>
        <p:txBody>
          <a:bodyPr/>
          <a:lstStyle/>
          <a:p>
            <a:pPr eaLnBrk="1" hangingPunct="1"/>
            <a:endParaRPr lang="en-US" altLang="zh-CN">
              <a:latin typeface="Arial" charset="0"/>
              <a:ea typeface="宋体" charset="0"/>
            </a:endParaRPr>
          </a:p>
          <a:p>
            <a:pPr eaLnBrk="1" hangingPunct="1"/>
            <a:r>
              <a:rPr lang="en-US" altLang="zh-CN">
                <a:latin typeface="Arial" charset="0"/>
                <a:ea typeface="宋体" charset="0"/>
              </a:rPr>
              <a:t>These instances can also reuse designs/components:</a:t>
            </a:r>
          </a:p>
          <a:p>
            <a:pPr eaLnBrk="1" hangingPunct="1">
              <a:buFont typeface="Wingdings" charset="0"/>
              <a:buNone/>
            </a:pPr>
            <a:r>
              <a:rPr lang="en-US" altLang="zh-CN">
                <a:latin typeface="Arial" charset="0"/>
                <a:ea typeface="宋体" charset="0"/>
              </a:rPr>
              <a:t>	• house plans</a:t>
            </a:r>
          </a:p>
          <a:p>
            <a:pPr eaLnBrk="1" hangingPunct="1">
              <a:buFont typeface="Wingdings" charset="0"/>
              <a:buNone/>
            </a:pPr>
            <a:r>
              <a:rPr lang="en-US" altLang="zh-CN">
                <a:latin typeface="Arial" charset="0"/>
                <a:ea typeface="宋体" charset="0"/>
              </a:rPr>
              <a:t>	• trusses</a:t>
            </a:r>
          </a:p>
          <a:p>
            <a:pPr eaLnBrk="1" hangingPunct="1">
              <a:buFont typeface="Wingdings" charset="0"/>
              <a:buNone/>
            </a:pPr>
            <a:r>
              <a:rPr lang="en-US" altLang="zh-CN">
                <a:latin typeface="Arial" charset="0"/>
                <a:ea typeface="宋体" charset="0"/>
              </a:rPr>
              <a:t>	• door-knobs</a:t>
            </a:r>
          </a:p>
          <a:p>
            <a:pPr eaLnBrk="1" hangingPunct="1"/>
            <a:r>
              <a:rPr lang="en-US" altLang="zh-CN">
                <a:latin typeface="Arial" charset="0"/>
                <a:ea typeface="宋体" charset="0"/>
              </a:rPr>
              <a:t>How does the reuse of designs/components affect the quality of the resulting building?</a:t>
            </a:r>
          </a:p>
        </p:txBody>
      </p:sp>
      <p:sp>
        <p:nvSpPr>
          <p:cNvPr id="7761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B07237D-224C-1B4F-A6E8-B7239655DEB0}" type="slidenum">
              <a:rPr lang="en-US" altLang="zh-CN" sz="1200">
                <a:latin typeface="Garamond" charset="0"/>
              </a:rPr>
              <a:pPr eaLnBrk="1" hangingPunct="1"/>
              <a:t>414</a:t>
            </a:fld>
            <a:endParaRPr lang="en-US" altLang="zh-CN" sz="1200">
              <a:latin typeface="Garamond" charset="0"/>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1" name="Rectangle 2"/>
          <p:cNvSpPr>
            <a:spLocks noGrp="1" noChangeArrowheads="1"/>
          </p:cNvSpPr>
          <p:nvPr>
            <p:ph type="title"/>
          </p:nvPr>
        </p:nvSpPr>
        <p:spPr/>
        <p:txBody>
          <a:bodyPr/>
          <a:lstStyle/>
          <a:p>
            <a:pPr eaLnBrk="1" hangingPunct="1"/>
            <a:r>
              <a:rPr lang="en-US" altLang="zh-CN">
                <a:latin typeface="Garamond" charset="0"/>
                <a:ea typeface="宋体" charset="0"/>
              </a:rPr>
              <a:t>The DSSA Solution</a:t>
            </a:r>
          </a:p>
        </p:txBody>
      </p:sp>
      <p:sp>
        <p:nvSpPr>
          <p:cNvPr id="778242" name="Rectangle 3"/>
          <p:cNvSpPr>
            <a:spLocks noGrp="1" noChangeArrowheads="1"/>
          </p:cNvSpPr>
          <p:nvPr>
            <p:ph idx="1"/>
          </p:nvPr>
        </p:nvSpPr>
        <p:spPr/>
        <p:txBody>
          <a:bodyPr/>
          <a:lstStyle/>
          <a:p>
            <a:pPr eaLnBrk="1" hangingPunct="1">
              <a:lnSpc>
                <a:spcPct val="90000"/>
              </a:lnSpc>
            </a:pPr>
            <a:endParaRPr lang="en-US" altLang="zh-CN" sz="2500">
              <a:latin typeface="Arial" charset="0"/>
              <a:ea typeface="宋体" charset="0"/>
            </a:endParaRPr>
          </a:p>
          <a:p>
            <a:pPr eaLnBrk="1" hangingPunct="1">
              <a:lnSpc>
                <a:spcPct val="90000"/>
              </a:lnSpc>
            </a:pPr>
            <a:r>
              <a:rPr lang="en-US" altLang="zh-CN" sz="2500">
                <a:latin typeface="Arial" charset="0"/>
                <a:ea typeface="宋体" charset="0"/>
              </a:rPr>
              <a:t>Three kinds of knowledge:</a:t>
            </a:r>
          </a:p>
          <a:p>
            <a:pPr eaLnBrk="1" hangingPunct="1">
              <a:lnSpc>
                <a:spcPct val="90000"/>
              </a:lnSpc>
              <a:buFont typeface="Wingdings" charset="0"/>
              <a:buNone/>
            </a:pPr>
            <a:r>
              <a:rPr lang="en-US" altLang="zh-CN" sz="2500">
                <a:latin typeface="Arial" charset="0"/>
                <a:ea typeface="宋体" charset="0"/>
              </a:rPr>
              <a:t>	• how to decompose the composite problem into component problems</a:t>
            </a:r>
          </a:p>
          <a:p>
            <a:pPr eaLnBrk="1" hangingPunct="1">
              <a:lnSpc>
                <a:spcPct val="90000"/>
              </a:lnSpc>
              <a:buFont typeface="Wingdings" charset="0"/>
              <a:buNone/>
            </a:pPr>
            <a:r>
              <a:rPr lang="en-US" altLang="zh-CN" sz="2500">
                <a:latin typeface="Arial" charset="0"/>
                <a:ea typeface="宋体" charset="0"/>
              </a:rPr>
              <a:t>	• how to solve each of the component problems</a:t>
            </a:r>
          </a:p>
          <a:p>
            <a:pPr eaLnBrk="1" hangingPunct="1">
              <a:lnSpc>
                <a:spcPct val="90000"/>
              </a:lnSpc>
              <a:buFont typeface="Wingdings" charset="0"/>
              <a:buNone/>
            </a:pPr>
            <a:r>
              <a:rPr lang="en-US" altLang="zh-CN" sz="2500">
                <a:latin typeface="Arial" charset="0"/>
                <a:ea typeface="宋体" charset="0"/>
              </a:rPr>
              <a:t>	• how to compose the individual solutions of the component problems into a solution of the composite problem</a:t>
            </a:r>
          </a:p>
          <a:p>
            <a:pPr eaLnBrk="1" hangingPunct="1">
              <a:lnSpc>
                <a:spcPct val="90000"/>
              </a:lnSpc>
            </a:pPr>
            <a:r>
              <a:rPr lang="en-US" altLang="zh-CN" sz="2500">
                <a:latin typeface="Arial" charset="0"/>
                <a:ea typeface="宋体" charset="0"/>
              </a:rPr>
              <a:t>This knowledge is not trivial. The ease of the solution to an instance of a class depends on the existence of a DSSA for that class.</a:t>
            </a:r>
          </a:p>
        </p:txBody>
      </p:sp>
      <p:sp>
        <p:nvSpPr>
          <p:cNvPr id="7782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3BD0EB-662A-0240-B7C5-6CCF6FA16D2A}" type="slidenum">
              <a:rPr lang="en-US" altLang="zh-CN" sz="1200">
                <a:latin typeface="Garamond" charset="0"/>
              </a:rPr>
              <a:pPr eaLnBrk="1" hangingPunct="1"/>
              <a:t>415</a:t>
            </a:fld>
            <a:endParaRPr lang="en-US" altLang="zh-CN" sz="1200">
              <a:latin typeface="Garamond" charset="0"/>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89" name="Rectangle 2"/>
          <p:cNvSpPr>
            <a:spLocks noGrp="1" noChangeArrowheads="1"/>
          </p:cNvSpPr>
          <p:nvPr>
            <p:ph type="title"/>
          </p:nvPr>
        </p:nvSpPr>
        <p:spPr/>
        <p:txBody>
          <a:bodyPr/>
          <a:lstStyle/>
          <a:p>
            <a:pPr eaLnBrk="1" hangingPunct="1"/>
            <a:r>
              <a:rPr lang="en-US" altLang="zh-CN">
                <a:latin typeface="Garamond" charset="0"/>
                <a:ea typeface="宋体" charset="0"/>
              </a:rPr>
              <a:t>Solving Problems with DSSAs</a:t>
            </a:r>
          </a:p>
        </p:txBody>
      </p:sp>
      <p:sp>
        <p:nvSpPr>
          <p:cNvPr id="780290" name="Rectangle 3"/>
          <p:cNvSpPr>
            <a:spLocks noGrp="1" noChangeArrowheads="1"/>
          </p:cNvSpPr>
          <p:nvPr>
            <p:ph idx="1"/>
          </p:nvPr>
        </p:nvSpPr>
        <p:spPr/>
        <p:txBody>
          <a:bodyPr/>
          <a:lstStyle/>
          <a:p>
            <a:pPr eaLnBrk="1" hangingPunct="1">
              <a:lnSpc>
                <a:spcPct val="80000"/>
              </a:lnSpc>
            </a:pPr>
            <a:endParaRPr lang="en-US" altLang="zh-CN" sz="2500">
              <a:latin typeface="Arial" charset="0"/>
              <a:ea typeface="宋体" charset="0"/>
            </a:endParaRPr>
          </a:p>
          <a:p>
            <a:pPr eaLnBrk="1" hangingPunct="1">
              <a:lnSpc>
                <a:spcPct val="80000"/>
              </a:lnSpc>
            </a:pPr>
            <a:r>
              <a:rPr lang="en-US" altLang="zh-CN" sz="2500">
                <a:latin typeface="Arial" charset="0"/>
                <a:ea typeface="宋体" charset="0"/>
              </a:rPr>
              <a:t>Decompose the problem into the language of the DSSA: the atomic actions (install wiring, generate an attribute evaluation module, create a cache manager, ...).</a:t>
            </a:r>
          </a:p>
          <a:p>
            <a:pPr eaLnBrk="1" hangingPunct="1">
              <a:lnSpc>
                <a:spcPct val="80000"/>
              </a:lnSpc>
            </a:pPr>
            <a:r>
              <a:rPr lang="en-US" altLang="zh-CN" sz="2500">
                <a:latin typeface="Arial" charset="0"/>
                <a:ea typeface="宋体" charset="0"/>
              </a:rPr>
              <a:t>Different atoms will be required for different end-products. </a:t>
            </a:r>
          </a:p>
          <a:p>
            <a:pPr eaLnBrk="1" hangingPunct="1">
              <a:lnSpc>
                <a:spcPct val="80000"/>
              </a:lnSpc>
            </a:pPr>
            <a:r>
              <a:rPr lang="en-US" altLang="zh-CN" sz="2500">
                <a:latin typeface="Arial" charset="0"/>
                <a:ea typeface="宋体" charset="0"/>
              </a:rPr>
              <a:t>The DSSA does not specify an inventory that all products must use.</a:t>
            </a:r>
          </a:p>
          <a:p>
            <a:pPr eaLnBrk="1" hangingPunct="1">
              <a:lnSpc>
                <a:spcPct val="80000"/>
              </a:lnSpc>
            </a:pPr>
            <a:r>
              <a:rPr lang="en-US" altLang="zh-CN" sz="2500">
                <a:latin typeface="Arial" charset="0"/>
                <a:ea typeface="宋体" charset="0"/>
              </a:rPr>
              <a:t>Some atoms may exist as off-the-shelf components.</a:t>
            </a:r>
          </a:p>
          <a:p>
            <a:pPr eaLnBrk="1" hangingPunct="1">
              <a:lnSpc>
                <a:spcPct val="80000"/>
              </a:lnSpc>
            </a:pPr>
            <a:r>
              <a:rPr lang="en-US" altLang="zh-CN" sz="2500">
                <a:latin typeface="Arial" charset="0"/>
                <a:ea typeface="宋体" charset="0"/>
              </a:rPr>
              <a:t>Some may need to be tailor-made.</a:t>
            </a:r>
          </a:p>
          <a:p>
            <a:pPr eaLnBrk="1" hangingPunct="1">
              <a:lnSpc>
                <a:spcPct val="80000"/>
              </a:lnSpc>
            </a:pPr>
            <a:r>
              <a:rPr lang="en-US" altLang="zh-CN" sz="2500">
                <a:latin typeface="Arial" charset="0"/>
                <a:ea typeface="宋体" charset="0"/>
              </a:rPr>
              <a:t>A DSSA focuses requirements/design decisions; highlights changes from canonical solutions.</a:t>
            </a:r>
          </a:p>
        </p:txBody>
      </p:sp>
      <p:sp>
        <p:nvSpPr>
          <p:cNvPr id="7802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081B60-3A47-0C4A-B800-BF7600988828}" type="slidenum">
              <a:rPr lang="en-US" altLang="zh-CN" sz="1200">
                <a:latin typeface="Garamond" charset="0"/>
              </a:rPr>
              <a:pPr eaLnBrk="1" hangingPunct="1"/>
              <a:t>416</a:t>
            </a:fld>
            <a:endParaRPr lang="en-US" altLang="zh-CN" sz="1200">
              <a:latin typeface="Garamond" charset="0"/>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1CACE9B-D0F2-144B-BDE7-69FE83C46FCF}" type="slidenum">
              <a:rPr lang="en-US" altLang="zh-CN" sz="1200">
                <a:latin typeface="Garamond" charset="0"/>
              </a:rPr>
              <a:pPr eaLnBrk="1" hangingPunct="1"/>
              <a:t>417</a:t>
            </a:fld>
            <a:endParaRPr lang="en-US" altLang="zh-CN" sz="1200">
              <a:latin typeface="Garamond" charset="0"/>
            </a:endParaRPr>
          </a:p>
        </p:txBody>
      </p:sp>
      <p:pic>
        <p:nvPicPr>
          <p:cNvPr id="782338" name="Picture 2" descr="2"/>
          <p:cNvPicPr>
            <a:picLocks noChangeAspect="1" noChangeArrowheads="1"/>
          </p:cNvPicPr>
          <p:nvPr/>
        </p:nvPicPr>
        <p:blipFill>
          <a:blip r:embed="rId3">
            <a:extLst>
              <a:ext uri="{28A0092B-C50C-407E-A947-70E740481C1C}">
                <a14:useLocalDpi xmlns:a14="http://schemas.microsoft.com/office/drawing/2010/main" val="0"/>
              </a:ext>
            </a:extLst>
          </a:blip>
          <a:srcRect l="5725" t="13765" r="5707" b="23430"/>
          <a:stretch>
            <a:fillRect/>
          </a:stretch>
        </p:blipFill>
        <p:spPr bwMode="auto">
          <a:xfrm>
            <a:off x="468313" y="333375"/>
            <a:ext cx="80645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450C0FD-F2B0-BC48-85F2-7AC9E378F88F}" type="slidenum">
              <a:rPr lang="en-US" altLang="zh-CN" sz="1200">
                <a:latin typeface="Garamond" charset="0"/>
              </a:rPr>
              <a:pPr eaLnBrk="1" hangingPunct="1"/>
              <a:t>418</a:t>
            </a:fld>
            <a:endParaRPr lang="en-US" altLang="zh-CN" sz="1200">
              <a:latin typeface="Garamond" charset="0"/>
            </a:endParaRPr>
          </a:p>
        </p:txBody>
      </p:sp>
      <p:pic>
        <p:nvPicPr>
          <p:cNvPr id="784386"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l="8325" t="13823" r="6619" b="17438"/>
          <a:stretch>
            <a:fillRect/>
          </a:stretch>
        </p:blipFill>
        <p:spPr bwMode="auto">
          <a:xfrm>
            <a:off x="468313" y="333375"/>
            <a:ext cx="80645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4E06675-49F5-EE49-821D-FBA3249E3636}" type="slidenum">
              <a:rPr lang="en-US" altLang="zh-CN" sz="1200">
                <a:latin typeface="Garamond" charset="0"/>
              </a:rPr>
              <a:pPr eaLnBrk="1" hangingPunct="1"/>
              <a:t>419</a:t>
            </a:fld>
            <a:endParaRPr lang="en-US" altLang="zh-CN" sz="1200">
              <a:latin typeface="Garamond" charset="0"/>
            </a:endParaRPr>
          </a:p>
        </p:txBody>
      </p:sp>
      <p:pic>
        <p:nvPicPr>
          <p:cNvPr id="786434" name="Picture 2" descr="4"/>
          <p:cNvPicPr>
            <a:picLocks noChangeAspect="1" noChangeArrowheads="1"/>
          </p:cNvPicPr>
          <p:nvPr/>
        </p:nvPicPr>
        <p:blipFill>
          <a:blip r:embed="rId3">
            <a:extLst>
              <a:ext uri="{28A0092B-C50C-407E-A947-70E740481C1C}">
                <a14:useLocalDpi xmlns:a14="http://schemas.microsoft.com/office/drawing/2010/main" val="0"/>
              </a:ext>
            </a:extLst>
          </a:blip>
          <a:srcRect l="8232" t="13707" r="6522" b="17334"/>
          <a:stretch>
            <a:fillRect/>
          </a:stretch>
        </p:blipFill>
        <p:spPr bwMode="auto">
          <a:xfrm>
            <a:off x="468313" y="333375"/>
            <a:ext cx="8064500"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pPr eaLnBrk="1" hangingPunct="1"/>
            <a:r>
              <a:rPr lang="en-US" altLang="zh-CN">
                <a:latin typeface="Garamond" charset="0"/>
                <a:ea typeface="宋体" charset="0"/>
              </a:rPr>
              <a:t>Fundamental Issues (ii)</a:t>
            </a:r>
          </a:p>
        </p:txBody>
      </p:sp>
      <p:sp>
        <p:nvSpPr>
          <p:cNvPr id="87042" name="Rectangle 3"/>
          <p:cNvSpPr>
            <a:spLocks noGrp="1" noChangeArrowheads="1"/>
          </p:cNvSpPr>
          <p:nvPr>
            <p:ph idx="1"/>
          </p:nvPr>
        </p:nvSpPr>
        <p:spPr/>
        <p:txBody>
          <a:bodyPr/>
          <a:lstStyle/>
          <a:p>
            <a:pPr eaLnBrk="1" hangingPunct="1">
              <a:lnSpc>
                <a:spcPct val="90000"/>
              </a:lnSpc>
            </a:pPr>
            <a:r>
              <a:rPr lang="en-US" altLang="zh-CN" sz="2600">
                <a:latin typeface="Arial" charset="0"/>
                <a:ea typeface="宋体" charset="0"/>
              </a:rPr>
              <a:t>Flexibility and resilience to change is key</a:t>
            </a:r>
          </a:p>
          <a:p>
            <a:pPr marL="742950" lvl="1" indent="-285750" eaLnBrk="1" hangingPunct="1">
              <a:lnSpc>
                <a:spcPct val="90000"/>
              </a:lnSpc>
            </a:pPr>
            <a:r>
              <a:rPr lang="en-US" altLang="zh-CN" sz="2200">
                <a:latin typeface="Arial" charset="0"/>
                <a:ea typeface="宋体" charset="0"/>
              </a:rPr>
              <a:t>Ability to adapt to sudden market changes</a:t>
            </a:r>
          </a:p>
          <a:p>
            <a:pPr marL="742950" lvl="1" indent="-285750" eaLnBrk="1" hangingPunct="1">
              <a:lnSpc>
                <a:spcPct val="90000"/>
              </a:lnSpc>
            </a:pPr>
            <a:r>
              <a:rPr lang="en-US" altLang="zh-CN" sz="2200">
                <a:latin typeface="Arial" charset="0"/>
                <a:ea typeface="宋体" charset="0"/>
              </a:rPr>
              <a:t>Design is solid enough that change does not impact the core design in a destabilising way</a:t>
            </a:r>
          </a:p>
          <a:p>
            <a:pPr marL="742950" lvl="1" indent="-285750" eaLnBrk="1" hangingPunct="1">
              <a:lnSpc>
                <a:spcPct val="90000"/>
              </a:lnSpc>
            </a:pPr>
            <a:r>
              <a:rPr lang="en-US" altLang="zh-CN" sz="2200">
                <a:latin typeface="Arial" charset="0"/>
                <a:ea typeface="宋体" charset="0"/>
              </a:rPr>
              <a:t>Willingness to re-architect as required</a:t>
            </a:r>
          </a:p>
          <a:p>
            <a:pPr eaLnBrk="1" hangingPunct="1">
              <a:lnSpc>
                <a:spcPct val="90000"/>
              </a:lnSpc>
            </a:pPr>
            <a:r>
              <a:rPr lang="en-US" altLang="zh-CN" sz="2600">
                <a:latin typeface="Arial" charset="0"/>
                <a:ea typeface="宋体" charset="0"/>
              </a:rPr>
              <a:t>Most projects are unpredictable</a:t>
            </a:r>
          </a:p>
          <a:p>
            <a:pPr marL="742950" lvl="1" indent="-285750" eaLnBrk="1" hangingPunct="1">
              <a:lnSpc>
                <a:spcPct val="90000"/>
              </a:lnSpc>
            </a:pPr>
            <a:r>
              <a:rPr lang="en-US" altLang="zh-CN" sz="2200">
                <a:latin typeface="Arial" charset="0"/>
                <a:ea typeface="宋体" charset="0"/>
              </a:rPr>
              <a:t>Lack of knowing where and what to measure</a:t>
            </a:r>
          </a:p>
          <a:p>
            <a:pPr marL="742950" lvl="1" indent="-285750" eaLnBrk="1" hangingPunct="1">
              <a:lnSpc>
                <a:spcPct val="90000"/>
              </a:lnSpc>
            </a:pPr>
            <a:r>
              <a:rPr lang="en-US" altLang="zh-CN" sz="2200">
                <a:latin typeface="Arial" charset="0"/>
                <a:ea typeface="宋体" charset="0"/>
              </a:rPr>
              <a:t>Lack of yardsticks to gauge progress</a:t>
            </a:r>
          </a:p>
          <a:p>
            <a:pPr marL="742950" lvl="1" indent="-285750" eaLnBrk="1" hangingPunct="1">
              <a:lnSpc>
                <a:spcPct val="90000"/>
              </a:lnSpc>
            </a:pPr>
            <a:r>
              <a:rPr lang="en-US" altLang="zh-CN" sz="2200">
                <a:latin typeface="Arial" charset="0"/>
                <a:ea typeface="宋体" charset="0"/>
              </a:rPr>
              <a:t>Requirements creep is common</a:t>
            </a:r>
          </a:p>
          <a:p>
            <a:pPr marL="742950" lvl="1" indent="-285750" eaLnBrk="1" hangingPunct="1">
              <a:lnSpc>
                <a:spcPct val="90000"/>
              </a:lnSpc>
            </a:pPr>
            <a:r>
              <a:rPr lang="en-US" altLang="zh-CN" sz="2200">
                <a:latin typeface="Arial" charset="0"/>
                <a:ea typeface="宋体" charset="0"/>
              </a:rPr>
              <a:t>Scrap and rework is common</a:t>
            </a:r>
          </a:p>
          <a:p>
            <a:pPr marL="742950" lvl="1" indent="-285750" eaLnBrk="1" hangingPunct="1">
              <a:lnSpc>
                <a:spcPct val="90000"/>
              </a:lnSpc>
            </a:pPr>
            <a:r>
              <a:rPr lang="en-US" altLang="zh-CN" sz="2200">
                <a:latin typeface="Arial" charset="0"/>
                <a:ea typeface="宋体" charset="0"/>
              </a:rPr>
              <a:t>Interminably 90% done</a:t>
            </a:r>
          </a:p>
        </p:txBody>
      </p:sp>
      <p:sp>
        <p:nvSpPr>
          <p:cNvPr id="870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4AD4077-161A-B147-BA55-7C211FC563FA}" type="slidenum">
              <a:rPr lang="en-US" altLang="zh-CN" sz="1200">
                <a:latin typeface="Garamond" charset="0"/>
              </a:rPr>
              <a:pPr eaLnBrk="1" hangingPunct="1"/>
              <a:t>42</a:t>
            </a:fld>
            <a:endParaRPr lang="en-US" altLang="zh-CN" sz="1200">
              <a:latin typeface="Garamond" charset="0"/>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8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D5FBF85-8DE9-884A-BA9D-2520A692AFAA}" type="slidenum">
              <a:rPr lang="en-US" altLang="zh-CN" sz="1200">
                <a:latin typeface="Garamond" charset="0"/>
              </a:rPr>
              <a:pPr eaLnBrk="1" hangingPunct="1"/>
              <a:t>420</a:t>
            </a:fld>
            <a:endParaRPr lang="en-US" altLang="zh-CN" sz="1200">
              <a:latin typeface="Garamond" charset="0"/>
            </a:endParaRPr>
          </a:p>
        </p:txBody>
      </p:sp>
      <p:pic>
        <p:nvPicPr>
          <p:cNvPr id="788482"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l="7481" t="13765" r="5757" b="19809"/>
          <a:stretch>
            <a:fillRect/>
          </a:stretch>
        </p:blipFill>
        <p:spPr bwMode="auto">
          <a:xfrm>
            <a:off x="539750" y="333375"/>
            <a:ext cx="7920038"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2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210089B-40FF-E44B-B09D-A68CFE04967F}" type="slidenum">
              <a:rPr lang="en-US" altLang="zh-CN" sz="1200">
                <a:latin typeface="Garamond" charset="0"/>
              </a:rPr>
              <a:pPr eaLnBrk="1" hangingPunct="1"/>
              <a:t>421</a:t>
            </a:fld>
            <a:endParaRPr lang="en-US" altLang="zh-CN" sz="1200">
              <a:latin typeface="Garamond" charset="0"/>
            </a:endParaRPr>
          </a:p>
        </p:txBody>
      </p:sp>
      <p:pic>
        <p:nvPicPr>
          <p:cNvPr id="790530"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l="6589" t="13765" r="6570" b="17386"/>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D9D5866-151E-A447-8297-E7F66F41B065}" type="slidenum">
              <a:rPr lang="en-US" altLang="zh-CN" sz="1200">
                <a:latin typeface="Garamond" charset="0"/>
              </a:rPr>
              <a:pPr eaLnBrk="1" hangingPunct="1"/>
              <a:t>422</a:t>
            </a:fld>
            <a:endParaRPr lang="en-US" altLang="zh-CN" sz="1200">
              <a:latin typeface="Garamond" charset="0"/>
            </a:endParaRPr>
          </a:p>
        </p:txBody>
      </p:sp>
      <p:pic>
        <p:nvPicPr>
          <p:cNvPr id="792578" name="Picture 2" descr="7"/>
          <p:cNvPicPr>
            <a:picLocks noChangeAspect="1" noChangeArrowheads="1"/>
          </p:cNvPicPr>
          <p:nvPr/>
        </p:nvPicPr>
        <p:blipFill>
          <a:blip r:embed="rId3">
            <a:extLst>
              <a:ext uri="{28A0092B-C50C-407E-A947-70E740481C1C}">
                <a14:useLocalDpi xmlns:a14="http://schemas.microsoft.com/office/drawing/2010/main" val="0"/>
              </a:ext>
            </a:extLst>
          </a:blip>
          <a:srcRect l="6589" t="13765" r="6570" b="25851"/>
          <a:stretch>
            <a:fillRect/>
          </a:stretch>
        </p:blipFill>
        <p:spPr bwMode="auto">
          <a:xfrm>
            <a:off x="395288" y="333375"/>
            <a:ext cx="8208962"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CC4D30A-E1DE-1A4F-A1DB-33BB99D78C39}" type="slidenum">
              <a:rPr lang="en-US" altLang="zh-CN" sz="1200">
                <a:latin typeface="Garamond" charset="0"/>
              </a:rPr>
              <a:pPr eaLnBrk="1" hangingPunct="1"/>
              <a:t>423</a:t>
            </a:fld>
            <a:endParaRPr lang="en-US" altLang="zh-CN" sz="1200">
              <a:latin typeface="Garamond" charset="0"/>
            </a:endParaRPr>
          </a:p>
        </p:txBody>
      </p:sp>
      <p:pic>
        <p:nvPicPr>
          <p:cNvPr id="794626" name="Picture 2" descr="8"/>
          <p:cNvPicPr>
            <a:picLocks noChangeAspect="1" noChangeArrowheads="1"/>
          </p:cNvPicPr>
          <p:nvPr/>
        </p:nvPicPr>
        <p:blipFill>
          <a:blip r:embed="rId3">
            <a:extLst>
              <a:ext uri="{28A0092B-C50C-407E-A947-70E740481C1C}">
                <a14:useLocalDpi xmlns:a14="http://schemas.microsoft.com/office/drawing/2010/main" val="0"/>
              </a:ext>
            </a:extLst>
          </a:blip>
          <a:srcRect l="7434" t="13707" r="6570" b="33067"/>
          <a:stretch>
            <a:fillRect/>
          </a:stretch>
        </p:blipFill>
        <p:spPr bwMode="auto">
          <a:xfrm>
            <a:off x="468313" y="333375"/>
            <a:ext cx="8207375"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EFE17AC-FA18-CC45-B9EE-810C14028742}" type="slidenum">
              <a:rPr lang="en-US" altLang="zh-CN" sz="1200">
                <a:latin typeface="Garamond" charset="0"/>
              </a:rPr>
              <a:pPr eaLnBrk="1" hangingPunct="1"/>
              <a:t>424</a:t>
            </a:fld>
            <a:endParaRPr lang="en-US" altLang="zh-CN" sz="1200">
              <a:latin typeface="Garamond" charset="0"/>
            </a:endParaRPr>
          </a:p>
        </p:txBody>
      </p:sp>
      <p:pic>
        <p:nvPicPr>
          <p:cNvPr id="796674" name="Picture 2" descr="9"/>
          <p:cNvPicPr>
            <a:picLocks noChangeAspect="1" noChangeArrowheads="1"/>
          </p:cNvPicPr>
          <p:nvPr/>
        </p:nvPicPr>
        <p:blipFill>
          <a:blip r:embed="rId3">
            <a:extLst>
              <a:ext uri="{28A0092B-C50C-407E-A947-70E740481C1C}">
                <a14:useLocalDpi xmlns:a14="http://schemas.microsoft.com/office/drawing/2010/main" val="0"/>
              </a:ext>
            </a:extLst>
          </a:blip>
          <a:srcRect l="6638" t="13765" r="6619" b="12567"/>
          <a:stretch>
            <a:fillRect/>
          </a:stretch>
        </p:blipFill>
        <p:spPr bwMode="auto">
          <a:xfrm>
            <a:off x="468313" y="333375"/>
            <a:ext cx="8207375" cy="5845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FD4B862-9B80-1E43-B48B-B30370BFDBC4}" type="slidenum">
              <a:rPr lang="en-US" altLang="zh-CN" sz="1200">
                <a:latin typeface="Garamond" charset="0"/>
              </a:rPr>
              <a:pPr eaLnBrk="1" hangingPunct="1"/>
              <a:t>425</a:t>
            </a:fld>
            <a:endParaRPr lang="en-US" altLang="zh-CN" sz="1200">
              <a:latin typeface="Garamond" charset="0"/>
            </a:endParaRPr>
          </a:p>
        </p:txBody>
      </p:sp>
      <p:pic>
        <p:nvPicPr>
          <p:cNvPr id="798722" name="Picture 2" descr="10"/>
          <p:cNvPicPr>
            <a:picLocks noChangeAspect="1" noChangeArrowheads="1"/>
          </p:cNvPicPr>
          <p:nvPr/>
        </p:nvPicPr>
        <p:blipFill>
          <a:blip r:embed="rId3">
            <a:extLst>
              <a:ext uri="{28A0092B-C50C-407E-A947-70E740481C1C}">
                <a14:useLocalDpi xmlns:a14="http://schemas.microsoft.com/office/drawing/2010/main" val="0"/>
              </a:ext>
            </a:extLst>
          </a:blip>
          <a:srcRect l="6540" t="13823" r="5656" b="37932"/>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6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171EDBA-EC0C-7B4D-884F-E6CF4ABC71E9}" type="slidenum">
              <a:rPr lang="en-US" altLang="zh-CN" sz="1200">
                <a:latin typeface="Garamond" charset="0"/>
              </a:rPr>
              <a:pPr eaLnBrk="1" hangingPunct="1"/>
              <a:t>426</a:t>
            </a:fld>
            <a:endParaRPr lang="en-US" altLang="zh-CN" sz="1200">
              <a:latin typeface="Garamond" charset="0"/>
            </a:endParaRPr>
          </a:p>
        </p:txBody>
      </p:sp>
      <p:pic>
        <p:nvPicPr>
          <p:cNvPr id="800770" name="Picture 2" descr="11"/>
          <p:cNvPicPr>
            <a:picLocks noChangeAspect="1" noChangeArrowheads="1"/>
          </p:cNvPicPr>
          <p:nvPr/>
        </p:nvPicPr>
        <p:blipFill>
          <a:blip r:embed="rId3">
            <a:extLst>
              <a:ext uri="{28A0092B-C50C-407E-A947-70E740481C1C}">
                <a14:useLocalDpi xmlns:a14="http://schemas.microsoft.com/office/drawing/2010/main" val="0"/>
              </a:ext>
            </a:extLst>
          </a:blip>
          <a:srcRect l="6638" t="13765" r="5757" b="37912"/>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81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53A2045-A5CE-3444-83DC-CF0975934BCF}" type="slidenum">
              <a:rPr lang="en-US" altLang="zh-CN" sz="1200">
                <a:latin typeface="Garamond" charset="0"/>
              </a:rPr>
              <a:pPr eaLnBrk="1" hangingPunct="1"/>
              <a:t>427</a:t>
            </a:fld>
            <a:endParaRPr lang="en-US" altLang="zh-CN" sz="1200">
              <a:latin typeface="Garamond" charset="0"/>
            </a:endParaRPr>
          </a:p>
        </p:txBody>
      </p:sp>
      <p:pic>
        <p:nvPicPr>
          <p:cNvPr id="802818" name="Picture 2" descr="12"/>
          <p:cNvPicPr>
            <a:picLocks noChangeAspect="1" noChangeArrowheads="1"/>
          </p:cNvPicPr>
          <p:nvPr/>
        </p:nvPicPr>
        <p:blipFill>
          <a:blip r:embed="rId3">
            <a:extLst>
              <a:ext uri="{28A0092B-C50C-407E-A947-70E740481C1C}">
                <a14:useLocalDpi xmlns:a14="http://schemas.microsoft.com/office/drawing/2010/main" val="0"/>
              </a:ext>
            </a:extLst>
          </a:blip>
          <a:srcRect l="7385" t="13707" r="4811" b="31866"/>
          <a:stretch>
            <a:fillRect/>
          </a:stretch>
        </p:blipFill>
        <p:spPr bwMode="auto">
          <a:xfrm>
            <a:off x="468313" y="333375"/>
            <a:ext cx="8135937"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5CC8DF4-D423-4B43-B585-59DACEA746E5}" type="slidenum">
              <a:rPr lang="en-US" altLang="zh-CN" sz="1200">
                <a:latin typeface="Garamond" charset="0"/>
              </a:rPr>
              <a:pPr eaLnBrk="1" hangingPunct="1"/>
              <a:t>428</a:t>
            </a:fld>
            <a:endParaRPr lang="en-US" altLang="zh-CN" sz="1200">
              <a:latin typeface="Garamond" charset="0"/>
            </a:endParaRPr>
          </a:p>
        </p:txBody>
      </p:sp>
      <p:pic>
        <p:nvPicPr>
          <p:cNvPr id="804866" name="Picture 2" descr="13"/>
          <p:cNvPicPr>
            <a:picLocks noChangeAspect="1" noChangeArrowheads="1"/>
          </p:cNvPicPr>
          <p:nvPr/>
        </p:nvPicPr>
        <p:blipFill>
          <a:blip r:embed="rId3">
            <a:extLst>
              <a:ext uri="{28A0092B-C50C-407E-A947-70E740481C1C}">
                <a14:useLocalDpi xmlns:a14="http://schemas.microsoft.com/office/drawing/2010/main" val="0"/>
              </a:ext>
            </a:extLst>
          </a:blip>
          <a:srcRect l="6491" t="13707" r="5606" b="19760"/>
          <a:stretch>
            <a:fillRect/>
          </a:stretch>
        </p:blipFill>
        <p:spPr bwMode="auto">
          <a:xfrm>
            <a:off x="468313" y="333375"/>
            <a:ext cx="8208962" cy="575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10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D6A787B-CEDB-1E4B-8559-C54541AF78EF}" type="slidenum">
              <a:rPr lang="en-US" altLang="zh-CN" sz="1200">
                <a:latin typeface="Garamond" charset="0"/>
              </a:rPr>
              <a:pPr eaLnBrk="1" hangingPunct="1"/>
              <a:t>429</a:t>
            </a:fld>
            <a:endParaRPr lang="en-US" altLang="zh-CN" sz="1200">
              <a:latin typeface="Garamond" charset="0"/>
            </a:endParaRPr>
          </a:p>
        </p:txBody>
      </p:sp>
      <p:pic>
        <p:nvPicPr>
          <p:cNvPr id="815106" name="Picture 2" descr="23"/>
          <p:cNvPicPr>
            <a:picLocks noChangeAspect="1" noChangeArrowheads="1"/>
          </p:cNvPicPr>
          <p:nvPr/>
        </p:nvPicPr>
        <p:blipFill>
          <a:blip r:embed="rId3">
            <a:extLst>
              <a:ext uri="{28A0092B-C50C-407E-A947-70E740481C1C}">
                <a14:useLocalDpi xmlns:a14="http://schemas.microsoft.com/office/drawing/2010/main" val="0"/>
              </a:ext>
            </a:extLst>
          </a:blip>
          <a:srcRect l="8185" t="13649" r="6473" b="34241"/>
          <a:stretch>
            <a:fillRect/>
          </a:stretch>
        </p:blipFill>
        <p:spPr bwMode="auto">
          <a:xfrm>
            <a:off x="395288" y="333375"/>
            <a:ext cx="8208962"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p:nvPr>
        </p:nvSpPr>
        <p:spPr/>
        <p:txBody>
          <a:bodyPr/>
          <a:lstStyle/>
          <a:p>
            <a:pPr eaLnBrk="1" hangingPunct="1"/>
            <a:r>
              <a:rPr lang="en-US" altLang="zh-CN">
                <a:latin typeface="Garamond" charset="0"/>
                <a:ea typeface="宋体" charset="0"/>
              </a:rPr>
              <a:t>Fundamental Issues (iii)</a:t>
            </a:r>
          </a:p>
        </p:txBody>
      </p:sp>
      <p:sp>
        <p:nvSpPr>
          <p:cNvPr id="89090" name="Rectangle 3"/>
          <p:cNvSpPr>
            <a:spLocks noGrp="1" noChangeArrowheads="1"/>
          </p:cNvSpPr>
          <p:nvPr>
            <p:ph idx="1"/>
          </p:nvPr>
        </p:nvSpPr>
        <p:spPr/>
        <p:txBody>
          <a:bodyPr/>
          <a:lstStyle/>
          <a:p>
            <a:pPr eaLnBrk="1" hangingPunct="1">
              <a:lnSpc>
                <a:spcPct val="90000"/>
              </a:lnSpc>
            </a:pPr>
            <a:r>
              <a:rPr lang="en-US" altLang="zh-CN" sz="2600">
                <a:latin typeface="Arial" charset="0"/>
                <a:ea typeface="宋体" charset="0"/>
              </a:rPr>
              <a:t>Lack of quality people results in failure</a:t>
            </a:r>
          </a:p>
          <a:p>
            <a:pPr marL="742950" lvl="1" indent="-285750" eaLnBrk="1" hangingPunct="1">
              <a:lnSpc>
                <a:spcPct val="90000"/>
              </a:lnSpc>
            </a:pPr>
            <a:r>
              <a:rPr lang="en-US" altLang="zh-CN" sz="2200">
                <a:latin typeface="Times New Roman" charset="0"/>
                <a:ea typeface="宋体" charset="0"/>
              </a:rPr>
              <a:t>…</a:t>
            </a:r>
            <a:r>
              <a:rPr lang="en-US" altLang="zh-CN" sz="2200">
                <a:latin typeface="Arial" charset="0"/>
                <a:ea typeface="宋体" charset="0"/>
              </a:rPr>
              <a:t>in spite of best processes and tools!</a:t>
            </a:r>
          </a:p>
          <a:p>
            <a:pPr marL="742950" lvl="1" indent="-285750" eaLnBrk="1" hangingPunct="1">
              <a:lnSpc>
                <a:spcPct val="90000"/>
              </a:lnSpc>
            </a:pPr>
            <a:r>
              <a:rPr lang="en-US" altLang="zh-CN" sz="2200">
                <a:latin typeface="Arial" charset="0"/>
                <a:ea typeface="宋体" charset="0"/>
              </a:rPr>
              <a:t>Managing people is difficult</a:t>
            </a:r>
          </a:p>
          <a:p>
            <a:pPr eaLnBrk="1" hangingPunct="1">
              <a:lnSpc>
                <a:spcPct val="90000"/>
              </a:lnSpc>
            </a:pPr>
            <a:r>
              <a:rPr lang="en-US" altLang="zh-CN" sz="2600">
                <a:latin typeface="Arial" charset="0"/>
                <a:ea typeface="宋体" charset="0"/>
              </a:rPr>
              <a:t>Major change is organisationally difficult</a:t>
            </a:r>
          </a:p>
          <a:p>
            <a:pPr eaLnBrk="1" hangingPunct="1">
              <a:lnSpc>
                <a:spcPct val="90000"/>
              </a:lnSpc>
            </a:pPr>
            <a:r>
              <a:rPr lang="en-US" altLang="zh-CN" sz="2600">
                <a:latin typeface="Arial" charset="0"/>
                <a:ea typeface="宋体" charset="0"/>
              </a:rPr>
              <a:t>Reusing software artifacts is rare</a:t>
            </a:r>
          </a:p>
          <a:p>
            <a:pPr marL="1600200" lvl="3" indent="-228600" eaLnBrk="1" hangingPunct="1">
              <a:lnSpc>
                <a:spcPct val="90000"/>
              </a:lnSpc>
            </a:pPr>
            <a:r>
              <a:rPr lang="en-US" altLang="zh-CN" sz="1800">
                <a:latin typeface="Arial" charset="0"/>
                <a:ea typeface="宋体" charset="0"/>
              </a:rPr>
              <a:t>Architectures/Designs/Models</a:t>
            </a:r>
          </a:p>
          <a:p>
            <a:pPr marL="1600200" lvl="3" indent="-228600" eaLnBrk="1" hangingPunct="1">
              <a:lnSpc>
                <a:spcPct val="90000"/>
              </a:lnSpc>
            </a:pPr>
            <a:r>
              <a:rPr lang="en-US" altLang="zh-CN" sz="1800">
                <a:latin typeface="Arial" charset="0"/>
                <a:ea typeface="宋体" charset="0"/>
              </a:rPr>
              <a:t>Estimating processes</a:t>
            </a:r>
          </a:p>
          <a:p>
            <a:pPr marL="1600200" lvl="3" indent="-228600" eaLnBrk="1" hangingPunct="1">
              <a:lnSpc>
                <a:spcPct val="90000"/>
              </a:lnSpc>
            </a:pPr>
            <a:r>
              <a:rPr lang="en-US" altLang="zh-CN" sz="1800">
                <a:latin typeface="Arial" charset="0"/>
                <a:ea typeface="宋体" charset="0"/>
              </a:rPr>
              <a:t>Team processes</a:t>
            </a:r>
          </a:p>
          <a:p>
            <a:pPr marL="1600200" lvl="3" indent="-228600" eaLnBrk="1" hangingPunct="1">
              <a:lnSpc>
                <a:spcPct val="90000"/>
              </a:lnSpc>
            </a:pPr>
            <a:r>
              <a:rPr lang="en-US" altLang="zh-CN" sz="1800">
                <a:latin typeface="Arial" charset="0"/>
                <a:ea typeface="宋体" charset="0"/>
              </a:rPr>
              <a:t>Planning &amp; Tracking procedures and reports</a:t>
            </a:r>
          </a:p>
          <a:p>
            <a:pPr marL="1600200" lvl="3" indent="-228600" eaLnBrk="1" hangingPunct="1">
              <a:lnSpc>
                <a:spcPct val="90000"/>
              </a:lnSpc>
            </a:pPr>
            <a:r>
              <a:rPr lang="en-US" altLang="zh-CN" sz="1800">
                <a:latin typeface="Arial" charset="0"/>
                <a:ea typeface="宋体" charset="0"/>
              </a:rPr>
              <a:t>Software construction &amp; management</a:t>
            </a:r>
          </a:p>
          <a:p>
            <a:pPr marL="1600200" lvl="3" indent="-228600" eaLnBrk="1" hangingPunct="1">
              <a:lnSpc>
                <a:spcPct val="90000"/>
              </a:lnSpc>
            </a:pPr>
            <a:r>
              <a:rPr lang="en-US" altLang="zh-CN" sz="1800">
                <a:latin typeface="Arial" charset="0"/>
                <a:ea typeface="宋体" charset="0"/>
              </a:rPr>
              <a:t>Reviews, testing</a:t>
            </a:r>
            <a:endParaRPr lang="en-US" altLang="zh-CN" sz="1800" i="1">
              <a:latin typeface="Arial" charset="0"/>
              <a:ea typeface="宋体" charset="0"/>
            </a:endParaRPr>
          </a:p>
          <a:p>
            <a:pPr marL="1600200" lvl="3" indent="-228600" eaLnBrk="1" hangingPunct="1">
              <a:lnSpc>
                <a:spcPct val="90000"/>
              </a:lnSpc>
            </a:pPr>
            <a:r>
              <a:rPr lang="en-US" altLang="zh-CN" sz="1800" i="1">
                <a:latin typeface="Arial" charset="0"/>
                <a:ea typeface="宋体" charset="0"/>
              </a:rPr>
              <a:t>etc.</a:t>
            </a:r>
          </a:p>
        </p:txBody>
      </p:sp>
      <p:sp>
        <p:nvSpPr>
          <p:cNvPr id="890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13D9520-0CFC-0D41-BC1A-D2E04C39A0C4}" type="slidenum">
              <a:rPr lang="en-US" altLang="zh-CN" sz="1200">
                <a:latin typeface="Garamond" charset="0"/>
              </a:rPr>
              <a:pPr eaLnBrk="1" hangingPunct="1"/>
              <a:t>43</a:t>
            </a:fld>
            <a:endParaRPr lang="en-US" altLang="zh-CN" sz="1200">
              <a:latin typeface="Garamond" charset="0"/>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153" name="Rectangle 2"/>
          <p:cNvSpPr>
            <a:spLocks noGrp="1" noChangeArrowheads="1"/>
          </p:cNvSpPr>
          <p:nvPr>
            <p:ph type="ctrTitle"/>
          </p:nvPr>
        </p:nvSpPr>
        <p:spPr/>
        <p:txBody>
          <a:bodyPr/>
          <a:lstStyle/>
          <a:p>
            <a:pPr eaLnBrk="1" hangingPunct="1"/>
            <a:r>
              <a:rPr lang="en-GB" altLang="zh-CN" dirty="0">
                <a:latin typeface="Garamond" charset="0"/>
                <a:ea typeface="宋体" charset="0"/>
              </a:rPr>
              <a:t>Topic 9: Discipline of Software Architecture</a:t>
            </a:r>
          </a:p>
        </p:txBody>
      </p:sp>
      <p:sp>
        <p:nvSpPr>
          <p:cNvPr id="817154" name="Rectangle 3"/>
          <p:cNvSpPr>
            <a:spLocks noGrp="1" noChangeArrowheads="1"/>
          </p:cNvSpPr>
          <p:nvPr>
            <p:ph type="subTitle" idx="1"/>
          </p:nvPr>
        </p:nvSpPr>
        <p:spPr/>
        <p:txBody>
          <a:bodyPr/>
          <a:lstStyle/>
          <a:p>
            <a:pPr eaLnBrk="1" hangingPunct="1">
              <a:buFont typeface="Wingdings" charset="0"/>
              <a:buNone/>
            </a:pPr>
            <a:r>
              <a:rPr lang="zh-CN" altLang="en-US">
                <a:latin typeface="Arial" charset="0"/>
                <a:ea typeface="宋体" charset="0"/>
              </a:rPr>
              <a:t> </a:t>
            </a: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01" name="Rectangle 2"/>
          <p:cNvSpPr>
            <a:spLocks noGrp="1" noChangeArrowheads="1"/>
          </p:cNvSpPr>
          <p:nvPr>
            <p:ph type="title"/>
          </p:nvPr>
        </p:nvSpPr>
        <p:spPr/>
        <p:txBody>
          <a:bodyPr/>
          <a:lstStyle/>
          <a:p>
            <a:pPr eaLnBrk="1" hangingPunct="1"/>
            <a:r>
              <a:rPr lang="en-GB" altLang="zh-CN">
                <a:latin typeface="Garamond" charset="0"/>
                <a:ea typeface="宋体" charset="0"/>
              </a:rPr>
              <a:t>Software Architecture</a:t>
            </a:r>
          </a:p>
        </p:txBody>
      </p:sp>
      <p:sp>
        <p:nvSpPr>
          <p:cNvPr id="819202" name="Rectangle 3"/>
          <p:cNvSpPr>
            <a:spLocks noGrp="1" noChangeArrowheads="1"/>
          </p:cNvSpPr>
          <p:nvPr>
            <p:ph idx="1"/>
          </p:nvPr>
        </p:nvSpPr>
        <p:spPr/>
        <p:txBody>
          <a:bodyPr/>
          <a:lstStyle/>
          <a:p>
            <a:pPr eaLnBrk="1" hangingPunct="1"/>
            <a:r>
              <a:rPr lang="en-GB" altLang="zh-CN" sz="2600">
                <a:latin typeface="Arial" charset="0"/>
                <a:ea typeface="宋体" charset="0"/>
              </a:rPr>
              <a:t>Dan Bredemeyer outlines Software Architecture in the following way:</a:t>
            </a:r>
          </a:p>
          <a:p>
            <a:pPr lvl="1" eaLnBrk="1" hangingPunct="1"/>
            <a:r>
              <a:rPr lang="en-GB" altLang="zh-CN" sz="2000" i="1">
                <a:latin typeface="Arial" charset="0"/>
                <a:ea typeface="宋体" charset="0"/>
              </a:rPr>
              <a:t>Architecture</a:t>
            </a:r>
            <a:r>
              <a:rPr lang="en-GB" altLang="zh-CN" sz="2000">
                <a:latin typeface="Arial" charset="0"/>
                <a:ea typeface="宋体" charset="0"/>
              </a:rPr>
              <a:t>: Addressing </a:t>
            </a:r>
            <a:r>
              <a:rPr lang="en-GB" altLang="zh-CN" sz="2000">
                <a:latin typeface="Tahoma" charset="0"/>
                <a:ea typeface="宋体" charset="0"/>
              </a:rPr>
              <a:t>“</a:t>
            </a:r>
            <a:r>
              <a:rPr lang="en-GB" altLang="zh-CN" sz="2000">
                <a:latin typeface="Arial" charset="0"/>
                <a:ea typeface="宋体" charset="0"/>
              </a:rPr>
              <a:t>What is SW Architecture?; architecture views, patterns, styles, component specs., interfaces etc.,</a:t>
            </a:r>
          </a:p>
          <a:p>
            <a:pPr lvl="1" eaLnBrk="1" hangingPunct="1"/>
            <a:r>
              <a:rPr lang="en-GB" altLang="zh-CN" sz="2000" i="1">
                <a:latin typeface="Arial" charset="0"/>
                <a:ea typeface="宋体" charset="0"/>
              </a:rPr>
              <a:t>Architecting</a:t>
            </a:r>
            <a:r>
              <a:rPr lang="en-GB" altLang="zh-CN" sz="2000">
                <a:latin typeface="Arial" charset="0"/>
                <a:ea typeface="宋体" charset="0"/>
              </a:rPr>
              <a:t>: How do I create, recapture or migrate an architecture?: modelling, documenting, assessing.</a:t>
            </a:r>
          </a:p>
          <a:p>
            <a:pPr lvl="1" eaLnBrk="1" hangingPunct="1"/>
            <a:r>
              <a:rPr lang="en-GB" altLang="zh-CN" sz="2000" i="1">
                <a:latin typeface="Arial" charset="0"/>
                <a:ea typeface="宋体" charset="0"/>
              </a:rPr>
              <a:t>Architects</a:t>
            </a:r>
            <a:r>
              <a:rPr lang="en-GB" altLang="zh-CN" sz="2000">
                <a:latin typeface="Arial" charset="0"/>
                <a:ea typeface="宋体" charset="0"/>
              </a:rPr>
              <a:t>: What are the roles, responsibilities and skills of architects?</a:t>
            </a:r>
          </a:p>
          <a:p>
            <a:pPr lvl="1" eaLnBrk="1" hangingPunct="1"/>
            <a:r>
              <a:rPr lang="en-GB" altLang="zh-CN" sz="2000" i="1">
                <a:latin typeface="Arial" charset="0"/>
                <a:ea typeface="宋体" charset="0"/>
              </a:rPr>
              <a:t>Architecture Strategy</a:t>
            </a:r>
            <a:r>
              <a:rPr lang="en-GB" altLang="zh-CN" sz="2000">
                <a:latin typeface="Arial" charset="0"/>
                <a:ea typeface="宋体" charset="0"/>
              </a:rPr>
              <a:t>: Why do architecture? And When?: competitive differentiation</a:t>
            </a:r>
          </a:p>
          <a:p>
            <a:pPr lvl="1" eaLnBrk="1" hangingPunct="1"/>
            <a:r>
              <a:rPr lang="en-GB" altLang="zh-CN" sz="2000" i="1">
                <a:latin typeface="Arial" charset="0"/>
                <a:ea typeface="宋体" charset="0"/>
              </a:rPr>
              <a:t>Architectural context</a:t>
            </a:r>
            <a:r>
              <a:rPr lang="en-GB" altLang="zh-CN" sz="2000">
                <a:latin typeface="Arial" charset="0"/>
                <a:ea typeface="宋体" charset="0"/>
              </a:rPr>
              <a:t>: Where in the organisation is architecture done?</a:t>
            </a:r>
          </a:p>
        </p:txBody>
      </p:sp>
      <p:sp>
        <p:nvSpPr>
          <p:cNvPr id="8192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FB36690-808A-DA4B-914E-AED95B4A69CD}" type="slidenum">
              <a:rPr lang="en-US" altLang="zh-CN" sz="1200">
                <a:latin typeface="Garamond" charset="0"/>
              </a:rPr>
              <a:pPr eaLnBrk="1" hangingPunct="1"/>
              <a:t>431</a:t>
            </a:fld>
            <a:endParaRPr lang="en-US" altLang="zh-CN" sz="1200">
              <a:latin typeface="Garamond" charset="0"/>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49" name="Rectangle 2"/>
          <p:cNvSpPr>
            <a:spLocks noGrp="1" noChangeArrowheads="1"/>
          </p:cNvSpPr>
          <p:nvPr>
            <p:ph type="title"/>
          </p:nvPr>
        </p:nvSpPr>
        <p:spPr/>
        <p:txBody>
          <a:bodyPr/>
          <a:lstStyle/>
          <a:p>
            <a:pPr eaLnBrk="1" hangingPunct="1"/>
            <a:r>
              <a:rPr lang="en-GB" altLang="zh-CN">
                <a:latin typeface="Garamond" charset="0"/>
                <a:ea typeface="宋体" charset="0"/>
              </a:rPr>
              <a:t>Bredemeyer</a:t>
            </a:r>
            <a:r>
              <a:rPr lang="en-GB" altLang="zh-CN">
                <a:latin typeface="Tahoma" charset="0"/>
                <a:ea typeface="宋体" charset="0"/>
              </a:rPr>
              <a:t>’</a:t>
            </a:r>
            <a:r>
              <a:rPr lang="en-GB" altLang="zh-CN">
                <a:latin typeface="Garamond" charset="0"/>
                <a:ea typeface="宋体" charset="0"/>
              </a:rPr>
              <a:t>s Software Architecture Model (1)</a:t>
            </a:r>
          </a:p>
        </p:txBody>
      </p:sp>
      <p:sp>
        <p:nvSpPr>
          <p:cNvPr id="82125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332FFDD-E16F-7F49-A3D1-E0C250847833}" type="slidenum">
              <a:rPr lang="en-US" altLang="zh-CN" sz="1200">
                <a:latin typeface="Garamond" charset="0"/>
              </a:rPr>
              <a:pPr eaLnBrk="1" hangingPunct="1"/>
              <a:t>432</a:t>
            </a:fld>
            <a:endParaRPr lang="en-US" altLang="zh-CN" sz="1200">
              <a:latin typeface="Garamond" charset="0"/>
            </a:endParaRPr>
          </a:p>
        </p:txBody>
      </p:sp>
      <p:sp>
        <p:nvSpPr>
          <p:cNvPr id="821251" name="Text Box 3"/>
          <p:cNvSpPr txBox="1">
            <a:spLocks noChangeArrowheads="1"/>
          </p:cNvSpPr>
          <p:nvPr/>
        </p:nvSpPr>
        <p:spPr bwMode="auto">
          <a:xfrm>
            <a:off x="0" y="2133600"/>
            <a:ext cx="15240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guide architects</a:t>
            </a:r>
          </a:p>
        </p:txBody>
      </p:sp>
      <p:sp>
        <p:nvSpPr>
          <p:cNvPr id="821252" name="Text Box 4"/>
          <p:cNvSpPr txBox="1">
            <a:spLocks noChangeArrowheads="1"/>
          </p:cNvSpPr>
          <p:nvPr/>
        </p:nvSpPr>
        <p:spPr bwMode="auto">
          <a:xfrm>
            <a:off x="0" y="3657600"/>
            <a:ext cx="15240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guide designers</a:t>
            </a:r>
          </a:p>
        </p:txBody>
      </p:sp>
      <p:grpSp>
        <p:nvGrpSpPr>
          <p:cNvPr id="821253" name="Group 5"/>
          <p:cNvGrpSpPr>
            <a:grpSpLocks/>
          </p:cNvGrpSpPr>
          <p:nvPr/>
        </p:nvGrpSpPr>
        <p:grpSpPr bwMode="auto">
          <a:xfrm>
            <a:off x="533400" y="1905000"/>
            <a:ext cx="5181600" cy="3260725"/>
            <a:chOff x="336" y="1200"/>
            <a:chExt cx="3264" cy="2054"/>
          </a:xfrm>
        </p:grpSpPr>
        <p:sp>
          <p:nvSpPr>
            <p:cNvPr id="821260" name="Rectangle 6"/>
            <p:cNvSpPr>
              <a:spLocks noChangeArrowheads="1"/>
            </p:cNvSpPr>
            <p:nvPr/>
          </p:nvSpPr>
          <p:spPr bwMode="auto">
            <a:xfrm>
              <a:off x="960" y="1200"/>
              <a:ext cx="2640" cy="2016"/>
            </a:xfrm>
            <a:prstGeom prst="rect">
              <a:avLst/>
            </a:prstGeom>
            <a:solidFill>
              <a:schemeClr val="accent1">
                <a:alpha val="58038"/>
              </a:schemeClr>
            </a:solidFill>
            <a:ln w="9525">
              <a:solidFill>
                <a:schemeClr val="tx1"/>
              </a:solidFill>
              <a:miter lim="800000"/>
              <a:headEnd/>
              <a:tailEnd/>
            </a:ln>
          </p:spPr>
          <p:txBody>
            <a:bodyPr wrap="none" anchor="ctr"/>
            <a:lstStyle/>
            <a:p>
              <a:endParaRPr lang="zh-CN" altLang="en-US"/>
            </a:p>
          </p:txBody>
        </p:sp>
        <p:sp>
          <p:nvSpPr>
            <p:cNvPr id="821261" name="AutoShape 7"/>
            <p:cNvSpPr>
              <a:spLocks noChangeArrowheads="1"/>
            </p:cNvSpPr>
            <p:nvPr/>
          </p:nvSpPr>
          <p:spPr bwMode="auto">
            <a:xfrm>
              <a:off x="336" y="1872"/>
              <a:ext cx="336" cy="384"/>
            </a:xfrm>
            <a:prstGeom prst="downArrow">
              <a:avLst>
                <a:gd name="adj1" fmla="val 50000"/>
                <a:gd name="adj2" fmla="val 28571"/>
              </a:avLst>
            </a:prstGeom>
            <a:solidFill>
              <a:schemeClr val="accent1"/>
            </a:solidFill>
            <a:ln w="9525">
              <a:solidFill>
                <a:schemeClr val="tx1"/>
              </a:solidFill>
              <a:miter lim="800000"/>
              <a:headEnd/>
              <a:tailEnd/>
            </a:ln>
          </p:spPr>
          <p:txBody>
            <a:bodyPr wrap="none" anchor="ctr"/>
            <a:lstStyle/>
            <a:p>
              <a:endParaRPr lang="zh-CN" altLang="en-US"/>
            </a:p>
          </p:txBody>
        </p:sp>
        <p:sp>
          <p:nvSpPr>
            <p:cNvPr id="821262" name="AutoShape 8"/>
            <p:cNvSpPr>
              <a:spLocks noChangeArrowheads="1"/>
            </p:cNvSpPr>
            <p:nvPr/>
          </p:nvSpPr>
          <p:spPr bwMode="auto">
            <a:xfrm>
              <a:off x="336" y="2832"/>
              <a:ext cx="336" cy="384"/>
            </a:xfrm>
            <a:prstGeom prst="downArrow">
              <a:avLst>
                <a:gd name="adj1" fmla="val 50000"/>
                <a:gd name="adj2" fmla="val 28571"/>
              </a:avLst>
            </a:prstGeom>
            <a:solidFill>
              <a:schemeClr val="accent1"/>
            </a:solidFill>
            <a:ln w="9525">
              <a:solidFill>
                <a:schemeClr val="tx1"/>
              </a:solidFill>
              <a:miter lim="800000"/>
              <a:headEnd/>
              <a:tailEnd/>
            </a:ln>
          </p:spPr>
          <p:txBody>
            <a:bodyPr wrap="none" anchor="ctr"/>
            <a:lstStyle/>
            <a:p>
              <a:endParaRPr lang="zh-CN" altLang="en-US"/>
            </a:p>
          </p:txBody>
        </p:sp>
        <p:sp>
          <p:nvSpPr>
            <p:cNvPr id="821263" name="Text Box 9"/>
            <p:cNvSpPr txBox="1">
              <a:spLocks noChangeArrowheads="1"/>
            </p:cNvSpPr>
            <p:nvPr/>
          </p:nvSpPr>
          <p:spPr bwMode="auto">
            <a:xfrm>
              <a:off x="1056" y="1440"/>
              <a:ext cx="22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Meta-Architecture</a:t>
              </a:r>
            </a:p>
          </p:txBody>
        </p:sp>
        <p:sp>
          <p:nvSpPr>
            <p:cNvPr id="821264" name="Text Box 10"/>
            <p:cNvSpPr txBox="1">
              <a:spLocks noChangeArrowheads="1"/>
            </p:cNvSpPr>
            <p:nvPr/>
          </p:nvSpPr>
          <p:spPr bwMode="auto">
            <a:xfrm>
              <a:off x="1056" y="2016"/>
              <a:ext cx="1584"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Architecture</a:t>
              </a:r>
            </a:p>
          </p:txBody>
        </p:sp>
        <p:sp>
          <p:nvSpPr>
            <p:cNvPr id="821265" name="Text Box 11"/>
            <p:cNvSpPr txBox="1">
              <a:spLocks noChangeArrowheads="1"/>
            </p:cNvSpPr>
            <p:nvPr/>
          </p:nvSpPr>
          <p:spPr bwMode="auto">
            <a:xfrm>
              <a:off x="1104" y="2736"/>
              <a:ext cx="2064" cy="5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Architecture Guidelines and Policies</a:t>
              </a:r>
            </a:p>
          </p:txBody>
        </p:sp>
        <p:sp>
          <p:nvSpPr>
            <p:cNvPr id="821266" name="Line 12"/>
            <p:cNvSpPr>
              <a:spLocks noChangeShapeType="1"/>
            </p:cNvSpPr>
            <p:nvPr/>
          </p:nvSpPr>
          <p:spPr bwMode="auto">
            <a:xfrm>
              <a:off x="960" y="1872"/>
              <a:ext cx="264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1267" name="Line 13"/>
            <p:cNvSpPr>
              <a:spLocks noChangeShapeType="1"/>
            </p:cNvSpPr>
            <p:nvPr/>
          </p:nvSpPr>
          <p:spPr bwMode="auto">
            <a:xfrm>
              <a:off x="960" y="2400"/>
              <a:ext cx="264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821254" name="Rectangle 14"/>
          <p:cNvSpPr>
            <a:spLocks noChangeArrowheads="1"/>
          </p:cNvSpPr>
          <p:nvPr/>
        </p:nvSpPr>
        <p:spPr bwMode="auto">
          <a:xfrm>
            <a:off x="5791200" y="2286000"/>
            <a:ext cx="3048000" cy="609600"/>
          </a:xfrm>
          <a:prstGeom prst="rect">
            <a:avLst/>
          </a:prstGeom>
          <a:solidFill>
            <a:schemeClr val="accent2">
              <a:alpha val="43137"/>
            </a:schemeClr>
          </a:solidFill>
          <a:ln w="9525">
            <a:solidFill>
              <a:schemeClr val="tx1"/>
            </a:solidFill>
            <a:miter lim="800000"/>
            <a:headEnd/>
            <a:tailEnd/>
          </a:ln>
        </p:spPr>
        <p:txBody>
          <a:bodyPr wrap="none" anchor="ctr"/>
          <a:lstStyle/>
          <a:p>
            <a:pPr algn="ctr"/>
            <a:r>
              <a:rPr lang="en-GB" altLang="zh-CN" sz="2000">
                <a:latin typeface="Tahoma" charset="0"/>
              </a:rPr>
              <a:t>Conceptual Architecture</a:t>
            </a:r>
          </a:p>
        </p:txBody>
      </p:sp>
      <p:sp>
        <p:nvSpPr>
          <p:cNvPr id="821255" name="Rectangle 15"/>
          <p:cNvSpPr>
            <a:spLocks noChangeArrowheads="1"/>
          </p:cNvSpPr>
          <p:nvPr/>
        </p:nvSpPr>
        <p:spPr bwMode="auto">
          <a:xfrm>
            <a:off x="5791200" y="3124200"/>
            <a:ext cx="3048000" cy="609600"/>
          </a:xfrm>
          <a:prstGeom prst="rect">
            <a:avLst/>
          </a:prstGeom>
          <a:solidFill>
            <a:schemeClr val="accent2">
              <a:alpha val="41960"/>
            </a:schemeClr>
          </a:solidFill>
          <a:ln w="9525">
            <a:solidFill>
              <a:schemeClr val="tx1"/>
            </a:solidFill>
            <a:miter lim="800000"/>
            <a:headEnd/>
            <a:tailEnd/>
          </a:ln>
        </p:spPr>
        <p:txBody>
          <a:bodyPr wrap="none" anchor="ctr"/>
          <a:lstStyle/>
          <a:p>
            <a:pPr algn="ctr"/>
            <a:r>
              <a:rPr lang="en-GB" altLang="zh-CN" sz="2000">
                <a:latin typeface="Tahoma" charset="0"/>
              </a:rPr>
              <a:t>Logical Architecture</a:t>
            </a:r>
          </a:p>
        </p:txBody>
      </p:sp>
      <p:sp>
        <p:nvSpPr>
          <p:cNvPr id="821256" name="Rectangle 16"/>
          <p:cNvSpPr>
            <a:spLocks noChangeArrowheads="1"/>
          </p:cNvSpPr>
          <p:nvPr/>
        </p:nvSpPr>
        <p:spPr bwMode="auto">
          <a:xfrm>
            <a:off x="5791200" y="3962400"/>
            <a:ext cx="3048000" cy="609600"/>
          </a:xfrm>
          <a:prstGeom prst="rect">
            <a:avLst/>
          </a:prstGeom>
          <a:solidFill>
            <a:schemeClr val="accent2">
              <a:alpha val="47058"/>
            </a:schemeClr>
          </a:solidFill>
          <a:ln w="9525">
            <a:solidFill>
              <a:schemeClr val="tx1"/>
            </a:solidFill>
            <a:miter lim="800000"/>
            <a:headEnd/>
            <a:tailEnd/>
          </a:ln>
        </p:spPr>
        <p:txBody>
          <a:bodyPr wrap="none" anchor="ctr"/>
          <a:lstStyle/>
          <a:p>
            <a:pPr algn="ctr"/>
            <a:r>
              <a:rPr lang="en-GB" altLang="zh-CN" sz="2000">
                <a:latin typeface="Tahoma" charset="0"/>
              </a:rPr>
              <a:t>Execution Architecture</a:t>
            </a:r>
          </a:p>
        </p:txBody>
      </p:sp>
      <p:sp>
        <p:nvSpPr>
          <p:cNvPr id="821257" name="Line 17"/>
          <p:cNvSpPr>
            <a:spLocks noChangeShapeType="1"/>
          </p:cNvSpPr>
          <p:nvPr/>
        </p:nvSpPr>
        <p:spPr bwMode="auto">
          <a:xfrm flipV="1">
            <a:off x="3505200" y="2590800"/>
            <a:ext cx="2286000" cy="838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821258" name="Line 18"/>
          <p:cNvSpPr>
            <a:spLocks noChangeShapeType="1"/>
          </p:cNvSpPr>
          <p:nvPr/>
        </p:nvSpPr>
        <p:spPr bwMode="auto">
          <a:xfrm>
            <a:off x="3505200" y="3429000"/>
            <a:ext cx="22860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1259" name="Line 19"/>
          <p:cNvSpPr>
            <a:spLocks noChangeShapeType="1"/>
          </p:cNvSpPr>
          <p:nvPr/>
        </p:nvSpPr>
        <p:spPr bwMode="auto">
          <a:xfrm>
            <a:off x="3429000" y="3429000"/>
            <a:ext cx="2362200" cy="838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297" name="Rectangle 2"/>
          <p:cNvSpPr>
            <a:spLocks noGrp="1" noChangeArrowheads="1"/>
          </p:cNvSpPr>
          <p:nvPr>
            <p:ph type="title"/>
          </p:nvPr>
        </p:nvSpPr>
        <p:spPr/>
        <p:txBody>
          <a:bodyPr/>
          <a:lstStyle/>
          <a:p>
            <a:pPr eaLnBrk="1" hangingPunct="1"/>
            <a:r>
              <a:rPr lang="en-GB" altLang="zh-CN">
                <a:latin typeface="Garamond" charset="0"/>
                <a:ea typeface="宋体" charset="0"/>
              </a:rPr>
              <a:t>Bredemeyer</a:t>
            </a:r>
            <a:r>
              <a:rPr lang="en-GB" altLang="zh-CN">
                <a:latin typeface="Tahoma" charset="0"/>
                <a:ea typeface="宋体" charset="0"/>
              </a:rPr>
              <a:t>’</a:t>
            </a:r>
            <a:r>
              <a:rPr lang="en-GB" altLang="zh-CN">
                <a:latin typeface="Garamond" charset="0"/>
                <a:ea typeface="宋体" charset="0"/>
              </a:rPr>
              <a:t>s Software Architecture Model (2)</a:t>
            </a:r>
          </a:p>
        </p:txBody>
      </p:sp>
      <p:sp>
        <p:nvSpPr>
          <p:cNvPr id="82329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EABC948-7C97-AB4A-A920-899BF86894F9}" type="slidenum">
              <a:rPr lang="en-US" altLang="zh-CN" sz="1200">
                <a:latin typeface="Garamond" charset="0"/>
              </a:rPr>
              <a:pPr eaLnBrk="1" hangingPunct="1"/>
              <a:t>433</a:t>
            </a:fld>
            <a:endParaRPr lang="en-US" altLang="zh-CN" sz="1200">
              <a:latin typeface="Garamond" charset="0"/>
            </a:endParaRPr>
          </a:p>
        </p:txBody>
      </p:sp>
      <p:grpSp>
        <p:nvGrpSpPr>
          <p:cNvPr id="823299" name="Group 3"/>
          <p:cNvGrpSpPr>
            <a:grpSpLocks/>
          </p:cNvGrpSpPr>
          <p:nvPr/>
        </p:nvGrpSpPr>
        <p:grpSpPr bwMode="auto">
          <a:xfrm>
            <a:off x="755650" y="1628775"/>
            <a:ext cx="7778750" cy="4481513"/>
            <a:chOff x="480" y="1104"/>
            <a:chExt cx="4896" cy="3473"/>
          </a:xfrm>
        </p:grpSpPr>
        <p:sp>
          <p:nvSpPr>
            <p:cNvPr id="823300" name="Rectangle 4"/>
            <p:cNvSpPr>
              <a:spLocks noChangeArrowheads="1"/>
            </p:cNvSpPr>
            <p:nvPr/>
          </p:nvSpPr>
          <p:spPr bwMode="auto">
            <a:xfrm>
              <a:off x="528" y="1152"/>
              <a:ext cx="4848" cy="3168"/>
            </a:xfrm>
            <a:prstGeom prst="rect">
              <a:avLst/>
            </a:prstGeom>
            <a:solidFill>
              <a:schemeClr val="accent1">
                <a:alpha val="43137"/>
              </a:schemeClr>
            </a:solidFill>
            <a:ln w="9525">
              <a:solidFill>
                <a:schemeClr val="tx1"/>
              </a:solidFill>
              <a:miter lim="800000"/>
              <a:headEnd/>
              <a:tailEnd/>
            </a:ln>
          </p:spPr>
          <p:txBody>
            <a:bodyPr wrap="none" anchor="ctr"/>
            <a:lstStyle/>
            <a:p>
              <a:endParaRPr lang="zh-CN" altLang="en-US"/>
            </a:p>
          </p:txBody>
        </p:sp>
        <p:sp>
          <p:nvSpPr>
            <p:cNvPr id="823301" name="Text Box 5"/>
            <p:cNvSpPr txBox="1">
              <a:spLocks noChangeArrowheads="1"/>
            </p:cNvSpPr>
            <p:nvPr/>
          </p:nvSpPr>
          <p:spPr bwMode="auto">
            <a:xfrm>
              <a:off x="528" y="1104"/>
              <a:ext cx="4704" cy="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sz="2000" b="1">
                  <a:latin typeface="Tahoma" charset="0"/>
                </a:rPr>
                <a:t>Meta-Architecture</a:t>
              </a:r>
            </a:p>
            <a:p>
              <a:pPr eaLnBrk="1" hangingPunct="1">
                <a:spcBef>
                  <a:spcPct val="50000"/>
                </a:spcBef>
                <a:buFontTx/>
                <a:buChar char="•"/>
              </a:pPr>
              <a:r>
                <a:rPr lang="en-GB" altLang="zh-CN" sz="1400">
                  <a:latin typeface="Tahoma" charset="0"/>
                </a:rPr>
                <a:t>Architectural vision, principles, styles, key concepts and mechanisms</a:t>
              </a:r>
            </a:p>
            <a:p>
              <a:pPr eaLnBrk="1" hangingPunct="1">
                <a:spcBef>
                  <a:spcPct val="50000"/>
                </a:spcBef>
                <a:buFontTx/>
                <a:buChar char="•"/>
              </a:pPr>
              <a:r>
                <a:rPr lang="en-GB" altLang="zh-CN" sz="1400" i="1">
                  <a:latin typeface="Tahoma" charset="0"/>
                </a:rPr>
                <a:t>Focus: high-level decisions that will strongly influence the structure of the system; rules certain structural choices out, and guides selection choices and tradeoffs among others</a:t>
              </a:r>
            </a:p>
          </p:txBody>
        </p:sp>
        <p:sp>
          <p:nvSpPr>
            <p:cNvPr id="823302" name="Text Box 6"/>
            <p:cNvSpPr txBox="1">
              <a:spLocks noChangeArrowheads="1"/>
            </p:cNvSpPr>
            <p:nvPr/>
          </p:nvSpPr>
          <p:spPr bwMode="auto">
            <a:xfrm>
              <a:off x="528" y="2160"/>
              <a:ext cx="4704" cy="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sz="2000" b="1">
                  <a:latin typeface="Tahoma" charset="0"/>
                </a:rPr>
                <a:t>Architecture</a:t>
              </a:r>
            </a:p>
            <a:p>
              <a:pPr eaLnBrk="1" hangingPunct="1">
                <a:spcBef>
                  <a:spcPct val="50000"/>
                </a:spcBef>
                <a:buFontTx/>
                <a:buChar char="•"/>
              </a:pPr>
              <a:r>
                <a:rPr lang="en-GB" altLang="zh-CN" sz="1400">
                  <a:latin typeface="Tahoma" charset="0"/>
                </a:rPr>
                <a:t>Structures and relationships, static and dynamic views, assumptions and rationale</a:t>
              </a:r>
            </a:p>
            <a:p>
              <a:pPr eaLnBrk="1" hangingPunct="1">
                <a:spcBef>
                  <a:spcPct val="50000"/>
                </a:spcBef>
                <a:buFontTx/>
                <a:buChar char="•"/>
              </a:pPr>
              <a:r>
                <a:rPr lang="en-GB" altLang="zh-CN" sz="1400" i="1">
                  <a:latin typeface="Tahoma" charset="0"/>
                </a:rPr>
                <a:t>Focus: decomposition and allocation of responsibility, interface design, assignment to processes and threads</a:t>
              </a:r>
            </a:p>
          </p:txBody>
        </p:sp>
        <p:sp>
          <p:nvSpPr>
            <p:cNvPr id="823303" name="Text Box 7"/>
            <p:cNvSpPr txBox="1">
              <a:spLocks noChangeArrowheads="1"/>
            </p:cNvSpPr>
            <p:nvPr/>
          </p:nvSpPr>
          <p:spPr bwMode="auto">
            <a:xfrm>
              <a:off x="480" y="3204"/>
              <a:ext cx="4752" cy="1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sz="2000" b="1">
                  <a:latin typeface="Tahoma" charset="0"/>
                </a:rPr>
                <a:t>Architecture Guidelines and Policies</a:t>
              </a:r>
            </a:p>
            <a:p>
              <a:pPr eaLnBrk="1" hangingPunct="1">
                <a:spcBef>
                  <a:spcPct val="50000"/>
                </a:spcBef>
                <a:buFontTx/>
                <a:buChar char="•"/>
              </a:pPr>
              <a:r>
                <a:rPr lang="en-GB" altLang="zh-CN" sz="1800">
                  <a:latin typeface="Tahoma" charset="0"/>
                </a:rPr>
                <a:t>Use model and guidelines: policies, mechanisms and design patterns; frameworks, infrastructure and standards</a:t>
              </a:r>
            </a:p>
            <a:p>
              <a:pPr eaLnBrk="1" hangingPunct="1">
                <a:spcBef>
                  <a:spcPct val="50000"/>
                </a:spcBef>
                <a:buFontTx/>
                <a:buChar char="•"/>
              </a:pPr>
              <a:r>
                <a:rPr lang="en-GB" altLang="zh-CN" sz="1800" i="1">
                  <a:latin typeface="Tahoma" charset="0"/>
                </a:rPr>
                <a:t>Focus: guide engineers in creating designs that maintain the integrity of the architecture</a:t>
              </a:r>
            </a:p>
          </p:txBody>
        </p:sp>
        <p:sp>
          <p:nvSpPr>
            <p:cNvPr id="823304" name="Line 8"/>
            <p:cNvSpPr>
              <a:spLocks noChangeShapeType="1"/>
            </p:cNvSpPr>
            <p:nvPr/>
          </p:nvSpPr>
          <p:spPr bwMode="auto">
            <a:xfrm>
              <a:off x="528" y="2208"/>
              <a:ext cx="4848"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3305" name="Line 9"/>
            <p:cNvSpPr>
              <a:spLocks noChangeShapeType="1"/>
            </p:cNvSpPr>
            <p:nvPr/>
          </p:nvSpPr>
          <p:spPr bwMode="auto">
            <a:xfrm>
              <a:off x="528" y="3264"/>
              <a:ext cx="4848"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gr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345" name="Rectangle 2"/>
          <p:cNvSpPr>
            <a:spLocks noGrp="1" noChangeArrowheads="1"/>
          </p:cNvSpPr>
          <p:nvPr>
            <p:ph type="title"/>
          </p:nvPr>
        </p:nvSpPr>
        <p:spPr>
          <a:noFill/>
        </p:spPr>
        <p:txBody>
          <a:bodyPr anchor="b"/>
          <a:lstStyle/>
          <a:p>
            <a:pPr eaLnBrk="1" hangingPunct="1"/>
            <a:r>
              <a:rPr lang="en-GB" altLang="zh-CN">
                <a:latin typeface="Garamond" charset="0"/>
                <a:ea typeface="宋体" charset="0"/>
              </a:rPr>
              <a:t>Bredemeyer</a:t>
            </a:r>
            <a:r>
              <a:rPr lang="en-GB" altLang="zh-CN">
                <a:latin typeface="Tahoma" charset="0"/>
                <a:ea typeface="宋体" charset="0"/>
              </a:rPr>
              <a:t>’</a:t>
            </a:r>
            <a:r>
              <a:rPr lang="en-GB" altLang="zh-CN">
                <a:latin typeface="Garamond" charset="0"/>
                <a:ea typeface="宋体" charset="0"/>
              </a:rPr>
              <a:t>s Software Architecture Model (3)</a:t>
            </a:r>
          </a:p>
        </p:txBody>
      </p:sp>
      <p:sp>
        <p:nvSpPr>
          <p:cNvPr id="825346"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792265A-772D-4849-A442-7831205204AF}" type="slidenum">
              <a:rPr lang="en-US" altLang="zh-CN" sz="1200">
                <a:latin typeface="Garamond" charset="0"/>
              </a:rPr>
              <a:pPr eaLnBrk="1" hangingPunct="1"/>
              <a:t>434</a:t>
            </a:fld>
            <a:endParaRPr lang="en-US" altLang="zh-CN" sz="1200">
              <a:latin typeface="Garamond" charset="0"/>
            </a:endParaRPr>
          </a:p>
        </p:txBody>
      </p:sp>
      <p:sp>
        <p:nvSpPr>
          <p:cNvPr id="825347" name="Rectangle 3"/>
          <p:cNvSpPr>
            <a:spLocks noChangeArrowheads="1"/>
          </p:cNvSpPr>
          <p:nvPr/>
        </p:nvSpPr>
        <p:spPr bwMode="auto">
          <a:xfrm>
            <a:off x="900113" y="1417638"/>
            <a:ext cx="7696200" cy="5029200"/>
          </a:xfrm>
          <a:prstGeom prst="rect">
            <a:avLst/>
          </a:prstGeom>
          <a:solidFill>
            <a:schemeClr val="accent2">
              <a:alpha val="47058"/>
            </a:schemeClr>
          </a:solidFill>
          <a:ln w="9525">
            <a:solidFill>
              <a:schemeClr val="tx1"/>
            </a:solidFill>
            <a:miter lim="800000"/>
            <a:headEnd/>
            <a:tailEnd/>
          </a:ln>
        </p:spPr>
        <p:txBody>
          <a:bodyPr wrap="none" anchor="ctr"/>
          <a:lstStyle/>
          <a:p>
            <a:endParaRPr lang="zh-CN" altLang="en-US"/>
          </a:p>
        </p:txBody>
      </p:sp>
      <p:sp>
        <p:nvSpPr>
          <p:cNvPr id="825348" name="Text Box 4"/>
          <p:cNvSpPr txBox="1">
            <a:spLocks noChangeArrowheads="1"/>
          </p:cNvSpPr>
          <p:nvPr/>
        </p:nvSpPr>
        <p:spPr bwMode="auto">
          <a:xfrm>
            <a:off x="900113" y="1341438"/>
            <a:ext cx="7467600" cy="1084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sz="2000" b="1">
                <a:latin typeface="Tahoma" charset="0"/>
              </a:rPr>
              <a:t>Conceptual Architecture</a:t>
            </a:r>
          </a:p>
          <a:p>
            <a:pPr eaLnBrk="1" hangingPunct="1">
              <a:spcBef>
                <a:spcPct val="50000"/>
              </a:spcBef>
              <a:buFontTx/>
              <a:buChar char="•"/>
            </a:pPr>
            <a:r>
              <a:rPr lang="en-GB" altLang="zh-CN" sz="1800">
                <a:latin typeface="Tahoma" charset="0"/>
              </a:rPr>
              <a:t>Architecture diagram, CRC-R cards</a:t>
            </a:r>
            <a:r>
              <a:rPr lang="en-GB" altLang="zh-CN" sz="1800" i="1">
                <a:latin typeface="Tahoma" charset="0"/>
              </a:rPr>
              <a:t>Focus: identification of components and allocation of responsibilities to components</a:t>
            </a:r>
          </a:p>
        </p:txBody>
      </p:sp>
      <p:sp>
        <p:nvSpPr>
          <p:cNvPr id="825349" name="Text Box 5"/>
          <p:cNvSpPr txBox="1">
            <a:spLocks noChangeArrowheads="1"/>
          </p:cNvSpPr>
          <p:nvPr/>
        </p:nvSpPr>
        <p:spPr bwMode="auto">
          <a:xfrm>
            <a:off x="823913" y="2789238"/>
            <a:ext cx="7467600" cy="163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sz="2000" b="1">
                <a:latin typeface="Tahoma" charset="0"/>
              </a:rPr>
              <a:t>Logical Architecture</a:t>
            </a:r>
          </a:p>
          <a:p>
            <a:pPr eaLnBrk="1" hangingPunct="1">
              <a:spcBef>
                <a:spcPct val="50000"/>
              </a:spcBef>
              <a:buFontTx/>
              <a:buChar char="•"/>
            </a:pPr>
            <a:r>
              <a:rPr lang="en-GB" altLang="zh-CN" sz="1800">
                <a:latin typeface="Tahoma" charset="0"/>
              </a:rPr>
              <a:t>Updated Architecture diagram (showing interfaces), </a:t>
            </a:r>
            <a:r>
              <a:rPr lang="en-GB" altLang="zh-CN" sz="1800" i="1">
                <a:latin typeface="Tahoma" charset="0"/>
              </a:rPr>
              <a:t>Focus: design of component interactions, connection mechanisms and protocols; interface design and specification; providing contextual information for component users</a:t>
            </a:r>
          </a:p>
        </p:txBody>
      </p:sp>
      <p:sp>
        <p:nvSpPr>
          <p:cNvPr id="825350" name="Text Box 6"/>
          <p:cNvSpPr txBox="1">
            <a:spLocks noChangeArrowheads="1"/>
          </p:cNvSpPr>
          <p:nvPr/>
        </p:nvSpPr>
        <p:spPr bwMode="auto">
          <a:xfrm>
            <a:off x="823913" y="4675188"/>
            <a:ext cx="7543800" cy="163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sz="2000" b="1">
                <a:latin typeface="Tahoma" charset="0"/>
              </a:rPr>
              <a:t>Execution Architecture</a:t>
            </a:r>
          </a:p>
          <a:p>
            <a:pPr eaLnBrk="1" hangingPunct="1">
              <a:spcBef>
                <a:spcPct val="50000"/>
              </a:spcBef>
              <a:buFontTx/>
              <a:buChar char="•"/>
            </a:pPr>
            <a:r>
              <a:rPr lang="en-GB" altLang="zh-CN" sz="1800">
                <a:latin typeface="Tahoma" charset="0"/>
              </a:rPr>
              <a:t>Process view (shown on Collaboration Diagrams)</a:t>
            </a:r>
            <a:r>
              <a:rPr lang="en-GB" altLang="zh-CN" sz="1800" i="1">
                <a:latin typeface="Tahoma" charset="0"/>
              </a:rPr>
              <a:t>Focus: assignment of the runtime component instances to processes, threads and address spaces; how they communicate and co-ordinate; how physical resources are allocated to them</a:t>
            </a:r>
          </a:p>
        </p:txBody>
      </p:sp>
      <p:sp>
        <p:nvSpPr>
          <p:cNvPr id="825351" name="Line 7"/>
          <p:cNvSpPr>
            <a:spLocks noChangeShapeType="1"/>
          </p:cNvSpPr>
          <p:nvPr/>
        </p:nvSpPr>
        <p:spPr bwMode="auto">
          <a:xfrm>
            <a:off x="900113" y="2865438"/>
            <a:ext cx="76962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5352" name="Line 8"/>
          <p:cNvSpPr>
            <a:spLocks noChangeShapeType="1"/>
          </p:cNvSpPr>
          <p:nvPr/>
        </p:nvSpPr>
        <p:spPr bwMode="auto">
          <a:xfrm>
            <a:off x="900113" y="4770438"/>
            <a:ext cx="76962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393" name="Rectangle 2"/>
          <p:cNvSpPr>
            <a:spLocks noGrp="1" noChangeArrowheads="1"/>
          </p:cNvSpPr>
          <p:nvPr>
            <p:ph type="title"/>
          </p:nvPr>
        </p:nvSpPr>
        <p:spPr/>
        <p:txBody>
          <a:bodyPr/>
          <a:lstStyle/>
          <a:p>
            <a:pPr eaLnBrk="1" hangingPunct="1"/>
            <a:r>
              <a:rPr lang="en-GB" altLang="zh-CN">
                <a:latin typeface="Garamond" charset="0"/>
                <a:ea typeface="宋体" charset="0"/>
              </a:rPr>
              <a:t>Conceptual Architecture</a:t>
            </a:r>
          </a:p>
        </p:txBody>
      </p:sp>
      <p:sp>
        <p:nvSpPr>
          <p:cNvPr id="82739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F9C2BEA-EEF0-784A-A85D-1EC6800E3AA0}" type="slidenum">
              <a:rPr lang="en-US" altLang="zh-CN" sz="1200">
                <a:latin typeface="Garamond" charset="0"/>
              </a:rPr>
              <a:pPr eaLnBrk="1" hangingPunct="1"/>
              <a:t>435</a:t>
            </a:fld>
            <a:endParaRPr lang="en-US" altLang="zh-CN" sz="1200">
              <a:latin typeface="Garamond" charset="0"/>
            </a:endParaRPr>
          </a:p>
        </p:txBody>
      </p:sp>
      <p:sp>
        <p:nvSpPr>
          <p:cNvPr id="827395" name="Text Box 3"/>
          <p:cNvSpPr txBox="1">
            <a:spLocks noChangeArrowheads="1"/>
          </p:cNvSpPr>
          <p:nvPr/>
        </p:nvSpPr>
        <p:spPr bwMode="auto">
          <a:xfrm>
            <a:off x="2895600" y="2057400"/>
            <a:ext cx="20574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Clerk dialog</a:t>
            </a:r>
          </a:p>
        </p:txBody>
      </p:sp>
      <p:sp>
        <p:nvSpPr>
          <p:cNvPr id="827396" name="Text Box 4"/>
          <p:cNvSpPr txBox="1">
            <a:spLocks noChangeArrowheads="1"/>
          </p:cNvSpPr>
          <p:nvPr/>
        </p:nvSpPr>
        <p:spPr bwMode="auto">
          <a:xfrm>
            <a:off x="304800" y="3429000"/>
            <a:ext cx="22098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Balance books</a:t>
            </a:r>
          </a:p>
        </p:txBody>
      </p:sp>
      <p:sp>
        <p:nvSpPr>
          <p:cNvPr id="827397" name="Text Box 5"/>
          <p:cNvSpPr txBox="1">
            <a:spLocks noChangeArrowheads="1"/>
          </p:cNvSpPr>
          <p:nvPr/>
        </p:nvSpPr>
        <p:spPr bwMode="auto">
          <a:xfrm>
            <a:off x="2819400" y="3429000"/>
            <a:ext cx="28956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Receive payments</a:t>
            </a:r>
          </a:p>
        </p:txBody>
      </p:sp>
      <p:sp>
        <p:nvSpPr>
          <p:cNvPr id="827398" name="Text Box 6"/>
          <p:cNvSpPr txBox="1">
            <a:spLocks noChangeArrowheads="1"/>
          </p:cNvSpPr>
          <p:nvPr/>
        </p:nvSpPr>
        <p:spPr bwMode="auto">
          <a:xfrm>
            <a:off x="6019800" y="3429000"/>
            <a:ext cx="20574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Enter sales</a:t>
            </a:r>
          </a:p>
        </p:txBody>
      </p:sp>
      <p:sp>
        <p:nvSpPr>
          <p:cNvPr id="827399" name="Text Box 7"/>
          <p:cNvSpPr txBox="1">
            <a:spLocks noChangeArrowheads="1"/>
          </p:cNvSpPr>
          <p:nvPr/>
        </p:nvSpPr>
        <p:spPr bwMode="auto">
          <a:xfrm>
            <a:off x="1295400" y="4800600"/>
            <a:ext cx="19050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Accounts</a:t>
            </a:r>
          </a:p>
        </p:txBody>
      </p:sp>
      <p:sp>
        <p:nvSpPr>
          <p:cNvPr id="827400" name="Text Box 8"/>
          <p:cNvSpPr txBox="1">
            <a:spLocks noChangeArrowheads="1"/>
          </p:cNvSpPr>
          <p:nvPr/>
        </p:nvSpPr>
        <p:spPr bwMode="auto">
          <a:xfrm>
            <a:off x="3962400" y="4800600"/>
            <a:ext cx="19050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Customers</a:t>
            </a:r>
          </a:p>
        </p:txBody>
      </p:sp>
      <p:sp>
        <p:nvSpPr>
          <p:cNvPr id="827401" name="Line 9"/>
          <p:cNvSpPr>
            <a:spLocks noChangeShapeType="1"/>
          </p:cNvSpPr>
          <p:nvPr/>
        </p:nvSpPr>
        <p:spPr bwMode="auto">
          <a:xfrm>
            <a:off x="1219200" y="3048000"/>
            <a:ext cx="62484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02" name="Line 10"/>
          <p:cNvSpPr>
            <a:spLocks noChangeShapeType="1"/>
          </p:cNvSpPr>
          <p:nvPr/>
        </p:nvSpPr>
        <p:spPr bwMode="auto">
          <a:xfrm>
            <a:off x="1219200" y="3048000"/>
            <a:ext cx="0" cy="3810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03" name="Line 11"/>
          <p:cNvSpPr>
            <a:spLocks noChangeShapeType="1"/>
          </p:cNvSpPr>
          <p:nvPr/>
        </p:nvSpPr>
        <p:spPr bwMode="auto">
          <a:xfrm>
            <a:off x="7467600" y="3048000"/>
            <a:ext cx="0" cy="3810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04" name="Line 12"/>
          <p:cNvSpPr>
            <a:spLocks noChangeShapeType="1"/>
          </p:cNvSpPr>
          <p:nvPr/>
        </p:nvSpPr>
        <p:spPr bwMode="auto">
          <a:xfrm>
            <a:off x="4191000" y="2514600"/>
            <a:ext cx="0" cy="9144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05" name="Line 16"/>
          <p:cNvSpPr>
            <a:spLocks noChangeShapeType="1"/>
          </p:cNvSpPr>
          <p:nvPr/>
        </p:nvSpPr>
        <p:spPr bwMode="auto">
          <a:xfrm>
            <a:off x="1600200" y="4572000"/>
            <a:ext cx="50292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06" name="Line 17"/>
          <p:cNvSpPr>
            <a:spLocks noChangeShapeType="1"/>
          </p:cNvSpPr>
          <p:nvPr/>
        </p:nvSpPr>
        <p:spPr bwMode="auto">
          <a:xfrm flipV="1">
            <a:off x="6629400" y="3886200"/>
            <a:ext cx="0" cy="6858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07" name="Line 18"/>
          <p:cNvSpPr>
            <a:spLocks noChangeShapeType="1"/>
          </p:cNvSpPr>
          <p:nvPr/>
        </p:nvSpPr>
        <p:spPr bwMode="auto">
          <a:xfrm flipV="1">
            <a:off x="1600200" y="3886200"/>
            <a:ext cx="0" cy="6858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08" name="Line 19"/>
          <p:cNvSpPr>
            <a:spLocks noChangeShapeType="1"/>
          </p:cNvSpPr>
          <p:nvPr/>
        </p:nvSpPr>
        <p:spPr bwMode="auto">
          <a:xfrm flipV="1">
            <a:off x="3810000" y="3886200"/>
            <a:ext cx="0" cy="6858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09" name="Line 20"/>
          <p:cNvSpPr>
            <a:spLocks noChangeShapeType="1"/>
          </p:cNvSpPr>
          <p:nvPr/>
        </p:nvSpPr>
        <p:spPr bwMode="auto">
          <a:xfrm>
            <a:off x="2514600" y="4572000"/>
            <a:ext cx="0" cy="2286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10" name="Line 21"/>
          <p:cNvSpPr>
            <a:spLocks noChangeShapeType="1"/>
          </p:cNvSpPr>
          <p:nvPr/>
        </p:nvSpPr>
        <p:spPr bwMode="auto">
          <a:xfrm>
            <a:off x="5105400" y="4572000"/>
            <a:ext cx="0" cy="2286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27411" name="Text Box 22"/>
          <p:cNvSpPr txBox="1">
            <a:spLocks noChangeArrowheads="1"/>
          </p:cNvSpPr>
          <p:nvPr/>
        </p:nvSpPr>
        <p:spPr bwMode="auto">
          <a:xfrm>
            <a:off x="3657600" y="5486400"/>
            <a:ext cx="4572000" cy="1004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buFontTx/>
              <a:buChar char="•"/>
            </a:pPr>
            <a:r>
              <a:rPr lang="en-GB" altLang="zh-CN">
                <a:latin typeface="Tahoma" charset="0"/>
              </a:rPr>
              <a:t>Abstract, system-wide view</a:t>
            </a:r>
          </a:p>
          <a:p>
            <a:pPr eaLnBrk="1" hangingPunct="1">
              <a:spcBef>
                <a:spcPct val="50000"/>
              </a:spcBef>
              <a:buFontTx/>
              <a:buChar char="•"/>
            </a:pPr>
            <a:r>
              <a:rPr lang="en-GB" altLang="zh-CN">
                <a:latin typeface="Tahoma" charset="0"/>
              </a:rPr>
              <a:t>Basis for communication</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41" name="Rectangle 2"/>
          <p:cNvSpPr>
            <a:spLocks noGrp="1" noChangeArrowheads="1"/>
          </p:cNvSpPr>
          <p:nvPr>
            <p:ph type="title"/>
          </p:nvPr>
        </p:nvSpPr>
        <p:spPr/>
        <p:txBody>
          <a:bodyPr/>
          <a:lstStyle/>
          <a:p>
            <a:pPr eaLnBrk="1" hangingPunct="1"/>
            <a:r>
              <a:rPr lang="en-GB" altLang="zh-CN">
                <a:latin typeface="Garamond" charset="0"/>
                <a:ea typeface="宋体" charset="0"/>
              </a:rPr>
              <a:t>Logical Architecture</a:t>
            </a:r>
          </a:p>
        </p:txBody>
      </p:sp>
      <p:sp>
        <p:nvSpPr>
          <p:cNvPr id="829442"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A3A9245-D790-DB48-907D-E7BD099CFBAE}" type="slidenum">
              <a:rPr lang="en-US" altLang="zh-CN" sz="1200">
                <a:latin typeface="Garamond" charset="0"/>
              </a:rPr>
              <a:pPr eaLnBrk="1" hangingPunct="1"/>
              <a:t>436</a:t>
            </a:fld>
            <a:endParaRPr lang="en-US" altLang="zh-CN" sz="1200">
              <a:latin typeface="Garamond" charset="0"/>
            </a:endParaRPr>
          </a:p>
        </p:txBody>
      </p:sp>
      <p:grpSp>
        <p:nvGrpSpPr>
          <p:cNvPr id="829443" name="Group 3"/>
          <p:cNvGrpSpPr>
            <a:grpSpLocks/>
          </p:cNvGrpSpPr>
          <p:nvPr/>
        </p:nvGrpSpPr>
        <p:grpSpPr bwMode="auto">
          <a:xfrm>
            <a:off x="609600" y="2362200"/>
            <a:ext cx="2212975" cy="1981200"/>
            <a:chOff x="672" y="1488"/>
            <a:chExt cx="1394" cy="1248"/>
          </a:xfrm>
        </p:grpSpPr>
        <p:sp>
          <p:nvSpPr>
            <p:cNvPr id="829463" name="Rectangle 4"/>
            <p:cNvSpPr>
              <a:spLocks noChangeArrowheads="1"/>
            </p:cNvSpPr>
            <p:nvPr/>
          </p:nvSpPr>
          <p:spPr bwMode="auto">
            <a:xfrm>
              <a:off x="672" y="1488"/>
              <a:ext cx="1392" cy="124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829464" name="Text Box 5"/>
            <p:cNvSpPr txBox="1">
              <a:spLocks noChangeArrowheads="1"/>
            </p:cNvSpPr>
            <p:nvPr/>
          </p:nvSpPr>
          <p:spPr bwMode="auto">
            <a:xfrm>
              <a:off x="710" y="1492"/>
              <a:ext cx="135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2000">
                  <a:latin typeface="Tahoma" charset="0"/>
                </a:rPr>
                <a:t>Context_Manager</a:t>
              </a:r>
            </a:p>
          </p:txBody>
        </p:sp>
      </p:grpSp>
      <p:grpSp>
        <p:nvGrpSpPr>
          <p:cNvPr id="829444" name="Group 6"/>
          <p:cNvGrpSpPr>
            <a:grpSpLocks/>
          </p:cNvGrpSpPr>
          <p:nvPr/>
        </p:nvGrpSpPr>
        <p:grpSpPr bwMode="auto">
          <a:xfrm>
            <a:off x="6172200" y="2362200"/>
            <a:ext cx="2514600" cy="1981200"/>
            <a:chOff x="3168" y="1536"/>
            <a:chExt cx="1584" cy="1248"/>
          </a:xfrm>
        </p:grpSpPr>
        <p:sp>
          <p:nvSpPr>
            <p:cNvPr id="829461" name="Text Box 7"/>
            <p:cNvSpPr txBox="1">
              <a:spLocks noChangeArrowheads="1"/>
            </p:cNvSpPr>
            <p:nvPr/>
          </p:nvSpPr>
          <p:spPr bwMode="auto">
            <a:xfrm>
              <a:off x="3264" y="1584"/>
              <a:ext cx="148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2000">
                  <a:latin typeface="Tahoma" charset="0"/>
                </a:rPr>
                <a:t>Application #1</a:t>
              </a:r>
            </a:p>
          </p:txBody>
        </p:sp>
        <p:sp>
          <p:nvSpPr>
            <p:cNvPr id="829462" name="Rectangle 8"/>
            <p:cNvSpPr>
              <a:spLocks noChangeArrowheads="1"/>
            </p:cNvSpPr>
            <p:nvPr/>
          </p:nvSpPr>
          <p:spPr bwMode="auto">
            <a:xfrm>
              <a:off x="3168" y="1536"/>
              <a:ext cx="1392" cy="124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grpSp>
      <p:grpSp>
        <p:nvGrpSpPr>
          <p:cNvPr id="829445" name="Group 9"/>
          <p:cNvGrpSpPr>
            <a:grpSpLocks/>
          </p:cNvGrpSpPr>
          <p:nvPr/>
        </p:nvGrpSpPr>
        <p:grpSpPr bwMode="auto">
          <a:xfrm>
            <a:off x="2819400" y="2590800"/>
            <a:ext cx="838200" cy="228600"/>
            <a:chOff x="1776" y="1632"/>
            <a:chExt cx="528" cy="144"/>
          </a:xfrm>
        </p:grpSpPr>
        <p:sp>
          <p:nvSpPr>
            <p:cNvPr id="829459" name="Oval 10"/>
            <p:cNvSpPr>
              <a:spLocks noChangeArrowheads="1"/>
            </p:cNvSpPr>
            <p:nvPr/>
          </p:nvSpPr>
          <p:spPr bwMode="auto">
            <a:xfrm>
              <a:off x="2160" y="1632"/>
              <a:ext cx="144" cy="144"/>
            </a:xfrm>
            <a:prstGeom prst="ellipse">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829460" name="Line 11"/>
            <p:cNvSpPr>
              <a:spLocks noChangeShapeType="1"/>
            </p:cNvSpPr>
            <p:nvPr/>
          </p:nvSpPr>
          <p:spPr bwMode="auto">
            <a:xfrm flipH="1">
              <a:off x="1776" y="1680"/>
              <a:ext cx="384"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829446" name="Group 12"/>
          <p:cNvGrpSpPr>
            <a:grpSpLocks/>
          </p:cNvGrpSpPr>
          <p:nvPr/>
        </p:nvGrpSpPr>
        <p:grpSpPr bwMode="auto">
          <a:xfrm>
            <a:off x="2819400" y="3352800"/>
            <a:ext cx="838200" cy="228600"/>
            <a:chOff x="1776" y="1632"/>
            <a:chExt cx="528" cy="144"/>
          </a:xfrm>
        </p:grpSpPr>
        <p:sp>
          <p:nvSpPr>
            <p:cNvPr id="829457" name="Oval 13"/>
            <p:cNvSpPr>
              <a:spLocks noChangeArrowheads="1"/>
            </p:cNvSpPr>
            <p:nvPr/>
          </p:nvSpPr>
          <p:spPr bwMode="auto">
            <a:xfrm>
              <a:off x="2160" y="1632"/>
              <a:ext cx="144" cy="144"/>
            </a:xfrm>
            <a:prstGeom prst="ellipse">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829458" name="Line 14"/>
            <p:cNvSpPr>
              <a:spLocks noChangeShapeType="1"/>
            </p:cNvSpPr>
            <p:nvPr/>
          </p:nvSpPr>
          <p:spPr bwMode="auto">
            <a:xfrm flipH="1">
              <a:off x="1776" y="1680"/>
              <a:ext cx="384"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grpSp>
      <p:grpSp>
        <p:nvGrpSpPr>
          <p:cNvPr id="829447" name="Group 15"/>
          <p:cNvGrpSpPr>
            <a:grpSpLocks/>
          </p:cNvGrpSpPr>
          <p:nvPr/>
        </p:nvGrpSpPr>
        <p:grpSpPr bwMode="auto">
          <a:xfrm flipH="1">
            <a:off x="5334000" y="3886200"/>
            <a:ext cx="838200" cy="228600"/>
            <a:chOff x="1776" y="1632"/>
            <a:chExt cx="528" cy="144"/>
          </a:xfrm>
        </p:grpSpPr>
        <p:sp>
          <p:nvSpPr>
            <p:cNvPr id="829455" name="Oval 16"/>
            <p:cNvSpPr>
              <a:spLocks noChangeArrowheads="1"/>
            </p:cNvSpPr>
            <p:nvPr/>
          </p:nvSpPr>
          <p:spPr bwMode="auto">
            <a:xfrm>
              <a:off x="2160" y="1632"/>
              <a:ext cx="144" cy="144"/>
            </a:xfrm>
            <a:prstGeom prst="ellipse">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829456" name="Line 17"/>
            <p:cNvSpPr>
              <a:spLocks noChangeShapeType="1"/>
            </p:cNvSpPr>
            <p:nvPr/>
          </p:nvSpPr>
          <p:spPr bwMode="auto">
            <a:xfrm flipH="1">
              <a:off x="1776" y="1680"/>
              <a:ext cx="384"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829448" name="Line 18"/>
          <p:cNvSpPr>
            <a:spLocks noChangeShapeType="1"/>
          </p:cNvSpPr>
          <p:nvPr/>
        </p:nvSpPr>
        <p:spPr bwMode="auto">
          <a:xfrm flipH="1">
            <a:off x="3733800" y="2667000"/>
            <a:ext cx="2438400" cy="0"/>
          </a:xfrm>
          <a:prstGeom prst="line">
            <a:avLst/>
          </a:prstGeom>
          <a:noFill/>
          <a:ln w="9525">
            <a:solidFill>
              <a:schemeClr val="tx1"/>
            </a:solidFill>
            <a:prstDash val="lgDash"/>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829449" name="Line 19"/>
          <p:cNvSpPr>
            <a:spLocks noChangeShapeType="1"/>
          </p:cNvSpPr>
          <p:nvPr/>
        </p:nvSpPr>
        <p:spPr bwMode="auto">
          <a:xfrm flipH="1">
            <a:off x="3657600" y="3429000"/>
            <a:ext cx="2438400" cy="0"/>
          </a:xfrm>
          <a:prstGeom prst="line">
            <a:avLst/>
          </a:prstGeom>
          <a:noFill/>
          <a:ln w="9525">
            <a:solidFill>
              <a:schemeClr val="tx1"/>
            </a:solidFill>
            <a:prstDash val="lgDash"/>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829450" name="Line 20"/>
          <p:cNvSpPr>
            <a:spLocks noChangeShapeType="1"/>
          </p:cNvSpPr>
          <p:nvPr/>
        </p:nvSpPr>
        <p:spPr bwMode="auto">
          <a:xfrm>
            <a:off x="2819400" y="3962400"/>
            <a:ext cx="2438400" cy="0"/>
          </a:xfrm>
          <a:prstGeom prst="line">
            <a:avLst/>
          </a:prstGeom>
          <a:noFill/>
          <a:ln w="9525">
            <a:solidFill>
              <a:schemeClr val="tx1"/>
            </a:solidFill>
            <a:prstDash val="lgDash"/>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829451" name="Text Box 21"/>
          <p:cNvSpPr txBox="1">
            <a:spLocks noChangeArrowheads="1"/>
          </p:cNvSpPr>
          <p:nvPr/>
        </p:nvSpPr>
        <p:spPr bwMode="auto">
          <a:xfrm>
            <a:off x="1066800" y="4876800"/>
            <a:ext cx="7239000" cy="1004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buFontTx/>
              <a:buChar char="•"/>
            </a:pPr>
            <a:r>
              <a:rPr lang="zh-CN" altLang="en-GB">
                <a:latin typeface="Tahoma" charset="0"/>
              </a:rPr>
              <a:t>“</a:t>
            </a:r>
            <a:r>
              <a:rPr lang="en-GB" altLang="zh-CN">
                <a:latin typeface="Tahoma" charset="0"/>
              </a:rPr>
              <a:t>Blueprint”: precise, unambiguous, actionable</a:t>
            </a:r>
          </a:p>
          <a:p>
            <a:pPr eaLnBrk="1" hangingPunct="1">
              <a:spcBef>
                <a:spcPct val="50000"/>
              </a:spcBef>
              <a:buFontTx/>
              <a:buChar char="•"/>
            </a:pPr>
            <a:r>
              <a:rPr lang="en-GB" altLang="zh-CN">
                <a:latin typeface="Tahoma" charset="0"/>
              </a:rPr>
              <a:t>Basis for supplier/client contract</a:t>
            </a:r>
          </a:p>
        </p:txBody>
      </p:sp>
      <p:sp>
        <p:nvSpPr>
          <p:cNvPr id="829452" name="Text Box 22"/>
          <p:cNvSpPr txBox="1">
            <a:spLocks noChangeArrowheads="1"/>
          </p:cNvSpPr>
          <p:nvPr/>
        </p:nvSpPr>
        <p:spPr bwMode="auto">
          <a:xfrm>
            <a:off x="2819400" y="2895600"/>
            <a:ext cx="30480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ContextManager</a:t>
            </a:r>
          </a:p>
        </p:txBody>
      </p:sp>
      <p:sp>
        <p:nvSpPr>
          <p:cNvPr id="829453" name="Text Box 23"/>
          <p:cNvSpPr txBox="1">
            <a:spLocks noChangeArrowheads="1"/>
          </p:cNvSpPr>
          <p:nvPr/>
        </p:nvSpPr>
        <p:spPr bwMode="auto">
          <a:xfrm>
            <a:off x="2819400" y="3581400"/>
            <a:ext cx="30480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ContextData</a:t>
            </a:r>
          </a:p>
        </p:txBody>
      </p:sp>
      <p:sp>
        <p:nvSpPr>
          <p:cNvPr id="829454" name="Text Box 24"/>
          <p:cNvSpPr txBox="1">
            <a:spLocks noChangeArrowheads="1"/>
          </p:cNvSpPr>
          <p:nvPr/>
        </p:nvSpPr>
        <p:spPr bwMode="auto">
          <a:xfrm>
            <a:off x="4267200" y="4114800"/>
            <a:ext cx="30480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ContextParticipant</a:t>
            </a: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489" name="Rectangle 2"/>
          <p:cNvSpPr>
            <a:spLocks noGrp="1" noChangeArrowheads="1"/>
          </p:cNvSpPr>
          <p:nvPr>
            <p:ph type="title"/>
          </p:nvPr>
        </p:nvSpPr>
        <p:spPr/>
        <p:txBody>
          <a:bodyPr/>
          <a:lstStyle/>
          <a:p>
            <a:pPr eaLnBrk="1" hangingPunct="1"/>
            <a:r>
              <a:rPr lang="en-GB" altLang="zh-CN">
                <a:latin typeface="Garamond" charset="0"/>
                <a:ea typeface="宋体" charset="0"/>
              </a:rPr>
              <a:t>Execution Architecture</a:t>
            </a:r>
          </a:p>
        </p:txBody>
      </p:sp>
      <p:sp>
        <p:nvSpPr>
          <p:cNvPr id="83149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D71BA7D-E706-AA48-85E2-7B300F4BE688}" type="slidenum">
              <a:rPr lang="en-US" altLang="zh-CN" sz="1200">
                <a:latin typeface="Garamond" charset="0"/>
              </a:rPr>
              <a:pPr eaLnBrk="1" hangingPunct="1"/>
              <a:t>437</a:t>
            </a:fld>
            <a:endParaRPr lang="en-US" altLang="zh-CN" sz="1200">
              <a:latin typeface="Garamond" charset="0"/>
            </a:endParaRPr>
          </a:p>
        </p:txBody>
      </p:sp>
      <p:sp>
        <p:nvSpPr>
          <p:cNvPr id="831491" name="Text Box 3"/>
          <p:cNvSpPr txBox="1">
            <a:spLocks noChangeArrowheads="1"/>
          </p:cNvSpPr>
          <p:nvPr/>
        </p:nvSpPr>
        <p:spPr bwMode="auto">
          <a:xfrm>
            <a:off x="2627313" y="1484313"/>
            <a:ext cx="3048000" cy="1120775"/>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&lt;&lt;process&gt;&gt;</a:t>
            </a:r>
          </a:p>
          <a:p>
            <a:pPr eaLnBrk="1" hangingPunct="1">
              <a:spcBef>
                <a:spcPct val="50000"/>
              </a:spcBef>
            </a:pPr>
            <a:r>
              <a:rPr lang="en-GB" altLang="zh-CN" sz="1600">
                <a:latin typeface="Tahoma" charset="0"/>
              </a:rPr>
              <a:t>r:ReservationAgent</a:t>
            </a:r>
          </a:p>
          <a:p>
            <a:pPr eaLnBrk="1" hangingPunct="1">
              <a:spcBef>
                <a:spcPct val="50000"/>
              </a:spcBef>
            </a:pPr>
            <a:r>
              <a:rPr lang="en-GB" altLang="zh-CN" sz="1600">
                <a:latin typeface="Tahoma" charset="0"/>
              </a:rPr>
              <a:t>{location = reservation server}</a:t>
            </a:r>
          </a:p>
        </p:txBody>
      </p:sp>
      <p:sp>
        <p:nvSpPr>
          <p:cNvPr id="831492" name="Text Box 4"/>
          <p:cNvSpPr txBox="1">
            <a:spLocks noChangeArrowheads="1"/>
          </p:cNvSpPr>
          <p:nvPr/>
        </p:nvSpPr>
        <p:spPr bwMode="auto">
          <a:xfrm>
            <a:off x="493713" y="3617913"/>
            <a:ext cx="1905000" cy="1120775"/>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&lt;&lt;process&gt;&gt;</a:t>
            </a:r>
          </a:p>
          <a:p>
            <a:pPr eaLnBrk="1" hangingPunct="1">
              <a:spcBef>
                <a:spcPct val="50000"/>
              </a:spcBef>
            </a:pPr>
            <a:r>
              <a:rPr lang="en-GB" altLang="zh-CN" sz="1600">
                <a:latin typeface="Tahoma" charset="0"/>
              </a:rPr>
              <a:t>t:TripPlanner</a:t>
            </a:r>
          </a:p>
          <a:p>
            <a:pPr eaLnBrk="1" hangingPunct="1">
              <a:spcBef>
                <a:spcPct val="50000"/>
              </a:spcBef>
            </a:pPr>
            <a:r>
              <a:rPr lang="en-GB" altLang="zh-CN" sz="1600">
                <a:latin typeface="Tahoma" charset="0"/>
              </a:rPr>
              <a:t>{location = client}</a:t>
            </a:r>
          </a:p>
        </p:txBody>
      </p:sp>
      <p:sp>
        <p:nvSpPr>
          <p:cNvPr id="831493" name="Text Box 5"/>
          <p:cNvSpPr txBox="1">
            <a:spLocks noChangeArrowheads="1"/>
          </p:cNvSpPr>
          <p:nvPr/>
        </p:nvSpPr>
        <p:spPr bwMode="auto">
          <a:xfrm>
            <a:off x="3008313" y="3617913"/>
            <a:ext cx="2590800" cy="1120775"/>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&lt;&lt;process&gt;&gt;</a:t>
            </a:r>
          </a:p>
          <a:p>
            <a:pPr eaLnBrk="1" hangingPunct="1">
              <a:spcBef>
                <a:spcPct val="50000"/>
              </a:spcBef>
            </a:pPr>
            <a:r>
              <a:rPr lang="en-GB" altLang="zh-CN" sz="1600">
                <a:latin typeface="Tahoma" charset="0"/>
              </a:rPr>
              <a:t>h:HotelAgent</a:t>
            </a:r>
          </a:p>
          <a:p>
            <a:pPr eaLnBrk="1" hangingPunct="1">
              <a:spcBef>
                <a:spcPct val="50000"/>
              </a:spcBef>
            </a:pPr>
            <a:r>
              <a:rPr lang="en-GB" altLang="zh-CN" sz="1600">
                <a:latin typeface="Tahoma" charset="0"/>
              </a:rPr>
              <a:t>{location = hotel server}</a:t>
            </a:r>
          </a:p>
        </p:txBody>
      </p:sp>
      <p:sp>
        <p:nvSpPr>
          <p:cNvPr id="831494" name="Text Box 6"/>
          <p:cNvSpPr txBox="1">
            <a:spLocks noChangeArrowheads="1"/>
          </p:cNvSpPr>
          <p:nvPr/>
        </p:nvSpPr>
        <p:spPr bwMode="auto">
          <a:xfrm>
            <a:off x="5980113" y="3617913"/>
            <a:ext cx="2743200" cy="1120775"/>
          </a:xfrm>
          <a:prstGeom prst="rect">
            <a:avLst/>
          </a:prstGeom>
          <a:noFill/>
          <a:ln w="508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600">
                <a:latin typeface="Tahoma" charset="0"/>
              </a:rPr>
              <a:t>&lt;&lt;process&gt;&gt;</a:t>
            </a:r>
          </a:p>
          <a:p>
            <a:pPr eaLnBrk="1" hangingPunct="1">
              <a:spcBef>
                <a:spcPct val="50000"/>
              </a:spcBef>
            </a:pPr>
            <a:r>
              <a:rPr lang="en-GB" altLang="zh-CN" sz="1600">
                <a:latin typeface="Tahoma" charset="0"/>
              </a:rPr>
              <a:t>t:TicketingManager</a:t>
            </a:r>
          </a:p>
          <a:p>
            <a:pPr eaLnBrk="1" hangingPunct="1">
              <a:spcBef>
                <a:spcPct val="50000"/>
              </a:spcBef>
            </a:pPr>
            <a:r>
              <a:rPr lang="en-GB" altLang="zh-CN" sz="1600">
                <a:latin typeface="Tahoma" charset="0"/>
              </a:rPr>
              <a:t>{location = airline server}</a:t>
            </a:r>
          </a:p>
        </p:txBody>
      </p:sp>
      <p:sp>
        <p:nvSpPr>
          <p:cNvPr id="831495" name="Oval 7"/>
          <p:cNvSpPr>
            <a:spLocks noChangeArrowheads="1"/>
          </p:cNvSpPr>
          <p:nvPr/>
        </p:nvSpPr>
        <p:spPr bwMode="auto">
          <a:xfrm>
            <a:off x="265113" y="2017713"/>
            <a:ext cx="1905000" cy="838200"/>
          </a:xfrm>
          <a:prstGeom prst="ellipse">
            <a:avLst/>
          </a:prstGeom>
          <a:noFill/>
          <a:ln w="9525">
            <a:solidFill>
              <a:schemeClr val="tx1"/>
            </a:solidFill>
            <a:prstDash val="lg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GB" altLang="zh-CN" sz="2400">
                <a:latin typeface="Tahoma" charset="0"/>
              </a:rPr>
              <a:t>CORBA ORB</a:t>
            </a:r>
          </a:p>
        </p:txBody>
      </p:sp>
      <p:sp>
        <p:nvSpPr>
          <p:cNvPr id="831496" name="Line 8"/>
          <p:cNvSpPr>
            <a:spLocks noChangeShapeType="1"/>
          </p:cNvSpPr>
          <p:nvPr/>
        </p:nvSpPr>
        <p:spPr bwMode="auto">
          <a:xfrm flipV="1">
            <a:off x="1103313" y="1560513"/>
            <a:ext cx="1524000" cy="457200"/>
          </a:xfrm>
          <a:prstGeom prst="line">
            <a:avLst/>
          </a:prstGeom>
          <a:noFill/>
          <a:ln w="9525">
            <a:solidFill>
              <a:schemeClr val="tx1"/>
            </a:solidFill>
            <a:prstDash val="lg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31497" name="Line 9"/>
          <p:cNvSpPr>
            <a:spLocks noChangeShapeType="1"/>
          </p:cNvSpPr>
          <p:nvPr/>
        </p:nvSpPr>
        <p:spPr bwMode="auto">
          <a:xfrm>
            <a:off x="874713" y="2855913"/>
            <a:ext cx="457200" cy="762000"/>
          </a:xfrm>
          <a:prstGeom prst="line">
            <a:avLst/>
          </a:prstGeom>
          <a:noFill/>
          <a:ln w="9525">
            <a:solidFill>
              <a:schemeClr val="tx1"/>
            </a:solidFill>
            <a:prstDash val="lg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31498" name="Line 10"/>
          <p:cNvSpPr>
            <a:spLocks noChangeShapeType="1"/>
          </p:cNvSpPr>
          <p:nvPr/>
        </p:nvSpPr>
        <p:spPr bwMode="auto">
          <a:xfrm flipH="1">
            <a:off x="2398713" y="2627313"/>
            <a:ext cx="457200" cy="12954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31499" name="Line 11"/>
          <p:cNvSpPr>
            <a:spLocks noChangeShapeType="1"/>
          </p:cNvSpPr>
          <p:nvPr/>
        </p:nvSpPr>
        <p:spPr bwMode="auto">
          <a:xfrm>
            <a:off x="4075113" y="2627313"/>
            <a:ext cx="152400" cy="9906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31500" name="Line 12"/>
          <p:cNvSpPr>
            <a:spLocks noChangeShapeType="1"/>
          </p:cNvSpPr>
          <p:nvPr/>
        </p:nvSpPr>
        <p:spPr bwMode="auto">
          <a:xfrm>
            <a:off x="5370513" y="2627313"/>
            <a:ext cx="2057400" cy="99060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831501" name="Text Box 13"/>
          <p:cNvSpPr txBox="1">
            <a:spLocks noChangeArrowheads="1"/>
          </p:cNvSpPr>
          <p:nvPr/>
        </p:nvSpPr>
        <p:spPr bwMode="auto">
          <a:xfrm>
            <a:off x="1789113" y="1255713"/>
            <a:ext cx="1676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server</a:t>
            </a:r>
          </a:p>
        </p:txBody>
      </p:sp>
      <p:sp>
        <p:nvSpPr>
          <p:cNvPr id="831502" name="Text Box 14"/>
          <p:cNvSpPr txBox="1">
            <a:spLocks noChangeArrowheads="1"/>
          </p:cNvSpPr>
          <p:nvPr/>
        </p:nvSpPr>
        <p:spPr bwMode="auto">
          <a:xfrm>
            <a:off x="569913" y="3236913"/>
            <a:ext cx="16764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a:latin typeface="Tahoma" charset="0"/>
              </a:rPr>
              <a:t>client</a:t>
            </a:r>
          </a:p>
        </p:txBody>
      </p:sp>
      <p:sp>
        <p:nvSpPr>
          <p:cNvPr id="831503" name="Text Box 15"/>
          <p:cNvSpPr txBox="1">
            <a:spLocks noChangeArrowheads="1"/>
          </p:cNvSpPr>
          <p:nvPr/>
        </p:nvSpPr>
        <p:spPr bwMode="auto">
          <a:xfrm>
            <a:off x="2855913" y="5065713"/>
            <a:ext cx="5943600" cy="100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buFontTx/>
              <a:buChar char="•"/>
            </a:pPr>
            <a:r>
              <a:rPr lang="en-GB" altLang="zh-CN">
                <a:latin typeface="Tahoma" charset="0"/>
              </a:rPr>
              <a:t>Configuration of components at run-time</a:t>
            </a:r>
          </a:p>
          <a:p>
            <a:pPr eaLnBrk="1" hangingPunct="1">
              <a:spcBef>
                <a:spcPct val="50000"/>
              </a:spcBef>
              <a:buFontTx/>
              <a:buChar char="•"/>
            </a:pPr>
            <a:r>
              <a:rPr lang="en-GB" altLang="zh-CN">
                <a:latin typeface="Tahoma" charset="0"/>
              </a:rPr>
              <a:t>Basis for early system tuning</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537" name="Rectangle 2"/>
          <p:cNvSpPr>
            <a:spLocks noGrp="1" noChangeArrowheads="1"/>
          </p:cNvSpPr>
          <p:nvPr>
            <p:ph type="title"/>
          </p:nvPr>
        </p:nvSpPr>
        <p:spPr/>
        <p:txBody>
          <a:bodyPr/>
          <a:lstStyle/>
          <a:p>
            <a:pPr eaLnBrk="1" hangingPunct="1"/>
            <a:r>
              <a:rPr lang="en-GB" altLang="zh-CN">
                <a:latin typeface="Garamond" charset="0"/>
                <a:ea typeface="宋体" charset="0"/>
              </a:rPr>
              <a:t>Process Overview</a:t>
            </a:r>
          </a:p>
        </p:txBody>
      </p:sp>
      <p:sp>
        <p:nvSpPr>
          <p:cNvPr id="83353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A9B3EE5-E27F-B24B-AE6E-D453C1ACBC32}" type="slidenum">
              <a:rPr lang="en-US" altLang="zh-CN" sz="1200">
                <a:latin typeface="Garamond" charset="0"/>
              </a:rPr>
              <a:pPr eaLnBrk="1" hangingPunct="1"/>
              <a:t>438</a:t>
            </a:fld>
            <a:endParaRPr lang="en-US" altLang="zh-CN" sz="1200">
              <a:latin typeface="Garamond" charset="0"/>
            </a:endParaRPr>
          </a:p>
        </p:txBody>
      </p:sp>
      <p:sp>
        <p:nvSpPr>
          <p:cNvPr id="833539" name="Oval 3"/>
          <p:cNvSpPr>
            <a:spLocks noChangeArrowheads="1"/>
          </p:cNvSpPr>
          <p:nvPr/>
        </p:nvSpPr>
        <p:spPr bwMode="auto">
          <a:xfrm>
            <a:off x="539750" y="1916113"/>
            <a:ext cx="1981200" cy="838200"/>
          </a:xfrm>
          <a:prstGeom prst="ellipse">
            <a:avLst/>
          </a:prstGeom>
          <a:solidFill>
            <a:schemeClr val="accent2">
              <a:alpha val="47842"/>
            </a:schemeClr>
          </a:solidFill>
          <a:ln w="9525">
            <a:solidFill>
              <a:schemeClr val="tx1"/>
            </a:solidFill>
            <a:miter lim="800000"/>
            <a:headEnd/>
            <a:tailEnd/>
          </a:ln>
        </p:spPr>
        <p:txBody>
          <a:bodyPr wrap="none" anchor="ctr"/>
          <a:lstStyle/>
          <a:p>
            <a:pPr algn="ctr"/>
            <a:r>
              <a:rPr lang="en-GB" altLang="zh-CN" sz="2400">
                <a:latin typeface="Tahoma" charset="0"/>
              </a:rPr>
              <a:t>Init/Commit</a:t>
            </a:r>
          </a:p>
        </p:txBody>
      </p:sp>
      <p:sp>
        <p:nvSpPr>
          <p:cNvPr id="833540" name="Oval 4"/>
          <p:cNvSpPr>
            <a:spLocks noChangeArrowheads="1"/>
          </p:cNvSpPr>
          <p:nvPr/>
        </p:nvSpPr>
        <p:spPr bwMode="auto">
          <a:xfrm>
            <a:off x="2057400" y="3429000"/>
            <a:ext cx="2362200" cy="1066800"/>
          </a:xfrm>
          <a:prstGeom prst="ellipse">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Architectural </a:t>
            </a:r>
          </a:p>
          <a:p>
            <a:pPr algn="ctr"/>
            <a:r>
              <a:rPr lang="en-GB" altLang="zh-CN" sz="2400">
                <a:latin typeface="Tahoma" charset="0"/>
              </a:rPr>
              <a:t>Requirements</a:t>
            </a:r>
          </a:p>
        </p:txBody>
      </p:sp>
      <p:sp>
        <p:nvSpPr>
          <p:cNvPr id="833541" name="Oval 5"/>
          <p:cNvSpPr>
            <a:spLocks noChangeArrowheads="1"/>
          </p:cNvSpPr>
          <p:nvPr/>
        </p:nvSpPr>
        <p:spPr bwMode="auto">
          <a:xfrm>
            <a:off x="4953000" y="2971800"/>
            <a:ext cx="2133600" cy="838200"/>
          </a:xfrm>
          <a:prstGeom prst="ellipse">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System </a:t>
            </a:r>
          </a:p>
          <a:p>
            <a:pPr algn="ctr"/>
            <a:r>
              <a:rPr lang="en-GB" altLang="zh-CN" sz="2400">
                <a:latin typeface="Tahoma" charset="0"/>
              </a:rPr>
              <a:t>Structuring</a:t>
            </a:r>
          </a:p>
        </p:txBody>
      </p:sp>
      <p:sp>
        <p:nvSpPr>
          <p:cNvPr id="833542" name="Oval 6"/>
          <p:cNvSpPr>
            <a:spLocks noChangeArrowheads="1"/>
          </p:cNvSpPr>
          <p:nvPr/>
        </p:nvSpPr>
        <p:spPr bwMode="auto">
          <a:xfrm>
            <a:off x="3733800" y="4876800"/>
            <a:ext cx="2209800" cy="914400"/>
          </a:xfrm>
          <a:prstGeom prst="ellipse">
            <a:avLst/>
          </a:prstGeom>
          <a:solidFill>
            <a:schemeClr val="accent1"/>
          </a:solidFill>
          <a:ln w="9525">
            <a:solidFill>
              <a:schemeClr val="tx1"/>
            </a:solidFill>
            <a:miter lim="800000"/>
            <a:headEnd/>
            <a:tailEnd/>
          </a:ln>
        </p:spPr>
        <p:txBody>
          <a:bodyPr wrap="none" anchor="ctr"/>
          <a:lstStyle/>
          <a:p>
            <a:pPr algn="ctr"/>
            <a:r>
              <a:rPr lang="en-GB" altLang="zh-CN" sz="2400">
                <a:latin typeface="Tahoma" charset="0"/>
              </a:rPr>
              <a:t>Architectural </a:t>
            </a:r>
          </a:p>
          <a:p>
            <a:pPr algn="ctr"/>
            <a:r>
              <a:rPr lang="en-GB" altLang="zh-CN" sz="2400">
                <a:latin typeface="Tahoma" charset="0"/>
              </a:rPr>
              <a:t>Validation</a:t>
            </a:r>
          </a:p>
        </p:txBody>
      </p:sp>
      <p:sp>
        <p:nvSpPr>
          <p:cNvPr id="833543" name="Oval 7"/>
          <p:cNvSpPr>
            <a:spLocks noChangeArrowheads="1"/>
          </p:cNvSpPr>
          <p:nvPr/>
        </p:nvSpPr>
        <p:spPr bwMode="auto">
          <a:xfrm>
            <a:off x="6781800" y="5715000"/>
            <a:ext cx="1981200" cy="838200"/>
          </a:xfrm>
          <a:prstGeom prst="ellipse">
            <a:avLst/>
          </a:prstGeom>
          <a:solidFill>
            <a:schemeClr val="accent2">
              <a:alpha val="49019"/>
            </a:schemeClr>
          </a:solidFill>
          <a:ln w="9525">
            <a:solidFill>
              <a:schemeClr val="tx1"/>
            </a:solidFill>
            <a:miter lim="800000"/>
            <a:headEnd/>
            <a:tailEnd/>
          </a:ln>
        </p:spPr>
        <p:txBody>
          <a:bodyPr wrap="none" anchor="ctr"/>
          <a:lstStyle/>
          <a:p>
            <a:pPr algn="ctr"/>
            <a:r>
              <a:rPr lang="en-GB" altLang="zh-CN" sz="2400">
                <a:latin typeface="Tahoma" charset="0"/>
              </a:rPr>
              <a:t>Deployment</a:t>
            </a:r>
          </a:p>
        </p:txBody>
      </p:sp>
      <p:sp>
        <p:nvSpPr>
          <p:cNvPr id="833544" name="AutoShape 8"/>
          <p:cNvSpPr>
            <a:spLocks noChangeArrowheads="1"/>
          </p:cNvSpPr>
          <p:nvPr/>
        </p:nvSpPr>
        <p:spPr bwMode="auto">
          <a:xfrm rot="2550276">
            <a:off x="1828800" y="2819400"/>
            <a:ext cx="762000" cy="381000"/>
          </a:xfrm>
          <a:prstGeom prst="rightArrow">
            <a:avLst>
              <a:gd name="adj1" fmla="val 100000"/>
              <a:gd name="adj2" fmla="val 39130"/>
            </a:avLst>
          </a:prstGeom>
          <a:solidFill>
            <a:schemeClr val="hlink"/>
          </a:solidFill>
          <a:ln w="9525">
            <a:solidFill>
              <a:schemeClr val="tx1"/>
            </a:solidFill>
            <a:miter lim="800000"/>
            <a:headEnd/>
            <a:tailEnd/>
          </a:ln>
        </p:spPr>
        <p:txBody>
          <a:bodyPr wrap="none" anchor="ctr"/>
          <a:lstStyle/>
          <a:p>
            <a:endParaRPr lang="zh-CN" altLang="en-US"/>
          </a:p>
        </p:txBody>
      </p:sp>
      <p:sp>
        <p:nvSpPr>
          <p:cNvPr id="833545" name="AutoShape 9"/>
          <p:cNvSpPr>
            <a:spLocks noChangeArrowheads="1"/>
          </p:cNvSpPr>
          <p:nvPr/>
        </p:nvSpPr>
        <p:spPr bwMode="auto">
          <a:xfrm>
            <a:off x="3048000" y="2286000"/>
            <a:ext cx="2209800" cy="762000"/>
          </a:xfrm>
          <a:prstGeom prst="curvedDownArrow">
            <a:avLst>
              <a:gd name="adj1" fmla="val 58000"/>
              <a:gd name="adj2" fmla="val 116000"/>
              <a:gd name="adj3" fmla="val 33333"/>
            </a:avLst>
          </a:prstGeom>
          <a:solidFill>
            <a:schemeClr val="hlink"/>
          </a:solidFill>
          <a:ln w="9525">
            <a:solidFill>
              <a:schemeClr val="tx1"/>
            </a:solidFill>
            <a:miter lim="800000"/>
            <a:headEnd/>
            <a:tailEnd/>
          </a:ln>
        </p:spPr>
        <p:txBody>
          <a:bodyPr wrap="none" anchor="ctr"/>
          <a:lstStyle/>
          <a:p>
            <a:endParaRPr lang="zh-CN" altLang="en-US"/>
          </a:p>
        </p:txBody>
      </p:sp>
      <p:sp>
        <p:nvSpPr>
          <p:cNvPr id="833546" name="AutoShape 10"/>
          <p:cNvSpPr>
            <a:spLocks noChangeArrowheads="1"/>
          </p:cNvSpPr>
          <p:nvPr/>
        </p:nvSpPr>
        <p:spPr bwMode="auto">
          <a:xfrm>
            <a:off x="7239000" y="3505200"/>
            <a:ext cx="762000" cy="1828800"/>
          </a:xfrm>
          <a:prstGeom prst="curvedLeftArrow">
            <a:avLst>
              <a:gd name="adj1" fmla="val 64178"/>
              <a:gd name="adj2" fmla="val 96000"/>
              <a:gd name="adj3" fmla="val 33333"/>
            </a:avLst>
          </a:prstGeom>
          <a:solidFill>
            <a:schemeClr val="hlink"/>
          </a:solidFill>
          <a:ln w="9525">
            <a:solidFill>
              <a:schemeClr val="tx1"/>
            </a:solidFill>
            <a:miter lim="800000"/>
            <a:headEnd/>
            <a:tailEnd/>
          </a:ln>
        </p:spPr>
        <p:txBody>
          <a:bodyPr wrap="none" anchor="ctr"/>
          <a:lstStyle/>
          <a:p>
            <a:endParaRPr lang="zh-CN" altLang="en-US"/>
          </a:p>
        </p:txBody>
      </p:sp>
      <p:sp>
        <p:nvSpPr>
          <p:cNvPr id="833547" name="AutoShape 11"/>
          <p:cNvSpPr>
            <a:spLocks noChangeArrowheads="1"/>
          </p:cNvSpPr>
          <p:nvPr/>
        </p:nvSpPr>
        <p:spPr bwMode="auto">
          <a:xfrm flipH="1" flipV="1">
            <a:off x="990600" y="4267200"/>
            <a:ext cx="1752600" cy="1371600"/>
          </a:xfrm>
          <a:prstGeom prst="curvedLeftArrow">
            <a:avLst>
              <a:gd name="adj1" fmla="val 20000"/>
              <a:gd name="adj2" fmla="val 40000"/>
              <a:gd name="adj3" fmla="val 42593"/>
            </a:avLst>
          </a:prstGeom>
          <a:solidFill>
            <a:schemeClr val="hlink"/>
          </a:solidFill>
          <a:ln w="9525">
            <a:solidFill>
              <a:schemeClr val="tx1"/>
            </a:solidFill>
            <a:miter lim="800000"/>
            <a:headEnd/>
            <a:tailEnd/>
          </a:ln>
        </p:spPr>
        <p:txBody>
          <a:bodyPr wrap="none" anchor="ctr"/>
          <a:lstStyle/>
          <a:p>
            <a:endParaRPr lang="zh-CN" altLang="en-US"/>
          </a:p>
        </p:txBody>
      </p:sp>
      <p:sp>
        <p:nvSpPr>
          <p:cNvPr id="833548" name="AutoShape 12"/>
          <p:cNvSpPr>
            <a:spLocks noChangeArrowheads="1"/>
          </p:cNvSpPr>
          <p:nvPr/>
        </p:nvSpPr>
        <p:spPr bwMode="auto">
          <a:xfrm rot="1187395">
            <a:off x="6019800" y="5334000"/>
            <a:ext cx="762000" cy="762000"/>
          </a:xfrm>
          <a:prstGeom prst="rightArrow">
            <a:avLst>
              <a:gd name="adj1" fmla="val 50000"/>
              <a:gd name="adj2" fmla="val 25000"/>
            </a:avLst>
          </a:prstGeom>
          <a:solidFill>
            <a:schemeClr val="hlink"/>
          </a:solidFill>
          <a:ln w="9525">
            <a:solidFill>
              <a:schemeClr val="tx1"/>
            </a:solidFill>
            <a:miter lim="800000"/>
            <a:headEnd/>
            <a:tailEnd/>
          </a:ln>
        </p:spPr>
        <p:txBody>
          <a:bodyPr wrap="none" anchor="ctr"/>
          <a:lstStyle/>
          <a:p>
            <a:endParaRPr lang="zh-CN" altLang="en-US"/>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585" name="Rectangle 2"/>
          <p:cNvSpPr>
            <a:spLocks noGrp="1" noChangeArrowheads="1"/>
          </p:cNvSpPr>
          <p:nvPr>
            <p:ph type="title"/>
          </p:nvPr>
        </p:nvSpPr>
        <p:spPr/>
        <p:txBody>
          <a:bodyPr/>
          <a:lstStyle/>
          <a:p>
            <a:pPr eaLnBrk="1" hangingPunct="1"/>
            <a:r>
              <a:rPr lang="en-GB" altLang="zh-CN">
                <a:latin typeface="Garamond" charset="0"/>
                <a:ea typeface="宋体" charset="0"/>
              </a:rPr>
              <a:t>How to Create a Good Architecture</a:t>
            </a:r>
          </a:p>
        </p:txBody>
      </p:sp>
      <p:sp>
        <p:nvSpPr>
          <p:cNvPr id="83558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Elicit stakeholder goals</a:t>
            </a:r>
          </a:p>
          <a:p>
            <a:pPr lvl="1" eaLnBrk="1" hangingPunct="1">
              <a:lnSpc>
                <a:spcPct val="90000"/>
              </a:lnSpc>
            </a:pPr>
            <a:r>
              <a:rPr lang="en-GB" altLang="zh-CN" sz="2200">
                <a:latin typeface="Arial" charset="0"/>
                <a:ea typeface="宋体" charset="0"/>
              </a:rPr>
              <a:t>Ensure architecture supports what is valued and scopes out what is not</a:t>
            </a:r>
          </a:p>
          <a:p>
            <a:pPr lvl="2" eaLnBrk="1" hangingPunct="1">
              <a:lnSpc>
                <a:spcPct val="90000"/>
              </a:lnSpc>
            </a:pPr>
            <a:r>
              <a:rPr lang="en-GB" altLang="zh-CN" sz="2000">
                <a:latin typeface="Arial" charset="0"/>
                <a:ea typeface="宋体" charset="0"/>
              </a:rPr>
              <a:t>Bredemeyer creates Context Maps, Stakeholder Profiles for documentation</a:t>
            </a:r>
          </a:p>
          <a:p>
            <a:pPr lvl="1" eaLnBrk="1" hangingPunct="1">
              <a:lnSpc>
                <a:spcPct val="90000"/>
              </a:lnSpc>
            </a:pPr>
            <a:r>
              <a:rPr lang="en-GB" altLang="zh-CN" sz="2200">
                <a:latin typeface="Arial" charset="0"/>
                <a:ea typeface="宋体" charset="0"/>
              </a:rPr>
              <a:t>Drives creation of principles, selection of architectural styles, and selection/creation of mechanisms in </a:t>
            </a:r>
            <a:r>
              <a:rPr lang="en-GB" altLang="zh-CN" sz="2200">
                <a:latin typeface="Tahoma" charset="0"/>
                <a:ea typeface="宋体" charset="0"/>
              </a:rPr>
              <a:t>“</a:t>
            </a:r>
            <a:r>
              <a:rPr lang="en-GB" altLang="zh-CN" sz="2200">
                <a:latin typeface="Arial" charset="0"/>
                <a:ea typeface="宋体" charset="0"/>
              </a:rPr>
              <a:t>meta-architecture phase</a:t>
            </a:r>
            <a:r>
              <a:rPr lang="en-GB" altLang="zh-CN" sz="2200">
                <a:latin typeface="Tahoma" charset="0"/>
                <a:ea typeface="宋体" charset="0"/>
              </a:rPr>
              <a:t>”</a:t>
            </a:r>
            <a:endParaRPr lang="en-GB" altLang="zh-CN" sz="2200">
              <a:latin typeface="Arial" charset="0"/>
              <a:ea typeface="宋体" charset="0"/>
            </a:endParaRPr>
          </a:p>
          <a:p>
            <a:pPr lvl="1" eaLnBrk="1" hangingPunct="1">
              <a:lnSpc>
                <a:spcPct val="90000"/>
              </a:lnSpc>
            </a:pPr>
            <a:r>
              <a:rPr lang="en-GB" altLang="zh-CN" sz="2200">
                <a:latin typeface="Arial" charset="0"/>
                <a:ea typeface="宋体" charset="0"/>
              </a:rPr>
              <a:t>Functionality goals are starting points for Use Cases</a:t>
            </a:r>
          </a:p>
          <a:p>
            <a:pPr lvl="1" eaLnBrk="1" hangingPunct="1">
              <a:lnSpc>
                <a:spcPct val="90000"/>
              </a:lnSpc>
            </a:pPr>
            <a:r>
              <a:rPr lang="en-GB" altLang="zh-CN" sz="2200">
                <a:latin typeface="Arial" charset="0"/>
                <a:ea typeface="宋体" charset="0"/>
              </a:rPr>
              <a:t>Quality goals are starting points for non-functional requirements specification</a:t>
            </a:r>
          </a:p>
        </p:txBody>
      </p:sp>
      <p:sp>
        <p:nvSpPr>
          <p:cNvPr id="8355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C2B137B-2629-DC4E-B651-4AE43C6B8B09}" type="slidenum">
              <a:rPr lang="en-US" altLang="zh-CN" sz="1200">
                <a:latin typeface="Garamond" charset="0"/>
              </a:rPr>
              <a:pPr eaLnBrk="1" hangingPunct="1"/>
              <a:t>439</a:t>
            </a:fld>
            <a:endParaRPr lang="en-US" altLang="zh-CN" sz="1200">
              <a:latin typeface="Garamond"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tLang="zh-CN" sz="3800" b="1">
                <a:solidFill>
                  <a:schemeClr val="tx1"/>
                </a:solidFill>
                <a:latin typeface="Garamond" charset="0"/>
                <a:ea typeface="宋体" charset="0"/>
              </a:rPr>
              <a:t>The Pioneering Era (1955-1965) </a:t>
            </a:r>
            <a:endParaRPr lang="en-US" altLang="zh-CN" sz="3800">
              <a:solidFill>
                <a:schemeClr val="tx1"/>
              </a:solidFill>
              <a:latin typeface="Garamond" charset="0"/>
              <a:ea typeface="宋体" charset="0"/>
            </a:endParaRPr>
          </a:p>
        </p:txBody>
      </p:sp>
      <p:sp>
        <p:nvSpPr>
          <p:cNvPr id="91138" name="Rectangle 3"/>
          <p:cNvSpPr>
            <a:spLocks noGrp="1" noChangeArrowheads="1"/>
          </p:cNvSpPr>
          <p:nvPr>
            <p:ph idx="1"/>
          </p:nvPr>
        </p:nvSpPr>
        <p:spPr/>
        <p:txBody>
          <a:bodyPr/>
          <a:lstStyle/>
          <a:p>
            <a:pPr eaLnBrk="1" hangingPunct="1">
              <a:lnSpc>
                <a:spcPct val="90000"/>
              </a:lnSpc>
            </a:pPr>
            <a:r>
              <a:rPr lang="en-US" altLang="zh-CN" sz="2100">
                <a:latin typeface="Arial" charset="0"/>
                <a:ea typeface="宋体" charset="0"/>
              </a:rPr>
              <a:t>New computers were coming out every year or two. </a:t>
            </a:r>
          </a:p>
          <a:p>
            <a:pPr eaLnBrk="1" hangingPunct="1">
              <a:lnSpc>
                <a:spcPct val="90000"/>
              </a:lnSpc>
            </a:pPr>
            <a:r>
              <a:rPr lang="en-US" altLang="zh-CN" sz="2100">
                <a:latin typeface="Arial" charset="0"/>
                <a:ea typeface="宋体" charset="0"/>
              </a:rPr>
              <a:t>Programmers did not have computers on their desks and had to go to the "machine room". </a:t>
            </a:r>
          </a:p>
          <a:p>
            <a:pPr eaLnBrk="1" hangingPunct="1">
              <a:lnSpc>
                <a:spcPct val="90000"/>
              </a:lnSpc>
            </a:pPr>
            <a:r>
              <a:rPr lang="en-US" altLang="zh-CN" sz="2100">
                <a:latin typeface="Arial" charset="0"/>
                <a:ea typeface="宋体" charset="0"/>
              </a:rPr>
              <a:t>Jobs were run by signing up for machine time. Punch cards were used. </a:t>
            </a:r>
          </a:p>
          <a:p>
            <a:pPr eaLnBrk="1" hangingPunct="1">
              <a:lnSpc>
                <a:spcPct val="90000"/>
              </a:lnSpc>
            </a:pPr>
            <a:r>
              <a:rPr lang="en-US" altLang="zh-CN" sz="2100">
                <a:latin typeface="Arial" charset="0"/>
                <a:ea typeface="宋体" charset="0"/>
              </a:rPr>
              <a:t>Computer hardware was application-specific. Scientific and business tasks needed different machines. </a:t>
            </a:r>
          </a:p>
          <a:p>
            <a:pPr eaLnBrk="1" hangingPunct="1">
              <a:lnSpc>
                <a:spcPct val="90000"/>
              </a:lnSpc>
            </a:pPr>
            <a:r>
              <a:rPr lang="en-US" altLang="zh-CN" sz="2100">
                <a:latin typeface="Arial" charset="0"/>
                <a:ea typeface="宋体" charset="0"/>
              </a:rPr>
              <a:t>High-level languages like FORTRAN, COBOL, and ALGOL were developed. </a:t>
            </a:r>
          </a:p>
          <a:p>
            <a:pPr eaLnBrk="1" hangingPunct="1">
              <a:lnSpc>
                <a:spcPct val="90000"/>
              </a:lnSpc>
            </a:pPr>
            <a:r>
              <a:rPr lang="en-US" altLang="zh-CN" sz="2100">
                <a:latin typeface="Arial" charset="0"/>
                <a:ea typeface="宋体" charset="0"/>
              </a:rPr>
              <a:t>No software companies were selling packaged software. </a:t>
            </a:r>
          </a:p>
          <a:p>
            <a:pPr eaLnBrk="1" hangingPunct="1">
              <a:lnSpc>
                <a:spcPct val="90000"/>
              </a:lnSpc>
            </a:pPr>
            <a:r>
              <a:rPr lang="en-US" altLang="zh-CN" sz="2100">
                <a:latin typeface="Arial" charset="0"/>
                <a:ea typeface="宋体" charset="0"/>
              </a:rPr>
              <a:t>Academia did not yet teach the principles of computer science.</a:t>
            </a:r>
          </a:p>
          <a:p>
            <a:pPr eaLnBrk="1" hangingPunct="1">
              <a:lnSpc>
                <a:spcPct val="90000"/>
              </a:lnSpc>
              <a:buFont typeface="Wingdings" charset="0"/>
              <a:buNone/>
            </a:pPr>
            <a:endParaRPr lang="en-US" altLang="zh-CN" sz="2100">
              <a:latin typeface="Arial" charset="0"/>
              <a:ea typeface="宋体" charset="0"/>
            </a:endParaRPr>
          </a:p>
        </p:txBody>
      </p:sp>
      <p:sp>
        <p:nvSpPr>
          <p:cNvPr id="911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37ED80F-19CB-5144-9592-EF8C31504975}" type="slidenum">
              <a:rPr lang="en-US" altLang="zh-CN" sz="1200">
                <a:latin typeface="Garamond" charset="0"/>
              </a:rPr>
              <a:pPr eaLnBrk="1" hangingPunct="1"/>
              <a:t>44</a:t>
            </a:fld>
            <a:endParaRPr lang="en-US" altLang="zh-CN" sz="1200">
              <a:latin typeface="Garamond" charset="0"/>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633" name="Rectangle 2"/>
          <p:cNvSpPr>
            <a:spLocks noGrp="1" noChangeArrowheads="1"/>
          </p:cNvSpPr>
          <p:nvPr>
            <p:ph type="title"/>
          </p:nvPr>
        </p:nvSpPr>
        <p:spPr/>
        <p:txBody>
          <a:bodyPr/>
          <a:lstStyle/>
          <a:p>
            <a:pPr eaLnBrk="1" hangingPunct="1"/>
            <a:r>
              <a:rPr lang="en-GB" altLang="zh-CN">
                <a:latin typeface="Garamond" charset="0"/>
                <a:ea typeface="宋体" charset="0"/>
              </a:rPr>
              <a:t>Functionality Goals</a:t>
            </a:r>
          </a:p>
        </p:txBody>
      </p:sp>
      <p:sp>
        <p:nvSpPr>
          <p:cNvPr id="837634" name="Rectangle 3"/>
          <p:cNvSpPr>
            <a:spLocks noGrp="1" noChangeArrowheads="1"/>
          </p:cNvSpPr>
          <p:nvPr>
            <p:ph idx="1"/>
          </p:nvPr>
        </p:nvSpPr>
        <p:spPr/>
        <p:txBody>
          <a:bodyPr/>
          <a:lstStyle/>
          <a:p>
            <a:pPr eaLnBrk="1" hangingPunct="1"/>
            <a:r>
              <a:rPr lang="en-GB" altLang="zh-CN" sz="2600">
                <a:latin typeface="Arial" charset="0"/>
                <a:ea typeface="宋体" charset="0"/>
              </a:rPr>
              <a:t>Functional requirements capture the intended behaviour of the system</a:t>
            </a:r>
          </a:p>
          <a:p>
            <a:pPr eaLnBrk="1" hangingPunct="1"/>
            <a:r>
              <a:rPr lang="en-GB" altLang="zh-CN" sz="2600">
                <a:latin typeface="Arial" charset="0"/>
                <a:ea typeface="宋体" charset="0"/>
              </a:rPr>
              <a:t>Use Cases capture </a:t>
            </a:r>
            <a:r>
              <a:rPr lang="en-GB" altLang="zh-CN" sz="2600" i="1">
                <a:latin typeface="Arial" charset="0"/>
                <a:ea typeface="宋体" charset="0"/>
              </a:rPr>
              <a:t>who</a:t>
            </a:r>
            <a:r>
              <a:rPr lang="en-GB" altLang="zh-CN" sz="2600">
                <a:latin typeface="Arial" charset="0"/>
                <a:ea typeface="宋体" charset="0"/>
              </a:rPr>
              <a:t> (actor) does </a:t>
            </a:r>
            <a:r>
              <a:rPr lang="en-GB" altLang="zh-CN" sz="2600" i="1">
                <a:latin typeface="Arial" charset="0"/>
                <a:ea typeface="宋体" charset="0"/>
              </a:rPr>
              <a:t>what</a:t>
            </a:r>
            <a:r>
              <a:rPr lang="en-GB" altLang="zh-CN" sz="2600">
                <a:latin typeface="Arial" charset="0"/>
                <a:ea typeface="宋体" charset="0"/>
              </a:rPr>
              <a:t> (interaction) with the system for what </a:t>
            </a:r>
            <a:r>
              <a:rPr lang="en-GB" altLang="zh-CN" sz="2600" i="1">
                <a:latin typeface="Arial" charset="0"/>
                <a:ea typeface="宋体" charset="0"/>
              </a:rPr>
              <a:t>purpose</a:t>
            </a:r>
            <a:r>
              <a:rPr lang="en-GB" altLang="zh-CN" sz="2600">
                <a:latin typeface="Arial" charset="0"/>
                <a:ea typeface="宋体" charset="0"/>
              </a:rPr>
              <a:t> (goal) without dealing with system internals</a:t>
            </a:r>
          </a:p>
          <a:p>
            <a:pPr eaLnBrk="1" hangingPunct="1"/>
            <a:r>
              <a:rPr lang="en-GB" altLang="zh-CN" sz="2600">
                <a:latin typeface="Arial" charset="0"/>
                <a:ea typeface="宋体" charset="0"/>
              </a:rPr>
              <a:t>A Use Case defines a goal-oriented set of interactions between external actors and the system under consideration</a:t>
            </a:r>
          </a:p>
        </p:txBody>
      </p:sp>
      <p:sp>
        <p:nvSpPr>
          <p:cNvPr id="8376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816FDA7-3089-6942-AB8B-FF4D754E3935}" type="slidenum">
              <a:rPr lang="en-US" altLang="zh-CN" sz="1200">
                <a:latin typeface="Garamond" charset="0"/>
              </a:rPr>
              <a:pPr eaLnBrk="1" hangingPunct="1"/>
              <a:t>440</a:t>
            </a:fld>
            <a:endParaRPr lang="en-US" altLang="zh-CN" sz="1200">
              <a:latin typeface="Garamond" charset="0"/>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81" name="Rectangle 2"/>
          <p:cNvSpPr>
            <a:spLocks noGrp="1" noChangeArrowheads="1"/>
          </p:cNvSpPr>
          <p:nvPr>
            <p:ph type="title"/>
          </p:nvPr>
        </p:nvSpPr>
        <p:spPr/>
        <p:txBody>
          <a:bodyPr/>
          <a:lstStyle/>
          <a:p>
            <a:pPr eaLnBrk="1" hangingPunct="1"/>
            <a:r>
              <a:rPr lang="en-GB" altLang="zh-CN">
                <a:latin typeface="Garamond" charset="0"/>
                <a:ea typeface="宋体" charset="0"/>
              </a:rPr>
              <a:t>Quality Goals</a:t>
            </a:r>
          </a:p>
        </p:txBody>
      </p:sp>
      <p:sp>
        <p:nvSpPr>
          <p:cNvPr id="839682"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Qualities are properties or characteristics of the system that its stakeholders care about and hence will affect their degree of satisfaction with the system.</a:t>
            </a:r>
          </a:p>
          <a:p>
            <a:pPr eaLnBrk="1" hangingPunct="1">
              <a:lnSpc>
                <a:spcPct val="90000"/>
              </a:lnSpc>
            </a:pPr>
            <a:r>
              <a:rPr lang="en-GB" altLang="zh-CN" sz="2600">
                <a:latin typeface="Arial" charset="0"/>
                <a:ea typeface="宋体" charset="0"/>
              </a:rPr>
              <a:t>Explicit, documented qualities are needed to:</a:t>
            </a:r>
          </a:p>
          <a:p>
            <a:pPr lvl="1" eaLnBrk="1" hangingPunct="1">
              <a:lnSpc>
                <a:spcPct val="90000"/>
              </a:lnSpc>
            </a:pPr>
            <a:r>
              <a:rPr lang="en-GB" altLang="zh-CN" sz="2200">
                <a:latin typeface="Arial" charset="0"/>
                <a:ea typeface="宋体" charset="0"/>
              </a:rPr>
              <a:t>Define architectures so that they achieve required qualities</a:t>
            </a:r>
          </a:p>
          <a:p>
            <a:pPr lvl="1" eaLnBrk="1" hangingPunct="1">
              <a:lnSpc>
                <a:spcPct val="90000"/>
              </a:lnSpc>
            </a:pPr>
            <a:r>
              <a:rPr lang="en-GB" altLang="zh-CN" sz="2200">
                <a:latin typeface="Arial" charset="0"/>
                <a:ea typeface="宋体" charset="0"/>
              </a:rPr>
              <a:t>Make tradeoffs</a:t>
            </a:r>
          </a:p>
          <a:p>
            <a:pPr lvl="1" eaLnBrk="1" hangingPunct="1">
              <a:lnSpc>
                <a:spcPct val="90000"/>
              </a:lnSpc>
            </a:pPr>
            <a:r>
              <a:rPr lang="en-GB" altLang="zh-CN" sz="2200">
                <a:latin typeface="Arial" charset="0"/>
                <a:ea typeface="宋体" charset="0"/>
              </a:rPr>
              <a:t>Form a basis for comparing alternatives</a:t>
            </a:r>
          </a:p>
          <a:p>
            <a:pPr lvl="1" eaLnBrk="1" hangingPunct="1">
              <a:lnSpc>
                <a:spcPct val="90000"/>
              </a:lnSpc>
            </a:pPr>
            <a:r>
              <a:rPr lang="en-GB" altLang="zh-CN" sz="2200">
                <a:latin typeface="Arial" charset="0"/>
                <a:ea typeface="宋体" charset="0"/>
              </a:rPr>
              <a:t>Enhancing communication within architecture team and between architects and stakeholders</a:t>
            </a:r>
          </a:p>
          <a:p>
            <a:pPr lvl="1" eaLnBrk="1" hangingPunct="1">
              <a:lnSpc>
                <a:spcPct val="90000"/>
              </a:lnSpc>
            </a:pPr>
            <a:r>
              <a:rPr lang="en-GB" altLang="zh-CN" sz="2200">
                <a:latin typeface="Arial" charset="0"/>
                <a:ea typeface="宋体" charset="0"/>
              </a:rPr>
              <a:t>Evaluate architectures to ensure compliance</a:t>
            </a:r>
          </a:p>
        </p:txBody>
      </p:sp>
      <p:sp>
        <p:nvSpPr>
          <p:cNvPr id="8396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849032-C36B-324D-B98E-16947FA6ABD7}" type="slidenum">
              <a:rPr lang="en-US" altLang="zh-CN" sz="1200">
                <a:latin typeface="Garamond" charset="0"/>
              </a:rPr>
              <a:pPr eaLnBrk="1" hangingPunct="1"/>
              <a:t>441</a:t>
            </a:fld>
            <a:endParaRPr lang="en-US" altLang="zh-CN" sz="1200">
              <a:latin typeface="Garamond" charset="0"/>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29" name="Rectangle 2"/>
          <p:cNvSpPr>
            <a:spLocks noGrp="1" noChangeArrowheads="1"/>
          </p:cNvSpPr>
          <p:nvPr>
            <p:ph type="title"/>
          </p:nvPr>
        </p:nvSpPr>
        <p:spPr/>
        <p:txBody>
          <a:bodyPr/>
          <a:lstStyle/>
          <a:p>
            <a:pPr eaLnBrk="1" hangingPunct="1"/>
            <a:r>
              <a:rPr lang="en-GB" altLang="zh-CN">
                <a:latin typeface="Garamond" charset="0"/>
                <a:ea typeface="宋体" charset="0"/>
              </a:rPr>
              <a:t>Init/Commit Summary</a:t>
            </a:r>
          </a:p>
        </p:txBody>
      </p:sp>
      <p:sp>
        <p:nvSpPr>
          <p:cNvPr id="841730" name="Rectangle 3"/>
          <p:cNvSpPr>
            <a:spLocks noGrp="1" noChangeArrowheads="1"/>
          </p:cNvSpPr>
          <p:nvPr>
            <p:ph idx="1"/>
          </p:nvPr>
        </p:nvSpPr>
        <p:spPr/>
        <p:txBody>
          <a:bodyPr/>
          <a:lstStyle/>
          <a:p>
            <a:pPr eaLnBrk="1" hangingPunct="1">
              <a:lnSpc>
                <a:spcPct val="80000"/>
              </a:lnSpc>
            </a:pPr>
            <a:r>
              <a:rPr lang="en-GB" altLang="zh-CN" sz="2500" b="1">
                <a:latin typeface="Arial" charset="0"/>
                <a:ea typeface="宋体" charset="0"/>
              </a:rPr>
              <a:t>Gain Management Sponsorship</a:t>
            </a:r>
          </a:p>
          <a:p>
            <a:pPr lvl="1" eaLnBrk="1" hangingPunct="1">
              <a:lnSpc>
                <a:spcPct val="80000"/>
              </a:lnSpc>
            </a:pPr>
            <a:r>
              <a:rPr lang="en-GB" altLang="zh-CN" sz="2400" b="1">
                <a:latin typeface="Arial" charset="0"/>
                <a:ea typeface="宋体" charset="0"/>
              </a:rPr>
              <a:t>Purpose</a:t>
            </a:r>
            <a:r>
              <a:rPr lang="en-GB" altLang="zh-CN" sz="2400">
                <a:latin typeface="Arial" charset="0"/>
                <a:ea typeface="宋体" charset="0"/>
              </a:rPr>
              <a:t>: Ensure management support</a:t>
            </a:r>
          </a:p>
          <a:p>
            <a:pPr lvl="1" eaLnBrk="1" hangingPunct="1">
              <a:lnSpc>
                <a:spcPct val="80000"/>
              </a:lnSpc>
            </a:pPr>
            <a:r>
              <a:rPr lang="en-GB" altLang="zh-CN" sz="2400" b="1">
                <a:latin typeface="Arial" charset="0"/>
                <a:ea typeface="宋体" charset="0"/>
              </a:rPr>
              <a:t>Activities</a:t>
            </a:r>
            <a:r>
              <a:rPr lang="en-GB" altLang="zh-CN" sz="2400">
                <a:latin typeface="Arial" charset="0"/>
                <a:ea typeface="宋体" charset="0"/>
              </a:rPr>
              <a:t>: Create/communicate the architectural vision showing how it contributes to long-term success</a:t>
            </a:r>
          </a:p>
          <a:p>
            <a:pPr lvl="1" eaLnBrk="1" hangingPunct="1">
              <a:lnSpc>
                <a:spcPct val="80000"/>
              </a:lnSpc>
            </a:pPr>
            <a:r>
              <a:rPr lang="en-GB" altLang="zh-CN" sz="2400" b="1">
                <a:latin typeface="Arial" charset="0"/>
                <a:ea typeface="宋体" charset="0"/>
              </a:rPr>
              <a:t>Checks</a:t>
            </a:r>
            <a:r>
              <a:rPr lang="en-GB" altLang="zh-CN" sz="2400">
                <a:latin typeface="Arial" charset="0"/>
                <a:ea typeface="宋体" charset="0"/>
              </a:rPr>
              <a:t>: Resources? Full-time architect-team members? Management championship</a:t>
            </a:r>
            <a:r>
              <a:rPr lang="en-GB" altLang="zh-CN" sz="2700">
                <a:latin typeface="Arial" charset="0"/>
                <a:ea typeface="宋体" charset="0"/>
              </a:rPr>
              <a:t>?</a:t>
            </a:r>
          </a:p>
          <a:p>
            <a:pPr eaLnBrk="1" hangingPunct="1">
              <a:lnSpc>
                <a:spcPct val="80000"/>
              </a:lnSpc>
            </a:pPr>
            <a:r>
              <a:rPr lang="en-GB" altLang="zh-CN" sz="2500" b="1">
                <a:latin typeface="Arial" charset="0"/>
                <a:ea typeface="宋体" charset="0"/>
              </a:rPr>
              <a:t>Build the Architecture team</a:t>
            </a:r>
          </a:p>
          <a:p>
            <a:pPr lvl="1" eaLnBrk="1" hangingPunct="1">
              <a:lnSpc>
                <a:spcPct val="80000"/>
              </a:lnSpc>
            </a:pPr>
            <a:r>
              <a:rPr lang="en-GB" altLang="zh-CN" sz="2400" b="1">
                <a:latin typeface="Arial" charset="0"/>
                <a:ea typeface="宋体" charset="0"/>
              </a:rPr>
              <a:t>Purpose</a:t>
            </a:r>
            <a:r>
              <a:rPr lang="en-GB" altLang="zh-CN" sz="2400">
                <a:latin typeface="Arial" charset="0"/>
                <a:ea typeface="宋体" charset="0"/>
              </a:rPr>
              <a:t>: ensure a cohesive and productive team</a:t>
            </a:r>
          </a:p>
          <a:p>
            <a:pPr lvl="1" eaLnBrk="1" hangingPunct="1">
              <a:lnSpc>
                <a:spcPct val="80000"/>
              </a:lnSpc>
            </a:pPr>
            <a:r>
              <a:rPr lang="en-GB" altLang="zh-CN" sz="2400" b="1">
                <a:latin typeface="Arial" charset="0"/>
                <a:ea typeface="宋体" charset="0"/>
              </a:rPr>
              <a:t>Activities:</a:t>
            </a:r>
            <a:r>
              <a:rPr lang="en-GB" altLang="zh-CN" sz="2400">
                <a:latin typeface="Arial" charset="0"/>
                <a:ea typeface="宋体" charset="0"/>
              </a:rPr>
              <a:t> Use arch. vision to build team alignment; assess team capabilities and needs; establish team operating model</a:t>
            </a:r>
          </a:p>
          <a:p>
            <a:pPr lvl="1" eaLnBrk="1" hangingPunct="1">
              <a:lnSpc>
                <a:spcPct val="80000"/>
              </a:lnSpc>
            </a:pPr>
            <a:r>
              <a:rPr lang="en-GB" altLang="zh-CN" sz="2400" b="1">
                <a:latin typeface="Arial" charset="0"/>
                <a:ea typeface="宋体" charset="0"/>
              </a:rPr>
              <a:t>Checks:</a:t>
            </a:r>
            <a:r>
              <a:rPr lang="en-GB" altLang="zh-CN" sz="2400">
                <a:latin typeface="Arial" charset="0"/>
                <a:ea typeface="宋体" charset="0"/>
              </a:rPr>
              <a:t> strong accepted leader? Collaborative, creative team? Effective decision-making?</a:t>
            </a:r>
          </a:p>
          <a:p>
            <a:pPr lvl="2" eaLnBrk="1" hangingPunct="1">
              <a:lnSpc>
                <a:spcPct val="80000"/>
              </a:lnSpc>
            </a:pPr>
            <a:endParaRPr lang="en-GB" altLang="zh-CN" sz="2500">
              <a:latin typeface="Arial" charset="0"/>
              <a:ea typeface="宋体" charset="0"/>
            </a:endParaRPr>
          </a:p>
          <a:p>
            <a:pPr lvl="1" eaLnBrk="1" hangingPunct="1">
              <a:lnSpc>
                <a:spcPct val="80000"/>
              </a:lnSpc>
            </a:pPr>
            <a:endParaRPr lang="en-GB" altLang="zh-CN" sz="2700">
              <a:latin typeface="Arial" charset="0"/>
              <a:ea typeface="宋体" charset="0"/>
            </a:endParaRPr>
          </a:p>
        </p:txBody>
      </p:sp>
      <p:sp>
        <p:nvSpPr>
          <p:cNvPr id="84173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A0B4699-A9A7-7248-8966-691AC874D618}" type="slidenum">
              <a:rPr lang="en-US" altLang="zh-CN" sz="1200">
                <a:latin typeface="Garamond" charset="0"/>
              </a:rPr>
              <a:pPr eaLnBrk="1" hangingPunct="1"/>
              <a:t>442</a:t>
            </a:fld>
            <a:endParaRPr lang="en-US" altLang="zh-CN" sz="1200">
              <a:latin typeface="Garamond"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7" name="Rectangle 2"/>
          <p:cNvSpPr>
            <a:spLocks noGrp="1" noChangeArrowheads="1"/>
          </p:cNvSpPr>
          <p:nvPr>
            <p:ph type="title"/>
          </p:nvPr>
        </p:nvSpPr>
        <p:spPr/>
        <p:txBody>
          <a:bodyPr/>
          <a:lstStyle/>
          <a:p>
            <a:pPr eaLnBrk="1" hangingPunct="1"/>
            <a:r>
              <a:rPr lang="en-GB" altLang="zh-CN">
                <a:latin typeface="Garamond" charset="0"/>
                <a:ea typeface="宋体" charset="0"/>
              </a:rPr>
              <a:t>Architectural Requirements Summary</a:t>
            </a:r>
          </a:p>
        </p:txBody>
      </p:sp>
      <p:sp>
        <p:nvSpPr>
          <p:cNvPr id="843778" name="Rectangle 3"/>
          <p:cNvSpPr>
            <a:spLocks noGrp="1" noChangeArrowheads="1"/>
          </p:cNvSpPr>
          <p:nvPr>
            <p:ph idx="1"/>
          </p:nvPr>
        </p:nvSpPr>
        <p:spPr/>
        <p:txBody>
          <a:bodyPr/>
          <a:lstStyle/>
          <a:p>
            <a:pPr eaLnBrk="1" hangingPunct="1"/>
            <a:r>
              <a:rPr lang="en-GB" altLang="zh-CN">
                <a:latin typeface="Arial" charset="0"/>
                <a:ea typeface="宋体" charset="0"/>
              </a:rPr>
              <a:t>Capture Context, Goals and Scope</a:t>
            </a:r>
          </a:p>
          <a:p>
            <a:pPr lvl="1" eaLnBrk="1" hangingPunct="1"/>
            <a:r>
              <a:rPr lang="en-GB" altLang="zh-CN">
                <a:latin typeface="Arial" charset="0"/>
                <a:ea typeface="宋体" charset="0"/>
              </a:rPr>
              <a:t>Ensure architecture is aligned to business strategy and directions, and anticipates market and technology changes</a:t>
            </a:r>
          </a:p>
          <a:p>
            <a:pPr eaLnBrk="1" hangingPunct="1"/>
            <a:r>
              <a:rPr lang="en-GB" altLang="zh-CN">
                <a:latin typeface="Arial" charset="0"/>
                <a:ea typeface="宋体" charset="0"/>
              </a:rPr>
              <a:t>Capture Functional Requirements</a:t>
            </a:r>
          </a:p>
          <a:p>
            <a:pPr lvl="1" eaLnBrk="1" hangingPunct="1"/>
            <a:r>
              <a:rPr lang="en-GB" altLang="zh-CN">
                <a:latin typeface="Arial" charset="0"/>
                <a:ea typeface="宋体" charset="0"/>
              </a:rPr>
              <a:t>Document, communicate and validate the intended behaviour of the system</a:t>
            </a:r>
          </a:p>
          <a:p>
            <a:pPr eaLnBrk="1" hangingPunct="1"/>
            <a:r>
              <a:rPr lang="en-GB" altLang="zh-CN">
                <a:latin typeface="Arial" charset="0"/>
                <a:ea typeface="宋体" charset="0"/>
              </a:rPr>
              <a:t>Capture Non-Functional Requirements</a:t>
            </a:r>
          </a:p>
          <a:p>
            <a:pPr lvl="1" eaLnBrk="1" hangingPunct="1">
              <a:buFont typeface="Wingdings" charset="0"/>
              <a:buNone/>
            </a:pPr>
            <a:endParaRPr lang="en-GB" altLang="zh-CN">
              <a:latin typeface="Arial" charset="0"/>
              <a:ea typeface="宋体" charset="0"/>
            </a:endParaRPr>
          </a:p>
        </p:txBody>
      </p:sp>
      <p:sp>
        <p:nvSpPr>
          <p:cNvPr id="8437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25D03DF-678F-AF45-8DAB-5822F2440F45}" type="slidenum">
              <a:rPr lang="en-US" altLang="zh-CN" sz="1200">
                <a:latin typeface="Garamond" charset="0"/>
              </a:rPr>
              <a:pPr eaLnBrk="1" hangingPunct="1"/>
              <a:t>443</a:t>
            </a:fld>
            <a:endParaRPr lang="en-US" altLang="zh-CN" sz="1200">
              <a:latin typeface="Garamond" charset="0"/>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5" name="Rectangle 2"/>
          <p:cNvSpPr>
            <a:spLocks noGrp="1" noChangeArrowheads="1"/>
          </p:cNvSpPr>
          <p:nvPr>
            <p:ph type="title"/>
          </p:nvPr>
        </p:nvSpPr>
        <p:spPr/>
        <p:txBody>
          <a:bodyPr/>
          <a:lstStyle/>
          <a:p>
            <a:pPr eaLnBrk="1" hangingPunct="1"/>
            <a:r>
              <a:rPr lang="en-GB" altLang="zh-CN">
                <a:latin typeface="Garamond" charset="0"/>
                <a:ea typeface="宋体" charset="0"/>
              </a:rPr>
              <a:t>System Structuring Summary</a:t>
            </a:r>
          </a:p>
        </p:txBody>
      </p:sp>
      <p:sp>
        <p:nvSpPr>
          <p:cNvPr id="845826" name="Rectangle 3"/>
          <p:cNvSpPr>
            <a:spLocks noGrp="1" noChangeArrowheads="1"/>
          </p:cNvSpPr>
          <p:nvPr>
            <p:ph idx="1"/>
          </p:nvPr>
        </p:nvSpPr>
        <p:spPr/>
        <p:txBody>
          <a:bodyPr/>
          <a:lstStyle/>
          <a:p>
            <a:pPr eaLnBrk="1" hangingPunct="1">
              <a:lnSpc>
                <a:spcPct val="90000"/>
              </a:lnSpc>
            </a:pPr>
            <a:r>
              <a:rPr lang="en-GB" altLang="zh-CN" sz="2600" dirty="0">
                <a:latin typeface="Arial" charset="0"/>
                <a:ea typeface="宋体" charset="0"/>
              </a:rPr>
              <a:t>Create the Meta-Architecture</a:t>
            </a:r>
          </a:p>
          <a:p>
            <a:pPr lvl="1" eaLnBrk="1" hangingPunct="1">
              <a:lnSpc>
                <a:spcPct val="90000"/>
              </a:lnSpc>
            </a:pPr>
            <a:r>
              <a:rPr lang="en-GB" altLang="zh-CN" sz="2200" dirty="0">
                <a:latin typeface="Arial" charset="0"/>
                <a:ea typeface="宋体" charset="0"/>
              </a:rPr>
              <a:t>Make strategic architectural choices to guide the architecting effort</a:t>
            </a:r>
          </a:p>
          <a:p>
            <a:pPr eaLnBrk="1" hangingPunct="1">
              <a:lnSpc>
                <a:spcPct val="90000"/>
              </a:lnSpc>
            </a:pPr>
            <a:r>
              <a:rPr lang="en-GB" altLang="zh-CN" sz="2600" dirty="0">
                <a:latin typeface="Arial" charset="0"/>
                <a:ea typeface="宋体" charset="0"/>
              </a:rPr>
              <a:t>Create the Conceptual Architecture</a:t>
            </a:r>
          </a:p>
          <a:p>
            <a:pPr lvl="1" eaLnBrk="1" hangingPunct="1">
              <a:lnSpc>
                <a:spcPct val="90000"/>
              </a:lnSpc>
            </a:pPr>
            <a:r>
              <a:rPr lang="en-GB" altLang="zh-CN" sz="2200" dirty="0">
                <a:latin typeface="Arial" charset="0"/>
                <a:ea typeface="宋体" charset="0"/>
              </a:rPr>
              <a:t>Create conceptual </a:t>
            </a:r>
          </a:p>
          <a:p>
            <a:pPr lvl="1" eaLnBrk="1" hangingPunct="1">
              <a:lnSpc>
                <a:spcPct val="90000"/>
              </a:lnSpc>
            </a:pPr>
            <a:r>
              <a:rPr lang="en-GB" altLang="zh-CN" sz="2200" dirty="0">
                <a:latin typeface="Arial" charset="0"/>
                <a:ea typeface="宋体" charset="0"/>
              </a:rPr>
              <a:t> to communicate the architecture to managers, project managers, developers and users</a:t>
            </a:r>
          </a:p>
          <a:p>
            <a:pPr eaLnBrk="1" hangingPunct="1">
              <a:lnSpc>
                <a:spcPct val="90000"/>
              </a:lnSpc>
            </a:pPr>
            <a:r>
              <a:rPr lang="en-GB" altLang="zh-CN" sz="2600" dirty="0">
                <a:latin typeface="Arial" charset="0"/>
                <a:ea typeface="宋体" charset="0"/>
              </a:rPr>
              <a:t>Create the Logical Architecture</a:t>
            </a:r>
          </a:p>
          <a:p>
            <a:pPr lvl="1" eaLnBrk="1" hangingPunct="1">
              <a:lnSpc>
                <a:spcPct val="90000"/>
              </a:lnSpc>
            </a:pPr>
            <a:r>
              <a:rPr lang="en-GB" altLang="zh-CN" sz="2200" dirty="0">
                <a:latin typeface="Arial" charset="0"/>
                <a:ea typeface="宋体" charset="0"/>
              </a:rPr>
              <a:t>Create detailed architectural specs. In a way that is directly actionable</a:t>
            </a:r>
          </a:p>
        </p:txBody>
      </p:sp>
      <p:sp>
        <p:nvSpPr>
          <p:cNvPr id="8458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E86A51D-4074-5D4B-ACC5-DC4E33B76CFC}" type="slidenum">
              <a:rPr lang="en-US" altLang="zh-CN" sz="1200">
                <a:latin typeface="Garamond" charset="0"/>
              </a:rPr>
              <a:pPr eaLnBrk="1" hangingPunct="1"/>
              <a:t>444</a:t>
            </a:fld>
            <a:endParaRPr lang="en-US" altLang="zh-CN" sz="1200">
              <a:latin typeface="Garamond" charset="0"/>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3" name="Rectangle 2"/>
          <p:cNvSpPr>
            <a:spLocks noGrp="1" noChangeArrowheads="1"/>
          </p:cNvSpPr>
          <p:nvPr>
            <p:ph type="title"/>
          </p:nvPr>
        </p:nvSpPr>
        <p:spPr/>
        <p:txBody>
          <a:bodyPr/>
          <a:lstStyle/>
          <a:p>
            <a:pPr eaLnBrk="1" hangingPunct="1"/>
            <a:r>
              <a:rPr lang="en-GB" altLang="zh-CN">
                <a:latin typeface="Garamond" charset="0"/>
                <a:ea typeface="宋体" charset="0"/>
              </a:rPr>
              <a:t>Validation Summary</a:t>
            </a:r>
          </a:p>
        </p:txBody>
      </p:sp>
      <p:sp>
        <p:nvSpPr>
          <p:cNvPr id="847874" name="Rectangle 3"/>
          <p:cNvSpPr>
            <a:spLocks noGrp="1" noChangeArrowheads="1"/>
          </p:cNvSpPr>
          <p:nvPr>
            <p:ph idx="1"/>
          </p:nvPr>
        </p:nvSpPr>
        <p:spPr/>
        <p:txBody>
          <a:bodyPr/>
          <a:lstStyle/>
          <a:p>
            <a:pPr eaLnBrk="1" hangingPunct="1"/>
            <a:r>
              <a:rPr lang="en-GB" altLang="zh-CN">
                <a:latin typeface="Arial" charset="0"/>
                <a:ea typeface="宋体" charset="0"/>
              </a:rPr>
              <a:t>Validate the Architecture</a:t>
            </a:r>
          </a:p>
          <a:p>
            <a:pPr lvl="1" eaLnBrk="1" hangingPunct="1"/>
            <a:r>
              <a:rPr lang="en-GB" altLang="zh-CN">
                <a:latin typeface="Arial" charset="0"/>
                <a:ea typeface="宋体" charset="0"/>
              </a:rPr>
              <a:t>Assess the architecture to validate that it meets the requirements and identify issues and areas for improvement early</a:t>
            </a:r>
          </a:p>
          <a:p>
            <a:pPr lvl="1" eaLnBrk="1" hangingPunct="1"/>
            <a:r>
              <a:rPr lang="en-GB" altLang="zh-CN">
                <a:latin typeface="Arial" charset="0"/>
                <a:ea typeface="宋体" charset="0"/>
              </a:rPr>
              <a:t>Construct prototypes or proof-of-concept demonstrators or skeletal architecture to validate communication and control mechanisms</a:t>
            </a:r>
          </a:p>
          <a:p>
            <a:pPr lvl="1" eaLnBrk="1" hangingPunct="1"/>
            <a:r>
              <a:rPr lang="en-GB" altLang="zh-CN">
                <a:latin typeface="Arial" charset="0"/>
                <a:ea typeface="宋体" charset="0"/>
              </a:rPr>
              <a:t>Conduct reviews</a:t>
            </a:r>
          </a:p>
          <a:p>
            <a:pPr lvl="1" eaLnBrk="1" hangingPunct="1"/>
            <a:r>
              <a:rPr lang="en-GB" altLang="zh-CN">
                <a:latin typeface="Arial" charset="0"/>
                <a:ea typeface="宋体" charset="0"/>
              </a:rPr>
              <a:t>Conduct architectural assessments (e.g., SAAM Action Guide)</a:t>
            </a:r>
          </a:p>
        </p:txBody>
      </p:sp>
      <p:sp>
        <p:nvSpPr>
          <p:cNvPr id="8478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B24ABC4-EA79-B74E-9B50-687942908378}" type="slidenum">
              <a:rPr lang="en-US" altLang="zh-CN" sz="1200">
                <a:latin typeface="Garamond" charset="0"/>
              </a:rPr>
              <a:pPr eaLnBrk="1" hangingPunct="1"/>
              <a:t>445</a:t>
            </a:fld>
            <a:endParaRPr lang="en-US" altLang="zh-CN" sz="1200">
              <a:latin typeface="Garamond" charset="0"/>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1" name="Rectangle 2"/>
          <p:cNvSpPr>
            <a:spLocks noGrp="1" noChangeArrowheads="1"/>
          </p:cNvSpPr>
          <p:nvPr>
            <p:ph type="title"/>
          </p:nvPr>
        </p:nvSpPr>
        <p:spPr/>
        <p:txBody>
          <a:bodyPr/>
          <a:lstStyle/>
          <a:p>
            <a:pPr eaLnBrk="1" hangingPunct="1"/>
            <a:r>
              <a:rPr lang="en-GB" altLang="zh-CN">
                <a:latin typeface="Garamond" charset="0"/>
                <a:ea typeface="宋体" charset="0"/>
              </a:rPr>
              <a:t>Deployment Summary</a:t>
            </a:r>
          </a:p>
        </p:txBody>
      </p:sp>
      <p:sp>
        <p:nvSpPr>
          <p:cNvPr id="849922"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Build Understanding</a:t>
            </a:r>
          </a:p>
          <a:p>
            <a:pPr lvl="1" eaLnBrk="1" hangingPunct="1">
              <a:lnSpc>
                <a:spcPct val="90000"/>
              </a:lnSpc>
            </a:pPr>
            <a:r>
              <a:rPr lang="en-GB" altLang="zh-CN" sz="2200">
                <a:latin typeface="Arial" charset="0"/>
                <a:ea typeface="宋体" charset="0"/>
              </a:rPr>
              <a:t>Help all developers understand the architecture, its rationale, and how to use it.</a:t>
            </a:r>
          </a:p>
          <a:p>
            <a:pPr lvl="1" eaLnBrk="1" hangingPunct="1">
              <a:lnSpc>
                <a:spcPct val="90000"/>
              </a:lnSpc>
            </a:pPr>
            <a:r>
              <a:rPr lang="en-GB" altLang="zh-CN" sz="2200">
                <a:latin typeface="Arial" charset="0"/>
                <a:ea typeface="宋体" charset="0"/>
              </a:rPr>
              <a:t>Help managers understand its implications for organisational success, work assignments etc.,</a:t>
            </a:r>
          </a:p>
          <a:p>
            <a:pPr eaLnBrk="1" hangingPunct="1">
              <a:lnSpc>
                <a:spcPct val="90000"/>
              </a:lnSpc>
            </a:pPr>
            <a:r>
              <a:rPr lang="en-GB" altLang="zh-CN" sz="2600">
                <a:latin typeface="Arial" charset="0"/>
                <a:ea typeface="宋体" charset="0"/>
              </a:rPr>
              <a:t>Ensure Compliance</a:t>
            </a:r>
          </a:p>
          <a:p>
            <a:pPr lvl="1" eaLnBrk="1" hangingPunct="1">
              <a:lnSpc>
                <a:spcPct val="90000"/>
              </a:lnSpc>
            </a:pPr>
            <a:r>
              <a:rPr lang="en-GB" altLang="zh-CN" sz="2200">
                <a:latin typeface="Arial" charset="0"/>
                <a:ea typeface="宋体" charset="0"/>
              </a:rPr>
              <a:t>Ensure designs and implementations adhere to the architecture and do not cause </a:t>
            </a:r>
            <a:r>
              <a:rPr lang="en-GB" altLang="zh-CN" sz="2200">
                <a:latin typeface="Tahoma" charset="0"/>
                <a:ea typeface="宋体" charset="0"/>
              </a:rPr>
              <a:t>“</a:t>
            </a:r>
            <a:r>
              <a:rPr lang="en-GB" altLang="zh-CN" sz="2200">
                <a:latin typeface="Arial" charset="0"/>
                <a:ea typeface="宋体" charset="0"/>
              </a:rPr>
              <a:t>architectural drift</a:t>
            </a:r>
            <a:r>
              <a:rPr lang="en-GB" altLang="zh-CN" sz="2200">
                <a:latin typeface="Tahoma" charset="0"/>
                <a:ea typeface="宋体" charset="0"/>
              </a:rPr>
              <a:t>”</a:t>
            </a:r>
            <a:endParaRPr lang="en-GB" altLang="zh-CN" sz="2200">
              <a:latin typeface="Arial" charset="0"/>
              <a:ea typeface="宋体" charset="0"/>
            </a:endParaRPr>
          </a:p>
          <a:p>
            <a:pPr eaLnBrk="1" hangingPunct="1">
              <a:lnSpc>
                <a:spcPct val="90000"/>
              </a:lnSpc>
            </a:pPr>
            <a:r>
              <a:rPr lang="en-GB" altLang="zh-CN" sz="2600">
                <a:latin typeface="Arial" charset="0"/>
                <a:ea typeface="宋体" charset="0"/>
              </a:rPr>
              <a:t>Evolve the Architecture</a:t>
            </a:r>
          </a:p>
          <a:p>
            <a:pPr lvl="1" eaLnBrk="1" hangingPunct="1">
              <a:lnSpc>
                <a:spcPct val="90000"/>
              </a:lnSpc>
            </a:pPr>
            <a:r>
              <a:rPr lang="en-GB" altLang="zh-CN" sz="2200">
                <a:latin typeface="Arial" charset="0"/>
                <a:ea typeface="宋体" charset="0"/>
              </a:rPr>
              <a:t>Ensure the architecture remains current</a:t>
            </a:r>
          </a:p>
        </p:txBody>
      </p:sp>
      <p:sp>
        <p:nvSpPr>
          <p:cNvPr id="8499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5BF8BAA-41DE-EA40-A6CE-171B670107D6}" type="slidenum">
              <a:rPr lang="en-US" altLang="zh-CN" sz="1200">
                <a:latin typeface="Garamond" charset="0"/>
              </a:rPr>
              <a:pPr eaLnBrk="1" hangingPunct="1"/>
              <a:t>446</a:t>
            </a:fld>
            <a:endParaRPr lang="en-US" altLang="zh-CN" sz="1200">
              <a:latin typeface="Garamond" charset="0"/>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969" name="Rectangle 2"/>
          <p:cNvSpPr>
            <a:spLocks noGrp="1" noChangeArrowheads="1"/>
          </p:cNvSpPr>
          <p:nvPr>
            <p:ph type="title"/>
          </p:nvPr>
        </p:nvSpPr>
        <p:spPr/>
        <p:txBody>
          <a:bodyPr/>
          <a:lstStyle/>
          <a:p>
            <a:pPr eaLnBrk="1" hangingPunct="1"/>
            <a:r>
              <a:rPr lang="en-GB" altLang="zh-CN">
                <a:latin typeface="Garamond" charset="0"/>
                <a:ea typeface="宋体" charset="0"/>
              </a:rPr>
              <a:t>Evolutionary Technical Process</a:t>
            </a:r>
          </a:p>
        </p:txBody>
      </p:sp>
      <p:sp>
        <p:nvSpPr>
          <p:cNvPr id="851970"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429B7C7-C5CC-D54D-8F3B-F4D0197CF05F}" type="slidenum">
              <a:rPr lang="en-US" altLang="zh-CN" sz="1200">
                <a:latin typeface="Garamond" charset="0"/>
              </a:rPr>
              <a:pPr eaLnBrk="1" hangingPunct="1"/>
              <a:t>447</a:t>
            </a:fld>
            <a:endParaRPr lang="en-US" altLang="zh-CN" sz="1200">
              <a:latin typeface="Garamond" charset="0"/>
            </a:endParaRPr>
          </a:p>
        </p:txBody>
      </p:sp>
      <p:graphicFrame>
        <p:nvGraphicFramePr>
          <p:cNvPr id="363523" name="Group 3"/>
          <p:cNvGraphicFramePr>
            <a:graphicFrameLocks noGrp="1"/>
          </p:cNvGraphicFramePr>
          <p:nvPr/>
        </p:nvGraphicFramePr>
        <p:xfrm>
          <a:off x="468313" y="1412875"/>
          <a:ext cx="8458200" cy="4303713"/>
        </p:xfrm>
        <a:graphic>
          <a:graphicData uri="http://schemas.openxmlformats.org/drawingml/2006/table">
            <a:tbl>
              <a:tblPr/>
              <a:tblGrid>
                <a:gridCol w="1522412">
                  <a:extLst>
                    <a:ext uri="{9D8B030D-6E8A-4147-A177-3AD203B41FA5}">
                      <a16:colId xmlns:a16="http://schemas.microsoft.com/office/drawing/2014/main" val="20000"/>
                    </a:ext>
                  </a:extLst>
                </a:gridCol>
                <a:gridCol w="1522413">
                  <a:extLst>
                    <a:ext uri="{9D8B030D-6E8A-4147-A177-3AD203B41FA5}">
                      <a16:colId xmlns:a16="http://schemas.microsoft.com/office/drawing/2014/main" val="20001"/>
                    </a:ext>
                  </a:extLst>
                </a:gridCol>
                <a:gridCol w="1438275">
                  <a:extLst>
                    <a:ext uri="{9D8B030D-6E8A-4147-A177-3AD203B41FA5}">
                      <a16:colId xmlns:a16="http://schemas.microsoft.com/office/drawing/2014/main" val="20002"/>
                    </a:ext>
                  </a:extLst>
                </a:gridCol>
                <a:gridCol w="1522412">
                  <a:extLst>
                    <a:ext uri="{9D8B030D-6E8A-4147-A177-3AD203B41FA5}">
                      <a16:colId xmlns:a16="http://schemas.microsoft.com/office/drawing/2014/main" val="20003"/>
                    </a:ext>
                  </a:extLst>
                </a:gridCol>
                <a:gridCol w="1352550">
                  <a:extLst>
                    <a:ext uri="{9D8B030D-6E8A-4147-A177-3AD203B41FA5}">
                      <a16:colId xmlns:a16="http://schemas.microsoft.com/office/drawing/2014/main" val="20004"/>
                    </a:ext>
                  </a:extLst>
                </a:gridCol>
                <a:gridCol w="1100138">
                  <a:extLst>
                    <a:ext uri="{9D8B030D-6E8A-4147-A177-3AD203B41FA5}">
                      <a16:colId xmlns:a16="http://schemas.microsoft.com/office/drawing/2014/main" val="20005"/>
                    </a:ext>
                  </a:extLst>
                </a:gridCol>
              </a:tblGrid>
              <a:tr h="173990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CN" altLang="en-US" sz="2600" b="0" i="0" u="none" strike="noStrike" cap="none" normalizeH="0" baseline="0">
                        <a:ln>
                          <a:noFill/>
                        </a:ln>
                        <a:solidFill>
                          <a:schemeClr val="tx1"/>
                        </a:solidFill>
                        <a:effectLst/>
                        <a:latin typeface="Arial" charset="0"/>
                        <a:ea typeface="宋体" charset="0"/>
                        <a:cs typeface="宋体"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700" b="0" i="0" u="none" strike="noStrike" cap="none" normalizeH="0" baseline="0">
                          <a:ln>
                            <a:noFill/>
                          </a:ln>
                          <a:solidFill>
                            <a:schemeClr val="tx1"/>
                          </a:solidFill>
                          <a:effectLst/>
                          <a:latin typeface="Arial" charset="0"/>
                          <a:ea typeface="宋体" charset="0"/>
                          <a:cs typeface="宋体" charset="0"/>
                        </a:rPr>
                        <a:t>Pass1     </a:t>
                      </a:r>
                      <a:r>
                        <a:rPr kumimoji="0" lang="en-GB" altLang="zh-CN" sz="1500" b="0" i="0" u="none" strike="noStrike" cap="none" normalizeH="0" baseline="0">
                          <a:ln>
                            <a:noFill/>
                          </a:ln>
                          <a:solidFill>
                            <a:schemeClr val="tx1"/>
                          </a:solidFill>
                          <a:effectLst/>
                          <a:latin typeface="Arial" charset="0"/>
                          <a:ea typeface="宋体" charset="0"/>
                          <a:cs typeface="宋体" charset="0"/>
                        </a:rPr>
                        <a:t>From Business Strategy to Architectural Strategy</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700" b="0" i="0" u="none" strike="noStrike" cap="none" normalizeH="0" baseline="0">
                          <a:ln>
                            <a:noFill/>
                          </a:ln>
                          <a:solidFill>
                            <a:schemeClr val="tx1"/>
                          </a:solidFill>
                          <a:effectLst/>
                          <a:latin typeface="Arial" charset="0"/>
                          <a:ea typeface="宋体" charset="0"/>
                          <a:cs typeface="宋体" charset="0"/>
                        </a:rPr>
                        <a:t>Pass 2</a:t>
                      </a:r>
                      <a:r>
                        <a:rPr kumimoji="0" lang="en-GB" altLang="zh-CN" sz="2600" b="0" i="0" u="none" strike="noStrike" cap="none" normalizeH="0" baseline="0">
                          <a:ln>
                            <a:noFill/>
                          </a:ln>
                          <a:solidFill>
                            <a:schemeClr val="tx1"/>
                          </a:solidFill>
                          <a:effectLst/>
                          <a:latin typeface="Arial" charset="0"/>
                          <a:ea typeface="宋体" charset="0"/>
                          <a:cs typeface="宋体" charset="0"/>
                        </a:rPr>
                        <a:t>    </a:t>
                      </a:r>
                      <a:r>
                        <a:rPr kumimoji="0" lang="en-GB" altLang="zh-CN" sz="1500" b="0" i="0" u="none" strike="noStrike" cap="none" normalizeH="0" baseline="0">
                          <a:ln>
                            <a:noFill/>
                          </a:ln>
                          <a:solidFill>
                            <a:schemeClr val="tx1"/>
                          </a:solidFill>
                          <a:effectLst/>
                          <a:latin typeface="Arial" charset="0"/>
                          <a:ea typeface="宋体" charset="0"/>
                          <a:cs typeface="宋体" charset="0"/>
                        </a:rPr>
                        <a:t>From Strategy to Concept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700" b="0" i="0" u="none" strike="noStrike" cap="none" normalizeH="0" baseline="0">
                          <a:ln>
                            <a:noFill/>
                          </a:ln>
                          <a:solidFill>
                            <a:schemeClr val="tx1"/>
                          </a:solidFill>
                          <a:effectLst/>
                          <a:latin typeface="Arial" charset="0"/>
                          <a:ea typeface="宋体" charset="0"/>
                          <a:cs typeface="宋体" charset="0"/>
                        </a:rPr>
                        <a:t>Pass 3    </a:t>
                      </a:r>
                      <a:r>
                        <a:rPr kumimoji="0" lang="en-GB" altLang="zh-CN" sz="1500" b="0" i="0" u="none" strike="noStrike" cap="none" normalizeH="0" baseline="0">
                          <a:ln>
                            <a:noFill/>
                          </a:ln>
                          <a:solidFill>
                            <a:schemeClr val="tx1"/>
                          </a:solidFill>
                          <a:effectLst/>
                          <a:latin typeface="Arial" charset="0"/>
                          <a:ea typeface="宋体" charset="0"/>
                          <a:cs typeface="宋体" charset="0"/>
                        </a:rPr>
                        <a:t>From Concept to Specification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700" b="0" i="0" u="none" strike="noStrike" cap="none" normalizeH="0" baseline="0">
                          <a:ln>
                            <a:noFill/>
                          </a:ln>
                          <a:solidFill>
                            <a:schemeClr val="tx1"/>
                          </a:solidFill>
                          <a:effectLst/>
                          <a:latin typeface="Arial" charset="0"/>
                          <a:ea typeface="宋体" charset="0"/>
                          <a:cs typeface="宋体" charset="0"/>
                        </a:rPr>
                        <a:t>Pass 4  </a:t>
                      </a:r>
                      <a:r>
                        <a:rPr kumimoji="0" lang="en-GB" altLang="zh-CN" sz="1500" b="0" i="0" u="none" strike="noStrike" cap="none" normalizeH="0" baseline="0">
                          <a:ln>
                            <a:noFill/>
                          </a:ln>
                          <a:solidFill>
                            <a:schemeClr val="tx1"/>
                          </a:solidFill>
                          <a:effectLst/>
                          <a:latin typeface="Arial" charset="0"/>
                          <a:ea typeface="宋体" charset="0"/>
                          <a:cs typeface="宋体" charset="0"/>
                        </a:rPr>
                        <a:t>From Specification to Execution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700" b="0" i="0" u="none" strike="noStrike" cap="none" normalizeH="0" baseline="0">
                          <a:ln>
                            <a:noFill/>
                          </a:ln>
                          <a:solidFill>
                            <a:schemeClr val="tx1"/>
                          </a:solidFill>
                          <a:effectLst/>
                          <a:latin typeface="Arial" charset="0"/>
                          <a:ea typeface="宋体" charset="0"/>
                          <a:cs typeface="宋体" charset="0"/>
                        </a:rPr>
                        <a:t>Pass 5</a:t>
                      </a:r>
                      <a:r>
                        <a:rPr kumimoji="0" lang="en-GB" altLang="zh-CN" sz="2600" b="0" i="0" u="none" strike="noStrike" cap="none" normalizeH="0" baseline="0">
                          <a:ln>
                            <a:noFill/>
                          </a:ln>
                          <a:solidFill>
                            <a:schemeClr val="tx1"/>
                          </a:solidFill>
                          <a:effectLst/>
                          <a:latin typeface="Arial" charset="0"/>
                          <a:ea typeface="宋体" charset="0"/>
                          <a:cs typeface="宋体" charset="0"/>
                        </a:rPr>
                        <a:t> </a:t>
                      </a:r>
                      <a:r>
                        <a:rPr kumimoji="0" lang="en-GB" altLang="zh-CN" sz="1500" b="0" i="0" u="none" strike="noStrike" cap="none" normalizeH="0" baseline="0">
                          <a:ln>
                            <a:noFill/>
                          </a:ln>
                          <a:solidFill>
                            <a:schemeClr val="tx1"/>
                          </a:solidFill>
                          <a:effectLst/>
                          <a:latin typeface="Arial" charset="0"/>
                          <a:ea typeface="宋体" charset="0"/>
                          <a:cs typeface="宋体" charset="0"/>
                        </a:rPr>
                        <a:t>From Execution to Deployment</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5407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Architectural Requirements</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Context Goals Scope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Use cases Qualities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Refine Use Cases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Concurrency</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Developer needs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566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System Structuring</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Meta-architecture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Conceptual Architecture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Logical Architecture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Execution Architecture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Architectural Guidelines</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4075">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Architectural Validation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Reasoned arguments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Impact Analysis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Estimates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GB" altLang="zh-CN" sz="1500" b="0" i="0" u="none" strike="noStrike" cap="none" normalizeH="0" baseline="0">
                          <a:ln>
                            <a:noFill/>
                          </a:ln>
                          <a:solidFill>
                            <a:schemeClr val="tx1"/>
                          </a:solidFill>
                          <a:effectLst/>
                          <a:latin typeface="Arial" charset="0"/>
                          <a:ea typeface="宋体" charset="0"/>
                          <a:cs typeface="宋体" charset="0"/>
                        </a:rPr>
                        <a:t>Prototypes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zh-CN" altLang="en-US" sz="1500" b="0" i="0" u="none" strike="noStrike" cap="none" normalizeH="0" baseline="0">
                        <a:ln>
                          <a:noFill/>
                        </a:ln>
                        <a:solidFill>
                          <a:schemeClr val="tx1"/>
                        </a:solidFill>
                        <a:effectLst/>
                        <a:latin typeface="Arial" charset="0"/>
                        <a:ea typeface="宋体" charset="0"/>
                        <a:cs typeface="宋体"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017" name="Rectangle 2"/>
          <p:cNvSpPr>
            <a:spLocks noGrp="1" noChangeArrowheads="1"/>
          </p:cNvSpPr>
          <p:nvPr>
            <p:ph type="ctrTitle"/>
          </p:nvPr>
        </p:nvSpPr>
        <p:spPr>
          <a:xfrm>
            <a:off x="914400" y="2025650"/>
            <a:ext cx="7623175" cy="942975"/>
          </a:xfrm>
        </p:spPr>
        <p:txBody>
          <a:bodyPr/>
          <a:lstStyle/>
          <a:p>
            <a:pPr eaLnBrk="1" hangingPunct="1"/>
            <a:r>
              <a:rPr lang="en-US" altLang="zh-CN">
                <a:latin typeface="Garamond" charset="0"/>
                <a:ea typeface="宋体" charset="0"/>
              </a:rPr>
              <a:t>Topic 10: </a:t>
            </a:r>
            <a:r>
              <a:rPr lang="en-US" altLang="zh-CN" sz="4200">
                <a:solidFill>
                  <a:schemeClr val="tx1"/>
                </a:solidFill>
                <a:latin typeface="Garamond" charset="0"/>
                <a:ea typeface="宋体" charset="0"/>
              </a:rPr>
              <a:t>Software Architecture and the UML</a:t>
            </a:r>
            <a:endParaRPr lang="en-US" altLang="zh-CN" sz="4200">
              <a:latin typeface="Garamond" charset="0"/>
              <a:ea typeface="宋体" charset="0"/>
            </a:endParaRPr>
          </a:p>
        </p:txBody>
      </p:sp>
      <p:sp>
        <p:nvSpPr>
          <p:cNvPr id="854018" name="Rectangle 3"/>
          <p:cNvSpPr>
            <a:spLocks noGrp="1" noChangeArrowheads="1"/>
          </p:cNvSpPr>
          <p:nvPr>
            <p:ph type="subTitle" idx="1"/>
          </p:nvPr>
        </p:nvSpPr>
        <p:spPr>
          <a:xfrm>
            <a:off x="1981200" y="3962400"/>
            <a:ext cx="6553200" cy="914400"/>
          </a:xfrm>
        </p:spPr>
        <p:txBody>
          <a:bodyPr/>
          <a:lstStyle/>
          <a:p>
            <a:pPr eaLnBrk="1" hangingPunct="1">
              <a:buFont typeface="Wingdings" charset="0"/>
              <a:buNone/>
            </a:pPr>
            <a:r>
              <a:rPr lang="en-US" altLang="zh-CN" sz="4400">
                <a:latin typeface="Arial" charset="0"/>
                <a:ea typeface="宋体" charset="0"/>
              </a:rPr>
              <a:t> </a:t>
            </a:r>
          </a:p>
        </p:txBody>
      </p:sp>
      <p:sp>
        <p:nvSpPr>
          <p:cNvPr id="854019" name="Text Box 5"/>
          <p:cNvSpPr txBox="1">
            <a:spLocks noChangeArrowheads="1"/>
          </p:cNvSpPr>
          <p:nvPr/>
        </p:nvSpPr>
        <p:spPr bwMode="auto">
          <a:xfrm>
            <a:off x="611188" y="6662738"/>
            <a:ext cx="2252662" cy="1682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US" altLang="zh-CN" sz="500" b="1"/>
              <a:t>*Adapted from “Software Architecture and the UML” by Grady Booch</a:t>
            </a: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065" name="Rectangle 2"/>
          <p:cNvSpPr>
            <a:spLocks noGrp="1" noChangeArrowheads="1"/>
          </p:cNvSpPr>
          <p:nvPr>
            <p:ph type="title"/>
          </p:nvPr>
        </p:nvSpPr>
        <p:spPr/>
        <p:txBody>
          <a:bodyPr/>
          <a:lstStyle/>
          <a:p>
            <a:pPr eaLnBrk="1" hangingPunct="1"/>
            <a:r>
              <a:rPr lang="en-US" altLang="zh-CN" b="1">
                <a:latin typeface="Garamond" charset="0"/>
                <a:ea typeface="宋体" charset="0"/>
              </a:rPr>
              <a:t>The Value of the UML</a:t>
            </a:r>
            <a:endParaRPr lang="en-US" altLang="zh-CN">
              <a:latin typeface="Garamond" charset="0"/>
              <a:ea typeface="宋体" charset="0"/>
            </a:endParaRPr>
          </a:p>
        </p:txBody>
      </p:sp>
      <p:sp>
        <p:nvSpPr>
          <p:cNvPr id="856066" name="Rectangle 3"/>
          <p:cNvSpPr>
            <a:spLocks noGrp="1" noChangeArrowheads="1"/>
          </p:cNvSpPr>
          <p:nvPr>
            <p:ph idx="1"/>
          </p:nvPr>
        </p:nvSpPr>
        <p:spPr/>
        <p:txBody>
          <a:bodyPr/>
          <a:lstStyle/>
          <a:p>
            <a:pPr eaLnBrk="1" hangingPunct="1"/>
            <a:r>
              <a:rPr lang="en-US" altLang="zh-CN">
                <a:latin typeface="Arial" charset="0"/>
                <a:ea typeface="宋体" charset="0"/>
              </a:rPr>
              <a:t>Is an open standard</a:t>
            </a:r>
          </a:p>
          <a:p>
            <a:pPr eaLnBrk="1" hangingPunct="1"/>
            <a:r>
              <a:rPr lang="en-US" altLang="zh-CN">
                <a:latin typeface="Arial" charset="0"/>
                <a:ea typeface="宋体" charset="0"/>
              </a:rPr>
              <a:t>Supports the entire software development lifecycle</a:t>
            </a:r>
          </a:p>
          <a:p>
            <a:pPr eaLnBrk="1" hangingPunct="1"/>
            <a:r>
              <a:rPr lang="en-US" altLang="zh-CN">
                <a:latin typeface="Arial" charset="0"/>
                <a:ea typeface="宋体" charset="0"/>
              </a:rPr>
              <a:t>Supports diverse applications areas</a:t>
            </a:r>
          </a:p>
          <a:p>
            <a:pPr eaLnBrk="1" hangingPunct="1"/>
            <a:r>
              <a:rPr lang="en-US" altLang="zh-CN">
                <a:latin typeface="Arial" charset="0"/>
                <a:ea typeface="宋体" charset="0"/>
              </a:rPr>
              <a:t>Is based on experience and needs of the user community</a:t>
            </a:r>
          </a:p>
          <a:p>
            <a:pPr eaLnBrk="1" hangingPunct="1"/>
            <a:r>
              <a:rPr lang="en-US" altLang="zh-CN">
                <a:latin typeface="Arial" charset="0"/>
                <a:ea typeface="宋体" charset="0"/>
              </a:rPr>
              <a:t>Supported by many tools</a:t>
            </a:r>
          </a:p>
        </p:txBody>
      </p:sp>
      <p:sp>
        <p:nvSpPr>
          <p:cNvPr id="8560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D7795A0-2C62-8F4F-B31F-3D2A6801637F}" type="slidenum">
              <a:rPr lang="en-US" altLang="zh-CN" sz="1200">
                <a:latin typeface="Garamond" charset="0"/>
              </a:rPr>
              <a:pPr eaLnBrk="1" hangingPunct="1"/>
              <a:t>449</a:t>
            </a:fld>
            <a:endParaRPr lang="en-US" altLang="zh-CN" sz="1200">
              <a:latin typeface="Garamond" charset="0"/>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altLang="zh-CN" sz="3800" b="1">
                <a:solidFill>
                  <a:schemeClr val="tx1"/>
                </a:solidFill>
                <a:latin typeface="Garamond" charset="0"/>
                <a:ea typeface="宋体" charset="0"/>
              </a:rPr>
              <a:t>The Stabilising Era (1965-1980)</a:t>
            </a:r>
          </a:p>
        </p:txBody>
      </p:sp>
      <p:sp>
        <p:nvSpPr>
          <p:cNvPr id="93186" name="Rectangle 3"/>
          <p:cNvSpPr>
            <a:spLocks noGrp="1" noChangeArrowheads="1"/>
          </p:cNvSpPr>
          <p:nvPr>
            <p:ph idx="1"/>
          </p:nvPr>
        </p:nvSpPr>
        <p:spPr/>
        <p:txBody>
          <a:bodyPr/>
          <a:lstStyle/>
          <a:p>
            <a:pPr eaLnBrk="1" hangingPunct="1">
              <a:lnSpc>
                <a:spcPct val="90000"/>
              </a:lnSpc>
            </a:pPr>
            <a:r>
              <a:rPr lang="en-US" altLang="zh-CN">
                <a:latin typeface="Arial" charset="0"/>
                <a:ea typeface="宋体" charset="0"/>
              </a:rPr>
              <a:t>Came the IBM 360. </a:t>
            </a:r>
          </a:p>
          <a:p>
            <a:pPr eaLnBrk="1" hangingPunct="1">
              <a:lnSpc>
                <a:spcPct val="90000"/>
              </a:lnSpc>
            </a:pPr>
            <a:r>
              <a:rPr lang="en-US" altLang="zh-CN">
                <a:latin typeface="Arial" charset="0"/>
                <a:ea typeface="宋体" charset="0"/>
              </a:rPr>
              <a:t>This was the largest software project to date. </a:t>
            </a:r>
          </a:p>
          <a:p>
            <a:pPr eaLnBrk="1" hangingPunct="1">
              <a:lnSpc>
                <a:spcPct val="90000"/>
              </a:lnSpc>
            </a:pPr>
            <a:r>
              <a:rPr lang="en-US" altLang="zh-CN">
                <a:latin typeface="Arial" charset="0"/>
                <a:ea typeface="宋体" charset="0"/>
              </a:rPr>
              <a:t>The 360 also combined scientific and business applications onto one machine. </a:t>
            </a:r>
          </a:p>
          <a:p>
            <a:pPr eaLnBrk="1" hangingPunct="1">
              <a:lnSpc>
                <a:spcPct val="90000"/>
              </a:lnSpc>
            </a:pPr>
            <a:r>
              <a:rPr lang="en-US" altLang="zh-CN">
                <a:latin typeface="Arial" charset="0"/>
                <a:ea typeface="宋体" charset="0"/>
              </a:rPr>
              <a:t>Programmers had to use the job control language (JCL) to tell OS what to do. </a:t>
            </a:r>
          </a:p>
          <a:p>
            <a:pPr eaLnBrk="1" hangingPunct="1">
              <a:lnSpc>
                <a:spcPct val="90000"/>
              </a:lnSpc>
            </a:pPr>
            <a:r>
              <a:rPr lang="en-US" altLang="zh-CN">
                <a:latin typeface="Arial" charset="0"/>
                <a:ea typeface="宋体" charset="0"/>
              </a:rPr>
              <a:t>PL/I, introduced by IBM to merge all programming languages into one, failed. </a:t>
            </a:r>
          </a:p>
          <a:p>
            <a:pPr eaLnBrk="1" hangingPunct="1">
              <a:lnSpc>
                <a:spcPct val="90000"/>
              </a:lnSpc>
            </a:pPr>
            <a:r>
              <a:rPr lang="en-US" altLang="zh-CN">
                <a:latin typeface="Arial" charset="0"/>
                <a:ea typeface="宋体" charset="0"/>
              </a:rPr>
              <a:t>The notion of timesharing emerged.</a:t>
            </a:r>
          </a:p>
        </p:txBody>
      </p:sp>
      <p:sp>
        <p:nvSpPr>
          <p:cNvPr id="931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BC2662-C878-4640-BF50-E48E31717534}" type="slidenum">
              <a:rPr lang="en-US" altLang="zh-CN" sz="1200">
                <a:latin typeface="Garamond" charset="0"/>
              </a:rPr>
              <a:pPr eaLnBrk="1" hangingPunct="1"/>
              <a:t>45</a:t>
            </a:fld>
            <a:endParaRPr lang="en-US" altLang="zh-CN" sz="1200">
              <a:latin typeface="Garamond" charset="0"/>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3" name="Rectangle 3"/>
          <p:cNvSpPr>
            <a:spLocks noGrp="1" noChangeArrowheads="1"/>
          </p:cNvSpPr>
          <p:nvPr>
            <p:ph type="title"/>
          </p:nvPr>
        </p:nvSpPr>
        <p:spPr/>
        <p:txBody>
          <a:bodyPr/>
          <a:lstStyle/>
          <a:p>
            <a:pPr eaLnBrk="1" hangingPunct="1"/>
            <a:r>
              <a:rPr lang="en-US" altLang="zh-CN" b="1">
                <a:latin typeface="Garamond" charset="0"/>
                <a:ea typeface="宋体" charset="0"/>
              </a:rPr>
              <a:t>Creating the UML</a:t>
            </a:r>
          </a:p>
        </p:txBody>
      </p:sp>
      <p:sp>
        <p:nvSpPr>
          <p:cNvPr id="85811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35A61C2-193E-5047-9861-917C6A915F60}" type="slidenum">
              <a:rPr lang="en-US" altLang="zh-CN" sz="1200">
                <a:latin typeface="Garamond" charset="0"/>
              </a:rPr>
              <a:pPr eaLnBrk="1" hangingPunct="1"/>
              <a:t>450</a:t>
            </a:fld>
            <a:endParaRPr lang="en-US" altLang="zh-CN" sz="1200">
              <a:latin typeface="Garamond" charset="0"/>
            </a:endParaRPr>
          </a:p>
        </p:txBody>
      </p:sp>
      <p:sp>
        <p:nvSpPr>
          <p:cNvPr id="561154" name="AutoShape 2"/>
          <p:cNvSpPr>
            <a:spLocks noChangeArrowheads="1"/>
          </p:cNvSpPr>
          <p:nvPr/>
        </p:nvSpPr>
        <p:spPr bwMode="auto">
          <a:xfrm rot="1353770">
            <a:off x="5638800" y="547688"/>
            <a:ext cx="3271838" cy="2903537"/>
          </a:xfrm>
          <a:prstGeom prst="irregularSeal2">
            <a:avLst/>
          </a:prstGeom>
          <a:solidFill>
            <a:srgbClr val="009900"/>
          </a:solidFill>
          <a:ln>
            <a:noFill/>
          </a:ln>
          <a:effectLst>
            <a:outerShdw blurRad="63500" dist="107763" dir="2700000" algn="ctr" rotWithShape="0">
              <a:srgbClr val="000000">
                <a:alpha val="74998"/>
              </a:srgbClr>
            </a:outerShdw>
          </a:effectLst>
          <a:extLst>
            <a:ext uri="{91240B29-F687-4f45-9708-019B960494DF}">
              <a14:hiddenLine xmlns:a14="http://schemas.microsoft.com/office/drawing/2010/main" xmlns="" w="50800">
                <a:solidFill>
                  <a:srgbClr val="000000"/>
                </a:solidFill>
                <a:miter lim="800000"/>
                <a:headEnd/>
                <a:tailEnd/>
              </a14:hiddenLine>
            </a:ext>
          </a:extLst>
        </p:spPr>
        <p:txBody>
          <a:bodyPr anchor="ctr">
            <a:spAutoFit/>
          </a:bodyPr>
          <a:lstStyle/>
          <a:p>
            <a:pPr>
              <a:defRPr/>
            </a:pPr>
            <a:endParaRPr lang="zh-CN" altLang="en-US"/>
          </a:p>
        </p:txBody>
      </p:sp>
      <p:sp>
        <p:nvSpPr>
          <p:cNvPr id="858116" name="Rectangle 4"/>
          <p:cNvSpPr>
            <a:spLocks noChangeArrowheads="1"/>
          </p:cNvSpPr>
          <p:nvPr/>
        </p:nvSpPr>
        <p:spPr bwMode="auto">
          <a:xfrm>
            <a:off x="2427288" y="5595938"/>
            <a:ext cx="13970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a:latin typeface="Arial Narrow" charset="0"/>
              </a:rPr>
              <a:t>Booch method</a:t>
            </a:r>
          </a:p>
        </p:txBody>
      </p:sp>
      <p:sp>
        <p:nvSpPr>
          <p:cNvPr id="858117" name="Rectangle 5"/>
          <p:cNvSpPr>
            <a:spLocks noChangeArrowheads="1"/>
          </p:cNvSpPr>
          <p:nvPr/>
        </p:nvSpPr>
        <p:spPr bwMode="auto">
          <a:xfrm>
            <a:off x="5461000" y="5595938"/>
            <a:ext cx="6000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a:latin typeface="Arial Narrow" charset="0"/>
              </a:rPr>
              <a:t>OMT</a:t>
            </a:r>
          </a:p>
        </p:txBody>
      </p:sp>
      <p:grpSp>
        <p:nvGrpSpPr>
          <p:cNvPr id="2" name="Group 6"/>
          <p:cNvGrpSpPr>
            <a:grpSpLocks/>
          </p:cNvGrpSpPr>
          <p:nvPr/>
        </p:nvGrpSpPr>
        <p:grpSpPr bwMode="auto">
          <a:xfrm>
            <a:off x="1368425" y="4376738"/>
            <a:ext cx="4048125" cy="1238250"/>
            <a:chOff x="862" y="2757"/>
            <a:chExt cx="2550" cy="780"/>
          </a:xfrm>
        </p:grpSpPr>
        <p:sp>
          <p:nvSpPr>
            <p:cNvPr id="858152" name="Rectangle 7"/>
            <p:cNvSpPr>
              <a:spLocks noChangeArrowheads="1"/>
            </p:cNvSpPr>
            <p:nvPr/>
          </p:nvSpPr>
          <p:spPr bwMode="auto">
            <a:xfrm>
              <a:off x="2229" y="2757"/>
              <a:ext cx="111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a:latin typeface="Arial Narrow" charset="0"/>
                </a:rPr>
                <a:t>Unified Method 0.8</a:t>
              </a:r>
            </a:p>
          </p:txBody>
        </p:sp>
        <p:sp>
          <p:nvSpPr>
            <p:cNvPr id="858153" name="Line 8"/>
            <p:cNvSpPr>
              <a:spLocks noChangeShapeType="1"/>
            </p:cNvSpPr>
            <p:nvPr/>
          </p:nvSpPr>
          <p:spPr bwMode="auto">
            <a:xfrm flipV="1">
              <a:off x="2021" y="2935"/>
              <a:ext cx="601" cy="602"/>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8154" name="Line 9"/>
            <p:cNvSpPr>
              <a:spLocks noChangeShapeType="1"/>
            </p:cNvSpPr>
            <p:nvPr/>
          </p:nvSpPr>
          <p:spPr bwMode="auto">
            <a:xfrm flipH="1" flipV="1">
              <a:off x="2800" y="2935"/>
              <a:ext cx="612" cy="573"/>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8155" name="Rectangle 10"/>
            <p:cNvSpPr>
              <a:spLocks noChangeArrowheads="1"/>
            </p:cNvSpPr>
            <p:nvPr/>
          </p:nvSpPr>
          <p:spPr bwMode="auto">
            <a:xfrm>
              <a:off x="862" y="2761"/>
              <a:ext cx="74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600" b="1">
                  <a:solidFill>
                    <a:schemeClr val="bg1"/>
                  </a:solidFill>
                  <a:latin typeface="Arial Narrow" charset="0"/>
                </a:rPr>
                <a:t>OOPSLA ´95</a:t>
              </a:r>
            </a:p>
          </p:txBody>
        </p:sp>
      </p:grpSp>
      <p:grpSp>
        <p:nvGrpSpPr>
          <p:cNvPr id="3" name="Group 11"/>
          <p:cNvGrpSpPr>
            <a:grpSpLocks/>
          </p:cNvGrpSpPr>
          <p:nvPr/>
        </p:nvGrpSpPr>
        <p:grpSpPr bwMode="auto">
          <a:xfrm>
            <a:off x="0" y="1212850"/>
            <a:ext cx="7546975" cy="4754563"/>
            <a:chOff x="0" y="764"/>
            <a:chExt cx="4754" cy="2995"/>
          </a:xfrm>
        </p:grpSpPr>
        <p:sp>
          <p:nvSpPr>
            <p:cNvPr id="858141" name="Rectangle 12"/>
            <p:cNvSpPr>
              <a:spLocks noChangeArrowheads="1"/>
            </p:cNvSpPr>
            <p:nvPr/>
          </p:nvSpPr>
          <p:spPr bwMode="auto">
            <a:xfrm>
              <a:off x="4296" y="3525"/>
              <a:ext cx="45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a:latin typeface="Arial Narrow" charset="0"/>
                </a:rPr>
                <a:t>OOSE</a:t>
              </a:r>
            </a:p>
          </p:txBody>
        </p:sp>
        <p:sp>
          <p:nvSpPr>
            <p:cNvPr id="858142" name="Rectangle 13"/>
            <p:cNvSpPr>
              <a:spLocks noChangeArrowheads="1"/>
            </p:cNvSpPr>
            <p:nvPr/>
          </p:nvSpPr>
          <p:spPr bwMode="auto">
            <a:xfrm>
              <a:off x="330" y="3528"/>
              <a:ext cx="899"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a:latin typeface="Arial Narrow" charset="0"/>
                </a:rPr>
                <a:t>Other methods</a:t>
              </a:r>
            </a:p>
          </p:txBody>
        </p:sp>
        <p:sp>
          <p:nvSpPr>
            <p:cNvPr id="858143" name="Line 14"/>
            <p:cNvSpPr>
              <a:spLocks noChangeShapeType="1"/>
            </p:cNvSpPr>
            <p:nvPr/>
          </p:nvSpPr>
          <p:spPr bwMode="auto">
            <a:xfrm flipV="1">
              <a:off x="943" y="2438"/>
              <a:ext cx="1889" cy="1095"/>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58144" name="Group 15"/>
            <p:cNvGrpSpPr>
              <a:grpSpLocks/>
            </p:cNvGrpSpPr>
            <p:nvPr/>
          </p:nvGrpSpPr>
          <p:grpSpPr bwMode="auto">
            <a:xfrm>
              <a:off x="0" y="764"/>
              <a:ext cx="4407" cy="2766"/>
              <a:chOff x="0" y="764"/>
              <a:chExt cx="4407" cy="2766"/>
            </a:xfrm>
          </p:grpSpPr>
          <p:sp>
            <p:nvSpPr>
              <p:cNvPr id="858145" name="Rectangle 16"/>
              <p:cNvSpPr>
                <a:spLocks noChangeArrowheads="1"/>
              </p:cNvSpPr>
              <p:nvPr/>
            </p:nvSpPr>
            <p:spPr bwMode="auto">
              <a:xfrm>
                <a:off x="0" y="764"/>
                <a:ext cx="2691" cy="1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0800">
                    <a:solidFill>
                      <a:srgbClr val="000000"/>
                    </a:solidFill>
                    <a:miter lim="800000"/>
                    <a:headEnd/>
                    <a:tailEnd/>
                  </a14:hiddenLine>
                </a:ext>
              </a:extLst>
            </p:spPr>
            <p:txBody>
              <a:bodyPr anchor="ctr">
                <a:spAutoFit/>
              </a:bodyPr>
              <a:lstStyle/>
              <a:p>
                <a:endParaRPr lang="zh-CN" altLang="en-US"/>
              </a:p>
            </p:txBody>
          </p:sp>
          <p:grpSp>
            <p:nvGrpSpPr>
              <p:cNvPr id="858146" name="Group 17"/>
              <p:cNvGrpSpPr>
                <a:grpSpLocks/>
              </p:cNvGrpSpPr>
              <p:nvPr/>
            </p:nvGrpSpPr>
            <p:grpSpPr bwMode="auto">
              <a:xfrm>
                <a:off x="873" y="2006"/>
                <a:ext cx="3534" cy="1524"/>
                <a:chOff x="873" y="2006"/>
                <a:chExt cx="3534" cy="1524"/>
              </a:xfrm>
            </p:grpSpPr>
            <p:sp>
              <p:nvSpPr>
                <p:cNvPr id="858147" name="Rectangle 18"/>
                <p:cNvSpPr>
                  <a:spLocks noChangeArrowheads="1"/>
                </p:cNvSpPr>
                <p:nvPr/>
              </p:nvSpPr>
              <p:spPr bwMode="auto">
                <a:xfrm>
                  <a:off x="873" y="2006"/>
                  <a:ext cx="116"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endParaRPr lang="en-US" altLang="zh-CN" sz="1600">
                    <a:solidFill>
                      <a:schemeClr val="bg1"/>
                    </a:solidFill>
                    <a:latin typeface="Arial Narrow" charset="0"/>
                  </a:endParaRPr>
                </a:p>
              </p:txBody>
            </p:sp>
            <p:sp>
              <p:nvSpPr>
                <p:cNvPr id="858148" name="Line 19"/>
                <p:cNvSpPr>
                  <a:spLocks noChangeShapeType="1"/>
                </p:cNvSpPr>
                <p:nvPr/>
              </p:nvSpPr>
              <p:spPr bwMode="auto">
                <a:xfrm flipV="1">
                  <a:off x="2773" y="2517"/>
                  <a:ext cx="258" cy="267"/>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8149" name="Line 20"/>
                <p:cNvSpPr>
                  <a:spLocks noChangeShapeType="1"/>
                </p:cNvSpPr>
                <p:nvPr/>
              </p:nvSpPr>
              <p:spPr bwMode="auto">
                <a:xfrm flipH="1" flipV="1">
                  <a:off x="3183" y="2529"/>
                  <a:ext cx="1224" cy="1001"/>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8150" name="Rectangle 21"/>
                <p:cNvSpPr>
                  <a:spLocks noChangeArrowheads="1"/>
                </p:cNvSpPr>
                <p:nvPr/>
              </p:nvSpPr>
              <p:spPr bwMode="auto">
                <a:xfrm>
                  <a:off x="2817" y="2268"/>
                  <a:ext cx="7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2400">
                      <a:latin typeface="Arial Narrow" charset="0"/>
                    </a:rPr>
                    <a:t>UML 0.9</a:t>
                  </a:r>
                </a:p>
              </p:txBody>
            </p:sp>
            <p:sp>
              <p:nvSpPr>
                <p:cNvPr id="858151" name="Rectangle 22"/>
                <p:cNvSpPr>
                  <a:spLocks noChangeArrowheads="1"/>
                </p:cNvSpPr>
                <p:nvPr/>
              </p:nvSpPr>
              <p:spPr bwMode="auto">
                <a:xfrm>
                  <a:off x="873" y="2292"/>
                  <a:ext cx="88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b="1">
                      <a:latin typeface="Arial Narrow" charset="0"/>
                    </a:rPr>
                    <a:t>Web - June ´96</a:t>
                  </a:r>
                  <a:r>
                    <a:rPr lang="en-US" altLang="zh-CN" sz="1600" b="1">
                      <a:solidFill>
                        <a:schemeClr val="bg1"/>
                      </a:solidFill>
                      <a:latin typeface="Arial Narrow" charset="0"/>
                    </a:rPr>
                    <a:t> </a:t>
                  </a:r>
                </a:p>
              </p:txBody>
            </p:sp>
          </p:grpSp>
        </p:grpSp>
      </p:grpSp>
      <p:grpSp>
        <p:nvGrpSpPr>
          <p:cNvPr id="6" name="Group 23"/>
          <p:cNvGrpSpPr>
            <a:grpSpLocks/>
          </p:cNvGrpSpPr>
          <p:nvPr/>
        </p:nvGrpSpPr>
        <p:grpSpPr bwMode="auto">
          <a:xfrm>
            <a:off x="160338" y="1771650"/>
            <a:ext cx="1041400" cy="2200275"/>
            <a:chOff x="101" y="1497"/>
            <a:chExt cx="656" cy="1386"/>
          </a:xfrm>
        </p:grpSpPr>
        <p:sp>
          <p:nvSpPr>
            <p:cNvPr id="858139" name="Rectangle 24"/>
            <p:cNvSpPr>
              <a:spLocks noChangeArrowheads="1"/>
            </p:cNvSpPr>
            <p:nvPr/>
          </p:nvSpPr>
          <p:spPr bwMode="auto">
            <a:xfrm>
              <a:off x="101" y="1927"/>
              <a:ext cx="569" cy="3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r" eaLnBrk="0" hangingPunct="0"/>
              <a:r>
                <a:rPr lang="en-US" altLang="zh-CN" sz="1600" b="1">
                  <a:latin typeface="Arial Narrow" charset="0"/>
                </a:rPr>
                <a:t>public</a:t>
              </a:r>
            </a:p>
            <a:p>
              <a:pPr algn="r" eaLnBrk="0" hangingPunct="0"/>
              <a:r>
                <a:rPr lang="en-US" altLang="zh-CN" sz="1600" b="1">
                  <a:latin typeface="Arial Narrow" charset="0"/>
                </a:rPr>
                <a:t>feedback</a:t>
              </a:r>
            </a:p>
          </p:txBody>
        </p:sp>
        <p:sp>
          <p:nvSpPr>
            <p:cNvPr id="858140" name="Line 25"/>
            <p:cNvSpPr>
              <a:spLocks noChangeShapeType="1"/>
            </p:cNvSpPr>
            <p:nvPr/>
          </p:nvSpPr>
          <p:spPr bwMode="auto">
            <a:xfrm flipV="1">
              <a:off x="757" y="1497"/>
              <a:ext cx="0" cy="1386"/>
            </a:xfrm>
            <a:prstGeom prst="line">
              <a:avLst/>
            </a:prstGeom>
            <a:noFill/>
            <a:ln w="25400">
              <a:solidFill>
                <a:schemeClr val="folHlink"/>
              </a:solidFill>
              <a:round/>
              <a:headEnd type="none" w="sm" len="sm"/>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7" name="Group 26"/>
          <p:cNvGrpSpPr>
            <a:grpSpLocks/>
          </p:cNvGrpSpPr>
          <p:nvPr/>
        </p:nvGrpSpPr>
        <p:grpSpPr bwMode="auto">
          <a:xfrm>
            <a:off x="1363663" y="1708150"/>
            <a:ext cx="6937375" cy="1090613"/>
            <a:chOff x="859" y="1076"/>
            <a:chExt cx="4370" cy="687"/>
          </a:xfrm>
        </p:grpSpPr>
        <p:sp>
          <p:nvSpPr>
            <p:cNvPr id="858132" name="Rectangle 27"/>
            <p:cNvSpPr>
              <a:spLocks noChangeArrowheads="1"/>
            </p:cNvSpPr>
            <p:nvPr/>
          </p:nvSpPr>
          <p:spPr bwMode="auto">
            <a:xfrm>
              <a:off x="859" y="1290"/>
              <a:ext cx="180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b="1">
                  <a:latin typeface="Arial Narrow" charset="0"/>
                </a:rPr>
                <a:t>Final submission to OMG, Sep ‘97</a:t>
              </a:r>
            </a:p>
          </p:txBody>
        </p:sp>
        <p:sp>
          <p:nvSpPr>
            <p:cNvPr id="858133" name="Line 28"/>
            <p:cNvSpPr>
              <a:spLocks noChangeShapeType="1"/>
            </p:cNvSpPr>
            <p:nvPr/>
          </p:nvSpPr>
          <p:spPr bwMode="auto">
            <a:xfrm flipV="1">
              <a:off x="3736" y="1514"/>
              <a:ext cx="222" cy="249"/>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8134" name="Rectangle 29"/>
            <p:cNvSpPr>
              <a:spLocks noChangeArrowheads="1"/>
            </p:cNvSpPr>
            <p:nvPr/>
          </p:nvSpPr>
          <p:spPr bwMode="auto">
            <a:xfrm>
              <a:off x="859" y="1528"/>
              <a:ext cx="1779"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b="1">
                  <a:latin typeface="Arial Narrow" charset="0"/>
                </a:rPr>
                <a:t>First submission to OMG, Jan ´97</a:t>
              </a:r>
            </a:p>
          </p:txBody>
        </p:sp>
        <p:sp>
          <p:nvSpPr>
            <p:cNvPr id="858135" name="Rectangle 30"/>
            <p:cNvSpPr>
              <a:spLocks noChangeArrowheads="1"/>
            </p:cNvSpPr>
            <p:nvPr/>
          </p:nvSpPr>
          <p:spPr bwMode="auto">
            <a:xfrm>
              <a:off x="3731" y="1266"/>
              <a:ext cx="7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2400">
                  <a:solidFill>
                    <a:schemeClr val="bg1"/>
                  </a:solidFill>
                  <a:latin typeface="Arial Narrow" charset="0"/>
                </a:rPr>
                <a:t>UML 1.1</a:t>
              </a:r>
            </a:p>
          </p:txBody>
        </p:sp>
        <p:sp>
          <p:nvSpPr>
            <p:cNvPr id="858136" name="Rectangle 31"/>
            <p:cNvSpPr>
              <a:spLocks noChangeArrowheads="1"/>
            </p:cNvSpPr>
            <p:nvPr/>
          </p:nvSpPr>
          <p:spPr bwMode="auto">
            <a:xfrm>
              <a:off x="859" y="1227"/>
              <a:ext cx="116"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endParaRPr lang="en-US" altLang="zh-CN" sz="1600" b="1">
                <a:solidFill>
                  <a:schemeClr val="bg1"/>
                </a:solidFill>
                <a:latin typeface="Arial Narrow" charset="0"/>
              </a:endParaRPr>
            </a:p>
          </p:txBody>
        </p:sp>
        <p:pic>
          <p:nvPicPr>
            <p:cNvPr id="858137" name="Picture 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6" y="1198"/>
              <a:ext cx="593"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58138" name="Rectangle 33"/>
            <p:cNvSpPr>
              <a:spLocks noChangeArrowheads="1"/>
            </p:cNvSpPr>
            <p:nvPr/>
          </p:nvSpPr>
          <p:spPr bwMode="auto">
            <a:xfrm>
              <a:off x="859" y="1076"/>
              <a:ext cx="150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b="1">
                  <a:latin typeface="Arial Narrow" charset="0"/>
                </a:rPr>
                <a:t>OMG Acceptance, Nov 1997</a:t>
              </a:r>
              <a:endParaRPr lang="en-US" altLang="zh-CN" sz="1600">
                <a:latin typeface="Arial Narrow" charset="0"/>
              </a:endParaRPr>
            </a:p>
          </p:txBody>
        </p:sp>
      </p:grpSp>
      <p:grpSp>
        <p:nvGrpSpPr>
          <p:cNvPr id="8" name="Group 34"/>
          <p:cNvGrpSpPr>
            <a:grpSpLocks/>
          </p:cNvGrpSpPr>
          <p:nvPr/>
        </p:nvGrpSpPr>
        <p:grpSpPr bwMode="auto">
          <a:xfrm>
            <a:off x="6645275" y="1282700"/>
            <a:ext cx="1131888" cy="788988"/>
            <a:chOff x="4186" y="808"/>
            <a:chExt cx="713" cy="497"/>
          </a:xfrm>
        </p:grpSpPr>
        <p:sp>
          <p:nvSpPr>
            <p:cNvPr id="858128" name="Line 35"/>
            <p:cNvSpPr>
              <a:spLocks noChangeShapeType="1"/>
            </p:cNvSpPr>
            <p:nvPr/>
          </p:nvSpPr>
          <p:spPr bwMode="auto">
            <a:xfrm flipV="1">
              <a:off x="4202" y="1004"/>
              <a:ext cx="222" cy="249"/>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25400">
                  <a:solidFill>
                    <a:srgbClr val="000000"/>
                  </a:solidFill>
                  <a:prstDash val="sysDot"/>
                  <a:round/>
                  <a:headEnd type="none" w="sm" len="sm"/>
                  <a:tailEnd type="stealth" w="med" len="med"/>
                </a14:hiddenLine>
              </a:ext>
            </a:extLst>
          </p:spPr>
          <p:txBody>
            <a:bodyPr wrap="none" anchor="ctr"/>
            <a:lstStyle/>
            <a:p>
              <a:endParaRPr lang="en-US"/>
            </a:p>
          </p:txBody>
        </p:sp>
        <p:grpSp>
          <p:nvGrpSpPr>
            <p:cNvPr id="858129" name="Group 36"/>
            <p:cNvGrpSpPr>
              <a:grpSpLocks/>
            </p:cNvGrpSpPr>
            <p:nvPr/>
          </p:nvGrpSpPr>
          <p:grpSpPr bwMode="auto">
            <a:xfrm>
              <a:off x="4186" y="808"/>
              <a:ext cx="713" cy="497"/>
              <a:chOff x="4186" y="808"/>
              <a:chExt cx="713" cy="497"/>
            </a:xfrm>
          </p:grpSpPr>
          <p:sp>
            <p:nvSpPr>
              <p:cNvPr id="858130" name="Line 37"/>
              <p:cNvSpPr>
                <a:spLocks noChangeShapeType="1"/>
              </p:cNvSpPr>
              <p:nvPr/>
            </p:nvSpPr>
            <p:spPr bwMode="auto">
              <a:xfrm flipV="1">
                <a:off x="4191" y="1056"/>
                <a:ext cx="222" cy="249"/>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858131" name="Rectangle 38"/>
              <p:cNvSpPr>
                <a:spLocks noChangeArrowheads="1"/>
              </p:cNvSpPr>
              <p:nvPr/>
            </p:nvSpPr>
            <p:spPr bwMode="auto">
              <a:xfrm>
                <a:off x="4186" y="808"/>
                <a:ext cx="7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2400">
                    <a:solidFill>
                      <a:schemeClr val="bg1"/>
                    </a:solidFill>
                    <a:latin typeface="Arial Narrow" charset="0"/>
                  </a:rPr>
                  <a:t>UML 1.3</a:t>
                </a:r>
              </a:p>
            </p:txBody>
          </p:sp>
        </p:grpSp>
      </p:grpSp>
      <p:grpSp>
        <p:nvGrpSpPr>
          <p:cNvPr id="10" name="Group 39"/>
          <p:cNvGrpSpPr>
            <a:grpSpLocks/>
          </p:cNvGrpSpPr>
          <p:nvPr/>
        </p:nvGrpSpPr>
        <p:grpSpPr bwMode="auto">
          <a:xfrm>
            <a:off x="1377950" y="2819400"/>
            <a:ext cx="4937125" cy="793750"/>
            <a:chOff x="868" y="1776"/>
            <a:chExt cx="3110" cy="500"/>
          </a:xfrm>
        </p:grpSpPr>
        <p:grpSp>
          <p:nvGrpSpPr>
            <p:cNvPr id="858124" name="Group 40"/>
            <p:cNvGrpSpPr>
              <a:grpSpLocks/>
            </p:cNvGrpSpPr>
            <p:nvPr/>
          </p:nvGrpSpPr>
          <p:grpSpPr bwMode="auto">
            <a:xfrm>
              <a:off x="3251" y="1776"/>
              <a:ext cx="727" cy="500"/>
              <a:chOff x="3251" y="1776"/>
              <a:chExt cx="727" cy="500"/>
            </a:xfrm>
          </p:grpSpPr>
          <p:sp>
            <p:nvSpPr>
              <p:cNvPr id="858126" name="Rectangle 41"/>
              <p:cNvSpPr>
                <a:spLocks noChangeArrowheads="1"/>
              </p:cNvSpPr>
              <p:nvPr/>
            </p:nvSpPr>
            <p:spPr bwMode="auto">
              <a:xfrm>
                <a:off x="3265" y="1776"/>
                <a:ext cx="713"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2400">
                    <a:latin typeface="Arial Narrow" charset="0"/>
                  </a:rPr>
                  <a:t>UML 1.0</a:t>
                </a:r>
              </a:p>
            </p:txBody>
          </p:sp>
          <p:sp>
            <p:nvSpPr>
              <p:cNvPr id="858127" name="Line 42"/>
              <p:cNvSpPr>
                <a:spLocks noChangeShapeType="1"/>
              </p:cNvSpPr>
              <p:nvPr/>
            </p:nvSpPr>
            <p:spPr bwMode="auto">
              <a:xfrm flipV="1">
                <a:off x="3251" y="2009"/>
                <a:ext cx="258" cy="267"/>
              </a:xfrm>
              <a:prstGeom prst="line">
                <a:avLst/>
              </a:prstGeom>
              <a:noFill/>
              <a:ln w="25400">
                <a:solidFill>
                  <a:schemeClr val="tx1"/>
                </a:solidFill>
                <a:round/>
                <a:headEnd type="none" w="sm" len="sm"/>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858125" name="Rectangle 43"/>
            <p:cNvSpPr>
              <a:spLocks noChangeArrowheads="1"/>
            </p:cNvSpPr>
            <p:nvPr/>
          </p:nvSpPr>
          <p:spPr bwMode="auto">
            <a:xfrm>
              <a:off x="868" y="1840"/>
              <a:ext cx="791"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50800">
                  <a:solidFill>
                    <a:srgbClr val="000000"/>
                  </a:solidFill>
                  <a:miter lim="800000"/>
                  <a:headEnd type="none" w="sm" len="sm"/>
                  <a:tailEnd type="none" w="lg" len="lg"/>
                </a14:hiddenLine>
              </a:ext>
            </a:extLst>
          </p:spPr>
          <p:txBody>
            <a:bodyPr wrap="none">
              <a:spAutoFit/>
            </a:bodyPr>
            <a:lstStyle/>
            <a:p>
              <a:pPr marL="407988" indent="-407988" defTabSz="958850" eaLnBrk="0" hangingPunct="0"/>
              <a:r>
                <a:rPr lang="en-US" altLang="zh-CN" sz="1600" b="1">
                  <a:latin typeface="Arial Narrow" charset="0"/>
                </a:rPr>
                <a:t>UML partners</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par>
                          <p:cTn id="33" fill="hold" nodeType="afterGroup">
                            <p:stCondLst>
                              <p:cond delay="500"/>
                            </p:stCondLst>
                            <p:childTnLst>
                              <p:par>
                                <p:cTn id="34" presetID="23" presetClass="entr" presetSubtype="16" fill="hold" grpId="0" nodeType="afterEffect">
                                  <p:stCondLst>
                                    <p:cond delay="1000"/>
                                  </p:stCondLst>
                                  <p:childTnLst>
                                    <p:set>
                                      <p:cBhvr>
                                        <p:cTn id="35" dur="1" fill="hold">
                                          <p:stCondLst>
                                            <p:cond delay="0"/>
                                          </p:stCondLst>
                                        </p:cTn>
                                        <p:tgtEl>
                                          <p:spTgt spid="561154"/>
                                        </p:tgtEl>
                                        <p:attrNameLst>
                                          <p:attrName>style.visibility</p:attrName>
                                        </p:attrNameLst>
                                      </p:cBhvr>
                                      <p:to>
                                        <p:strVal val="visible"/>
                                      </p:to>
                                    </p:set>
                                    <p:anim calcmode="lin" valueType="num">
                                      <p:cBhvr>
                                        <p:cTn id="36" dur="500" fill="hold"/>
                                        <p:tgtEl>
                                          <p:spTgt spid="561154"/>
                                        </p:tgtEl>
                                        <p:attrNameLst>
                                          <p:attrName>ppt_w</p:attrName>
                                        </p:attrNameLst>
                                      </p:cBhvr>
                                      <p:tavLst>
                                        <p:tav tm="0">
                                          <p:val>
                                            <p:fltVal val="0"/>
                                          </p:val>
                                        </p:tav>
                                        <p:tav tm="100000">
                                          <p:val>
                                            <p:strVal val="#ppt_w"/>
                                          </p:val>
                                        </p:tav>
                                      </p:tavLst>
                                    </p:anim>
                                    <p:anim calcmode="lin" valueType="num">
                                      <p:cBhvr>
                                        <p:cTn id="37" dur="500" fill="hold"/>
                                        <p:tgtEl>
                                          <p:spTgt spid="5611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4" grpId="0" animBg="1"/>
    </p:bld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1" name="Rectangle 59"/>
          <p:cNvSpPr>
            <a:spLocks noGrp="1" noChangeArrowheads="1"/>
          </p:cNvSpPr>
          <p:nvPr>
            <p:ph type="title"/>
          </p:nvPr>
        </p:nvSpPr>
        <p:spPr>
          <a:xfrm>
            <a:off x="144463" y="228600"/>
            <a:ext cx="8999537" cy="533400"/>
          </a:xfrm>
        </p:spPr>
        <p:txBody>
          <a:bodyPr/>
          <a:lstStyle/>
          <a:p>
            <a:pPr eaLnBrk="1" hangingPunct="1"/>
            <a:r>
              <a:rPr lang="en-US" altLang="zh-CN" b="1">
                <a:latin typeface="Garamond" charset="0"/>
                <a:ea typeface="宋体" charset="0"/>
              </a:rPr>
              <a:t>Contributions to the UML</a:t>
            </a:r>
          </a:p>
        </p:txBody>
      </p:sp>
      <p:sp>
        <p:nvSpPr>
          <p:cNvPr id="860162"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823158E-9962-8741-90DA-3246FDF2919D}" type="slidenum">
              <a:rPr lang="en-US" altLang="zh-CN" sz="1200">
                <a:latin typeface="Garamond" charset="0"/>
              </a:rPr>
              <a:pPr eaLnBrk="1" hangingPunct="1"/>
              <a:t>451</a:t>
            </a:fld>
            <a:endParaRPr lang="en-US" altLang="zh-CN" sz="1200">
              <a:latin typeface="Garamond" charset="0"/>
            </a:endParaRPr>
          </a:p>
        </p:txBody>
      </p:sp>
      <p:sp>
        <p:nvSpPr>
          <p:cNvPr id="860163" name="Rectangle 2"/>
          <p:cNvSpPr>
            <a:spLocks noChangeArrowheads="1"/>
          </p:cNvSpPr>
          <p:nvPr/>
        </p:nvSpPr>
        <p:spPr bwMode="auto">
          <a:xfrm>
            <a:off x="87313" y="123825"/>
            <a:ext cx="8999537"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b"/>
          <a:lstStyle/>
          <a:p>
            <a:pPr eaLnBrk="0" hangingPunct="0"/>
            <a:endParaRPr lang="en-US" altLang="zh-CN" sz="2400">
              <a:latin typeface="Arial Narrow" charset="0"/>
            </a:endParaRPr>
          </a:p>
        </p:txBody>
      </p:sp>
      <p:grpSp>
        <p:nvGrpSpPr>
          <p:cNvPr id="2" name="Group 3"/>
          <p:cNvGrpSpPr>
            <a:grpSpLocks/>
          </p:cNvGrpSpPr>
          <p:nvPr/>
        </p:nvGrpSpPr>
        <p:grpSpPr bwMode="auto">
          <a:xfrm>
            <a:off x="2273300" y="1295400"/>
            <a:ext cx="1839913" cy="1955800"/>
            <a:chOff x="1144" y="696"/>
            <a:chExt cx="1159" cy="1232"/>
          </a:xfrm>
        </p:grpSpPr>
        <p:sp>
          <p:nvSpPr>
            <p:cNvPr id="860216" name="Line 4"/>
            <p:cNvSpPr>
              <a:spLocks noChangeShapeType="1"/>
            </p:cNvSpPr>
            <p:nvPr/>
          </p:nvSpPr>
          <p:spPr bwMode="auto">
            <a:xfrm>
              <a:off x="1917" y="1356"/>
              <a:ext cx="386" cy="572"/>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60217" name="Group 5"/>
            <p:cNvGrpSpPr>
              <a:grpSpLocks/>
            </p:cNvGrpSpPr>
            <p:nvPr/>
          </p:nvGrpSpPr>
          <p:grpSpPr bwMode="auto">
            <a:xfrm>
              <a:off x="1144" y="696"/>
              <a:ext cx="894" cy="652"/>
              <a:chOff x="495" y="1368"/>
              <a:chExt cx="903" cy="663"/>
            </a:xfrm>
          </p:grpSpPr>
          <p:sp>
            <p:nvSpPr>
              <p:cNvPr id="860218" name="Rectangle 6"/>
              <p:cNvSpPr>
                <a:spLocks noChangeArrowheads="1"/>
              </p:cNvSpPr>
              <p:nvPr/>
            </p:nvSpPr>
            <p:spPr bwMode="auto">
              <a:xfrm>
                <a:off x="711" y="1368"/>
                <a:ext cx="449" cy="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Meyer</a:t>
                </a:r>
              </a:p>
            </p:txBody>
          </p:sp>
          <p:sp>
            <p:nvSpPr>
              <p:cNvPr id="860219" name="Rectangle 7"/>
              <p:cNvSpPr>
                <a:spLocks noChangeArrowheads="1"/>
              </p:cNvSpPr>
              <p:nvPr/>
            </p:nvSpPr>
            <p:spPr bwMode="auto">
              <a:xfrm>
                <a:off x="495" y="1659"/>
                <a:ext cx="903" cy="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Before and after </a:t>
                </a:r>
              </a:p>
              <a:p>
                <a:pPr eaLnBrk="0" hangingPunct="0"/>
                <a:r>
                  <a:rPr lang="en-US" altLang="zh-CN" sz="1600" i="1">
                    <a:latin typeface="Arial Narrow" charset="0"/>
                  </a:rPr>
                  <a:t>     conditions</a:t>
                </a:r>
              </a:p>
            </p:txBody>
          </p:sp>
        </p:grpSp>
      </p:grpSp>
      <p:grpSp>
        <p:nvGrpSpPr>
          <p:cNvPr id="4" name="Group 8"/>
          <p:cNvGrpSpPr>
            <a:grpSpLocks/>
          </p:cNvGrpSpPr>
          <p:nvPr/>
        </p:nvGrpSpPr>
        <p:grpSpPr bwMode="auto">
          <a:xfrm>
            <a:off x="4146550" y="1150938"/>
            <a:ext cx="1025525" cy="2087562"/>
            <a:chOff x="2324" y="605"/>
            <a:chExt cx="646" cy="1315"/>
          </a:xfrm>
        </p:grpSpPr>
        <p:sp>
          <p:nvSpPr>
            <p:cNvPr id="860212" name="Line 9"/>
            <p:cNvSpPr>
              <a:spLocks noChangeShapeType="1"/>
            </p:cNvSpPr>
            <p:nvPr/>
          </p:nvSpPr>
          <p:spPr bwMode="auto">
            <a:xfrm flipH="1">
              <a:off x="2736" y="1103"/>
              <a:ext cx="3" cy="817"/>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60213" name="Group 10"/>
            <p:cNvGrpSpPr>
              <a:grpSpLocks/>
            </p:cNvGrpSpPr>
            <p:nvPr/>
          </p:nvGrpSpPr>
          <p:grpSpPr bwMode="auto">
            <a:xfrm>
              <a:off x="2324" y="605"/>
              <a:ext cx="646" cy="497"/>
              <a:chOff x="468" y="2163"/>
              <a:chExt cx="654" cy="506"/>
            </a:xfrm>
          </p:grpSpPr>
          <p:sp>
            <p:nvSpPr>
              <p:cNvPr id="860214" name="Rectangle 11"/>
              <p:cNvSpPr>
                <a:spLocks noChangeArrowheads="1"/>
              </p:cNvSpPr>
              <p:nvPr/>
            </p:nvSpPr>
            <p:spPr bwMode="auto">
              <a:xfrm>
                <a:off x="593" y="2163"/>
                <a:ext cx="402" cy="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Harel</a:t>
                </a:r>
              </a:p>
            </p:txBody>
          </p:sp>
          <p:sp>
            <p:nvSpPr>
              <p:cNvPr id="860215" name="Rectangle 12"/>
              <p:cNvSpPr>
                <a:spLocks noChangeArrowheads="1"/>
              </p:cNvSpPr>
              <p:nvPr/>
            </p:nvSpPr>
            <p:spPr bwMode="auto">
              <a:xfrm>
                <a:off x="468" y="2453"/>
                <a:ext cx="654"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Statecharts</a:t>
                </a:r>
              </a:p>
            </p:txBody>
          </p:sp>
        </p:grpSp>
      </p:grpSp>
      <p:grpSp>
        <p:nvGrpSpPr>
          <p:cNvPr id="6" name="Group 13"/>
          <p:cNvGrpSpPr>
            <a:grpSpLocks/>
          </p:cNvGrpSpPr>
          <p:nvPr/>
        </p:nvGrpSpPr>
        <p:grpSpPr bwMode="auto">
          <a:xfrm>
            <a:off x="5372100" y="1316038"/>
            <a:ext cx="2324100" cy="1909762"/>
            <a:chOff x="3096" y="725"/>
            <a:chExt cx="1464" cy="1203"/>
          </a:xfrm>
        </p:grpSpPr>
        <p:sp>
          <p:nvSpPr>
            <p:cNvPr id="860208" name="Line 14"/>
            <p:cNvSpPr>
              <a:spLocks noChangeShapeType="1"/>
            </p:cNvSpPr>
            <p:nvPr/>
          </p:nvSpPr>
          <p:spPr bwMode="auto">
            <a:xfrm flipH="1">
              <a:off x="3096" y="1374"/>
              <a:ext cx="387" cy="554"/>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60209" name="Group 15"/>
            <p:cNvGrpSpPr>
              <a:grpSpLocks/>
            </p:cNvGrpSpPr>
            <p:nvPr/>
          </p:nvGrpSpPr>
          <p:grpSpPr bwMode="auto">
            <a:xfrm>
              <a:off x="3228" y="725"/>
              <a:ext cx="1332" cy="496"/>
              <a:chOff x="539" y="2783"/>
              <a:chExt cx="1344" cy="504"/>
            </a:xfrm>
          </p:grpSpPr>
          <p:sp>
            <p:nvSpPr>
              <p:cNvPr id="860210" name="Rectangle 16"/>
              <p:cNvSpPr>
                <a:spLocks noChangeArrowheads="1"/>
              </p:cNvSpPr>
              <p:nvPr/>
            </p:nvSpPr>
            <p:spPr bwMode="auto">
              <a:xfrm>
                <a:off x="717" y="2783"/>
                <a:ext cx="833" cy="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Gamma, et al</a:t>
                </a:r>
              </a:p>
            </p:txBody>
          </p:sp>
          <p:sp>
            <p:nvSpPr>
              <p:cNvPr id="860211" name="Rectangle 17"/>
              <p:cNvSpPr>
                <a:spLocks noChangeArrowheads="1"/>
              </p:cNvSpPr>
              <p:nvPr/>
            </p:nvSpPr>
            <p:spPr bwMode="auto">
              <a:xfrm>
                <a:off x="539" y="3072"/>
                <a:ext cx="1344"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eaLnBrk="0" hangingPunct="0"/>
                <a:r>
                  <a:rPr lang="en-US" altLang="zh-CN" sz="1600" i="1">
                    <a:latin typeface="Arial Narrow" charset="0"/>
                  </a:rPr>
                  <a:t>Frameworks</a:t>
                </a:r>
                <a:r>
                  <a:rPr lang="en-US" altLang="zh-CN" sz="1600" i="1">
                    <a:solidFill>
                      <a:schemeClr val="bg1"/>
                    </a:solidFill>
                    <a:latin typeface="Arial Narrow" charset="0"/>
                  </a:rPr>
                  <a:t> </a:t>
                </a:r>
                <a:r>
                  <a:rPr lang="en-US" altLang="zh-CN" sz="1600" i="1">
                    <a:latin typeface="Arial Narrow" charset="0"/>
                  </a:rPr>
                  <a:t>and patterns,</a:t>
                </a:r>
              </a:p>
            </p:txBody>
          </p:sp>
        </p:grpSp>
      </p:grpSp>
      <p:grpSp>
        <p:nvGrpSpPr>
          <p:cNvPr id="8" name="Group 18"/>
          <p:cNvGrpSpPr>
            <a:grpSpLocks/>
          </p:cNvGrpSpPr>
          <p:nvPr/>
        </p:nvGrpSpPr>
        <p:grpSpPr bwMode="auto">
          <a:xfrm>
            <a:off x="5829300" y="2317750"/>
            <a:ext cx="3105150" cy="1263650"/>
            <a:chOff x="3360" y="1316"/>
            <a:chExt cx="1956" cy="796"/>
          </a:xfrm>
        </p:grpSpPr>
        <p:grpSp>
          <p:nvGrpSpPr>
            <p:cNvPr id="860204" name="Group 19"/>
            <p:cNvGrpSpPr>
              <a:grpSpLocks/>
            </p:cNvGrpSpPr>
            <p:nvPr/>
          </p:nvGrpSpPr>
          <p:grpSpPr bwMode="auto">
            <a:xfrm>
              <a:off x="3921" y="1316"/>
              <a:ext cx="1395" cy="652"/>
              <a:chOff x="3895" y="1284"/>
              <a:chExt cx="1408" cy="662"/>
            </a:xfrm>
          </p:grpSpPr>
          <p:sp>
            <p:nvSpPr>
              <p:cNvPr id="860206" name="Rectangle 20"/>
              <p:cNvSpPr>
                <a:spLocks noChangeArrowheads="1"/>
              </p:cNvSpPr>
              <p:nvPr/>
            </p:nvSpPr>
            <p:spPr bwMode="auto">
              <a:xfrm>
                <a:off x="4307" y="1284"/>
                <a:ext cx="674" cy="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HP Fusion</a:t>
                </a:r>
              </a:p>
            </p:txBody>
          </p:sp>
          <p:sp>
            <p:nvSpPr>
              <p:cNvPr id="860207" name="Rectangle 21"/>
              <p:cNvSpPr>
                <a:spLocks noChangeArrowheads="1"/>
              </p:cNvSpPr>
              <p:nvPr/>
            </p:nvSpPr>
            <p:spPr bwMode="auto">
              <a:xfrm>
                <a:off x="3895" y="1574"/>
                <a:ext cx="1408" cy="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Operation descriptions and </a:t>
                </a:r>
              </a:p>
              <a:p>
                <a:pPr eaLnBrk="0" hangingPunct="0"/>
                <a:r>
                  <a:rPr lang="en-US" altLang="zh-CN" sz="1600" i="1">
                    <a:latin typeface="Arial Narrow" charset="0"/>
                  </a:rPr>
                  <a:t>message numbering</a:t>
                </a:r>
              </a:p>
            </p:txBody>
          </p:sp>
        </p:grpSp>
        <p:sp>
          <p:nvSpPr>
            <p:cNvPr id="860205" name="Line 22"/>
            <p:cNvSpPr>
              <a:spLocks noChangeShapeType="1"/>
            </p:cNvSpPr>
            <p:nvPr/>
          </p:nvSpPr>
          <p:spPr bwMode="auto">
            <a:xfrm flipH="1">
              <a:off x="3360" y="1893"/>
              <a:ext cx="483" cy="219"/>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0" name="Group 23"/>
          <p:cNvGrpSpPr>
            <a:grpSpLocks/>
          </p:cNvGrpSpPr>
          <p:nvPr/>
        </p:nvGrpSpPr>
        <p:grpSpPr bwMode="auto">
          <a:xfrm>
            <a:off x="5859463" y="3549650"/>
            <a:ext cx="3063875" cy="1033463"/>
            <a:chOff x="3403" y="2092"/>
            <a:chExt cx="1930" cy="651"/>
          </a:xfrm>
        </p:grpSpPr>
        <p:grpSp>
          <p:nvGrpSpPr>
            <p:cNvPr id="860200" name="Group 24"/>
            <p:cNvGrpSpPr>
              <a:grpSpLocks/>
            </p:cNvGrpSpPr>
            <p:nvPr/>
          </p:nvGrpSpPr>
          <p:grpSpPr bwMode="auto">
            <a:xfrm>
              <a:off x="4199" y="2092"/>
              <a:ext cx="1134" cy="651"/>
              <a:chOff x="4175" y="2073"/>
              <a:chExt cx="1145" cy="661"/>
            </a:xfrm>
          </p:grpSpPr>
          <p:sp>
            <p:nvSpPr>
              <p:cNvPr id="860202" name="Rectangle 25"/>
              <p:cNvSpPr>
                <a:spLocks noChangeArrowheads="1"/>
              </p:cNvSpPr>
              <p:nvPr/>
            </p:nvSpPr>
            <p:spPr bwMode="auto">
              <a:xfrm>
                <a:off x="4406" y="2073"/>
                <a:ext cx="515" cy="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Embley</a:t>
                </a:r>
              </a:p>
            </p:txBody>
          </p:sp>
          <p:sp>
            <p:nvSpPr>
              <p:cNvPr id="860203" name="Rectangle 26"/>
              <p:cNvSpPr>
                <a:spLocks noChangeArrowheads="1"/>
              </p:cNvSpPr>
              <p:nvPr/>
            </p:nvSpPr>
            <p:spPr bwMode="auto">
              <a:xfrm>
                <a:off x="4175" y="2362"/>
                <a:ext cx="1145" cy="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Singleton classes and</a:t>
                </a:r>
              </a:p>
              <a:p>
                <a:pPr eaLnBrk="0" hangingPunct="0"/>
                <a:r>
                  <a:rPr lang="en-US" altLang="zh-CN" sz="1600" i="1">
                    <a:latin typeface="Arial Narrow" charset="0"/>
                  </a:rPr>
                  <a:t>high-level view</a:t>
                </a:r>
              </a:p>
            </p:txBody>
          </p:sp>
        </p:grpSp>
        <p:sp>
          <p:nvSpPr>
            <p:cNvPr id="860201" name="Line 27"/>
            <p:cNvSpPr>
              <a:spLocks noChangeShapeType="1"/>
            </p:cNvSpPr>
            <p:nvPr/>
          </p:nvSpPr>
          <p:spPr bwMode="auto">
            <a:xfrm flipH="1">
              <a:off x="3403" y="2286"/>
              <a:ext cx="872"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2" name="Group 28"/>
          <p:cNvGrpSpPr>
            <a:grpSpLocks/>
          </p:cNvGrpSpPr>
          <p:nvPr/>
        </p:nvGrpSpPr>
        <p:grpSpPr bwMode="auto">
          <a:xfrm>
            <a:off x="5859463" y="4254500"/>
            <a:ext cx="2359025" cy="1322388"/>
            <a:chOff x="3403" y="2536"/>
            <a:chExt cx="1486" cy="833"/>
          </a:xfrm>
        </p:grpSpPr>
        <p:grpSp>
          <p:nvGrpSpPr>
            <p:cNvPr id="860196" name="Group 29"/>
            <p:cNvGrpSpPr>
              <a:grpSpLocks/>
            </p:cNvGrpSpPr>
            <p:nvPr/>
          </p:nvGrpSpPr>
          <p:grpSpPr bwMode="auto">
            <a:xfrm>
              <a:off x="4046" y="2872"/>
              <a:ext cx="843" cy="497"/>
              <a:chOff x="4021" y="2866"/>
              <a:chExt cx="851" cy="506"/>
            </a:xfrm>
          </p:grpSpPr>
          <p:sp>
            <p:nvSpPr>
              <p:cNvPr id="860198" name="Rectangle 30"/>
              <p:cNvSpPr>
                <a:spLocks noChangeArrowheads="1"/>
              </p:cNvSpPr>
              <p:nvPr/>
            </p:nvSpPr>
            <p:spPr bwMode="auto">
              <a:xfrm>
                <a:off x="4041" y="2866"/>
                <a:ext cx="732" cy="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Wirfs-Brock</a:t>
                </a:r>
              </a:p>
            </p:txBody>
          </p:sp>
          <p:sp>
            <p:nvSpPr>
              <p:cNvPr id="860199" name="Rectangle 31"/>
              <p:cNvSpPr>
                <a:spLocks noChangeArrowheads="1"/>
              </p:cNvSpPr>
              <p:nvPr/>
            </p:nvSpPr>
            <p:spPr bwMode="auto">
              <a:xfrm>
                <a:off x="4021" y="3156"/>
                <a:ext cx="851"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Responsibilities</a:t>
                </a:r>
              </a:p>
            </p:txBody>
          </p:sp>
        </p:grpSp>
        <p:sp>
          <p:nvSpPr>
            <p:cNvPr id="860197" name="Line 32"/>
            <p:cNvSpPr>
              <a:spLocks noChangeShapeType="1"/>
            </p:cNvSpPr>
            <p:nvPr/>
          </p:nvSpPr>
          <p:spPr bwMode="auto">
            <a:xfrm flipH="1" flipV="1">
              <a:off x="3403" y="2536"/>
              <a:ext cx="611" cy="384"/>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4" name="Group 33"/>
          <p:cNvGrpSpPr>
            <a:grpSpLocks/>
          </p:cNvGrpSpPr>
          <p:nvPr/>
        </p:nvGrpSpPr>
        <p:grpSpPr bwMode="auto">
          <a:xfrm>
            <a:off x="5443538" y="4738688"/>
            <a:ext cx="1211262" cy="1631950"/>
            <a:chOff x="3141" y="2697"/>
            <a:chExt cx="763" cy="1028"/>
          </a:xfrm>
        </p:grpSpPr>
        <p:grpSp>
          <p:nvGrpSpPr>
            <p:cNvPr id="860192" name="Group 34"/>
            <p:cNvGrpSpPr>
              <a:grpSpLocks/>
            </p:cNvGrpSpPr>
            <p:nvPr/>
          </p:nvGrpSpPr>
          <p:grpSpPr bwMode="auto">
            <a:xfrm>
              <a:off x="3171" y="3228"/>
              <a:ext cx="733" cy="497"/>
              <a:chOff x="3137" y="3228"/>
              <a:chExt cx="740" cy="506"/>
            </a:xfrm>
          </p:grpSpPr>
          <p:sp>
            <p:nvSpPr>
              <p:cNvPr id="860194" name="Rectangle 35"/>
              <p:cNvSpPr>
                <a:spLocks noChangeArrowheads="1"/>
              </p:cNvSpPr>
              <p:nvPr/>
            </p:nvSpPr>
            <p:spPr bwMode="auto">
              <a:xfrm>
                <a:off x="3280" y="3228"/>
                <a:ext cx="396" cy="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Odell</a:t>
                </a:r>
              </a:p>
            </p:txBody>
          </p:sp>
          <p:sp>
            <p:nvSpPr>
              <p:cNvPr id="860195" name="Rectangle 36"/>
              <p:cNvSpPr>
                <a:spLocks noChangeArrowheads="1"/>
              </p:cNvSpPr>
              <p:nvPr/>
            </p:nvSpPr>
            <p:spPr bwMode="auto">
              <a:xfrm>
                <a:off x="3137" y="3518"/>
                <a:ext cx="740" cy="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Classification</a:t>
                </a:r>
              </a:p>
            </p:txBody>
          </p:sp>
        </p:grpSp>
        <p:sp>
          <p:nvSpPr>
            <p:cNvPr id="860193" name="Line 37"/>
            <p:cNvSpPr>
              <a:spLocks noChangeShapeType="1"/>
            </p:cNvSpPr>
            <p:nvPr/>
          </p:nvSpPr>
          <p:spPr bwMode="auto">
            <a:xfrm flipH="1" flipV="1">
              <a:off x="3141" y="2697"/>
              <a:ext cx="270" cy="5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16" name="Group 38"/>
          <p:cNvGrpSpPr>
            <a:grpSpLocks/>
          </p:cNvGrpSpPr>
          <p:nvPr/>
        </p:nvGrpSpPr>
        <p:grpSpPr bwMode="auto">
          <a:xfrm>
            <a:off x="3403600" y="4752975"/>
            <a:ext cx="1485900" cy="1654175"/>
            <a:chOff x="1856" y="2706"/>
            <a:chExt cx="936" cy="1042"/>
          </a:xfrm>
        </p:grpSpPr>
        <p:grpSp>
          <p:nvGrpSpPr>
            <p:cNvPr id="860188" name="Group 39"/>
            <p:cNvGrpSpPr>
              <a:grpSpLocks/>
            </p:cNvGrpSpPr>
            <p:nvPr/>
          </p:nvGrpSpPr>
          <p:grpSpPr bwMode="auto">
            <a:xfrm>
              <a:off x="1856" y="3254"/>
              <a:ext cx="936" cy="494"/>
              <a:chOff x="1809" y="3255"/>
              <a:chExt cx="944" cy="502"/>
            </a:xfrm>
          </p:grpSpPr>
          <p:sp>
            <p:nvSpPr>
              <p:cNvPr id="860190" name="Rectangle 40"/>
              <p:cNvSpPr>
                <a:spLocks noChangeArrowheads="1"/>
              </p:cNvSpPr>
              <p:nvPr/>
            </p:nvSpPr>
            <p:spPr bwMode="auto">
              <a:xfrm>
                <a:off x="1809" y="3255"/>
                <a:ext cx="892" cy="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Shlaer - Mellor</a:t>
                </a:r>
              </a:p>
            </p:txBody>
          </p:sp>
          <p:sp>
            <p:nvSpPr>
              <p:cNvPr id="860191" name="Rectangle 41"/>
              <p:cNvSpPr>
                <a:spLocks noChangeArrowheads="1"/>
              </p:cNvSpPr>
              <p:nvPr/>
            </p:nvSpPr>
            <p:spPr bwMode="auto">
              <a:xfrm>
                <a:off x="1872" y="3542"/>
                <a:ext cx="881"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Object lifecycles</a:t>
                </a:r>
              </a:p>
            </p:txBody>
          </p:sp>
        </p:grpSp>
        <p:sp>
          <p:nvSpPr>
            <p:cNvPr id="860189" name="Line 42"/>
            <p:cNvSpPr>
              <a:spLocks noChangeShapeType="1"/>
            </p:cNvSpPr>
            <p:nvPr/>
          </p:nvSpPr>
          <p:spPr bwMode="auto">
            <a:xfrm flipV="1">
              <a:off x="2457" y="2706"/>
              <a:ext cx="189" cy="5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graphicFrame>
        <p:nvGraphicFramePr>
          <p:cNvPr id="860172" name="Object 43"/>
          <p:cNvGraphicFramePr>
            <a:graphicFrameLocks/>
          </p:cNvGraphicFramePr>
          <p:nvPr/>
        </p:nvGraphicFramePr>
        <p:xfrm>
          <a:off x="3657600" y="3276600"/>
          <a:ext cx="2133600" cy="1419225"/>
        </p:xfrm>
        <a:graphic>
          <a:graphicData uri="http://schemas.openxmlformats.org/presentationml/2006/ole">
            <mc:AlternateContent xmlns:mc="http://schemas.openxmlformats.org/markup-compatibility/2006">
              <mc:Choice xmlns:v="urn:schemas-microsoft-com:vml" Requires="v">
                <p:oleObj name="Bitmap Image" r:id="rId3" imgW="3914939" imgH="3047877" progId="Paint.Picture">
                  <p:embed/>
                </p:oleObj>
              </mc:Choice>
              <mc:Fallback>
                <p:oleObj name="Bitmap Image" r:id="rId3" imgW="3914939" imgH="3047877" progId="Paint.Picture">
                  <p:embed/>
                  <p:pic>
                    <p:nvPicPr>
                      <p:cNvPr id="0" name="Object 4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3657600" y="3276600"/>
                        <a:ext cx="2133600" cy="1419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61645" dir="2700000" algn="ctr" rotWithShape="0">
                                <a:srgbClr val="000000">
                                  <a:alpha val="74997"/>
                                </a:srgbClr>
                              </a:outerShdw>
                            </a:effectLst>
                          </a14:hiddenEffects>
                        </a:ext>
                      </a:extLst>
                    </p:spPr>
                  </p:pic>
                </p:oleObj>
              </mc:Fallback>
            </mc:AlternateContent>
          </a:graphicData>
        </a:graphic>
      </p:graphicFrame>
      <p:grpSp>
        <p:nvGrpSpPr>
          <p:cNvPr id="18" name="Group 44"/>
          <p:cNvGrpSpPr>
            <a:grpSpLocks/>
          </p:cNvGrpSpPr>
          <p:nvPr/>
        </p:nvGrpSpPr>
        <p:grpSpPr bwMode="auto">
          <a:xfrm>
            <a:off x="895350" y="3671888"/>
            <a:ext cx="2727325" cy="790575"/>
            <a:chOff x="324" y="2169"/>
            <a:chExt cx="1718" cy="498"/>
          </a:xfrm>
        </p:grpSpPr>
        <p:sp>
          <p:nvSpPr>
            <p:cNvPr id="860184" name="Line 45"/>
            <p:cNvSpPr>
              <a:spLocks noChangeShapeType="1"/>
            </p:cNvSpPr>
            <p:nvPr/>
          </p:nvSpPr>
          <p:spPr bwMode="auto">
            <a:xfrm flipV="1">
              <a:off x="1186" y="2330"/>
              <a:ext cx="856" cy="81"/>
            </a:xfrm>
            <a:prstGeom prst="line">
              <a:avLst/>
            </a:prstGeom>
            <a:noFill/>
            <a:ln w="25400">
              <a:solidFill>
                <a:schemeClr val="folHlink"/>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60185" name="Group 46"/>
            <p:cNvGrpSpPr>
              <a:grpSpLocks/>
            </p:cNvGrpSpPr>
            <p:nvPr/>
          </p:nvGrpSpPr>
          <p:grpSpPr bwMode="auto">
            <a:xfrm>
              <a:off x="324" y="2169"/>
              <a:ext cx="695" cy="498"/>
              <a:chOff x="-830" y="2053"/>
              <a:chExt cx="695" cy="498"/>
            </a:xfrm>
          </p:grpSpPr>
          <p:sp>
            <p:nvSpPr>
              <p:cNvPr id="860186" name="Rectangle 47"/>
              <p:cNvSpPr>
                <a:spLocks noChangeArrowheads="1"/>
              </p:cNvSpPr>
              <p:nvPr/>
            </p:nvSpPr>
            <p:spPr bwMode="auto">
              <a:xfrm>
                <a:off x="-830" y="2053"/>
                <a:ext cx="69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Rumbaugh</a:t>
                </a:r>
              </a:p>
            </p:txBody>
          </p:sp>
          <p:sp>
            <p:nvSpPr>
              <p:cNvPr id="860187" name="Rectangle 48"/>
              <p:cNvSpPr>
                <a:spLocks noChangeArrowheads="1"/>
              </p:cNvSpPr>
              <p:nvPr/>
            </p:nvSpPr>
            <p:spPr bwMode="auto">
              <a:xfrm>
                <a:off x="-597" y="2339"/>
                <a:ext cx="349"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OMT</a:t>
                </a:r>
              </a:p>
            </p:txBody>
          </p:sp>
        </p:grpSp>
      </p:grpSp>
      <p:grpSp>
        <p:nvGrpSpPr>
          <p:cNvPr id="20" name="Group 49"/>
          <p:cNvGrpSpPr>
            <a:grpSpLocks/>
          </p:cNvGrpSpPr>
          <p:nvPr/>
        </p:nvGrpSpPr>
        <p:grpSpPr bwMode="auto">
          <a:xfrm>
            <a:off x="1163638" y="2552700"/>
            <a:ext cx="2417762" cy="952500"/>
            <a:chOff x="445" y="1464"/>
            <a:chExt cx="1523" cy="600"/>
          </a:xfrm>
        </p:grpSpPr>
        <p:sp>
          <p:nvSpPr>
            <p:cNvPr id="860180" name="Line 50"/>
            <p:cNvSpPr>
              <a:spLocks noChangeShapeType="1"/>
            </p:cNvSpPr>
            <p:nvPr/>
          </p:nvSpPr>
          <p:spPr bwMode="auto">
            <a:xfrm>
              <a:off x="1476" y="1812"/>
              <a:ext cx="492" cy="252"/>
            </a:xfrm>
            <a:prstGeom prst="line">
              <a:avLst/>
            </a:prstGeom>
            <a:noFill/>
            <a:ln w="25400">
              <a:solidFill>
                <a:schemeClr val="folHlink"/>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60181" name="Group 51"/>
            <p:cNvGrpSpPr>
              <a:grpSpLocks/>
            </p:cNvGrpSpPr>
            <p:nvPr/>
          </p:nvGrpSpPr>
          <p:grpSpPr bwMode="auto">
            <a:xfrm>
              <a:off x="445" y="1464"/>
              <a:ext cx="922" cy="498"/>
              <a:chOff x="445" y="1464"/>
              <a:chExt cx="922" cy="498"/>
            </a:xfrm>
          </p:grpSpPr>
          <p:sp>
            <p:nvSpPr>
              <p:cNvPr id="860182" name="Rectangle 52"/>
              <p:cNvSpPr>
                <a:spLocks noChangeArrowheads="1"/>
              </p:cNvSpPr>
              <p:nvPr/>
            </p:nvSpPr>
            <p:spPr bwMode="auto">
              <a:xfrm>
                <a:off x="915" y="1464"/>
                <a:ext cx="452"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Booch</a:t>
                </a:r>
              </a:p>
            </p:txBody>
          </p:sp>
          <p:sp>
            <p:nvSpPr>
              <p:cNvPr id="860183" name="Rectangle 53"/>
              <p:cNvSpPr>
                <a:spLocks noChangeArrowheads="1"/>
              </p:cNvSpPr>
              <p:nvPr/>
            </p:nvSpPr>
            <p:spPr bwMode="auto">
              <a:xfrm>
                <a:off x="445" y="1750"/>
                <a:ext cx="79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Booch method</a:t>
                </a:r>
              </a:p>
            </p:txBody>
          </p:sp>
        </p:grpSp>
      </p:grpSp>
      <p:grpSp>
        <p:nvGrpSpPr>
          <p:cNvPr id="22" name="Group 54"/>
          <p:cNvGrpSpPr>
            <a:grpSpLocks/>
          </p:cNvGrpSpPr>
          <p:nvPr/>
        </p:nvGrpSpPr>
        <p:grpSpPr bwMode="auto">
          <a:xfrm>
            <a:off x="1803400" y="4495800"/>
            <a:ext cx="1828800" cy="977900"/>
            <a:chOff x="1008" y="2688"/>
            <a:chExt cx="1152" cy="616"/>
          </a:xfrm>
        </p:grpSpPr>
        <p:sp>
          <p:nvSpPr>
            <p:cNvPr id="860176" name="Line 55"/>
            <p:cNvSpPr>
              <a:spLocks noChangeShapeType="1"/>
            </p:cNvSpPr>
            <p:nvPr/>
          </p:nvSpPr>
          <p:spPr bwMode="auto">
            <a:xfrm flipV="1">
              <a:off x="1844" y="2688"/>
              <a:ext cx="316" cy="259"/>
            </a:xfrm>
            <a:prstGeom prst="line">
              <a:avLst/>
            </a:prstGeom>
            <a:noFill/>
            <a:ln w="25400">
              <a:solidFill>
                <a:schemeClr val="folHlink"/>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grpSp>
          <p:nvGrpSpPr>
            <p:cNvPr id="860177" name="Group 56"/>
            <p:cNvGrpSpPr>
              <a:grpSpLocks/>
            </p:cNvGrpSpPr>
            <p:nvPr/>
          </p:nvGrpSpPr>
          <p:grpSpPr bwMode="auto">
            <a:xfrm>
              <a:off x="1008" y="2806"/>
              <a:ext cx="623" cy="498"/>
              <a:chOff x="-200" y="3444"/>
              <a:chExt cx="623" cy="498"/>
            </a:xfrm>
          </p:grpSpPr>
          <p:sp>
            <p:nvSpPr>
              <p:cNvPr id="860178" name="Rectangle 57"/>
              <p:cNvSpPr>
                <a:spLocks noChangeArrowheads="1"/>
              </p:cNvSpPr>
              <p:nvPr/>
            </p:nvSpPr>
            <p:spPr bwMode="auto">
              <a:xfrm>
                <a:off x="-200" y="3444"/>
                <a:ext cx="623"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a:latin typeface="Arial Narrow" charset="0"/>
                  </a:rPr>
                  <a:t>Jacobson</a:t>
                </a:r>
              </a:p>
            </p:txBody>
          </p:sp>
          <p:sp>
            <p:nvSpPr>
              <p:cNvPr id="860179" name="Rectangle 58"/>
              <p:cNvSpPr>
                <a:spLocks noChangeArrowheads="1"/>
              </p:cNvSpPr>
              <p:nvPr/>
            </p:nvSpPr>
            <p:spPr bwMode="auto">
              <a:xfrm>
                <a:off x="-49" y="3730"/>
                <a:ext cx="420"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eaLnBrk="0" hangingPunct="0"/>
                <a:r>
                  <a:rPr lang="en-US" altLang="zh-CN" sz="1600" i="1">
                    <a:latin typeface="Arial Narrow" charset="0"/>
                  </a:rPr>
                  <a:t>OOSE</a:t>
                </a:r>
              </a:p>
            </p:txBody>
          </p:sp>
        </p:grpSp>
      </p:gr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dissolve">
                                      <p:cBhvr>
                                        <p:cTn id="20" dur="500"/>
                                        <p:tgtEl>
                                          <p:spTgt spid="16"/>
                                        </p:tgtEl>
                                      </p:cBhvr>
                                    </p:animEffect>
                                  </p:childTnLst>
                                </p:cTn>
                              </p:par>
                            </p:childTnLst>
                          </p:cTn>
                        </p:par>
                        <p:par>
                          <p:cTn id="21" fill="hold" nodeType="afterGroup">
                            <p:stCondLst>
                              <p:cond delay="500"/>
                            </p:stCondLst>
                            <p:childTnLst>
                              <p:par>
                                <p:cTn id="22" presetID="9"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childTnLst>
                          </p:cTn>
                        </p:par>
                        <p:par>
                          <p:cTn id="25" fill="hold" nodeType="afterGroup">
                            <p:stCondLst>
                              <p:cond delay="1000"/>
                            </p:stCondLst>
                            <p:childTnLst>
                              <p:par>
                                <p:cTn id="26" presetID="9"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par>
                          <p:cTn id="29" fill="hold" nodeType="afterGroup">
                            <p:stCondLst>
                              <p:cond delay="1500"/>
                            </p:stCondLst>
                            <p:childTnLst>
                              <p:par>
                                <p:cTn id="30" presetID="9"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par>
                          <p:cTn id="33" fill="hold" nodeType="afterGroup">
                            <p:stCondLst>
                              <p:cond delay="2000"/>
                            </p:stCondLst>
                            <p:childTnLst>
                              <p:par>
                                <p:cTn id="34" presetID="9"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dissolve">
                                      <p:cBhvr>
                                        <p:cTn id="36" dur="500"/>
                                        <p:tgtEl>
                                          <p:spTgt spid="8"/>
                                        </p:tgtEl>
                                      </p:cBhvr>
                                    </p:animEffect>
                                  </p:childTnLst>
                                </p:cTn>
                              </p:par>
                            </p:childTnLst>
                          </p:cTn>
                        </p:par>
                        <p:par>
                          <p:cTn id="37" fill="hold" nodeType="afterGroup">
                            <p:stCondLst>
                              <p:cond delay="2500"/>
                            </p:stCondLst>
                            <p:childTnLst>
                              <p:par>
                                <p:cTn id="38" presetID="9"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dissolve">
                                      <p:cBhvr>
                                        <p:cTn id="40" dur="500"/>
                                        <p:tgtEl>
                                          <p:spTgt spid="6"/>
                                        </p:tgtEl>
                                      </p:cBhvr>
                                    </p:animEffect>
                                  </p:childTnLst>
                                </p:cTn>
                              </p:par>
                            </p:childTnLst>
                          </p:cTn>
                        </p:par>
                        <p:par>
                          <p:cTn id="41" fill="hold" nodeType="afterGroup">
                            <p:stCondLst>
                              <p:cond delay="3000"/>
                            </p:stCondLst>
                            <p:childTnLst>
                              <p:par>
                                <p:cTn id="42" presetID="9" presetClass="entr" presetSubtype="0"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500"/>
                                        <p:tgtEl>
                                          <p:spTgt spid="4"/>
                                        </p:tgtEl>
                                      </p:cBhvr>
                                    </p:animEffect>
                                  </p:childTnLst>
                                </p:cTn>
                              </p:par>
                            </p:childTnLst>
                          </p:cTn>
                        </p:par>
                        <p:par>
                          <p:cTn id="45" fill="hold" nodeType="afterGroup">
                            <p:stCondLst>
                              <p:cond delay="3500"/>
                            </p:stCondLst>
                            <p:childTnLst>
                              <p:par>
                                <p:cTn id="46" presetID="9" presetClass="entr" presetSubtype="0" fill="hold"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dissolve">
                                      <p:cBhvr>
                                        <p:cTn id="4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2"/>
          <p:cNvSpPr>
            <a:spLocks noGrp="1" noChangeArrowheads="1"/>
          </p:cNvSpPr>
          <p:nvPr>
            <p:ph type="title"/>
          </p:nvPr>
        </p:nvSpPr>
        <p:spPr/>
        <p:txBody>
          <a:bodyPr/>
          <a:lstStyle/>
          <a:p>
            <a:pPr eaLnBrk="1" hangingPunct="1"/>
            <a:r>
              <a:rPr lang="en-US" altLang="zh-CN" b="1">
                <a:latin typeface="Garamond" charset="0"/>
                <a:ea typeface="宋体" charset="0"/>
              </a:rPr>
              <a:t>Overview of the UML</a:t>
            </a:r>
          </a:p>
        </p:txBody>
      </p:sp>
      <p:sp>
        <p:nvSpPr>
          <p:cNvPr id="862210" name="Rectangle 3"/>
          <p:cNvSpPr>
            <a:spLocks noGrp="1" noChangeArrowheads="1"/>
          </p:cNvSpPr>
          <p:nvPr>
            <p:ph idx="1"/>
          </p:nvPr>
        </p:nvSpPr>
        <p:spPr/>
        <p:txBody>
          <a:bodyPr/>
          <a:lstStyle/>
          <a:p>
            <a:pPr eaLnBrk="1" hangingPunct="1"/>
            <a:r>
              <a:rPr lang="en-US" altLang="zh-CN">
                <a:latin typeface="Arial" charset="0"/>
                <a:ea typeface="宋体" charset="0"/>
              </a:rPr>
              <a:t>The UML is a language for</a:t>
            </a:r>
          </a:p>
          <a:p>
            <a:pPr lvl="1" eaLnBrk="1" hangingPunct="1"/>
            <a:r>
              <a:rPr lang="en-US" altLang="zh-CN">
                <a:latin typeface="Arial" charset="0"/>
                <a:ea typeface="宋体" charset="0"/>
              </a:rPr>
              <a:t>visualising</a:t>
            </a:r>
          </a:p>
          <a:p>
            <a:pPr lvl="1" eaLnBrk="1" hangingPunct="1"/>
            <a:r>
              <a:rPr lang="en-US" altLang="zh-CN">
                <a:latin typeface="Arial" charset="0"/>
                <a:ea typeface="宋体" charset="0"/>
              </a:rPr>
              <a:t>specifying</a:t>
            </a:r>
          </a:p>
          <a:p>
            <a:pPr lvl="1" eaLnBrk="1" hangingPunct="1"/>
            <a:r>
              <a:rPr lang="en-US" altLang="zh-CN">
                <a:latin typeface="Arial" charset="0"/>
                <a:ea typeface="宋体" charset="0"/>
              </a:rPr>
              <a:t>constructing</a:t>
            </a:r>
          </a:p>
          <a:p>
            <a:pPr lvl="1" eaLnBrk="1" hangingPunct="1"/>
            <a:r>
              <a:rPr lang="en-US" altLang="zh-CN">
                <a:latin typeface="Arial" charset="0"/>
                <a:ea typeface="宋体" charset="0"/>
              </a:rPr>
              <a:t>documenting</a:t>
            </a:r>
          </a:p>
          <a:p>
            <a:pPr eaLnBrk="1" hangingPunct="1">
              <a:buFont typeface="Wingdings" charset="0"/>
              <a:buNone/>
            </a:pPr>
            <a:r>
              <a:rPr lang="en-US" altLang="zh-CN">
                <a:latin typeface="Arial" charset="0"/>
                <a:ea typeface="宋体" charset="0"/>
              </a:rPr>
              <a:t>	the artifacts of a software-intensive system</a:t>
            </a:r>
          </a:p>
        </p:txBody>
      </p:sp>
      <p:sp>
        <p:nvSpPr>
          <p:cNvPr id="8622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E9ED5F6-C129-C445-B8AE-0C73C82E442B}" type="slidenum">
              <a:rPr lang="en-US" altLang="zh-CN" sz="1200">
                <a:latin typeface="Garamond" charset="0"/>
              </a:rPr>
              <a:pPr eaLnBrk="1" hangingPunct="1"/>
              <a:t>452</a:t>
            </a:fld>
            <a:endParaRPr lang="en-US" altLang="zh-CN" sz="1200">
              <a:latin typeface="Garamond" charset="0"/>
            </a:endParaRPr>
          </a:p>
        </p:txBody>
      </p:sp>
      <p:graphicFrame>
        <p:nvGraphicFramePr>
          <p:cNvPr id="862212" name="Object 4"/>
          <p:cNvGraphicFramePr>
            <a:graphicFrameLocks/>
          </p:cNvGraphicFramePr>
          <p:nvPr/>
        </p:nvGraphicFramePr>
        <p:xfrm>
          <a:off x="4267200" y="2195513"/>
          <a:ext cx="3276600" cy="1809750"/>
        </p:xfrm>
        <a:graphic>
          <a:graphicData uri="http://schemas.openxmlformats.org/presentationml/2006/ole">
            <mc:AlternateContent xmlns:mc="http://schemas.openxmlformats.org/markup-compatibility/2006">
              <mc:Choice xmlns:v="urn:schemas-microsoft-com:vml" Requires="v">
                <p:oleObj name="Bitmap Image" r:id="rId3" imgW="3914939" imgH="3047877" progId="Paint.Picture">
                  <p:embed/>
                </p:oleObj>
              </mc:Choice>
              <mc:Fallback>
                <p:oleObj name="Bitmap Image" r:id="rId3" imgW="3914939" imgH="3047877" progId="Paint.Picture">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invGray">
                      <a:xfrm>
                        <a:off x="4267200" y="2195513"/>
                        <a:ext cx="3276600" cy="1809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61645" dir="2700000" algn="ctr" rotWithShape="0">
                                <a:srgbClr val="000000">
                                  <a:alpha val="74997"/>
                                </a:srgbClr>
                              </a:outerShdw>
                            </a:effectLst>
                          </a14:hiddenEffects>
                        </a:ext>
                      </a:extLst>
                    </p:spPr>
                  </p:pic>
                </p:oleObj>
              </mc:Fallback>
            </mc:AlternateContent>
          </a:graphicData>
        </a:graphic>
      </p:graphicFrame>
    </p:spTree>
  </p:cSld>
  <p:clrMapOvr>
    <a:masterClrMapping/>
  </p:clrMapOvr>
  <p:transition spd="med"/>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449" name="Rectangle 2"/>
          <p:cNvSpPr>
            <a:spLocks noGrp="1" noChangeArrowheads="1"/>
          </p:cNvSpPr>
          <p:nvPr>
            <p:ph type="title"/>
          </p:nvPr>
        </p:nvSpPr>
        <p:spPr/>
        <p:txBody>
          <a:bodyPr/>
          <a:lstStyle/>
          <a:p>
            <a:pPr eaLnBrk="1" hangingPunct="1"/>
            <a:r>
              <a:rPr lang="en-US" altLang="zh-CN" b="1">
                <a:latin typeface="Garamond" charset="0"/>
                <a:ea typeface="宋体" charset="0"/>
              </a:rPr>
              <a:t>Diagrams in UML</a:t>
            </a:r>
            <a:endParaRPr lang="en-US" altLang="zh-CN">
              <a:latin typeface="Garamond" charset="0"/>
              <a:ea typeface="宋体" charset="0"/>
            </a:endParaRPr>
          </a:p>
        </p:txBody>
      </p:sp>
      <p:sp>
        <p:nvSpPr>
          <p:cNvPr id="872450"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0EC500F-0509-8141-BEDB-DAEB8B3A5031}" type="slidenum">
              <a:rPr lang="en-US" altLang="zh-CN" sz="1200">
                <a:latin typeface="Garamond" charset="0"/>
              </a:rPr>
              <a:pPr eaLnBrk="1" hangingPunct="1"/>
              <a:t>453</a:t>
            </a:fld>
            <a:endParaRPr lang="en-US" altLang="zh-CN" sz="1200">
              <a:latin typeface="Garamond" charset="0"/>
            </a:endParaRPr>
          </a:p>
        </p:txBody>
      </p:sp>
      <p:sp>
        <p:nvSpPr>
          <p:cNvPr id="872451" name="Line 3"/>
          <p:cNvSpPr>
            <a:spLocks noChangeShapeType="1"/>
          </p:cNvSpPr>
          <p:nvPr/>
        </p:nvSpPr>
        <p:spPr bwMode="auto">
          <a:xfrm flipV="1">
            <a:off x="4867275" y="2590800"/>
            <a:ext cx="2179638" cy="125730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72452" name="Line 4"/>
          <p:cNvSpPr>
            <a:spLocks noChangeShapeType="1"/>
          </p:cNvSpPr>
          <p:nvPr/>
        </p:nvSpPr>
        <p:spPr bwMode="auto">
          <a:xfrm>
            <a:off x="5011738" y="4046538"/>
            <a:ext cx="2035175" cy="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72453" name="Line 5"/>
          <p:cNvSpPr>
            <a:spLocks noChangeShapeType="1"/>
          </p:cNvSpPr>
          <p:nvPr/>
        </p:nvSpPr>
        <p:spPr bwMode="auto">
          <a:xfrm>
            <a:off x="2198688" y="2874963"/>
            <a:ext cx="2178050" cy="973137"/>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72454" name="Line 6"/>
          <p:cNvSpPr>
            <a:spLocks noChangeShapeType="1"/>
          </p:cNvSpPr>
          <p:nvPr/>
        </p:nvSpPr>
        <p:spPr bwMode="auto">
          <a:xfrm flipV="1">
            <a:off x="3009900" y="4548188"/>
            <a:ext cx="1150938" cy="57150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72455" name="Line 7"/>
          <p:cNvSpPr>
            <a:spLocks noChangeShapeType="1"/>
          </p:cNvSpPr>
          <p:nvPr/>
        </p:nvSpPr>
        <p:spPr bwMode="auto">
          <a:xfrm>
            <a:off x="3827463" y="2427288"/>
            <a:ext cx="530225" cy="1271587"/>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72456" name="Line 8"/>
          <p:cNvSpPr>
            <a:spLocks noChangeShapeType="1"/>
          </p:cNvSpPr>
          <p:nvPr/>
        </p:nvSpPr>
        <p:spPr bwMode="auto">
          <a:xfrm>
            <a:off x="2197100" y="4046538"/>
            <a:ext cx="2035175" cy="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72457" name="Line 9"/>
          <p:cNvSpPr>
            <a:spLocks noChangeShapeType="1"/>
          </p:cNvSpPr>
          <p:nvPr/>
        </p:nvSpPr>
        <p:spPr bwMode="auto">
          <a:xfrm flipH="1">
            <a:off x="4718050" y="2398713"/>
            <a:ext cx="530225" cy="1271587"/>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72458" name="Line 10"/>
          <p:cNvSpPr>
            <a:spLocks noChangeShapeType="1"/>
          </p:cNvSpPr>
          <p:nvPr/>
        </p:nvSpPr>
        <p:spPr bwMode="auto">
          <a:xfrm flipH="1" flipV="1">
            <a:off x="4808538" y="4046538"/>
            <a:ext cx="1609725" cy="930275"/>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74475" name="Rectangle 11"/>
          <p:cNvSpPr>
            <a:spLocks noChangeArrowheads="1"/>
          </p:cNvSpPr>
          <p:nvPr/>
        </p:nvSpPr>
        <p:spPr bwMode="auto">
          <a:xfrm>
            <a:off x="3563938" y="5156200"/>
            <a:ext cx="1458912"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endParaRPr lang="en-US" altLang="zh-CN" sz="1700">
              <a:effectLst>
                <a:outerShdw blurRad="38100" dist="38100" dir="2700000" algn="tl">
                  <a:srgbClr val="FFFFFF"/>
                </a:outerShdw>
              </a:effectLst>
              <a:latin typeface="Arial Narrow" charset="0"/>
            </a:endParaRPr>
          </a:p>
        </p:txBody>
      </p:sp>
      <p:grpSp>
        <p:nvGrpSpPr>
          <p:cNvPr id="872460" name="Group 12"/>
          <p:cNvGrpSpPr>
            <a:grpSpLocks/>
          </p:cNvGrpSpPr>
          <p:nvPr/>
        </p:nvGrpSpPr>
        <p:grpSpPr bwMode="auto">
          <a:xfrm>
            <a:off x="2781300" y="1814513"/>
            <a:ext cx="1746250" cy="1195387"/>
            <a:chOff x="1152" y="2148"/>
            <a:chExt cx="1165" cy="801"/>
          </a:xfrm>
        </p:grpSpPr>
        <p:sp>
          <p:nvSpPr>
            <p:cNvPr id="574477" name="Rectangle 13"/>
            <p:cNvSpPr>
              <a:spLocks noChangeArrowheads="1"/>
            </p:cNvSpPr>
            <p:nvPr/>
          </p:nvSpPr>
          <p:spPr bwMode="auto">
            <a:xfrm>
              <a:off x="1152" y="2148"/>
              <a:ext cx="973" cy="610"/>
            </a:xfrm>
            <a:prstGeom prst="rect">
              <a:avLst/>
            </a:prstGeom>
            <a:solidFill>
              <a:srgbClr val="EEF400"/>
            </a:solidFill>
            <a:ln w="9525">
              <a:solidFill>
                <a:schemeClr val="bg2"/>
              </a:solidFill>
              <a:miter lim="800000"/>
              <a:headEnd type="none" w="sm" len="sm"/>
              <a:tailEnd type="none" w="sm" len="sm"/>
            </a:ln>
            <a:effectLst/>
          </p:spPr>
          <p:txBody>
            <a:bodyPr wrap="none" lIns="76531" tIns="38266" rIns="76531" bIns="38266"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Use Case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478" name="Rectangle 14"/>
            <p:cNvSpPr>
              <a:spLocks noChangeArrowheads="1"/>
            </p:cNvSpPr>
            <p:nvPr/>
          </p:nvSpPr>
          <p:spPr bwMode="auto">
            <a:xfrm>
              <a:off x="1248" y="2244"/>
              <a:ext cx="970" cy="614"/>
            </a:xfrm>
            <a:prstGeom prst="rect">
              <a:avLst/>
            </a:prstGeom>
            <a:solidFill>
              <a:srgbClr val="EEF400"/>
            </a:solidFill>
            <a:ln w="9525">
              <a:solidFill>
                <a:schemeClr val="bg2"/>
              </a:solidFill>
              <a:miter lim="800000"/>
              <a:headEnd type="none" w="sm" len="sm"/>
              <a:tailEnd type="none" w="sm" len="sm"/>
            </a:ln>
            <a:effectLst/>
          </p:spPr>
          <p:txBody>
            <a:bodyPr wrap="none" lIns="76531" tIns="38266" rIns="76531" bIns="38266"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Use Case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479" name="Rectangle 15"/>
            <p:cNvSpPr>
              <a:spLocks noChangeArrowheads="1"/>
            </p:cNvSpPr>
            <p:nvPr/>
          </p:nvSpPr>
          <p:spPr bwMode="auto">
            <a:xfrm>
              <a:off x="1344" y="2339"/>
              <a:ext cx="973" cy="610"/>
            </a:xfrm>
            <a:prstGeom prst="rect">
              <a:avLst/>
            </a:prstGeom>
            <a:solidFill>
              <a:srgbClr val="EEF400"/>
            </a:solidFill>
            <a:ln w="9525">
              <a:solidFill>
                <a:schemeClr val="bg2"/>
              </a:solidFill>
              <a:miter lim="800000"/>
              <a:headEnd type="none" w="sm" len="sm"/>
              <a:tailEnd type="none" w="sm" len="sm"/>
            </a:ln>
            <a:effectLst/>
          </p:spPr>
          <p:txBody>
            <a:bodyPr wrap="none" lIns="76531" tIns="38266" rIns="76531" bIns="38266"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Use Case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grpSp>
      <p:grpSp>
        <p:nvGrpSpPr>
          <p:cNvPr id="872461" name="Group 16"/>
          <p:cNvGrpSpPr>
            <a:grpSpLocks/>
          </p:cNvGrpSpPr>
          <p:nvPr/>
        </p:nvGrpSpPr>
        <p:grpSpPr bwMode="auto">
          <a:xfrm>
            <a:off x="595313" y="3473450"/>
            <a:ext cx="1747837" cy="1195388"/>
            <a:chOff x="1070" y="2166"/>
            <a:chExt cx="1101" cy="753"/>
          </a:xfrm>
        </p:grpSpPr>
        <p:sp>
          <p:nvSpPr>
            <p:cNvPr id="574481" name="Rectangle 17"/>
            <p:cNvSpPr>
              <a:spLocks noChangeArrowheads="1"/>
            </p:cNvSpPr>
            <p:nvPr/>
          </p:nvSpPr>
          <p:spPr bwMode="auto">
            <a:xfrm>
              <a:off x="1070" y="2166"/>
              <a:ext cx="919" cy="573"/>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Scenario</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482" name="Rectangle 18"/>
            <p:cNvSpPr>
              <a:spLocks noChangeArrowheads="1"/>
            </p:cNvSpPr>
            <p:nvPr/>
          </p:nvSpPr>
          <p:spPr bwMode="auto">
            <a:xfrm>
              <a:off x="1161" y="2256"/>
              <a:ext cx="919" cy="573"/>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Scenario</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483" name="Rectangle 19"/>
            <p:cNvSpPr>
              <a:spLocks noChangeArrowheads="1"/>
            </p:cNvSpPr>
            <p:nvPr/>
          </p:nvSpPr>
          <p:spPr bwMode="auto">
            <a:xfrm>
              <a:off x="1252" y="2347"/>
              <a:ext cx="919" cy="572"/>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Collaboration</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grpSp>
      <p:grpSp>
        <p:nvGrpSpPr>
          <p:cNvPr id="872462" name="Group 20"/>
          <p:cNvGrpSpPr>
            <a:grpSpLocks/>
          </p:cNvGrpSpPr>
          <p:nvPr/>
        </p:nvGrpSpPr>
        <p:grpSpPr bwMode="auto">
          <a:xfrm>
            <a:off x="6757988" y="3473450"/>
            <a:ext cx="1747837" cy="1195388"/>
            <a:chOff x="3069" y="1174"/>
            <a:chExt cx="1101" cy="753"/>
          </a:xfrm>
        </p:grpSpPr>
        <p:sp>
          <p:nvSpPr>
            <p:cNvPr id="574485" name="Rectangle 21"/>
            <p:cNvSpPr>
              <a:spLocks noChangeArrowheads="1"/>
            </p:cNvSpPr>
            <p:nvPr/>
          </p:nvSpPr>
          <p:spPr bwMode="auto">
            <a:xfrm>
              <a:off x="3069" y="1174"/>
              <a:ext cx="919" cy="572"/>
            </a:xfrm>
            <a:prstGeom prst="rect">
              <a:avLst/>
            </a:prstGeom>
            <a:solidFill>
              <a:srgbClr val="FF66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State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486" name="Rectangle 22"/>
            <p:cNvSpPr>
              <a:spLocks noChangeArrowheads="1"/>
            </p:cNvSpPr>
            <p:nvPr/>
          </p:nvSpPr>
          <p:spPr bwMode="auto">
            <a:xfrm>
              <a:off x="3160" y="1264"/>
              <a:ext cx="919" cy="572"/>
            </a:xfrm>
            <a:prstGeom prst="rect">
              <a:avLst/>
            </a:prstGeom>
            <a:solidFill>
              <a:srgbClr val="FF66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State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872490" name="Rectangle 23"/>
            <p:cNvSpPr>
              <a:spLocks noChangeArrowheads="1"/>
            </p:cNvSpPr>
            <p:nvPr/>
          </p:nvSpPr>
          <p:spPr bwMode="auto">
            <a:xfrm>
              <a:off x="3251" y="1354"/>
              <a:ext cx="919" cy="573"/>
            </a:xfrm>
            <a:prstGeom prst="rect">
              <a:avLst/>
            </a:prstGeom>
            <a:solidFill>
              <a:srgbClr val="FF66FF"/>
            </a:solidFill>
            <a:ln w="9525">
              <a:solidFill>
                <a:schemeClr val="bg2"/>
              </a:solidFill>
              <a:miter lim="800000"/>
              <a:headEnd type="none" w="sm" len="sm"/>
              <a:tailEnd type="none" w="sm" len="sm"/>
            </a:ln>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pPr>
              <a:r>
                <a:rPr lang="en-US" altLang="zh-CN" sz="1700" b="1">
                  <a:latin typeface="Arial Narrow" charset="0"/>
                </a:rPr>
                <a:t>Component</a:t>
              </a:r>
            </a:p>
            <a:p>
              <a:pPr marL="384175" indent="-384175" algn="ctr" defTabSz="903288" eaLnBrk="0" hangingPunct="0">
                <a:lnSpc>
                  <a:spcPct val="90000"/>
                </a:lnSpc>
                <a:buClr>
                  <a:srgbClr val="F6BF69"/>
                </a:buClr>
                <a:buFont typeface="Monotype Sorts" charset="0"/>
                <a:buNone/>
              </a:pPr>
              <a:r>
                <a:rPr lang="en-US" altLang="zh-CN" sz="1700" b="1">
                  <a:latin typeface="Arial Narrow" charset="0"/>
                </a:rPr>
                <a:t>Diagrams</a:t>
              </a:r>
            </a:p>
          </p:txBody>
        </p:sp>
      </p:grpSp>
      <p:grpSp>
        <p:nvGrpSpPr>
          <p:cNvPr id="872463" name="Group 24"/>
          <p:cNvGrpSpPr>
            <a:grpSpLocks/>
          </p:cNvGrpSpPr>
          <p:nvPr/>
        </p:nvGrpSpPr>
        <p:grpSpPr bwMode="auto">
          <a:xfrm>
            <a:off x="5634038" y="4786313"/>
            <a:ext cx="1746250" cy="1193800"/>
            <a:chOff x="3586" y="1386"/>
            <a:chExt cx="1165" cy="801"/>
          </a:xfrm>
        </p:grpSpPr>
        <p:sp>
          <p:nvSpPr>
            <p:cNvPr id="574489" name="Rectangle 25"/>
            <p:cNvSpPr>
              <a:spLocks noChangeArrowheads="1"/>
            </p:cNvSpPr>
            <p:nvPr/>
          </p:nvSpPr>
          <p:spPr bwMode="auto">
            <a:xfrm>
              <a:off x="3586" y="1386"/>
              <a:ext cx="973" cy="609"/>
            </a:xfrm>
            <a:prstGeom prst="rect">
              <a:avLst/>
            </a:prstGeom>
            <a:solidFill>
              <a:srgbClr val="FF66FF"/>
            </a:solidFill>
            <a:ln w="9525">
              <a:solidFill>
                <a:schemeClr val="bg2"/>
              </a:solidFill>
              <a:miter lim="800000"/>
              <a:headEnd type="none" w="sm" len="sm"/>
              <a:tailEnd type="none" w="sm" len="sm"/>
            </a:ln>
            <a:effectLst/>
          </p:spPr>
          <p:txBody>
            <a:bodyPr wrap="none" lIns="76531" tIns="38266" rIns="76531" bIns="38266" anchor="ctr"/>
            <a:lstStyle/>
            <a:p>
              <a:pPr marL="384175" indent="-384175" algn="ctr" defTabSz="903288" eaLnBrk="0" hangingPunct="0">
                <a:lnSpc>
                  <a:spcPct val="90000"/>
                </a:lnSpc>
                <a:buClr>
                  <a:srgbClr val="F6BF69"/>
                </a:buClr>
                <a:buFont typeface="Monotype Sorts" charset="0"/>
                <a:buNone/>
                <a:defRPr/>
              </a:pPr>
              <a:r>
                <a:rPr lang="en-US" altLang="zh-CN" sz="1300" b="1">
                  <a:latin typeface="Arial Narrow" charset="0"/>
                </a:rPr>
                <a:t>Component</a:t>
              </a:r>
            </a:p>
            <a:p>
              <a:pPr marL="384175" indent="-384175" algn="ctr" defTabSz="903288" eaLnBrk="0" hangingPunct="0">
                <a:lnSpc>
                  <a:spcPct val="90000"/>
                </a:lnSpc>
                <a:buClr>
                  <a:srgbClr val="F6BF69"/>
                </a:buClr>
                <a:buFont typeface="Monotype Sorts" charset="0"/>
                <a:buNone/>
                <a:defRPr/>
              </a:pPr>
              <a:r>
                <a:rPr lang="en-US" altLang="zh-CN" sz="1300" b="1">
                  <a:latin typeface="Arial Narrow" charset="0"/>
                </a:rPr>
                <a:t>Diagrams</a:t>
              </a:r>
              <a:endParaRPr lang="en-US" altLang="zh-CN" sz="2300">
                <a:effectLst>
                  <a:outerShdw blurRad="38100" dist="38100" dir="2700000" algn="tl">
                    <a:srgbClr val="FFFFFF"/>
                  </a:outerShdw>
                </a:effectLst>
                <a:latin typeface="Arial Narrow" charset="0"/>
              </a:endParaRPr>
            </a:p>
          </p:txBody>
        </p:sp>
        <p:sp>
          <p:nvSpPr>
            <p:cNvPr id="574490" name="Rectangle 26"/>
            <p:cNvSpPr>
              <a:spLocks noChangeArrowheads="1"/>
            </p:cNvSpPr>
            <p:nvPr/>
          </p:nvSpPr>
          <p:spPr bwMode="auto">
            <a:xfrm>
              <a:off x="3682" y="1482"/>
              <a:ext cx="970" cy="609"/>
            </a:xfrm>
            <a:prstGeom prst="rect">
              <a:avLst/>
            </a:prstGeom>
            <a:solidFill>
              <a:srgbClr val="FF66FF"/>
            </a:solidFill>
            <a:ln w="9525">
              <a:solidFill>
                <a:schemeClr val="bg2"/>
              </a:solidFill>
              <a:miter lim="800000"/>
              <a:headEnd type="none" w="sm" len="sm"/>
              <a:tailEnd type="none" w="sm" len="sm"/>
            </a:ln>
            <a:effectLst/>
          </p:spPr>
          <p:txBody>
            <a:bodyPr wrap="none" lIns="76531" tIns="38266" rIns="76531" bIns="38266" anchor="ctr"/>
            <a:lstStyle/>
            <a:p>
              <a:pPr marL="384175" indent="-384175" algn="ctr" defTabSz="903288" eaLnBrk="0" hangingPunct="0">
                <a:lnSpc>
                  <a:spcPct val="90000"/>
                </a:lnSpc>
                <a:buClr>
                  <a:srgbClr val="F6BF69"/>
                </a:buClr>
                <a:buFont typeface="Monotype Sorts" charset="0"/>
                <a:buNone/>
                <a:defRPr/>
              </a:pPr>
              <a:r>
                <a:rPr lang="en-US" altLang="zh-CN" sz="1300" b="1">
                  <a:latin typeface="Arial Narrow" charset="0"/>
                </a:rPr>
                <a:t>Component</a:t>
              </a:r>
            </a:p>
            <a:p>
              <a:pPr marL="384175" indent="-384175" algn="ctr" defTabSz="903288" eaLnBrk="0" hangingPunct="0">
                <a:lnSpc>
                  <a:spcPct val="90000"/>
                </a:lnSpc>
                <a:buClr>
                  <a:srgbClr val="F6BF69"/>
                </a:buClr>
                <a:buFont typeface="Monotype Sorts" charset="0"/>
                <a:buNone/>
                <a:defRPr/>
              </a:pPr>
              <a:r>
                <a:rPr lang="en-US" altLang="zh-CN" sz="1300" b="1">
                  <a:latin typeface="Arial Narrow" charset="0"/>
                </a:rPr>
                <a:t>Diagrams</a:t>
              </a:r>
              <a:endParaRPr lang="en-US" altLang="zh-CN" sz="2300">
                <a:effectLst>
                  <a:outerShdw blurRad="38100" dist="38100" dir="2700000" algn="tl">
                    <a:srgbClr val="FFFFFF"/>
                  </a:outerShdw>
                </a:effectLst>
                <a:latin typeface="Arial Narrow" charset="0"/>
              </a:endParaRPr>
            </a:p>
          </p:txBody>
        </p:sp>
        <p:sp>
          <p:nvSpPr>
            <p:cNvPr id="574491" name="Rectangle 27"/>
            <p:cNvSpPr>
              <a:spLocks noChangeArrowheads="1"/>
            </p:cNvSpPr>
            <p:nvPr/>
          </p:nvSpPr>
          <p:spPr bwMode="auto">
            <a:xfrm>
              <a:off x="3778" y="1578"/>
              <a:ext cx="973" cy="609"/>
            </a:xfrm>
            <a:prstGeom prst="rect">
              <a:avLst/>
            </a:prstGeom>
            <a:solidFill>
              <a:srgbClr val="FF66FF"/>
            </a:solidFill>
            <a:ln w="9525">
              <a:solidFill>
                <a:schemeClr val="bg2"/>
              </a:solidFill>
              <a:miter lim="800000"/>
              <a:headEnd type="none" w="sm" len="sm"/>
              <a:tailEnd type="none" w="sm" len="sm"/>
            </a:ln>
            <a:effectLst/>
          </p:spPr>
          <p:txBody>
            <a:bodyPr wrap="none" lIns="76531" tIns="38266" rIns="76531" bIns="38266"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Deployment</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2300">
                <a:effectLst>
                  <a:outerShdw blurRad="38100" dist="38100" dir="2700000" algn="tl">
                    <a:srgbClr val="FFFFFF"/>
                  </a:outerShdw>
                </a:effectLst>
                <a:latin typeface="Arial Narrow" charset="0"/>
              </a:endParaRPr>
            </a:p>
          </p:txBody>
        </p:sp>
      </p:grpSp>
      <p:grpSp>
        <p:nvGrpSpPr>
          <p:cNvPr id="872464" name="Group 28"/>
          <p:cNvGrpSpPr>
            <a:grpSpLocks/>
          </p:cNvGrpSpPr>
          <p:nvPr/>
        </p:nvGrpSpPr>
        <p:grpSpPr bwMode="auto">
          <a:xfrm>
            <a:off x="6757988" y="1966913"/>
            <a:ext cx="1747837" cy="1195387"/>
            <a:chOff x="3069" y="1174"/>
            <a:chExt cx="1101" cy="753"/>
          </a:xfrm>
        </p:grpSpPr>
        <p:sp>
          <p:nvSpPr>
            <p:cNvPr id="574493" name="Rectangle 29"/>
            <p:cNvSpPr>
              <a:spLocks noChangeArrowheads="1"/>
            </p:cNvSpPr>
            <p:nvPr/>
          </p:nvSpPr>
          <p:spPr bwMode="auto">
            <a:xfrm>
              <a:off x="3069" y="1174"/>
              <a:ext cx="919" cy="572"/>
            </a:xfrm>
            <a:prstGeom prst="rect">
              <a:avLst/>
            </a:prstGeom>
            <a:solidFill>
              <a:srgbClr val="FF66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State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494" name="Rectangle 30"/>
            <p:cNvSpPr>
              <a:spLocks noChangeArrowheads="1"/>
            </p:cNvSpPr>
            <p:nvPr/>
          </p:nvSpPr>
          <p:spPr bwMode="auto">
            <a:xfrm>
              <a:off x="3160" y="1264"/>
              <a:ext cx="919" cy="572"/>
            </a:xfrm>
            <a:prstGeom prst="rect">
              <a:avLst/>
            </a:prstGeom>
            <a:solidFill>
              <a:srgbClr val="FF66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State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495" name="Rectangle 31"/>
            <p:cNvSpPr>
              <a:spLocks noChangeArrowheads="1"/>
            </p:cNvSpPr>
            <p:nvPr/>
          </p:nvSpPr>
          <p:spPr bwMode="auto">
            <a:xfrm>
              <a:off x="3251" y="1354"/>
              <a:ext cx="919" cy="573"/>
            </a:xfrm>
            <a:prstGeom prst="rect">
              <a:avLst/>
            </a:prstGeom>
            <a:solidFill>
              <a:srgbClr val="FF66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Object</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grpSp>
      <p:grpSp>
        <p:nvGrpSpPr>
          <p:cNvPr id="872465" name="Group 32"/>
          <p:cNvGrpSpPr>
            <a:grpSpLocks/>
          </p:cNvGrpSpPr>
          <p:nvPr/>
        </p:nvGrpSpPr>
        <p:grpSpPr bwMode="auto">
          <a:xfrm>
            <a:off x="457200" y="1981200"/>
            <a:ext cx="1747838" cy="1195388"/>
            <a:chOff x="1070" y="2166"/>
            <a:chExt cx="1101" cy="753"/>
          </a:xfrm>
        </p:grpSpPr>
        <p:sp>
          <p:nvSpPr>
            <p:cNvPr id="574497" name="Rectangle 33"/>
            <p:cNvSpPr>
              <a:spLocks noChangeArrowheads="1"/>
            </p:cNvSpPr>
            <p:nvPr/>
          </p:nvSpPr>
          <p:spPr bwMode="auto">
            <a:xfrm>
              <a:off x="1070" y="2166"/>
              <a:ext cx="919" cy="573"/>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Scenario</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498" name="Rectangle 34"/>
            <p:cNvSpPr>
              <a:spLocks noChangeArrowheads="1"/>
            </p:cNvSpPr>
            <p:nvPr/>
          </p:nvSpPr>
          <p:spPr bwMode="auto">
            <a:xfrm>
              <a:off x="1161" y="2256"/>
              <a:ext cx="919" cy="573"/>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Scenario</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499" name="Rectangle 35"/>
            <p:cNvSpPr>
              <a:spLocks noChangeArrowheads="1"/>
            </p:cNvSpPr>
            <p:nvPr/>
          </p:nvSpPr>
          <p:spPr bwMode="auto">
            <a:xfrm>
              <a:off x="1252" y="2347"/>
              <a:ext cx="919" cy="572"/>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Statechart</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grpSp>
      <p:grpSp>
        <p:nvGrpSpPr>
          <p:cNvPr id="872466" name="Group 36"/>
          <p:cNvGrpSpPr>
            <a:grpSpLocks/>
          </p:cNvGrpSpPr>
          <p:nvPr/>
        </p:nvGrpSpPr>
        <p:grpSpPr bwMode="auto">
          <a:xfrm>
            <a:off x="1524000" y="5029200"/>
            <a:ext cx="1746250" cy="1195388"/>
            <a:chOff x="1152" y="2148"/>
            <a:chExt cx="1165" cy="801"/>
          </a:xfrm>
        </p:grpSpPr>
        <p:sp>
          <p:nvSpPr>
            <p:cNvPr id="574501" name="Rectangle 37"/>
            <p:cNvSpPr>
              <a:spLocks noChangeArrowheads="1"/>
            </p:cNvSpPr>
            <p:nvPr/>
          </p:nvSpPr>
          <p:spPr bwMode="auto">
            <a:xfrm>
              <a:off x="1152" y="2148"/>
              <a:ext cx="973" cy="610"/>
            </a:xfrm>
            <a:prstGeom prst="rect">
              <a:avLst/>
            </a:prstGeom>
            <a:solidFill>
              <a:srgbClr val="66FFFF"/>
            </a:solidFill>
            <a:ln w="9525">
              <a:solidFill>
                <a:schemeClr val="bg2"/>
              </a:solidFill>
              <a:miter lim="800000"/>
              <a:headEnd type="none" w="sm" len="sm"/>
              <a:tailEnd type="none" w="sm" len="sm"/>
            </a:ln>
            <a:effectLst/>
          </p:spPr>
          <p:txBody>
            <a:bodyPr wrap="none" lIns="76531" tIns="38266" rIns="76531" bIns="38266"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Use Case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502" name="Rectangle 38"/>
            <p:cNvSpPr>
              <a:spLocks noChangeArrowheads="1"/>
            </p:cNvSpPr>
            <p:nvPr/>
          </p:nvSpPr>
          <p:spPr bwMode="auto">
            <a:xfrm>
              <a:off x="1248" y="2244"/>
              <a:ext cx="970" cy="614"/>
            </a:xfrm>
            <a:prstGeom prst="rect">
              <a:avLst/>
            </a:prstGeom>
            <a:solidFill>
              <a:srgbClr val="66FFFF"/>
            </a:solidFill>
            <a:ln w="9525">
              <a:solidFill>
                <a:schemeClr val="bg2"/>
              </a:solidFill>
              <a:miter lim="800000"/>
              <a:headEnd type="none" w="sm" len="sm"/>
              <a:tailEnd type="none" w="sm" len="sm"/>
            </a:ln>
            <a:effectLst/>
          </p:spPr>
          <p:txBody>
            <a:bodyPr wrap="none" lIns="76531" tIns="38266" rIns="76531" bIns="38266"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Use Case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503" name="Rectangle 39"/>
            <p:cNvSpPr>
              <a:spLocks noChangeArrowheads="1"/>
            </p:cNvSpPr>
            <p:nvPr/>
          </p:nvSpPr>
          <p:spPr bwMode="auto">
            <a:xfrm>
              <a:off x="1344" y="2339"/>
              <a:ext cx="973" cy="610"/>
            </a:xfrm>
            <a:prstGeom prst="rect">
              <a:avLst/>
            </a:prstGeom>
            <a:solidFill>
              <a:srgbClr val="66FFFF"/>
            </a:solidFill>
            <a:ln w="9525">
              <a:solidFill>
                <a:schemeClr val="bg2"/>
              </a:solidFill>
              <a:miter lim="800000"/>
              <a:headEnd type="none" w="sm" len="sm"/>
              <a:tailEnd type="none" w="sm" len="sm"/>
            </a:ln>
            <a:effectLst/>
          </p:spPr>
          <p:txBody>
            <a:bodyPr wrap="none" lIns="76531" tIns="38266" rIns="76531" bIns="38266"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Sequence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grpSp>
      <p:grpSp>
        <p:nvGrpSpPr>
          <p:cNvPr id="872467" name="Group 40"/>
          <p:cNvGrpSpPr>
            <a:grpSpLocks/>
          </p:cNvGrpSpPr>
          <p:nvPr/>
        </p:nvGrpSpPr>
        <p:grpSpPr bwMode="auto">
          <a:xfrm>
            <a:off x="4554538" y="1346200"/>
            <a:ext cx="1747837" cy="1195388"/>
            <a:chOff x="3069" y="1174"/>
            <a:chExt cx="1101" cy="753"/>
          </a:xfrm>
        </p:grpSpPr>
        <p:sp>
          <p:nvSpPr>
            <p:cNvPr id="574505" name="Rectangle 41"/>
            <p:cNvSpPr>
              <a:spLocks noChangeArrowheads="1"/>
            </p:cNvSpPr>
            <p:nvPr/>
          </p:nvSpPr>
          <p:spPr bwMode="auto">
            <a:xfrm>
              <a:off x="3069" y="1174"/>
              <a:ext cx="919" cy="572"/>
            </a:xfrm>
            <a:prstGeom prst="rect">
              <a:avLst/>
            </a:prstGeom>
            <a:solidFill>
              <a:srgbClr val="FF66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State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506" name="Rectangle 42"/>
            <p:cNvSpPr>
              <a:spLocks noChangeArrowheads="1"/>
            </p:cNvSpPr>
            <p:nvPr/>
          </p:nvSpPr>
          <p:spPr bwMode="auto">
            <a:xfrm>
              <a:off x="3160" y="1264"/>
              <a:ext cx="919" cy="572"/>
            </a:xfrm>
            <a:prstGeom prst="rect">
              <a:avLst/>
            </a:prstGeom>
            <a:solidFill>
              <a:srgbClr val="FF66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State</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574507" name="Rectangle 43"/>
            <p:cNvSpPr>
              <a:spLocks noChangeArrowheads="1"/>
            </p:cNvSpPr>
            <p:nvPr/>
          </p:nvSpPr>
          <p:spPr bwMode="auto">
            <a:xfrm>
              <a:off x="3251" y="1354"/>
              <a:ext cx="919" cy="573"/>
            </a:xfrm>
            <a:prstGeom prst="rect">
              <a:avLst/>
            </a:prstGeom>
            <a:solidFill>
              <a:srgbClr val="FF66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Class</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grpSp>
      <p:sp>
        <p:nvSpPr>
          <p:cNvPr id="872468" name="Line 44"/>
          <p:cNvSpPr>
            <a:spLocks noChangeShapeType="1"/>
          </p:cNvSpPr>
          <p:nvPr/>
        </p:nvSpPr>
        <p:spPr bwMode="auto">
          <a:xfrm>
            <a:off x="4554538" y="4668838"/>
            <a:ext cx="0" cy="450850"/>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xmlns="">
                <a:noFill/>
              </a14:hiddenFill>
            </a:ext>
          </a:extLst>
        </p:spPr>
        <p:txBody>
          <a:bodyPr wrap="none" anchor="ctr"/>
          <a:lstStyle/>
          <a:p>
            <a:endParaRPr lang="en-US"/>
          </a:p>
        </p:txBody>
      </p:sp>
      <p:sp>
        <p:nvSpPr>
          <p:cNvPr id="574509" name="Rectangle 45"/>
          <p:cNvSpPr>
            <a:spLocks noChangeArrowheads="1"/>
          </p:cNvSpPr>
          <p:nvPr/>
        </p:nvSpPr>
        <p:spPr bwMode="auto">
          <a:xfrm>
            <a:off x="3716338" y="5308600"/>
            <a:ext cx="1458912"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endParaRPr lang="en-US" altLang="zh-CN" sz="1700">
              <a:effectLst>
                <a:outerShdw blurRad="38100" dist="38100" dir="2700000" algn="tl">
                  <a:srgbClr val="FFFFFF"/>
                </a:outerShdw>
              </a:effectLst>
              <a:latin typeface="Arial Narrow" charset="0"/>
            </a:endParaRPr>
          </a:p>
        </p:txBody>
      </p:sp>
      <p:sp>
        <p:nvSpPr>
          <p:cNvPr id="574510" name="Rectangle 46"/>
          <p:cNvSpPr>
            <a:spLocks noChangeArrowheads="1"/>
          </p:cNvSpPr>
          <p:nvPr/>
        </p:nvSpPr>
        <p:spPr bwMode="auto">
          <a:xfrm>
            <a:off x="3868738" y="5461000"/>
            <a:ext cx="1458912"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Activity</a:t>
            </a:r>
          </a:p>
          <a:p>
            <a:pPr marL="384175" indent="-384175" algn="ctr" defTabSz="903288" eaLnBrk="0" hangingPunct="0">
              <a:lnSpc>
                <a:spcPct val="90000"/>
              </a:lnSpc>
              <a:buClr>
                <a:srgbClr val="F6BF69"/>
              </a:buClr>
              <a:buFont typeface="Monotype Sorts" charset="0"/>
              <a:buNone/>
              <a:defRPr/>
            </a:pPr>
            <a:r>
              <a:rPr lang="en-US" altLang="zh-CN" sz="1700" b="1">
                <a:latin typeface="Arial Narrow" charset="0"/>
              </a:rPr>
              <a:t>Diagrams</a:t>
            </a:r>
            <a:endParaRPr lang="en-US" altLang="zh-CN" sz="1700">
              <a:effectLst>
                <a:outerShdw blurRad="38100" dist="38100" dir="2700000" algn="tl">
                  <a:srgbClr val="FFFFFF"/>
                </a:outerShdw>
              </a:effectLst>
              <a:latin typeface="Arial Narrow" charset="0"/>
            </a:endParaRPr>
          </a:p>
        </p:txBody>
      </p:sp>
      <p:sp>
        <p:nvSpPr>
          <p:cNvPr id="872471" name="AutoShape 47"/>
          <p:cNvSpPr>
            <a:spLocks noChangeArrowheads="1"/>
          </p:cNvSpPr>
          <p:nvPr/>
        </p:nvSpPr>
        <p:spPr bwMode="auto">
          <a:xfrm>
            <a:off x="3957638" y="3455988"/>
            <a:ext cx="1281112" cy="1195387"/>
          </a:xfrm>
          <a:prstGeom prst="can">
            <a:avLst>
              <a:gd name="adj" fmla="val 39255"/>
            </a:avLst>
          </a:prstGeom>
          <a:solidFill>
            <a:schemeClr val="bg1"/>
          </a:solidFill>
          <a:ln w="9525">
            <a:solidFill>
              <a:schemeClr val="bg2"/>
            </a:solidFill>
            <a:round/>
            <a:headEnd/>
            <a:tailEnd/>
          </a:ln>
        </p:spPr>
        <p:txBody>
          <a:bodyPr wrap="none" lIns="107950" tIns="53975" rIns="107950" bIns="53975" anchor="ctr"/>
          <a:lstStyle/>
          <a:p>
            <a:endParaRPr lang="zh-CN" altLang="en-US"/>
          </a:p>
        </p:txBody>
      </p:sp>
      <p:sp>
        <p:nvSpPr>
          <p:cNvPr id="872472" name="Rectangle 48"/>
          <p:cNvSpPr>
            <a:spLocks noChangeArrowheads="1"/>
          </p:cNvSpPr>
          <p:nvPr/>
        </p:nvSpPr>
        <p:spPr bwMode="auto">
          <a:xfrm>
            <a:off x="4173538" y="4021138"/>
            <a:ext cx="825500" cy="34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7950" tIns="53975" rIns="107950" bIns="53975">
            <a:spAutoFit/>
          </a:bodyPr>
          <a:lstStyle/>
          <a:p>
            <a:pPr eaLnBrk="0" hangingPunct="0">
              <a:lnSpc>
                <a:spcPct val="90000"/>
              </a:lnSpc>
              <a:buClr>
                <a:srgbClr val="F6BF69"/>
              </a:buClr>
              <a:buFont typeface="Monotype Sorts" charset="0"/>
              <a:buNone/>
            </a:pPr>
            <a:r>
              <a:rPr lang="en-US" altLang="zh-CN" sz="1700" b="1" dirty="0">
                <a:latin typeface="Arial Narrow" charset="0"/>
              </a:rPr>
              <a:t>Models</a:t>
            </a:r>
          </a:p>
        </p:txBody>
      </p:sp>
    </p:spTree>
  </p:cSld>
  <p:clrMapOvr>
    <a:masterClrMapping/>
  </p:clrMapOvr>
  <p:transition spd="med"/>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7" name="Rectangle 2"/>
          <p:cNvSpPr>
            <a:spLocks noGrp="1" noChangeArrowheads="1"/>
          </p:cNvSpPr>
          <p:nvPr>
            <p:ph type="title"/>
          </p:nvPr>
        </p:nvSpPr>
        <p:spPr>
          <a:xfrm>
            <a:off x="458788" y="661988"/>
            <a:ext cx="8229600" cy="608012"/>
          </a:xfrm>
        </p:spPr>
        <p:txBody>
          <a:bodyPr/>
          <a:lstStyle/>
          <a:p>
            <a:pPr eaLnBrk="1" hangingPunct="1"/>
            <a:r>
              <a:rPr lang="en-US" altLang="zh-CN">
                <a:latin typeface="Garamond" charset="0"/>
                <a:ea typeface="宋体" charset="0"/>
              </a:rPr>
              <a:t>Requirements</a:t>
            </a:r>
          </a:p>
        </p:txBody>
      </p:sp>
      <p:sp>
        <p:nvSpPr>
          <p:cNvPr id="874498" name="Rectangle 3"/>
          <p:cNvSpPr>
            <a:spLocks noGrp="1" noChangeArrowheads="1"/>
          </p:cNvSpPr>
          <p:nvPr>
            <p:ph idx="1"/>
          </p:nvPr>
        </p:nvSpPr>
        <p:spPr>
          <a:xfrm>
            <a:off x="838200" y="1219200"/>
            <a:ext cx="7848600" cy="5056188"/>
          </a:xfrm>
        </p:spPr>
        <p:txBody>
          <a:bodyPr/>
          <a:lstStyle/>
          <a:p>
            <a:pPr eaLnBrk="1" hangingPunct="1">
              <a:lnSpc>
                <a:spcPct val="90000"/>
              </a:lnSpc>
            </a:pPr>
            <a:r>
              <a:rPr lang="en-US" altLang="zh-CN" sz="2600" dirty="0">
                <a:latin typeface="Arial" charset="0"/>
                <a:ea typeface="宋体" charset="0"/>
              </a:rPr>
              <a:t>Structure</a:t>
            </a:r>
          </a:p>
          <a:p>
            <a:pPr marL="742950" lvl="1" indent="-285750" eaLnBrk="1" hangingPunct="1">
              <a:lnSpc>
                <a:spcPct val="90000"/>
              </a:lnSpc>
            </a:pPr>
            <a:r>
              <a:rPr lang="en-US" altLang="zh-CN" sz="2200" dirty="0">
                <a:latin typeface="Arial" charset="0"/>
                <a:ea typeface="宋体" charset="0"/>
              </a:rPr>
              <a:t>e.g., system hierarchies, interconnections</a:t>
            </a:r>
          </a:p>
          <a:p>
            <a:pPr eaLnBrk="1" hangingPunct="1">
              <a:lnSpc>
                <a:spcPct val="90000"/>
              </a:lnSpc>
            </a:pPr>
            <a:r>
              <a:rPr lang="en-US" altLang="zh-CN" sz="2600" dirty="0">
                <a:latin typeface="Arial" charset="0"/>
                <a:ea typeface="宋体" charset="0"/>
              </a:rPr>
              <a:t>Behavior</a:t>
            </a:r>
          </a:p>
          <a:p>
            <a:pPr marL="742950" lvl="1" indent="-285750" eaLnBrk="1" hangingPunct="1">
              <a:lnSpc>
                <a:spcPct val="90000"/>
              </a:lnSpc>
            </a:pPr>
            <a:r>
              <a:rPr lang="en-US" altLang="zh-CN" sz="2200" dirty="0">
                <a:latin typeface="Arial" charset="0"/>
                <a:ea typeface="宋体" charset="0"/>
              </a:rPr>
              <a:t>e.g., function-based behaviors, state-based behaviors</a:t>
            </a:r>
          </a:p>
          <a:p>
            <a:pPr eaLnBrk="1" hangingPunct="1">
              <a:lnSpc>
                <a:spcPct val="90000"/>
              </a:lnSpc>
            </a:pPr>
            <a:r>
              <a:rPr lang="en-US" altLang="zh-CN" sz="2600" dirty="0">
                <a:latin typeface="Arial" charset="0"/>
                <a:ea typeface="宋体" charset="0"/>
              </a:rPr>
              <a:t>Properties</a:t>
            </a:r>
          </a:p>
          <a:p>
            <a:pPr marL="742950" lvl="1" indent="-285750" eaLnBrk="1" hangingPunct="1">
              <a:lnSpc>
                <a:spcPct val="90000"/>
              </a:lnSpc>
            </a:pPr>
            <a:r>
              <a:rPr lang="en-US" altLang="zh-CN" sz="2200" dirty="0">
                <a:latin typeface="Arial" charset="0"/>
                <a:ea typeface="宋体" charset="0"/>
              </a:rPr>
              <a:t>e.g.,  parametric models, time variable attributes</a:t>
            </a:r>
          </a:p>
          <a:p>
            <a:pPr eaLnBrk="1" hangingPunct="1">
              <a:lnSpc>
                <a:spcPct val="90000"/>
              </a:lnSpc>
            </a:pPr>
            <a:r>
              <a:rPr lang="en-US" altLang="zh-CN" sz="2600" dirty="0">
                <a:latin typeface="Arial" charset="0"/>
                <a:ea typeface="宋体" charset="0"/>
              </a:rPr>
              <a:t>Requirements</a:t>
            </a:r>
          </a:p>
          <a:p>
            <a:pPr marL="742950" lvl="1" indent="-285750" eaLnBrk="1" hangingPunct="1">
              <a:lnSpc>
                <a:spcPct val="90000"/>
              </a:lnSpc>
            </a:pPr>
            <a:r>
              <a:rPr lang="en-US" altLang="zh-CN" sz="2200" dirty="0">
                <a:latin typeface="Arial" charset="0"/>
                <a:ea typeface="宋体" charset="0"/>
              </a:rPr>
              <a:t> e.g., requirements hierarchies, traceability</a:t>
            </a:r>
          </a:p>
          <a:p>
            <a:pPr eaLnBrk="1" hangingPunct="1">
              <a:lnSpc>
                <a:spcPct val="90000"/>
              </a:lnSpc>
            </a:pPr>
            <a:r>
              <a:rPr lang="en-US" altLang="zh-CN" sz="2600" dirty="0">
                <a:latin typeface="Arial" charset="0"/>
                <a:ea typeface="宋体" charset="0"/>
              </a:rPr>
              <a:t>Verification</a:t>
            </a:r>
          </a:p>
          <a:p>
            <a:pPr marL="742950" lvl="1" indent="-285750" eaLnBrk="1" hangingPunct="1">
              <a:lnSpc>
                <a:spcPct val="90000"/>
              </a:lnSpc>
            </a:pPr>
            <a:r>
              <a:rPr lang="en-US" altLang="zh-CN" sz="2200" dirty="0">
                <a:latin typeface="Arial" charset="0"/>
                <a:ea typeface="宋体" charset="0"/>
              </a:rPr>
              <a:t>e.g., test cases, verification results</a:t>
            </a:r>
            <a:endParaRPr lang="en-US" altLang="zh-CN" sz="2000" dirty="0">
              <a:latin typeface="Arial" charset="0"/>
              <a:ea typeface="宋体" charset="0"/>
            </a:endParaRPr>
          </a:p>
        </p:txBody>
      </p:sp>
      <p:sp>
        <p:nvSpPr>
          <p:cNvPr id="8744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32AA250-9CB9-4544-B42A-88A63D245A36}" type="slidenum">
              <a:rPr lang="en-US" altLang="zh-CN" sz="1200">
                <a:latin typeface="Garamond" charset="0"/>
              </a:rPr>
              <a:pPr eaLnBrk="1" hangingPunct="1"/>
              <a:t>454</a:t>
            </a:fld>
            <a:endParaRPr lang="en-US" altLang="zh-CN" sz="1200">
              <a:latin typeface="Garamond" charset="0"/>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5" name="Rectangle 2"/>
          <p:cNvSpPr>
            <a:spLocks noGrp="1" noChangeArrowheads="1"/>
          </p:cNvSpPr>
          <p:nvPr>
            <p:ph type="title"/>
          </p:nvPr>
        </p:nvSpPr>
        <p:spPr/>
        <p:txBody>
          <a:bodyPr/>
          <a:lstStyle/>
          <a:p>
            <a:pPr eaLnBrk="1" hangingPunct="1"/>
            <a:r>
              <a:rPr lang="en-US" altLang="zh-CN">
                <a:latin typeface="Garamond" charset="0"/>
                <a:ea typeface="宋体" charset="0"/>
              </a:rPr>
              <a:t>Evaluation Criteria</a:t>
            </a:r>
          </a:p>
        </p:txBody>
      </p:sp>
      <p:sp>
        <p:nvSpPr>
          <p:cNvPr id="876546" name="Rectangle 3"/>
          <p:cNvSpPr>
            <a:spLocks noGrp="1" noChangeArrowheads="1"/>
          </p:cNvSpPr>
          <p:nvPr>
            <p:ph idx="1"/>
          </p:nvPr>
        </p:nvSpPr>
        <p:spPr>
          <a:xfrm>
            <a:off x="395288" y="1196975"/>
            <a:ext cx="8229600" cy="5184775"/>
          </a:xfrm>
        </p:spPr>
        <p:txBody>
          <a:bodyPr/>
          <a:lstStyle/>
          <a:p>
            <a:pPr eaLnBrk="1" hangingPunct="1">
              <a:lnSpc>
                <a:spcPct val="90000"/>
              </a:lnSpc>
            </a:pPr>
            <a:r>
              <a:rPr lang="en-US" altLang="zh-CN" sz="2600">
                <a:latin typeface="Arial" charset="0"/>
                <a:ea typeface="宋体" charset="0"/>
              </a:rPr>
              <a:t>Ease of use</a:t>
            </a:r>
          </a:p>
          <a:p>
            <a:pPr eaLnBrk="1" hangingPunct="1">
              <a:lnSpc>
                <a:spcPct val="90000"/>
              </a:lnSpc>
            </a:pPr>
            <a:r>
              <a:rPr lang="en-US" altLang="zh-CN" sz="2600">
                <a:latin typeface="Arial" charset="0"/>
                <a:ea typeface="宋体" charset="0"/>
              </a:rPr>
              <a:t>Unambiguous</a:t>
            </a:r>
          </a:p>
          <a:p>
            <a:pPr eaLnBrk="1" hangingPunct="1">
              <a:lnSpc>
                <a:spcPct val="90000"/>
              </a:lnSpc>
            </a:pPr>
            <a:r>
              <a:rPr lang="en-US" altLang="zh-CN" sz="2600">
                <a:latin typeface="Arial" charset="0"/>
                <a:ea typeface="宋体" charset="0"/>
              </a:rPr>
              <a:t>Precise</a:t>
            </a:r>
          </a:p>
          <a:p>
            <a:pPr eaLnBrk="1" hangingPunct="1">
              <a:lnSpc>
                <a:spcPct val="90000"/>
              </a:lnSpc>
            </a:pPr>
            <a:r>
              <a:rPr lang="en-US" altLang="zh-CN" sz="2600">
                <a:latin typeface="Arial" charset="0"/>
                <a:ea typeface="宋体" charset="0"/>
              </a:rPr>
              <a:t>Complete</a:t>
            </a:r>
          </a:p>
          <a:p>
            <a:pPr eaLnBrk="1" hangingPunct="1">
              <a:lnSpc>
                <a:spcPct val="90000"/>
              </a:lnSpc>
            </a:pPr>
            <a:r>
              <a:rPr lang="en-US" altLang="zh-CN" sz="2600">
                <a:latin typeface="Arial" charset="0"/>
                <a:ea typeface="宋体" charset="0"/>
              </a:rPr>
              <a:t>Scalable</a:t>
            </a:r>
          </a:p>
          <a:p>
            <a:pPr eaLnBrk="1" hangingPunct="1">
              <a:lnSpc>
                <a:spcPct val="90000"/>
              </a:lnSpc>
            </a:pPr>
            <a:r>
              <a:rPr lang="en-US" altLang="zh-CN" sz="2600">
                <a:latin typeface="Arial" charset="0"/>
                <a:ea typeface="宋体" charset="0"/>
              </a:rPr>
              <a:t>Adaptable to different domains</a:t>
            </a:r>
          </a:p>
          <a:p>
            <a:pPr eaLnBrk="1" hangingPunct="1">
              <a:lnSpc>
                <a:spcPct val="90000"/>
              </a:lnSpc>
            </a:pPr>
            <a:r>
              <a:rPr lang="en-US" altLang="zh-CN" sz="2600">
                <a:latin typeface="Arial" charset="0"/>
                <a:ea typeface="宋体" charset="0"/>
              </a:rPr>
              <a:t>Capable of complete model interchange</a:t>
            </a:r>
          </a:p>
          <a:p>
            <a:pPr eaLnBrk="1" hangingPunct="1">
              <a:lnSpc>
                <a:spcPct val="90000"/>
              </a:lnSpc>
            </a:pPr>
            <a:r>
              <a:rPr lang="en-US" altLang="zh-CN" sz="2600">
                <a:latin typeface="Arial" charset="0"/>
                <a:ea typeface="宋体" charset="0"/>
              </a:rPr>
              <a:t>Evolvable</a:t>
            </a:r>
          </a:p>
          <a:p>
            <a:pPr eaLnBrk="1" hangingPunct="1">
              <a:lnSpc>
                <a:spcPct val="90000"/>
              </a:lnSpc>
            </a:pPr>
            <a:r>
              <a:rPr lang="en-US" altLang="zh-CN" sz="2600">
                <a:latin typeface="Arial" charset="0"/>
                <a:ea typeface="宋体" charset="0"/>
              </a:rPr>
              <a:t>Process and method independent</a:t>
            </a:r>
          </a:p>
          <a:p>
            <a:pPr eaLnBrk="1" hangingPunct="1">
              <a:lnSpc>
                <a:spcPct val="90000"/>
              </a:lnSpc>
            </a:pPr>
            <a:r>
              <a:rPr lang="en-US" altLang="zh-CN" sz="2600">
                <a:latin typeface="Arial" charset="0"/>
                <a:ea typeface="宋体" charset="0"/>
              </a:rPr>
              <a:t>Compliant with UML 2.0 metamodel</a:t>
            </a:r>
          </a:p>
          <a:p>
            <a:pPr eaLnBrk="1" hangingPunct="1">
              <a:lnSpc>
                <a:spcPct val="90000"/>
              </a:lnSpc>
            </a:pPr>
            <a:r>
              <a:rPr lang="en-US" altLang="zh-CN" sz="2600">
                <a:latin typeface="Arial" charset="0"/>
                <a:ea typeface="宋体" charset="0"/>
              </a:rPr>
              <a:t>Verifiable</a:t>
            </a:r>
          </a:p>
        </p:txBody>
      </p:sp>
      <p:sp>
        <p:nvSpPr>
          <p:cNvPr id="8765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CE6797C-633C-6448-9D61-0A8F6BB02286}" type="slidenum">
              <a:rPr lang="en-US" altLang="zh-CN" sz="1200">
                <a:latin typeface="Garamond" charset="0"/>
              </a:rPr>
              <a:pPr eaLnBrk="1" hangingPunct="1"/>
              <a:t>455</a:t>
            </a:fld>
            <a:endParaRPr lang="en-US" altLang="zh-CN" sz="1200">
              <a:latin typeface="Garamond" charset="0"/>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569" name="Rectangle 2"/>
          <p:cNvSpPr>
            <a:spLocks noGrp="1" noChangeArrowheads="1"/>
          </p:cNvSpPr>
          <p:nvPr>
            <p:ph type="title"/>
          </p:nvPr>
        </p:nvSpPr>
        <p:spPr/>
        <p:txBody>
          <a:bodyPr/>
          <a:lstStyle/>
          <a:p>
            <a:pPr eaLnBrk="1" hangingPunct="1"/>
            <a:r>
              <a:rPr lang="en-US" altLang="zh-CN">
                <a:latin typeface="Garamond" charset="0"/>
                <a:ea typeface="宋体" charset="0"/>
              </a:rPr>
              <a:t>Design Goals</a:t>
            </a:r>
          </a:p>
        </p:txBody>
      </p:sp>
      <p:sp>
        <p:nvSpPr>
          <p:cNvPr id="877570" name="Rectangle 3"/>
          <p:cNvSpPr>
            <a:spLocks noGrp="1" noChangeArrowheads="1"/>
          </p:cNvSpPr>
          <p:nvPr>
            <p:ph idx="1"/>
          </p:nvPr>
        </p:nvSpPr>
        <p:spPr>
          <a:xfrm>
            <a:off x="838200" y="1219200"/>
            <a:ext cx="7772400" cy="5073650"/>
          </a:xfrm>
        </p:spPr>
        <p:txBody>
          <a:bodyPr/>
          <a:lstStyle/>
          <a:p>
            <a:pPr eaLnBrk="1" hangingPunct="1">
              <a:lnSpc>
                <a:spcPct val="80000"/>
              </a:lnSpc>
            </a:pPr>
            <a:r>
              <a:rPr lang="en-US" altLang="zh-CN" sz="2400">
                <a:latin typeface="Arial" charset="0"/>
                <a:ea typeface="宋体" charset="0"/>
              </a:rPr>
              <a:t>Satisfy UML for SE RFP requirements</a:t>
            </a:r>
          </a:p>
          <a:p>
            <a:pPr marL="742950" lvl="1" indent="-285750" eaLnBrk="1" hangingPunct="1">
              <a:lnSpc>
                <a:spcPct val="80000"/>
              </a:lnSpc>
            </a:pPr>
            <a:r>
              <a:rPr lang="en-US" altLang="zh-CN" sz="2400">
                <a:latin typeface="Arial" charset="0"/>
                <a:ea typeface="宋体" charset="0"/>
              </a:rPr>
              <a:t>6.5 Mandatory req</a:t>
            </a:r>
            <a:r>
              <a:rPr lang="en-US" altLang="zh-CN" sz="2400">
                <a:latin typeface="Tahoma" charset="0"/>
                <a:ea typeface="宋体" charset="0"/>
              </a:rPr>
              <a:t>’</a:t>
            </a:r>
            <a:r>
              <a:rPr lang="en-US" altLang="zh-CN" sz="2400">
                <a:latin typeface="Arial" charset="0"/>
                <a:ea typeface="宋体" charset="0"/>
              </a:rPr>
              <a:t>ts, 6.6 Optional req</a:t>
            </a:r>
            <a:r>
              <a:rPr lang="en-US" altLang="zh-CN" sz="2400">
                <a:latin typeface="Tahoma" charset="0"/>
                <a:ea typeface="宋体" charset="0"/>
              </a:rPr>
              <a:t>’</a:t>
            </a:r>
            <a:r>
              <a:rPr lang="en-US" altLang="zh-CN" sz="2400">
                <a:latin typeface="Arial" charset="0"/>
                <a:ea typeface="宋体" charset="0"/>
              </a:rPr>
              <a:t>ts</a:t>
            </a:r>
          </a:p>
          <a:p>
            <a:pPr eaLnBrk="1" hangingPunct="1">
              <a:lnSpc>
                <a:spcPct val="80000"/>
              </a:lnSpc>
            </a:pPr>
            <a:r>
              <a:rPr lang="en-US" altLang="zh-CN" sz="2400">
                <a:latin typeface="Arial" charset="0"/>
                <a:ea typeface="宋体" charset="0"/>
              </a:rPr>
              <a:t>Reuse UML 2.0 to the extent practical</a:t>
            </a:r>
          </a:p>
          <a:p>
            <a:pPr marL="742950" lvl="1" indent="-285750" eaLnBrk="1" hangingPunct="1">
              <a:lnSpc>
                <a:spcPct val="90000"/>
              </a:lnSpc>
            </a:pPr>
            <a:r>
              <a:rPr lang="en-US" altLang="zh-CN" sz="2400">
                <a:latin typeface="Arial" charset="0"/>
                <a:ea typeface="宋体" charset="0"/>
              </a:rPr>
              <a:t>select subset of UML 2.0 reusable for SE apps</a:t>
            </a:r>
          </a:p>
          <a:p>
            <a:pPr marL="742950" lvl="1" indent="-285750" eaLnBrk="1" hangingPunct="1">
              <a:lnSpc>
                <a:spcPct val="90000"/>
              </a:lnSpc>
            </a:pPr>
            <a:r>
              <a:rPr lang="en-US" altLang="zh-CN" sz="2400">
                <a:latin typeface="Arial" charset="0"/>
                <a:ea typeface="宋体" charset="0"/>
              </a:rPr>
              <a:t>parsimoniously add new constructs and diagrams needed for SE</a:t>
            </a:r>
          </a:p>
          <a:p>
            <a:pPr eaLnBrk="1" hangingPunct="1">
              <a:lnSpc>
                <a:spcPct val="90000"/>
              </a:lnSpc>
            </a:pPr>
            <a:r>
              <a:rPr lang="en-US" altLang="zh-CN" sz="2400">
                <a:latin typeface="Arial" charset="0"/>
                <a:ea typeface="宋体" charset="0"/>
              </a:rPr>
              <a:t>Incrementally grow the language</a:t>
            </a:r>
          </a:p>
          <a:p>
            <a:pPr marL="742950" lvl="1" indent="-285750" eaLnBrk="1" hangingPunct="1">
              <a:lnSpc>
                <a:spcPct val="90000"/>
              </a:lnSpc>
            </a:pPr>
            <a:r>
              <a:rPr lang="en-US" altLang="zh-CN" sz="2400">
                <a:latin typeface="Arial" charset="0"/>
                <a:ea typeface="宋体" charset="0"/>
              </a:rPr>
              <a:t>prevent scope and schedule creep</a:t>
            </a:r>
          </a:p>
          <a:p>
            <a:pPr marL="742950" lvl="1" indent="-285750" eaLnBrk="1" hangingPunct="1">
              <a:lnSpc>
                <a:spcPct val="90000"/>
              </a:lnSpc>
            </a:pPr>
            <a:r>
              <a:rPr lang="en-US" altLang="zh-CN" sz="2400">
                <a:latin typeface="Arial" charset="0"/>
                <a:ea typeface="宋体" charset="0"/>
              </a:rPr>
              <a:t>take advantage of SE user feedback as language evolves via minor and major revisions</a:t>
            </a:r>
          </a:p>
        </p:txBody>
      </p:sp>
      <p:sp>
        <p:nvSpPr>
          <p:cNvPr id="8775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A92785E-05A7-1041-92B7-9242AC2F171C}" type="slidenum">
              <a:rPr lang="en-US" altLang="zh-CN" sz="1200">
                <a:latin typeface="Garamond" charset="0"/>
              </a:rPr>
              <a:pPr eaLnBrk="1" hangingPunct="1"/>
              <a:t>456</a:t>
            </a:fld>
            <a:endParaRPr lang="en-US" altLang="zh-CN" sz="1200">
              <a:latin typeface="Garamond" charset="0"/>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593" name="Rectangle 2"/>
          <p:cNvSpPr>
            <a:spLocks noGrp="1" noChangeArrowheads="1"/>
          </p:cNvSpPr>
          <p:nvPr>
            <p:ph type="title"/>
          </p:nvPr>
        </p:nvSpPr>
        <p:spPr>
          <a:xfrm>
            <a:off x="838200" y="609600"/>
            <a:ext cx="6172200" cy="531813"/>
          </a:xfrm>
        </p:spPr>
        <p:txBody>
          <a:bodyPr/>
          <a:lstStyle/>
          <a:p>
            <a:pPr eaLnBrk="1" hangingPunct="1"/>
            <a:r>
              <a:rPr lang="en-US" altLang="zh-CN">
                <a:latin typeface="Garamond" charset="0"/>
                <a:ea typeface="宋体" charset="0"/>
              </a:rPr>
              <a:t>UML 2.0 Support for SE </a:t>
            </a:r>
          </a:p>
        </p:txBody>
      </p:sp>
      <p:sp>
        <p:nvSpPr>
          <p:cNvPr id="878594" name="Rectangle 3"/>
          <p:cNvSpPr>
            <a:spLocks noGrp="1" noChangeArrowheads="1"/>
          </p:cNvSpPr>
          <p:nvPr>
            <p:ph idx="1"/>
          </p:nvPr>
        </p:nvSpPr>
        <p:spPr>
          <a:xfrm>
            <a:off x="652463" y="1639888"/>
            <a:ext cx="7997825" cy="4422775"/>
          </a:xfrm>
        </p:spPr>
        <p:txBody>
          <a:bodyPr/>
          <a:lstStyle/>
          <a:p>
            <a:pPr marL="222250" indent="-222250" defTabSz="887413" eaLnBrk="1" hangingPunct="1">
              <a:lnSpc>
                <a:spcPct val="90000"/>
              </a:lnSpc>
            </a:pPr>
            <a:r>
              <a:rPr lang="en-US" altLang="zh-CN" sz="2600">
                <a:latin typeface="Arial" charset="0"/>
                <a:ea typeface="宋体" charset="0"/>
              </a:rPr>
              <a:t>Allows for more flexible System, Subsystem and Component representations</a:t>
            </a:r>
          </a:p>
          <a:p>
            <a:pPr marL="222250" indent="-222250" defTabSz="887413" eaLnBrk="1" hangingPunct="1">
              <a:lnSpc>
                <a:spcPct val="90000"/>
              </a:lnSpc>
            </a:pPr>
            <a:r>
              <a:rPr lang="en-US" altLang="zh-CN" sz="2600">
                <a:latin typeface="Arial" charset="0"/>
                <a:ea typeface="宋体" charset="0"/>
              </a:rPr>
              <a:t>Structural decomposition</a:t>
            </a:r>
          </a:p>
          <a:p>
            <a:pPr marL="615950" lvl="1" indent="-279400" defTabSz="887413" eaLnBrk="1" hangingPunct="1">
              <a:lnSpc>
                <a:spcPct val="90000"/>
              </a:lnSpc>
            </a:pPr>
            <a:r>
              <a:rPr lang="en-US" altLang="zh-CN" sz="2200">
                <a:latin typeface="Arial" charset="0"/>
                <a:ea typeface="宋体" charset="0"/>
              </a:rPr>
              <a:t>e.g., Classes, Components, Subsystems</a:t>
            </a:r>
          </a:p>
          <a:p>
            <a:pPr marL="222250" indent="-222250" defTabSz="887413" eaLnBrk="1" hangingPunct="1">
              <a:lnSpc>
                <a:spcPct val="90000"/>
              </a:lnSpc>
            </a:pPr>
            <a:r>
              <a:rPr lang="en-US" altLang="zh-CN" sz="2600">
                <a:latin typeface="Arial" charset="0"/>
                <a:ea typeface="宋体" charset="0"/>
              </a:rPr>
              <a:t>System and component interconnections</a:t>
            </a:r>
          </a:p>
          <a:p>
            <a:pPr marL="615950" lvl="1" indent="-279400" defTabSz="887413" eaLnBrk="1" hangingPunct="1">
              <a:lnSpc>
                <a:spcPct val="90000"/>
              </a:lnSpc>
            </a:pPr>
            <a:r>
              <a:rPr lang="en-US" altLang="zh-CN" sz="2200">
                <a:latin typeface="Arial" charset="0"/>
                <a:ea typeface="宋体" charset="0"/>
              </a:rPr>
              <a:t>via Parts, Ports, Connectors</a:t>
            </a:r>
          </a:p>
          <a:p>
            <a:pPr marL="222250" indent="-222250" defTabSz="887413" eaLnBrk="1" hangingPunct="1">
              <a:lnSpc>
                <a:spcPct val="90000"/>
              </a:lnSpc>
            </a:pPr>
            <a:r>
              <a:rPr lang="en-US" altLang="zh-CN" sz="2600">
                <a:latin typeface="Arial" charset="0"/>
                <a:ea typeface="宋体" charset="0"/>
              </a:rPr>
              <a:t>Behavior decomposition</a:t>
            </a:r>
          </a:p>
          <a:p>
            <a:pPr marL="615950" lvl="1" indent="-279400" defTabSz="887413" eaLnBrk="1" hangingPunct="1">
              <a:lnSpc>
                <a:spcPct val="90000"/>
              </a:lnSpc>
            </a:pPr>
            <a:r>
              <a:rPr lang="en-US" altLang="zh-CN" sz="2200">
                <a:latin typeface="Arial" charset="0"/>
                <a:ea typeface="宋体" charset="0"/>
              </a:rPr>
              <a:t>e.g., Sequences, Activities, State Machines</a:t>
            </a:r>
          </a:p>
          <a:p>
            <a:pPr marL="222250" indent="-222250" defTabSz="887413" eaLnBrk="1" hangingPunct="1">
              <a:lnSpc>
                <a:spcPct val="90000"/>
              </a:lnSpc>
            </a:pPr>
            <a:r>
              <a:rPr lang="en-US" altLang="zh-CN" sz="2600">
                <a:latin typeface="Arial" charset="0"/>
                <a:ea typeface="宋体" charset="0"/>
              </a:rPr>
              <a:t>Enhancements to Activity diagrams</a:t>
            </a:r>
          </a:p>
          <a:p>
            <a:pPr marL="615950" lvl="1" indent="-279400" defTabSz="887413" eaLnBrk="1" hangingPunct="1">
              <a:lnSpc>
                <a:spcPct val="90000"/>
              </a:lnSpc>
            </a:pPr>
            <a:r>
              <a:rPr lang="en-US" altLang="zh-CN" sz="2200">
                <a:latin typeface="Arial" charset="0"/>
                <a:ea typeface="宋体" charset="0"/>
              </a:rPr>
              <a:t>e.g., data and control flow constructs, activity partitions/swim lanes</a:t>
            </a:r>
          </a:p>
        </p:txBody>
      </p:sp>
      <p:sp>
        <p:nvSpPr>
          <p:cNvPr id="8785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BBD2981-9DE0-1A42-8A76-70A4A121762D}" type="slidenum">
              <a:rPr lang="en-US" altLang="zh-CN" sz="1200">
                <a:latin typeface="Garamond" charset="0"/>
              </a:rPr>
              <a:pPr eaLnBrk="1" hangingPunct="1"/>
              <a:t>457</a:t>
            </a:fld>
            <a:endParaRPr lang="en-US" altLang="zh-CN" sz="1200">
              <a:latin typeface="Garamond" charset="0"/>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7" name="Rectangle 2"/>
          <p:cNvSpPr>
            <a:spLocks noGrp="1" noChangeArrowheads="1"/>
          </p:cNvSpPr>
          <p:nvPr>
            <p:ph type="title"/>
          </p:nvPr>
        </p:nvSpPr>
        <p:spPr>
          <a:xfrm>
            <a:off x="762000" y="609600"/>
            <a:ext cx="7312025" cy="531813"/>
          </a:xfrm>
        </p:spPr>
        <p:txBody>
          <a:bodyPr/>
          <a:lstStyle/>
          <a:p>
            <a:pPr eaLnBrk="1" hangingPunct="1"/>
            <a:r>
              <a:rPr lang="en-US" altLang="zh-CN">
                <a:latin typeface="Garamond" charset="0"/>
                <a:ea typeface="宋体" charset="0"/>
              </a:rPr>
              <a:t>UML 2.0 Support for SE </a:t>
            </a:r>
            <a:r>
              <a:rPr lang="en-US" altLang="zh-CN" sz="2900">
                <a:latin typeface="Garamond" charset="0"/>
                <a:ea typeface="宋体" charset="0"/>
              </a:rPr>
              <a:t>(cont.)</a:t>
            </a:r>
          </a:p>
        </p:txBody>
      </p:sp>
      <p:sp>
        <p:nvSpPr>
          <p:cNvPr id="879618" name="Rectangle 3"/>
          <p:cNvSpPr>
            <a:spLocks noGrp="1" noChangeArrowheads="1"/>
          </p:cNvSpPr>
          <p:nvPr>
            <p:ph idx="1"/>
          </p:nvPr>
        </p:nvSpPr>
        <p:spPr>
          <a:xfrm>
            <a:off x="611188" y="1484313"/>
            <a:ext cx="8001000" cy="5105400"/>
          </a:xfrm>
        </p:spPr>
        <p:txBody>
          <a:bodyPr/>
          <a:lstStyle/>
          <a:p>
            <a:pPr eaLnBrk="1" hangingPunct="1">
              <a:lnSpc>
                <a:spcPct val="80000"/>
              </a:lnSpc>
            </a:pPr>
            <a:r>
              <a:rPr lang="en-US" altLang="zh-CN" sz="2600">
                <a:latin typeface="Arial" charset="0"/>
                <a:ea typeface="宋体" charset="0"/>
              </a:rPr>
              <a:t>Enhancements to Interaction diagrams</a:t>
            </a:r>
          </a:p>
          <a:p>
            <a:pPr marL="742950" lvl="1" indent="-285750" eaLnBrk="1" hangingPunct="1">
              <a:lnSpc>
                <a:spcPct val="80000"/>
              </a:lnSpc>
            </a:pPr>
            <a:r>
              <a:rPr lang="en-US" altLang="zh-CN" sz="2200">
                <a:latin typeface="Arial" charset="0"/>
                <a:ea typeface="宋体" charset="0"/>
              </a:rPr>
              <a:t>e.g., alternative sequences, reference sequences, interaction overview, timing diagrams</a:t>
            </a:r>
          </a:p>
          <a:p>
            <a:pPr eaLnBrk="1" hangingPunct="1">
              <a:lnSpc>
                <a:spcPct val="80000"/>
              </a:lnSpc>
            </a:pPr>
            <a:r>
              <a:rPr lang="en-US" altLang="zh-CN" sz="2600">
                <a:latin typeface="Arial" charset="0"/>
                <a:ea typeface="宋体" charset="0"/>
              </a:rPr>
              <a:t>Support for information flows between components</a:t>
            </a:r>
          </a:p>
          <a:p>
            <a:pPr eaLnBrk="1" hangingPunct="1">
              <a:lnSpc>
                <a:spcPct val="80000"/>
              </a:lnSpc>
            </a:pPr>
            <a:r>
              <a:rPr lang="en-US" altLang="zh-CN" sz="2600">
                <a:latin typeface="Arial" charset="0"/>
                <a:ea typeface="宋体" charset="0"/>
              </a:rPr>
              <a:t>Improved Profile and extension mechanisms</a:t>
            </a:r>
          </a:p>
          <a:p>
            <a:pPr eaLnBrk="1" hangingPunct="1">
              <a:lnSpc>
                <a:spcPct val="80000"/>
              </a:lnSpc>
            </a:pPr>
            <a:r>
              <a:rPr lang="en-US" altLang="zh-CN" sz="2600">
                <a:latin typeface="Arial" charset="0"/>
                <a:ea typeface="宋体" charset="0"/>
              </a:rPr>
              <a:t>Support for complete model interchange, including diagrams</a:t>
            </a:r>
          </a:p>
          <a:p>
            <a:pPr eaLnBrk="1" hangingPunct="1">
              <a:lnSpc>
                <a:spcPct val="80000"/>
              </a:lnSpc>
            </a:pPr>
            <a:r>
              <a:rPr lang="en-US" altLang="zh-CN" sz="2600">
                <a:latin typeface="Arial" charset="0"/>
                <a:ea typeface="宋体" charset="0"/>
              </a:rPr>
              <a:t>Compliance points and levels for standardizing tool compliance</a:t>
            </a:r>
          </a:p>
          <a:p>
            <a:pPr eaLnBrk="1" hangingPunct="1">
              <a:lnSpc>
                <a:spcPct val="80000"/>
              </a:lnSpc>
            </a:pPr>
            <a:r>
              <a:rPr lang="en-US" altLang="zh-CN" sz="2600">
                <a:latin typeface="Arial" charset="0"/>
                <a:ea typeface="宋体" charset="0"/>
              </a:rPr>
              <a:t>Does not preclude continuous time varying properties</a:t>
            </a:r>
          </a:p>
          <a:p>
            <a:pPr marL="742950" lvl="1" indent="-285750" eaLnBrk="1" hangingPunct="1">
              <a:lnSpc>
                <a:spcPct val="80000"/>
              </a:lnSpc>
            </a:pPr>
            <a:r>
              <a:rPr lang="en-US" altLang="zh-CN" sz="2200">
                <a:latin typeface="Arial" charset="0"/>
                <a:ea typeface="宋体" charset="0"/>
              </a:rPr>
              <a:t>especially important for SE applications</a:t>
            </a:r>
          </a:p>
        </p:txBody>
      </p:sp>
      <p:sp>
        <p:nvSpPr>
          <p:cNvPr id="8796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3281EA2-7615-EB43-8F0B-67F9DAA582AE}" type="slidenum">
              <a:rPr lang="en-US" altLang="zh-CN" sz="1200">
                <a:latin typeface="Garamond" charset="0"/>
              </a:rPr>
              <a:pPr eaLnBrk="1" hangingPunct="1"/>
              <a:t>458</a:t>
            </a:fld>
            <a:endParaRPr lang="en-US" altLang="zh-CN" sz="1200">
              <a:latin typeface="Garamond" charset="0"/>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41" name="Rectangle 2"/>
          <p:cNvSpPr>
            <a:spLocks noGrp="1" noChangeArrowheads="1"/>
          </p:cNvSpPr>
          <p:nvPr>
            <p:ph type="title"/>
          </p:nvPr>
        </p:nvSpPr>
        <p:spPr/>
        <p:txBody>
          <a:bodyPr/>
          <a:lstStyle/>
          <a:p>
            <a:pPr eaLnBrk="1" hangingPunct="1"/>
            <a:r>
              <a:rPr lang="en-US" altLang="zh-CN">
                <a:latin typeface="Garamond" charset="0"/>
                <a:ea typeface="宋体" charset="0"/>
              </a:rPr>
              <a:t>UML 2.0 Diagram Taxonomy</a:t>
            </a:r>
          </a:p>
        </p:txBody>
      </p:sp>
      <p:graphicFrame>
        <p:nvGraphicFramePr>
          <p:cNvPr id="880642" name="Object 3"/>
          <p:cNvGraphicFramePr>
            <a:graphicFrameLocks noGrp="1" noChangeAspect="1"/>
          </p:cNvGraphicFramePr>
          <p:nvPr>
            <p:ph idx="1"/>
          </p:nvPr>
        </p:nvGraphicFramePr>
        <p:xfrm>
          <a:off x="366713" y="1271588"/>
          <a:ext cx="8410575" cy="4867275"/>
        </p:xfrm>
        <a:graphic>
          <a:graphicData uri="http://schemas.openxmlformats.org/presentationml/2006/ole">
            <mc:AlternateContent xmlns:mc="http://schemas.openxmlformats.org/markup-compatibility/2006">
              <mc:Choice xmlns:v="urn:schemas-microsoft-com:vml" Requires="v">
                <p:oleObj name="VISIO" r:id="rId2" imgW="7472172" imgH="4325112" progId="Visio.Drawing.6">
                  <p:embed/>
                </p:oleObj>
              </mc:Choice>
              <mc:Fallback>
                <p:oleObj name="VISIO" r:id="rId2" imgW="7472172" imgH="4325112" progId="Visio.Drawing.6">
                  <p:embed/>
                  <p:pic>
                    <p:nvPicPr>
                      <p:cNvPr id="0" name="Object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3" y="1271588"/>
                        <a:ext cx="8410575" cy="4867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8806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6B95BE6-21C3-A94B-90F3-85EAF19926C8}" type="slidenum">
              <a:rPr lang="en-US" altLang="zh-CN" sz="1200">
                <a:latin typeface="Garamond" charset="0"/>
              </a:rPr>
              <a:pPr eaLnBrk="1" hangingPunct="1"/>
              <a:t>459</a:t>
            </a:fld>
            <a:endParaRPr lang="en-US" altLang="zh-CN" sz="1200">
              <a:latin typeface="Garamond"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tLang="zh-CN" sz="3800" b="1">
                <a:solidFill>
                  <a:schemeClr val="tx1"/>
                </a:solidFill>
                <a:latin typeface="Garamond" charset="0"/>
                <a:ea typeface="宋体" charset="0"/>
              </a:rPr>
              <a:t>The Stabilising Era (1965-1980)</a:t>
            </a:r>
          </a:p>
        </p:txBody>
      </p:sp>
      <p:sp>
        <p:nvSpPr>
          <p:cNvPr id="95234" name="Rectangle 3"/>
          <p:cNvSpPr>
            <a:spLocks noGrp="1" noChangeArrowheads="1"/>
          </p:cNvSpPr>
          <p:nvPr>
            <p:ph idx="1"/>
          </p:nvPr>
        </p:nvSpPr>
        <p:spPr/>
        <p:txBody>
          <a:bodyPr/>
          <a:lstStyle/>
          <a:p>
            <a:pPr eaLnBrk="1" hangingPunct="1">
              <a:lnSpc>
                <a:spcPct val="90000"/>
              </a:lnSpc>
            </a:pPr>
            <a:r>
              <a:rPr lang="en-US" altLang="zh-CN" sz="2600">
                <a:latin typeface="Arial" charset="0"/>
                <a:ea typeface="宋体" charset="0"/>
              </a:rPr>
              <a:t>Software became a corporate asset and its value became huge. </a:t>
            </a:r>
          </a:p>
          <a:p>
            <a:pPr eaLnBrk="1" hangingPunct="1">
              <a:lnSpc>
                <a:spcPct val="90000"/>
              </a:lnSpc>
            </a:pPr>
            <a:r>
              <a:rPr lang="en-US" altLang="zh-CN" sz="2600">
                <a:latin typeface="Arial" charset="0"/>
                <a:ea typeface="宋体" charset="0"/>
              </a:rPr>
              <a:t>Academic computing started in the late 60's. </a:t>
            </a:r>
          </a:p>
          <a:p>
            <a:pPr eaLnBrk="1" hangingPunct="1">
              <a:lnSpc>
                <a:spcPct val="90000"/>
              </a:lnSpc>
            </a:pPr>
            <a:r>
              <a:rPr lang="en-US" altLang="zh-CN" sz="2600">
                <a:latin typeface="Arial" charset="0"/>
                <a:ea typeface="宋体" charset="0"/>
              </a:rPr>
              <a:t>Software engineering discipline did not yet exist. </a:t>
            </a:r>
          </a:p>
          <a:p>
            <a:pPr eaLnBrk="1" hangingPunct="1">
              <a:lnSpc>
                <a:spcPct val="90000"/>
              </a:lnSpc>
            </a:pPr>
            <a:r>
              <a:rPr lang="en-US" altLang="zh-CN" sz="2600">
                <a:latin typeface="Arial" charset="0"/>
                <a:ea typeface="宋体" charset="0"/>
              </a:rPr>
              <a:t>High-hype disciplines like Artificial Intelligence emerged. </a:t>
            </a:r>
          </a:p>
          <a:p>
            <a:pPr eaLnBrk="1" hangingPunct="1">
              <a:lnSpc>
                <a:spcPct val="90000"/>
              </a:lnSpc>
            </a:pPr>
            <a:r>
              <a:rPr lang="en-US" altLang="zh-CN" sz="2600">
                <a:latin typeface="Arial" charset="0"/>
                <a:ea typeface="宋体" charset="0"/>
              </a:rPr>
              <a:t>Structured Programming burst on the scene. </a:t>
            </a:r>
          </a:p>
          <a:p>
            <a:pPr eaLnBrk="1" hangingPunct="1">
              <a:lnSpc>
                <a:spcPct val="90000"/>
              </a:lnSpc>
            </a:pPr>
            <a:r>
              <a:rPr lang="en-US" altLang="zh-CN" sz="2600">
                <a:latin typeface="Arial" charset="0"/>
                <a:ea typeface="宋体" charset="0"/>
              </a:rPr>
              <a:t>Standards organisations became control battle grounds. </a:t>
            </a:r>
          </a:p>
          <a:p>
            <a:pPr eaLnBrk="1" hangingPunct="1">
              <a:lnSpc>
                <a:spcPct val="90000"/>
              </a:lnSpc>
            </a:pPr>
            <a:r>
              <a:rPr lang="en-US" altLang="zh-CN" sz="2600">
                <a:latin typeface="Arial" charset="0"/>
                <a:ea typeface="宋体" charset="0"/>
              </a:rPr>
              <a:t>Programmers still had to go to the machine room. </a:t>
            </a:r>
          </a:p>
          <a:p>
            <a:pPr eaLnBrk="1" hangingPunct="1">
              <a:lnSpc>
                <a:spcPct val="90000"/>
              </a:lnSpc>
            </a:pPr>
            <a:endParaRPr lang="en-US" altLang="zh-CN" sz="2600">
              <a:latin typeface="Arial" charset="0"/>
              <a:ea typeface="宋体" charset="0"/>
            </a:endParaRPr>
          </a:p>
        </p:txBody>
      </p:sp>
      <p:sp>
        <p:nvSpPr>
          <p:cNvPr id="952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E31E50A-30FD-3141-9ECE-5502A870F06F}" type="slidenum">
              <a:rPr lang="en-US" altLang="zh-CN" sz="1200">
                <a:latin typeface="Garamond" charset="0"/>
              </a:rPr>
              <a:pPr eaLnBrk="1" hangingPunct="1"/>
              <a:t>46</a:t>
            </a:fld>
            <a:endParaRPr lang="en-US" altLang="zh-CN" sz="1200">
              <a:latin typeface="Garamond" charset="0"/>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5" name="Rectangle 2"/>
          <p:cNvSpPr>
            <a:spLocks noGrp="1" noChangeArrowheads="1"/>
          </p:cNvSpPr>
          <p:nvPr>
            <p:ph type="title"/>
          </p:nvPr>
        </p:nvSpPr>
        <p:spPr/>
        <p:txBody>
          <a:bodyPr/>
          <a:lstStyle/>
          <a:p>
            <a:pPr eaLnBrk="1" hangingPunct="1"/>
            <a:r>
              <a:rPr lang="en-US" altLang="zh-CN" b="1">
                <a:latin typeface="Garamond" charset="0"/>
                <a:ea typeface="宋体" charset="0"/>
              </a:rPr>
              <a:t>Diagrams</a:t>
            </a:r>
            <a:endParaRPr lang="en-US" altLang="zh-CN">
              <a:latin typeface="Garamond" charset="0"/>
              <a:ea typeface="宋体" charset="0"/>
            </a:endParaRPr>
          </a:p>
        </p:txBody>
      </p:sp>
      <p:sp>
        <p:nvSpPr>
          <p:cNvPr id="881666" name="Rectangle 3"/>
          <p:cNvSpPr>
            <a:spLocks noGrp="1" noChangeArrowheads="1"/>
          </p:cNvSpPr>
          <p:nvPr>
            <p:ph idx="1"/>
          </p:nvPr>
        </p:nvSpPr>
        <p:spPr>
          <a:xfrm>
            <a:off x="468313" y="1341438"/>
            <a:ext cx="8229600" cy="4530725"/>
          </a:xfrm>
        </p:spPr>
        <p:txBody>
          <a:bodyPr/>
          <a:lstStyle/>
          <a:p>
            <a:pPr eaLnBrk="1" hangingPunct="1"/>
            <a:r>
              <a:rPr lang="en-US" altLang="zh-CN">
                <a:latin typeface="Arial" charset="0"/>
                <a:ea typeface="宋体" charset="0"/>
              </a:rPr>
              <a:t>A diagram is a view into a model</a:t>
            </a:r>
          </a:p>
          <a:p>
            <a:pPr lvl="1" eaLnBrk="1" hangingPunct="1"/>
            <a:r>
              <a:rPr lang="en-US" altLang="zh-CN">
                <a:latin typeface="Arial" charset="0"/>
                <a:ea typeface="宋体" charset="0"/>
              </a:rPr>
              <a:t>Presented from the aspect of a particular stakeholder</a:t>
            </a:r>
          </a:p>
          <a:p>
            <a:pPr lvl="1" eaLnBrk="1" hangingPunct="1"/>
            <a:r>
              <a:rPr lang="en-US" altLang="zh-CN">
                <a:latin typeface="Arial" charset="0"/>
                <a:ea typeface="宋体" charset="0"/>
              </a:rPr>
              <a:t>Provides a partial representation of the system</a:t>
            </a:r>
          </a:p>
          <a:p>
            <a:pPr lvl="1" eaLnBrk="1" hangingPunct="1"/>
            <a:r>
              <a:rPr lang="en-US" altLang="zh-CN">
                <a:latin typeface="Arial" charset="0"/>
                <a:ea typeface="宋体" charset="0"/>
              </a:rPr>
              <a:t>Is semantically consistent with other views</a:t>
            </a:r>
          </a:p>
          <a:p>
            <a:pPr eaLnBrk="1" hangingPunct="1"/>
            <a:r>
              <a:rPr lang="en-US" altLang="zh-CN">
                <a:latin typeface="Arial" charset="0"/>
                <a:ea typeface="宋体" charset="0"/>
              </a:rPr>
              <a:t>In the UML, there are nine standard diagrams</a:t>
            </a:r>
          </a:p>
          <a:p>
            <a:pPr lvl="1" eaLnBrk="1" hangingPunct="1"/>
            <a:r>
              <a:rPr lang="en-US" altLang="zh-CN">
                <a:latin typeface="Arial" charset="0"/>
                <a:ea typeface="宋体" charset="0"/>
              </a:rPr>
              <a:t>Static views: use case, class, object, component, deployment</a:t>
            </a:r>
          </a:p>
          <a:p>
            <a:pPr lvl="1" eaLnBrk="1" hangingPunct="1"/>
            <a:r>
              <a:rPr lang="en-US" altLang="zh-CN">
                <a:latin typeface="Arial" charset="0"/>
                <a:ea typeface="宋体" charset="0"/>
              </a:rPr>
              <a:t>Dynamic views: sequence, collaboration, statechart, activity</a:t>
            </a:r>
          </a:p>
        </p:txBody>
      </p:sp>
      <p:sp>
        <p:nvSpPr>
          <p:cNvPr id="8816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123A436-9170-9F49-B101-48A843A2D1B9}" type="slidenum">
              <a:rPr lang="en-US" altLang="zh-CN" sz="1200">
                <a:latin typeface="Garamond" charset="0"/>
              </a:rPr>
              <a:pPr eaLnBrk="1" hangingPunct="1"/>
              <a:t>460</a:t>
            </a:fld>
            <a:endParaRPr lang="en-US" altLang="zh-CN" sz="1200">
              <a:latin typeface="Garamond" charset="0"/>
            </a:endParaRPr>
          </a:p>
        </p:txBody>
      </p:sp>
    </p:spTree>
  </p:cSld>
  <p:clrMapOvr>
    <a:masterClrMapping/>
  </p:clrMapOvr>
  <p:transition spd="med"/>
</p:sld>
</file>

<file path=ppt/slides/slide4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3713" name="Rectangle 2"/>
          <p:cNvSpPr>
            <a:spLocks noGrp="1" noChangeArrowheads="1"/>
          </p:cNvSpPr>
          <p:nvPr>
            <p:ph type="title"/>
          </p:nvPr>
        </p:nvSpPr>
        <p:spPr/>
        <p:txBody>
          <a:bodyPr/>
          <a:lstStyle/>
          <a:p>
            <a:pPr eaLnBrk="1" hangingPunct="1"/>
            <a:r>
              <a:rPr lang="en-US" altLang="zh-CN" b="1">
                <a:latin typeface="Garamond" charset="0"/>
                <a:ea typeface="宋体" charset="0"/>
              </a:rPr>
              <a:t>Use Case Diagram</a:t>
            </a:r>
            <a:endParaRPr lang="en-US" altLang="zh-CN">
              <a:latin typeface="Garamond" charset="0"/>
              <a:ea typeface="宋体" charset="0"/>
            </a:endParaRPr>
          </a:p>
        </p:txBody>
      </p:sp>
      <p:sp>
        <p:nvSpPr>
          <p:cNvPr id="883714" name="Rectangle 3"/>
          <p:cNvSpPr>
            <a:spLocks noGrp="1" noChangeArrowheads="1"/>
          </p:cNvSpPr>
          <p:nvPr>
            <p:ph idx="1"/>
          </p:nvPr>
        </p:nvSpPr>
        <p:spPr/>
        <p:txBody>
          <a:bodyPr/>
          <a:lstStyle/>
          <a:p>
            <a:pPr eaLnBrk="1" hangingPunct="1"/>
            <a:r>
              <a:rPr lang="en-US" altLang="zh-CN">
                <a:latin typeface="Arial" charset="0"/>
                <a:ea typeface="宋体" charset="0"/>
              </a:rPr>
              <a:t>Shows a set of use cases and actors and their relationships</a:t>
            </a:r>
          </a:p>
        </p:txBody>
      </p:sp>
      <p:sp>
        <p:nvSpPr>
          <p:cNvPr id="8837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C08B0AE-30C4-614D-B142-5109BF619072}" type="slidenum">
              <a:rPr lang="en-US" altLang="zh-CN" sz="1200">
                <a:latin typeface="Garamond" charset="0"/>
              </a:rPr>
              <a:pPr eaLnBrk="1" hangingPunct="1"/>
              <a:t>461</a:t>
            </a:fld>
            <a:endParaRPr lang="en-US" altLang="zh-CN" sz="1200">
              <a:latin typeface="Garamond" charset="0"/>
            </a:endParaRPr>
          </a:p>
        </p:txBody>
      </p:sp>
      <p:pic>
        <p:nvPicPr>
          <p:cNvPr id="578564" name="Picture 4" descr="FIGURE_1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590800"/>
            <a:ext cx="6210300"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78564"/>
                                        </p:tgtEl>
                                        <p:attrNameLst>
                                          <p:attrName>style.visibility</p:attrName>
                                        </p:attrNameLst>
                                      </p:cBhvr>
                                      <p:to>
                                        <p:strVal val="visible"/>
                                      </p:to>
                                    </p:set>
                                    <p:animEffect transition="in" filter="dissolve">
                                      <p:cBhvr>
                                        <p:cTn id="7" dur="500"/>
                                        <p:tgtEl>
                                          <p:spTgt spid="578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1" name="Rectangle 2"/>
          <p:cNvSpPr>
            <a:spLocks noGrp="1" noChangeArrowheads="1"/>
          </p:cNvSpPr>
          <p:nvPr>
            <p:ph type="title"/>
          </p:nvPr>
        </p:nvSpPr>
        <p:spPr/>
        <p:txBody>
          <a:bodyPr/>
          <a:lstStyle/>
          <a:p>
            <a:pPr eaLnBrk="1" hangingPunct="1"/>
            <a:r>
              <a:rPr lang="en-US" altLang="zh-CN">
                <a:latin typeface="Garamond" charset="0"/>
                <a:ea typeface="宋体" charset="0"/>
              </a:rPr>
              <a:t>Use Case Diagram</a:t>
            </a:r>
          </a:p>
        </p:txBody>
      </p:sp>
      <p:sp>
        <p:nvSpPr>
          <p:cNvPr id="885762" name="Rectangle 3"/>
          <p:cNvSpPr>
            <a:spLocks noGrp="1" noChangeArrowheads="1"/>
          </p:cNvSpPr>
          <p:nvPr>
            <p:ph idx="1"/>
          </p:nvPr>
        </p:nvSpPr>
        <p:spPr/>
        <p:txBody>
          <a:bodyPr/>
          <a:lstStyle/>
          <a:p>
            <a:pPr eaLnBrk="1" hangingPunct="1"/>
            <a:r>
              <a:rPr lang="en-US" altLang="zh-CN">
                <a:latin typeface="Arial" charset="0"/>
                <a:ea typeface="宋体" charset="0"/>
              </a:rPr>
              <a:t>Captures system functionality as seen by users</a:t>
            </a:r>
          </a:p>
          <a:p>
            <a:pPr eaLnBrk="1" hangingPunct="1"/>
            <a:r>
              <a:rPr lang="en-US" altLang="zh-CN">
                <a:latin typeface="Arial" charset="0"/>
                <a:ea typeface="宋体" charset="0"/>
              </a:rPr>
              <a:t>Built in early stages of development</a:t>
            </a:r>
          </a:p>
          <a:p>
            <a:pPr eaLnBrk="1" hangingPunct="1"/>
            <a:r>
              <a:rPr lang="en-US" altLang="zh-CN">
                <a:latin typeface="Arial" charset="0"/>
                <a:ea typeface="宋体" charset="0"/>
              </a:rPr>
              <a:t>Purpose</a:t>
            </a:r>
          </a:p>
          <a:p>
            <a:pPr lvl="1" eaLnBrk="1" hangingPunct="1"/>
            <a:r>
              <a:rPr lang="en-US" altLang="zh-CN">
                <a:latin typeface="Arial" charset="0"/>
                <a:ea typeface="宋体" charset="0"/>
              </a:rPr>
              <a:t>Specify the context of a system</a:t>
            </a:r>
          </a:p>
          <a:p>
            <a:pPr lvl="1" eaLnBrk="1" hangingPunct="1"/>
            <a:r>
              <a:rPr lang="en-US" altLang="zh-CN">
                <a:latin typeface="Arial" charset="0"/>
                <a:ea typeface="宋体" charset="0"/>
              </a:rPr>
              <a:t>Capture the requirements of a system</a:t>
            </a:r>
          </a:p>
          <a:p>
            <a:pPr lvl="1" eaLnBrk="1" hangingPunct="1"/>
            <a:r>
              <a:rPr lang="en-US" altLang="zh-CN">
                <a:latin typeface="Arial" charset="0"/>
                <a:ea typeface="宋体" charset="0"/>
              </a:rPr>
              <a:t>Validate a system’s architecture</a:t>
            </a:r>
          </a:p>
          <a:p>
            <a:pPr lvl="1" eaLnBrk="1" hangingPunct="1"/>
            <a:r>
              <a:rPr lang="en-US" altLang="zh-CN">
                <a:latin typeface="Arial" charset="0"/>
                <a:ea typeface="宋体" charset="0"/>
              </a:rPr>
              <a:t>Drive implementation and generate test cases</a:t>
            </a:r>
          </a:p>
          <a:p>
            <a:pPr eaLnBrk="1" hangingPunct="1"/>
            <a:r>
              <a:rPr lang="en-US" altLang="zh-CN">
                <a:latin typeface="Arial" charset="0"/>
                <a:ea typeface="宋体" charset="0"/>
              </a:rPr>
              <a:t>Developed by analysts and domain experts</a:t>
            </a:r>
          </a:p>
        </p:txBody>
      </p:sp>
      <p:sp>
        <p:nvSpPr>
          <p:cNvPr id="8857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6C8AEA4-CD00-6046-BF43-BDD05DBB848A}" type="slidenum">
              <a:rPr lang="en-US" altLang="zh-CN" sz="1200">
                <a:latin typeface="Garamond" charset="0"/>
              </a:rPr>
              <a:pPr eaLnBrk="1" hangingPunct="1"/>
              <a:t>462</a:t>
            </a:fld>
            <a:endParaRPr lang="en-US" altLang="zh-CN" sz="1200">
              <a:latin typeface="Garamond" charset="0"/>
            </a:endParaRPr>
          </a:p>
        </p:txBody>
      </p:sp>
    </p:spTree>
  </p:cSld>
  <p:clrMapOvr>
    <a:masterClrMapping/>
  </p:clrMapOvr>
  <p:transition spd="med"/>
</p:sld>
</file>

<file path=ppt/slides/slide4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7809" name="Rectangle 2"/>
          <p:cNvSpPr>
            <a:spLocks noGrp="1" noChangeArrowheads="1"/>
          </p:cNvSpPr>
          <p:nvPr>
            <p:ph type="title"/>
          </p:nvPr>
        </p:nvSpPr>
        <p:spPr/>
        <p:txBody>
          <a:bodyPr/>
          <a:lstStyle/>
          <a:p>
            <a:pPr eaLnBrk="1" hangingPunct="1"/>
            <a:r>
              <a:rPr lang="en-US" altLang="zh-CN" b="1">
                <a:latin typeface="Garamond" charset="0"/>
                <a:ea typeface="宋体" charset="0"/>
              </a:rPr>
              <a:t>Class Diagram</a:t>
            </a:r>
            <a:endParaRPr lang="en-US" altLang="zh-CN">
              <a:latin typeface="Garamond" charset="0"/>
              <a:ea typeface="宋体" charset="0"/>
            </a:endParaRPr>
          </a:p>
        </p:txBody>
      </p:sp>
      <p:sp>
        <p:nvSpPr>
          <p:cNvPr id="887810" name="Rectangle 3"/>
          <p:cNvSpPr>
            <a:spLocks noGrp="1" noChangeArrowheads="1"/>
          </p:cNvSpPr>
          <p:nvPr>
            <p:ph idx="1"/>
          </p:nvPr>
        </p:nvSpPr>
        <p:spPr>
          <a:xfrm>
            <a:off x="611188" y="981075"/>
            <a:ext cx="8001000" cy="5029200"/>
          </a:xfrm>
        </p:spPr>
        <p:txBody>
          <a:bodyPr/>
          <a:lstStyle/>
          <a:p>
            <a:pPr eaLnBrk="1" hangingPunct="1"/>
            <a:r>
              <a:rPr lang="en-US" altLang="zh-CN">
                <a:latin typeface="Arial" charset="0"/>
                <a:ea typeface="宋体" charset="0"/>
              </a:rPr>
              <a:t>Shows a set of classes, interfaces, and collaborations and their relationships</a:t>
            </a:r>
          </a:p>
        </p:txBody>
      </p:sp>
      <p:sp>
        <p:nvSpPr>
          <p:cNvPr id="8878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8FE91E0-CD87-8746-A974-0CCB5300C84A}" type="slidenum">
              <a:rPr lang="en-US" altLang="zh-CN" sz="1200">
                <a:latin typeface="Garamond" charset="0"/>
              </a:rPr>
              <a:pPr eaLnBrk="1" hangingPunct="1"/>
              <a:t>463</a:t>
            </a:fld>
            <a:endParaRPr lang="en-US" altLang="zh-CN" sz="1200">
              <a:latin typeface="Garamond" charset="0"/>
            </a:endParaRPr>
          </a:p>
        </p:txBody>
      </p:sp>
      <p:pic>
        <p:nvPicPr>
          <p:cNvPr id="582660" name="Picture 4" descr="FIGURE_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2133600"/>
            <a:ext cx="5949950" cy="424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82660"/>
                                        </p:tgtEl>
                                        <p:attrNameLst>
                                          <p:attrName>style.visibility</p:attrName>
                                        </p:attrNameLst>
                                      </p:cBhvr>
                                      <p:to>
                                        <p:strVal val="visible"/>
                                      </p:to>
                                    </p:set>
                                    <p:animEffect transition="in" filter="dissolve">
                                      <p:cBhvr>
                                        <p:cTn id="7" dur="500"/>
                                        <p:tgtEl>
                                          <p:spTgt spid="582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857" name="Rectangle 2"/>
          <p:cNvSpPr>
            <a:spLocks noGrp="1" noChangeArrowheads="1"/>
          </p:cNvSpPr>
          <p:nvPr>
            <p:ph type="title"/>
          </p:nvPr>
        </p:nvSpPr>
        <p:spPr/>
        <p:txBody>
          <a:bodyPr/>
          <a:lstStyle/>
          <a:p>
            <a:pPr eaLnBrk="1" hangingPunct="1"/>
            <a:r>
              <a:rPr lang="en-US" altLang="zh-CN" b="1">
                <a:latin typeface="Garamond" charset="0"/>
                <a:ea typeface="宋体" charset="0"/>
              </a:rPr>
              <a:t>Class Diagram</a:t>
            </a:r>
            <a:endParaRPr lang="en-US" altLang="zh-CN">
              <a:latin typeface="Garamond" charset="0"/>
              <a:ea typeface="宋体" charset="0"/>
            </a:endParaRPr>
          </a:p>
        </p:txBody>
      </p:sp>
      <p:sp>
        <p:nvSpPr>
          <p:cNvPr id="889858" name="Rectangle 3"/>
          <p:cNvSpPr>
            <a:spLocks noGrp="1" noChangeArrowheads="1"/>
          </p:cNvSpPr>
          <p:nvPr>
            <p:ph idx="1"/>
          </p:nvPr>
        </p:nvSpPr>
        <p:spPr>
          <a:xfrm>
            <a:off x="609600" y="1219200"/>
            <a:ext cx="8001000" cy="5029200"/>
          </a:xfrm>
        </p:spPr>
        <p:txBody>
          <a:bodyPr/>
          <a:lstStyle/>
          <a:p>
            <a:pPr eaLnBrk="1" hangingPunct="1"/>
            <a:r>
              <a:rPr lang="en-US" altLang="zh-CN">
                <a:latin typeface="Arial" charset="0"/>
                <a:ea typeface="宋体" charset="0"/>
              </a:rPr>
              <a:t>Captures the vocabulary of a system</a:t>
            </a:r>
          </a:p>
          <a:p>
            <a:pPr eaLnBrk="1" hangingPunct="1"/>
            <a:r>
              <a:rPr lang="en-US" altLang="zh-CN">
                <a:latin typeface="Arial" charset="0"/>
                <a:ea typeface="宋体" charset="0"/>
              </a:rPr>
              <a:t>Addresses the static design view of a system</a:t>
            </a:r>
          </a:p>
          <a:p>
            <a:pPr eaLnBrk="1" hangingPunct="1"/>
            <a:r>
              <a:rPr lang="en-US" altLang="zh-CN">
                <a:latin typeface="Arial" charset="0"/>
                <a:ea typeface="宋体" charset="0"/>
              </a:rPr>
              <a:t>Built and refined throughout development</a:t>
            </a:r>
          </a:p>
          <a:p>
            <a:pPr eaLnBrk="1" hangingPunct="1"/>
            <a:r>
              <a:rPr lang="en-US" altLang="zh-CN">
                <a:latin typeface="Arial" charset="0"/>
                <a:ea typeface="宋体" charset="0"/>
              </a:rPr>
              <a:t>Purpose</a:t>
            </a:r>
          </a:p>
          <a:p>
            <a:pPr lvl="1" eaLnBrk="1" hangingPunct="1"/>
            <a:r>
              <a:rPr lang="en-US" altLang="zh-CN">
                <a:latin typeface="Arial" charset="0"/>
                <a:ea typeface="宋体" charset="0"/>
              </a:rPr>
              <a:t>Name and model concepts in the system</a:t>
            </a:r>
          </a:p>
          <a:p>
            <a:pPr lvl="1" eaLnBrk="1" hangingPunct="1"/>
            <a:r>
              <a:rPr lang="en-US" altLang="zh-CN">
                <a:latin typeface="Arial" charset="0"/>
                <a:ea typeface="宋体" charset="0"/>
              </a:rPr>
              <a:t>Specify collaborations</a:t>
            </a:r>
          </a:p>
          <a:p>
            <a:pPr lvl="1" eaLnBrk="1" hangingPunct="1"/>
            <a:r>
              <a:rPr lang="en-US" altLang="zh-CN">
                <a:latin typeface="Arial" charset="0"/>
                <a:ea typeface="宋体" charset="0"/>
              </a:rPr>
              <a:t>Specify logical database schemas</a:t>
            </a:r>
          </a:p>
          <a:p>
            <a:pPr eaLnBrk="1" hangingPunct="1"/>
            <a:r>
              <a:rPr lang="en-US" altLang="zh-CN">
                <a:latin typeface="Arial" charset="0"/>
                <a:ea typeface="宋体" charset="0"/>
              </a:rPr>
              <a:t>Developed by analysts, designers, and implementers</a:t>
            </a:r>
          </a:p>
        </p:txBody>
      </p:sp>
      <p:sp>
        <p:nvSpPr>
          <p:cNvPr id="8898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F072225-D4E8-FF49-83DA-ED05805E9B38}" type="slidenum">
              <a:rPr lang="en-US" altLang="zh-CN" sz="1200">
                <a:latin typeface="Garamond" charset="0"/>
              </a:rPr>
              <a:pPr eaLnBrk="1" hangingPunct="1"/>
              <a:t>464</a:t>
            </a:fld>
            <a:endParaRPr lang="en-US" altLang="zh-CN" sz="1200">
              <a:latin typeface="Garamond" charset="0"/>
            </a:endParaRPr>
          </a:p>
        </p:txBody>
      </p:sp>
    </p:spTree>
  </p:cSld>
  <p:clrMapOvr>
    <a:masterClrMapping/>
  </p:clrMapOvr>
  <p:transition spd="med"/>
</p:sld>
</file>

<file path=ppt/slides/slide4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1905" name="Rectangle 2"/>
          <p:cNvSpPr>
            <a:spLocks noGrp="1" noChangeArrowheads="1"/>
          </p:cNvSpPr>
          <p:nvPr>
            <p:ph type="title"/>
          </p:nvPr>
        </p:nvSpPr>
        <p:spPr/>
        <p:txBody>
          <a:bodyPr/>
          <a:lstStyle/>
          <a:p>
            <a:pPr eaLnBrk="1" hangingPunct="1"/>
            <a:r>
              <a:rPr lang="en-US" altLang="zh-CN" b="1">
                <a:latin typeface="Garamond" charset="0"/>
                <a:ea typeface="宋体" charset="0"/>
              </a:rPr>
              <a:t>Object Diagram</a:t>
            </a:r>
            <a:endParaRPr lang="en-US" altLang="zh-CN">
              <a:latin typeface="Garamond" charset="0"/>
              <a:ea typeface="宋体" charset="0"/>
            </a:endParaRPr>
          </a:p>
        </p:txBody>
      </p:sp>
      <p:sp>
        <p:nvSpPr>
          <p:cNvPr id="891906" name="Rectangle 3"/>
          <p:cNvSpPr>
            <a:spLocks noGrp="1" noChangeArrowheads="1"/>
          </p:cNvSpPr>
          <p:nvPr>
            <p:ph idx="1"/>
          </p:nvPr>
        </p:nvSpPr>
        <p:spPr/>
        <p:txBody>
          <a:bodyPr/>
          <a:lstStyle/>
          <a:p>
            <a:pPr eaLnBrk="1" hangingPunct="1"/>
            <a:r>
              <a:rPr lang="en-US" altLang="zh-CN">
                <a:latin typeface="Arial" charset="0"/>
                <a:ea typeface="宋体" charset="0"/>
              </a:rPr>
              <a:t>Shows a set of objects and their relationships</a:t>
            </a:r>
          </a:p>
        </p:txBody>
      </p:sp>
      <p:sp>
        <p:nvSpPr>
          <p:cNvPr id="8919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5F8968B-CFCE-4749-B082-4B4A3ABCE53B}" type="slidenum">
              <a:rPr lang="en-US" altLang="zh-CN" sz="1200">
                <a:latin typeface="Garamond" charset="0"/>
              </a:rPr>
              <a:pPr eaLnBrk="1" hangingPunct="1"/>
              <a:t>465</a:t>
            </a:fld>
            <a:endParaRPr lang="en-US" altLang="zh-CN" sz="1200">
              <a:latin typeface="Garamond" charset="0"/>
            </a:endParaRPr>
          </a:p>
        </p:txBody>
      </p:sp>
      <p:pic>
        <p:nvPicPr>
          <p:cNvPr id="586756" name="Picture 4" descr="FIGURE_1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362200"/>
            <a:ext cx="7632700" cy="373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86756"/>
                                        </p:tgtEl>
                                        <p:attrNameLst>
                                          <p:attrName>style.visibility</p:attrName>
                                        </p:attrNameLst>
                                      </p:cBhvr>
                                      <p:to>
                                        <p:strVal val="visible"/>
                                      </p:to>
                                    </p:set>
                                    <p:animEffect transition="in" filter="dissolve">
                                      <p:cBhvr>
                                        <p:cTn id="7" dur="500"/>
                                        <p:tgtEl>
                                          <p:spTgt spid="586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3" name="Rectangle 2"/>
          <p:cNvSpPr>
            <a:spLocks noGrp="1" noChangeArrowheads="1"/>
          </p:cNvSpPr>
          <p:nvPr>
            <p:ph type="title"/>
          </p:nvPr>
        </p:nvSpPr>
        <p:spPr/>
        <p:txBody>
          <a:bodyPr/>
          <a:lstStyle/>
          <a:p>
            <a:pPr eaLnBrk="1" hangingPunct="1"/>
            <a:r>
              <a:rPr lang="en-US" altLang="zh-CN" b="1">
                <a:latin typeface="Garamond" charset="0"/>
                <a:ea typeface="宋体" charset="0"/>
              </a:rPr>
              <a:t>Object Diagram</a:t>
            </a:r>
            <a:endParaRPr lang="en-US" altLang="zh-CN">
              <a:latin typeface="Garamond" charset="0"/>
              <a:ea typeface="宋体" charset="0"/>
            </a:endParaRPr>
          </a:p>
        </p:txBody>
      </p:sp>
      <p:sp>
        <p:nvSpPr>
          <p:cNvPr id="893954" name="Rectangle 3"/>
          <p:cNvSpPr>
            <a:spLocks noGrp="1" noChangeArrowheads="1"/>
          </p:cNvSpPr>
          <p:nvPr>
            <p:ph idx="1"/>
          </p:nvPr>
        </p:nvSpPr>
        <p:spPr>
          <a:xfrm>
            <a:off x="609600" y="1143000"/>
            <a:ext cx="8001000" cy="5029200"/>
          </a:xfrm>
        </p:spPr>
        <p:txBody>
          <a:bodyPr/>
          <a:lstStyle/>
          <a:p>
            <a:pPr eaLnBrk="1" hangingPunct="1"/>
            <a:r>
              <a:rPr lang="en-US" altLang="zh-CN">
                <a:latin typeface="Arial" charset="0"/>
                <a:ea typeface="宋体" charset="0"/>
              </a:rPr>
              <a:t>Represents static snapshots of instances of the things found in class diagrams</a:t>
            </a:r>
          </a:p>
          <a:p>
            <a:pPr eaLnBrk="1" hangingPunct="1"/>
            <a:r>
              <a:rPr lang="en-US" altLang="zh-CN">
                <a:latin typeface="Arial" charset="0"/>
                <a:ea typeface="宋体" charset="0"/>
              </a:rPr>
              <a:t>Addresses the static design view or static process view of a system</a:t>
            </a:r>
          </a:p>
          <a:p>
            <a:pPr eaLnBrk="1" hangingPunct="1"/>
            <a:r>
              <a:rPr lang="en-US" altLang="zh-CN">
                <a:latin typeface="Arial" charset="0"/>
                <a:ea typeface="宋体" charset="0"/>
              </a:rPr>
              <a:t>Built during analysis and design</a:t>
            </a:r>
          </a:p>
          <a:p>
            <a:pPr eaLnBrk="1" hangingPunct="1"/>
            <a:r>
              <a:rPr lang="en-US" altLang="zh-CN">
                <a:latin typeface="Arial" charset="0"/>
                <a:ea typeface="宋体" charset="0"/>
              </a:rPr>
              <a:t>Purpose</a:t>
            </a:r>
          </a:p>
          <a:p>
            <a:pPr lvl="1" eaLnBrk="1" hangingPunct="1"/>
            <a:r>
              <a:rPr lang="en-US" altLang="zh-CN">
                <a:latin typeface="Arial" charset="0"/>
                <a:ea typeface="宋体" charset="0"/>
              </a:rPr>
              <a:t>Illustrate data/object structures</a:t>
            </a:r>
          </a:p>
          <a:p>
            <a:pPr lvl="1" eaLnBrk="1" hangingPunct="1"/>
            <a:r>
              <a:rPr lang="en-US" altLang="zh-CN">
                <a:latin typeface="Arial" charset="0"/>
                <a:ea typeface="宋体" charset="0"/>
              </a:rPr>
              <a:t>Specify snapshots</a:t>
            </a:r>
          </a:p>
          <a:p>
            <a:pPr eaLnBrk="1" hangingPunct="1"/>
            <a:r>
              <a:rPr lang="en-US" altLang="zh-CN">
                <a:latin typeface="Arial" charset="0"/>
                <a:ea typeface="宋体" charset="0"/>
              </a:rPr>
              <a:t>Developed by analysts, designers, and implementers</a:t>
            </a:r>
          </a:p>
        </p:txBody>
      </p:sp>
      <p:sp>
        <p:nvSpPr>
          <p:cNvPr id="89395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793DFE3-D7FE-3048-AE7B-2AE15D5303D9}" type="slidenum">
              <a:rPr lang="en-US" altLang="zh-CN" sz="1200">
                <a:latin typeface="Garamond" charset="0"/>
              </a:rPr>
              <a:pPr eaLnBrk="1" hangingPunct="1"/>
              <a:t>466</a:t>
            </a:fld>
            <a:endParaRPr lang="en-US" altLang="zh-CN" sz="1200">
              <a:latin typeface="Garamond" charset="0"/>
            </a:endParaRPr>
          </a:p>
        </p:txBody>
      </p:sp>
    </p:spTree>
  </p:cSld>
  <p:clrMapOvr>
    <a:masterClrMapping/>
  </p:clrMapOvr>
  <p:transition spd="med"/>
</p:sld>
</file>

<file path=ppt/slides/slide4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6001" name="Rectangle 2"/>
          <p:cNvSpPr>
            <a:spLocks noGrp="1" noChangeArrowheads="1"/>
          </p:cNvSpPr>
          <p:nvPr>
            <p:ph type="title"/>
          </p:nvPr>
        </p:nvSpPr>
        <p:spPr/>
        <p:txBody>
          <a:bodyPr/>
          <a:lstStyle/>
          <a:p>
            <a:pPr eaLnBrk="1" hangingPunct="1"/>
            <a:r>
              <a:rPr lang="en-US" altLang="zh-CN" b="1">
                <a:latin typeface="Garamond" charset="0"/>
                <a:ea typeface="宋体" charset="0"/>
              </a:rPr>
              <a:t>Component Diagram</a:t>
            </a:r>
            <a:endParaRPr lang="en-US" altLang="zh-CN">
              <a:latin typeface="Garamond" charset="0"/>
              <a:ea typeface="宋体" charset="0"/>
            </a:endParaRPr>
          </a:p>
        </p:txBody>
      </p:sp>
      <p:sp>
        <p:nvSpPr>
          <p:cNvPr id="896002" name="Rectangle 3"/>
          <p:cNvSpPr>
            <a:spLocks noGrp="1" noChangeArrowheads="1"/>
          </p:cNvSpPr>
          <p:nvPr>
            <p:ph idx="1"/>
          </p:nvPr>
        </p:nvSpPr>
        <p:spPr/>
        <p:txBody>
          <a:bodyPr/>
          <a:lstStyle/>
          <a:p>
            <a:pPr eaLnBrk="1" hangingPunct="1"/>
            <a:r>
              <a:rPr lang="en-US" altLang="zh-CN">
                <a:latin typeface="Arial" charset="0"/>
                <a:ea typeface="宋体" charset="0"/>
              </a:rPr>
              <a:t>Shows the organisations and dependencies among a set of components</a:t>
            </a:r>
          </a:p>
        </p:txBody>
      </p:sp>
      <p:sp>
        <p:nvSpPr>
          <p:cNvPr id="8960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AFDDE17-839D-DF42-BB31-C38EBA06F68C}" type="slidenum">
              <a:rPr lang="en-US" altLang="zh-CN" sz="1200">
                <a:latin typeface="Garamond" charset="0"/>
              </a:rPr>
              <a:pPr eaLnBrk="1" hangingPunct="1"/>
              <a:t>467</a:t>
            </a:fld>
            <a:endParaRPr lang="en-US" altLang="zh-CN" sz="1200">
              <a:latin typeface="Garamond" charset="0"/>
            </a:endParaRPr>
          </a:p>
        </p:txBody>
      </p:sp>
      <p:pic>
        <p:nvPicPr>
          <p:cNvPr id="590852" name="Picture 4" descr="FIGURE_2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743200"/>
            <a:ext cx="5562600" cy="3806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90852"/>
                                        </p:tgtEl>
                                        <p:attrNameLst>
                                          <p:attrName>style.visibility</p:attrName>
                                        </p:attrNameLst>
                                      </p:cBhvr>
                                      <p:to>
                                        <p:strVal val="visible"/>
                                      </p:to>
                                    </p:set>
                                    <p:animEffect transition="in" filter="dissolve">
                                      <p:cBhvr>
                                        <p:cTn id="7" dur="500"/>
                                        <p:tgtEl>
                                          <p:spTgt spid="590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49" name="Rectangle 2"/>
          <p:cNvSpPr>
            <a:spLocks noGrp="1" noChangeArrowheads="1"/>
          </p:cNvSpPr>
          <p:nvPr>
            <p:ph type="title"/>
          </p:nvPr>
        </p:nvSpPr>
        <p:spPr/>
        <p:txBody>
          <a:bodyPr/>
          <a:lstStyle/>
          <a:p>
            <a:pPr eaLnBrk="1" hangingPunct="1"/>
            <a:r>
              <a:rPr lang="en-US" altLang="zh-CN" b="1">
                <a:latin typeface="Garamond" charset="0"/>
                <a:ea typeface="宋体" charset="0"/>
              </a:rPr>
              <a:t>Component Diagram</a:t>
            </a:r>
            <a:endParaRPr lang="en-US" altLang="zh-CN">
              <a:latin typeface="Garamond" charset="0"/>
              <a:ea typeface="宋体" charset="0"/>
            </a:endParaRPr>
          </a:p>
        </p:txBody>
      </p:sp>
      <p:sp>
        <p:nvSpPr>
          <p:cNvPr id="898050" name="Rectangle 3"/>
          <p:cNvSpPr>
            <a:spLocks noGrp="1" noChangeArrowheads="1"/>
          </p:cNvSpPr>
          <p:nvPr>
            <p:ph idx="1"/>
          </p:nvPr>
        </p:nvSpPr>
        <p:spPr/>
        <p:txBody>
          <a:bodyPr/>
          <a:lstStyle/>
          <a:p>
            <a:pPr eaLnBrk="1" hangingPunct="1"/>
            <a:r>
              <a:rPr lang="en-US" altLang="zh-CN">
                <a:latin typeface="Arial" charset="0"/>
                <a:ea typeface="宋体" charset="0"/>
              </a:rPr>
              <a:t>Addresses the static implementation view of a system</a:t>
            </a:r>
          </a:p>
          <a:p>
            <a:pPr eaLnBrk="1" hangingPunct="1"/>
            <a:r>
              <a:rPr lang="en-US" altLang="zh-CN">
                <a:latin typeface="Arial" charset="0"/>
                <a:ea typeface="宋体" charset="0"/>
              </a:rPr>
              <a:t>Built as part of architectural specification</a:t>
            </a:r>
          </a:p>
          <a:p>
            <a:pPr eaLnBrk="1" hangingPunct="1"/>
            <a:r>
              <a:rPr lang="en-US" altLang="zh-CN">
                <a:latin typeface="Arial" charset="0"/>
                <a:ea typeface="宋体" charset="0"/>
              </a:rPr>
              <a:t>Purpose</a:t>
            </a:r>
          </a:p>
          <a:p>
            <a:pPr lvl="1" eaLnBrk="1" hangingPunct="1"/>
            <a:r>
              <a:rPr lang="en-US" altLang="zh-CN">
                <a:latin typeface="Arial" charset="0"/>
                <a:ea typeface="宋体" charset="0"/>
              </a:rPr>
              <a:t>Organise source code</a:t>
            </a:r>
          </a:p>
          <a:p>
            <a:pPr lvl="1" eaLnBrk="1" hangingPunct="1"/>
            <a:r>
              <a:rPr lang="en-US" altLang="zh-CN">
                <a:latin typeface="Arial" charset="0"/>
                <a:ea typeface="宋体" charset="0"/>
              </a:rPr>
              <a:t>Construct an executable release</a:t>
            </a:r>
          </a:p>
          <a:p>
            <a:pPr lvl="1" eaLnBrk="1" hangingPunct="1"/>
            <a:r>
              <a:rPr lang="en-US" altLang="zh-CN">
                <a:latin typeface="Arial" charset="0"/>
                <a:ea typeface="宋体" charset="0"/>
              </a:rPr>
              <a:t>Specify a physical database</a:t>
            </a:r>
          </a:p>
          <a:p>
            <a:pPr eaLnBrk="1" hangingPunct="1"/>
            <a:r>
              <a:rPr lang="en-US" altLang="zh-CN">
                <a:latin typeface="Arial" charset="0"/>
                <a:ea typeface="宋体" charset="0"/>
              </a:rPr>
              <a:t>Developed by architects and programmers</a:t>
            </a:r>
          </a:p>
        </p:txBody>
      </p:sp>
      <p:sp>
        <p:nvSpPr>
          <p:cNvPr id="8980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95EAC9D-519E-6E46-9985-7408DD9CBD58}" type="slidenum">
              <a:rPr lang="en-US" altLang="zh-CN" sz="1200">
                <a:latin typeface="Garamond" charset="0"/>
              </a:rPr>
              <a:pPr eaLnBrk="1" hangingPunct="1"/>
              <a:t>468</a:t>
            </a:fld>
            <a:endParaRPr lang="en-US" altLang="zh-CN" sz="1200">
              <a:latin typeface="Garamond" charset="0"/>
            </a:endParaRPr>
          </a:p>
        </p:txBody>
      </p:sp>
    </p:spTree>
  </p:cSld>
  <p:clrMapOvr>
    <a:masterClrMapping/>
  </p:clrMapOvr>
  <p:transition spd="med"/>
</p:sld>
</file>

<file path=ppt/slides/slide4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0097" name="Rectangle 2"/>
          <p:cNvSpPr>
            <a:spLocks noGrp="1" noChangeArrowheads="1"/>
          </p:cNvSpPr>
          <p:nvPr>
            <p:ph type="title"/>
          </p:nvPr>
        </p:nvSpPr>
        <p:spPr/>
        <p:txBody>
          <a:bodyPr/>
          <a:lstStyle/>
          <a:p>
            <a:pPr eaLnBrk="1" hangingPunct="1"/>
            <a:r>
              <a:rPr lang="en-US" altLang="zh-CN" b="1">
                <a:latin typeface="Garamond" charset="0"/>
                <a:ea typeface="宋体" charset="0"/>
              </a:rPr>
              <a:t>Deployment Diagram</a:t>
            </a:r>
            <a:endParaRPr lang="en-US" altLang="zh-CN">
              <a:latin typeface="Garamond" charset="0"/>
              <a:ea typeface="宋体" charset="0"/>
            </a:endParaRPr>
          </a:p>
        </p:txBody>
      </p:sp>
      <p:sp>
        <p:nvSpPr>
          <p:cNvPr id="900098" name="Rectangle 3"/>
          <p:cNvSpPr>
            <a:spLocks noGrp="1" noChangeArrowheads="1"/>
          </p:cNvSpPr>
          <p:nvPr>
            <p:ph idx="1"/>
          </p:nvPr>
        </p:nvSpPr>
        <p:spPr>
          <a:xfrm>
            <a:off x="609600" y="1143000"/>
            <a:ext cx="8001000" cy="5029200"/>
          </a:xfrm>
        </p:spPr>
        <p:txBody>
          <a:bodyPr/>
          <a:lstStyle/>
          <a:p>
            <a:pPr eaLnBrk="1" hangingPunct="1"/>
            <a:r>
              <a:rPr lang="en-US" altLang="zh-CN" sz="2400">
                <a:latin typeface="Arial" charset="0"/>
                <a:ea typeface="宋体" charset="0"/>
              </a:rPr>
              <a:t>Shows the configuration of run-time processing nodes and the components that live on them</a:t>
            </a:r>
          </a:p>
        </p:txBody>
      </p:sp>
      <p:sp>
        <p:nvSpPr>
          <p:cNvPr id="9000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3BEF01A-AD90-1E45-9E5B-196371EA62A3}" type="slidenum">
              <a:rPr lang="en-US" altLang="zh-CN" sz="1200">
                <a:latin typeface="Garamond" charset="0"/>
              </a:rPr>
              <a:pPr eaLnBrk="1" hangingPunct="1"/>
              <a:t>469</a:t>
            </a:fld>
            <a:endParaRPr lang="en-US" altLang="zh-CN" sz="1200">
              <a:latin typeface="Garamond" charset="0"/>
            </a:endParaRPr>
          </a:p>
        </p:txBody>
      </p:sp>
      <p:pic>
        <p:nvPicPr>
          <p:cNvPr id="594948" name="Picture 4" descr="FIGURE_3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133600"/>
            <a:ext cx="6029325"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94948"/>
                                        </p:tgtEl>
                                        <p:attrNameLst>
                                          <p:attrName>style.visibility</p:attrName>
                                        </p:attrNameLst>
                                      </p:cBhvr>
                                      <p:to>
                                        <p:strVal val="visible"/>
                                      </p:to>
                                    </p:set>
                                    <p:animEffect transition="in" filter="dissolve">
                                      <p:cBhvr>
                                        <p:cTn id="7" dur="500"/>
                                        <p:tgtEl>
                                          <p:spTgt spid="594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altLang="zh-CN" b="1">
                <a:solidFill>
                  <a:schemeClr val="tx1"/>
                </a:solidFill>
                <a:latin typeface="Garamond" charset="0"/>
                <a:ea typeface="宋体" charset="0"/>
              </a:rPr>
              <a:t>The Micro Era (1980-Present)</a:t>
            </a:r>
          </a:p>
        </p:txBody>
      </p:sp>
      <p:sp>
        <p:nvSpPr>
          <p:cNvPr id="97282" name="Rectangle 3"/>
          <p:cNvSpPr>
            <a:spLocks noGrp="1" noChangeArrowheads="1"/>
          </p:cNvSpPr>
          <p:nvPr>
            <p:ph idx="1"/>
          </p:nvPr>
        </p:nvSpPr>
        <p:spPr/>
        <p:txBody>
          <a:bodyPr/>
          <a:lstStyle/>
          <a:p>
            <a:pPr eaLnBrk="1" hangingPunct="1">
              <a:lnSpc>
                <a:spcPct val="90000"/>
              </a:lnSpc>
            </a:pPr>
            <a:r>
              <a:rPr lang="en-US" altLang="zh-CN">
                <a:latin typeface="Arial" charset="0"/>
                <a:ea typeface="宋体" charset="0"/>
              </a:rPr>
              <a:t>The price and size of computers shrunk. Programmers could have a computers on their desks. </a:t>
            </a:r>
          </a:p>
          <a:p>
            <a:pPr eaLnBrk="1" hangingPunct="1">
              <a:lnSpc>
                <a:spcPct val="90000"/>
              </a:lnSpc>
            </a:pPr>
            <a:r>
              <a:rPr lang="en-US" altLang="zh-CN">
                <a:latin typeface="Arial" charset="0"/>
                <a:ea typeface="宋体" charset="0"/>
              </a:rPr>
              <a:t>The JCL got replaced by GUI. </a:t>
            </a:r>
          </a:p>
          <a:p>
            <a:pPr eaLnBrk="1" hangingPunct="1">
              <a:lnSpc>
                <a:spcPct val="90000"/>
              </a:lnSpc>
            </a:pPr>
            <a:r>
              <a:rPr lang="en-US" altLang="zh-CN">
                <a:latin typeface="Arial" charset="0"/>
                <a:ea typeface="宋体" charset="0"/>
              </a:rPr>
              <a:t>The most-used programming languages today are between 15 and 40 years old. The Fourth Generation Languages never achieved the dream of "programming without programmers". </a:t>
            </a:r>
          </a:p>
          <a:p>
            <a:pPr eaLnBrk="1" hangingPunct="1">
              <a:lnSpc>
                <a:spcPct val="90000"/>
              </a:lnSpc>
            </a:pPr>
            <a:endParaRPr lang="en-US" altLang="zh-CN">
              <a:latin typeface="Arial" charset="0"/>
              <a:ea typeface="宋体" charset="0"/>
            </a:endParaRPr>
          </a:p>
        </p:txBody>
      </p:sp>
      <p:sp>
        <p:nvSpPr>
          <p:cNvPr id="972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925FF59-1681-6F4A-AF99-CD132F846C53}" type="slidenum">
              <a:rPr lang="en-US" altLang="zh-CN" sz="1200">
                <a:latin typeface="Garamond" charset="0"/>
              </a:rPr>
              <a:pPr eaLnBrk="1" hangingPunct="1"/>
              <a:t>47</a:t>
            </a:fld>
            <a:endParaRPr lang="en-US" altLang="zh-CN" sz="1200">
              <a:latin typeface="Garamond" charset="0"/>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5" name="Rectangle 2"/>
          <p:cNvSpPr>
            <a:spLocks noGrp="1" noChangeArrowheads="1"/>
          </p:cNvSpPr>
          <p:nvPr>
            <p:ph type="title"/>
          </p:nvPr>
        </p:nvSpPr>
        <p:spPr/>
        <p:txBody>
          <a:bodyPr/>
          <a:lstStyle/>
          <a:p>
            <a:pPr eaLnBrk="1" hangingPunct="1"/>
            <a:r>
              <a:rPr lang="en-US" altLang="zh-CN" b="1">
                <a:latin typeface="Garamond" charset="0"/>
                <a:ea typeface="宋体" charset="0"/>
              </a:rPr>
              <a:t>Deployment Diagram</a:t>
            </a:r>
            <a:endParaRPr lang="en-US" altLang="zh-CN">
              <a:latin typeface="Garamond" charset="0"/>
              <a:ea typeface="宋体" charset="0"/>
            </a:endParaRPr>
          </a:p>
        </p:txBody>
      </p:sp>
      <p:sp>
        <p:nvSpPr>
          <p:cNvPr id="902146" name="Rectangle 3"/>
          <p:cNvSpPr>
            <a:spLocks noGrp="1" noChangeArrowheads="1"/>
          </p:cNvSpPr>
          <p:nvPr>
            <p:ph idx="1"/>
          </p:nvPr>
        </p:nvSpPr>
        <p:spPr/>
        <p:txBody>
          <a:bodyPr/>
          <a:lstStyle/>
          <a:p>
            <a:pPr eaLnBrk="1" hangingPunct="1"/>
            <a:r>
              <a:rPr lang="en-US" altLang="zh-CN">
                <a:latin typeface="Arial" charset="0"/>
                <a:ea typeface="宋体" charset="0"/>
              </a:rPr>
              <a:t>Captures the topology of a system’s hardware</a:t>
            </a:r>
          </a:p>
          <a:p>
            <a:pPr eaLnBrk="1" hangingPunct="1"/>
            <a:r>
              <a:rPr lang="en-US" altLang="zh-CN">
                <a:latin typeface="Arial" charset="0"/>
                <a:ea typeface="宋体" charset="0"/>
              </a:rPr>
              <a:t>Built as part of architectural specification</a:t>
            </a:r>
          </a:p>
          <a:p>
            <a:pPr eaLnBrk="1" hangingPunct="1"/>
            <a:r>
              <a:rPr lang="en-US" altLang="zh-CN">
                <a:latin typeface="Arial" charset="0"/>
                <a:ea typeface="宋体" charset="0"/>
              </a:rPr>
              <a:t>Purpose</a:t>
            </a:r>
          </a:p>
          <a:p>
            <a:pPr lvl="1" eaLnBrk="1" hangingPunct="1"/>
            <a:r>
              <a:rPr lang="en-US" altLang="zh-CN">
                <a:latin typeface="Arial" charset="0"/>
                <a:ea typeface="宋体" charset="0"/>
              </a:rPr>
              <a:t>Specify the distribution of components</a:t>
            </a:r>
          </a:p>
          <a:p>
            <a:pPr lvl="1" eaLnBrk="1" hangingPunct="1"/>
            <a:r>
              <a:rPr lang="en-US" altLang="zh-CN">
                <a:latin typeface="Arial" charset="0"/>
                <a:ea typeface="宋体" charset="0"/>
              </a:rPr>
              <a:t>Identify performance bottlenecks</a:t>
            </a:r>
          </a:p>
          <a:p>
            <a:pPr eaLnBrk="1" hangingPunct="1"/>
            <a:r>
              <a:rPr lang="en-US" altLang="zh-CN">
                <a:latin typeface="Arial" charset="0"/>
                <a:ea typeface="宋体" charset="0"/>
              </a:rPr>
              <a:t>Developed by architects, networking engineers, and system engineers</a:t>
            </a:r>
          </a:p>
        </p:txBody>
      </p:sp>
      <p:sp>
        <p:nvSpPr>
          <p:cNvPr id="9021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44C1820-EEA0-6C40-8F9E-8B44197FF40A}" type="slidenum">
              <a:rPr lang="en-US" altLang="zh-CN" sz="1200">
                <a:latin typeface="Garamond" charset="0"/>
              </a:rPr>
              <a:pPr eaLnBrk="1" hangingPunct="1"/>
              <a:t>470</a:t>
            </a:fld>
            <a:endParaRPr lang="en-US" altLang="zh-CN" sz="1200">
              <a:latin typeface="Garamond" charset="0"/>
            </a:endParaRPr>
          </a:p>
        </p:txBody>
      </p:sp>
    </p:spTree>
  </p:cSld>
  <p:clrMapOvr>
    <a:masterClrMapping/>
  </p:clrMapOvr>
  <p:transition spd="med"/>
</p:sld>
</file>

<file path=ppt/slides/slide4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4193" name="Rectangle 2"/>
          <p:cNvSpPr>
            <a:spLocks noGrp="1" noChangeArrowheads="1"/>
          </p:cNvSpPr>
          <p:nvPr>
            <p:ph type="title"/>
          </p:nvPr>
        </p:nvSpPr>
        <p:spPr/>
        <p:txBody>
          <a:bodyPr/>
          <a:lstStyle/>
          <a:p>
            <a:pPr eaLnBrk="1" hangingPunct="1"/>
            <a:r>
              <a:rPr lang="en-US" altLang="zh-CN" b="1">
                <a:latin typeface="Garamond" charset="0"/>
                <a:ea typeface="宋体" charset="0"/>
              </a:rPr>
              <a:t>Activity Diagram</a:t>
            </a:r>
            <a:endParaRPr lang="en-US" altLang="zh-CN">
              <a:latin typeface="Garamond" charset="0"/>
              <a:ea typeface="宋体" charset="0"/>
            </a:endParaRPr>
          </a:p>
        </p:txBody>
      </p:sp>
      <p:sp>
        <p:nvSpPr>
          <p:cNvPr id="904194" name="Rectangle 3"/>
          <p:cNvSpPr>
            <a:spLocks noGrp="1" noChangeArrowheads="1"/>
          </p:cNvSpPr>
          <p:nvPr>
            <p:ph idx="1"/>
          </p:nvPr>
        </p:nvSpPr>
        <p:spPr>
          <a:xfrm>
            <a:off x="361950" y="1065213"/>
            <a:ext cx="8489950" cy="4702175"/>
          </a:xfrm>
        </p:spPr>
        <p:txBody>
          <a:bodyPr/>
          <a:lstStyle/>
          <a:p>
            <a:pPr eaLnBrk="1" hangingPunct="1"/>
            <a:r>
              <a:rPr lang="en-US" altLang="zh-CN">
                <a:latin typeface="Arial" charset="0"/>
                <a:ea typeface="宋体" charset="0"/>
              </a:rPr>
              <a:t>Shows the flow from activity to activity within a system</a:t>
            </a:r>
          </a:p>
        </p:txBody>
      </p:sp>
      <p:sp>
        <p:nvSpPr>
          <p:cNvPr id="9041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DC78FD0-67EC-4A48-9CFA-F035812D62C4}" type="slidenum">
              <a:rPr lang="en-US" altLang="zh-CN" sz="1200">
                <a:latin typeface="Garamond" charset="0"/>
              </a:rPr>
              <a:pPr eaLnBrk="1" hangingPunct="1"/>
              <a:t>471</a:t>
            </a:fld>
            <a:endParaRPr lang="en-US" altLang="zh-CN" sz="1200">
              <a:latin typeface="Garamond" charset="0"/>
            </a:endParaRPr>
          </a:p>
        </p:txBody>
      </p:sp>
      <p:pic>
        <p:nvPicPr>
          <p:cNvPr id="599044" name="Picture 4" descr="FIGURE_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1773238"/>
            <a:ext cx="5027612" cy="4462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99044"/>
                                        </p:tgtEl>
                                        <p:attrNameLst>
                                          <p:attrName>style.visibility</p:attrName>
                                        </p:attrNameLst>
                                      </p:cBhvr>
                                      <p:to>
                                        <p:strVal val="visible"/>
                                      </p:to>
                                    </p:set>
                                    <p:animEffect transition="in" filter="dissolve">
                                      <p:cBhvr>
                                        <p:cTn id="7" dur="500"/>
                                        <p:tgtEl>
                                          <p:spTgt spid="599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1" name="Rectangle 2"/>
          <p:cNvSpPr>
            <a:spLocks noGrp="1" noChangeArrowheads="1"/>
          </p:cNvSpPr>
          <p:nvPr>
            <p:ph type="title"/>
          </p:nvPr>
        </p:nvSpPr>
        <p:spPr/>
        <p:txBody>
          <a:bodyPr/>
          <a:lstStyle/>
          <a:p>
            <a:pPr eaLnBrk="1" hangingPunct="1"/>
            <a:r>
              <a:rPr lang="en-US" altLang="zh-CN" b="1">
                <a:latin typeface="Garamond" charset="0"/>
                <a:ea typeface="宋体" charset="0"/>
              </a:rPr>
              <a:t>Activity Diagram</a:t>
            </a:r>
            <a:endParaRPr lang="en-US" altLang="zh-CN">
              <a:latin typeface="Garamond" charset="0"/>
              <a:ea typeface="宋体" charset="0"/>
            </a:endParaRPr>
          </a:p>
        </p:txBody>
      </p:sp>
      <p:sp>
        <p:nvSpPr>
          <p:cNvPr id="906242" name="Rectangle 3"/>
          <p:cNvSpPr>
            <a:spLocks noGrp="1" noChangeArrowheads="1"/>
          </p:cNvSpPr>
          <p:nvPr>
            <p:ph idx="1"/>
          </p:nvPr>
        </p:nvSpPr>
        <p:spPr>
          <a:xfrm>
            <a:off x="361950" y="1065213"/>
            <a:ext cx="8489950" cy="4702175"/>
          </a:xfrm>
        </p:spPr>
        <p:txBody>
          <a:bodyPr/>
          <a:lstStyle/>
          <a:p>
            <a:pPr eaLnBrk="1" hangingPunct="1"/>
            <a:r>
              <a:rPr lang="en-US" altLang="zh-CN">
                <a:latin typeface="Arial" charset="0"/>
                <a:ea typeface="宋体" charset="0"/>
              </a:rPr>
              <a:t>Captures dynamic behavior (activity-oriented)</a:t>
            </a:r>
          </a:p>
          <a:p>
            <a:pPr eaLnBrk="1" hangingPunct="1"/>
            <a:r>
              <a:rPr lang="en-US" altLang="zh-CN">
                <a:latin typeface="Arial" charset="0"/>
                <a:ea typeface="宋体" charset="0"/>
              </a:rPr>
              <a:t>A special kind of statechart diagram</a:t>
            </a:r>
          </a:p>
          <a:p>
            <a:pPr eaLnBrk="1" hangingPunct="1"/>
            <a:r>
              <a:rPr lang="en-US" altLang="zh-CN">
                <a:latin typeface="Arial" charset="0"/>
                <a:ea typeface="宋体" charset="0"/>
              </a:rPr>
              <a:t>Purpose</a:t>
            </a:r>
          </a:p>
          <a:p>
            <a:pPr lvl="1" eaLnBrk="1" hangingPunct="1"/>
            <a:r>
              <a:rPr lang="en-US" altLang="zh-CN">
                <a:latin typeface="Arial" charset="0"/>
                <a:ea typeface="宋体" charset="0"/>
              </a:rPr>
              <a:t>Model the function of a system</a:t>
            </a:r>
          </a:p>
          <a:p>
            <a:pPr lvl="1" eaLnBrk="1" hangingPunct="1"/>
            <a:r>
              <a:rPr lang="en-US" altLang="zh-CN">
                <a:latin typeface="Arial" charset="0"/>
                <a:ea typeface="宋体" charset="0"/>
              </a:rPr>
              <a:t>Model the flow of control among objects</a:t>
            </a:r>
          </a:p>
          <a:p>
            <a:pPr lvl="1" eaLnBrk="1" hangingPunct="1"/>
            <a:r>
              <a:rPr lang="en-US" altLang="zh-CN">
                <a:latin typeface="Arial" charset="0"/>
                <a:ea typeface="宋体" charset="0"/>
              </a:rPr>
              <a:t>Model business workflows</a:t>
            </a:r>
          </a:p>
          <a:p>
            <a:pPr lvl="1" eaLnBrk="1" hangingPunct="1"/>
            <a:r>
              <a:rPr lang="en-US" altLang="zh-CN">
                <a:latin typeface="Arial" charset="0"/>
                <a:ea typeface="宋体" charset="0"/>
              </a:rPr>
              <a:t>Model operations</a:t>
            </a:r>
          </a:p>
        </p:txBody>
      </p:sp>
      <p:sp>
        <p:nvSpPr>
          <p:cNvPr id="9062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A70E499-B936-694A-93CE-0B6B8F12770E}" type="slidenum">
              <a:rPr lang="en-US" altLang="zh-CN" sz="1200">
                <a:latin typeface="Garamond" charset="0"/>
              </a:rPr>
              <a:pPr eaLnBrk="1" hangingPunct="1"/>
              <a:t>472</a:t>
            </a:fld>
            <a:endParaRPr lang="en-US" altLang="zh-CN" sz="1200">
              <a:latin typeface="Garamond" charset="0"/>
            </a:endParaRPr>
          </a:p>
        </p:txBody>
      </p:sp>
    </p:spTree>
  </p:cSld>
  <p:clrMapOvr>
    <a:masterClrMapping/>
  </p:clrMapOvr>
  <p:transition spd="med"/>
</p:sld>
</file>

<file path=ppt/slides/slide4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8289" name="Rectangle 2"/>
          <p:cNvSpPr>
            <a:spLocks noGrp="1" noChangeArrowheads="1"/>
          </p:cNvSpPr>
          <p:nvPr>
            <p:ph type="title"/>
          </p:nvPr>
        </p:nvSpPr>
        <p:spPr/>
        <p:txBody>
          <a:bodyPr/>
          <a:lstStyle/>
          <a:p>
            <a:pPr eaLnBrk="1" hangingPunct="1"/>
            <a:r>
              <a:rPr lang="en-US" altLang="zh-CN" b="1">
                <a:latin typeface="Garamond" charset="0"/>
                <a:ea typeface="宋体" charset="0"/>
              </a:rPr>
              <a:t>Sequence Diagram</a:t>
            </a:r>
            <a:endParaRPr lang="en-US" altLang="zh-CN">
              <a:latin typeface="Garamond" charset="0"/>
              <a:ea typeface="宋体" charset="0"/>
            </a:endParaRPr>
          </a:p>
        </p:txBody>
      </p:sp>
      <p:sp>
        <p:nvSpPr>
          <p:cNvPr id="908290" name="Rectangle 3"/>
          <p:cNvSpPr>
            <a:spLocks noGrp="1" noChangeArrowheads="1"/>
          </p:cNvSpPr>
          <p:nvPr>
            <p:ph idx="1"/>
          </p:nvPr>
        </p:nvSpPr>
        <p:spPr/>
        <p:txBody>
          <a:bodyPr/>
          <a:lstStyle/>
          <a:p>
            <a:pPr eaLnBrk="1" hangingPunct="1"/>
            <a:r>
              <a:rPr lang="en-US" altLang="zh-CN">
                <a:latin typeface="Arial" charset="0"/>
                <a:ea typeface="宋体" charset="0"/>
              </a:rPr>
              <a:t>Emphasises the time-ordering of messages</a:t>
            </a:r>
          </a:p>
        </p:txBody>
      </p:sp>
      <p:sp>
        <p:nvSpPr>
          <p:cNvPr id="9082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3630E8E-7D40-4545-8A9A-0413196FC129}" type="slidenum">
              <a:rPr lang="en-US" altLang="zh-CN" sz="1200">
                <a:latin typeface="Garamond" charset="0"/>
              </a:rPr>
              <a:pPr eaLnBrk="1" hangingPunct="1"/>
              <a:t>473</a:t>
            </a:fld>
            <a:endParaRPr lang="en-US" altLang="zh-CN" sz="1200">
              <a:latin typeface="Garamond" charset="0"/>
            </a:endParaRPr>
          </a:p>
        </p:txBody>
      </p:sp>
      <p:pic>
        <p:nvPicPr>
          <p:cNvPr id="603140" name="Picture 4" descr="FIGURE_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286000"/>
            <a:ext cx="6008688" cy="3814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03140"/>
                                        </p:tgtEl>
                                        <p:attrNameLst>
                                          <p:attrName>style.visibility</p:attrName>
                                        </p:attrNameLst>
                                      </p:cBhvr>
                                      <p:to>
                                        <p:strVal val="visible"/>
                                      </p:to>
                                    </p:set>
                                    <p:animEffect transition="in" filter="dissolve">
                                      <p:cBhvr>
                                        <p:cTn id="7" dur="500"/>
                                        <p:tgtEl>
                                          <p:spTgt spid="603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7" name="Rectangle 2"/>
          <p:cNvSpPr>
            <a:spLocks noGrp="1" noChangeArrowheads="1"/>
          </p:cNvSpPr>
          <p:nvPr>
            <p:ph type="title"/>
          </p:nvPr>
        </p:nvSpPr>
        <p:spPr/>
        <p:txBody>
          <a:bodyPr/>
          <a:lstStyle/>
          <a:p>
            <a:pPr eaLnBrk="1" hangingPunct="1"/>
            <a:r>
              <a:rPr lang="en-US" altLang="zh-CN" b="1">
                <a:latin typeface="Garamond" charset="0"/>
                <a:ea typeface="宋体" charset="0"/>
              </a:rPr>
              <a:t>Sequence Diagram</a:t>
            </a:r>
            <a:endParaRPr lang="en-US" altLang="zh-CN">
              <a:latin typeface="Garamond" charset="0"/>
              <a:ea typeface="宋体" charset="0"/>
            </a:endParaRPr>
          </a:p>
        </p:txBody>
      </p:sp>
      <p:sp>
        <p:nvSpPr>
          <p:cNvPr id="910338" name="Rectangle 3"/>
          <p:cNvSpPr>
            <a:spLocks noGrp="1" noChangeArrowheads="1"/>
          </p:cNvSpPr>
          <p:nvPr>
            <p:ph idx="1"/>
          </p:nvPr>
        </p:nvSpPr>
        <p:spPr/>
        <p:txBody>
          <a:bodyPr/>
          <a:lstStyle/>
          <a:p>
            <a:pPr eaLnBrk="1" hangingPunct="1"/>
            <a:r>
              <a:rPr lang="en-US" altLang="zh-CN">
                <a:latin typeface="Arial" charset="0"/>
                <a:ea typeface="宋体" charset="0"/>
              </a:rPr>
              <a:t>Captures dynamic behavior (time-oriented)</a:t>
            </a:r>
          </a:p>
          <a:p>
            <a:pPr eaLnBrk="1" hangingPunct="1"/>
            <a:r>
              <a:rPr lang="en-US" altLang="zh-CN">
                <a:latin typeface="Arial" charset="0"/>
                <a:ea typeface="宋体" charset="0"/>
              </a:rPr>
              <a:t>A kind of interaction diagram</a:t>
            </a:r>
          </a:p>
          <a:p>
            <a:pPr eaLnBrk="1" hangingPunct="1"/>
            <a:r>
              <a:rPr lang="en-US" altLang="zh-CN">
                <a:latin typeface="Arial" charset="0"/>
                <a:ea typeface="宋体" charset="0"/>
              </a:rPr>
              <a:t>Purpose</a:t>
            </a:r>
          </a:p>
          <a:p>
            <a:pPr lvl="1" eaLnBrk="1" hangingPunct="1"/>
            <a:r>
              <a:rPr lang="en-US" altLang="zh-CN">
                <a:latin typeface="Arial" charset="0"/>
                <a:ea typeface="宋体" charset="0"/>
              </a:rPr>
              <a:t>Model flow of control</a:t>
            </a:r>
          </a:p>
          <a:p>
            <a:pPr lvl="1" eaLnBrk="1" hangingPunct="1"/>
            <a:r>
              <a:rPr lang="en-US" altLang="zh-CN">
                <a:latin typeface="Arial" charset="0"/>
                <a:ea typeface="宋体" charset="0"/>
              </a:rPr>
              <a:t>Illustrate typical scenarios</a:t>
            </a:r>
          </a:p>
        </p:txBody>
      </p:sp>
      <p:sp>
        <p:nvSpPr>
          <p:cNvPr id="9103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11C966B-E291-EC42-9882-EDE149ED8EF0}" type="slidenum">
              <a:rPr lang="en-US" altLang="zh-CN" sz="1200">
                <a:latin typeface="Garamond" charset="0"/>
              </a:rPr>
              <a:pPr eaLnBrk="1" hangingPunct="1"/>
              <a:t>474</a:t>
            </a:fld>
            <a:endParaRPr lang="en-US" altLang="zh-CN" sz="1200">
              <a:latin typeface="Garamond" charset="0"/>
            </a:endParaRPr>
          </a:p>
        </p:txBody>
      </p:sp>
    </p:spTree>
  </p:cSld>
  <p:clrMapOvr>
    <a:masterClrMapping/>
  </p:clrMapOvr>
  <p:transition spd="med"/>
</p:sld>
</file>

<file path=ppt/slides/slide4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2385" name="Rectangle 2"/>
          <p:cNvSpPr>
            <a:spLocks noGrp="1" noChangeArrowheads="1"/>
          </p:cNvSpPr>
          <p:nvPr>
            <p:ph type="title"/>
          </p:nvPr>
        </p:nvSpPr>
        <p:spPr>
          <a:xfrm>
            <a:off x="144463" y="304800"/>
            <a:ext cx="8999537" cy="533400"/>
          </a:xfrm>
        </p:spPr>
        <p:txBody>
          <a:bodyPr/>
          <a:lstStyle/>
          <a:p>
            <a:pPr eaLnBrk="1" hangingPunct="1"/>
            <a:r>
              <a:rPr lang="en-US" altLang="zh-CN" b="1">
                <a:latin typeface="Garamond" charset="0"/>
                <a:ea typeface="宋体" charset="0"/>
              </a:rPr>
              <a:t>Collaboration Diagram</a:t>
            </a:r>
            <a:endParaRPr lang="en-US" altLang="zh-CN">
              <a:latin typeface="Garamond" charset="0"/>
              <a:ea typeface="宋体" charset="0"/>
            </a:endParaRPr>
          </a:p>
        </p:txBody>
      </p:sp>
      <p:sp>
        <p:nvSpPr>
          <p:cNvPr id="912386" name="Rectangle 3"/>
          <p:cNvSpPr>
            <a:spLocks noGrp="1" noChangeArrowheads="1"/>
          </p:cNvSpPr>
          <p:nvPr>
            <p:ph idx="1"/>
          </p:nvPr>
        </p:nvSpPr>
        <p:spPr/>
        <p:txBody>
          <a:bodyPr/>
          <a:lstStyle/>
          <a:p>
            <a:pPr eaLnBrk="1" hangingPunct="1"/>
            <a:r>
              <a:rPr lang="en-US" altLang="zh-CN">
                <a:latin typeface="Arial" charset="0"/>
                <a:ea typeface="宋体" charset="0"/>
              </a:rPr>
              <a:t>Emphasises the structural organisation of the objects that send and receive messages</a:t>
            </a:r>
          </a:p>
        </p:txBody>
      </p:sp>
      <p:sp>
        <p:nvSpPr>
          <p:cNvPr id="9123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BD5BD99-CE4A-E34A-9FD8-659B3EA3F2B1}" type="slidenum">
              <a:rPr lang="en-US" altLang="zh-CN" sz="1200">
                <a:latin typeface="Garamond" charset="0"/>
              </a:rPr>
              <a:pPr eaLnBrk="1" hangingPunct="1"/>
              <a:t>475</a:t>
            </a:fld>
            <a:endParaRPr lang="en-US" altLang="zh-CN" sz="1200">
              <a:latin typeface="Garamond" charset="0"/>
            </a:endParaRPr>
          </a:p>
        </p:txBody>
      </p:sp>
      <p:pic>
        <p:nvPicPr>
          <p:cNvPr id="607236" name="Picture 4" descr="FIGURE_1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173413"/>
            <a:ext cx="5715000" cy="283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07236"/>
                                        </p:tgtEl>
                                        <p:attrNameLst>
                                          <p:attrName>style.visibility</p:attrName>
                                        </p:attrNameLst>
                                      </p:cBhvr>
                                      <p:to>
                                        <p:strVal val="visible"/>
                                      </p:to>
                                    </p:set>
                                    <p:animEffect transition="in" filter="dissolve">
                                      <p:cBhvr>
                                        <p:cTn id="7" dur="500"/>
                                        <p:tgtEl>
                                          <p:spTgt spid="607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433" name="Rectangle 2"/>
          <p:cNvSpPr>
            <a:spLocks noGrp="1" noChangeArrowheads="1"/>
          </p:cNvSpPr>
          <p:nvPr>
            <p:ph type="title"/>
          </p:nvPr>
        </p:nvSpPr>
        <p:spPr>
          <a:xfrm>
            <a:off x="87313" y="161925"/>
            <a:ext cx="8999537" cy="533400"/>
          </a:xfrm>
        </p:spPr>
        <p:txBody>
          <a:bodyPr/>
          <a:lstStyle/>
          <a:p>
            <a:pPr algn="ctr" eaLnBrk="1" hangingPunct="1"/>
            <a:r>
              <a:rPr lang="en-US" altLang="zh-CN" b="1">
                <a:latin typeface="Garamond" charset="0"/>
                <a:ea typeface="宋体" charset="0"/>
              </a:rPr>
              <a:t>Collaboration Diagram</a:t>
            </a:r>
            <a:endParaRPr lang="en-US" altLang="zh-CN">
              <a:latin typeface="Garamond" charset="0"/>
              <a:ea typeface="宋体" charset="0"/>
            </a:endParaRPr>
          </a:p>
        </p:txBody>
      </p:sp>
      <p:sp>
        <p:nvSpPr>
          <p:cNvPr id="914434" name="Rectangle 3"/>
          <p:cNvSpPr>
            <a:spLocks noGrp="1" noChangeArrowheads="1"/>
          </p:cNvSpPr>
          <p:nvPr>
            <p:ph idx="1"/>
          </p:nvPr>
        </p:nvSpPr>
        <p:spPr/>
        <p:txBody>
          <a:bodyPr/>
          <a:lstStyle/>
          <a:p>
            <a:pPr eaLnBrk="1" hangingPunct="1"/>
            <a:r>
              <a:rPr lang="en-US" altLang="zh-CN">
                <a:latin typeface="Arial" charset="0"/>
                <a:ea typeface="宋体" charset="0"/>
              </a:rPr>
              <a:t>Captures dynamic behavior (message-oriented)</a:t>
            </a:r>
          </a:p>
          <a:p>
            <a:pPr eaLnBrk="1" hangingPunct="1"/>
            <a:r>
              <a:rPr lang="en-US" altLang="zh-CN">
                <a:latin typeface="Arial" charset="0"/>
                <a:ea typeface="宋体" charset="0"/>
              </a:rPr>
              <a:t>A kind of interaction diagram</a:t>
            </a:r>
          </a:p>
          <a:p>
            <a:pPr eaLnBrk="1" hangingPunct="1"/>
            <a:r>
              <a:rPr lang="en-US" altLang="zh-CN">
                <a:latin typeface="Arial" charset="0"/>
                <a:ea typeface="宋体" charset="0"/>
              </a:rPr>
              <a:t>Purpose</a:t>
            </a:r>
          </a:p>
          <a:p>
            <a:pPr lvl="1" eaLnBrk="1" hangingPunct="1"/>
            <a:r>
              <a:rPr lang="en-US" altLang="zh-CN">
                <a:latin typeface="Arial" charset="0"/>
                <a:ea typeface="宋体" charset="0"/>
              </a:rPr>
              <a:t>Model flow of control</a:t>
            </a:r>
          </a:p>
          <a:p>
            <a:pPr lvl="1" eaLnBrk="1" hangingPunct="1"/>
            <a:r>
              <a:rPr lang="en-US" altLang="zh-CN">
                <a:latin typeface="Arial" charset="0"/>
                <a:ea typeface="宋体" charset="0"/>
              </a:rPr>
              <a:t>Illustrate coordination of object structure and control</a:t>
            </a:r>
          </a:p>
        </p:txBody>
      </p:sp>
      <p:sp>
        <p:nvSpPr>
          <p:cNvPr id="9144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52287F6-2B11-5844-8FE9-C297E76C3BF0}" type="slidenum">
              <a:rPr lang="en-US" altLang="zh-CN" sz="1200">
                <a:latin typeface="Garamond" charset="0"/>
              </a:rPr>
              <a:pPr eaLnBrk="1" hangingPunct="1"/>
              <a:t>476</a:t>
            </a:fld>
            <a:endParaRPr lang="en-US" altLang="zh-CN" sz="1200">
              <a:latin typeface="Garamond" charset="0"/>
            </a:endParaRPr>
          </a:p>
        </p:txBody>
      </p:sp>
    </p:spTree>
  </p:cSld>
  <p:clrMapOvr>
    <a:masterClrMapping/>
  </p:clrMapOvr>
  <p:transition spd="med"/>
</p:sld>
</file>

<file path=ppt/slides/slide4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6481" name="Rectangle 2"/>
          <p:cNvSpPr>
            <a:spLocks noGrp="1" noChangeArrowheads="1"/>
          </p:cNvSpPr>
          <p:nvPr>
            <p:ph type="title"/>
          </p:nvPr>
        </p:nvSpPr>
        <p:spPr/>
        <p:txBody>
          <a:bodyPr/>
          <a:lstStyle/>
          <a:p>
            <a:pPr eaLnBrk="1" hangingPunct="1"/>
            <a:r>
              <a:rPr lang="en-US" altLang="zh-CN" b="1">
                <a:latin typeface="Garamond" charset="0"/>
                <a:ea typeface="宋体" charset="0"/>
              </a:rPr>
              <a:t>Statechart Diagram</a:t>
            </a:r>
            <a:endParaRPr lang="en-US" altLang="zh-CN">
              <a:latin typeface="Garamond" charset="0"/>
              <a:ea typeface="宋体" charset="0"/>
            </a:endParaRPr>
          </a:p>
        </p:txBody>
      </p:sp>
      <p:sp>
        <p:nvSpPr>
          <p:cNvPr id="916482" name="Rectangle 3"/>
          <p:cNvSpPr>
            <a:spLocks noGrp="1" noChangeArrowheads="1"/>
          </p:cNvSpPr>
          <p:nvPr>
            <p:ph idx="1"/>
          </p:nvPr>
        </p:nvSpPr>
        <p:spPr/>
        <p:txBody>
          <a:bodyPr/>
          <a:lstStyle/>
          <a:p>
            <a:pPr eaLnBrk="1" hangingPunct="1"/>
            <a:r>
              <a:rPr lang="en-US" altLang="zh-CN">
                <a:latin typeface="Arial" charset="0"/>
                <a:ea typeface="宋体" charset="0"/>
              </a:rPr>
              <a:t>Shows a state machine, consisting of states, transitions, events, and activities</a:t>
            </a:r>
          </a:p>
        </p:txBody>
      </p:sp>
      <p:sp>
        <p:nvSpPr>
          <p:cNvPr id="9164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24236C-5CCF-8B48-998F-6D901F41F544}" type="slidenum">
              <a:rPr lang="en-US" altLang="zh-CN" sz="1200">
                <a:latin typeface="Garamond" charset="0"/>
              </a:rPr>
              <a:pPr eaLnBrk="1" hangingPunct="1"/>
              <a:t>477</a:t>
            </a:fld>
            <a:endParaRPr lang="en-US" altLang="zh-CN" sz="1200">
              <a:latin typeface="Garamond" charset="0"/>
            </a:endParaRPr>
          </a:p>
        </p:txBody>
      </p:sp>
      <p:pic>
        <p:nvPicPr>
          <p:cNvPr id="611332" name="Picture 4" descr="FIGURE_A-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971800"/>
            <a:ext cx="6477000" cy="3208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332"/>
                                        </p:tgtEl>
                                        <p:attrNameLst>
                                          <p:attrName>style.visibility</p:attrName>
                                        </p:attrNameLst>
                                      </p:cBhvr>
                                      <p:to>
                                        <p:strVal val="visible"/>
                                      </p:to>
                                    </p:set>
                                    <p:animEffect transition="in" filter="dissolve">
                                      <p:cBhvr>
                                        <p:cTn id="7" dur="500"/>
                                        <p:tgtEl>
                                          <p:spTgt spid="611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29" name="Rectangle 2"/>
          <p:cNvSpPr>
            <a:spLocks noGrp="1" noChangeArrowheads="1"/>
          </p:cNvSpPr>
          <p:nvPr>
            <p:ph type="title"/>
          </p:nvPr>
        </p:nvSpPr>
        <p:spPr/>
        <p:txBody>
          <a:bodyPr/>
          <a:lstStyle/>
          <a:p>
            <a:pPr eaLnBrk="1" hangingPunct="1"/>
            <a:r>
              <a:rPr lang="en-US" altLang="zh-CN" b="1">
                <a:latin typeface="Garamond" charset="0"/>
                <a:ea typeface="宋体" charset="0"/>
              </a:rPr>
              <a:t>Statechart Diagram</a:t>
            </a:r>
            <a:endParaRPr lang="en-US" altLang="zh-CN">
              <a:latin typeface="Garamond" charset="0"/>
              <a:ea typeface="宋体" charset="0"/>
            </a:endParaRPr>
          </a:p>
        </p:txBody>
      </p:sp>
      <p:sp>
        <p:nvSpPr>
          <p:cNvPr id="613379" name="Rectangle 3"/>
          <p:cNvSpPr>
            <a:spLocks noGrp="1" noChangeArrowheads="1"/>
          </p:cNvSpPr>
          <p:nvPr>
            <p:ph idx="1"/>
          </p:nvPr>
        </p:nvSpPr>
        <p:spPr/>
        <p:txBody>
          <a:bodyPr/>
          <a:lstStyle/>
          <a:p>
            <a:pPr eaLnBrk="1" hangingPunct="1">
              <a:defRPr/>
            </a:pPr>
            <a:r>
              <a:rPr lang="en-US" altLang="zh-CN">
                <a:latin typeface="Arial" charset="0"/>
                <a:ea typeface="宋体" charset="0"/>
              </a:rPr>
              <a:t>Captures dynamic behavior (event-oriented)</a:t>
            </a:r>
          </a:p>
          <a:p>
            <a:pPr eaLnBrk="1" hangingPunct="1">
              <a:defRPr/>
            </a:pPr>
            <a:r>
              <a:rPr lang="en-US" altLang="zh-CN">
                <a:latin typeface="Arial" charset="0"/>
                <a:ea typeface="宋体" charset="0"/>
              </a:rPr>
              <a:t>Purpose</a:t>
            </a:r>
          </a:p>
          <a:p>
            <a:pPr lvl="1" eaLnBrk="1" hangingPunct="1">
              <a:defRPr/>
            </a:pPr>
            <a:r>
              <a:rPr lang="en-US" altLang="zh-CN">
                <a:effectLst>
                  <a:outerShdw blurRad="38100" dist="38100" dir="2700000" algn="tl">
                    <a:srgbClr val="DDDDDD"/>
                  </a:outerShdw>
                </a:effectLst>
                <a:latin typeface="Arial" charset="0"/>
                <a:ea typeface="宋体" charset="0"/>
              </a:rPr>
              <a:t>Model object lifecycle</a:t>
            </a:r>
          </a:p>
          <a:p>
            <a:pPr lvl="1" eaLnBrk="1" hangingPunct="1">
              <a:defRPr/>
            </a:pPr>
            <a:r>
              <a:rPr lang="en-US" altLang="zh-CN">
                <a:effectLst>
                  <a:outerShdw blurRad="38100" dist="38100" dir="2700000" algn="tl">
                    <a:srgbClr val="DDDDDD"/>
                  </a:outerShdw>
                </a:effectLst>
                <a:latin typeface="Arial" charset="0"/>
                <a:ea typeface="宋体" charset="0"/>
              </a:rPr>
              <a:t>Model reactive objects (user interfaces, devices, etc.)</a:t>
            </a:r>
            <a:endParaRPr lang="en-US" altLang="zh-CN">
              <a:latin typeface="Arial" charset="0"/>
              <a:ea typeface="宋体" charset="0"/>
            </a:endParaRPr>
          </a:p>
        </p:txBody>
      </p:sp>
      <p:sp>
        <p:nvSpPr>
          <p:cNvPr id="91853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E62A7A6-5D43-D844-906B-059CF306FA4B}" type="slidenum">
              <a:rPr lang="en-US" altLang="zh-CN" sz="1200">
                <a:latin typeface="Garamond" charset="0"/>
              </a:rPr>
              <a:pPr eaLnBrk="1" hangingPunct="1"/>
              <a:t>478</a:t>
            </a:fld>
            <a:endParaRPr lang="en-US" altLang="zh-CN" sz="1200">
              <a:latin typeface="Garamond" charset="0"/>
            </a:endParaRPr>
          </a:p>
        </p:txBody>
      </p:sp>
    </p:spTree>
  </p:cSld>
  <p:clrMapOvr>
    <a:masterClrMapping/>
  </p:clrMapOvr>
  <p:transition spd="med"/>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7" name="Rectangle 2"/>
          <p:cNvSpPr>
            <a:spLocks noGrp="1" noChangeArrowheads="1"/>
          </p:cNvSpPr>
          <p:nvPr>
            <p:ph type="title"/>
          </p:nvPr>
        </p:nvSpPr>
        <p:spPr/>
        <p:txBody>
          <a:bodyPr/>
          <a:lstStyle/>
          <a:p>
            <a:pPr eaLnBrk="1" hangingPunct="1"/>
            <a:r>
              <a:rPr lang="en-US" altLang="zh-CN">
                <a:latin typeface="Garamond" charset="0"/>
                <a:ea typeface="宋体" charset="0"/>
              </a:rPr>
              <a:t>Architecture and the UML</a:t>
            </a:r>
          </a:p>
        </p:txBody>
      </p:sp>
      <p:sp>
        <p:nvSpPr>
          <p:cNvPr id="92057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A3B4D42-A852-0F4E-AEA7-7DF96673344A}" type="slidenum">
              <a:rPr lang="en-US" altLang="zh-CN" sz="1200">
                <a:latin typeface="Garamond" charset="0"/>
              </a:rPr>
              <a:pPr eaLnBrk="1" hangingPunct="1"/>
              <a:t>479</a:t>
            </a:fld>
            <a:endParaRPr lang="en-US" altLang="zh-CN" sz="1200">
              <a:latin typeface="Garamond" charset="0"/>
            </a:endParaRPr>
          </a:p>
        </p:txBody>
      </p:sp>
      <p:grpSp>
        <p:nvGrpSpPr>
          <p:cNvPr id="2" name="Group 3"/>
          <p:cNvGrpSpPr>
            <a:grpSpLocks/>
          </p:cNvGrpSpPr>
          <p:nvPr/>
        </p:nvGrpSpPr>
        <p:grpSpPr bwMode="auto">
          <a:xfrm>
            <a:off x="889000" y="1524000"/>
            <a:ext cx="7315200" cy="5241925"/>
            <a:chOff x="560" y="960"/>
            <a:chExt cx="4608" cy="3302"/>
          </a:xfrm>
        </p:grpSpPr>
        <p:sp>
          <p:nvSpPr>
            <p:cNvPr id="920624" name="Rectangle 4"/>
            <p:cNvSpPr>
              <a:spLocks noChangeArrowheads="1"/>
            </p:cNvSpPr>
            <p:nvPr/>
          </p:nvSpPr>
          <p:spPr bwMode="auto">
            <a:xfrm>
              <a:off x="560" y="960"/>
              <a:ext cx="2253" cy="1289"/>
            </a:xfrm>
            <a:prstGeom prst="rect">
              <a:avLst/>
            </a:prstGeom>
            <a:solidFill>
              <a:schemeClr val="bg2"/>
            </a:solidFill>
            <a:ln w="12700">
              <a:solidFill>
                <a:schemeClr val="bg2"/>
              </a:solidFill>
              <a:miter lim="800000"/>
              <a:headEnd/>
              <a:tailEnd/>
            </a:ln>
          </p:spPr>
          <p:txBody>
            <a:bodyPr wrap="none" anchor="ctr"/>
            <a:lstStyle/>
            <a:p>
              <a:endParaRPr lang="zh-CN" altLang="en-US"/>
            </a:p>
          </p:txBody>
        </p:sp>
        <p:sp>
          <p:nvSpPr>
            <p:cNvPr id="920625" name="Rectangle 5"/>
            <p:cNvSpPr>
              <a:spLocks noChangeArrowheads="1"/>
            </p:cNvSpPr>
            <p:nvPr/>
          </p:nvSpPr>
          <p:spPr bwMode="auto">
            <a:xfrm>
              <a:off x="2864" y="960"/>
              <a:ext cx="2296" cy="1289"/>
            </a:xfrm>
            <a:prstGeom prst="rect">
              <a:avLst/>
            </a:prstGeom>
            <a:solidFill>
              <a:schemeClr val="bg2"/>
            </a:solidFill>
            <a:ln w="12700">
              <a:solidFill>
                <a:schemeClr val="bg2"/>
              </a:solidFill>
              <a:miter lim="800000"/>
              <a:headEnd/>
              <a:tailEnd/>
            </a:ln>
          </p:spPr>
          <p:txBody>
            <a:bodyPr wrap="none" anchor="ctr"/>
            <a:lstStyle/>
            <a:p>
              <a:endParaRPr lang="zh-CN" altLang="en-US"/>
            </a:p>
          </p:txBody>
        </p:sp>
        <p:sp>
          <p:nvSpPr>
            <p:cNvPr id="920626" name="Rectangle 6"/>
            <p:cNvSpPr>
              <a:spLocks noChangeArrowheads="1"/>
            </p:cNvSpPr>
            <p:nvPr/>
          </p:nvSpPr>
          <p:spPr bwMode="auto">
            <a:xfrm>
              <a:off x="560" y="2288"/>
              <a:ext cx="2253" cy="1264"/>
            </a:xfrm>
            <a:prstGeom prst="rect">
              <a:avLst/>
            </a:prstGeom>
            <a:solidFill>
              <a:schemeClr val="bg2"/>
            </a:solidFill>
            <a:ln w="12700">
              <a:solidFill>
                <a:schemeClr val="bg2"/>
              </a:solidFill>
              <a:miter lim="800000"/>
              <a:headEnd/>
              <a:tailEnd/>
            </a:ln>
          </p:spPr>
          <p:txBody>
            <a:bodyPr wrap="none" anchor="ctr"/>
            <a:lstStyle/>
            <a:p>
              <a:endParaRPr lang="zh-CN" altLang="en-US"/>
            </a:p>
          </p:txBody>
        </p:sp>
        <p:sp>
          <p:nvSpPr>
            <p:cNvPr id="920627" name="Rectangle 7"/>
            <p:cNvSpPr>
              <a:spLocks noChangeArrowheads="1"/>
            </p:cNvSpPr>
            <p:nvPr/>
          </p:nvSpPr>
          <p:spPr bwMode="auto">
            <a:xfrm>
              <a:off x="2872" y="2288"/>
              <a:ext cx="2296" cy="1264"/>
            </a:xfrm>
            <a:prstGeom prst="rect">
              <a:avLst/>
            </a:prstGeom>
            <a:solidFill>
              <a:schemeClr val="bg2"/>
            </a:solidFill>
            <a:ln w="12700">
              <a:solidFill>
                <a:schemeClr val="bg2"/>
              </a:solidFill>
              <a:miter lim="800000"/>
              <a:headEnd/>
              <a:tailEnd/>
            </a:ln>
          </p:spPr>
          <p:txBody>
            <a:bodyPr wrap="none" anchor="ctr"/>
            <a:lstStyle/>
            <a:p>
              <a:endParaRPr lang="zh-CN" altLang="en-US"/>
            </a:p>
          </p:txBody>
        </p:sp>
        <p:sp>
          <p:nvSpPr>
            <p:cNvPr id="920628" name="Rectangle 8"/>
            <p:cNvSpPr>
              <a:spLocks noChangeArrowheads="1"/>
            </p:cNvSpPr>
            <p:nvPr/>
          </p:nvSpPr>
          <p:spPr bwMode="auto">
            <a:xfrm>
              <a:off x="1549" y="3626"/>
              <a:ext cx="1332" cy="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5748" tIns="47874" rIns="95748" bIns="47874">
              <a:spAutoFit/>
            </a:bodyPr>
            <a:lstStyle/>
            <a:p>
              <a:pPr defTabSz="955675" eaLnBrk="0" hangingPunct="0"/>
              <a:r>
                <a:rPr lang="en-US" altLang="zh-CN" sz="2000">
                  <a:latin typeface="Arial Narrow" charset="0"/>
                </a:rPr>
                <a:t>Organisation</a:t>
              </a:r>
            </a:p>
            <a:p>
              <a:pPr defTabSz="955675" eaLnBrk="0" hangingPunct="0"/>
              <a:r>
                <a:rPr lang="en-US" altLang="zh-CN" sz="2000">
                  <a:latin typeface="Arial Narrow" charset="0"/>
                </a:rPr>
                <a:t>Package, subsystem</a:t>
              </a:r>
              <a:endParaRPr lang="en-US" altLang="zh-CN" sz="1700">
                <a:latin typeface="Arial Narrow" charset="0"/>
              </a:endParaRPr>
            </a:p>
          </p:txBody>
        </p:sp>
        <p:sp>
          <p:nvSpPr>
            <p:cNvPr id="920629" name="Rectangle 9"/>
            <p:cNvSpPr>
              <a:spLocks noChangeArrowheads="1"/>
            </p:cNvSpPr>
            <p:nvPr/>
          </p:nvSpPr>
          <p:spPr bwMode="auto">
            <a:xfrm>
              <a:off x="3055" y="3626"/>
              <a:ext cx="958" cy="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5748" tIns="47874" rIns="95748" bIns="47874">
              <a:spAutoFit/>
            </a:bodyPr>
            <a:lstStyle/>
            <a:p>
              <a:pPr defTabSz="955675" eaLnBrk="0" hangingPunct="0"/>
              <a:r>
                <a:rPr lang="en-US" altLang="zh-CN" sz="2000">
                  <a:latin typeface="Arial Narrow" charset="0"/>
                </a:rPr>
                <a:t>Dynamics</a:t>
              </a:r>
            </a:p>
            <a:p>
              <a:pPr defTabSz="955675" eaLnBrk="0" hangingPunct="0"/>
              <a:r>
                <a:rPr lang="en-US" altLang="zh-CN" sz="2000">
                  <a:latin typeface="Arial Narrow" charset="0"/>
                </a:rPr>
                <a:t>Interaction</a:t>
              </a:r>
            </a:p>
            <a:p>
              <a:pPr defTabSz="955675" eaLnBrk="0" hangingPunct="0"/>
              <a:r>
                <a:rPr lang="en-US" altLang="zh-CN" sz="2000">
                  <a:latin typeface="Arial Narrow" charset="0"/>
                </a:rPr>
                <a:t>State machine</a:t>
              </a:r>
              <a:endParaRPr lang="en-US" altLang="zh-CN" sz="1700">
                <a:latin typeface="Arial Narrow" charset="0"/>
              </a:endParaRPr>
            </a:p>
          </p:txBody>
        </p:sp>
      </p:grpSp>
      <p:sp>
        <p:nvSpPr>
          <p:cNvPr id="920580" name="Rectangle 10"/>
          <p:cNvSpPr>
            <a:spLocks noChangeArrowheads="1"/>
          </p:cNvSpPr>
          <p:nvPr/>
        </p:nvSpPr>
        <p:spPr bwMode="auto">
          <a:xfrm>
            <a:off x="838200" y="1473200"/>
            <a:ext cx="3576638" cy="2046288"/>
          </a:xfrm>
          <a:prstGeom prst="rect">
            <a:avLst/>
          </a:prstGeom>
          <a:solidFill>
            <a:schemeClr val="bg1"/>
          </a:solidFill>
          <a:ln w="12700">
            <a:solidFill>
              <a:srgbClr val="5F5F5F"/>
            </a:solidFill>
            <a:miter lim="800000"/>
            <a:headEnd/>
            <a:tailEnd/>
          </a:ln>
        </p:spPr>
        <p:txBody>
          <a:bodyPr wrap="none" anchor="ctr"/>
          <a:lstStyle/>
          <a:p>
            <a:endParaRPr lang="zh-CN" altLang="en-US"/>
          </a:p>
        </p:txBody>
      </p:sp>
      <p:sp>
        <p:nvSpPr>
          <p:cNvPr id="920581" name="Rectangle 11"/>
          <p:cNvSpPr>
            <a:spLocks noChangeArrowheads="1"/>
          </p:cNvSpPr>
          <p:nvPr/>
        </p:nvSpPr>
        <p:spPr bwMode="auto">
          <a:xfrm>
            <a:off x="2286000" y="2082800"/>
            <a:ext cx="16113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r>
              <a:rPr lang="en-US" altLang="ko-KR" sz="2000">
                <a:solidFill>
                  <a:schemeClr val="bg2"/>
                </a:solidFill>
                <a:latin typeface="Arial Narrow" charset="0"/>
              </a:rPr>
              <a:t>Design View</a:t>
            </a:r>
            <a:endParaRPr lang="en-US" altLang="ko-KR" sz="2000">
              <a:latin typeface="Arial Narrow" charset="0"/>
            </a:endParaRPr>
          </a:p>
        </p:txBody>
      </p:sp>
      <p:sp>
        <p:nvSpPr>
          <p:cNvPr id="920582" name="Rectangle 12"/>
          <p:cNvSpPr>
            <a:spLocks noChangeArrowheads="1"/>
          </p:cNvSpPr>
          <p:nvPr/>
        </p:nvSpPr>
        <p:spPr bwMode="auto">
          <a:xfrm>
            <a:off x="4495800" y="1473200"/>
            <a:ext cx="3644900" cy="2046288"/>
          </a:xfrm>
          <a:prstGeom prst="rect">
            <a:avLst/>
          </a:prstGeom>
          <a:solidFill>
            <a:schemeClr val="bg1"/>
          </a:solidFill>
          <a:ln w="12700">
            <a:solidFill>
              <a:srgbClr val="5F5F5F"/>
            </a:solidFill>
            <a:miter lim="800000"/>
            <a:headEnd/>
            <a:tailEnd/>
          </a:ln>
        </p:spPr>
        <p:txBody>
          <a:bodyPr wrap="none" anchor="ctr"/>
          <a:lstStyle/>
          <a:p>
            <a:endParaRPr lang="zh-CN" altLang="en-US"/>
          </a:p>
        </p:txBody>
      </p:sp>
      <p:sp>
        <p:nvSpPr>
          <p:cNvPr id="920583" name="Rectangle 13"/>
          <p:cNvSpPr>
            <a:spLocks noChangeArrowheads="1"/>
          </p:cNvSpPr>
          <p:nvPr/>
        </p:nvSpPr>
        <p:spPr bwMode="auto">
          <a:xfrm>
            <a:off x="4800600" y="2082800"/>
            <a:ext cx="25257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r>
              <a:rPr lang="en-US" altLang="ko-KR" sz="2000">
                <a:solidFill>
                  <a:schemeClr val="bg2"/>
                </a:solidFill>
                <a:latin typeface="Arial Narrow" charset="0"/>
              </a:rPr>
              <a:t>Implementation View</a:t>
            </a:r>
            <a:endParaRPr lang="en-US" altLang="ko-KR" sz="2000">
              <a:latin typeface="Arial Narrow" charset="0"/>
            </a:endParaRPr>
          </a:p>
        </p:txBody>
      </p:sp>
      <p:sp>
        <p:nvSpPr>
          <p:cNvPr id="920584" name="Rectangle 14"/>
          <p:cNvSpPr>
            <a:spLocks noChangeArrowheads="1"/>
          </p:cNvSpPr>
          <p:nvPr/>
        </p:nvSpPr>
        <p:spPr bwMode="auto">
          <a:xfrm>
            <a:off x="838200" y="3581400"/>
            <a:ext cx="3576638" cy="2006600"/>
          </a:xfrm>
          <a:prstGeom prst="rect">
            <a:avLst/>
          </a:prstGeom>
          <a:solidFill>
            <a:schemeClr val="bg1"/>
          </a:solidFill>
          <a:ln w="12700">
            <a:solidFill>
              <a:srgbClr val="5F5F5F"/>
            </a:solidFill>
            <a:miter lim="800000"/>
            <a:headEnd/>
            <a:tailEnd/>
          </a:ln>
        </p:spPr>
        <p:txBody>
          <a:bodyPr wrap="none" anchor="ctr"/>
          <a:lstStyle/>
          <a:p>
            <a:endParaRPr lang="zh-CN" altLang="en-US"/>
          </a:p>
        </p:txBody>
      </p:sp>
      <p:sp>
        <p:nvSpPr>
          <p:cNvPr id="920585" name="Rectangle 15"/>
          <p:cNvSpPr>
            <a:spLocks noChangeArrowheads="1"/>
          </p:cNvSpPr>
          <p:nvPr/>
        </p:nvSpPr>
        <p:spPr bwMode="auto">
          <a:xfrm>
            <a:off x="2286000" y="4216400"/>
            <a:ext cx="17065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r>
              <a:rPr lang="en-US" altLang="ko-KR" sz="2000">
                <a:solidFill>
                  <a:schemeClr val="bg2"/>
                </a:solidFill>
                <a:latin typeface="Arial Narrow" charset="0"/>
              </a:rPr>
              <a:t>Process View</a:t>
            </a:r>
            <a:endParaRPr lang="en-US" altLang="ko-KR" sz="2000">
              <a:solidFill>
                <a:schemeClr val="hlink"/>
              </a:solidFill>
              <a:latin typeface="Arial Narrow" charset="0"/>
            </a:endParaRPr>
          </a:p>
        </p:txBody>
      </p:sp>
      <p:grpSp>
        <p:nvGrpSpPr>
          <p:cNvPr id="3" name="Group 16"/>
          <p:cNvGrpSpPr>
            <a:grpSpLocks/>
          </p:cNvGrpSpPr>
          <p:nvPr/>
        </p:nvGrpSpPr>
        <p:grpSpPr bwMode="auto">
          <a:xfrm>
            <a:off x="6959600" y="1549400"/>
            <a:ext cx="1190625" cy="1998663"/>
            <a:chOff x="4384" y="976"/>
            <a:chExt cx="750" cy="1259"/>
          </a:xfrm>
        </p:grpSpPr>
        <p:graphicFrame>
          <p:nvGraphicFramePr>
            <p:cNvPr id="920622" name="Object 17"/>
            <p:cNvGraphicFramePr>
              <a:graphicFrameLocks/>
            </p:cNvGraphicFramePr>
            <p:nvPr/>
          </p:nvGraphicFramePr>
          <p:xfrm>
            <a:off x="4416" y="976"/>
            <a:ext cx="656" cy="516"/>
          </p:xfrm>
          <a:graphic>
            <a:graphicData uri="http://schemas.openxmlformats.org/presentationml/2006/ole">
              <mc:AlternateContent xmlns:mc="http://schemas.openxmlformats.org/markup-compatibility/2006">
                <mc:Choice xmlns:v="urn:schemas-microsoft-com:vml" Requires="v">
                  <p:oleObj name="CorelDRAW 6.0" r:id="rId3" imgW="457200" imgH="457200" progId="CorelDRAW.Graphic.6">
                    <p:embed/>
                  </p:oleObj>
                </mc:Choice>
                <mc:Fallback>
                  <p:oleObj name="CorelDRAW 6.0" r:id="rId3" imgW="457200" imgH="457200" progId="CorelDRAW.Graphic.6">
                    <p:embed/>
                    <p:pic>
                      <p:nvPicPr>
                        <p:cNvPr id="0" name="Object 1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976"/>
                          <a:ext cx="656" cy="5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0623" name="Rectangle 18"/>
            <p:cNvSpPr>
              <a:spLocks noChangeArrowheads="1"/>
            </p:cNvSpPr>
            <p:nvPr/>
          </p:nvSpPr>
          <p:spPr bwMode="auto">
            <a:xfrm>
              <a:off x="4384" y="2017"/>
              <a:ext cx="750" cy="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1600" tIns="50800" rIns="101600" bIns="50800">
              <a:spAutoFit/>
            </a:bodyPr>
            <a:lstStyle/>
            <a:p>
              <a:pPr algn="r" defTabSz="1014413" eaLnBrk="0" hangingPunct="0"/>
              <a:r>
                <a:rPr lang="en-US" altLang="ko-KR" sz="1600">
                  <a:solidFill>
                    <a:srgbClr val="FF3300"/>
                  </a:solidFill>
                  <a:latin typeface="Arial Narrow" charset="0"/>
                </a:rPr>
                <a:t>Components</a:t>
              </a:r>
              <a:r>
                <a:rPr lang="en-US" altLang="ko-KR" sz="1600">
                  <a:solidFill>
                    <a:schemeClr val="bg2"/>
                  </a:solidFill>
                  <a:latin typeface="Arial Narrow" charset="0"/>
                </a:rPr>
                <a:t> </a:t>
              </a:r>
            </a:p>
          </p:txBody>
        </p:sp>
      </p:grpSp>
      <p:grpSp>
        <p:nvGrpSpPr>
          <p:cNvPr id="4" name="Group 19"/>
          <p:cNvGrpSpPr>
            <a:grpSpLocks/>
          </p:cNvGrpSpPr>
          <p:nvPr/>
        </p:nvGrpSpPr>
        <p:grpSpPr bwMode="auto">
          <a:xfrm>
            <a:off x="852488" y="1625600"/>
            <a:ext cx="1655762" cy="1947863"/>
            <a:chOff x="537" y="1024"/>
            <a:chExt cx="1043" cy="1227"/>
          </a:xfrm>
        </p:grpSpPr>
        <p:graphicFrame>
          <p:nvGraphicFramePr>
            <p:cNvPr id="920620" name="Object 20"/>
            <p:cNvGraphicFramePr>
              <a:graphicFrameLocks/>
            </p:cNvGraphicFramePr>
            <p:nvPr/>
          </p:nvGraphicFramePr>
          <p:xfrm>
            <a:off x="576" y="1024"/>
            <a:ext cx="608" cy="495"/>
          </p:xfrm>
          <a:graphic>
            <a:graphicData uri="http://schemas.openxmlformats.org/presentationml/2006/ole">
              <mc:AlternateContent xmlns:mc="http://schemas.openxmlformats.org/markup-compatibility/2006">
                <mc:Choice xmlns:v="urn:schemas-microsoft-com:vml" Requires="v">
                  <p:oleObj name="CorelDRAW 6.0" r:id="rId5" imgW="457200" imgH="457200" progId="CorelDRAW.Graphic.6">
                    <p:embed/>
                  </p:oleObj>
                </mc:Choice>
                <mc:Fallback>
                  <p:oleObj name="CorelDRAW 6.0" r:id="rId5" imgW="457200" imgH="457200" progId="CorelDRAW.Graphic.6">
                    <p:embed/>
                    <p:pic>
                      <p:nvPicPr>
                        <p:cNvPr id="0" name="Object 2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 y="1024"/>
                          <a:ext cx="608" cy="4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0621" name="Rectangle 21"/>
            <p:cNvSpPr>
              <a:spLocks noChangeArrowheads="1"/>
            </p:cNvSpPr>
            <p:nvPr/>
          </p:nvSpPr>
          <p:spPr bwMode="auto">
            <a:xfrm>
              <a:off x="537" y="1879"/>
              <a:ext cx="1043" cy="3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1600" tIns="50800" rIns="101600" bIns="50800">
              <a:spAutoFit/>
            </a:bodyPr>
            <a:lstStyle/>
            <a:p>
              <a:pPr defTabSz="1014413" eaLnBrk="0" hangingPunct="0"/>
              <a:r>
                <a:rPr lang="en-US" altLang="ko-KR" sz="1600">
                  <a:solidFill>
                    <a:srgbClr val="FF3300"/>
                  </a:solidFill>
                  <a:latin typeface="Arial Narrow" charset="0"/>
                </a:rPr>
                <a:t>Classes, interfaces,</a:t>
              </a:r>
            </a:p>
            <a:p>
              <a:pPr defTabSz="1014413" eaLnBrk="0" hangingPunct="0"/>
              <a:r>
                <a:rPr lang="en-US" altLang="ko-KR" sz="1600">
                  <a:solidFill>
                    <a:srgbClr val="FF3300"/>
                  </a:solidFill>
                  <a:latin typeface="Arial Narrow" charset="0"/>
                </a:rPr>
                <a:t>collaborations</a:t>
              </a:r>
              <a:endParaRPr lang="en-US" altLang="ko-KR" sz="1400">
                <a:solidFill>
                  <a:srgbClr val="FF3300"/>
                </a:solidFill>
                <a:latin typeface="Arial Narrow" charset="0"/>
              </a:endParaRPr>
            </a:p>
          </p:txBody>
        </p:sp>
      </p:grpSp>
      <p:grpSp>
        <p:nvGrpSpPr>
          <p:cNvPr id="5" name="Group 22"/>
          <p:cNvGrpSpPr>
            <a:grpSpLocks/>
          </p:cNvGrpSpPr>
          <p:nvPr/>
        </p:nvGrpSpPr>
        <p:grpSpPr bwMode="auto">
          <a:xfrm>
            <a:off x="850900" y="3683000"/>
            <a:ext cx="1260475" cy="1919288"/>
            <a:chOff x="536" y="2320"/>
            <a:chExt cx="794" cy="1209"/>
          </a:xfrm>
        </p:grpSpPr>
        <p:sp>
          <p:nvSpPr>
            <p:cNvPr id="920618" name="Rectangle 23"/>
            <p:cNvSpPr>
              <a:spLocks noChangeArrowheads="1"/>
            </p:cNvSpPr>
            <p:nvPr/>
          </p:nvSpPr>
          <p:spPr bwMode="auto">
            <a:xfrm>
              <a:off x="536" y="3311"/>
              <a:ext cx="794" cy="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1600" tIns="50800" rIns="101600" bIns="50800">
              <a:spAutoFit/>
            </a:bodyPr>
            <a:lstStyle/>
            <a:p>
              <a:pPr defTabSz="1014413" eaLnBrk="0" hangingPunct="0"/>
              <a:r>
                <a:rPr lang="en-US" altLang="ko-KR" sz="1600">
                  <a:solidFill>
                    <a:srgbClr val="FF3300"/>
                  </a:solidFill>
                  <a:latin typeface="Arial Narrow" charset="0"/>
                </a:rPr>
                <a:t>Active classes</a:t>
              </a:r>
              <a:endParaRPr lang="en-US" altLang="ko-KR" sz="1400">
                <a:solidFill>
                  <a:srgbClr val="FF3300"/>
                </a:solidFill>
                <a:latin typeface="Arial Narrow" charset="0"/>
              </a:endParaRPr>
            </a:p>
          </p:txBody>
        </p:sp>
        <p:graphicFrame>
          <p:nvGraphicFramePr>
            <p:cNvPr id="920619" name="Object 24"/>
            <p:cNvGraphicFramePr>
              <a:graphicFrameLocks/>
            </p:cNvGraphicFramePr>
            <p:nvPr/>
          </p:nvGraphicFramePr>
          <p:xfrm>
            <a:off x="576" y="2320"/>
            <a:ext cx="656" cy="516"/>
          </p:xfrm>
          <a:graphic>
            <a:graphicData uri="http://schemas.openxmlformats.org/presentationml/2006/ole">
              <mc:AlternateContent xmlns:mc="http://schemas.openxmlformats.org/markup-compatibility/2006">
                <mc:Choice xmlns:v="urn:schemas-microsoft-com:vml" Requires="v">
                  <p:oleObj name="CorelDRAW 6.0" r:id="rId7" imgW="457200" imgH="457200" progId="CorelDRAW.Graphic.6">
                    <p:embed/>
                  </p:oleObj>
                </mc:Choice>
                <mc:Fallback>
                  <p:oleObj name="CorelDRAW 6.0" r:id="rId7" imgW="457200" imgH="457200" progId="CorelDRAW.Graphic.6">
                    <p:embed/>
                    <p:pic>
                      <p:nvPicPr>
                        <p:cNvPr id="0" name="Object 2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2320"/>
                          <a:ext cx="656" cy="5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grpSp>
      <p:sp>
        <p:nvSpPr>
          <p:cNvPr id="920589" name="Rectangle 25"/>
          <p:cNvSpPr>
            <a:spLocks noChangeArrowheads="1"/>
          </p:cNvSpPr>
          <p:nvPr/>
        </p:nvSpPr>
        <p:spPr bwMode="auto">
          <a:xfrm>
            <a:off x="4508500" y="3581400"/>
            <a:ext cx="3644900" cy="2006600"/>
          </a:xfrm>
          <a:prstGeom prst="rect">
            <a:avLst/>
          </a:prstGeom>
          <a:solidFill>
            <a:schemeClr val="bg1"/>
          </a:solidFill>
          <a:ln w="12700">
            <a:solidFill>
              <a:srgbClr val="5F5F5F"/>
            </a:solidFill>
            <a:miter lim="800000"/>
            <a:headEnd/>
            <a:tailEnd/>
          </a:ln>
        </p:spPr>
        <p:txBody>
          <a:bodyPr wrap="none" anchor="ctr"/>
          <a:lstStyle/>
          <a:p>
            <a:endParaRPr lang="zh-CN" altLang="en-US"/>
          </a:p>
        </p:txBody>
      </p:sp>
      <p:sp>
        <p:nvSpPr>
          <p:cNvPr id="920590" name="Rectangle 26"/>
          <p:cNvSpPr>
            <a:spLocks noChangeArrowheads="1"/>
          </p:cNvSpPr>
          <p:nvPr/>
        </p:nvSpPr>
        <p:spPr bwMode="auto">
          <a:xfrm>
            <a:off x="4800600" y="4216400"/>
            <a:ext cx="23193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r>
              <a:rPr lang="en-US" altLang="ko-KR" sz="2000">
                <a:solidFill>
                  <a:schemeClr val="bg2"/>
                </a:solidFill>
                <a:latin typeface="Arial Narrow" charset="0"/>
              </a:rPr>
              <a:t>Deployment View</a:t>
            </a:r>
            <a:endParaRPr lang="en-US" altLang="ko-KR" sz="2000">
              <a:latin typeface="Arial Narrow" charset="0"/>
            </a:endParaRPr>
          </a:p>
        </p:txBody>
      </p:sp>
      <p:grpSp>
        <p:nvGrpSpPr>
          <p:cNvPr id="6" name="Group 27"/>
          <p:cNvGrpSpPr>
            <a:grpSpLocks/>
          </p:cNvGrpSpPr>
          <p:nvPr/>
        </p:nvGrpSpPr>
        <p:grpSpPr bwMode="auto">
          <a:xfrm>
            <a:off x="7197725" y="3760788"/>
            <a:ext cx="944563" cy="1854200"/>
            <a:chOff x="4534" y="2369"/>
            <a:chExt cx="595" cy="1168"/>
          </a:xfrm>
        </p:grpSpPr>
        <p:sp>
          <p:nvSpPr>
            <p:cNvPr id="920598" name="Rectangle 28"/>
            <p:cNvSpPr>
              <a:spLocks noChangeArrowheads="1"/>
            </p:cNvSpPr>
            <p:nvPr/>
          </p:nvSpPr>
          <p:spPr bwMode="auto">
            <a:xfrm>
              <a:off x="4698" y="3319"/>
              <a:ext cx="431" cy="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1600" tIns="50800" rIns="101600" bIns="50800">
              <a:spAutoFit/>
            </a:bodyPr>
            <a:lstStyle/>
            <a:p>
              <a:pPr algn="r" defTabSz="1014413" eaLnBrk="0" hangingPunct="0"/>
              <a:r>
                <a:rPr lang="en-US" altLang="ko-KR" sz="1600">
                  <a:solidFill>
                    <a:srgbClr val="FF3300"/>
                  </a:solidFill>
                  <a:latin typeface="Arial Narrow" charset="0"/>
                </a:rPr>
                <a:t>Nodes</a:t>
              </a:r>
            </a:p>
          </p:txBody>
        </p:sp>
        <p:grpSp>
          <p:nvGrpSpPr>
            <p:cNvPr id="920599" name="Group 29"/>
            <p:cNvGrpSpPr>
              <a:grpSpLocks/>
            </p:cNvGrpSpPr>
            <p:nvPr/>
          </p:nvGrpSpPr>
          <p:grpSpPr bwMode="auto">
            <a:xfrm>
              <a:off x="4534" y="2369"/>
              <a:ext cx="437" cy="485"/>
              <a:chOff x="4534" y="2369"/>
              <a:chExt cx="437" cy="485"/>
            </a:xfrm>
          </p:grpSpPr>
          <p:sp>
            <p:nvSpPr>
              <p:cNvPr id="920600" name="Rectangle 30"/>
              <p:cNvSpPr>
                <a:spLocks noChangeArrowheads="1"/>
              </p:cNvSpPr>
              <p:nvPr/>
            </p:nvSpPr>
            <p:spPr bwMode="auto">
              <a:xfrm>
                <a:off x="4534" y="2390"/>
                <a:ext cx="102" cy="107"/>
              </a:xfrm>
              <a:prstGeom prst="rect">
                <a:avLst/>
              </a:prstGeom>
              <a:solidFill>
                <a:srgbClr val="48A089"/>
              </a:solidFill>
              <a:ln w="0">
                <a:solidFill>
                  <a:srgbClr val="000000"/>
                </a:solidFill>
                <a:miter lim="800000"/>
                <a:headEnd/>
                <a:tailEnd/>
              </a:ln>
            </p:spPr>
            <p:txBody>
              <a:bodyPr/>
              <a:lstStyle/>
              <a:p>
                <a:endParaRPr lang="zh-CN" altLang="en-US"/>
              </a:p>
            </p:txBody>
          </p:sp>
          <p:sp>
            <p:nvSpPr>
              <p:cNvPr id="920601" name="Freeform 31"/>
              <p:cNvSpPr>
                <a:spLocks/>
              </p:cNvSpPr>
              <p:nvPr/>
            </p:nvSpPr>
            <p:spPr bwMode="auto">
              <a:xfrm>
                <a:off x="4534" y="2369"/>
                <a:ext cx="142" cy="21"/>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48A089"/>
              </a:solidFill>
              <a:ln w="0">
                <a:solidFill>
                  <a:srgbClr val="000000"/>
                </a:solidFill>
                <a:prstDash val="solid"/>
                <a:round/>
                <a:headEnd/>
                <a:tailEnd/>
              </a:ln>
            </p:spPr>
            <p:txBody>
              <a:bodyPr/>
              <a:lstStyle/>
              <a:p>
                <a:endParaRPr lang="en-US"/>
              </a:p>
            </p:txBody>
          </p:sp>
          <p:sp>
            <p:nvSpPr>
              <p:cNvPr id="920602" name="Freeform 32"/>
              <p:cNvSpPr>
                <a:spLocks/>
              </p:cNvSpPr>
              <p:nvPr/>
            </p:nvSpPr>
            <p:spPr bwMode="auto">
              <a:xfrm>
                <a:off x="4636" y="2369"/>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2"/>
                    </a:lnTo>
                    <a:lnTo>
                      <a:pt x="0" y="577"/>
                    </a:lnTo>
                    <a:lnTo>
                      <a:pt x="0" y="96"/>
                    </a:lnTo>
                    <a:close/>
                  </a:path>
                </a:pathLst>
              </a:custGeom>
              <a:solidFill>
                <a:srgbClr val="48A089"/>
              </a:solidFill>
              <a:ln w="0">
                <a:solidFill>
                  <a:srgbClr val="000000"/>
                </a:solidFill>
                <a:prstDash val="solid"/>
                <a:round/>
                <a:headEnd/>
                <a:tailEnd/>
              </a:ln>
            </p:spPr>
            <p:txBody>
              <a:bodyPr/>
              <a:lstStyle/>
              <a:p>
                <a:endParaRPr lang="en-US"/>
              </a:p>
            </p:txBody>
          </p:sp>
          <p:sp>
            <p:nvSpPr>
              <p:cNvPr id="920603" name="Rectangle 33"/>
              <p:cNvSpPr>
                <a:spLocks noChangeArrowheads="1"/>
              </p:cNvSpPr>
              <p:nvPr/>
            </p:nvSpPr>
            <p:spPr bwMode="auto">
              <a:xfrm>
                <a:off x="4829" y="2417"/>
                <a:ext cx="102" cy="106"/>
              </a:xfrm>
              <a:prstGeom prst="rect">
                <a:avLst/>
              </a:prstGeom>
              <a:solidFill>
                <a:srgbClr val="48A089"/>
              </a:solidFill>
              <a:ln w="0">
                <a:solidFill>
                  <a:srgbClr val="000000"/>
                </a:solidFill>
                <a:miter lim="800000"/>
                <a:headEnd/>
                <a:tailEnd/>
              </a:ln>
            </p:spPr>
            <p:txBody>
              <a:bodyPr/>
              <a:lstStyle/>
              <a:p>
                <a:endParaRPr lang="zh-CN" altLang="en-US"/>
              </a:p>
            </p:txBody>
          </p:sp>
          <p:sp>
            <p:nvSpPr>
              <p:cNvPr id="920604" name="Freeform 34"/>
              <p:cNvSpPr>
                <a:spLocks/>
              </p:cNvSpPr>
              <p:nvPr/>
            </p:nvSpPr>
            <p:spPr bwMode="auto">
              <a:xfrm>
                <a:off x="4829" y="2395"/>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48A089"/>
              </a:solidFill>
              <a:ln w="0">
                <a:solidFill>
                  <a:srgbClr val="000000"/>
                </a:solidFill>
                <a:prstDash val="solid"/>
                <a:round/>
                <a:headEnd/>
                <a:tailEnd/>
              </a:ln>
            </p:spPr>
            <p:txBody>
              <a:bodyPr/>
              <a:lstStyle/>
              <a:p>
                <a:endParaRPr lang="en-US"/>
              </a:p>
            </p:txBody>
          </p:sp>
          <p:sp>
            <p:nvSpPr>
              <p:cNvPr id="920605" name="Freeform 35"/>
              <p:cNvSpPr>
                <a:spLocks/>
              </p:cNvSpPr>
              <p:nvPr/>
            </p:nvSpPr>
            <p:spPr bwMode="auto">
              <a:xfrm>
                <a:off x="4931" y="2395"/>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rgbClr val="48A089"/>
              </a:solidFill>
              <a:ln w="0">
                <a:solidFill>
                  <a:srgbClr val="000000"/>
                </a:solidFill>
                <a:prstDash val="solid"/>
                <a:round/>
                <a:headEnd/>
                <a:tailEnd/>
              </a:ln>
            </p:spPr>
            <p:txBody>
              <a:bodyPr/>
              <a:lstStyle/>
              <a:p>
                <a:endParaRPr lang="en-US"/>
              </a:p>
            </p:txBody>
          </p:sp>
          <p:sp>
            <p:nvSpPr>
              <p:cNvPr id="920606" name="Line 36"/>
              <p:cNvSpPr>
                <a:spLocks noChangeShapeType="1"/>
              </p:cNvSpPr>
              <p:nvPr/>
            </p:nvSpPr>
            <p:spPr bwMode="auto">
              <a:xfrm>
                <a:off x="4656" y="2433"/>
                <a:ext cx="173" cy="26"/>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0607" name="Rectangle 37"/>
              <p:cNvSpPr>
                <a:spLocks noChangeArrowheads="1"/>
              </p:cNvSpPr>
              <p:nvPr/>
            </p:nvSpPr>
            <p:spPr bwMode="auto">
              <a:xfrm>
                <a:off x="4534" y="2589"/>
                <a:ext cx="102" cy="106"/>
              </a:xfrm>
              <a:prstGeom prst="rect">
                <a:avLst/>
              </a:prstGeom>
              <a:solidFill>
                <a:srgbClr val="48A089"/>
              </a:solidFill>
              <a:ln w="0">
                <a:solidFill>
                  <a:srgbClr val="000000"/>
                </a:solidFill>
                <a:miter lim="800000"/>
                <a:headEnd/>
                <a:tailEnd/>
              </a:ln>
            </p:spPr>
            <p:txBody>
              <a:bodyPr/>
              <a:lstStyle/>
              <a:p>
                <a:endParaRPr lang="zh-CN" altLang="en-US"/>
              </a:p>
            </p:txBody>
          </p:sp>
          <p:sp>
            <p:nvSpPr>
              <p:cNvPr id="920608" name="Freeform 38"/>
              <p:cNvSpPr>
                <a:spLocks/>
              </p:cNvSpPr>
              <p:nvPr/>
            </p:nvSpPr>
            <p:spPr bwMode="auto">
              <a:xfrm>
                <a:off x="4534" y="2567"/>
                <a:ext cx="142" cy="22"/>
              </a:xfrm>
              <a:custGeom>
                <a:avLst/>
                <a:gdLst>
                  <a:gd name="T0" fmla="*/ 0 w 691"/>
                  <a:gd name="T1" fmla="*/ 0 h 96"/>
                  <a:gd name="T2" fmla="*/ 0 w 691"/>
                  <a:gd name="T3" fmla="*/ 0 h 96"/>
                  <a:gd name="T4" fmla="*/ 0 w 691"/>
                  <a:gd name="T5" fmla="*/ 0 h 96"/>
                  <a:gd name="T6" fmla="*/ 0 w 691"/>
                  <a:gd name="T7" fmla="*/ 0 h 96"/>
                  <a:gd name="T8" fmla="*/ 0 w 691"/>
                  <a:gd name="T9" fmla="*/ 0 h 96"/>
                  <a:gd name="T10" fmla="*/ 0 60000 65536"/>
                  <a:gd name="T11" fmla="*/ 0 60000 65536"/>
                  <a:gd name="T12" fmla="*/ 0 60000 65536"/>
                  <a:gd name="T13" fmla="*/ 0 60000 65536"/>
                  <a:gd name="T14" fmla="*/ 0 60000 65536"/>
                  <a:gd name="T15" fmla="*/ 0 w 691"/>
                  <a:gd name="T16" fmla="*/ 0 h 96"/>
                  <a:gd name="T17" fmla="*/ 691 w 691"/>
                  <a:gd name="T18" fmla="*/ 96 h 96"/>
                </a:gdLst>
                <a:ahLst/>
                <a:cxnLst>
                  <a:cxn ang="T10">
                    <a:pos x="T0" y="T1"/>
                  </a:cxn>
                  <a:cxn ang="T11">
                    <a:pos x="T2" y="T3"/>
                  </a:cxn>
                  <a:cxn ang="T12">
                    <a:pos x="T4" y="T5"/>
                  </a:cxn>
                  <a:cxn ang="T13">
                    <a:pos x="T6" y="T7"/>
                  </a:cxn>
                  <a:cxn ang="T14">
                    <a:pos x="T8" y="T9"/>
                  </a:cxn>
                </a:cxnLst>
                <a:rect l="T15" t="T16" r="T17" b="T18"/>
                <a:pathLst>
                  <a:path w="691" h="96">
                    <a:moveTo>
                      <a:pt x="0" y="96"/>
                    </a:moveTo>
                    <a:lnTo>
                      <a:pt x="276" y="0"/>
                    </a:lnTo>
                    <a:lnTo>
                      <a:pt x="691" y="0"/>
                    </a:lnTo>
                    <a:lnTo>
                      <a:pt x="495" y="96"/>
                    </a:lnTo>
                    <a:lnTo>
                      <a:pt x="0" y="96"/>
                    </a:lnTo>
                    <a:close/>
                  </a:path>
                </a:pathLst>
              </a:custGeom>
              <a:solidFill>
                <a:srgbClr val="48A089"/>
              </a:solidFill>
              <a:ln w="0">
                <a:solidFill>
                  <a:srgbClr val="000000"/>
                </a:solidFill>
                <a:prstDash val="solid"/>
                <a:round/>
                <a:headEnd/>
                <a:tailEnd/>
              </a:ln>
            </p:spPr>
            <p:txBody>
              <a:bodyPr/>
              <a:lstStyle/>
              <a:p>
                <a:endParaRPr lang="en-US"/>
              </a:p>
            </p:txBody>
          </p:sp>
          <p:sp>
            <p:nvSpPr>
              <p:cNvPr id="920609" name="Freeform 39"/>
              <p:cNvSpPr>
                <a:spLocks/>
              </p:cNvSpPr>
              <p:nvPr/>
            </p:nvSpPr>
            <p:spPr bwMode="auto">
              <a:xfrm>
                <a:off x="4636" y="2567"/>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6"/>
                    </a:moveTo>
                    <a:lnTo>
                      <a:pt x="196" y="0"/>
                    </a:lnTo>
                    <a:lnTo>
                      <a:pt x="196" y="433"/>
                    </a:lnTo>
                    <a:lnTo>
                      <a:pt x="0" y="577"/>
                    </a:lnTo>
                    <a:lnTo>
                      <a:pt x="0" y="96"/>
                    </a:lnTo>
                    <a:close/>
                  </a:path>
                </a:pathLst>
              </a:custGeom>
              <a:solidFill>
                <a:srgbClr val="48A089"/>
              </a:solidFill>
              <a:ln w="0">
                <a:solidFill>
                  <a:srgbClr val="000000"/>
                </a:solidFill>
                <a:prstDash val="solid"/>
                <a:round/>
                <a:headEnd/>
                <a:tailEnd/>
              </a:ln>
            </p:spPr>
            <p:txBody>
              <a:bodyPr/>
              <a:lstStyle/>
              <a:p>
                <a:endParaRPr lang="en-US"/>
              </a:p>
            </p:txBody>
          </p:sp>
          <p:sp>
            <p:nvSpPr>
              <p:cNvPr id="920610" name="Line 40"/>
              <p:cNvSpPr>
                <a:spLocks noChangeShapeType="1"/>
              </p:cNvSpPr>
              <p:nvPr/>
            </p:nvSpPr>
            <p:spPr bwMode="auto">
              <a:xfrm flipV="1">
                <a:off x="4656" y="2459"/>
                <a:ext cx="173" cy="17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920611" name="Rectangle 41"/>
              <p:cNvSpPr>
                <a:spLocks noChangeArrowheads="1"/>
              </p:cNvSpPr>
              <p:nvPr/>
            </p:nvSpPr>
            <p:spPr bwMode="auto">
              <a:xfrm>
                <a:off x="4829" y="2642"/>
                <a:ext cx="102" cy="106"/>
              </a:xfrm>
              <a:prstGeom prst="rect">
                <a:avLst/>
              </a:prstGeom>
              <a:solidFill>
                <a:srgbClr val="48A089"/>
              </a:solidFill>
              <a:ln w="0">
                <a:solidFill>
                  <a:srgbClr val="000000"/>
                </a:solidFill>
                <a:miter lim="800000"/>
                <a:headEnd/>
                <a:tailEnd/>
              </a:ln>
            </p:spPr>
            <p:txBody>
              <a:bodyPr/>
              <a:lstStyle/>
              <a:p>
                <a:endParaRPr lang="zh-CN" altLang="en-US"/>
              </a:p>
            </p:txBody>
          </p:sp>
          <p:sp>
            <p:nvSpPr>
              <p:cNvPr id="920612" name="Freeform 42"/>
              <p:cNvSpPr>
                <a:spLocks/>
              </p:cNvSpPr>
              <p:nvPr/>
            </p:nvSpPr>
            <p:spPr bwMode="auto">
              <a:xfrm>
                <a:off x="4829" y="2620"/>
                <a:ext cx="142" cy="22"/>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rgbClr val="48A089"/>
              </a:solidFill>
              <a:ln w="0">
                <a:solidFill>
                  <a:srgbClr val="000000"/>
                </a:solidFill>
                <a:prstDash val="solid"/>
                <a:round/>
                <a:headEnd/>
                <a:tailEnd/>
              </a:ln>
            </p:spPr>
            <p:txBody>
              <a:bodyPr/>
              <a:lstStyle/>
              <a:p>
                <a:endParaRPr lang="en-US"/>
              </a:p>
            </p:txBody>
          </p:sp>
          <p:sp>
            <p:nvSpPr>
              <p:cNvPr id="920613" name="Freeform 43"/>
              <p:cNvSpPr>
                <a:spLocks/>
              </p:cNvSpPr>
              <p:nvPr/>
            </p:nvSpPr>
            <p:spPr bwMode="auto">
              <a:xfrm>
                <a:off x="4931" y="2620"/>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rgbClr val="48A089"/>
              </a:solidFill>
              <a:ln w="0">
                <a:solidFill>
                  <a:srgbClr val="000000"/>
                </a:solidFill>
                <a:prstDash val="solid"/>
                <a:round/>
                <a:headEnd/>
                <a:tailEnd/>
              </a:ln>
            </p:spPr>
            <p:txBody>
              <a:bodyPr/>
              <a:lstStyle/>
              <a:p>
                <a:endParaRPr lang="en-US"/>
              </a:p>
            </p:txBody>
          </p:sp>
          <p:sp>
            <p:nvSpPr>
              <p:cNvPr id="920614" name="Rectangle 44"/>
              <p:cNvSpPr>
                <a:spLocks noChangeArrowheads="1"/>
              </p:cNvSpPr>
              <p:nvPr/>
            </p:nvSpPr>
            <p:spPr bwMode="auto">
              <a:xfrm>
                <a:off x="4534" y="2747"/>
                <a:ext cx="102" cy="107"/>
              </a:xfrm>
              <a:prstGeom prst="rect">
                <a:avLst/>
              </a:prstGeom>
              <a:solidFill>
                <a:srgbClr val="48A089"/>
              </a:solidFill>
              <a:ln w="0">
                <a:solidFill>
                  <a:srgbClr val="000000"/>
                </a:solidFill>
                <a:miter lim="800000"/>
                <a:headEnd/>
                <a:tailEnd/>
              </a:ln>
            </p:spPr>
            <p:txBody>
              <a:bodyPr/>
              <a:lstStyle/>
              <a:p>
                <a:endParaRPr lang="zh-CN" altLang="en-US"/>
              </a:p>
            </p:txBody>
          </p:sp>
          <p:sp>
            <p:nvSpPr>
              <p:cNvPr id="920615" name="Freeform 45"/>
              <p:cNvSpPr>
                <a:spLocks/>
              </p:cNvSpPr>
              <p:nvPr/>
            </p:nvSpPr>
            <p:spPr bwMode="auto">
              <a:xfrm>
                <a:off x="4534" y="2726"/>
                <a:ext cx="142" cy="21"/>
              </a:xfrm>
              <a:custGeom>
                <a:avLst/>
                <a:gdLst>
                  <a:gd name="T0" fmla="*/ 0 w 691"/>
                  <a:gd name="T1" fmla="*/ 0 h 97"/>
                  <a:gd name="T2" fmla="*/ 0 w 691"/>
                  <a:gd name="T3" fmla="*/ 0 h 97"/>
                  <a:gd name="T4" fmla="*/ 0 w 691"/>
                  <a:gd name="T5" fmla="*/ 0 h 97"/>
                  <a:gd name="T6" fmla="*/ 0 w 691"/>
                  <a:gd name="T7" fmla="*/ 0 h 97"/>
                  <a:gd name="T8" fmla="*/ 0 w 691"/>
                  <a:gd name="T9" fmla="*/ 0 h 97"/>
                  <a:gd name="T10" fmla="*/ 0 60000 65536"/>
                  <a:gd name="T11" fmla="*/ 0 60000 65536"/>
                  <a:gd name="T12" fmla="*/ 0 60000 65536"/>
                  <a:gd name="T13" fmla="*/ 0 60000 65536"/>
                  <a:gd name="T14" fmla="*/ 0 60000 65536"/>
                  <a:gd name="T15" fmla="*/ 0 w 691"/>
                  <a:gd name="T16" fmla="*/ 0 h 97"/>
                  <a:gd name="T17" fmla="*/ 691 w 691"/>
                  <a:gd name="T18" fmla="*/ 97 h 97"/>
                </a:gdLst>
                <a:ahLst/>
                <a:cxnLst>
                  <a:cxn ang="T10">
                    <a:pos x="T0" y="T1"/>
                  </a:cxn>
                  <a:cxn ang="T11">
                    <a:pos x="T2" y="T3"/>
                  </a:cxn>
                  <a:cxn ang="T12">
                    <a:pos x="T4" y="T5"/>
                  </a:cxn>
                  <a:cxn ang="T13">
                    <a:pos x="T6" y="T7"/>
                  </a:cxn>
                  <a:cxn ang="T14">
                    <a:pos x="T8" y="T9"/>
                  </a:cxn>
                </a:cxnLst>
                <a:rect l="T15" t="T16" r="T17" b="T18"/>
                <a:pathLst>
                  <a:path w="691" h="97">
                    <a:moveTo>
                      <a:pt x="0" y="97"/>
                    </a:moveTo>
                    <a:lnTo>
                      <a:pt x="276" y="0"/>
                    </a:lnTo>
                    <a:lnTo>
                      <a:pt x="691" y="0"/>
                    </a:lnTo>
                    <a:lnTo>
                      <a:pt x="495" y="97"/>
                    </a:lnTo>
                    <a:lnTo>
                      <a:pt x="0" y="97"/>
                    </a:lnTo>
                    <a:close/>
                  </a:path>
                </a:pathLst>
              </a:custGeom>
              <a:solidFill>
                <a:srgbClr val="48A089"/>
              </a:solidFill>
              <a:ln w="0">
                <a:solidFill>
                  <a:srgbClr val="000000"/>
                </a:solidFill>
                <a:prstDash val="solid"/>
                <a:round/>
                <a:headEnd/>
                <a:tailEnd/>
              </a:ln>
            </p:spPr>
            <p:txBody>
              <a:bodyPr/>
              <a:lstStyle/>
              <a:p>
                <a:endParaRPr lang="en-US"/>
              </a:p>
            </p:txBody>
          </p:sp>
          <p:sp>
            <p:nvSpPr>
              <p:cNvPr id="920616" name="Freeform 46"/>
              <p:cNvSpPr>
                <a:spLocks/>
              </p:cNvSpPr>
              <p:nvPr/>
            </p:nvSpPr>
            <p:spPr bwMode="auto">
              <a:xfrm>
                <a:off x="4636" y="2726"/>
                <a:ext cx="40" cy="128"/>
              </a:xfrm>
              <a:custGeom>
                <a:avLst/>
                <a:gdLst>
                  <a:gd name="T0" fmla="*/ 0 w 196"/>
                  <a:gd name="T1" fmla="*/ 0 h 577"/>
                  <a:gd name="T2" fmla="*/ 0 w 196"/>
                  <a:gd name="T3" fmla="*/ 0 h 577"/>
                  <a:gd name="T4" fmla="*/ 0 w 196"/>
                  <a:gd name="T5" fmla="*/ 0 h 577"/>
                  <a:gd name="T6" fmla="*/ 0 w 196"/>
                  <a:gd name="T7" fmla="*/ 0 h 577"/>
                  <a:gd name="T8" fmla="*/ 0 w 196"/>
                  <a:gd name="T9" fmla="*/ 0 h 577"/>
                  <a:gd name="T10" fmla="*/ 0 60000 65536"/>
                  <a:gd name="T11" fmla="*/ 0 60000 65536"/>
                  <a:gd name="T12" fmla="*/ 0 60000 65536"/>
                  <a:gd name="T13" fmla="*/ 0 60000 65536"/>
                  <a:gd name="T14" fmla="*/ 0 60000 65536"/>
                  <a:gd name="T15" fmla="*/ 0 w 196"/>
                  <a:gd name="T16" fmla="*/ 0 h 577"/>
                  <a:gd name="T17" fmla="*/ 196 w 196"/>
                  <a:gd name="T18" fmla="*/ 577 h 577"/>
                </a:gdLst>
                <a:ahLst/>
                <a:cxnLst>
                  <a:cxn ang="T10">
                    <a:pos x="T0" y="T1"/>
                  </a:cxn>
                  <a:cxn ang="T11">
                    <a:pos x="T2" y="T3"/>
                  </a:cxn>
                  <a:cxn ang="T12">
                    <a:pos x="T4" y="T5"/>
                  </a:cxn>
                  <a:cxn ang="T13">
                    <a:pos x="T6" y="T7"/>
                  </a:cxn>
                  <a:cxn ang="T14">
                    <a:pos x="T8" y="T9"/>
                  </a:cxn>
                </a:cxnLst>
                <a:rect l="T15" t="T16" r="T17" b="T18"/>
                <a:pathLst>
                  <a:path w="196" h="577">
                    <a:moveTo>
                      <a:pt x="0" y="97"/>
                    </a:moveTo>
                    <a:lnTo>
                      <a:pt x="196" y="0"/>
                    </a:lnTo>
                    <a:lnTo>
                      <a:pt x="196" y="433"/>
                    </a:lnTo>
                    <a:lnTo>
                      <a:pt x="0" y="577"/>
                    </a:lnTo>
                    <a:lnTo>
                      <a:pt x="0" y="97"/>
                    </a:lnTo>
                    <a:close/>
                  </a:path>
                </a:pathLst>
              </a:custGeom>
              <a:solidFill>
                <a:srgbClr val="48A089"/>
              </a:solidFill>
              <a:ln w="0">
                <a:solidFill>
                  <a:srgbClr val="000000"/>
                </a:solidFill>
                <a:prstDash val="solid"/>
                <a:round/>
                <a:headEnd/>
                <a:tailEnd/>
              </a:ln>
            </p:spPr>
            <p:txBody>
              <a:bodyPr/>
              <a:lstStyle/>
              <a:p>
                <a:endParaRPr lang="en-US"/>
              </a:p>
            </p:txBody>
          </p:sp>
          <p:sp>
            <p:nvSpPr>
              <p:cNvPr id="920617" name="Line 47"/>
              <p:cNvSpPr>
                <a:spLocks noChangeShapeType="1"/>
              </p:cNvSpPr>
              <p:nvPr/>
            </p:nvSpPr>
            <p:spPr bwMode="auto">
              <a:xfrm flipV="1">
                <a:off x="4656" y="2684"/>
                <a:ext cx="173" cy="106"/>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grpSp>
        <p:nvGrpSpPr>
          <p:cNvPr id="920592" name="Group 48"/>
          <p:cNvGrpSpPr>
            <a:grpSpLocks/>
          </p:cNvGrpSpPr>
          <p:nvPr/>
        </p:nvGrpSpPr>
        <p:grpSpPr bwMode="auto">
          <a:xfrm>
            <a:off x="3036888" y="2717800"/>
            <a:ext cx="2830512" cy="1514475"/>
            <a:chOff x="1913" y="1712"/>
            <a:chExt cx="1783" cy="954"/>
          </a:xfrm>
        </p:grpSpPr>
        <p:sp>
          <p:nvSpPr>
            <p:cNvPr id="920596" name="Oval 49"/>
            <p:cNvSpPr>
              <a:spLocks noChangeArrowheads="1"/>
            </p:cNvSpPr>
            <p:nvPr/>
          </p:nvSpPr>
          <p:spPr bwMode="auto">
            <a:xfrm>
              <a:off x="1913" y="1712"/>
              <a:ext cx="1783" cy="954"/>
            </a:xfrm>
            <a:prstGeom prst="ellipse">
              <a:avLst/>
            </a:prstGeom>
            <a:solidFill>
              <a:srgbClr val="FFFF99"/>
            </a:solidFill>
            <a:ln w="12700">
              <a:solidFill>
                <a:srgbClr val="5F5F5F"/>
              </a:solidFill>
              <a:round/>
              <a:headEnd/>
              <a:tailEnd/>
            </a:ln>
          </p:spPr>
          <p:txBody>
            <a:bodyPr wrap="none" anchor="ctr"/>
            <a:lstStyle/>
            <a:p>
              <a:endParaRPr lang="zh-CN" altLang="en-US"/>
            </a:p>
          </p:txBody>
        </p:sp>
        <p:sp>
          <p:nvSpPr>
            <p:cNvPr id="920597" name="Rectangle 50"/>
            <p:cNvSpPr>
              <a:spLocks noChangeArrowheads="1"/>
            </p:cNvSpPr>
            <p:nvPr/>
          </p:nvSpPr>
          <p:spPr bwMode="auto">
            <a:xfrm>
              <a:off x="2360" y="2288"/>
              <a:ext cx="1141"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eaLnBrk="0" hangingPunct="0"/>
              <a:r>
                <a:rPr lang="en-US" altLang="ko-KR" sz="2000">
                  <a:solidFill>
                    <a:schemeClr val="bg2"/>
                  </a:solidFill>
                  <a:latin typeface="Arial Narrow" charset="0"/>
                </a:rPr>
                <a:t>Use Case View</a:t>
              </a:r>
              <a:endParaRPr lang="en-US" altLang="ko-KR" sz="2000">
                <a:latin typeface="Arial Narrow" charset="0"/>
              </a:endParaRPr>
            </a:p>
          </p:txBody>
        </p:sp>
      </p:grpSp>
      <p:grpSp>
        <p:nvGrpSpPr>
          <p:cNvPr id="9" name="Group 51"/>
          <p:cNvGrpSpPr>
            <a:grpSpLocks/>
          </p:cNvGrpSpPr>
          <p:nvPr/>
        </p:nvGrpSpPr>
        <p:grpSpPr bwMode="auto">
          <a:xfrm>
            <a:off x="3114675" y="2794000"/>
            <a:ext cx="2046288" cy="854075"/>
            <a:chOff x="1962" y="1760"/>
            <a:chExt cx="1289" cy="538"/>
          </a:xfrm>
        </p:grpSpPr>
        <p:graphicFrame>
          <p:nvGraphicFramePr>
            <p:cNvPr id="920594" name="Object 52"/>
            <p:cNvGraphicFramePr>
              <a:graphicFrameLocks/>
            </p:cNvGraphicFramePr>
            <p:nvPr/>
          </p:nvGraphicFramePr>
          <p:xfrm>
            <a:off x="2496" y="1760"/>
            <a:ext cx="755" cy="468"/>
          </p:xfrm>
          <a:graphic>
            <a:graphicData uri="http://schemas.openxmlformats.org/presentationml/2006/ole">
              <mc:AlternateContent xmlns:mc="http://schemas.openxmlformats.org/markup-compatibility/2006">
                <mc:Choice xmlns:v="urn:schemas-microsoft-com:vml" Requires="v">
                  <p:oleObj name="CorelDRAW 6.0" r:id="rId8" imgW="914400" imgH="914400" progId="CorelDRAW.Graphic.6">
                    <p:embed/>
                  </p:oleObj>
                </mc:Choice>
                <mc:Fallback>
                  <p:oleObj name="CorelDRAW 6.0" r:id="rId8" imgW="914400" imgH="914400" progId="CorelDRAW.Graphic.6">
                    <p:embed/>
                    <p:pic>
                      <p:nvPicPr>
                        <p:cNvPr id="0" name="Object 5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6" y="1760"/>
                          <a:ext cx="755" cy="4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920595" name="Rectangle 53"/>
            <p:cNvSpPr>
              <a:spLocks noChangeArrowheads="1"/>
            </p:cNvSpPr>
            <p:nvPr/>
          </p:nvSpPr>
          <p:spPr bwMode="auto">
            <a:xfrm>
              <a:off x="1962" y="2100"/>
              <a:ext cx="557" cy="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1600" tIns="50800" rIns="101600" bIns="50800">
              <a:spAutoFit/>
            </a:bodyPr>
            <a:lstStyle/>
            <a:p>
              <a:pPr defTabSz="1014413" eaLnBrk="0" hangingPunct="0"/>
              <a:r>
                <a:rPr lang="en-US" altLang="ko-KR" sz="1400">
                  <a:solidFill>
                    <a:srgbClr val="FF3300"/>
                  </a:solidFill>
                  <a:latin typeface="Arial Narrow" charset="0"/>
                </a:rPr>
                <a:t>Use cases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dissolv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GB" altLang="zh-CN">
                <a:latin typeface="Garamond" charset="0"/>
                <a:ea typeface="宋体" charset="0"/>
              </a:rPr>
              <a:t>Software Characteristics</a:t>
            </a:r>
            <a:endParaRPr lang="en-GB" altLang="zh-CN" b="1">
              <a:latin typeface="Garamond" charset="0"/>
              <a:ea typeface="宋体" charset="0"/>
            </a:endParaRPr>
          </a:p>
        </p:txBody>
      </p:sp>
      <p:sp>
        <p:nvSpPr>
          <p:cNvPr id="103426" name="Rectangle 3"/>
          <p:cNvSpPr>
            <a:spLocks noGrp="1" noChangeArrowheads="1"/>
          </p:cNvSpPr>
          <p:nvPr>
            <p:ph idx="1"/>
          </p:nvPr>
        </p:nvSpPr>
        <p:spPr/>
        <p:txBody>
          <a:bodyPr/>
          <a:lstStyle/>
          <a:p>
            <a:pPr eaLnBrk="1" hangingPunct="1"/>
            <a:r>
              <a:rPr lang="en-GB" altLang="zh-CN">
                <a:latin typeface="Arial" charset="0"/>
                <a:ea typeface="宋体" charset="0"/>
              </a:rPr>
              <a:t>software is engineered, not manufactured</a:t>
            </a:r>
          </a:p>
          <a:p>
            <a:pPr marL="742950" lvl="1" indent="-285750" eaLnBrk="1" hangingPunct="1">
              <a:buFont typeface="Wingdings" charset="0"/>
              <a:buChar char="s"/>
            </a:pPr>
            <a:r>
              <a:rPr lang="en-GB" altLang="zh-CN">
                <a:latin typeface="Arial" charset="0"/>
                <a:ea typeface="宋体" charset="0"/>
              </a:rPr>
              <a:t>no manufacturing phase which introduces quality problems</a:t>
            </a:r>
          </a:p>
          <a:p>
            <a:pPr marL="742950" lvl="1" indent="-285750" eaLnBrk="1" hangingPunct="1">
              <a:buFont typeface="Wingdings" charset="0"/>
              <a:buChar char="s"/>
            </a:pPr>
            <a:r>
              <a:rPr lang="en-GB" altLang="zh-CN">
                <a:latin typeface="Arial" charset="0"/>
                <a:ea typeface="宋体" charset="0"/>
              </a:rPr>
              <a:t>costs concentrated in engineering</a:t>
            </a:r>
          </a:p>
          <a:p>
            <a:pPr eaLnBrk="1" hangingPunct="1"/>
            <a:r>
              <a:rPr lang="en-GB" altLang="zh-CN">
                <a:latin typeface="Arial" charset="0"/>
                <a:ea typeface="宋体" charset="0"/>
              </a:rPr>
              <a:t>software does not wear out</a:t>
            </a:r>
          </a:p>
          <a:p>
            <a:pPr marL="742950" lvl="1" indent="-285750" eaLnBrk="1" hangingPunct="1">
              <a:buFont typeface="Wingdings" charset="0"/>
              <a:buChar char="s"/>
            </a:pPr>
            <a:r>
              <a:rPr lang="en-GB" altLang="zh-CN">
                <a:latin typeface="Arial" charset="0"/>
                <a:ea typeface="宋体" charset="0"/>
              </a:rPr>
              <a:t>does deteriorate</a:t>
            </a:r>
          </a:p>
          <a:p>
            <a:pPr marL="742950" lvl="1" indent="-285750" eaLnBrk="1" hangingPunct="1">
              <a:buFont typeface="Wingdings" charset="0"/>
              <a:buChar char="s"/>
            </a:pPr>
            <a:r>
              <a:rPr lang="en-GB" altLang="zh-CN">
                <a:latin typeface="Arial" charset="0"/>
                <a:ea typeface="宋体" charset="0"/>
              </a:rPr>
              <a:t>no spare parts</a:t>
            </a:r>
          </a:p>
          <a:p>
            <a:pPr eaLnBrk="1" hangingPunct="1"/>
            <a:r>
              <a:rPr lang="en-GB" altLang="zh-CN">
                <a:latin typeface="Arial" charset="0"/>
                <a:ea typeface="宋体" charset="0"/>
              </a:rPr>
              <a:t>most software is custom built rather than being assembled from components</a:t>
            </a:r>
          </a:p>
          <a:p>
            <a:pPr eaLnBrk="1" hangingPunct="1"/>
            <a:endParaRPr lang="en-GB" altLang="zh-CN">
              <a:latin typeface="Arial" charset="0"/>
              <a:ea typeface="宋体" charset="0"/>
            </a:endParaRPr>
          </a:p>
        </p:txBody>
      </p:sp>
      <p:sp>
        <p:nvSpPr>
          <p:cNvPr id="1034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8209DB3-54DC-2C4E-86A7-E7B8ECDFC963}" type="slidenum">
              <a:rPr lang="en-US" altLang="zh-CN" sz="1200">
                <a:latin typeface="Garamond" charset="0"/>
              </a:rPr>
              <a:pPr eaLnBrk="1" hangingPunct="1"/>
              <a:t>48</a:t>
            </a:fld>
            <a:endParaRPr lang="en-US" altLang="zh-CN" sz="1200">
              <a:latin typeface="Garamond" charset="0"/>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5" name="Rectangle 2"/>
          <p:cNvSpPr>
            <a:spLocks noGrp="1" noChangeArrowheads="1"/>
          </p:cNvSpPr>
          <p:nvPr>
            <p:ph type="title"/>
          </p:nvPr>
        </p:nvSpPr>
        <p:spPr/>
        <p:txBody>
          <a:bodyPr/>
          <a:lstStyle/>
          <a:p>
            <a:pPr eaLnBrk="1" hangingPunct="1"/>
            <a:r>
              <a:rPr lang="en-US" altLang="zh-CN">
                <a:latin typeface="Garamond" charset="0"/>
                <a:ea typeface="宋体" charset="0"/>
              </a:rPr>
              <a:t>UML Software Development Life Cycle</a:t>
            </a:r>
          </a:p>
        </p:txBody>
      </p:sp>
      <p:sp>
        <p:nvSpPr>
          <p:cNvPr id="922626" name="Rectangle 3"/>
          <p:cNvSpPr>
            <a:spLocks noGrp="1" noChangeArrowheads="1"/>
          </p:cNvSpPr>
          <p:nvPr>
            <p:ph idx="1"/>
          </p:nvPr>
        </p:nvSpPr>
        <p:spPr/>
        <p:txBody>
          <a:bodyPr/>
          <a:lstStyle/>
          <a:p>
            <a:pPr eaLnBrk="1" hangingPunct="1"/>
            <a:r>
              <a:rPr lang="en-US" altLang="zh-CN">
                <a:latin typeface="Arial" charset="0"/>
                <a:ea typeface="宋体" charset="0"/>
              </a:rPr>
              <a:t>Use-case driven</a:t>
            </a:r>
          </a:p>
          <a:p>
            <a:pPr lvl="1" eaLnBrk="1" hangingPunct="1"/>
            <a:r>
              <a:rPr lang="en-US" altLang="zh-CN">
                <a:latin typeface="Arial" charset="0"/>
                <a:ea typeface="宋体" charset="0"/>
              </a:rPr>
              <a:t>use cases are used as a primary artifact for establishing the desired behavior of the system, for verifying and validating the system’s architecture, for testing, and for communicating among the stakeholders of the project</a:t>
            </a:r>
          </a:p>
          <a:p>
            <a:pPr eaLnBrk="1" hangingPunct="1"/>
            <a:r>
              <a:rPr lang="en-US" altLang="zh-CN">
                <a:latin typeface="Arial" charset="0"/>
                <a:ea typeface="宋体" charset="0"/>
              </a:rPr>
              <a:t>Architecture-centric</a:t>
            </a:r>
          </a:p>
          <a:p>
            <a:pPr lvl="1" eaLnBrk="1" hangingPunct="1"/>
            <a:r>
              <a:rPr lang="en-US" altLang="zh-CN">
                <a:latin typeface="Arial" charset="0"/>
                <a:ea typeface="宋体" charset="0"/>
              </a:rPr>
              <a:t>a system’s architecture is used as a primary artifact for conceptualising, constructing, managing, and evolving the system under development</a:t>
            </a:r>
          </a:p>
        </p:txBody>
      </p:sp>
      <p:sp>
        <p:nvSpPr>
          <p:cNvPr id="9226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3F3F21F-E992-A648-A518-1FC608D8120B}" type="slidenum">
              <a:rPr lang="en-US" altLang="zh-CN" sz="1200">
                <a:latin typeface="Garamond" charset="0"/>
              </a:rPr>
              <a:pPr eaLnBrk="1" hangingPunct="1"/>
              <a:t>480</a:t>
            </a:fld>
            <a:endParaRPr lang="en-US" altLang="zh-CN" sz="1200">
              <a:latin typeface="Garamond" charset="0"/>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3" name="Rectangle 2"/>
          <p:cNvSpPr>
            <a:spLocks noGrp="1" noChangeArrowheads="1"/>
          </p:cNvSpPr>
          <p:nvPr>
            <p:ph type="title"/>
          </p:nvPr>
        </p:nvSpPr>
        <p:spPr/>
        <p:txBody>
          <a:bodyPr/>
          <a:lstStyle/>
          <a:p>
            <a:pPr eaLnBrk="1" hangingPunct="1"/>
            <a:r>
              <a:rPr lang="en-US" altLang="zh-CN">
                <a:latin typeface="Garamond" charset="0"/>
                <a:ea typeface="宋体" charset="0"/>
              </a:rPr>
              <a:t>UML Software Development Life Cycle</a:t>
            </a:r>
          </a:p>
        </p:txBody>
      </p:sp>
      <p:sp>
        <p:nvSpPr>
          <p:cNvPr id="924674" name="Rectangle 3"/>
          <p:cNvSpPr>
            <a:spLocks noGrp="1" noChangeArrowheads="1"/>
          </p:cNvSpPr>
          <p:nvPr>
            <p:ph idx="1"/>
          </p:nvPr>
        </p:nvSpPr>
        <p:spPr/>
        <p:txBody>
          <a:bodyPr/>
          <a:lstStyle/>
          <a:p>
            <a:pPr eaLnBrk="1" hangingPunct="1"/>
            <a:r>
              <a:rPr lang="en-US" altLang="zh-CN">
                <a:latin typeface="Arial" charset="0"/>
                <a:ea typeface="宋体" charset="0"/>
              </a:rPr>
              <a:t>Iterative </a:t>
            </a:r>
          </a:p>
          <a:p>
            <a:pPr lvl="1" eaLnBrk="1" hangingPunct="1"/>
            <a:r>
              <a:rPr lang="en-US" altLang="zh-CN">
                <a:latin typeface="Arial" charset="0"/>
                <a:ea typeface="宋体" charset="0"/>
              </a:rPr>
              <a:t>one that involves managing a stream of executable releases</a:t>
            </a:r>
          </a:p>
          <a:p>
            <a:pPr eaLnBrk="1" hangingPunct="1"/>
            <a:r>
              <a:rPr lang="en-US" altLang="zh-CN">
                <a:latin typeface="Arial" charset="0"/>
                <a:ea typeface="宋体" charset="0"/>
              </a:rPr>
              <a:t>Incremental</a:t>
            </a:r>
          </a:p>
          <a:p>
            <a:pPr lvl="1" eaLnBrk="1" hangingPunct="1"/>
            <a:r>
              <a:rPr lang="en-US" altLang="zh-CN">
                <a:latin typeface="Arial" charset="0"/>
                <a:ea typeface="宋体" charset="0"/>
              </a:rPr>
              <a:t>one that involves the continuous integration of the system’s architecture to produce these releases</a:t>
            </a:r>
          </a:p>
          <a:p>
            <a:pPr eaLnBrk="1" hangingPunct="1"/>
            <a:endParaRPr lang="en-US" altLang="zh-CN">
              <a:latin typeface="Arial" charset="0"/>
              <a:ea typeface="宋体" charset="0"/>
            </a:endParaRPr>
          </a:p>
        </p:txBody>
      </p:sp>
      <p:sp>
        <p:nvSpPr>
          <p:cNvPr id="9246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55E1048-88F6-C642-AD1F-210F5BC6B239}" type="slidenum">
              <a:rPr lang="en-US" altLang="zh-CN" sz="1200">
                <a:latin typeface="Garamond" charset="0"/>
              </a:rPr>
              <a:pPr eaLnBrk="1" hangingPunct="1"/>
              <a:t>481</a:t>
            </a:fld>
            <a:endParaRPr lang="en-US" altLang="zh-CN" sz="1200">
              <a:latin typeface="Garamond" charset="0"/>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1" name="Rectangle 2"/>
          <p:cNvSpPr>
            <a:spLocks noGrp="1" noChangeArrowheads="1"/>
          </p:cNvSpPr>
          <p:nvPr>
            <p:ph type="title"/>
          </p:nvPr>
        </p:nvSpPr>
        <p:spPr/>
        <p:txBody>
          <a:bodyPr/>
          <a:lstStyle/>
          <a:p>
            <a:pPr eaLnBrk="1" hangingPunct="1"/>
            <a:r>
              <a:rPr lang="en-US" altLang="zh-CN">
                <a:latin typeface="Garamond" charset="0"/>
                <a:ea typeface="宋体" charset="0"/>
              </a:rPr>
              <a:t>Lifecycle Phases</a:t>
            </a:r>
          </a:p>
        </p:txBody>
      </p:sp>
      <p:sp>
        <p:nvSpPr>
          <p:cNvPr id="926722"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D6EB3E-536E-9247-8F71-5FF3800FE78B}" type="slidenum">
              <a:rPr lang="en-US" altLang="zh-CN" sz="1200">
                <a:latin typeface="Garamond" charset="0"/>
              </a:rPr>
              <a:pPr eaLnBrk="1" hangingPunct="1"/>
              <a:t>482</a:t>
            </a:fld>
            <a:endParaRPr lang="en-US" altLang="zh-CN" sz="1200">
              <a:latin typeface="Garamond" charset="0"/>
            </a:endParaRPr>
          </a:p>
        </p:txBody>
      </p:sp>
      <p:grpSp>
        <p:nvGrpSpPr>
          <p:cNvPr id="2" name="Group 3"/>
          <p:cNvGrpSpPr>
            <a:grpSpLocks/>
          </p:cNvGrpSpPr>
          <p:nvPr/>
        </p:nvGrpSpPr>
        <p:grpSpPr bwMode="auto">
          <a:xfrm>
            <a:off x="609600" y="2438400"/>
            <a:ext cx="7772400" cy="366713"/>
            <a:chOff x="392" y="1672"/>
            <a:chExt cx="4888" cy="190"/>
          </a:xfrm>
        </p:grpSpPr>
        <p:sp>
          <p:nvSpPr>
            <p:cNvPr id="926737" name="Line 4"/>
            <p:cNvSpPr>
              <a:spLocks noChangeShapeType="1"/>
            </p:cNvSpPr>
            <p:nvPr/>
          </p:nvSpPr>
          <p:spPr bwMode="auto">
            <a:xfrm>
              <a:off x="480" y="1680"/>
              <a:ext cx="4800" cy="0"/>
            </a:xfrm>
            <a:prstGeom prst="line">
              <a:avLst/>
            </a:prstGeom>
            <a:noFill/>
            <a:ln w="34925">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926738" name="Rectangle 5"/>
            <p:cNvSpPr>
              <a:spLocks noChangeArrowheads="1"/>
            </p:cNvSpPr>
            <p:nvPr/>
          </p:nvSpPr>
          <p:spPr bwMode="auto">
            <a:xfrm>
              <a:off x="392" y="1672"/>
              <a:ext cx="338" cy="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4925">
                  <a:solidFill>
                    <a:srgbClr val="000000"/>
                  </a:solidFill>
                  <a:miter lim="800000"/>
                  <a:headEnd/>
                  <a:tailEnd/>
                </a14:hiddenLine>
              </a:ext>
            </a:extLst>
          </p:spPr>
          <p:txBody>
            <a:bodyPr wrap="none" lIns="92075" tIns="46038" rIns="92075" bIns="46038">
              <a:spAutoFit/>
            </a:bodyPr>
            <a:lstStyle/>
            <a:p>
              <a:pPr eaLnBrk="0" hangingPunct="0"/>
              <a:r>
                <a:rPr lang="en-US" altLang="zh-CN" i="1">
                  <a:latin typeface="Arial Narrow" charset="0"/>
                </a:rPr>
                <a:t>time</a:t>
              </a:r>
            </a:p>
          </p:txBody>
        </p:sp>
      </p:grpSp>
      <p:sp>
        <p:nvSpPr>
          <p:cNvPr id="926724" name="Rectangle 6"/>
          <p:cNvSpPr>
            <a:spLocks noChangeArrowheads="1"/>
          </p:cNvSpPr>
          <p:nvPr/>
        </p:nvSpPr>
        <p:spPr bwMode="ltGray">
          <a:xfrm>
            <a:off x="457200" y="1371600"/>
            <a:ext cx="8153400" cy="568325"/>
          </a:xfrm>
          <a:prstGeom prst="rect">
            <a:avLst/>
          </a:prstGeom>
          <a:gradFill rotWithShape="0">
            <a:gsLst>
              <a:gs pos="0">
                <a:srgbClr val="33CCCC"/>
              </a:gs>
              <a:gs pos="100000">
                <a:srgbClr val="0000CC"/>
              </a:gs>
            </a:gsLst>
            <a:lin ang="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a:p>
        </p:txBody>
      </p:sp>
      <p:sp>
        <p:nvSpPr>
          <p:cNvPr id="926725" name="Rectangle 7"/>
          <p:cNvSpPr>
            <a:spLocks noChangeArrowheads="1"/>
          </p:cNvSpPr>
          <p:nvPr/>
        </p:nvSpPr>
        <p:spPr bwMode="auto">
          <a:xfrm>
            <a:off x="457200" y="1371600"/>
            <a:ext cx="8153400" cy="5683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926726" name="Line 8"/>
          <p:cNvSpPr>
            <a:spLocks noChangeShapeType="1"/>
          </p:cNvSpPr>
          <p:nvPr/>
        </p:nvSpPr>
        <p:spPr bwMode="auto">
          <a:xfrm flipH="1" flipV="1">
            <a:off x="1905000" y="1371600"/>
            <a:ext cx="0" cy="5715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926727" name="Line 9"/>
          <p:cNvSpPr>
            <a:spLocks noChangeShapeType="1"/>
          </p:cNvSpPr>
          <p:nvPr/>
        </p:nvSpPr>
        <p:spPr bwMode="auto">
          <a:xfrm flipV="1">
            <a:off x="3733800" y="1371600"/>
            <a:ext cx="0" cy="58102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926728" name="Line 10"/>
          <p:cNvSpPr>
            <a:spLocks noChangeShapeType="1"/>
          </p:cNvSpPr>
          <p:nvPr/>
        </p:nvSpPr>
        <p:spPr bwMode="auto">
          <a:xfrm flipV="1">
            <a:off x="6477000" y="1371600"/>
            <a:ext cx="0" cy="581025"/>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620555" name="Rectangle 11"/>
          <p:cNvSpPr>
            <a:spLocks noChangeArrowheads="1"/>
          </p:cNvSpPr>
          <p:nvPr/>
        </p:nvSpPr>
        <p:spPr bwMode="auto">
          <a:xfrm>
            <a:off x="660400" y="1447800"/>
            <a:ext cx="1028700" cy="396875"/>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a:solidFill>
                  <a:schemeClr val="bg1"/>
                </a:solidFill>
                <a:latin typeface="Arial Narrow" charset="0"/>
              </a:rPr>
              <a:t>Inception</a:t>
            </a:r>
            <a:endParaRPr lang="en-US" altLang="zh-CN" sz="2000" b="1">
              <a:solidFill>
                <a:schemeClr val="bg1"/>
              </a:solidFill>
              <a:effectLst>
                <a:outerShdw blurRad="38100" dist="38100" dir="2700000" algn="tl">
                  <a:srgbClr val="DDDDDD"/>
                </a:outerShdw>
              </a:effectLst>
              <a:latin typeface="Arial Narrow" charset="0"/>
            </a:endParaRPr>
          </a:p>
        </p:txBody>
      </p:sp>
      <p:sp>
        <p:nvSpPr>
          <p:cNvPr id="620556" name="Rectangle 12"/>
          <p:cNvSpPr>
            <a:spLocks noChangeArrowheads="1"/>
          </p:cNvSpPr>
          <p:nvPr/>
        </p:nvSpPr>
        <p:spPr bwMode="auto">
          <a:xfrm>
            <a:off x="2171700" y="1447800"/>
            <a:ext cx="1238250" cy="396875"/>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a:solidFill>
                  <a:schemeClr val="bg1"/>
                </a:solidFill>
                <a:latin typeface="Arial Narrow" charset="0"/>
              </a:rPr>
              <a:t>Elaboration</a:t>
            </a:r>
            <a:endParaRPr lang="en-US" altLang="zh-CN" sz="2000" b="1">
              <a:solidFill>
                <a:schemeClr val="bg1"/>
              </a:solidFill>
              <a:effectLst>
                <a:outerShdw blurRad="38100" dist="38100" dir="2700000" algn="tl">
                  <a:srgbClr val="DDDDDD"/>
                </a:outerShdw>
              </a:effectLst>
              <a:latin typeface="Arial Narrow" charset="0"/>
            </a:endParaRPr>
          </a:p>
        </p:txBody>
      </p:sp>
      <p:sp>
        <p:nvSpPr>
          <p:cNvPr id="620557" name="Rectangle 13"/>
          <p:cNvSpPr>
            <a:spLocks noChangeArrowheads="1"/>
          </p:cNvSpPr>
          <p:nvPr/>
        </p:nvSpPr>
        <p:spPr bwMode="auto">
          <a:xfrm>
            <a:off x="4391025" y="1447800"/>
            <a:ext cx="1354138" cy="396875"/>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a:solidFill>
                  <a:schemeClr val="bg1"/>
                </a:solidFill>
                <a:latin typeface="Arial Narrow" charset="0"/>
              </a:rPr>
              <a:t>Construction</a:t>
            </a:r>
            <a:endParaRPr lang="en-US" altLang="zh-CN" sz="2000" b="1">
              <a:solidFill>
                <a:schemeClr val="bg1"/>
              </a:solidFill>
              <a:effectLst>
                <a:outerShdw blurRad="38100" dist="38100" dir="2700000" algn="tl">
                  <a:srgbClr val="DDDDDD"/>
                </a:outerShdw>
              </a:effectLst>
              <a:latin typeface="Arial Narrow" charset="0"/>
            </a:endParaRPr>
          </a:p>
        </p:txBody>
      </p:sp>
      <p:sp>
        <p:nvSpPr>
          <p:cNvPr id="620558" name="Rectangle 14"/>
          <p:cNvSpPr>
            <a:spLocks noChangeArrowheads="1"/>
          </p:cNvSpPr>
          <p:nvPr/>
        </p:nvSpPr>
        <p:spPr bwMode="auto">
          <a:xfrm>
            <a:off x="6870700" y="1462088"/>
            <a:ext cx="1098550" cy="396875"/>
          </a:xfrm>
          <a:prstGeom prst="rect">
            <a:avLst/>
          </a:prstGeom>
          <a:noFill/>
          <a:ln w="9525">
            <a:noFill/>
            <a:miter lim="800000"/>
            <a:headEnd/>
            <a:tailEnd/>
          </a:ln>
          <a:effectLst/>
        </p:spPr>
        <p:txBody>
          <a:bodyPr wrap="none" lIns="92075" tIns="46038" rIns="92075" bIns="46038">
            <a:spAutoFit/>
          </a:bodyPr>
          <a:lstStyle/>
          <a:p>
            <a:pPr eaLnBrk="0" hangingPunct="0">
              <a:defRPr/>
            </a:pPr>
            <a:r>
              <a:rPr lang="en-US" altLang="zh-CN" sz="2000">
                <a:solidFill>
                  <a:schemeClr val="bg1"/>
                </a:solidFill>
                <a:latin typeface="Arial Narrow" charset="0"/>
              </a:rPr>
              <a:t>Transition</a:t>
            </a:r>
            <a:endParaRPr lang="en-US" altLang="zh-CN" sz="2000" b="1">
              <a:solidFill>
                <a:schemeClr val="bg1"/>
              </a:solidFill>
              <a:effectLst>
                <a:outerShdw blurRad="38100" dist="38100" dir="2700000" algn="tl">
                  <a:srgbClr val="DDDDDD"/>
                </a:outerShdw>
              </a:effectLst>
              <a:latin typeface="Arial Narrow" charset="0"/>
            </a:endParaRPr>
          </a:p>
        </p:txBody>
      </p:sp>
      <p:sp>
        <p:nvSpPr>
          <p:cNvPr id="620559" name="Rectangle 15"/>
          <p:cNvSpPr>
            <a:spLocks noChangeArrowheads="1"/>
          </p:cNvSpPr>
          <p:nvPr/>
        </p:nvSpPr>
        <p:spPr bwMode="auto">
          <a:xfrm>
            <a:off x="177800" y="2930525"/>
            <a:ext cx="8489950"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950" tIns="53975" rIns="107950" bIns="53975"/>
          <a:lstStyle/>
          <a:p>
            <a:pPr marL="231775" indent="-231775">
              <a:spcBef>
                <a:spcPct val="20000"/>
              </a:spcBef>
              <a:buClr>
                <a:schemeClr val="accent1"/>
              </a:buClr>
              <a:buSzPct val="65000"/>
              <a:buFont typeface="Wingdings" charset="0"/>
              <a:buChar char="n"/>
              <a:tabLst>
                <a:tab pos="2393950" algn="l"/>
              </a:tabLst>
            </a:pPr>
            <a:r>
              <a:rPr lang="en-US" altLang="zh-CN" sz="3000"/>
              <a:t> </a:t>
            </a:r>
            <a:r>
              <a:rPr lang="en-US" altLang="zh-CN" sz="2400"/>
              <a:t>Inception 	Define the scope of the project and 			develop business case</a:t>
            </a:r>
          </a:p>
        </p:txBody>
      </p:sp>
      <p:sp>
        <p:nvSpPr>
          <p:cNvPr id="620560" name="Rectangle 16"/>
          <p:cNvSpPr>
            <a:spLocks noChangeArrowheads="1"/>
          </p:cNvSpPr>
          <p:nvPr/>
        </p:nvSpPr>
        <p:spPr bwMode="auto">
          <a:xfrm>
            <a:off x="177800" y="3844925"/>
            <a:ext cx="8489950"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950" tIns="53975" rIns="107950" bIns="53975"/>
          <a:lstStyle/>
          <a:p>
            <a:pPr marL="231775" indent="-231775">
              <a:spcBef>
                <a:spcPct val="20000"/>
              </a:spcBef>
              <a:buClr>
                <a:schemeClr val="accent1"/>
              </a:buClr>
              <a:buSzPct val="65000"/>
              <a:buFont typeface="Wingdings" charset="0"/>
              <a:buChar char="n"/>
              <a:tabLst>
                <a:tab pos="2393950" algn="l"/>
              </a:tabLst>
            </a:pPr>
            <a:r>
              <a:rPr lang="en-US" altLang="zh-CN" sz="3000"/>
              <a:t> </a:t>
            </a:r>
            <a:r>
              <a:rPr lang="en-US" altLang="zh-CN" sz="2400"/>
              <a:t>Elaboration 	Plan project, specify features, and 			baseline the architecture</a:t>
            </a:r>
            <a:endParaRPr lang="en-US" altLang="zh-CN" sz="3000"/>
          </a:p>
        </p:txBody>
      </p:sp>
      <p:sp>
        <p:nvSpPr>
          <p:cNvPr id="620561" name="Rectangle 17"/>
          <p:cNvSpPr>
            <a:spLocks noChangeArrowheads="1"/>
          </p:cNvSpPr>
          <p:nvPr/>
        </p:nvSpPr>
        <p:spPr bwMode="auto">
          <a:xfrm>
            <a:off x="177800" y="4757738"/>
            <a:ext cx="8489950" cy="1008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950" tIns="53975" rIns="107950" bIns="53975"/>
          <a:lstStyle/>
          <a:p>
            <a:pPr marL="231775" indent="-231775">
              <a:spcBef>
                <a:spcPct val="20000"/>
              </a:spcBef>
              <a:buClr>
                <a:schemeClr val="accent1"/>
              </a:buClr>
              <a:buSzPct val="65000"/>
              <a:buFont typeface="Wingdings" charset="0"/>
              <a:buChar char="n"/>
              <a:tabLst>
                <a:tab pos="2393950" algn="l"/>
              </a:tabLst>
            </a:pPr>
            <a:r>
              <a:rPr lang="en-US" altLang="zh-CN" sz="3000"/>
              <a:t> </a:t>
            </a:r>
            <a:r>
              <a:rPr lang="en-US" altLang="zh-CN" sz="2400"/>
              <a:t>Construction 	Build the product</a:t>
            </a:r>
          </a:p>
        </p:txBody>
      </p:sp>
      <p:sp>
        <p:nvSpPr>
          <p:cNvPr id="620562" name="Rectangle 18"/>
          <p:cNvSpPr>
            <a:spLocks noChangeArrowheads="1"/>
          </p:cNvSpPr>
          <p:nvPr/>
        </p:nvSpPr>
        <p:spPr bwMode="auto">
          <a:xfrm>
            <a:off x="177800" y="5276850"/>
            <a:ext cx="8489950" cy="1008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7950" tIns="53975" rIns="107950" bIns="53975"/>
          <a:lstStyle/>
          <a:p>
            <a:pPr marL="231775" indent="-231775">
              <a:spcBef>
                <a:spcPct val="20000"/>
              </a:spcBef>
              <a:buClr>
                <a:schemeClr val="accent1"/>
              </a:buClr>
              <a:buSzPct val="65000"/>
              <a:buFont typeface="Wingdings" charset="0"/>
              <a:buChar char="n"/>
              <a:tabLst>
                <a:tab pos="2393950" algn="l"/>
              </a:tabLst>
            </a:pPr>
            <a:r>
              <a:rPr lang="en-US" altLang="zh-CN" sz="3000"/>
              <a:t> </a:t>
            </a:r>
            <a:r>
              <a:rPr lang="en-US" altLang="zh-CN" sz="2400"/>
              <a:t>Transition 	Transition the product to its users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0559">
                                            <p:txEl>
                                              <p:pRg st="0" end="0"/>
                                            </p:txEl>
                                          </p:spTgt>
                                        </p:tgtEl>
                                        <p:attrNameLst>
                                          <p:attrName>style.visibility</p:attrName>
                                        </p:attrNameLst>
                                      </p:cBhvr>
                                      <p:to>
                                        <p:strVal val="visible"/>
                                      </p:to>
                                    </p:set>
                                    <p:animEffect transition="in" filter="dissolve">
                                      <p:cBhvr>
                                        <p:cTn id="12" dur="500"/>
                                        <p:tgtEl>
                                          <p:spTgt spid="62055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20560">
                                            <p:txEl>
                                              <p:pRg st="0" end="0"/>
                                            </p:txEl>
                                          </p:spTgt>
                                        </p:tgtEl>
                                        <p:attrNameLst>
                                          <p:attrName>style.visibility</p:attrName>
                                        </p:attrNameLst>
                                      </p:cBhvr>
                                      <p:to>
                                        <p:strVal val="visible"/>
                                      </p:to>
                                    </p:set>
                                    <p:animEffect transition="in" filter="dissolve">
                                      <p:cBhvr>
                                        <p:cTn id="17" dur="500"/>
                                        <p:tgtEl>
                                          <p:spTgt spid="62056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20561">
                                            <p:txEl>
                                              <p:pRg st="0" end="0"/>
                                            </p:txEl>
                                          </p:spTgt>
                                        </p:tgtEl>
                                        <p:attrNameLst>
                                          <p:attrName>style.visibility</p:attrName>
                                        </p:attrNameLst>
                                      </p:cBhvr>
                                      <p:to>
                                        <p:strVal val="visible"/>
                                      </p:to>
                                    </p:set>
                                    <p:animEffect transition="in" filter="dissolve">
                                      <p:cBhvr>
                                        <p:cTn id="22" dur="500"/>
                                        <p:tgtEl>
                                          <p:spTgt spid="620561">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20562">
                                            <p:txEl>
                                              <p:pRg st="0" end="0"/>
                                            </p:txEl>
                                          </p:spTgt>
                                        </p:tgtEl>
                                        <p:attrNameLst>
                                          <p:attrName>style.visibility</p:attrName>
                                        </p:attrNameLst>
                                      </p:cBhvr>
                                      <p:to>
                                        <p:strVal val="visible"/>
                                      </p:to>
                                    </p:set>
                                    <p:animEffect transition="in" filter="dissolve">
                                      <p:cBhvr>
                                        <p:cTn id="27" dur="500"/>
                                        <p:tgtEl>
                                          <p:spTgt spid="6205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559" grpId="0" build="p" autoUpdateAnimBg="0"/>
      <p:bldP spid="620560" grpId="0" build="p" autoUpdateAnimBg="0"/>
      <p:bldP spid="620561" grpId="0" build="p" autoUpdateAnimBg="0"/>
      <p:bldP spid="620562" grpId="0" build="p" autoUpdateAnimBg="0"/>
    </p:bld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3" name="Rectangle 2"/>
          <p:cNvSpPr>
            <a:spLocks noGrp="1" noChangeArrowheads="1"/>
          </p:cNvSpPr>
          <p:nvPr>
            <p:ph type="ctrTitle"/>
          </p:nvPr>
        </p:nvSpPr>
        <p:spPr/>
        <p:txBody>
          <a:bodyPr/>
          <a:lstStyle/>
          <a:p>
            <a:pPr eaLnBrk="1" hangingPunct="1"/>
            <a:r>
              <a:rPr lang="en-GB" altLang="zh-CN">
                <a:latin typeface="Garamond" charset="0"/>
                <a:ea typeface="宋体" charset="0"/>
              </a:rPr>
              <a:t>Topic 11: Architecture and Component-Based Development</a:t>
            </a:r>
          </a:p>
        </p:txBody>
      </p:sp>
      <p:sp>
        <p:nvSpPr>
          <p:cNvPr id="996354" name="Rectangle 3"/>
          <p:cNvSpPr>
            <a:spLocks noGrp="1" noChangeArrowheads="1"/>
          </p:cNvSpPr>
          <p:nvPr>
            <p:ph type="subTitle" idx="1"/>
          </p:nvPr>
        </p:nvSpPr>
        <p:spPr/>
        <p:txBody>
          <a:bodyPr/>
          <a:lstStyle/>
          <a:p>
            <a:pPr eaLnBrk="1" hangingPunct="1">
              <a:buFont typeface="Wingdings" charset="0"/>
              <a:buNone/>
            </a:pPr>
            <a:r>
              <a:rPr lang="zh-CN" altLang="en-US">
                <a:latin typeface="Arial" charset="0"/>
                <a:ea typeface="宋体" charset="0"/>
              </a:rPr>
              <a:t> </a:t>
            </a: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1" name="Rectangle 2"/>
          <p:cNvSpPr>
            <a:spLocks noGrp="1" noChangeArrowheads="1"/>
          </p:cNvSpPr>
          <p:nvPr>
            <p:ph type="title"/>
          </p:nvPr>
        </p:nvSpPr>
        <p:spPr/>
        <p:txBody>
          <a:bodyPr/>
          <a:lstStyle/>
          <a:p>
            <a:pPr eaLnBrk="1" hangingPunct="1"/>
            <a:r>
              <a:rPr lang="en-GB" altLang="zh-CN">
                <a:latin typeface="Garamond" charset="0"/>
                <a:ea typeface="宋体" charset="0"/>
              </a:rPr>
              <a:t>Architectural Mismatch</a:t>
            </a:r>
          </a:p>
        </p:txBody>
      </p:sp>
      <p:sp>
        <p:nvSpPr>
          <p:cNvPr id="998402"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The biggest single problem for Component-Based Development is </a:t>
            </a:r>
            <a:r>
              <a:rPr lang="en-GB" altLang="zh-CN">
                <a:latin typeface="Tahoma" charset="0"/>
                <a:ea typeface="宋体" charset="0"/>
              </a:rPr>
              <a:t>“</a:t>
            </a:r>
            <a:r>
              <a:rPr lang="en-GB" altLang="zh-CN">
                <a:latin typeface="Arial" charset="0"/>
                <a:ea typeface="宋体" charset="0"/>
              </a:rPr>
              <a:t>architectural mismatch</a:t>
            </a:r>
            <a:r>
              <a:rPr lang="en-GB" altLang="zh-CN">
                <a:latin typeface="Tahoma" charset="0"/>
                <a:ea typeface="宋体" charset="0"/>
              </a:rPr>
              <a:t>”</a:t>
            </a:r>
            <a:endParaRPr lang="en-GB" altLang="zh-CN">
              <a:latin typeface="Arial" charset="0"/>
              <a:ea typeface="宋体" charset="0"/>
            </a:endParaRPr>
          </a:p>
          <a:p>
            <a:pPr eaLnBrk="1" hangingPunct="1">
              <a:lnSpc>
                <a:spcPct val="90000"/>
              </a:lnSpc>
            </a:pPr>
            <a:r>
              <a:rPr lang="en-GB" altLang="zh-CN">
                <a:latin typeface="Arial" charset="0"/>
                <a:ea typeface="宋体" charset="0"/>
              </a:rPr>
              <a:t>A component created for one context won</a:t>
            </a:r>
            <a:r>
              <a:rPr lang="en-GB" altLang="zh-CN">
                <a:latin typeface="Tahoma" charset="0"/>
                <a:ea typeface="宋体" charset="0"/>
              </a:rPr>
              <a:t>’</a:t>
            </a:r>
            <a:r>
              <a:rPr lang="en-GB" altLang="zh-CN">
                <a:latin typeface="Arial" charset="0"/>
                <a:ea typeface="宋体" charset="0"/>
              </a:rPr>
              <a:t>t work in another</a:t>
            </a:r>
          </a:p>
          <a:p>
            <a:pPr eaLnBrk="1" hangingPunct="1">
              <a:lnSpc>
                <a:spcPct val="90000"/>
              </a:lnSpc>
            </a:pPr>
            <a:r>
              <a:rPr lang="en-GB" altLang="zh-CN">
                <a:latin typeface="Arial" charset="0"/>
                <a:ea typeface="宋体" charset="0"/>
              </a:rPr>
              <a:t>Recent work by John Daniels and John Cheeseman about specifying components addresses this problem</a:t>
            </a:r>
          </a:p>
        </p:txBody>
      </p:sp>
      <p:sp>
        <p:nvSpPr>
          <p:cNvPr id="9984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CCBC406-7978-1A4B-964E-7F82679043AA}" type="slidenum">
              <a:rPr lang="en-US" altLang="zh-CN" sz="1200">
                <a:latin typeface="Garamond" charset="0"/>
              </a:rPr>
              <a:pPr eaLnBrk="1" hangingPunct="1"/>
              <a:t>484</a:t>
            </a:fld>
            <a:endParaRPr lang="en-US" altLang="zh-CN" sz="1200">
              <a:latin typeface="Garamond" charset="0"/>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49" name="Rectangle 2"/>
          <p:cNvSpPr>
            <a:spLocks noGrp="1" noChangeArrowheads="1"/>
          </p:cNvSpPr>
          <p:nvPr>
            <p:ph type="title"/>
          </p:nvPr>
        </p:nvSpPr>
        <p:spPr/>
        <p:txBody>
          <a:bodyPr/>
          <a:lstStyle/>
          <a:p>
            <a:pPr eaLnBrk="1" hangingPunct="1"/>
            <a:r>
              <a:rPr lang="en-GB" altLang="zh-CN">
                <a:latin typeface="Garamond" charset="0"/>
                <a:ea typeface="宋体" charset="0"/>
              </a:rPr>
              <a:t>Component Concepts</a:t>
            </a:r>
          </a:p>
        </p:txBody>
      </p:sp>
      <p:sp>
        <p:nvSpPr>
          <p:cNvPr id="100045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80402C-155D-5047-BC72-2266E5DD9C64}" type="slidenum">
              <a:rPr lang="en-US" altLang="zh-CN" sz="1200">
                <a:latin typeface="Garamond" charset="0"/>
              </a:rPr>
              <a:pPr eaLnBrk="1" hangingPunct="1"/>
              <a:t>485</a:t>
            </a:fld>
            <a:endParaRPr lang="en-US" altLang="zh-CN" sz="1200">
              <a:latin typeface="Garamond" charset="0"/>
            </a:endParaRPr>
          </a:p>
        </p:txBody>
      </p:sp>
      <p:pic>
        <p:nvPicPr>
          <p:cNvPr id="10004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0" y="1196975"/>
            <a:ext cx="4592638" cy="518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497" name="Rectangle 2"/>
          <p:cNvSpPr>
            <a:spLocks noGrp="1" noChangeArrowheads="1"/>
          </p:cNvSpPr>
          <p:nvPr>
            <p:ph type="title"/>
          </p:nvPr>
        </p:nvSpPr>
        <p:spPr/>
        <p:txBody>
          <a:bodyPr/>
          <a:lstStyle/>
          <a:p>
            <a:pPr eaLnBrk="1" hangingPunct="1"/>
            <a:r>
              <a:rPr lang="en-GB" altLang="zh-CN">
                <a:latin typeface="Garamond" charset="0"/>
                <a:ea typeface="宋体" charset="0"/>
              </a:rPr>
              <a:t>Component Concepts</a:t>
            </a:r>
          </a:p>
        </p:txBody>
      </p:sp>
      <p:sp>
        <p:nvSpPr>
          <p:cNvPr id="1002498" name="Rectangle 3"/>
          <p:cNvSpPr>
            <a:spLocks noGrp="1" noChangeArrowheads="1"/>
          </p:cNvSpPr>
          <p:nvPr>
            <p:ph idx="1"/>
          </p:nvPr>
        </p:nvSpPr>
        <p:spPr/>
        <p:txBody>
          <a:bodyPr/>
          <a:lstStyle/>
          <a:p>
            <a:pPr eaLnBrk="1" hangingPunct="1"/>
            <a:r>
              <a:rPr lang="en-GB" altLang="zh-CN" sz="2600">
                <a:latin typeface="Arial" charset="0"/>
                <a:ea typeface="宋体" charset="0"/>
              </a:rPr>
              <a:t>Component Interface</a:t>
            </a:r>
          </a:p>
          <a:p>
            <a:pPr lvl="1" eaLnBrk="1" hangingPunct="1"/>
            <a:r>
              <a:rPr lang="en-GB" altLang="zh-CN" sz="2200">
                <a:latin typeface="Arial" charset="0"/>
                <a:ea typeface="宋体" charset="0"/>
              </a:rPr>
              <a:t>How to use the component</a:t>
            </a:r>
          </a:p>
          <a:p>
            <a:pPr eaLnBrk="1" hangingPunct="1"/>
            <a:r>
              <a:rPr lang="en-GB" altLang="zh-CN" sz="2600">
                <a:latin typeface="Arial" charset="0"/>
                <a:ea typeface="宋体" charset="0"/>
              </a:rPr>
              <a:t>Component Specification</a:t>
            </a:r>
          </a:p>
          <a:p>
            <a:pPr lvl="1" eaLnBrk="1" hangingPunct="1"/>
            <a:r>
              <a:rPr lang="en-GB" altLang="zh-CN" sz="2200">
                <a:latin typeface="Arial" charset="0"/>
                <a:ea typeface="宋体" charset="0"/>
              </a:rPr>
              <a:t>How to build the component</a:t>
            </a:r>
          </a:p>
          <a:p>
            <a:pPr eaLnBrk="1" hangingPunct="1"/>
            <a:r>
              <a:rPr lang="en-GB" altLang="zh-CN" sz="2600">
                <a:latin typeface="Arial" charset="0"/>
                <a:ea typeface="宋体" charset="0"/>
              </a:rPr>
              <a:t>Component Implementation</a:t>
            </a:r>
          </a:p>
          <a:p>
            <a:pPr lvl="1" eaLnBrk="1" hangingPunct="1"/>
            <a:r>
              <a:rPr lang="en-GB" altLang="zh-CN" sz="2200">
                <a:latin typeface="Arial" charset="0"/>
                <a:ea typeface="宋体" charset="0"/>
              </a:rPr>
              <a:t>Software that meets a component specification</a:t>
            </a:r>
          </a:p>
          <a:p>
            <a:pPr eaLnBrk="1" hangingPunct="1"/>
            <a:r>
              <a:rPr lang="en-GB" altLang="zh-CN" sz="2600">
                <a:latin typeface="Arial" charset="0"/>
                <a:ea typeface="宋体" charset="0"/>
              </a:rPr>
              <a:t>Installed Component</a:t>
            </a:r>
          </a:p>
          <a:p>
            <a:pPr lvl="1" eaLnBrk="1" hangingPunct="1"/>
            <a:r>
              <a:rPr lang="en-GB" altLang="zh-CN" sz="2200">
                <a:latin typeface="Arial" charset="0"/>
                <a:ea typeface="宋体" charset="0"/>
              </a:rPr>
              <a:t>Executable</a:t>
            </a:r>
          </a:p>
          <a:p>
            <a:pPr eaLnBrk="1" hangingPunct="1"/>
            <a:r>
              <a:rPr lang="en-GB" altLang="zh-CN" sz="2600">
                <a:latin typeface="Arial" charset="0"/>
                <a:ea typeface="宋体" charset="0"/>
              </a:rPr>
              <a:t>Component Object</a:t>
            </a:r>
          </a:p>
          <a:p>
            <a:pPr lvl="1" eaLnBrk="1" hangingPunct="1"/>
            <a:r>
              <a:rPr lang="en-GB" altLang="zh-CN" sz="2200">
                <a:latin typeface="Arial" charset="0"/>
                <a:ea typeface="宋体" charset="0"/>
              </a:rPr>
              <a:t>Instantiation of a component</a:t>
            </a:r>
          </a:p>
          <a:p>
            <a:pPr eaLnBrk="1" hangingPunct="1"/>
            <a:endParaRPr lang="zh-CN" altLang="en-GB" sz="2600">
              <a:latin typeface="Arial" charset="0"/>
              <a:ea typeface="宋体" charset="0"/>
            </a:endParaRPr>
          </a:p>
        </p:txBody>
      </p:sp>
      <p:sp>
        <p:nvSpPr>
          <p:cNvPr id="10024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15CBF15-CF1B-A448-A61A-19ADF8DC4E82}" type="slidenum">
              <a:rPr lang="en-US" altLang="zh-CN" sz="1200">
                <a:latin typeface="Garamond" charset="0"/>
              </a:rPr>
              <a:pPr eaLnBrk="1" hangingPunct="1"/>
              <a:t>486</a:t>
            </a:fld>
            <a:endParaRPr lang="en-US" altLang="zh-CN" sz="1200">
              <a:latin typeface="Garamond" charset="0"/>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5" name="Rectangle 2"/>
          <p:cNvSpPr>
            <a:spLocks noGrp="1" noChangeArrowheads="1"/>
          </p:cNvSpPr>
          <p:nvPr>
            <p:ph type="title"/>
          </p:nvPr>
        </p:nvSpPr>
        <p:spPr/>
        <p:txBody>
          <a:bodyPr/>
          <a:lstStyle/>
          <a:p>
            <a:pPr eaLnBrk="1" hangingPunct="1"/>
            <a:r>
              <a:rPr lang="en-GB" altLang="zh-CN">
                <a:latin typeface="Garamond" charset="0"/>
                <a:ea typeface="宋体" charset="0"/>
              </a:rPr>
              <a:t>Problems with Interfaces</a:t>
            </a:r>
          </a:p>
        </p:txBody>
      </p:sp>
      <p:sp>
        <p:nvSpPr>
          <p:cNvPr id="1004546"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The operational interface of a component is a list of operations and their signatures</a:t>
            </a:r>
          </a:p>
          <a:p>
            <a:pPr eaLnBrk="1" hangingPunct="1">
              <a:lnSpc>
                <a:spcPct val="90000"/>
              </a:lnSpc>
            </a:pPr>
            <a:r>
              <a:rPr lang="en-GB" altLang="zh-CN">
                <a:latin typeface="Arial" charset="0"/>
                <a:ea typeface="宋体" charset="0"/>
              </a:rPr>
              <a:t>But this tells you how to USE a component</a:t>
            </a:r>
            <a:r>
              <a:rPr lang="en-GB" altLang="zh-CN">
                <a:latin typeface="Tahoma" charset="0"/>
                <a:ea typeface="宋体" charset="0"/>
              </a:rPr>
              <a:t>…</a:t>
            </a:r>
            <a:endParaRPr lang="en-GB" altLang="zh-CN">
              <a:latin typeface="Arial" charset="0"/>
              <a:ea typeface="宋体" charset="0"/>
            </a:endParaRPr>
          </a:p>
          <a:p>
            <a:pPr lvl="1" eaLnBrk="1" hangingPunct="1">
              <a:lnSpc>
                <a:spcPct val="90000"/>
              </a:lnSpc>
            </a:pPr>
            <a:r>
              <a:rPr lang="en-GB" altLang="zh-CN">
                <a:latin typeface="Arial" charset="0"/>
                <a:ea typeface="宋体" charset="0"/>
              </a:rPr>
              <a:t>E.g., what legal messages to send</a:t>
            </a:r>
          </a:p>
          <a:p>
            <a:pPr eaLnBrk="1" hangingPunct="1">
              <a:lnSpc>
                <a:spcPct val="90000"/>
              </a:lnSpc>
            </a:pPr>
            <a:r>
              <a:rPr lang="en-GB" altLang="zh-CN">
                <a:latin typeface="Arial" charset="0"/>
                <a:ea typeface="宋体" charset="0"/>
              </a:rPr>
              <a:t>..but not how it will behave</a:t>
            </a:r>
          </a:p>
          <a:p>
            <a:pPr lvl="1" eaLnBrk="1" hangingPunct="1">
              <a:lnSpc>
                <a:spcPct val="90000"/>
              </a:lnSpc>
            </a:pPr>
            <a:r>
              <a:rPr lang="en-GB" altLang="zh-CN">
                <a:latin typeface="Arial" charset="0"/>
                <a:ea typeface="宋体" charset="0"/>
              </a:rPr>
              <a:t>Programming syntax can</a:t>
            </a:r>
            <a:r>
              <a:rPr lang="en-GB" altLang="zh-CN">
                <a:latin typeface="Tahoma" charset="0"/>
                <a:ea typeface="宋体" charset="0"/>
              </a:rPr>
              <a:t>’</a:t>
            </a:r>
            <a:r>
              <a:rPr lang="en-GB" altLang="zh-CN">
                <a:latin typeface="Arial" charset="0"/>
                <a:ea typeface="宋体" charset="0"/>
              </a:rPr>
              <a:t>t tell us, we need semantic interfaces </a:t>
            </a:r>
          </a:p>
          <a:p>
            <a:pPr eaLnBrk="1" hangingPunct="1">
              <a:lnSpc>
                <a:spcPct val="90000"/>
              </a:lnSpc>
            </a:pPr>
            <a:r>
              <a:rPr lang="en-GB" altLang="zh-CN">
                <a:latin typeface="Arial" charset="0"/>
                <a:ea typeface="宋体" charset="0"/>
              </a:rPr>
              <a:t>Therefore we need to separate out the notion of a </a:t>
            </a:r>
            <a:r>
              <a:rPr lang="en-GB" altLang="zh-CN" i="1">
                <a:latin typeface="Arial" charset="0"/>
                <a:ea typeface="宋体" charset="0"/>
              </a:rPr>
              <a:t>Component Interface</a:t>
            </a:r>
            <a:r>
              <a:rPr lang="en-GB" altLang="zh-CN">
                <a:latin typeface="Arial" charset="0"/>
                <a:ea typeface="宋体" charset="0"/>
              </a:rPr>
              <a:t> from a </a:t>
            </a:r>
            <a:r>
              <a:rPr lang="en-GB" altLang="zh-CN" i="1">
                <a:latin typeface="Arial" charset="0"/>
                <a:ea typeface="宋体" charset="0"/>
              </a:rPr>
              <a:t>Component Specification</a:t>
            </a:r>
          </a:p>
          <a:p>
            <a:pPr lvl="1" eaLnBrk="1" hangingPunct="1">
              <a:lnSpc>
                <a:spcPct val="90000"/>
              </a:lnSpc>
            </a:pPr>
            <a:endParaRPr lang="zh-CN" altLang="en-GB" i="1">
              <a:latin typeface="Arial" charset="0"/>
              <a:ea typeface="宋体" charset="0"/>
            </a:endParaRPr>
          </a:p>
        </p:txBody>
      </p:sp>
      <p:sp>
        <p:nvSpPr>
          <p:cNvPr id="10045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0130730-BB0F-EF4C-BC97-0E29E845FA02}" type="slidenum">
              <a:rPr lang="en-US" altLang="zh-CN" sz="1200">
                <a:latin typeface="Garamond" charset="0"/>
              </a:rPr>
              <a:pPr eaLnBrk="1" hangingPunct="1"/>
              <a:t>487</a:t>
            </a:fld>
            <a:endParaRPr lang="en-US" altLang="zh-CN" sz="1200">
              <a:latin typeface="Garamond" charset="0"/>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3" name="Rectangle 2"/>
          <p:cNvSpPr>
            <a:spLocks noGrp="1" noChangeArrowheads="1"/>
          </p:cNvSpPr>
          <p:nvPr>
            <p:ph type="title"/>
          </p:nvPr>
        </p:nvSpPr>
        <p:spPr/>
        <p:txBody>
          <a:bodyPr/>
          <a:lstStyle/>
          <a:p>
            <a:pPr eaLnBrk="1" hangingPunct="1"/>
            <a:r>
              <a:rPr lang="en-GB" altLang="zh-CN">
                <a:latin typeface="Garamond" charset="0"/>
                <a:ea typeface="宋体" charset="0"/>
              </a:rPr>
              <a:t>Two distinct contracts</a:t>
            </a:r>
          </a:p>
        </p:txBody>
      </p:sp>
      <p:sp>
        <p:nvSpPr>
          <p:cNvPr id="100659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1034D8F-89C6-E548-86CE-9C80A600431B}" type="slidenum">
              <a:rPr lang="en-US" altLang="zh-CN" sz="1200">
                <a:latin typeface="Garamond" charset="0"/>
              </a:rPr>
              <a:pPr eaLnBrk="1" hangingPunct="1"/>
              <a:t>488</a:t>
            </a:fld>
            <a:endParaRPr lang="en-US" altLang="zh-CN" sz="1200">
              <a:latin typeface="Garamond" charset="0"/>
            </a:endParaRPr>
          </a:p>
        </p:txBody>
      </p:sp>
      <p:pic>
        <p:nvPicPr>
          <p:cNvPr id="1006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11338"/>
            <a:ext cx="7543800" cy="514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1" name="Rectangle 2"/>
          <p:cNvSpPr>
            <a:spLocks noGrp="1" noChangeArrowheads="1"/>
          </p:cNvSpPr>
          <p:nvPr>
            <p:ph type="title"/>
          </p:nvPr>
        </p:nvSpPr>
        <p:spPr/>
        <p:txBody>
          <a:bodyPr/>
          <a:lstStyle/>
          <a:p>
            <a:pPr eaLnBrk="1" hangingPunct="1"/>
            <a:r>
              <a:rPr lang="en-GB" altLang="zh-CN">
                <a:latin typeface="Garamond" charset="0"/>
                <a:ea typeface="宋体" charset="0"/>
              </a:rPr>
              <a:t>Interfaces v Component Specs.</a:t>
            </a:r>
          </a:p>
        </p:txBody>
      </p:sp>
      <p:sp>
        <p:nvSpPr>
          <p:cNvPr id="1008642" name="Rectangle 3"/>
          <p:cNvSpPr>
            <a:spLocks noGrp="1" noChangeArrowheads="1"/>
          </p:cNvSpPr>
          <p:nvPr>
            <p:ph sz="half" idx="1"/>
          </p:nvPr>
        </p:nvSpPr>
        <p:spPr>
          <a:xfrm>
            <a:off x="457200" y="1600200"/>
            <a:ext cx="4035425" cy="4530725"/>
          </a:xfrm>
        </p:spPr>
        <p:txBody>
          <a:bodyPr/>
          <a:lstStyle/>
          <a:p>
            <a:pPr eaLnBrk="1" hangingPunct="1">
              <a:lnSpc>
                <a:spcPct val="80000"/>
              </a:lnSpc>
            </a:pPr>
            <a:r>
              <a:rPr lang="en-GB" altLang="zh-CN" sz="2200">
                <a:latin typeface="Arial" charset="0"/>
                <a:ea typeface="宋体" charset="0"/>
              </a:rPr>
              <a:t>Component Interface</a:t>
            </a:r>
          </a:p>
          <a:p>
            <a:pPr lvl="1" eaLnBrk="1" hangingPunct="1">
              <a:lnSpc>
                <a:spcPct val="80000"/>
              </a:lnSpc>
            </a:pPr>
            <a:r>
              <a:rPr lang="en-GB" altLang="zh-CN" sz="2200">
                <a:latin typeface="Arial" charset="0"/>
                <a:ea typeface="宋体" charset="0"/>
              </a:rPr>
              <a:t>Represents usage contract</a:t>
            </a:r>
          </a:p>
          <a:p>
            <a:pPr lvl="1" eaLnBrk="1" hangingPunct="1">
              <a:lnSpc>
                <a:spcPct val="80000"/>
              </a:lnSpc>
            </a:pPr>
            <a:r>
              <a:rPr lang="en-GB" altLang="zh-CN" sz="2200">
                <a:latin typeface="Arial" charset="0"/>
                <a:ea typeface="宋体" charset="0"/>
              </a:rPr>
              <a:t>Provides a list of operations</a:t>
            </a:r>
          </a:p>
          <a:p>
            <a:pPr lvl="1" eaLnBrk="1" hangingPunct="1">
              <a:lnSpc>
                <a:spcPct val="80000"/>
              </a:lnSpc>
            </a:pPr>
            <a:r>
              <a:rPr lang="en-GB" altLang="zh-CN" sz="2200">
                <a:latin typeface="Arial" charset="0"/>
                <a:ea typeface="宋体" charset="0"/>
              </a:rPr>
              <a:t>Defines underlying logical information model specific to that interface</a:t>
            </a:r>
          </a:p>
          <a:p>
            <a:pPr lvl="1" eaLnBrk="1" hangingPunct="1">
              <a:lnSpc>
                <a:spcPct val="80000"/>
              </a:lnSpc>
            </a:pPr>
            <a:r>
              <a:rPr lang="en-GB" altLang="zh-CN" sz="2200">
                <a:latin typeface="Arial" charset="0"/>
                <a:ea typeface="宋体" charset="0"/>
              </a:rPr>
              <a:t>Specifies how operations affect or rely on the information model</a:t>
            </a:r>
          </a:p>
          <a:p>
            <a:pPr lvl="1" eaLnBrk="1" hangingPunct="1">
              <a:lnSpc>
                <a:spcPct val="80000"/>
              </a:lnSpc>
            </a:pPr>
            <a:r>
              <a:rPr lang="en-GB" altLang="zh-CN" sz="2200">
                <a:latin typeface="Arial" charset="0"/>
                <a:ea typeface="宋体" charset="0"/>
              </a:rPr>
              <a:t>Describes local effects only</a:t>
            </a:r>
          </a:p>
        </p:txBody>
      </p:sp>
      <p:sp>
        <p:nvSpPr>
          <p:cNvPr id="1008643" name="Rectangle 4"/>
          <p:cNvSpPr>
            <a:spLocks noGrp="1" noChangeArrowheads="1"/>
          </p:cNvSpPr>
          <p:nvPr>
            <p:ph sz="half" idx="2"/>
          </p:nvPr>
        </p:nvSpPr>
        <p:spPr>
          <a:xfrm>
            <a:off x="4651375" y="1600200"/>
            <a:ext cx="4035425" cy="4530725"/>
          </a:xfrm>
        </p:spPr>
        <p:txBody>
          <a:bodyPr/>
          <a:lstStyle/>
          <a:p>
            <a:pPr eaLnBrk="1" hangingPunct="1">
              <a:lnSpc>
                <a:spcPct val="80000"/>
              </a:lnSpc>
            </a:pPr>
            <a:r>
              <a:rPr lang="en-GB" altLang="zh-CN" sz="2200" dirty="0">
                <a:latin typeface="Arial" charset="0"/>
                <a:ea typeface="宋体" charset="0"/>
              </a:rPr>
              <a:t>Component Specification</a:t>
            </a:r>
          </a:p>
          <a:p>
            <a:pPr lvl="1" eaLnBrk="1" hangingPunct="1">
              <a:lnSpc>
                <a:spcPct val="80000"/>
              </a:lnSpc>
            </a:pPr>
            <a:r>
              <a:rPr lang="en-GB" altLang="zh-CN" sz="2200" dirty="0">
                <a:latin typeface="Arial" charset="0"/>
                <a:ea typeface="宋体" charset="0"/>
              </a:rPr>
              <a:t>Represents the realisation contract</a:t>
            </a:r>
          </a:p>
          <a:p>
            <a:pPr lvl="1" eaLnBrk="1" hangingPunct="1">
              <a:lnSpc>
                <a:spcPct val="80000"/>
              </a:lnSpc>
            </a:pPr>
            <a:r>
              <a:rPr lang="en-GB" altLang="zh-CN" sz="2200" dirty="0">
                <a:latin typeface="Arial" charset="0"/>
                <a:ea typeface="宋体" charset="0"/>
              </a:rPr>
              <a:t>Provides a list of supported interfaces</a:t>
            </a:r>
          </a:p>
          <a:p>
            <a:pPr lvl="1" eaLnBrk="1" hangingPunct="1">
              <a:lnSpc>
                <a:spcPct val="80000"/>
              </a:lnSpc>
            </a:pPr>
            <a:r>
              <a:rPr lang="en-GB" altLang="zh-CN" sz="2200" dirty="0">
                <a:latin typeface="Arial" charset="0"/>
                <a:ea typeface="宋体" charset="0"/>
              </a:rPr>
              <a:t>Defines the un-time unit</a:t>
            </a:r>
          </a:p>
          <a:p>
            <a:pPr lvl="1" eaLnBrk="1" hangingPunct="1">
              <a:lnSpc>
                <a:spcPct val="80000"/>
              </a:lnSpc>
            </a:pPr>
            <a:r>
              <a:rPr lang="en-GB" altLang="zh-CN" sz="2200" dirty="0">
                <a:latin typeface="Arial" charset="0"/>
                <a:ea typeface="宋体" charset="0"/>
              </a:rPr>
              <a:t>Defines the relationships between the information models of different interfaces</a:t>
            </a:r>
          </a:p>
          <a:p>
            <a:pPr lvl="1" eaLnBrk="1" hangingPunct="1">
              <a:lnSpc>
                <a:spcPct val="80000"/>
              </a:lnSpc>
            </a:pPr>
            <a:r>
              <a:rPr lang="en-GB" altLang="zh-CN" sz="2200" dirty="0">
                <a:latin typeface="Arial" charset="0"/>
                <a:ea typeface="宋体" charset="0"/>
              </a:rPr>
              <a:t>Specifies how operations should be implemented in terms of usage of other interfaces</a:t>
            </a:r>
          </a:p>
        </p:txBody>
      </p:sp>
      <p:sp>
        <p:nvSpPr>
          <p:cNvPr id="1008644"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539656-17EA-0741-81B2-0210E0836E58}" type="slidenum">
              <a:rPr lang="en-US" altLang="zh-CN" sz="1200">
                <a:latin typeface="Garamond" charset="0"/>
              </a:rPr>
              <a:pPr eaLnBrk="1" hangingPunct="1"/>
              <a:t>489</a:t>
            </a:fld>
            <a:endParaRPr lang="en-US" altLang="zh-CN" sz="1200">
              <a:latin typeface="Garamond"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GB" altLang="zh-CN">
                <a:latin typeface="Garamond" charset="0"/>
                <a:ea typeface="宋体" charset="0"/>
              </a:rPr>
              <a:t>Hardware Characteristics</a:t>
            </a:r>
            <a:endParaRPr lang="en-GB" altLang="zh-CN" b="1">
              <a:latin typeface="Garamond" charset="0"/>
              <a:ea typeface="宋体" charset="0"/>
            </a:endParaRPr>
          </a:p>
        </p:txBody>
      </p:sp>
      <p:graphicFrame>
        <p:nvGraphicFramePr>
          <p:cNvPr id="105474" name="Object 3"/>
          <p:cNvGraphicFramePr>
            <a:graphicFrameLocks noGrp="1" noChangeAspect="1"/>
          </p:cNvGraphicFramePr>
          <p:nvPr>
            <p:ph idx="1"/>
          </p:nvPr>
        </p:nvGraphicFramePr>
        <p:xfrm>
          <a:off x="1422400" y="1870075"/>
          <a:ext cx="6207125" cy="3979863"/>
        </p:xfrm>
        <a:graphic>
          <a:graphicData uri="http://schemas.openxmlformats.org/presentationml/2006/ole">
            <mc:AlternateContent xmlns:mc="http://schemas.openxmlformats.org/markup-compatibility/2006">
              <mc:Choice xmlns:v="urn:schemas-microsoft-com:vml" Requires="v">
                <p:oleObj name="Photo Editor Photo" r:id="rId3" imgW="6373115" imgH="4086795" progId="MSPhotoEd.3">
                  <p:embed/>
                </p:oleObj>
              </mc:Choice>
              <mc:Fallback>
                <p:oleObj name="Photo Editor Photo" r:id="rId3" imgW="6373115" imgH="4086795" progId="MSPhotoEd.3">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1870075"/>
                        <a:ext cx="6207125" cy="3979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54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66C78AE-6C9C-7A43-BEC8-0DAE1293FFC9}" type="slidenum">
              <a:rPr lang="en-US" altLang="zh-CN" sz="1200">
                <a:latin typeface="Garamond" charset="0"/>
              </a:rPr>
              <a:pPr eaLnBrk="1" hangingPunct="1"/>
              <a:t>49</a:t>
            </a:fld>
            <a:endParaRPr lang="en-US" altLang="zh-CN" sz="1200">
              <a:latin typeface="Garamond" charset="0"/>
            </a:endParaRPr>
          </a:p>
        </p:txBody>
      </p:sp>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689" name="Rectangle 2"/>
          <p:cNvSpPr>
            <a:spLocks noGrp="1" noChangeArrowheads="1"/>
          </p:cNvSpPr>
          <p:nvPr>
            <p:ph type="title"/>
          </p:nvPr>
        </p:nvSpPr>
        <p:spPr/>
        <p:txBody>
          <a:bodyPr/>
          <a:lstStyle/>
          <a:p>
            <a:pPr eaLnBrk="1" hangingPunct="1"/>
            <a:r>
              <a:rPr lang="en-GB" altLang="zh-CN">
                <a:latin typeface="Garamond" charset="0"/>
                <a:ea typeface="宋体" charset="0"/>
              </a:rPr>
              <a:t>Two Levels of Component Interfaces</a:t>
            </a:r>
          </a:p>
        </p:txBody>
      </p:sp>
      <p:sp>
        <p:nvSpPr>
          <p:cNvPr id="1010690"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Cheeseman and Daniels propose two basic levels of components/interfaces</a:t>
            </a:r>
            <a:r>
              <a:rPr lang="en-GB" altLang="zh-CN" sz="2600">
                <a:latin typeface="Tahoma" charset="0"/>
                <a:ea typeface="宋体" charset="0"/>
              </a:rPr>
              <a:t>…</a:t>
            </a:r>
            <a:endParaRPr lang="en-GB" altLang="zh-CN" sz="2600">
              <a:latin typeface="Arial" charset="0"/>
              <a:ea typeface="宋体" charset="0"/>
            </a:endParaRPr>
          </a:p>
          <a:p>
            <a:pPr eaLnBrk="1" hangingPunct="1">
              <a:lnSpc>
                <a:spcPct val="90000"/>
              </a:lnSpc>
            </a:pPr>
            <a:r>
              <a:rPr lang="en-GB" altLang="zh-CN" sz="2600">
                <a:latin typeface="Arial" charset="0"/>
                <a:ea typeface="宋体" charset="0"/>
              </a:rPr>
              <a:t>System Interfaces</a:t>
            </a:r>
          </a:p>
          <a:p>
            <a:pPr lvl="1" eaLnBrk="1" hangingPunct="1">
              <a:lnSpc>
                <a:spcPct val="90000"/>
              </a:lnSpc>
            </a:pPr>
            <a:r>
              <a:rPr lang="en-GB" altLang="zh-CN" sz="2200">
                <a:latin typeface="Arial" charset="0"/>
                <a:ea typeface="宋体" charset="0"/>
              </a:rPr>
              <a:t>Derived from use cases</a:t>
            </a:r>
          </a:p>
          <a:p>
            <a:pPr lvl="2" eaLnBrk="1" hangingPunct="1">
              <a:lnSpc>
                <a:spcPct val="90000"/>
              </a:lnSpc>
            </a:pPr>
            <a:r>
              <a:rPr lang="en-GB" altLang="zh-CN">
                <a:latin typeface="Arial" charset="0"/>
                <a:ea typeface="宋体" charset="0"/>
              </a:rPr>
              <a:t>One system interface supporting one UI dialog type </a:t>
            </a:r>
          </a:p>
          <a:p>
            <a:pPr lvl="3" eaLnBrk="1" hangingPunct="1">
              <a:lnSpc>
                <a:spcPct val="90000"/>
              </a:lnSpc>
            </a:pPr>
            <a:r>
              <a:rPr lang="en-GB" altLang="zh-CN" sz="1800">
                <a:latin typeface="Arial" charset="0"/>
                <a:ea typeface="宋体" charset="0"/>
              </a:rPr>
              <a:t>E.g., </a:t>
            </a:r>
            <a:r>
              <a:rPr lang="en-GB" altLang="zh-CN" sz="1800">
                <a:latin typeface="Tahoma" charset="0"/>
                <a:ea typeface="宋体" charset="0"/>
              </a:rPr>
              <a:t>‘</a:t>
            </a:r>
            <a:r>
              <a:rPr lang="en-GB" altLang="zh-CN" sz="1800">
                <a:latin typeface="Arial" charset="0"/>
                <a:ea typeface="宋体" charset="0"/>
              </a:rPr>
              <a:t>Make Reservation</a:t>
            </a:r>
            <a:r>
              <a:rPr lang="en-GB" altLang="zh-CN" sz="1800">
                <a:latin typeface="Tahoma" charset="0"/>
                <a:ea typeface="宋体" charset="0"/>
              </a:rPr>
              <a:t>’</a:t>
            </a:r>
            <a:r>
              <a:rPr lang="en-GB" altLang="zh-CN" sz="1800">
                <a:latin typeface="Arial" charset="0"/>
                <a:ea typeface="宋体" charset="0"/>
              </a:rPr>
              <a:t> dialog type which uses </a:t>
            </a:r>
            <a:r>
              <a:rPr lang="en-GB" altLang="zh-CN" sz="1800">
                <a:latin typeface="Tahoma" charset="0"/>
                <a:ea typeface="宋体" charset="0"/>
              </a:rPr>
              <a:t>‘</a:t>
            </a:r>
            <a:r>
              <a:rPr lang="en-GB" altLang="zh-CN" sz="1800">
                <a:latin typeface="Arial" charset="0"/>
                <a:ea typeface="宋体" charset="0"/>
              </a:rPr>
              <a:t>IMakeReservation</a:t>
            </a:r>
            <a:r>
              <a:rPr lang="en-GB" altLang="zh-CN" sz="1800">
                <a:latin typeface="Tahoma" charset="0"/>
                <a:ea typeface="宋体" charset="0"/>
              </a:rPr>
              <a:t>’</a:t>
            </a:r>
            <a:r>
              <a:rPr lang="en-GB" altLang="zh-CN" sz="1800">
                <a:latin typeface="Arial" charset="0"/>
                <a:ea typeface="宋体" charset="0"/>
              </a:rPr>
              <a:t> System Interface</a:t>
            </a:r>
          </a:p>
          <a:p>
            <a:pPr lvl="3" eaLnBrk="1" hangingPunct="1">
              <a:lnSpc>
                <a:spcPct val="90000"/>
              </a:lnSpc>
            </a:pPr>
            <a:r>
              <a:rPr lang="en-GB" altLang="zh-CN" sz="1800">
                <a:latin typeface="Arial" charset="0"/>
                <a:ea typeface="宋体" charset="0"/>
              </a:rPr>
              <a:t>Use Case steps -&gt; individual operations</a:t>
            </a:r>
          </a:p>
          <a:p>
            <a:pPr eaLnBrk="1" hangingPunct="1">
              <a:lnSpc>
                <a:spcPct val="90000"/>
              </a:lnSpc>
            </a:pPr>
            <a:r>
              <a:rPr lang="en-GB" altLang="zh-CN" sz="2600">
                <a:latin typeface="Arial" charset="0"/>
                <a:ea typeface="宋体" charset="0"/>
              </a:rPr>
              <a:t>Core Business Interfaces</a:t>
            </a:r>
          </a:p>
          <a:p>
            <a:pPr lvl="2" eaLnBrk="1" hangingPunct="1">
              <a:lnSpc>
                <a:spcPct val="90000"/>
              </a:lnSpc>
            </a:pPr>
            <a:r>
              <a:rPr lang="en-GB" altLang="zh-CN">
                <a:latin typeface="Arial" charset="0"/>
                <a:ea typeface="宋体" charset="0"/>
              </a:rPr>
              <a:t>Represent fundamental services that support system use cases</a:t>
            </a:r>
          </a:p>
          <a:p>
            <a:pPr lvl="3" eaLnBrk="1" hangingPunct="1">
              <a:lnSpc>
                <a:spcPct val="90000"/>
              </a:lnSpc>
            </a:pPr>
            <a:r>
              <a:rPr lang="en-GB" altLang="zh-CN" sz="1800">
                <a:latin typeface="Arial" charset="0"/>
                <a:ea typeface="宋体" charset="0"/>
              </a:rPr>
              <a:t>Requires identifying &lt;&lt;core types&gt;&gt;</a:t>
            </a:r>
          </a:p>
        </p:txBody>
      </p:sp>
      <p:sp>
        <p:nvSpPr>
          <p:cNvPr id="10106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33CBA12-AE0C-2646-AEE6-5C16C1E5DAB1}" type="slidenum">
              <a:rPr lang="en-US" altLang="zh-CN" sz="1200">
                <a:latin typeface="Garamond" charset="0"/>
              </a:rPr>
              <a:pPr eaLnBrk="1" hangingPunct="1"/>
              <a:t>490</a:t>
            </a:fld>
            <a:endParaRPr lang="en-US" altLang="zh-CN" sz="1200">
              <a:latin typeface="Garamond" charset="0"/>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737" name="Rectangle 2"/>
          <p:cNvSpPr>
            <a:spLocks noGrp="1" noChangeArrowheads="1"/>
          </p:cNvSpPr>
          <p:nvPr>
            <p:ph type="title"/>
          </p:nvPr>
        </p:nvSpPr>
        <p:spPr/>
        <p:txBody>
          <a:bodyPr/>
          <a:lstStyle/>
          <a:p>
            <a:pPr eaLnBrk="1" hangingPunct="1"/>
            <a:r>
              <a:rPr lang="en-GB" altLang="zh-CN">
                <a:latin typeface="Garamond" charset="0"/>
                <a:ea typeface="宋体" charset="0"/>
              </a:rPr>
              <a:t>An Architecture for CBD</a:t>
            </a:r>
          </a:p>
        </p:txBody>
      </p:sp>
      <p:sp>
        <p:nvSpPr>
          <p:cNvPr id="101273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D376261-102A-2345-9464-27F95E7C36F3}" type="slidenum">
              <a:rPr lang="en-US" altLang="zh-CN" sz="1200">
                <a:latin typeface="Garamond" charset="0"/>
              </a:rPr>
              <a:pPr eaLnBrk="1" hangingPunct="1"/>
              <a:t>491</a:t>
            </a:fld>
            <a:endParaRPr lang="en-US" altLang="zh-CN" sz="1200">
              <a:latin typeface="Garamond" charset="0"/>
            </a:endParaRPr>
          </a:p>
        </p:txBody>
      </p:sp>
      <p:sp>
        <p:nvSpPr>
          <p:cNvPr id="1012739" name="Text Box 3"/>
          <p:cNvSpPr txBox="1">
            <a:spLocks noChangeArrowheads="1"/>
          </p:cNvSpPr>
          <p:nvPr/>
        </p:nvSpPr>
        <p:spPr bwMode="auto">
          <a:xfrm>
            <a:off x="3124200" y="2514600"/>
            <a:ext cx="2743200" cy="10144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&lt;&lt;dialog type&gt;&gt; </a:t>
            </a:r>
          </a:p>
          <a:p>
            <a:pPr algn="ctr" eaLnBrk="1" hangingPunct="1">
              <a:spcBef>
                <a:spcPct val="50000"/>
              </a:spcBef>
            </a:pPr>
            <a:r>
              <a:rPr lang="en-GB" altLang="zh-CN">
                <a:latin typeface="Tahoma" charset="0"/>
              </a:rPr>
              <a:t>GUI</a:t>
            </a:r>
          </a:p>
        </p:txBody>
      </p:sp>
      <p:sp>
        <p:nvSpPr>
          <p:cNvPr id="1012740" name="Text Box 4"/>
          <p:cNvSpPr txBox="1">
            <a:spLocks noChangeArrowheads="1"/>
          </p:cNvSpPr>
          <p:nvPr/>
        </p:nvSpPr>
        <p:spPr bwMode="auto">
          <a:xfrm>
            <a:off x="1066800" y="4191000"/>
            <a:ext cx="3124200" cy="10144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&lt;&lt;business type&gt;&gt;</a:t>
            </a:r>
          </a:p>
          <a:p>
            <a:pPr algn="ctr" eaLnBrk="1" hangingPunct="1">
              <a:spcBef>
                <a:spcPct val="50000"/>
              </a:spcBef>
            </a:pPr>
            <a:r>
              <a:rPr lang="en-GB" altLang="zh-CN">
                <a:latin typeface="Tahoma" charset="0"/>
              </a:rPr>
              <a:t>Room </a:t>
            </a:r>
          </a:p>
        </p:txBody>
      </p:sp>
      <p:sp>
        <p:nvSpPr>
          <p:cNvPr id="1012741" name="Text Box 5"/>
          <p:cNvSpPr txBox="1">
            <a:spLocks noChangeArrowheads="1"/>
          </p:cNvSpPr>
          <p:nvPr/>
        </p:nvSpPr>
        <p:spPr bwMode="auto">
          <a:xfrm>
            <a:off x="4800600" y="4191000"/>
            <a:ext cx="3124200" cy="10144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&lt;&lt;business type&gt;&gt;</a:t>
            </a:r>
          </a:p>
          <a:p>
            <a:pPr algn="ctr" eaLnBrk="1" hangingPunct="1">
              <a:spcBef>
                <a:spcPct val="50000"/>
              </a:spcBef>
            </a:pPr>
            <a:r>
              <a:rPr lang="en-GB" altLang="zh-CN">
                <a:latin typeface="Tahoma" charset="0"/>
              </a:rPr>
              <a:t>RoomType</a:t>
            </a:r>
          </a:p>
        </p:txBody>
      </p:sp>
      <p:sp>
        <p:nvSpPr>
          <p:cNvPr id="1012742" name="Text Box 6"/>
          <p:cNvSpPr txBox="1">
            <a:spLocks noChangeArrowheads="1"/>
          </p:cNvSpPr>
          <p:nvPr/>
        </p:nvSpPr>
        <p:spPr bwMode="auto">
          <a:xfrm>
            <a:off x="2971800" y="5562600"/>
            <a:ext cx="3124200" cy="10144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&lt;&lt;core type&gt;&gt;</a:t>
            </a:r>
          </a:p>
          <a:p>
            <a:pPr algn="ctr" eaLnBrk="1" hangingPunct="1">
              <a:spcBef>
                <a:spcPct val="50000"/>
              </a:spcBef>
            </a:pPr>
            <a:r>
              <a:rPr lang="en-GB" altLang="zh-CN">
                <a:latin typeface="Tahoma" charset="0"/>
              </a:rPr>
              <a:t>Hotel</a:t>
            </a:r>
          </a:p>
        </p:txBody>
      </p:sp>
      <p:sp>
        <p:nvSpPr>
          <p:cNvPr id="1012743" name="Line 7"/>
          <p:cNvSpPr>
            <a:spLocks noChangeShapeType="1"/>
          </p:cNvSpPr>
          <p:nvPr/>
        </p:nvSpPr>
        <p:spPr bwMode="auto">
          <a:xfrm>
            <a:off x="304800" y="3657600"/>
            <a:ext cx="8001000" cy="1588"/>
          </a:xfrm>
          <a:prstGeom prst="line">
            <a:avLst/>
          </a:prstGeom>
          <a:noFill/>
          <a:ln w="9525">
            <a:solidFill>
              <a:schemeClr val="tx1"/>
            </a:solidFill>
            <a:prstDash val="lg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12744" name="Line 8"/>
          <p:cNvSpPr>
            <a:spLocks noChangeShapeType="1"/>
          </p:cNvSpPr>
          <p:nvPr/>
        </p:nvSpPr>
        <p:spPr bwMode="auto">
          <a:xfrm>
            <a:off x="381000" y="5410200"/>
            <a:ext cx="8001000" cy="1588"/>
          </a:xfrm>
          <a:prstGeom prst="line">
            <a:avLst/>
          </a:prstGeom>
          <a:noFill/>
          <a:ln w="9525">
            <a:solidFill>
              <a:schemeClr val="tx1"/>
            </a:solidFill>
            <a:prstDash val="lg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12745" name="Text Box 9"/>
          <p:cNvSpPr txBox="1">
            <a:spLocks noChangeArrowheads="1"/>
          </p:cNvSpPr>
          <p:nvPr/>
        </p:nvSpPr>
        <p:spPr bwMode="auto">
          <a:xfrm>
            <a:off x="0" y="5715000"/>
            <a:ext cx="2590800"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zh-CN" altLang="en-GB">
                <a:latin typeface="Tahoma" charset="0"/>
              </a:rPr>
              <a:t>“</a:t>
            </a:r>
            <a:r>
              <a:rPr lang="en-GB" altLang="zh-CN">
                <a:latin typeface="Tahoma" charset="0"/>
              </a:rPr>
              <a:t>Core” or Fundamental services</a:t>
            </a:r>
          </a:p>
        </p:txBody>
      </p:sp>
      <p:sp>
        <p:nvSpPr>
          <p:cNvPr id="1012746" name="Text Box 10"/>
          <p:cNvSpPr txBox="1">
            <a:spLocks noChangeArrowheads="1"/>
          </p:cNvSpPr>
          <p:nvPr/>
        </p:nvSpPr>
        <p:spPr bwMode="auto">
          <a:xfrm>
            <a:off x="136525" y="3690938"/>
            <a:ext cx="211296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zh-CN" altLang="en-GB">
                <a:latin typeface="Tahoma" charset="0"/>
              </a:rPr>
              <a:t>“</a:t>
            </a:r>
            <a:r>
              <a:rPr lang="en-GB" altLang="zh-CN">
                <a:latin typeface="Tahoma" charset="0"/>
              </a:rPr>
              <a:t>System” level</a:t>
            </a:r>
          </a:p>
        </p:txBody>
      </p:sp>
      <p:sp>
        <p:nvSpPr>
          <p:cNvPr id="1012747" name="Text Box 11"/>
          <p:cNvSpPr txBox="1">
            <a:spLocks noChangeArrowheads="1"/>
          </p:cNvSpPr>
          <p:nvPr/>
        </p:nvSpPr>
        <p:spPr bwMode="auto">
          <a:xfrm>
            <a:off x="212725" y="2166938"/>
            <a:ext cx="17430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zh-CN" altLang="en-GB">
                <a:latin typeface="Tahoma" charset="0"/>
              </a:rPr>
              <a:t>“</a:t>
            </a:r>
            <a:r>
              <a:rPr lang="en-GB" altLang="zh-CN">
                <a:latin typeface="Tahoma" charset="0"/>
              </a:rPr>
              <a:t>Front-end”</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5" name="Rectangle 2"/>
          <p:cNvSpPr>
            <a:spLocks noGrp="1" noChangeArrowheads="1"/>
          </p:cNvSpPr>
          <p:nvPr>
            <p:ph type="title"/>
          </p:nvPr>
        </p:nvSpPr>
        <p:spPr/>
        <p:txBody>
          <a:bodyPr/>
          <a:lstStyle/>
          <a:p>
            <a:pPr eaLnBrk="1" hangingPunct="1"/>
            <a:r>
              <a:rPr lang="en-GB" altLang="zh-CN">
                <a:latin typeface="Garamond" charset="0"/>
                <a:ea typeface="宋体" charset="0"/>
              </a:rPr>
              <a:t>How to Design a First-Cut Architecture for CBD</a:t>
            </a:r>
          </a:p>
        </p:txBody>
      </p:sp>
      <p:sp>
        <p:nvSpPr>
          <p:cNvPr id="1014786" name="Rectangle 3"/>
          <p:cNvSpPr>
            <a:spLocks noGrp="1" noChangeArrowheads="1"/>
          </p:cNvSpPr>
          <p:nvPr>
            <p:ph idx="1"/>
          </p:nvPr>
        </p:nvSpPr>
        <p:spPr/>
        <p:txBody>
          <a:bodyPr/>
          <a:lstStyle/>
          <a:p>
            <a:pPr eaLnBrk="1" hangingPunct="1"/>
            <a:r>
              <a:rPr lang="en-GB" altLang="zh-CN" sz="2600">
                <a:latin typeface="Arial" charset="0"/>
                <a:ea typeface="宋体" charset="0"/>
              </a:rPr>
              <a:t>Create a </a:t>
            </a:r>
            <a:r>
              <a:rPr lang="en-GB" altLang="zh-CN" sz="2600">
                <a:latin typeface="Tahoma" charset="0"/>
                <a:ea typeface="宋体" charset="0"/>
              </a:rPr>
              <a:t>“</a:t>
            </a:r>
            <a:r>
              <a:rPr lang="en-GB" altLang="zh-CN" sz="2600">
                <a:latin typeface="Arial" charset="0"/>
                <a:ea typeface="宋体" charset="0"/>
              </a:rPr>
              <a:t>Business Type</a:t>
            </a:r>
            <a:r>
              <a:rPr lang="en-GB" altLang="zh-CN" sz="2600">
                <a:latin typeface="Tahoma" charset="0"/>
                <a:ea typeface="宋体" charset="0"/>
              </a:rPr>
              <a:t>”</a:t>
            </a:r>
            <a:r>
              <a:rPr lang="en-GB" altLang="zh-CN" sz="2600">
                <a:latin typeface="Arial" charset="0"/>
                <a:ea typeface="宋体" charset="0"/>
              </a:rPr>
              <a:t> Diagram</a:t>
            </a:r>
          </a:p>
          <a:p>
            <a:pPr lvl="1" eaLnBrk="1" hangingPunct="1"/>
            <a:r>
              <a:rPr lang="en-GB" altLang="zh-CN" sz="2200">
                <a:latin typeface="Arial" charset="0"/>
                <a:ea typeface="宋体" charset="0"/>
              </a:rPr>
              <a:t>A UML class diagram representing the key concepts and the associations between them</a:t>
            </a:r>
          </a:p>
          <a:p>
            <a:pPr eaLnBrk="1" hangingPunct="1"/>
            <a:r>
              <a:rPr lang="en-GB" altLang="zh-CN" sz="2600">
                <a:latin typeface="Arial" charset="0"/>
                <a:ea typeface="宋体" charset="0"/>
              </a:rPr>
              <a:t>Separate the Core Types from other </a:t>
            </a:r>
            <a:r>
              <a:rPr lang="en-GB" altLang="zh-CN" sz="2600">
                <a:latin typeface="Tahoma" charset="0"/>
                <a:ea typeface="宋体" charset="0"/>
              </a:rPr>
              <a:t>“</a:t>
            </a:r>
            <a:r>
              <a:rPr lang="en-GB" altLang="zh-CN" sz="2600">
                <a:latin typeface="Arial" charset="0"/>
                <a:ea typeface="宋体" charset="0"/>
              </a:rPr>
              <a:t>business types</a:t>
            </a:r>
            <a:r>
              <a:rPr lang="en-GB" altLang="zh-CN" sz="2600">
                <a:latin typeface="Tahoma" charset="0"/>
                <a:ea typeface="宋体" charset="0"/>
              </a:rPr>
              <a:t>”</a:t>
            </a:r>
            <a:endParaRPr lang="en-GB" altLang="zh-CN" sz="2600">
              <a:latin typeface="Arial" charset="0"/>
              <a:ea typeface="宋体" charset="0"/>
            </a:endParaRPr>
          </a:p>
          <a:p>
            <a:pPr eaLnBrk="1" hangingPunct="1"/>
            <a:r>
              <a:rPr lang="en-GB" altLang="zh-CN" sz="2600">
                <a:latin typeface="Arial" charset="0"/>
                <a:ea typeface="宋体" charset="0"/>
              </a:rPr>
              <a:t>Add an Interface Type for each Core Type identified</a:t>
            </a:r>
          </a:p>
          <a:p>
            <a:pPr eaLnBrk="1" hangingPunct="1"/>
            <a:r>
              <a:rPr lang="en-GB" altLang="zh-CN" sz="2600">
                <a:latin typeface="Arial" charset="0"/>
                <a:ea typeface="宋体" charset="0"/>
              </a:rPr>
              <a:t>Create a GUI </a:t>
            </a:r>
            <a:r>
              <a:rPr lang="en-GB" altLang="zh-CN" sz="2600">
                <a:latin typeface="Tahoma" charset="0"/>
                <a:ea typeface="宋体" charset="0"/>
              </a:rPr>
              <a:t>“</a:t>
            </a:r>
            <a:r>
              <a:rPr lang="en-GB" altLang="zh-CN" sz="2600">
                <a:latin typeface="Arial" charset="0"/>
                <a:ea typeface="宋体" charset="0"/>
              </a:rPr>
              <a:t>dialog type</a:t>
            </a:r>
            <a:r>
              <a:rPr lang="en-GB" altLang="zh-CN" sz="2600">
                <a:latin typeface="Tahoma" charset="0"/>
                <a:ea typeface="宋体" charset="0"/>
              </a:rPr>
              <a:t>”</a:t>
            </a:r>
            <a:r>
              <a:rPr lang="en-GB" altLang="zh-CN" sz="2600">
                <a:latin typeface="Arial" charset="0"/>
                <a:ea typeface="宋体" charset="0"/>
              </a:rPr>
              <a:t> by mapping steps in Use Cases to operations on interfaces</a:t>
            </a:r>
          </a:p>
          <a:p>
            <a:pPr lvl="1" eaLnBrk="1" hangingPunct="1"/>
            <a:r>
              <a:rPr lang="en-GB" altLang="zh-CN" sz="2200">
                <a:latin typeface="Arial" charset="0"/>
                <a:ea typeface="宋体" charset="0"/>
              </a:rPr>
              <a:t>Requires a standard template to be used with Use Cases</a:t>
            </a:r>
          </a:p>
        </p:txBody>
      </p:sp>
      <p:sp>
        <p:nvSpPr>
          <p:cNvPr id="10147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5443425-8437-F641-A580-B27330FDB972}" type="slidenum">
              <a:rPr lang="en-US" altLang="zh-CN" sz="1200">
                <a:latin typeface="Garamond" charset="0"/>
              </a:rPr>
              <a:pPr eaLnBrk="1" hangingPunct="1"/>
              <a:t>492</a:t>
            </a:fld>
            <a:endParaRPr lang="en-US" altLang="zh-CN" sz="1200">
              <a:latin typeface="Garamond" charset="0"/>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3" name="Rectangle 2"/>
          <p:cNvSpPr>
            <a:spLocks noGrp="1" noChangeArrowheads="1"/>
          </p:cNvSpPr>
          <p:nvPr>
            <p:ph type="title"/>
          </p:nvPr>
        </p:nvSpPr>
        <p:spPr/>
        <p:txBody>
          <a:bodyPr/>
          <a:lstStyle/>
          <a:p>
            <a:pPr eaLnBrk="1" hangingPunct="1"/>
            <a:r>
              <a:rPr lang="en-GB" altLang="zh-CN">
                <a:latin typeface="Garamond" charset="0"/>
                <a:ea typeface="宋体" charset="0"/>
              </a:rPr>
              <a:t>Identifying Core Types</a:t>
            </a:r>
          </a:p>
        </p:txBody>
      </p:sp>
      <p:sp>
        <p:nvSpPr>
          <p:cNvPr id="1016834"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Core Business Types represent the primary business information that the system must manage</a:t>
            </a:r>
          </a:p>
          <a:p>
            <a:pPr eaLnBrk="1" hangingPunct="1">
              <a:lnSpc>
                <a:spcPct val="90000"/>
              </a:lnSpc>
            </a:pPr>
            <a:r>
              <a:rPr lang="en-GB" altLang="zh-CN" sz="2600">
                <a:latin typeface="Arial" charset="0"/>
                <a:ea typeface="宋体" charset="0"/>
              </a:rPr>
              <a:t>Each core type will correspond directly to a Core Business Interface</a:t>
            </a:r>
          </a:p>
          <a:p>
            <a:pPr eaLnBrk="1" hangingPunct="1">
              <a:lnSpc>
                <a:spcPct val="90000"/>
              </a:lnSpc>
            </a:pPr>
            <a:r>
              <a:rPr lang="en-GB" altLang="zh-CN" sz="2600">
                <a:latin typeface="Arial" charset="0"/>
                <a:ea typeface="宋体" charset="0"/>
              </a:rPr>
              <a:t>A core type has</a:t>
            </a:r>
          </a:p>
          <a:p>
            <a:pPr lvl="1" eaLnBrk="1" hangingPunct="1">
              <a:lnSpc>
                <a:spcPct val="90000"/>
              </a:lnSpc>
            </a:pPr>
            <a:r>
              <a:rPr lang="en-GB" altLang="zh-CN" sz="2200">
                <a:latin typeface="Arial" charset="0"/>
                <a:ea typeface="宋体" charset="0"/>
              </a:rPr>
              <a:t>A business identifier (a name or unique number), usually independent of other identifiers</a:t>
            </a:r>
          </a:p>
          <a:p>
            <a:pPr lvl="1" eaLnBrk="1" hangingPunct="1">
              <a:lnSpc>
                <a:spcPct val="90000"/>
              </a:lnSpc>
            </a:pPr>
            <a:r>
              <a:rPr lang="en-GB" altLang="zh-CN" sz="2200">
                <a:latin typeface="Arial" charset="0"/>
                <a:ea typeface="宋体" charset="0"/>
              </a:rPr>
              <a:t>Has independent existence (no mandatory associations), except to a categorising type</a:t>
            </a:r>
          </a:p>
          <a:p>
            <a:pPr lvl="2" eaLnBrk="1" hangingPunct="1">
              <a:lnSpc>
                <a:spcPct val="90000"/>
              </a:lnSpc>
            </a:pPr>
            <a:r>
              <a:rPr lang="en-GB" altLang="zh-CN" sz="2000">
                <a:latin typeface="Arial" charset="0"/>
                <a:ea typeface="宋体" charset="0"/>
              </a:rPr>
              <a:t>NB a mandatory association has a </a:t>
            </a:r>
            <a:r>
              <a:rPr lang="en-GB" altLang="zh-CN" sz="2000">
                <a:latin typeface="Tahoma" charset="0"/>
                <a:ea typeface="宋体" charset="0"/>
              </a:rPr>
              <a:t>“</a:t>
            </a:r>
            <a:r>
              <a:rPr lang="en-GB" altLang="zh-CN" sz="2000">
                <a:latin typeface="Arial" charset="0"/>
                <a:ea typeface="宋体" charset="0"/>
              </a:rPr>
              <a:t>1</a:t>
            </a:r>
            <a:r>
              <a:rPr lang="en-GB" altLang="zh-CN" sz="2000">
                <a:latin typeface="Tahoma" charset="0"/>
                <a:ea typeface="宋体" charset="0"/>
              </a:rPr>
              <a:t>”</a:t>
            </a:r>
            <a:r>
              <a:rPr lang="en-GB" altLang="zh-CN" sz="2000">
                <a:latin typeface="Arial" charset="0"/>
                <a:ea typeface="宋体" charset="0"/>
              </a:rPr>
              <a:t> at the opposite end</a:t>
            </a:r>
          </a:p>
          <a:p>
            <a:pPr eaLnBrk="1" hangingPunct="1">
              <a:lnSpc>
                <a:spcPct val="90000"/>
              </a:lnSpc>
              <a:buFont typeface="Wingdings" charset="0"/>
              <a:buNone/>
            </a:pPr>
            <a:endParaRPr lang="zh-CN" altLang="en-GB" sz="2600">
              <a:latin typeface="Arial" charset="0"/>
              <a:ea typeface="宋体" charset="0"/>
            </a:endParaRPr>
          </a:p>
        </p:txBody>
      </p:sp>
      <p:sp>
        <p:nvSpPr>
          <p:cNvPr id="10168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95AE7D8-5624-0A44-B79E-A11D68B715E3}" type="slidenum">
              <a:rPr lang="en-US" altLang="zh-CN" sz="1200">
                <a:latin typeface="Garamond" charset="0"/>
              </a:rPr>
              <a:pPr eaLnBrk="1" hangingPunct="1"/>
              <a:t>493</a:t>
            </a:fld>
            <a:endParaRPr lang="en-US" altLang="zh-CN" sz="1200">
              <a:latin typeface="Garamond" charset="0"/>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1" name="Rectangle 2"/>
          <p:cNvSpPr>
            <a:spLocks noGrp="1" noChangeArrowheads="1"/>
          </p:cNvSpPr>
          <p:nvPr>
            <p:ph type="title"/>
          </p:nvPr>
        </p:nvSpPr>
        <p:spPr/>
        <p:txBody>
          <a:bodyPr/>
          <a:lstStyle/>
          <a:p>
            <a:pPr eaLnBrk="1" hangingPunct="1"/>
            <a:r>
              <a:rPr lang="en-GB" altLang="zh-CN">
                <a:latin typeface="Garamond" charset="0"/>
                <a:ea typeface="宋体" charset="0"/>
              </a:rPr>
              <a:t>Worked Example: Hotel Reservation</a:t>
            </a:r>
          </a:p>
        </p:txBody>
      </p:sp>
      <p:sp>
        <p:nvSpPr>
          <p:cNvPr id="1018882" name="Rectangle 3"/>
          <p:cNvSpPr>
            <a:spLocks noGrp="1" noChangeArrowheads="1"/>
          </p:cNvSpPr>
          <p:nvPr>
            <p:ph idx="1"/>
          </p:nvPr>
        </p:nvSpPr>
        <p:spPr/>
        <p:txBody>
          <a:bodyPr/>
          <a:lstStyle/>
          <a:p>
            <a:pPr eaLnBrk="1" hangingPunct="1"/>
            <a:r>
              <a:rPr lang="en-GB" altLang="zh-CN">
                <a:latin typeface="Arial" charset="0"/>
                <a:ea typeface="宋体" charset="0"/>
              </a:rPr>
              <a:t>We want to provide some automated support for managing hotel reservations using CBD.</a:t>
            </a:r>
          </a:p>
          <a:p>
            <a:pPr eaLnBrk="1" hangingPunct="1">
              <a:buFont typeface="Wingdings" charset="0"/>
              <a:buNone/>
            </a:pPr>
            <a:endParaRPr lang="zh-CN" altLang="en-GB">
              <a:latin typeface="Arial" charset="0"/>
              <a:ea typeface="宋体" charset="0"/>
            </a:endParaRPr>
          </a:p>
        </p:txBody>
      </p:sp>
      <p:sp>
        <p:nvSpPr>
          <p:cNvPr id="10188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EA88E6C-88BD-BF46-9DA3-D1B7D85F7B74}" type="slidenum">
              <a:rPr lang="en-US" altLang="zh-CN" sz="1200">
                <a:latin typeface="Garamond" charset="0"/>
              </a:rPr>
              <a:pPr eaLnBrk="1" hangingPunct="1"/>
              <a:t>494</a:t>
            </a:fld>
            <a:endParaRPr lang="en-US" altLang="zh-CN" sz="1200">
              <a:latin typeface="Garamond" charset="0"/>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29" name="Rectangle 2"/>
          <p:cNvSpPr>
            <a:spLocks noGrp="1" noChangeArrowheads="1"/>
          </p:cNvSpPr>
          <p:nvPr>
            <p:ph type="title"/>
          </p:nvPr>
        </p:nvSpPr>
        <p:spPr/>
        <p:txBody>
          <a:bodyPr/>
          <a:lstStyle/>
          <a:p>
            <a:pPr eaLnBrk="1" hangingPunct="1"/>
            <a:r>
              <a:rPr lang="en-GB" altLang="zh-CN">
                <a:latin typeface="Garamond" charset="0"/>
                <a:ea typeface="宋体" charset="0"/>
              </a:rPr>
              <a:t>Concept Model</a:t>
            </a:r>
          </a:p>
        </p:txBody>
      </p:sp>
      <p:sp>
        <p:nvSpPr>
          <p:cNvPr id="102093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E5D5165-551F-9140-A6A4-24CC98548E6B}" type="slidenum">
              <a:rPr lang="en-US" altLang="zh-CN" sz="1200">
                <a:latin typeface="Garamond" charset="0"/>
              </a:rPr>
              <a:pPr eaLnBrk="1" hangingPunct="1"/>
              <a:t>495</a:t>
            </a:fld>
            <a:endParaRPr lang="en-US" altLang="zh-CN" sz="1200">
              <a:latin typeface="Garamond" charset="0"/>
            </a:endParaRPr>
          </a:p>
        </p:txBody>
      </p:sp>
      <p:pic>
        <p:nvPicPr>
          <p:cNvPr id="10209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00213"/>
            <a:ext cx="6781800" cy="515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7" name="Rectangle 2"/>
          <p:cNvSpPr>
            <a:spLocks noGrp="1" noChangeArrowheads="1"/>
          </p:cNvSpPr>
          <p:nvPr>
            <p:ph type="title"/>
          </p:nvPr>
        </p:nvSpPr>
        <p:spPr/>
        <p:txBody>
          <a:bodyPr/>
          <a:lstStyle/>
          <a:p>
            <a:pPr eaLnBrk="1" hangingPunct="1"/>
            <a:r>
              <a:rPr lang="en-GB" altLang="zh-CN">
                <a:latin typeface="Garamond" charset="0"/>
                <a:ea typeface="宋体" charset="0"/>
              </a:rPr>
              <a:t>Analysis of the Concept Model</a:t>
            </a:r>
          </a:p>
        </p:txBody>
      </p:sp>
      <p:sp>
        <p:nvSpPr>
          <p:cNvPr id="1022978"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The following types are excluded as being redundant, out of scope etc., or as attributes of other types</a:t>
            </a:r>
          </a:p>
          <a:p>
            <a:pPr lvl="1" eaLnBrk="1" hangingPunct="1">
              <a:lnSpc>
                <a:spcPct val="90000"/>
              </a:lnSpc>
            </a:pPr>
            <a:r>
              <a:rPr lang="en-GB" altLang="zh-CN" sz="2200">
                <a:latin typeface="Arial" charset="0"/>
                <a:ea typeface="宋体" charset="0"/>
              </a:rPr>
              <a:t>Hotel Chain, Clerk, Bill, Payment, Address</a:t>
            </a:r>
          </a:p>
          <a:p>
            <a:pPr eaLnBrk="1" hangingPunct="1">
              <a:lnSpc>
                <a:spcPct val="90000"/>
              </a:lnSpc>
            </a:pPr>
            <a:r>
              <a:rPr lang="en-GB" altLang="zh-CN" sz="2600">
                <a:latin typeface="Arial" charset="0"/>
                <a:ea typeface="宋体" charset="0"/>
              </a:rPr>
              <a:t>The following have mandatory associations and will become system-level &lt;&lt;business types&gt;&gt;</a:t>
            </a:r>
          </a:p>
          <a:p>
            <a:pPr lvl="1" eaLnBrk="1" hangingPunct="1">
              <a:lnSpc>
                <a:spcPct val="90000"/>
              </a:lnSpc>
            </a:pPr>
            <a:r>
              <a:rPr lang="en-GB" altLang="zh-CN" sz="2200">
                <a:latin typeface="Arial" charset="0"/>
                <a:ea typeface="宋体" charset="0"/>
              </a:rPr>
              <a:t>Room, RoomType, Reservation</a:t>
            </a:r>
          </a:p>
          <a:p>
            <a:pPr eaLnBrk="1" hangingPunct="1">
              <a:lnSpc>
                <a:spcPct val="90000"/>
              </a:lnSpc>
            </a:pPr>
            <a:r>
              <a:rPr lang="en-GB" altLang="zh-CN" sz="2600">
                <a:latin typeface="Arial" charset="0"/>
                <a:ea typeface="宋体" charset="0"/>
              </a:rPr>
              <a:t>The following are left as &lt;&lt;core types&gt;&gt;</a:t>
            </a:r>
          </a:p>
          <a:p>
            <a:pPr lvl="1" eaLnBrk="1" hangingPunct="1">
              <a:lnSpc>
                <a:spcPct val="90000"/>
              </a:lnSpc>
            </a:pPr>
            <a:r>
              <a:rPr lang="en-GB" altLang="zh-CN" sz="2200">
                <a:latin typeface="Arial" charset="0"/>
                <a:ea typeface="宋体" charset="0"/>
              </a:rPr>
              <a:t>Customer, Hotel</a:t>
            </a:r>
          </a:p>
          <a:p>
            <a:pPr lvl="2" eaLnBrk="1" hangingPunct="1">
              <a:lnSpc>
                <a:spcPct val="90000"/>
              </a:lnSpc>
            </a:pPr>
            <a:r>
              <a:rPr lang="en-GB" altLang="zh-CN" sz="2100">
                <a:latin typeface="Arial" charset="0"/>
                <a:ea typeface="宋体" charset="0"/>
              </a:rPr>
              <a:t>They have meaningful identifiers (names) in the world and no mandatory associations</a:t>
            </a:r>
          </a:p>
          <a:p>
            <a:pPr lvl="1" eaLnBrk="1" hangingPunct="1">
              <a:lnSpc>
                <a:spcPct val="90000"/>
              </a:lnSpc>
            </a:pPr>
            <a:endParaRPr lang="en-GB" altLang="zh-CN" sz="2200">
              <a:latin typeface="Arial" charset="0"/>
              <a:ea typeface="宋体" charset="0"/>
            </a:endParaRPr>
          </a:p>
          <a:p>
            <a:pPr eaLnBrk="1" hangingPunct="1">
              <a:lnSpc>
                <a:spcPct val="90000"/>
              </a:lnSpc>
            </a:pPr>
            <a:endParaRPr lang="en-GB" altLang="zh-CN" sz="2600">
              <a:latin typeface="Arial" charset="0"/>
              <a:ea typeface="宋体" charset="0"/>
            </a:endParaRPr>
          </a:p>
        </p:txBody>
      </p:sp>
      <p:sp>
        <p:nvSpPr>
          <p:cNvPr id="10229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A0C17E2-2AA7-8949-8AB4-F62076C7A2EA}" type="slidenum">
              <a:rPr lang="en-US" altLang="zh-CN" sz="1200">
                <a:latin typeface="Garamond" charset="0"/>
              </a:rPr>
              <a:pPr eaLnBrk="1" hangingPunct="1"/>
              <a:t>496</a:t>
            </a:fld>
            <a:endParaRPr lang="en-US" altLang="zh-CN" sz="1200">
              <a:latin typeface="Garamond" charset="0"/>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025" name="Rectangle 2"/>
          <p:cNvSpPr>
            <a:spLocks noGrp="1" noChangeArrowheads="1"/>
          </p:cNvSpPr>
          <p:nvPr>
            <p:ph type="title"/>
          </p:nvPr>
        </p:nvSpPr>
        <p:spPr/>
        <p:txBody>
          <a:bodyPr/>
          <a:lstStyle/>
          <a:p>
            <a:pPr eaLnBrk="1" hangingPunct="1"/>
            <a:r>
              <a:rPr lang="en-GB" altLang="zh-CN">
                <a:latin typeface="Garamond" charset="0"/>
                <a:ea typeface="宋体" charset="0"/>
              </a:rPr>
              <a:t>Adding &lt;&lt;Interface Types&gt;&gt;</a:t>
            </a:r>
          </a:p>
        </p:txBody>
      </p:sp>
      <p:sp>
        <p:nvSpPr>
          <p:cNvPr id="102502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For each &lt;&lt;core type&gt;&gt; add an &lt;&lt;interface type&gt;&gt;</a:t>
            </a:r>
          </a:p>
          <a:p>
            <a:pPr lvl="1" eaLnBrk="1" hangingPunct="1">
              <a:lnSpc>
                <a:spcPct val="90000"/>
              </a:lnSpc>
            </a:pPr>
            <a:r>
              <a:rPr lang="en-GB" altLang="zh-CN" sz="2200">
                <a:latin typeface="Arial" charset="0"/>
                <a:ea typeface="宋体" charset="0"/>
              </a:rPr>
              <a:t>ICustomerMgt and IHotelMgt</a:t>
            </a:r>
          </a:p>
          <a:p>
            <a:pPr eaLnBrk="1" hangingPunct="1">
              <a:lnSpc>
                <a:spcPct val="90000"/>
              </a:lnSpc>
            </a:pPr>
            <a:r>
              <a:rPr lang="en-GB" altLang="zh-CN" sz="2600">
                <a:latin typeface="Arial" charset="0"/>
                <a:ea typeface="宋体" charset="0"/>
              </a:rPr>
              <a:t>Remaining &lt;&lt;business types&gt;&gt; are represented in the class diagram as </a:t>
            </a:r>
            <a:r>
              <a:rPr lang="en-GB" altLang="zh-CN" sz="2600">
                <a:latin typeface="Tahoma" charset="0"/>
                <a:ea typeface="宋体" charset="0"/>
              </a:rPr>
              <a:t>“</a:t>
            </a:r>
            <a:r>
              <a:rPr lang="en-GB" altLang="zh-CN" sz="2600">
                <a:latin typeface="Arial" charset="0"/>
                <a:ea typeface="宋体" charset="0"/>
              </a:rPr>
              <a:t>contained by</a:t>
            </a:r>
            <a:r>
              <a:rPr lang="en-GB" altLang="zh-CN" sz="2600">
                <a:latin typeface="Tahoma" charset="0"/>
                <a:ea typeface="宋体" charset="0"/>
              </a:rPr>
              <a:t>”</a:t>
            </a:r>
            <a:r>
              <a:rPr lang="en-GB" altLang="zh-CN" sz="2600">
                <a:latin typeface="Arial" charset="0"/>
                <a:ea typeface="宋体" charset="0"/>
              </a:rPr>
              <a:t> the &lt;&lt;core types&gt;&gt;</a:t>
            </a:r>
          </a:p>
          <a:p>
            <a:pPr eaLnBrk="1" hangingPunct="1">
              <a:lnSpc>
                <a:spcPct val="90000"/>
              </a:lnSpc>
            </a:pPr>
            <a:r>
              <a:rPr lang="en-GB" altLang="zh-CN" sz="2600">
                <a:latin typeface="Arial" charset="0"/>
                <a:ea typeface="宋体" charset="0"/>
              </a:rPr>
              <a:t>Design decisions have to made about which &lt;&lt;interface type&gt;&gt; owns any associations between &lt;&lt;business types&gt;&gt;</a:t>
            </a:r>
          </a:p>
        </p:txBody>
      </p:sp>
      <p:sp>
        <p:nvSpPr>
          <p:cNvPr id="10250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8498039-A0C0-8048-902C-256840D393AA}" type="slidenum">
              <a:rPr lang="en-US" altLang="zh-CN" sz="1200">
                <a:latin typeface="Garamond" charset="0"/>
              </a:rPr>
              <a:pPr eaLnBrk="1" hangingPunct="1"/>
              <a:t>497</a:t>
            </a:fld>
            <a:endParaRPr lang="en-US" altLang="zh-CN" sz="1200">
              <a:latin typeface="Garamond" charset="0"/>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3" name="Rectangle 2"/>
          <p:cNvSpPr>
            <a:spLocks noGrp="1" noChangeArrowheads="1"/>
          </p:cNvSpPr>
          <p:nvPr>
            <p:ph type="title"/>
          </p:nvPr>
        </p:nvSpPr>
        <p:spPr/>
        <p:txBody>
          <a:bodyPr/>
          <a:lstStyle/>
          <a:p>
            <a:pPr eaLnBrk="1" hangingPunct="1"/>
            <a:r>
              <a:rPr lang="en-GB" altLang="zh-CN">
                <a:latin typeface="Garamond" charset="0"/>
                <a:ea typeface="宋体" charset="0"/>
              </a:rPr>
              <a:t>Identifying Business Interfaces</a:t>
            </a:r>
          </a:p>
        </p:txBody>
      </p:sp>
      <p:sp>
        <p:nvSpPr>
          <p:cNvPr id="102707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D24916A-A3EC-894C-BB35-0D77CD49A79E}" type="slidenum">
              <a:rPr lang="en-US" altLang="zh-CN" sz="1200">
                <a:latin typeface="Garamond" charset="0"/>
              </a:rPr>
              <a:pPr eaLnBrk="1" hangingPunct="1"/>
              <a:t>498</a:t>
            </a:fld>
            <a:endParaRPr lang="en-US" altLang="zh-CN" sz="1200">
              <a:latin typeface="Garamond" charset="0"/>
            </a:endParaRPr>
          </a:p>
        </p:txBody>
      </p:sp>
      <p:pic>
        <p:nvPicPr>
          <p:cNvPr id="1027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29600" cy="5722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121" name="Rectangle 2"/>
          <p:cNvSpPr>
            <a:spLocks noGrp="1" noChangeArrowheads="1"/>
          </p:cNvSpPr>
          <p:nvPr>
            <p:ph type="title"/>
          </p:nvPr>
        </p:nvSpPr>
        <p:spPr/>
        <p:txBody>
          <a:bodyPr/>
          <a:lstStyle/>
          <a:p>
            <a:pPr eaLnBrk="1" hangingPunct="1"/>
            <a:r>
              <a:rPr lang="en-GB" altLang="zh-CN">
                <a:latin typeface="Garamond" charset="0"/>
                <a:ea typeface="宋体" charset="0"/>
              </a:rPr>
              <a:t>Creating System-Level Interfaces</a:t>
            </a:r>
          </a:p>
        </p:txBody>
      </p:sp>
      <p:sp>
        <p:nvSpPr>
          <p:cNvPr id="1029122" name="Rectangle 3"/>
          <p:cNvSpPr>
            <a:spLocks noGrp="1" noChangeArrowheads="1"/>
          </p:cNvSpPr>
          <p:nvPr>
            <p:ph idx="1"/>
          </p:nvPr>
        </p:nvSpPr>
        <p:spPr/>
        <p:txBody>
          <a:bodyPr/>
          <a:lstStyle/>
          <a:p>
            <a:pPr eaLnBrk="1" hangingPunct="1"/>
            <a:r>
              <a:rPr lang="en-GB" altLang="zh-CN">
                <a:latin typeface="Arial" charset="0"/>
                <a:ea typeface="宋体" charset="0"/>
              </a:rPr>
              <a:t>The &lt;&lt;interface types&gt;&gt; in the previous step represent core business services</a:t>
            </a:r>
          </a:p>
          <a:p>
            <a:pPr lvl="1" eaLnBrk="1" hangingPunct="1"/>
            <a:r>
              <a:rPr lang="en-GB" altLang="zh-CN">
                <a:latin typeface="Arial" charset="0"/>
                <a:ea typeface="宋体" charset="0"/>
              </a:rPr>
              <a:t>They are not user interfaces</a:t>
            </a:r>
          </a:p>
          <a:p>
            <a:pPr eaLnBrk="1" hangingPunct="1"/>
            <a:r>
              <a:rPr lang="en-GB" altLang="zh-CN">
                <a:latin typeface="Arial" charset="0"/>
                <a:ea typeface="宋体" charset="0"/>
              </a:rPr>
              <a:t>System-level interfaces are needed for the &lt;&lt;business types&gt;&gt;</a:t>
            </a:r>
          </a:p>
          <a:p>
            <a:pPr lvl="1" eaLnBrk="1" hangingPunct="1"/>
            <a:r>
              <a:rPr lang="en-GB" altLang="zh-CN">
                <a:latin typeface="Arial" charset="0"/>
                <a:ea typeface="宋体" charset="0"/>
              </a:rPr>
              <a:t>These are created by examining the use cases they participate in</a:t>
            </a:r>
          </a:p>
          <a:p>
            <a:pPr lvl="2" eaLnBrk="1" hangingPunct="1">
              <a:buFont typeface="Wingdings" charset="0"/>
              <a:buNone/>
            </a:pPr>
            <a:endParaRPr lang="zh-CN" altLang="en-GB">
              <a:latin typeface="Arial" charset="0"/>
              <a:ea typeface="宋体" charset="0"/>
            </a:endParaRPr>
          </a:p>
        </p:txBody>
      </p:sp>
      <p:sp>
        <p:nvSpPr>
          <p:cNvPr id="10291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BF4CC28-ADFD-9C42-B3D9-4E2B14E32D03}" type="slidenum">
              <a:rPr lang="en-US" altLang="zh-CN" sz="1200">
                <a:latin typeface="Garamond" charset="0"/>
              </a:rPr>
              <a:pPr eaLnBrk="1" hangingPunct="1"/>
              <a:t>499</a:t>
            </a:fld>
            <a:endParaRPr lang="en-US" altLang="zh-CN" sz="1200">
              <a:latin typeface="Garamond"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323528" y="116632"/>
            <a:ext cx="8229600" cy="703262"/>
          </a:xfrm>
        </p:spPr>
        <p:txBody>
          <a:bodyPr/>
          <a:lstStyle/>
          <a:p>
            <a:pPr eaLnBrk="1" hangingPunct="1"/>
            <a:r>
              <a:rPr lang="en-GB" altLang="zh-CN" sz="3800" dirty="0">
                <a:latin typeface="Garamond" charset="0"/>
                <a:ea typeface="宋体" charset="0"/>
              </a:rPr>
              <a:t>Contents</a:t>
            </a:r>
            <a:endParaRPr lang="en-US" altLang="zh-CN" sz="3800" dirty="0">
              <a:latin typeface="Garamond" charset="0"/>
              <a:ea typeface="宋体" charset="0"/>
            </a:endParaRPr>
          </a:p>
        </p:txBody>
      </p:sp>
      <p:sp>
        <p:nvSpPr>
          <p:cNvPr id="67586" name="Rectangle 3"/>
          <p:cNvSpPr>
            <a:spLocks noGrp="1" noChangeArrowheads="1"/>
          </p:cNvSpPr>
          <p:nvPr>
            <p:ph idx="1"/>
          </p:nvPr>
        </p:nvSpPr>
        <p:spPr>
          <a:xfrm>
            <a:off x="467544" y="836712"/>
            <a:ext cx="8229600" cy="5222875"/>
          </a:xfrm>
        </p:spPr>
        <p:txBody>
          <a:bodyPr/>
          <a:lstStyle/>
          <a:p>
            <a:pPr eaLnBrk="1" hangingPunct="1">
              <a:lnSpc>
                <a:spcPct val="80000"/>
              </a:lnSpc>
              <a:spcBef>
                <a:spcPct val="0"/>
              </a:spcBef>
              <a:buClrTx/>
              <a:buSzTx/>
              <a:buNone/>
            </a:pPr>
            <a:r>
              <a:rPr lang="en-GB" altLang="zh-CN" sz="1600" b="1" dirty="0">
                <a:latin typeface="Times New Roman" charset="0"/>
                <a:ea typeface="宋体" charset="0"/>
                <a:cs typeface="Times New Roman" charset="0"/>
              </a:rPr>
              <a:t>Topic 00   </a:t>
            </a:r>
            <a:r>
              <a:rPr lang="en-GB" altLang="zh-CN" sz="1600" dirty="0" err="1">
                <a:latin typeface="Times New Roman" charset="0"/>
                <a:ea typeface="宋体" charset="0"/>
                <a:cs typeface="Times New Roman" charset="0"/>
              </a:rPr>
              <a:t>Overoverrview</a:t>
            </a:r>
            <a:endParaRPr lang="en-GB" altLang="zh-CN" sz="1600" dirty="0">
              <a:latin typeface="Times New Roman" charset="0"/>
              <a:ea typeface="宋体" charset="0"/>
              <a:cs typeface="Times New Roman" charset="0"/>
            </a:endParaRP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0   - </a:t>
            </a:r>
            <a:r>
              <a:rPr lang="en-GB" altLang="zh-CN" sz="1600" dirty="0">
                <a:latin typeface="Times New Roman" charset="0"/>
                <a:ea typeface="宋体" charset="0"/>
                <a:cs typeface="Times New Roman" charset="0"/>
              </a:rPr>
              <a:t>Overview</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   - </a:t>
            </a:r>
            <a:r>
              <a:rPr lang="en-GB" altLang="zh-CN" sz="1600" dirty="0">
                <a:latin typeface="Times New Roman" charset="0"/>
                <a:ea typeface="宋体" charset="0"/>
                <a:cs typeface="Times New Roman" charset="0"/>
              </a:rPr>
              <a:t>History and Definition of Software Architecture</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2   - </a:t>
            </a:r>
            <a:r>
              <a:rPr lang="en-GB" altLang="zh-CN" sz="1600" dirty="0">
                <a:latin typeface="Times New Roman" charset="0"/>
                <a:ea typeface="宋体" charset="0"/>
                <a:cs typeface="Times New Roman" charset="0"/>
              </a:rPr>
              <a:t>Modern Software Architecture</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3</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a:t>
            </a:r>
            <a:r>
              <a:rPr lang="en-GB" altLang="zh-CN" sz="1600" dirty="0">
                <a:latin typeface="Times New Roman" charset="0"/>
                <a:ea typeface="宋体" charset="0"/>
                <a:cs typeface="Times New Roman" charset="0"/>
              </a:rPr>
              <a:t> Software Architecture and the Built Environment </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4</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a:t>
            </a:r>
            <a:r>
              <a:rPr lang="en-GB" altLang="zh-CN" sz="1600" dirty="0">
                <a:latin typeface="Times New Roman" charset="0"/>
                <a:ea typeface="宋体" charset="0"/>
                <a:cs typeface="Times New Roman" charset="0"/>
              </a:rPr>
              <a:t> </a:t>
            </a:r>
            <a:r>
              <a:rPr lang="en-GB" altLang="zh-CN" sz="1600" dirty="0" err="1">
                <a:latin typeface="Times New Roman" charset="0"/>
                <a:ea typeface="宋体" charset="0"/>
                <a:cs typeface="Times New Roman" charset="0"/>
              </a:rPr>
              <a:t>Masterplans</a:t>
            </a:r>
            <a:r>
              <a:rPr lang="en-GB" altLang="zh-CN" sz="1600" dirty="0">
                <a:latin typeface="Times New Roman" charset="0"/>
                <a:ea typeface="宋体" charset="0"/>
                <a:cs typeface="Times New Roman" charset="0"/>
              </a:rPr>
              <a:t> and  Piecemeal Growth</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5</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a:t>
            </a:r>
            <a:r>
              <a:rPr lang="en-GB" altLang="zh-CN" sz="1600" dirty="0">
                <a:latin typeface="Times New Roman" charset="0"/>
                <a:ea typeface="宋体" charset="0"/>
                <a:cs typeface="Times New Roman" charset="0"/>
              </a:rPr>
              <a:t> Architecture Description Languages</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6</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a:t>
            </a:r>
            <a:r>
              <a:rPr lang="en-GB" altLang="zh-CN" sz="1600" dirty="0">
                <a:latin typeface="Times New Roman" charset="0"/>
                <a:ea typeface="宋体" charset="0"/>
                <a:cs typeface="Times New Roman" charset="0"/>
              </a:rPr>
              <a:t> Architectural Styles</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7   - </a:t>
            </a:r>
            <a:r>
              <a:rPr lang="en-GB" altLang="zh-CN" sz="1600" dirty="0">
                <a:latin typeface="Times New Roman" charset="0"/>
                <a:ea typeface="宋体" charset="0"/>
                <a:cs typeface="Times New Roman" charset="0"/>
              </a:rPr>
              <a:t>Architecture Patterns</a:t>
            </a:r>
            <a:endParaRPr lang="en-GB" altLang="zh-CN" sz="1600" b="1" dirty="0">
              <a:latin typeface="Times New Roman" charset="0"/>
              <a:ea typeface="宋体" charset="0"/>
              <a:cs typeface="Times New Roman" charset="0"/>
            </a:endParaRP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8   - </a:t>
            </a:r>
            <a:r>
              <a:rPr lang="en-GB" altLang="zh-CN" sz="1600" dirty="0">
                <a:latin typeface="Times New Roman" charset="0"/>
                <a:ea typeface="宋体" charset="0"/>
                <a:cs typeface="Times New Roman" charset="0"/>
              </a:rPr>
              <a:t>Domain Specific Software Architecture</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9   -</a:t>
            </a:r>
            <a:r>
              <a:rPr lang="en-GB" altLang="zh-CN" sz="1600" dirty="0">
                <a:latin typeface="Times New Roman" charset="0"/>
                <a:ea typeface="宋体" charset="0"/>
                <a:cs typeface="Times New Roman" charset="0"/>
              </a:rPr>
              <a:t> Discipline of Software Architecture </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10 - </a:t>
            </a:r>
            <a:r>
              <a:rPr lang="en-GB" altLang="zh-CN" sz="1600" dirty="0">
                <a:latin typeface="Times New Roman" charset="0"/>
                <a:ea typeface="宋体" charset="0"/>
                <a:cs typeface="Times New Roman" charset="0"/>
              </a:rPr>
              <a:t>Software Architecture and the UML</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11 - </a:t>
            </a:r>
            <a:r>
              <a:rPr lang="en-GB" altLang="zh-CN" sz="1600" dirty="0">
                <a:latin typeface="Times New Roman" charset="0"/>
                <a:ea typeface="宋体" charset="0"/>
                <a:cs typeface="Times New Roman" charset="0"/>
              </a:rPr>
              <a:t>Architecture and Component Based Development</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12 - </a:t>
            </a:r>
            <a:r>
              <a:rPr lang="en-GB" altLang="zh-CN" sz="1600" dirty="0">
                <a:latin typeface="Times New Roman" charset="0"/>
                <a:ea typeface="宋体" charset="0"/>
                <a:cs typeface="Times New Roman" charset="0"/>
              </a:rPr>
              <a:t>Software Architecture Evaluation</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13 - </a:t>
            </a:r>
            <a:r>
              <a:rPr lang="en-GB" altLang="zh-CN" sz="1600" dirty="0">
                <a:latin typeface="Times New Roman" charset="0"/>
                <a:ea typeface="宋体" charset="0"/>
                <a:cs typeface="Times New Roman" charset="0"/>
              </a:rPr>
              <a:t>Software Architecture and OO Development</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14 - </a:t>
            </a:r>
            <a:r>
              <a:rPr lang="en-GB" altLang="zh-CN" sz="1600" dirty="0">
                <a:latin typeface="Times New Roman" charset="0"/>
                <a:ea typeface="宋体" charset="0"/>
                <a:cs typeface="Times New Roman" charset="0"/>
              </a:rPr>
              <a:t>Software Architecture and CORBA Middleware</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15 - </a:t>
            </a:r>
            <a:r>
              <a:rPr lang="en-GB" altLang="zh-CN" sz="1600" dirty="0">
                <a:latin typeface="Times New Roman" charset="0"/>
                <a:ea typeface="宋体" charset="0"/>
                <a:cs typeface="Times New Roman" charset="0"/>
              </a:rPr>
              <a:t>The OMG’s Domain Driven Architecture</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16 - </a:t>
            </a:r>
            <a:r>
              <a:rPr lang="en-GB" altLang="zh-CN" sz="1600" dirty="0">
                <a:latin typeface="Times New Roman" charset="0"/>
                <a:ea typeface="宋体" charset="0"/>
                <a:cs typeface="Times New Roman" charset="0"/>
              </a:rPr>
              <a:t>Software Architecture and Process</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17 - </a:t>
            </a:r>
            <a:r>
              <a:rPr lang="en-GB" altLang="zh-CN" sz="1600" dirty="0">
                <a:latin typeface="Times New Roman" charset="0"/>
                <a:ea typeface="宋体" charset="0"/>
                <a:cs typeface="Times New Roman" charset="0"/>
              </a:rPr>
              <a:t>Software Architecture Reengineering</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18 – </a:t>
            </a:r>
            <a:r>
              <a:rPr lang="en-GB" altLang="zh-CN" sz="1600" dirty="0">
                <a:latin typeface="Times New Roman" charset="0"/>
                <a:ea typeface="宋体" charset="0"/>
                <a:cs typeface="Times New Roman" charset="0"/>
              </a:rPr>
              <a:t>Service Oriented Architecture (SOA)</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19 - </a:t>
            </a:r>
            <a:r>
              <a:rPr lang="en-US" altLang="zh-CN" sz="1600" dirty="0">
                <a:latin typeface="Times New Roman" charset="0"/>
                <a:ea typeface="宋体" charset="0"/>
                <a:cs typeface="Times New Roman" charset="0"/>
              </a:rPr>
              <a:t>Security and Trust of Software Architecture</a:t>
            </a:r>
            <a:r>
              <a:rPr lang="en-GB" altLang="zh-CN" sz="1600" dirty="0">
                <a:latin typeface="Times New Roman" charset="0"/>
                <a:ea typeface="宋体" charset="0"/>
                <a:cs typeface="Times New Roman" charset="0"/>
              </a:rPr>
              <a:t> </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 20 - </a:t>
            </a:r>
            <a:r>
              <a:rPr lang="en-GB" altLang="zh-CN" sz="1600" dirty="0">
                <a:latin typeface="Times New Roman" charset="0"/>
                <a:ea typeface="宋体" charset="0"/>
                <a:cs typeface="Times New Roman" charset="0"/>
              </a:rPr>
              <a:t>Web2.0 and Software Architecture</a:t>
            </a: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21</a:t>
            </a:r>
            <a:r>
              <a:rPr lang="en-GB" altLang="zh-CN" sz="1600" dirty="0">
                <a:latin typeface="Times New Roman" charset="0"/>
                <a:ea typeface="宋体" charset="0"/>
                <a:cs typeface="Times New Roman" charset="0"/>
              </a:rPr>
              <a:t> - </a:t>
            </a:r>
            <a:r>
              <a:rPr lang="en-US" altLang="zh-CN" sz="1600" dirty="0">
                <a:latin typeface="Times New Roman" charset="0"/>
                <a:ea typeface="宋体" charset="0"/>
                <a:cs typeface="Times New Roman" charset="0"/>
              </a:rPr>
              <a:t>Cloud Computing and Software Architecture</a:t>
            </a:r>
            <a:endParaRPr lang="en-GB" altLang="zh-CN" sz="1600" dirty="0">
              <a:latin typeface="Times New Roman" charset="0"/>
              <a:ea typeface="宋体" charset="0"/>
              <a:cs typeface="Times New Roman" charset="0"/>
            </a:endParaRPr>
          </a:p>
          <a:p>
            <a:pPr eaLnBrk="1" hangingPunct="1">
              <a:lnSpc>
                <a:spcPct val="80000"/>
              </a:lnSpc>
              <a:spcBef>
                <a:spcPct val="0"/>
              </a:spcBef>
              <a:buClrTx/>
              <a:buSzTx/>
              <a:buFontTx/>
              <a:buNone/>
            </a:pPr>
            <a:r>
              <a:rPr lang="en-GB" altLang="zh-CN" sz="1600" b="1" dirty="0">
                <a:latin typeface="Times New Roman" charset="0"/>
                <a:ea typeface="宋体" charset="0"/>
                <a:cs typeface="Times New Roman" charset="0"/>
              </a:rPr>
              <a:t>Topic</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22</a:t>
            </a:r>
            <a:r>
              <a:rPr lang="en-GB" altLang="zh-CN" sz="1600" dirty="0">
                <a:latin typeface="Times New Roman" charset="0"/>
                <a:ea typeface="宋体" charset="0"/>
                <a:cs typeface="Times New Roman" charset="0"/>
              </a:rPr>
              <a:t> - Software Architecture and Concurrency</a:t>
            </a:r>
          </a:p>
          <a:p>
            <a:pPr eaLnBrk="1" hangingPunct="1">
              <a:lnSpc>
                <a:spcPct val="80000"/>
              </a:lnSpc>
              <a:spcBef>
                <a:spcPct val="0"/>
              </a:spcBef>
              <a:buClrTx/>
              <a:buSzTx/>
              <a:buNone/>
            </a:pPr>
            <a:r>
              <a:rPr lang="en-GB" altLang="zh-CN" sz="1600" b="1" dirty="0">
                <a:latin typeface="Times New Roman" charset="0"/>
                <a:ea typeface="宋体" charset="0"/>
                <a:cs typeface="Times New Roman" charset="0"/>
              </a:rPr>
              <a:t>Topic</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23</a:t>
            </a:r>
            <a:r>
              <a:rPr lang="en-GB" altLang="zh-CN" sz="1600" dirty="0">
                <a:latin typeface="Times New Roman" charset="0"/>
                <a:ea typeface="宋体" charset="0"/>
                <a:cs typeface="Times New Roman" charset="0"/>
              </a:rPr>
              <a:t> - Visualising Software Architecture</a:t>
            </a:r>
          </a:p>
          <a:p>
            <a:pPr eaLnBrk="1" hangingPunct="1">
              <a:lnSpc>
                <a:spcPct val="80000"/>
              </a:lnSpc>
              <a:spcBef>
                <a:spcPct val="0"/>
              </a:spcBef>
              <a:buClrTx/>
              <a:buSzTx/>
              <a:buNone/>
            </a:pPr>
            <a:r>
              <a:rPr lang="en-GB" altLang="zh-CN" sz="1600" b="1" dirty="0">
                <a:latin typeface="Times New Roman" charset="0"/>
                <a:ea typeface="宋体" charset="0"/>
                <a:cs typeface="Times New Roman" charset="0"/>
              </a:rPr>
              <a:t>Topic</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24</a:t>
            </a:r>
            <a:r>
              <a:rPr lang="en-GB" altLang="zh-CN" sz="1600" dirty="0">
                <a:latin typeface="Times New Roman" charset="0"/>
                <a:ea typeface="宋体" charset="0"/>
                <a:cs typeface="Times New Roman" charset="0"/>
              </a:rPr>
              <a:t> - Implementing Software Architecture</a:t>
            </a:r>
          </a:p>
          <a:p>
            <a:pPr eaLnBrk="1" hangingPunct="1">
              <a:lnSpc>
                <a:spcPct val="80000"/>
              </a:lnSpc>
              <a:spcBef>
                <a:spcPct val="0"/>
              </a:spcBef>
              <a:buClrTx/>
              <a:buSzTx/>
              <a:buNone/>
            </a:pPr>
            <a:r>
              <a:rPr lang="en-GB" altLang="zh-CN" sz="1600" b="1" dirty="0">
                <a:latin typeface="Times New Roman" charset="0"/>
                <a:ea typeface="宋体" charset="0"/>
                <a:cs typeface="Times New Roman" charset="0"/>
              </a:rPr>
              <a:t>Topic</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25</a:t>
            </a:r>
            <a:r>
              <a:rPr lang="en-GB" altLang="zh-CN" sz="1600" dirty="0">
                <a:latin typeface="Times New Roman" charset="0"/>
                <a:ea typeface="宋体" charset="0"/>
                <a:cs typeface="Times New Roman" charset="0"/>
              </a:rPr>
              <a:t> - Implementing Software Architecture (II)</a:t>
            </a:r>
          </a:p>
          <a:p>
            <a:pPr eaLnBrk="1" hangingPunct="1">
              <a:lnSpc>
                <a:spcPct val="80000"/>
              </a:lnSpc>
              <a:spcBef>
                <a:spcPct val="0"/>
              </a:spcBef>
              <a:buClrTx/>
              <a:buSzTx/>
              <a:buNone/>
            </a:pPr>
            <a:r>
              <a:rPr lang="en-GB" altLang="zh-CN" sz="1600" b="1" dirty="0">
                <a:latin typeface="Times New Roman" charset="0"/>
                <a:ea typeface="宋体" charset="0"/>
                <a:cs typeface="Times New Roman" charset="0"/>
              </a:rPr>
              <a:t>Topic</a:t>
            </a:r>
            <a:r>
              <a:rPr lang="en-GB" altLang="zh-CN" sz="1600" dirty="0">
                <a:latin typeface="Times New Roman" charset="0"/>
                <a:ea typeface="宋体" charset="0"/>
                <a:cs typeface="Times New Roman" charset="0"/>
              </a:rPr>
              <a:t> </a:t>
            </a:r>
            <a:r>
              <a:rPr lang="en-GB" altLang="zh-CN" sz="1600" b="1" dirty="0">
                <a:latin typeface="Times New Roman" charset="0"/>
                <a:ea typeface="宋体" charset="0"/>
                <a:cs typeface="Times New Roman" charset="0"/>
              </a:rPr>
              <a:t>26</a:t>
            </a:r>
            <a:r>
              <a:rPr lang="en-GB" altLang="zh-CN" sz="1600" dirty="0">
                <a:latin typeface="Times New Roman" charset="0"/>
                <a:ea typeface="宋体" charset="0"/>
                <a:cs typeface="Times New Roman" charset="0"/>
              </a:rPr>
              <a:t> - Software Architecture: Being Creative</a:t>
            </a:r>
          </a:p>
          <a:p>
            <a:pPr eaLnBrk="1" hangingPunct="1">
              <a:lnSpc>
                <a:spcPct val="80000"/>
              </a:lnSpc>
              <a:spcBef>
                <a:spcPct val="0"/>
              </a:spcBef>
              <a:buClrTx/>
              <a:buSzTx/>
              <a:buFontTx/>
              <a:buNone/>
            </a:pPr>
            <a:endParaRPr lang="en-GB" altLang="zh-CN" sz="1600" dirty="0">
              <a:latin typeface="Times New Roman" charset="0"/>
              <a:ea typeface="宋体" charset="0"/>
              <a:cs typeface="Times New Roman" charset="0"/>
            </a:endParaRPr>
          </a:p>
        </p:txBody>
      </p:sp>
      <p:sp>
        <p:nvSpPr>
          <p:cNvPr id="675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E338B7D-AA30-304C-97BC-2B30EAD3AC4A}" type="slidenum">
              <a:rPr lang="en-US" altLang="zh-CN" sz="1200">
                <a:latin typeface="Garamond" charset="0"/>
              </a:rPr>
              <a:pPr eaLnBrk="1" hangingPunct="1"/>
              <a:t>5</a:t>
            </a:fld>
            <a:endParaRPr lang="en-US" altLang="zh-CN" sz="1200">
              <a:latin typeface="Garamond" charset="0"/>
            </a:endParaRPr>
          </a:p>
        </p:txBody>
      </p:sp>
    </p:spTree>
    <p:extLst>
      <p:ext uri="{BB962C8B-B14F-4D97-AF65-F5344CB8AC3E}">
        <p14:creationId xmlns:p14="http://schemas.microsoft.com/office/powerpoint/2010/main" val="3902531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p:nvPr>
        </p:nvSpPr>
        <p:spPr/>
        <p:txBody>
          <a:bodyPr/>
          <a:lstStyle/>
          <a:p>
            <a:pPr eaLnBrk="1" hangingPunct="1"/>
            <a:r>
              <a:rPr lang="en-GB" altLang="zh-CN">
                <a:latin typeface="Garamond" charset="0"/>
                <a:ea typeface="宋体" charset="0"/>
              </a:rPr>
              <a:t>Software Characteristics </a:t>
            </a:r>
            <a:endParaRPr lang="en-GB" altLang="zh-CN" b="1">
              <a:latin typeface="Garamond" charset="0"/>
              <a:ea typeface="宋体" charset="0"/>
            </a:endParaRPr>
          </a:p>
        </p:txBody>
      </p:sp>
      <p:graphicFrame>
        <p:nvGraphicFramePr>
          <p:cNvPr id="107522" name="Object 3"/>
          <p:cNvGraphicFramePr>
            <a:graphicFrameLocks noGrp="1" noChangeAspect="1"/>
          </p:cNvGraphicFramePr>
          <p:nvPr>
            <p:ph idx="1"/>
          </p:nvPr>
        </p:nvGraphicFramePr>
        <p:xfrm>
          <a:off x="898525" y="2033588"/>
          <a:ext cx="6581775" cy="4097337"/>
        </p:xfrm>
        <a:graphic>
          <a:graphicData uri="http://schemas.openxmlformats.org/presentationml/2006/ole">
            <mc:AlternateContent xmlns:mc="http://schemas.openxmlformats.org/markup-compatibility/2006">
              <mc:Choice xmlns:v="urn:schemas-microsoft-com:vml" Requires="v">
                <p:oleObj name="Photo Editor Photo" r:id="rId3" imgW="6257143" imgH="3895238" progId="MSPhotoEd.3">
                  <p:embed/>
                </p:oleObj>
              </mc:Choice>
              <mc:Fallback>
                <p:oleObj name="Photo Editor Photo" r:id="rId3" imgW="6257143" imgH="3895238" progId="MSPhotoEd.3">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525" y="2033588"/>
                        <a:ext cx="6581775" cy="4097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1075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8A7184E-C2C2-1348-8DAB-778D675D0142}" type="slidenum">
              <a:rPr lang="en-US" altLang="zh-CN" sz="1200">
                <a:latin typeface="Garamond" charset="0"/>
              </a:rPr>
              <a:pPr eaLnBrk="1" hangingPunct="1"/>
              <a:t>50</a:t>
            </a:fld>
            <a:endParaRPr lang="en-US" altLang="zh-CN" sz="1200">
              <a:latin typeface="Garamond" charset="0"/>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69" name="Rectangle 2"/>
          <p:cNvSpPr>
            <a:spLocks noGrp="1" noChangeArrowheads="1"/>
          </p:cNvSpPr>
          <p:nvPr>
            <p:ph type="title"/>
          </p:nvPr>
        </p:nvSpPr>
        <p:spPr/>
        <p:txBody>
          <a:bodyPr/>
          <a:lstStyle/>
          <a:p>
            <a:pPr eaLnBrk="1" hangingPunct="1"/>
            <a:r>
              <a:rPr lang="en-GB" altLang="zh-CN">
                <a:latin typeface="Garamond" charset="0"/>
                <a:ea typeface="宋体" charset="0"/>
              </a:rPr>
              <a:t>Mapping Use Cases to Interfaces</a:t>
            </a:r>
          </a:p>
        </p:txBody>
      </p:sp>
      <p:sp>
        <p:nvSpPr>
          <p:cNvPr id="103117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9D31D3A-D96A-7645-A4A9-78B4C30B7EC1}" type="slidenum">
              <a:rPr lang="en-US" altLang="zh-CN" sz="1200">
                <a:latin typeface="Garamond" charset="0"/>
              </a:rPr>
              <a:pPr eaLnBrk="1" hangingPunct="1"/>
              <a:t>500</a:t>
            </a:fld>
            <a:endParaRPr lang="en-US" altLang="zh-CN" sz="1200">
              <a:latin typeface="Garamond" charset="0"/>
            </a:endParaRPr>
          </a:p>
        </p:txBody>
      </p:sp>
      <p:sp>
        <p:nvSpPr>
          <p:cNvPr id="1031171" name="Oval 3"/>
          <p:cNvSpPr>
            <a:spLocks noChangeArrowheads="1"/>
          </p:cNvSpPr>
          <p:nvPr/>
        </p:nvSpPr>
        <p:spPr bwMode="auto">
          <a:xfrm>
            <a:off x="1524000" y="2438400"/>
            <a:ext cx="2590800" cy="762000"/>
          </a:xfrm>
          <a:prstGeom prst="ellipse">
            <a:avLst/>
          </a:prstGeom>
          <a:solidFill>
            <a:schemeClr val="accent1">
              <a:alpha val="56862"/>
            </a:schemeClr>
          </a:solidFill>
          <a:ln w="9525">
            <a:solidFill>
              <a:schemeClr val="tx1"/>
            </a:solidFill>
            <a:miter lim="800000"/>
            <a:headEnd/>
            <a:tailEnd/>
          </a:ln>
        </p:spPr>
        <p:txBody>
          <a:bodyPr wrap="none" anchor="ctr"/>
          <a:lstStyle/>
          <a:p>
            <a:pPr algn="ctr"/>
            <a:r>
              <a:rPr lang="en-GB" altLang="zh-CN" sz="2400">
                <a:latin typeface="Tahoma" charset="0"/>
              </a:rPr>
              <a:t>MakeReservation</a:t>
            </a:r>
          </a:p>
        </p:txBody>
      </p:sp>
      <p:sp>
        <p:nvSpPr>
          <p:cNvPr id="1031172" name="Text Box 4"/>
          <p:cNvSpPr txBox="1">
            <a:spLocks noChangeArrowheads="1"/>
          </p:cNvSpPr>
          <p:nvPr/>
        </p:nvSpPr>
        <p:spPr bwMode="auto">
          <a:xfrm>
            <a:off x="0" y="2590800"/>
            <a:ext cx="13747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Use case</a:t>
            </a:r>
          </a:p>
        </p:txBody>
      </p:sp>
      <p:sp>
        <p:nvSpPr>
          <p:cNvPr id="1031173" name="Text Box 5"/>
          <p:cNvSpPr txBox="1">
            <a:spLocks noChangeArrowheads="1"/>
          </p:cNvSpPr>
          <p:nvPr/>
        </p:nvSpPr>
        <p:spPr bwMode="auto">
          <a:xfrm>
            <a:off x="6096000" y="2286000"/>
            <a:ext cx="2667000" cy="10144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&lt;&lt;dialog type&gt;&gt;</a:t>
            </a:r>
          </a:p>
          <a:p>
            <a:pPr eaLnBrk="1" hangingPunct="1">
              <a:spcBef>
                <a:spcPct val="50000"/>
              </a:spcBef>
            </a:pPr>
            <a:r>
              <a:rPr lang="en-GB" altLang="zh-CN">
                <a:latin typeface="Tahoma" charset="0"/>
              </a:rPr>
              <a:t>MakeReservation</a:t>
            </a:r>
          </a:p>
        </p:txBody>
      </p:sp>
      <p:sp>
        <p:nvSpPr>
          <p:cNvPr id="1031174" name="Text Box 6"/>
          <p:cNvSpPr txBox="1">
            <a:spLocks noChangeArrowheads="1"/>
          </p:cNvSpPr>
          <p:nvPr/>
        </p:nvSpPr>
        <p:spPr bwMode="auto">
          <a:xfrm>
            <a:off x="5791200" y="4648200"/>
            <a:ext cx="3048000" cy="10144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&lt;&lt;interface type&gt;&gt;</a:t>
            </a:r>
          </a:p>
          <a:p>
            <a:pPr eaLnBrk="1" hangingPunct="1">
              <a:spcBef>
                <a:spcPct val="50000"/>
              </a:spcBef>
            </a:pPr>
            <a:r>
              <a:rPr lang="en-GB" altLang="zh-CN">
                <a:latin typeface="Tahoma" charset="0"/>
              </a:rPr>
              <a:t>IMakeReservation</a:t>
            </a:r>
          </a:p>
        </p:txBody>
      </p:sp>
      <p:sp>
        <p:nvSpPr>
          <p:cNvPr id="1031175" name="Line 7"/>
          <p:cNvSpPr>
            <a:spLocks noChangeShapeType="1"/>
          </p:cNvSpPr>
          <p:nvPr/>
        </p:nvSpPr>
        <p:spPr bwMode="auto">
          <a:xfrm>
            <a:off x="7239000" y="3352800"/>
            <a:ext cx="0" cy="1295400"/>
          </a:xfrm>
          <a:prstGeom prst="line">
            <a:avLst/>
          </a:prstGeom>
          <a:noFill/>
          <a:ln w="9525">
            <a:solidFill>
              <a:schemeClr val="tx1"/>
            </a:solidFill>
            <a:prstDash val="lgDash"/>
            <a:miter lim="800000"/>
            <a:headEnd/>
            <a:tailEnd type="arrow" w="med" len="lg"/>
          </a:ln>
          <a:extLst>
            <a:ext uri="{909E8E84-426E-40dd-AFC4-6F175D3DCCD1}">
              <a14:hiddenFill xmlns:a14="http://schemas.microsoft.com/office/drawing/2010/main" xmlns="">
                <a:noFill/>
              </a14:hiddenFill>
            </a:ext>
          </a:extLst>
        </p:spPr>
        <p:txBody>
          <a:bodyPr wrap="none"/>
          <a:lstStyle/>
          <a:p>
            <a:endParaRPr lang="en-US"/>
          </a:p>
        </p:txBody>
      </p:sp>
      <p:sp>
        <p:nvSpPr>
          <p:cNvPr id="1031176" name="AutoShape 8"/>
          <p:cNvSpPr>
            <a:spLocks noChangeArrowheads="1"/>
          </p:cNvSpPr>
          <p:nvPr/>
        </p:nvSpPr>
        <p:spPr bwMode="auto">
          <a:xfrm>
            <a:off x="4572000" y="2590800"/>
            <a:ext cx="1219200" cy="533400"/>
          </a:xfrm>
          <a:prstGeom prst="rightArrow">
            <a:avLst>
              <a:gd name="adj1" fmla="val 50000"/>
              <a:gd name="adj2" fmla="val 57143"/>
            </a:avLst>
          </a:prstGeom>
          <a:solidFill>
            <a:schemeClr val="hlink"/>
          </a:solidFill>
          <a:ln w="9525">
            <a:solidFill>
              <a:schemeClr val="tx1"/>
            </a:solidFill>
            <a:miter lim="800000"/>
            <a:headEnd/>
            <a:tailEnd/>
          </a:ln>
        </p:spPr>
        <p:txBody>
          <a:bodyPr wrap="none" anchor="ctr"/>
          <a:lstStyle/>
          <a:p>
            <a:endParaRPr lang="zh-CN" altLang="en-US"/>
          </a:p>
        </p:txBody>
      </p:sp>
      <p:sp>
        <p:nvSpPr>
          <p:cNvPr id="1031177" name="AutoShape 9"/>
          <p:cNvSpPr>
            <a:spLocks noChangeArrowheads="1"/>
          </p:cNvSpPr>
          <p:nvPr/>
        </p:nvSpPr>
        <p:spPr bwMode="auto">
          <a:xfrm>
            <a:off x="1981200" y="4114800"/>
            <a:ext cx="1905000" cy="1905000"/>
          </a:xfrm>
          <a:prstGeom prst="foldedCorner">
            <a:avLst>
              <a:gd name="adj" fmla="val 12500"/>
            </a:avLst>
          </a:prstGeom>
          <a:solidFill>
            <a:schemeClr val="accent1">
              <a:alpha val="49019"/>
            </a:schemeClr>
          </a:solidFill>
          <a:ln w="9525">
            <a:solidFill>
              <a:schemeClr val="tx1"/>
            </a:solidFill>
            <a:miter lim="800000"/>
            <a:headEnd/>
            <a:tailEnd/>
          </a:ln>
        </p:spPr>
        <p:txBody>
          <a:bodyPr wrap="none" anchor="ctr"/>
          <a:lstStyle/>
          <a:p>
            <a:pPr algn="ctr"/>
            <a:r>
              <a:rPr lang="en-GB" altLang="zh-CN" sz="2400">
                <a:latin typeface="Tahoma" charset="0"/>
              </a:rPr>
              <a:t>1….</a:t>
            </a:r>
          </a:p>
          <a:p>
            <a:pPr algn="ctr"/>
            <a:r>
              <a:rPr lang="en-GB" altLang="zh-CN" sz="2400">
                <a:latin typeface="Tahoma" charset="0"/>
              </a:rPr>
              <a:t>2….</a:t>
            </a:r>
          </a:p>
          <a:p>
            <a:pPr algn="ctr"/>
            <a:r>
              <a:rPr lang="en-GB" altLang="zh-CN" sz="2400">
                <a:latin typeface="Tahoma" charset="0"/>
              </a:rPr>
              <a:t>3….</a:t>
            </a:r>
          </a:p>
          <a:p>
            <a:pPr algn="ctr"/>
            <a:r>
              <a:rPr lang="en-GB" altLang="zh-CN" sz="2400">
                <a:latin typeface="Tahoma" charset="0"/>
              </a:rPr>
              <a:t>4….</a:t>
            </a:r>
          </a:p>
          <a:p>
            <a:pPr algn="ctr"/>
            <a:r>
              <a:rPr lang="en-GB" altLang="zh-CN" sz="2400">
                <a:latin typeface="Tahoma" charset="0"/>
              </a:rPr>
              <a:t>5….</a:t>
            </a:r>
          </a:p>
        </p:txBody>
      </p:sp>
      <p:sp>
        <p:nvSpPr>
          <p:cNvPr id="1031178" name="Text Box 10"/>
          <p:cNvSpPr txBox="1">
            <a:spLocks noChangeArrowheads="1"/>
          </p:cNvSpPr>
          <p:nvPr/>
        </p:nvSpPr>
        <p:spPr bwMode="auto">
          <a:xfrm>
            <a:off x="-92075" y="4910138"/>
            <a:ext cx="21732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Use case steps</a:t>
            </a:r>
          </a:p>
        </p:txBody>
      </p:sp>
      <p:sp>
        <p:nvSpPr>
          <p:cNvPr id="1031179" name="AutoShape 11"/>
          <p:cNvSpPr>
            <a:spLocks noChangeArrowheads="1"/>
          </p:cNvSpPr>
          <p:nvPr/>
        </p:nvSpPr>
        <p:spPr bwMode="auto">
          <a:xfrm>
            <a:off x="4114800" y="4876800"/>
            <a:ext cx="1219200" cy="533400"/>
          </a:xfrm>
          <a:prstGeom prst="rightArrow">
            <a:avLst>
              <a:gd name="adj1" fmla="val 50000"/>
              <a:gd name="adj2" fmla="val 57143"/>
            </a:avLst>
          </a:prstGeom>
          <a:solidFill>
            <a:schemeClr val="hlink"/>
          </a:solidFill>
          <a:ln w="9525">
            <a:solidFill>
              <a:schemeClr val="tx1"/>
            </a:solidFill>
            <a:miter lim="800000"/>
            <a:headEnd/>
            <a:tailEnd/>
          </a:ln>
        </p:spPr>
        <p:txBody>
          <a:bodyPr wrap="none" anchor="ctr"/>
          <a:lstStyle/>
          <a:p>
            <a:endParaRPr lang="zh-CN" altLang="en-US"/>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28BAD56-2178-5341-BACF-F70736F5DB83}" type="slidenum">
              <a:rPr lang="en-US" altLang="zh-CN" sz="1200">
                <a:latin typeface="Garamond" charset="0"/>
              </a:rPr>
              <a:pPr eaLnBrk="1" hangingPunct="1"/>
              <a:t>501</a:t>
            </a:fld>
            <a:endParaRPr lang="en-US" altLang="zh-CN" sz="1200">
              <a:latin typeface="Garamond" charset="0"/>
            </a:endParaRPr>
          </a:p>
        </p:txBody>
      </p:sp>
      <p:sp>
        <p:nvSpPr>
          <p:cNvPr id="1033218" name="Rectangle 2"/>
          <p:cNvSpPr>
            <a:spLocks noGrp="1" noChangeArrowheads="1"/>
          </p:cNvSpPr>
          <p:nvPr>
            <p:ph type="title" idx="4294967295"/>
          </p:nvPr>
        </p:nvSpPr>
        <p:spPr>
          <a:xfrm>
            <a:off x="0" y="1844675"/>
            <a:ext cx="2438400" cy="1143000"/>
          </a:xfrm>
        </p:spPr>
        <p:txBody>
          <a:bodyPr/>
          <a:lstStyle/>
          <a:p>
            <a:pPr eaLnBrk="1" hangingPunct="1"/>
            <a:r>
              <a:rPr lang="en-GB" altLang="zh-CN">
                <a:latin typeface="Garamond" charset="0"/>
                <a:ea typeface="宋体" charset="0"/>
              </a:rPr>
              <a:t>Use Case Diagram</a:t>
            </a:r>
          </a:p>
        </p:txBody>
      </p:sp>
      <p:pic>
        <p:nvPicPr>
          <p:cNvPr id="1033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34975"/>
            <a:ext cx="4143375" cy="6423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5" name="Rectangle 2"/>
          <p:cNvSpPr>
            <a:spLocks noGrp="1" noChangeArrowheads="1"/>
          </p:cNvSpPr>
          <p:nvPr>
            <p:ph type="title"/>
          </p:nvPr>
        </p:nvSpPr>
        <p:spPr/>
        <p:txBody>
          <a:bodyPr/>
          <a:lstStyle/>
          <a:p>
            <a:pPr eaLnBrk="1" hangingPunct="1"/>
            <a:r>
              <a:rPr lang="en-GB" altLang="zh-CN">
                <a:latin typeface="Garamond" charset="0"/>
                <a:ea typeface="宋体" charset="0"/>
              </a:rPr>
              <a:t>Sample Use Case (1)</a:t>
            </a:r>
          </a:p>
        </p:txBody>
      </p:sp>
      <p:sp>
        <p:nvSpPr>
          <p:cNvPr id="1035266"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6FEF335-798D-EF4C-9873-73A30361256E}" type="slidenum">
              <a:rPr lang="en-US" altLang="zh-CN" sz="1200">
                <a:latin typeface="Garamond" charset="0"/>
              </a:rPr>
              <a:pPr eaLnBrk="1" hangingPunct="1"/>
              <a:t>502</a:t>
            </a:fld>
            <a:endParaRPr lang="en-US" altLang="zh-CN" sz="1200">
              <a:latin typeface="Garamond" charset="0"/>
            </a:endParaRPr>
          </a:p>
        </p:txBody>
      </p:sp>
      <p:graphicFrame>
        <p:nvGraphicFramePr>
          <p:cNvPr id="1077251" name="Group 3"/>
          <p:cNvGraphicFramePr>
            <a:graphicFrameLocks noGrp="1"/>
          </p:cNvGraphicFramePr>
          <p:nvPr/>
        </p:nvGraphicFramePr>
        <p:xfrm>
          <a:off x="1524000" y="1897063"/>
          <a:ext cx="6096000" cy="1020762"/>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0689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400" b="0" i="0" u="none" strike="noStrike" cap="none" normalizeH="0" baseline="0">
                          <a:ln>
                            <a:noFill/>
                          </a:ln>
                          <a:solidFill>
                            <a:schemeClr val="tx1"/>
                          </a:solidFill>
                          <a:effectLst/>
                          <a:latin typeface="Times New Roman" pitchFamily="18" charset="0"/>
                          <a:ea typeface="宋体" pitchFamily="2" charset="-122"/>
                        </a:rPr>
                        <a:t>Name</a:t>
                      </a:r>
                    </a:p>
                  </a:txBody>
                  <a:tcPr marL="90000" marR="90000" marT="46768" marB="46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400" b="0" i="0" u="none" strike="noStrike" cap="none" normalizeH="0" baseline="0">
                          <a:ln>
                            <a:noFill/>
                          </a:ln>
                          <a:solidFill>
                            <a:schemeClr val="tx1"/>
                          </a:solidFill>
                          <a:effectLst/>
                          <a:latin typeface="Times New Roman" pitchFamily="18" charset="0"/>
                          <a:ea typeface="宋体" pitchFamily="2" charset="-122"/>
                        </a:rPr>
                        <a:t>Make a Reservation</a:t>
                      </a:r>
                    </a:p>
                  </a:txBody>
                  <a:tcPr marL="90000" marR="90000" marT="46768" marB="46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69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400" b="0" i="0" u="none" strike="noStrike" cap="none" normalizeH="0" baseline="0">
                          <a:ln>
                            <a:noFill/>
                          </a:ln>
                          <a:solidFill>
                            <a:schemeClr val="tx1"/>
                          </a:solidFill>
                          <a:effectLst/>
                          <a:latin typeface="Times New Roman" pitchFamily="18" charset="0"/>
                          <a:ea typeface="宋体" pitchFamily="2" charset="-122"/>
                        </a:rPr>
                        <a:t>Initiating Actor</a:t>
                      </a:r>
                    </a:p>
                  </a:txBody>
                  <a:tcPr marL="90000" marR="90000" marT="46768" marB="46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400" b="0" i="0" u="none" strike="noStrike" cap="none" normalizeH="0" baseline="0">
                          <a:ln>
                            <a:noFill/>
                          </a:ln>
                          <a:solidFill>
                            <a:schemeClr val="tx1"/>
                          </a:solidFill>
                          <a:effectLst/>
                          <a:latin typeface="Times New Roman" pitchFamily="18" charset="0"/>
                          <a:ea typeface="宋体" pitchFamily="2" charset="-122"/>
                        </a:rPr>
                        <a:t>Reservation Maker</a:t>
                      </a:r>
                    </a:p>
                  </a:txBody>
                  <a:tcPr marL="90000" marR="90000" marT="46768" marB="46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69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400" b="0" i="0" u="none" strike="noStrike" cap="none" normalizeH="0" baseline="0">
                          <a:ln>
                            <a:noFill/>
                          </a:ln>
                          <a:solidFill>
                            <a:schemeClr val="tx1"/>
                          </a:solidFill>
                          <a:effectLst/>
                          <a:latin typeface="Times New Roman" pitchFamily="18" charset="0"/>
                          <a:ea typeface="宋体" pitchFamily="2" charset="-122"/>
                        </a:rPr>
                        <a:t>Goal</a:t>
                      </a:r>
                    </a:p>
                  </a:txBody>
                  <a:tcPr marL="90000" marR="90000" marT="46768" marB="46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400" b="0" i="0" u="none" strike="noStrike" cap="none" normalizeH="0" baseline="0">
                          <a:ln>
                            <a:noFill/>
                          </a:ln>
                          <a:solidFill>
                            <a:schemeClr val="tx1"/>
                          </a:solidFill>
                          <a:effectLst/>
                          <a:latin typeface="Times New Roman" pitchFamily="18" charset="0"/>
                          <a:ea typeface="宋体" pitchFamily="2" charset="-122"/>
                        </a:rPr>
                        <a:t>Reserve a Room at Hotel</a:t>
                      </a:r>
                    </a:p>
                  </a:txBody>
                  <a:tcPr marL="90000" marR="90000" marT="46768" marB="46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35281" name="Text Box 17"/>
          <p:cNvSpPr txBox="1">
            <a:spLocks noChangeArrowheads="1"/>
          </p:cNvSpPr>
          <p:nvPr/>
        </p:nvSpPr>
        <p:spPr bwMode="auto">
          <a:xfrm>
            <a:off x="1447800" y="3124200"/>
            <a:ext cx="7391400" cy="3176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marL="457200" indent="-4572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b="1">
                <a:latin typeface="Tahoma" charset="0"/>
              </a:rPr>
              <a:t>Happy Case Scenario:</a:t>
            </a:r>
          </a:p>
          <a:p>
            <a:pPr eaLnBrk="1" hangingPunct="1">
              <a:spcBef>
                <a:spcPct val="50000"/>
              </a:spcBef>
              <a:buFontTx/>
              <a:buAutoNum type="arabicPeriod"/>
            </a:pPr>
            <a:r>
              <a:rPr lang="en-GB" altLang="zh-CN" sz="1400">
                <a:latin typeface="Tahoma" charset="0"/>
              </a:rPr>
              <a:t>ReservationMaker asks to make a reservation</a:t>
            </a:r>
          </a:p>
          <a:p>
            <a:pPr eaLnBrk="1" hangingPunct="1">
              <a:spcBef>
                <a:spcPct val="50000"/>
              </a:spcBef>
              <a:buFontTx/>
              <a:buAutoNum type="arabicPeriod"/>
            </a:pPr>
            <a:r>
              <a:rPr lang="en-GB" altLang="zh-CN" sz="1400">
                <a:latin typeface="Tahoma" charset="0"/>
              </a:rPr>
              <a:t>ReservationMaker selects hotel, dates and room type</a:t>
            </a:r>
          </a:p>
          <a:p>
            <a:pPr eaLnBrk="1" hangingPunct="1">
              <a:spcBef>
                <a:spcPct val="50000"/>
              </a:spcBef>
            </a:pPr>
            <a:r>
              <a:rPr lang="en-GB" altLang="zh-CN" sz="1400">
                <a:latin typeface="Tahoma" charset="0"/>
              </a:rPr>
              <a:t>3.      System provides availability and price </a:t>
            </a:r>
          </a:p>
          <a:p>
            <a:pPr eaLnBrk="1" hangingPunct="1">
              <a:spcBef>
                <a:spcPct val="50000"/>
              </a:spcBef>
              <a:buFontTx/>
              <a:buAutoNum type="arabicPeriod" startAt="4"/>
            </a:pPr>
            <a:r>
              <a:rPr lang="en-GB" altLang="zh-CN" sz="1400">
                <a:latin typeface="Tahoma" charset="0"/>
              </a:rPr>
              <a:t>ReservationMaker agrees to proceed</a:t>
            </a:r>
          </a:p>
          <a:p>
            <a:pPr eaLnBrk="1" hangingPunct="1">
              <a:spcBef>
                <a:spcPct val="50000"/>
              </a:spcBef>
              <a:buFontTx/>
              <a:buAutoNum type="arabicPeriod" startAt="4"/>
            </a:pPr>
            <a:r>
              <a:rPr lang="en-GB" altLang="zh-CN" sz="1400">
                <a:latin typeface="Tahoma" charset="0"/>
              </a:rPr>
              <a:t>ReservationMaker provides name and postcode</a:t>
            </a:r>
          </a:p>
          <a:p>
            <a:pPr eaLnBrk="1" hangingPunct="1">
              <a:spcBef>
                <a:spcPct val="50000"/>
              </a:spcBef>
              <a:buFontTx/>
              <a:buAutoNum type="arabicPeriod" startAt="4"/>
            </a:pPr>
            <a:r>
              <a:rPr lang="en-GB" altLang="zh-CN" sz="1400">
                <a:latin typeface="Tahoma" charset="0"/>
              </a:rPr>
              <a:t>ReservationMaker provides contact e-mail address</a:t>
            </a:r>
          </a:p>
          <a:p>
            <a:pPr eaLnBrk="1" hangingPunct="1">
              <a:spcBef>
                <a:spcPct val="50000"/>
              </a:spcBef>
              <a:buFontTx/>
              <a:buAutoNum type="arabicPeriod" startAt="4"/>
            </a:pPr>
            <a:r>
              <a:rPr lang="en-GB" altLang="zh-CN" sz="1400">
                <a:latin typeface="Tahoma" charset="0"/>
              </a:rPr>
              <a:t>System makes reservation and gives it a tag</a:t>
            </a:r>
          </a:p>
          <a:p>
            <a:pPr eaLnBrk="1" hangingPunct="1">
              <a:spcBef>
                <a:spcPct val="50000"/>
              </a:spcBef>
              <a:buFontTx/>
              <a:buAutoNum type="arabicPeriod" startAt="4"/>
            </a:pPr>
            <a:r>
              <a:rPr lang="en-GB" altLang="zh-CN" sz="1400">
                <a:latin typeface="Tahoma" charset="0"/>
              </a:rPr>
              <a:t>System reveals tag to ReservationMaker</a:t>
            </a:r>
          </a:p>
          <a:p>
            <a:pPr eaLnBrk="1" hangingPunct="1">
              <a:spcBef>
                <a:spcPct val="50000"/>
              </a:spcBef>
              <a:buFontTx/>
              <a:buAutoNum type="arabicPeriod" startAt="4"/>
            </a:pPr>
            <a:r>
              <a:rPr lang="en-GB" altLang="zh-CN" sz="1400">
                <a:latin typeface="Tahoma" charset="0"/>
              </a:rPr>
              <a:t>System creates and sends confirmation by e-mail</a:t>
            </a: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3" name="Rectangle 2"/>
          <p:cNvSpPr>
            <a:spLocks noGrp="1" noChangeArrowheads="1"/>
          </p:cNvSpPr>
          <p:nvPr>
            <p:ph type="title"/>
          </p:nvPr>
        </p:nvSpPr>
        <p:spPr/>
        <p:txBody>
          <a:bodyPr/>
          <a:lstStyle/>
          <a:p>
            <a:pPr eaLnBrk="1" hangingPunct="1"/>
            <a:r>
              <a:rPr lang="en-GB" altLang="zh-CN">
                <a:latin typeface="Garamond" charset="0"/>
                <a:ea typeface="宋体" charset="0"/>
              </a:rPr>
              <a:t>Sample Use Case (2)</a:t>
            </a:r>
          </a:p>
        </p:txBody>
      </p:sp>
      <p:sp>
        <p:nvSpPr>
          <p:cNvPr id="103731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F2269AD-E1ED-6C4A-B7DD-DF62E805E0E5}" type="slidenum">
              <a:rPr lang="en-US" altLang="zh-CN" sz="1200">
                <a:latin typeface="Garamond" charset="0"/>
              </a:rPr>
              <a:pPr eaLnBrk="1" hangingPunct="1"/>
              <a:t>503</a:t>
            </a:fld>
            <a:endParaRPr lang="en-US" altLang="zh-CN" sz="1200">
              <a:latin typeface="Garamond" charset="0"/>
            </a:endParaRPr>
          </a:p>
        </p:txBody>
      </p:sp>
      <p:sp>
        <p:nvSpPr>
          <p:cNvPr id="1037315" name="Text Box 3"/>
          <p:cNvSpPr txBox="1">
            <a:spLocks noChangeArrowheads="1"/>
          </p:cNvSpPr>
          <p:nvPr/>
        </p:nvSpPr>
        <p:spPr bwMode="auto">
          <a:xfrm>
            <a:off x="1371600" y="2209800"/>
            <a:ext cx="7010400" cy="1900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1400" b="1">
                <a:latin typeface="Tahoma" charset="0"/>
              </a:rPr>
              <a:t>Extensions</a:t>
            </a:r>
          </a:p>
          <a:p>
            <a:pPr eaLnBrk="1" hangingPunct="1">
              <a:spcBef>
                <a:spcPct val="50000"/>
              </a:spcBef>
            </a:pPr>
            <a:r>
              <a:rPr lang="en-GB" altLang="zh-CN" sz="1400">
                <a:latin typeface="Tahoma" charset="0"/>
              </a:rPr>
              <a:t>	3. Room Not Available</a:t>
            </a:r>
          </a:p>
          <a:p>
            <a:pPr eaLnBrk="1" hangingPunct="1">
              <a:spcBef>
                <a:spcPct val="50000"/>
              </a:spcBef>
            </a:pPr>
            <a:r>
              <a:rPr lang="en-GB" altLang="zh-CN" sz="1400">
                <a:latin typeface="Tahoma" charset="0"/>
              </a:rPr>
              <a:t>		a) System offers alternative dates and room types</a:t>
            </a:r>
          </a:p>
          <a:p>
            <a:pPr eaLnBrk="1" hangingPunct="1">
              <a:spcBef>
                <a:spcPct val="50000"/>
              </a:spcBef>
            </a:pPr>
            <a:r>
              <a:rPr lang="en-GB" altLang="zh-CN" sz="1400">
                <a:latin typeface="Tahoma" charset="0"/>
              </a:rPr>
              <a:t>		b) ReservationMaker selects from alternatives</a:t>
            </a:r>
          </a:p>
          <a:p>
            <a:pPr eaLnBrk="1" hangingPunct="1">
              <a:spcBef>
                <a:spcPct val="50000"/>
              </a:spcBef>
            </a:pPr>
            <a:r>
              <a:rPr lang="en-GB" altLang="zh-CN" sz="1400">
                <a:latin typeface="Tahoma" charset="0"/>
              </a:rPr>
              <a:t>                6. Customer already on file</a:t>
            </a:r>
          </a:p>
          <a:p>
            <a:pPr eaLnBrk="1" hangingPunct="1">
              <a:spcBef>
                <a:spcPct val="50000"/>
              </a:spcBef>
            </a:pPr>
            <a:r>
              <a:rPr lang="en-GB" altLang="zh-CN" sz="1400">
                <a:latin typeface="Tahoma" charset="0"/>
              </a:rPr>
              <a:t>		a) Resume 7</a:t>
            </a: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1" name="Rectangle 2"/>
          <p:cNvSpPr>
            <a:spLocks noGrp="1" noChangeArrowheads="1"/>
          </p:cNvSpPr>
          <p:nvPr>
            <p:ph type="title"/>
          </p:nvPr>
        </p:nvSpPr>
        <p:spPr/>
        <p:txBody>
          <a:bodyPr/>
          <a:lstStyle/>
          <a:p>
            <a:pPr eaLnBrk="1" hangingPunct="1"/>
            <a:r>
              <a:rPr lang="en-GB" altLang="zh-CN">
                <a:latin typeface="Garamond" charset="0"/>
                <a:ea typeface="宋体" charset="0"/>
              </a:rPr>
              <a:t>Use Case Step Operations</a:t>
            </a:r>
          </a:p>
        </p:txBody>
      </p:sp>
      <p:sp>
        <p:nvSpPr>
          <p:cNvPr id="1039362"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BEAEF52-CE8F-8B4E-8A11-DC8CAC8576FC}" type="slidenum">
              <a:rPr lang="en-US" altLang="zh-CN" sz="1200">
                <a:latin typeface="Garamond" charset="0"/>
              </a:rPr>
              <a:pPr eaLnBrk="1" hangingPunct="1"/>
              <a:t>504</a:t>
            </a:fld>
            <a:endParaRPr lang="en-US" altLang="zh-CN" sz="1200">
              <a:latin typeface="Garamond" charset="0"/>
            </a:endParaRPr>
          </a:p>
        </p:txBody>
      </p:sp>
      <p:sp>
        <p:nvSpPr>
          <p:cNvPr id="1039363" name="Oval 3"/>
          <p:cNvSpPr>
            <a:spLocks noChangeArrowheads="1"/>
          </p:cNvSpPr>
          <p:nvPr/>
        </p:nvSpPr>
        <p:spPr bwMode="auto">
          <a:xfrm>
            <a:off x="685800" y="1828800"/>
            <a:ext cx="2590800" cy="762000"/>
          </a:xfrm>
          <a:prstGeom prst="ellipse">
            <a:avLst/>
          </a:prstGeom>
          <a:solidFill>
            <a:schemeClr val="accent1">
              <a:alpha val="56078"/>
            </a:schemeClr>
          </a:solidFill>
          <a:ln w="9525">
            <a:solidFill>
              <a:schemeClr val="tx1"/>
            </a:solidFill>
            <a:miter lim="800000"/>
            <a:headEnd/>
            <a:tailEnd/>
          </a:ln>
        </p:spPr>
        <p:txBody>
          <a:bodyPr wrap="none" anchor="ctr"/>
          <a:lstStyle/>
          <a:p>
            <a:pPr algn="ctr"/>
            <a:r>
              <a:rPr lang="en-GB" altLang="zh-CN" sz="2400">
                <a:latin typeface="Tahoma" charset="0"/>
              </a:rPr>
              <a:t>MakeReservation</a:t>
            </a:r>
          </a:p>
        </p:txBody>
      </p:sp>
      <p:sp>
        <p:nvSpPr>
          <p:cNvPr id="1039364" name="Text Box 4"/>
          <p:cNvSpPr txBox="1">
            <a:spLocks noChangeArrowheads="1"/>
          </p:cNvSpPr>
          <p:nvPr/>
        </p:nvSpPr>
        <p:spPr bwMode="auto">
          <a:xfrm>
            <a:off x="838200" y="3048000"/>
            <a:ext cx="3200400" cy="101441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&lt;&lt;interface type&gt;&gt;</a:t>
            </a:r>
          </a:p>
          <a:p>
            <a:pPr eaLnBrk="1" hangingPunct="1">
              <a:spcBef>
                <a:spcPct val="50000"/>
              </a:spcBef>
            </a:pPr>
            <a:r>
              <a:rPr lang="en-GB" altLang="zh-CN">
                <a:latin typeface="Tahoma" charset="0"/>
              </a:rPr>
              <a:t>IMakeReservation</a:t>
            </a:r>
          </a:p>
        </p:txBody>
      </p:sp>
      <p:sp>
        <p:nvSpPr>
          <p:cNvPr id="1039365" name="Text Box 5"/>
          <p:cNvSpPr txBox="1">
            <a:spLocks noChangeArrowheads="1"/>
          </p:cNvSpPr>
          <p:nvPr/>
        </p:nvSpPr>
        <p:spPr bwMode="auto">
          <a:xfrm>
            <a:off x="838200" y="4038600"/>
            <a:ext cx="3200400" cy="15621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getHotelDetails()</a:t>
            </a:r>
          </a:p>
          <a:p>
            <a:pPr eaLnBrk="1" hangingPunct="1">
              <a:spcBef>
                <a:spcPct val="50000"/>
              </a:spcBef>
            </a:pPr>
            <a:r>
              <a:rPr lang="en-GB" altLang="zh-CN">
                <a:latin typeface="Tahoma" charset="0"/>
              </a:rPr>
              <a:t>getRoomInfo()</a:t>
            </a:r>
          </a:p>
          <a:p>
            <a:pPr eaLnBrk="1" hangingPunct="1">
              <a:spcBef>
                <a:spcPct val="50000"/>
              </a:spcBef>
            </a:pPr>
            <a:r>
              <a:rPr lang="en-GB" altLang="zh-CN">
                <a:latin typeface="Tahoma" charset="0"/>
              </a:rPr>
              <a:t>makeReservation()</a:t>
            </a:r>
          </a:p>
        </p:txBody>
      </p:sp>
      <p:sp>
        <p:nvSpPr>
          <p:cNvPr id="1039366" name="Text Box 6"/>
          <p:cNvSpPr txBox="1">
            <a:spLocks noChangeArrowheads="1"/>
          </p:cNvSpPr>
          <p:nvPr/>
        </p:nvSpPr>
        <p:spPr bwMode="auto">
          <a:xfrm>
            <a:off x="5410200" y="1828800"/>
            <a:ext cx="25146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2000">
                <a:latin typeface="Tahoma" charset="0"/>
              </a:rPr>
              <a:t>Returns a list of hotels and room types</a:t>
            </a:r>
          </a:p>
        </p:txBody>
      </p:sp>
      <p:sp>
        <p:nvSpPr>
          <p:cNvPr id="1039367" name="Text Box 7"/>
          <p:cNvSpPr txBox="1">
            <a:spLocks noChangeArrowheads="1"/>
          </p:cNvSpPr>
          <p:nvPr/>
        </p:nvSpPr>
        <p:spPr bwMode="auto">
          <a:xfrm>
            <a:off x="5943600" y="3124200"/>
            <a:ext cx="281940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2000">
                <a:latin typeface="Tahoma" charset="0"/>
              </a:rPr>
              <a:t>Returns price and availability given hotel, roomtype and dates</a:t>
            </a:r>
          </a:p>
        </p:txBody>
      </p:sp>
      <p:sp>
        <p:nvSpPr>
          <p:cNvPr id="1039368" name="Text Box 8"/>
          <p:cNvSpPr txBox="1">
            <a:spLocks noChangeArrowheads="1"/>
          </p:cNvSpPr>
          <p:nvPr/>
        </p:nvSpPr>
        <p:spPr bwMode="auto">
          <a:xfrm>
            <a:off x="5105400" y="5105400"/>
            <a:ext cx="335280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2000">
                <a:latin typeface="Tahoma" charset="0"/>
              </a:rPr>
              <a:t>Create a reservation given hotel, roomtype and dates</a:t>
            </a:r>
          </a:p>
        </p:txBody>
      </p:sp>
      <p:sp>
        <p:nvSpPr>
          <p:cNvPr id="1039369" name="Line 9"/>
          <p:cNvSpPr>
            <a:spLocks noChangeShapeType="1"/>
          </p:cNvSpPr>
          <p:nvPr/>
        </p:nvSpPr>
        <p:spPr bwMode="auto">
          <a:xfrm flipV="1">
            <a:off x="3505200" y="2286000"/>
            <a:ext cx="1905000" cy="1905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39370" name="Line 10"/>
          <p:cNvSpPr>
            <a:spLocks noChangeShapeType="1"/>
          </p:cNvSpPr>
          <p:nvPr/>
        </p:nvSpPr>
        <p:spPr bwMode="auto">
          <a:xfrm flipV="1">
            <a:off x="2971800" y="3733800"/>
            <a:ext cx="2895600" cy="1143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39371" name="Line 11"/>
          <p:cNvSpPr>
            <a:spLocks noChangeShapeType="1"/>
          </p:cNvSpPr>
          <p:nvPr/>
        </p:nvSpPr>
        <p:spPr bwMode="auto">
          <a:xfrm>
            <a:off x="3657600" y="5410200"/>
            <a:ext cx="12954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39372" name="Text Box 12"/>
          <p:cNvSpPr txBox="1">
            <a:spLocks noChangeArrowheads="1"/>
          </p:cNvSpPr>
          <p:nvPr/>
        </p:nvSpPr>
        <p:spPr bwMode="auto">
          <a:xfrm>
            <a:off x="381000" y="6096000"/>
            <a:ext cx="67056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The “MakeReservation” use case becomes the “IMakeReservation” interface </a:t>
            </a: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09" name="Rectangle 2"/>
          <p:cNvSpPr>
            <a:spLocks noGrp="1" noChangeArrowheads="1"/>
          </p:cNvSpPr>
          <p:nvPr>
            <p:ph type="title"/>
          </p:nvPr>
        </p:nvSpPr>
        <p:spPr/>
        <p:txBody>
          <a:bodyPr/>
          <a:lstStyle/>
          <a:p>
            <a:pPr eaLnBrk="1" hangingPunct="1"/>
            <a:r>
              <a:rPr lang="en-GB" altLang="zh-CN">
                <a:latin typeface="Garamond" charset="0"/>
                <a:ea typeface="宋体" charset="0"/>
              </a:rPr>
              <a:t>Component Specifications</a:t>
            </a:r>
          </a:p>
        </p:txBody>
      </p:sp>
      <p:sp>
        <p:nvSpPr>
          <p:cNvPr id="1041410"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Deciding which components, and which interfaces they support, are fundamental architectural decisions</a:t>
            </a:r>
          </a:p>
          <a:p>
            <a:pPr eaLnBrk="1" hangingPunct="1">
              <a:lnSpc>
                <a:spcPct val="90000"/>
              </a:lnSpc>
            </a:pPr>
            <a:r>
              <a:rPr lang="en-GB" altLang="zh-CN" sz="2600">
                <a:latin typeface="Arial" charset="0"/>
                <a:ea typeface="宋体" charset="0"/>
              </a:rPr>
              <a:t>Starting assumption: one component spec. per business interface</a:t>
            </a:r>
            <a:r>
              <a:rPr lang="en-GB" altLang="zh-CN" sz="2600">
                <a:latin typeface="Tahoma" charset="0"/>
                <a:ea typeface="宋体" charset="0"/>
              </a:rPr>
              <a:t>…</a:t>
            </a:r>
            <a:endParaRPr lang="en-GB" altLang="zh-CN" sz="2600">
              <a:latin typeface="Arial" charset="0"/>
              <a:ea typeface="宋体" charset="0"/>
            </a:endParaRPr>
          </a:p>
          <a:p>
            <a:pPr eaLnBrk="1" hangingPunct="1">
              <a:lnSpc>
                <a:spcPct val="90000"/>
              </a:lnSpc>
            </a:pPr>
            <a:r>
              <a:rPr lang="en-GB" altLang="zh-CN" sz="2600">
                <a:latin typeface="Tahoma" charset="0"/>
                <a:ea typeface="宋体" charset="0"/>
              </a:rPr>
              <a:t>…</a:t>
            </a:r>
            <a:r>
              <a:rPr lang="en-GB" altLang="zh-CN" sz="2600">
                <a:latin typeface="Arial" charset="0"/>
                <a:ea typeface="宋体" charset="0"/>
              </a:rPr>
              <a:t>and a single system component spec.for all use cases</a:t>
            </a:r>
            <a:r>
              <a:rPr lang="en-GB" altLang="zh-CN" sz="2600">
                <a:latin typeface="Tahoma" charset="0"/>
                <a:ea typeface="宋体" charset="0"/>
              </a:rPr>
              <a:t>…</a:t>
            </a:r>
            <a:r>
              <a:rPr lang="en-GB" altLang="zh-CN" sz="2600">
                <a:latin typeface="Arial" charset="0"/>
                <a:ea typeface="宋体" charset="0"/>
              </a:rPr>
              <a:t>(Reservation System)</a:t>
            </a:r>
          </a:p>
          <a:p>
            <a:pPr lvl="1" eaLnBrk="1" hangingPunct="1">
              <a:lnSpc>
                <a:spcPct val="90000"/>
              </a:lnSpc>
            </a:pPr>
            <a:r>
              <a:rPr lang="en-GB" altLang="zh-CN" sz="2200">
                <a:latin typeface="Arial" charset="0"/>
                <a:ea typeface="宋体" charset="0"/>
              </a:rPr>
              <a:t>IMakeReservation would be folded in with other use cases</a:t>
            </a:r>
          </a:p>
          <a:p>
            <a:pPr lvl="1" eaLnBrk="1" hangingPunct="1">
              <a:lnSpc>
                <a:spcPct val="90000"/>
              </a:lnSpc>
            </a:pPr>
            <a:r>
              <a:rPr lang="en-GB" altLang="zh-CN" sz="2200">
                <a:latin typeface="Arial" charset="0"/>
                <a:ea typeface="宋体" charset="0"/>
              </a:rPr>
              <a:t>Major alternative option is one per use case</a:t>
            </a:r>
          </a:p>
          <a:p>
            <a:pPr eaLnBrk="1" hangingPunct="1">
              <a:lnSpc>
                <a:spcPct val="90000"/>
              </a:lnSpc>
            </a:pPr>
            <a:r>
              <a:rPr lang="en-GB" altLang="zh-CN" sz="2600">
                <a:latin typeface="Tahoma" charset="0"/>
                <a:ea typeface="宋体" charset="0"/>
              </a:rPr>
              <a:t>…</a:t>
            </a:r>
            <a:r>
              <a:rPr lang="en-GB" altLang="zh-CN" sz="2600">
                <a:latin typeface="Arial" charset="0"/>
                <a:ea typeface="宋体" charset="0"/>
              </a:rPr>
              <a:t>and one each for any existing legacy systems that need to be </a:t>
            </a:r>
            <a:r>
              <a:rPr lang="en-GB" altLang="zh-CN" sz="2600">
                <a:latin typeface="Tahoma" charset="0"/>
                <a:ea typeface="宋体" charset="0"/>
              </a:rPr>
              <a:t>“</a:t>
            </a:r>
            <a:r>
              <a:rPr lang="en-GB" altLang="zh-CN" sz="2600">
                <a:latin typeface="Arial" charset="0"/>
                <a:ea typeface="宋体" charset="0"/>
              </a:rPr>
              <a:t>wrapped</a:t>
            </a:r>
            <a:r>
              <a:rPr lang="en-GB" altLang="zh-CN" sz="2600">
                <a:latin typeface="Tahoma" charset="0"/>
                <a:ea typeface="宋体" charset="0"/>
              </a:rPr>
              <a:t>”</a:t>
            </a:r>
            <a:endParaRPr lang="en-GB" altLang="zh-CN" sz="2600">
              <a:latin typeface="Arial" charset="0"/>
              <a:ea typeface="宋体" charset="0"/>
            </a:endParaRPr>
          </a:p>
        </p:txBody>
      </p:sp>
      <p:sp>
        <p:nvSpPr>
          <p:cNvPr id="10414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47DCB4-1AA9-B64F-B160-CF0E79504681}" type="slidenum">
              <a:rPr lang="en-US" altLang="zh-CN" sz="1200">
                <a:latin typeface="Garamond" charset="0"/>
              </a:rPr>
              <a:pPr eaLnBrk="1" hangingPunct="1"/>
              <a:t>505</a:t>
            </a:fld>
            <a:endParaRPr lang="en-US" altLang="zh-CN" sz="1200">
              <a:latin typeface="Garamond" charset="0"/>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7" name="Rectangle 2"/>
          <p:cNvSpPr>
            <a:spLocks noGrp="1" noChangeArrowheads="1"/>
          </p:cNvSpPr>
          <p:nvPr>
            <p:ph type="title"/>
          </p:nvPr>
        </p:nvSpPr>
        <p:spPr/>
        <p:txBody>
          <a:bodyPr/>
          <a:lstStyle/>
          <a:p>
            <a:pPr eaLnBrk="1" hangingPunct="1"/>
            <a:r>
              <a:rPr lang="en-GB" altLang="zh-CN">
                <a:latin typeface="Garamond" charset="0"/>
                <a:ea typeface="宋体" charset="0"/>
              </a:rPr>
              <a:t>Initial Component Architecture for a Hotel System</a:t>
            </a:r>
          </a:p>
        </p:txBody>
      </p:sp>
      <p:sp>
        <p:nvSpPr>
          <p:cNvPr id="104345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6BE2F3B-8CCB-0C41-B582-DAAFC2C31755}" type="slidenum">
              <a:rPr lang="en-US" altLang="zh-CN" sz="1200">
                <a:latin typeface="Garamond" charset="0"/>
              </a:rPr>
              <a:pPr eaLnBrk="1" hangingPunct="1"/>
              <a:t>506</a:t>
            </a:fld>
            <a:endParaRPr lang="en-US" altLang="zh-CN" sz="1200">
              <a:latin typeface="Garamond" charset="0"/>
            </a:endParaRPr>
          </a:p>
        </p:txBody>
      </p:sp>
      <p:pic>
        <p:nvPicPr>
          <p:cNvPr id="1043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828800"/>
            <a:ext cx="6172200" cy="506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5" name="Rectangle 2"/>
          <p:cNvSpPr>
            <a:spLocks noGrp="1" noChangeArrowheads="1"/>
          </p:cNvSpPr>
          <p:nvPr>
            <p:ph type="title"/>
          </p:nvPr>
        </p:nvSpPr>
        <p:spPr/>
        <p:txBody>
          <a:bodyPr/>
          <a:lstStyle/>
          <a:p>
            <a:pPr eaLnBrk="1" hangingPunct="1"/>
            <a:r>
              <a:rPr lang="en-GB" altLang="zh-CN">
                <a:latin typeface="Garamond" charset="0"/>
                <a:ea typeface="宋体" charset="0"/>
              </a:rPr>
              <a:t>Summary</a:t>
            </a:r>
          </a:p>
        </p:txBody>
      </p:sp>
      <p:sp>
        <p:nvSpPr>
          <p:cNvPr id="1045506"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An architectural approach to CBD requires:</a:t>
            </a:r>
          </a:p>
          <a:p>
            <a:pPr lvl="1" eaLnBrk="1" hangingPunct="1">
              <a:lnSpc>
                <a:spcPct val="90000"/>
              </a:lnSpc>
            </a:pPr>
            <a:r>
              <a:rPr lang="en-GB" altLang="zh-CN">
                <a:latin typeface="Arial" charset="0"/>
                <a:ea typeface="宋体" charset="0"/>
              </a:rPr>
              <a:t>Separating Component Interfaces from Component Specifications</a:t>
            </a:r>
          </a:p>
          <a:p>
            <a:pPr lvl="1" eaLnBrk="1" hangingPunct="1">
              <a:lnSpc>
                <a:spcPct val="90000"/>
              </a:lnSpc>
            </a:pPr>
            <a:r>
              <a:rPr lang="en-GB" altLang="zh-CN">
                <a:latin typeface="Arial" charset="0"/>
                <a:ea typeface="宋体" charset="0"/>
              </a:rPr>
              <a:t>Creating Interfaces (usage contracts) for each core business function</a:t>
            </a:r>
          </a:p>
          <a:p>
            <a:pPr lvl="1" eaLnBrk="1" hangingPunct="1">
              <a:lnSpc>
                <a:spcPct val="90000"/>
              </a:lnSpc>
            </a:pPr>
            <a:r>
              <a:rPr lang="en-GB" altLang="zh-CN">
                <a:latin typeface="Tahoma" charset="0"/>
                <a:ea typeface="宋体" charset="0"/>
              </a:rPr>
              <a:t>…</a:t>
            </a:r>
            <a:r>
              <a:rPr lang="en-GB" altLang="zh-CN">
                <a:latin typeface="Arial" charset="0"/>
                <a:ea typeface="宋体" charset="0"/>
              </a:rPr>
              <a:t>and System-level Interfaces for use case functionality</a:t>
            </a:r>
          </a:p>
          <a:p>
            <a:pPr lvl="1" eaLnBrk="1" hangingPunct="1">
              <a:lnSpc>
                <a:spcPct val="90000"/>
              </a:lnSpc>
            </a:pPr>
            <a:r>
              <a:rPr lang="en-GB" altLang="zh-CN">
                <a:latin typeface="Arial" charset="0"/>
                <a:ea typeface="宋体" charset="0"/>
              </a:rPr>
              <a:t>Providing Component Specifications to support the Component Interfaces</a:t>
            </a:r>
          </a:p>
          <a:p>
            <a:pPr lvl="1" eaLnBrk="1" hangingPunct="1">
              <a:lnSpc>
                <a:spcPct val="90000"/>
              </a:lnSpc>
            </a:pPr>
            <a:r>
              <a:rPr lang="en-GB" altLang="zh-CN">
                <a:latin typeface="Arial" charset="0"/>
                <a:ea typeface="宋体" charset="0"/>
              </a:rPr>
              <a:t>Dialog types are used to provide GUIs for the application</a:t>
            </a:r>
          </a:p>
        </p:txBody>
      </p:sp>
      <p:sp>
        <p:nvSpPr>
          <p:cNvPr id="10455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E2F672F-18B1-CC49-82DB-A1E30F237763}" type="slidenum">
              <a:rPr lang="en-US" altLang="zh-CN" sz="1200">
                <a:latin typeface="Garamond" charset="0"/>
              </a:rPr>
              <a:pPr eaLnBrk="1" hangingPunct="1"/>
              <a:t>507</a:t>
            </a:fld>
            <a:endParaRPr lang="en-US" altLang="zh-CN" sz="1200">
              <a:latin typeface="Garamond" charset="0"/>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3" name="Rectangle 2"/>
          <p:cNvSpPr>
            <a:spLocks noGrp="1" noChangeArrowheads="1"/>
          </p:cNvSpPr>
          <p:nvPr>
            <p:ph type="ctrTitle"/>
          </p:nvPr>
        </p:nvSpPr>
        <p:spPr>
          <a:xfrm>
            <a:off x="914400" y="1708150"/>
            <a:ext cx="7623175" cy="1363663"/>
          </a:xfrm>
        </p:spPr>
        <p:txBody>
          <a:bodyPr/>
          <a:lstStyle/>
          <a:p>
            <a:pPr eaLnBrk="1" hangingPunct="1"/>
            <a:r>
              <a:rPr lang="en-US" altLang="zh-CN" sz="4600">
                <a:latin typeface="Garamond" charset="0"/>
                <a:ea typeface="宋体" charset="0"/>
              </a:rPr>
              <a:t>Topic 12: Software Architecture Evaluation</a:t>
            </a:r>
            <a:endParaRPr lang="en-AU" altLang="zh-CN" sz="4600">
              <a:latin typeface="Garamond" charset="0"/>
              <a:ea typeface="宋体" charset="0"/>
            </a:endParaRPr>
          </a:p>
        </p:txBody>
      </p:sp>
      <p:sp>
        <p:nvSpPr>
          <p:cNvPr id="1047554" name="Rectangle 3"/>
          <p:cNvSpPr>
            <a:spLocks noGrp="1" noChangeArrowheads="1"/>
          </p:cNvSpPr>
          <p:nvPr>
            <p:ph type="subTitle" idx="1"/>
          </p:nvPr>
        </p:nvSpPr>
        <p:spPr>
          <a:xfrm>
            <a:off x="990600" y="3810000"/>
            <a:ext cx="7391400" cy="1752600"/>
          </a:xfrm>
        </p:spPr>
        <p:txBody>
          <a:bodyPr/>
          <a:lstStyle/>
          <a:p>
            <a:pPr eaLnBrk="1" hangingPunct="1">
              <a:buFont typeface="Wingdings" charset="0"/>
              <a:buNone/>
            </a:pPr>
            <a:r>
              <a:rPr lang="en-AU" altLang="zh-CN">
                <a:latin typeface="Arial" charset="0"/>
                <a:ea typeface="宋体" charset="0"/>
              </a:rPr>
              <a:t>  </a:t>
            </a: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1" name="Rectangle 2"/>
          <p:cNvSpPr>
            <a:spLocks noGrp="1" noChangeArrowheads="1"/>
          </p:cNvSpPr>
          <p:nvPr>
            <p:ph type="title"/>
          </p:nvPr>
        </p:nvSpPr>
        <p:spPr/>
        <p:txBody>
          <a:bodyPr/>
          <a:lstStyle/>
          <a:p>
            <a:pPr eaLnBrk="1" hangingPunct="1"/>
            <a:r>
              <a:rPr lang="en-US" altLang="zh-CN">
                <a:latin typeface="Garamond" charset="0"/>
                <a:ea typeface="宋体" charset="0"/>
              </a:rPr>
              <a:t>Outline</a:t>
            </a:r>
            <a:endParaRPr lang="en-AU" altLang="zh-CN">
              <a:latin typeface="Garamond" charset="0"/>
              <a:ea typeface="宋体" charset="0"/>
            </a:endParaRPr>
          </a:p>
        </p:txBody>
      </p:sp>
      <p:sp>
        <p:nvSpPr>
          <p:cNvPr id="1049602" name="Rectangle 3"/>
          <p:cNvSpPr>
            <a:spLocks noGrp="1" noChangeArrowheads="1"/>
          </p:cNvSpPr>
          <p:nvPr>
            <p:ph idx="1"/>
          </p:nvPr>
        </p:nvSpPr>
        <p:spPr>
          <a:xfrm>
            <a:off x="685800" y="2133600"/>
            <a:ext cx="7772400" cy="4114800"/>
          </a:xfrm>
        </p:spPr>
        <p:txBody>
          <a:bodyPr/>
          <a:lstStyle/>
          <a:p>
            <a:pPr eaLnBrk="1" hangingPunct="1"/>
            <a:r>
              <a:rPr lang="en-US" altLang="zh-CN">
                <a:latin typeface="Arial" charset="0"/>
                <a:ea typeface="宋体" charset="0"/>
              </a:rPr>
              <a:t>Architecture Evaluation Introduction</a:t>
            </a:r>
          </a:p>
          <a:p>
            <a:pPr eaLnBrk="1" hangingPunct="1"/>
            <a:r>
              <a:rPr lang="en-US" altLang="zh-CN">
                <a:latin typeface="Arial" charset="0"/>
                <a:ea typeface="宋体" charset="0"/>
              </a:rPr>
              <a:t>Evaluation Methods</a:t>
            </a:r>
          </a:p>
          <a:p>
            <a:pPr eaLnBrk="1" hangingPunct="1"/>
            <a:r>
              <a:rPr lang="en-US" altLang="zh-CN">
                <a:latin typeface="Arial" charset="0"/>
                <a:ea typeface="宋体" charset="0"/>
              </a:rPr>
              <a:t>Component Based Architecture Evaluation</a:t>
            </a:r>
          </a:p>
          <a:p>
            <a:pPr eaLnBrk="1" hangingPunct="1"/>
            <a:r>
              <a:rPr lang="en-US" altLang="zh-CN">
                <a:latin typeface="Arial" charset="0"/>
                <a:ea typeface="宋体" charset="0"/>
              </a:rPr>
              <a:t>Beyond Components</a:t>
            </a:r>
          </a:p>
          <a:p>
            <a:pPr eaLnBrk="1" hangingPunct="1"/>
            <a:r>
              <a:rPr lang="en-US" altLang="zh-CN">
                <a:latin typeface="Arial" charset="0"/>
                <a:ea typeface="宋体" charset="0"/>
              </a:rPr>
              <a:t>Conclusion</a:t>
            </a:r>
          </a:p>
          <a:p>
            <a:pPr eaLnBrk="1" hangingPunct="1"/>
            <a:endParaRPr lang="en-AU" altLang="zh-CN">
              <a:latin typeface="Arial" charset="0"/>
              <a:ea typeface="宋体" charset="0"/>
            </a:endParaRPr>
          </a:p>
        </p:txBody>
      </p:sp>
      <p:sp>
        <p:nvSpPr>
          <p:cNvPr id="10496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C5DDB0C-DDFF-F74D-BEF0-61F04DEB5121}" type="slidenum">
              <a:rPr lang="en-US" altLang="zh-CN" sz="1200">
                <a:latin typeface="Garamond" charset="0"/>
              </a:rPr>
              <a:pPr eaLnBrk="1" hangingPunct="1"/>
              <a:t>509</a:t>
            </a:fld>
            <a:endParaRPr lang="en-US" altLang="zh-CN" sz="1200">
              <a:latin typeface="Garamond"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GB" altLang="zh-CN" sz="3400">
                <a:latin typeface="Garamond" charset="0"/>
                <a:ea typeface="宋体" charset="0"/>
              </a:rPr>
              <a:t>Software attributes - conflicting aims</a:t>
            </a:r>
          </a:p>
        </p:txBody>
      </p:sp>
      <p:sp>
        <p:nvSpPr>
          <p:cNvPr id="109570"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8681A26-C7B2-5A4F-9CEE-A733C914B448}" type="slidenum">
              <a:rPr lang="en-US" altLang="zh-CN" sz="1200">
                <a:latin typeface="Garamond" charset="0"/>
              </a:rPr>
              <a:pPr eaLnBrk="1" hangingPunct="1"/>
              <a:t>51</a:t>
            </a:fld>
            <a:endParaRPr lang="en-US" altLang="zh-CN" sz="1200">
              <a:latin typeface="Garamond" charset="0"/>
            </a:endParaRPr>
          </a:p>
        </p:txBody>
      </p:sp>
      <p:graphicFrame>
        <p:nvGraphicFramePr>
          <p:cNvPr id="109571" name="Object 3"/>
          <p:cNvGraphicFramePr>
            <a:graphicFrameLocks noChangeAspect="1"/>
          </p:cNvGraphicFramePr>
          <p:nvPr/>
        </p:nvGraphicFramePr>
        <p:xfrm>
          <a:off x="458788" y="1606550"/>
          <a:ext cx="7881937" cy="4129088"/>
        </p:xfrm>
        <a:graphic>
          <a:graphicData uri="http://schemas.openxmlformats.org/presentationml/2006/ole">
            <mc:AlternateContent xmlns:mc="http://schemas.openxmlformats.org/markup-compatibility/2006">
              <mc:Choice xmlns:v="urn:schemas-microsoft-com:vml" Requires="v">
                <p:oleObj name="Document" r:id="rId3" imgW="5928360" imgH="3108960" progId="Word.Document.8">
                  <p:embed/>
                </p:oleObj>
              </mc:Choice>
              <mc:Fallback>
                <p:oleObj name="Document" r:id="rId3" imgW="5928360" imgH="3108960"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8" y="1606550"/>
                        <a:ext cx="7881937" cy="4129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49" name="Rectangle 2"/>
          <p:cNvSpPr>
            <a:spLocks noGrp="1" noChangeArrowheads="1"/>
          </p:cNvSpPr>
          <p:nvPr>
            <p:ph type="title"/>
          </p:nvPr>
        </p:nvSpPr>
        <p:spPr/>
        <p:txBody>
          <a:bodyPr/>
          <a:lstStyle/>
          <a:p>
            <a:pPr eaLnBrk="1" hangingPunct="1"/>
            <a:r>
              <a:rPr lang="en-US" altLang="zh-CN">
                <a:latin typeface="Garamond" charset="0"/>
                <a:ea typeface="宋体" charset="0"/>
              </a:rPr>
              <a:t>Introduction</a:t>
            </a:r>
            <a:endParaRPr lang="en-AU" altLang="zh-CN">
              <a:latin typeface="Garamond" charset="0"/>
              <a:ea typeface="宋体" charset="0"/>
            </a:endParaRPr>
          </a:p>
        </p:txBody>
      </p:sp>
      <p:sp>
        <p:nvSpPr>
          <p:cNvPr id="1051650" name="Rectangle 3"/>
          <p:cNvSpPr>
            <a:spLocks noGrp="1" noChangeArrowheads="1"/>
          </p:cNvSpPr>
          <p:nvPr>
            <p:ph idx="1"/>
          </p:nvPr>
        </p:nvSpPr>
        <p:spPr>
          <a:xfrm>
            <a:off x="531813" y="1981200"/>
            <a:ext cx="7772400" cy="4114800"/>
          </a:xfrm>
        </p:spPr>
        <p:txBody>
          <a:bodyPr/>
          <a:lstStyle/>
          <a:p>
            <a:pPr eaLnBrk="1" hangingPunct="1">
              <a:lnSpc>
                <a:spcPct val="90000"/>
              </a:lnSpc>
            </a:pPr>
            <a:r>
              <a:rPr lang="en-US" altLang="zh-CN" sz="2600">
                <a:latin typeface="Arial" charset="0"/>
                <a:ea typeface="宋体" charset="0"/>
              </a:rPr>
              <a:t>What is architecture Evaluation</a:t>
            </a:r>
          </a:p>
          <a:p>
            <a:pPr marL="742950" lvl="1" indent="-285750" eaLnBrk="1" hangingPunct="1">
              <a:lnSpc>
                <a:spcPct val="90000"/>
              </a:lnSpc>
            </a:pPr>
            <a:r>
              <a:rPr lang="en-US" altLang="zh-CN" sz="2200">
                <a:latin typeface="Arial" charset="0"/>
                <a:ea typeface="宋体" charset="0"/>
              </a:rPr>
              <a:t>Architecture Assessment/Evaluation: Assign a specific value to software architecture suitability</a:t>
            </a:r>
          </a:p>
          <a:p>
            <a:pPr marL="742950" lvl="1" indent="-285750" eaLnBrk="1" hangingPunct="1">
              <a:lnSpc>
                <a:spcPct val="90000"/>
              </a:lnSpc>
            </a:pPr>
            <a:r>
              <a:rPr lang="en-US" altLang="zh-CN" sz="2200">
                <a:latin typeface="Arial" charset="0"/>
                <a:ea typeface="宋体" charset="0"/>
              </a:rPr>
              <a:t>Architecture Review: Doesn’t assign a specific as a measure of suitability</a:t>
            </a:r>
          </a:p>
          <a:p>
            <a:pPr marL="742950" lvl="1" indent="-285750" eaLnBrk="1" hangingPunct="1">
              <a:lnSpc>
                <a:spcPct val="90000"/>
              </a:lnSpc>
            </a:pPr>
            <a:r>
              <a:rPr lang="en-US" altLang="zh-CN" sz="2200">
                <a:latin typeface="Arial" charset="0"/>
                <a:ea typeface="宋体" charset="0"/>
              </a:rPr>
              <a:t>Architecture Analysis: Techniques used to perform architecture reviews/assessment/evaluation</a:t>
            </a:r>
          </a:p>
          <a:p>
            <a:pPr eaLnBrk="1" hangingPunct="1">
              <a:lnSpc>
                <a:spcPct val="90000"/>
              </a:lnSpc>
            </a:pPr>
            <a:r>
              <a:rPr lang="en-US" altLang="zh-CN" sz="2600">
                <a:latin typeface="Arial" charset="0"/>
                <a:ea typeface="宋体" charset="0"/>
              </a:rPr>
              <a:t>Being used in two context</a:t>
            </a:r>
          </a:p>
          <a:p>
            <a:pPr marL="742950" lvl="1" indent="-285750" eaLnBrk="1" hangingPunct="1">
              <a:lnSpc>
                <a:spcPct val="90000"/>
              </a:lnSpc>
            </a:pPr>
            <a:r>
              <a:rPr lang="en-US" altLang="zh-CN" sz="2200">
                <a:latin typeface="Arial" charset="0"/>
                <a:ea typeface="宋体" charset="0"/>
              </a:rPr>
              <a:t>A validation step for an architecture being developed</a:t>
            </a:r>
          </a:p>
          <a:p>
            <a:pPr marL="742950" lvl="1" indent="-285750" eaLnBrk="1" hangingPunct="1">
              <a:lnSpc>
                <a:spcPct val="90000"/>
              </a:lnSpc>
            </a:pPr>
            <a:r>
              <a:rPr lang="en-US" altLang="zh-CN" sz="2200">
                <a:latin typeface="Arial" charset="0"/>
                <a:ea typeface="宋体" charset="0"/>
              </a:rPr>
              <a:t>A step in the acquisition of software system</a:t>
            </a:r>
            <a:endParaRPr lang="en-AU" altLang="zh-CN" sz="2200">
              <a:latin typeface="Arial" charset="0"/>
              <a:ea typeface="宋体" charset="0"/>
            </a:endParaRPr>
          </a:p>
        </p:txBody>
      </p:sp>
      <p:sp>
        <p:nvSpPr>
          <p:cNvPr id="10516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25052D9-9B62-0C45-A485-0B6543F0FBC4}" type="slidenum">
              <a:rPr lang="en-US" altLang="zh-CN" sz="1200">
                <a:latin typeface="Garamond" charset="0"/>
              </a:rPr>
              <a:pPr eaLnBrk="1" hangingPunct="1"/>
              <a:t>510</a:t>
            </a:fld>
            <a:endParaRPr lang="en-US" altLang="zh-CN" sz="1200">
              <a:latin typeface="Garamond" charset="0"/>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697" name="Rectangle 2"/>
          <p:cNvSpPr>
            <a:spLocks noGrp="1" noChangeArrowheads="1"/>
          </p:cNvSpPr>
          <p:nvPr>
            <p:ph type="title"/>
          </p:nvPr>
        </p:nvSpPr>
        <p:spPr>
          <a:xfrm>
            <a:off x="457200" y="277813"/>
            <a:ext cx="8229600" cy="911225"/>
          </a:xfrm>
        </p:spPr>
        <p:txBody>
          <a:bodyPr/>
          <a:lstStyle/>
          <a:p>
            <a:pPr eaLnBrk="1" hangingPunct="1"/>
            <a:r>
              <a:rPr lang="en-US" altLang="zh-CN">
                <a:latin typeface="Garamond" charset="0"/>
                <a:ea typeface="宋体" charset="0"/>
              </a:rPr>
              <a:t>Architecting Landscape</a:t>
            </a:r>
            <a:endParaRPr lang="en-AU" altLang="zh-CN">
              <a:latin typeface="Garamond" charset="0"/>
              <a:ea typeface="宋体" charset="0"/>
            </a:endParaRPr>
          </a:p>
        </p:txBody>
      </p:sp>
      <p:sp>
        <p:nvSpPr>
          <p:cNvPr id="105369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B3FC386-7753-514B-9058-0042BE307FE8}" type="slidenum">
              <a:rPr lang="en-US" altLang="zh-CN" sz="1200">
                <a:latin typeface="Garamond" charset="0"/>
              </a:rPr>
              <a:pPr eaLnBrk="1" hangingPunct="1"/>
              <a:t>511</a:t>
            </a:fld>
            <a:endParaRPr lang="en-US" altLang="zh-CN" sz="1200">
              <a:latin typeface="Garamond" charset="0"/>
            </a:endParaRPr>
          </a:p>
        </p:txBody>
      </p:sp>
      <p:sp>
        <p:nvSpPr>
          <p:cNvPr id="1053699" name="Rectangle 3"/>
          <p:cNvSpPr>
            <a:spLocks noChangeArrowheads="1"/>
          </p:cNvSpPr>
          <p:nvPr/>
        </p:nvSpPr>
        <p:spPr bwMode="auto">
          <a:xfrm>
            <a:off x="2895600" y="1828800"/>
            <a:ext cx="34290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altLang="zh-CN" sz="2000">
                <a:latin typeface="Times New Roman" charset="0"/>
              </a:rPr>
              <a:t>Architecture Centric Process</a:t>
            </a:r>
            <a:endParaRPr lang="en-AU" altLang="zh-CN" sz="2000">
              <a:latin typeface="Times New Roman" charset="0"/>
            </a:endParaRPr>
          </a:p>
        </p:txBody>
      </p:sp>
      <p:sp>
        <p:nvSpPr>
          <p:cNvPr id="1053700" name="Rectangle 4"/>
          <p:cNvSpPr>
            <a:spLocks noChangeArrowheads="1"/>
          </p:cNvSpPr>
          <p:nvPr/>
        </p:nvSpPr>
        <p:spPr bwMode="auto">
          <a:xfrm>
            <a:off x="1295400" y="2971800"/>
            <a:ext cx="27432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altLang="zh-CN" sz="2400">
                <a:latin typeface="Times New Roman" charset="0"/>
              </a:rPr>
              <a:t>Architecting Process</a:t>
            </a:r>
            <a:endParaRPr lang="en-AU" altLang="zh-CN" sz="2400">
              <a:latin typeface="Times New Roman" charset="0"/>
            </a:endParaRPr>
          </a:p>
        </p:txBody>
      </p:sp>
      <p:sp>
        <p:nvSpPr>
          <p:cNvPr id="1053701" name="Rectangle 5"/>
          <p:cNvSpPr>
            <a:spLocks noChangeArrowheads="1"/>
          </p:cNvSpPr>
          <p:nvPr/>
        </p:nvSpPr>
        <p:spPr bwMode="auto">
          <a:xfrm>
            <a:off x="4953000" y="2971800"/>
            <a:ext cx="2971800" cy="533400"/>
          </a:xfrm>
          <a:prstGeom prst="rect">
            <a:avLst/>
          </a:prstGeom>
          <a:solidFill>
            <a:schemeClr val="accent1"/>
          </a:solidFill>
          <a:ln w="9525">
            <a:solidFill>
              <a:schemeClr val="tx1"/>
            </a:solidFill>
            <a:miter lim="800000"/>
            <a:headEnd/>
            <a:tailEnd/>
          </a:ln>
        </p:spPr>
        <p:txBody>
          <a:bodyPr wrap="none" anchor="ctr"/>
          <a:lstStyle/>
          <a:p>
            <a:pPr algn="ctr"/>
            <a:r>
              <a:rPr lang="en-US" altLang="zh-CN" sz="2400">
                <a:latin typeface="Times New Roman" charset="0"/>
              </a:rPr>
              <a:t>Architecture Evaluation</a:t>
            </a:r>
            <a:endParaRPr lang="en-AU" altLang="zh-CN" sz="2400">
              <a:latin typeface="Times New Roman" charset="0"/>
            </a:endParaRPr>
          </a:p>
        </p:txBody>
      </p:sp>
      <p:sp>
        <p:nvSpPr>
          <p:cNvPr id="1053702" name="Rectangle 6"/>
          <p:cNvSpPr>
            <a:spLocks noChangeArrowheads="1"/>
          </p:cNvSpPr>
          <p:nvPr/>
        </p:nvSpPr>
        <p:spPr bwMode="auto">
          <a:xfrm>
            <a:off x="2743200" y="5867400"/>
            <a:ext cx="32766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altLang="zh-CN" sz="2400">
                <a:latin typeface="Times New Roman" charset="0"/>
              </a:rPr>
              <a:t>ADL</a:t>
            </a:r>
            <a:endParaRPr lang="en-AU" altLang="zh-CN" sz="2400">
              <a:latin typeface="Times New Roman" charset="0"/>
            </a:endParaRPr>
          </a:p>
        </p:txBody>
      </p:sp>
      <p:sp>
        <p:nvSpPr>
          <p:cNvPr id="1053703" name="Rectangle 7"/>
          <p:cNvSpPr>
            <a:spLocks noChangeArrowheads="1"/>
          </p:cNvSpPr>
          <p:nvPr/>
        </p:nvSpPr>
        <p:spPr bwMode="auto">
          <a:xfrm>
            <a:off x="2667000" y="4876800"/>
            <a:ext cx="34290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altLang="zh-CN" sz="2400">
                <a:latin typeface="Times New Roman" charset="0"/>
              </a:rPr>
              <a:t>Architecture Constituents</a:t>
            </a:r>
            <a:endParaRPr lang="en-AU" altLang="zh-CN" sz="2400">
              <a:latin typeface="Times New Roman" charset="0"/>
            </a:endParaRPr>
          </a:p>
        </p:txBody>
      </p:sp>
      <p:sp>
        <p:nvSpPr>
          <p:cNvPr id="1053704" name="Rectangle 8"/>
          <p:cNvSpPr>
            <a:spLocks noChangeArrowheads="1"/>
          </p:cNvSpPr>
          <p:nvPr/>
        </p:nvSpPr>
        <p:spPr bwMode="auto">
          <a:xfrm>
            <a:off x="2743200" y="3962400"/>
            <a:ext cx="3352800" cy="533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r>
              <a:rPr lang="en-US" altLang="zh-CN" sz="2400">
                <a:latin typeface="Times New Roman" charset="0"/>
              </a:rPr>
              <a:t>Architecture Composition</a:t>
            </a:r>
            <a:endParaRPr lang="en-AU" altLang="zh-CN" sz="2400">
              <a:latin typeface="Times New Roman" charset="0"/>
            </a:endParaRPr>
          </a:p>
        </p:txBody>
      </p:sp>
      <p:sp>
        <p:nvSpPr>
          <p:cNvPr id="1053705" name="Line 9"/>
          <p:cNvSpPr>
            <a:spLocks noChangeShapeType="1"/>
          </p:cNvSpPr>
          <p:nvPr/>
        </p:nvSpPr>
        <p:spPr bwMode="auto">
          <a:xfrm flipH="1">
            <a:off x="2590800" y="2362200"/>
            <a:ext cx="1600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53706" name="Line 10"/>
          <p:cNvSpPr>
            <a:spLocks noChangeShapeType="1"/>
          </p:cNvSpPr>
          <p:nvPr/>
        </p:nvSpPr>
        <p:spPr bwMode="auto">
          <a:xfrm>
            <a:off x="4800600" y="2362200"/>
            <a:ext cx="12954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53707" name="Line 11"/>
          <p:cNvSpPr>
            <a:spLocks noChangeShapeType="1"/>
          </p:cNvSpPr>
          <p:nvPr/>
        </p:nvSpPr>
        <p:spPr bwMode="auto">
          <a:xfrm>
            <a:off x="3200400" y="3505200"/>
            <a:ext cx="9144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53708" name="Line 12"/>
          <p:cNvSpPr>
            <a:spLocks noChangeShapeType="1"/>
          </p:cNvSpPr>
          <p:nvPr/>
        </p:nvSpPr>
        <p:spPr bwMode="auto">
          <a:xfrm flipH="1">
            <a:off x="4724400" y="3505200"/>
            <a:ext cx="1371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53709" name="Line 13"/>
          <p:cNvSpPr>
            <a:spLocks noChangeShapeType="1"/>
          </p:cNvSpPr>
          <p:nvPr/>
        </p:nvSpPr>
        <p:spPr bwMode="auto">
          <a:xfrm>
            <a:off x="4343400" y="4495800"/>
            <a:ext cx="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053710" name="Line 14"/>
          <p:cNvSpPr>
            <a:spLocks noChangeShapeType="1"/>
          </p:cNvSpPr>
          <p:nvPr/>
        </p:nvSpPr>
        <p:spPr bwMode="auto">
          <a:xfrm>
            <a:off x="4343400" y="54102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745" name="Rectangle 2"/>
          <p:cNvSpPr>
            <a:spLocks noGrp="1" noChangeArrowheads="1"/>
          </p:cNvSpPr>
          <p:nvPr>
            <p:ph type="title"/>
          </p:nvPr>
        </p:nvSpPr>
        <p:spPr/>
        <p:txBody>
          <a:bodyPr/>
          <a:lstStyle/>
          <a:p>
            <a:pPr eaLnBrk="1" hangingPunct="1"/>
            <a:r>
              <a:rPr lang="en-US" altLang="zh-CN">
                <a:latin typeface="Garamond" charset="0"/>
                <a:ea typeface="宋体" charset="0"/>
              </a:rPr>
              <a:t>Benefits</a:t>
            </a:r>
            <a:endParaRPr lang="en-AU" altLang="zh-CN">
              <a:latin typeface="Garamond" charset="0"/>
              <a:ea typeface="宋体" charset="0"/>
            </a:endParaRPr>
          </a:p>
        </p:txBody>
      </p:sp>
      <p:sp>
        <p:nvSpPr>
          <p:cNvPr id="1055746" name="Rectangle 3"/>
          <p:cNvSpPr>
            <a:spLocks noGrp="1" noChangeArrowheads="1"/>
          </p:cNvSpPr>
          <p:nvPr>
            <p:ph idx="1"/>
          </p:nvPr>
        </p:nvSpPr>
        <p:spPr/>
        <p:txBody>
          <a:bodyPr/>
          <a:lstStyle/>
          <a:p>
            <a:pPr eaLnBrk="1" hangingPunct="1"/>
            <a:r>
              <a:rPr lang="en-US" altLang="zh-CN" sz="2600">
                <a:latin typeface="Arial" charset="0"/>
                <a:ea typeface="宋体" charset="0"/>
              </a:rPr>
              <a:t>Financial</a:t>
            </a:r>
          </a:p>
          <a:p>
            <a:pPr eaLnBrk="1" hangingPunct="1"/>
            <a:r>
              <a:rPr lang="en-US" altLang="zh-CN" sz="2600">
                <a:latin typeface="Arial" charset="0"/>
                <a:ea typeface="宋体" charset="0"/>
              </a:rPr>
              <a:t>Increased Understanding and Documentation of System</a:t>
            </a:r>
          </a:p>
          <a:p>
            <a:pPr eaLnBrk="1" hangingPunct="1"/>
            <a:r>
              <a:rPr lang="en-US" altLang="zh-CN" sz="2600">
                <a:latin typeface="Arial" charset="0"/>
                <a:ea typeface="宋体" charset="0"/>
              </a:rPr>
              <a:t>Detection of Problems with Existing Architecture</a:t>
            </a:r>
          </a:p>
          <a:p>
            <a:pPr eaLnBrk="1" hangingPunct="1"/>
            <a:r>
              <a:rPr lang="en-US" altLang="zh-CN" sz="2600">
                <a:latin typeface="Arial" charset="0"/>
                <a:ea typeface="宋体" charset="0"/>
              </a:rPr>
              <a:t>Prediction of final product quality/Risk Management</a:t>
            </a:r>
          </a:p>
          <a:p>
            <a:pPr eaLnBrk="1" hangingPunct="1"/>
            <a:r>
              <a:rPr lang="en-US" altLang="zh-CN" sz="2600">
                <a:latin typeface="Arial" charset="0"/>
                <a:ea typeface="宋体" charset="0"/>
              </a:rPr>
              <a:t>Clarification and Prioritisation of Requirements</a:t>
            </a:r>
          </a:p>
          <a:p>
            <a:pPr eaLnBrk="1" hangingPunct="1"/>
            <a:r>
              <a:rPr lang="en-US" altLang="zh-CN" sz="2600">
                <a:latin typeface="Arial" charset="0"/>
                <a:ea typeface="宋体" charset="0"/>
              </a:rPr>
              <a:t>Organisational Learning</a:t>
            </a:r>
            <a:endParaRPr lang="en-AU" altLang="zh-CN" sz="2600">
              <a:latin typeface="Arial" charset="0"/>
              <a:ea typeface="宋体" charset="0"/>
            </a:endParaRPr>
          </a:p>
        </p:txBody>
      </p:sp>
      <p:sp>
        <p:nvSpPr>
          <p:cNvPr id="10557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9E25D4F-9C73-D349-B502-ABEC42853935}" type="slidenum">
              <a:rPr lang="en-US" altLang="zh-CN" sz="1200">
                <a:latin typeface="Garamond" charset="0"/>
              </a:rPr>
              <a:pPr eaLnBrk="1" hangingPunct="1"/>
              <a:t>512</a:t>
            </a:fld>
            <a:endParaRPr lang="en-US" altLang="zh-CN" sz="1200">
              <a:latin typeface="Garamond" charset="0"/>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3" name="Rectangle 2"/>
          <p:cNvSpPr>
            <a:spLocks noGrp="1" noChangeArrowheads="1"/>
          </p:cNvSpPr>
          <p:nvPr>
            <p:ph type="title"/>
          </p:nvPr>
        </p:nvSpPr>
        <p:spPr/>
        <p:txBody>
          <a:bodyPr/>
          <a:lstStyle/>
          <a:p>
            <a:pPr eaLnBrk="1" hangingPunct="1"/>
            <a:r>
              <a:rPr lang="en-US" altLang="zh-CN">
                <a:latin typeface="Garamond" charset="0"/>
                <a:ea typeface="宋体" charset="0"/>
              </a:rPr>
              <a:t>Evaluation Preconditions</a:t>
            </a:r>
            <a:endParaRPr lang="en-AU" altLang="zh-CN">
              <a:latin typeface="Garamond" charset="0"/>
              <a:ea typeface="宋体" charset="0"/>
            </a:endParaRPr>
          </a:p>
        </p:txBody>
      </p:sp>
      <p:sp>
        <p:nvSpPr>
          <p:cNvPr id="1057794" name="Rectangle 3"/>
          <p:cNvSpPr>
            <a:spLocks noGrp="1" noChangeArrowheads="1"/>
          </p:cNvSpPr>
          <p:nvPr>
            <p:ph idx="1"/>
          </p:nvPr>
        </p:nvSpPr>
        <p:spPr/>
        <p:txBody>
          <a:bodyPr/>
          <a:lstStyle/>
          <a:p>
            <a:pPr eaLnBrk="1" hangingPunct="1"/>
            <a:r>
              <a:rPr lang="en-US" altLang="zh-CN">
                <a:latin typeface="Arial" charset="0"/>
                <a:ea typeface="宋体" charset="0"/>
              </a:rPr>
              <a:t>Understanding of Evaluation Context	</a:t>
            </a:r>
          </a:p>
          <a:p>
            <a:pPr eaLnBrk="1" hangingPunct="1"/>
            <a:r>
              <a:rPr lang="en-US" altLang="zh-CN">
                <a:latin typeface="Arial" charset="0"/>
                <a:ea typeface="宋体" charset="0"/>
              </a:rPr>
              <a:t>The Right People	</a:t>
            </a:r>
          </a:p>
          <a:p>
            <a:pPr eaLnBrk="1" hangingPunct="1"/>
            <a:r>
              <a:rPr lang="en-US" altLang="zh-CN">
                <a:latin typeface="Arial" charset="0"/>
                <a:ea typeface="宋体" charset="0"/>
              </a:rPr>
              <a:t>Organisational Expectations and Support</a:t>
            </a:r>
          </a:p>
          <a:p>
            <a:pPr eaLnBrk="1" hangingPunct="1"/>
            <a:r>
              <a:rPr lang="en-US" altLang="zh-CN">
                <a:latin typeface="Arial" charset="0"/>
                <a:ea typeface="宋体" charset="0"/>
              </a:rPr>
              <a:t>Evaluation Preparation</a:t>
            </a:r>
          </a:p>
          <a:p>
            <a:pPr eaLnBrk="1" hangingPunct="1"/>
            <a:r>
              <a:rPr lang="en-US" altLang="zh-CN">
                <a:latin typeface="Arial" charset="0"/>
                <a:ea typeface="宋体" charset="0"/>
              </a:rPr>
              <a:t>Architecture Representation</a:t>
            </a:r>
            <a:endParaRPr lang="en-AU" altLang="zh-CN">
              <a:latin typeface="Arial" charset="0"/>
              <a:ea typeface="宋体" charset="0"/>
            </a:endParaRPr>
          </a:p>
        </p:txBody>
      </p:sp>
      <p:sp>
        <p:nvSpPr>
          <p:cNvPr id="10577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1E4A78B-784C-D040-87E7-6FDC80C8AB96}" type="slidenum">
              <a:rPr lang="en-US" altLang="zh-CN" sz="1200">
                <a:latin typeface="Garamond" charset="0"/>
              </a:rPr>
              <a:pPr eaLnBrk="1" hangingPunct="1"/>
              <a:t>513</a:t>
            </a:fld>
            <a:endParaRPr lang="en-US" altLang="zh-CN" sz="1200">
              <a:latin typeface="Garamond" charset="0"/>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1" name="Rectangle 2"/>
          <p:cNvSpPr>
            <a:spLocks noGrp="1" noChangeArrowheads="1"/>
          </p:cNvSpPr>
          <p:nvPr>
            <p:ph type="title"/>
          </p:nvPr>
        </p:nvSpPr>
        <p:spPr>
          <a:xfrm>
            <a:off x="685800" y="381000"/>
            <a:ext cx="7772400" cy="1143000"/>
          </a:xfrm>
        </p:spPr>
        <p:txBody>
          <a:bodyPr/>
          <a:lstStyle/>
          <a:p>
            <a:pPr eaLnBrk="1" hangingPunct="1"/>
            <a:r>
              <a:rPr lang="en-US" altLang="zh-CN">
                <a:latin typeface="Garamond" charset="0"/>
                <a:ea typeface="宋体" charset="0"/>
              </a:rPr>
              <a:t>Evaluation Activities	</a:t>
            </a:r>
            <a:endParaRPr lang="en-AU" altLang="zh-CN">
              <a:latin typeface="Garamond" charset="0"/>
              <a:ea typeface="宋体" charset="0"/>
            </a:endParaRPr>
          </a:p>
        </p:txBody>
      </p:sp>
      <p:sp>
        <p:nvSpPr>
          <p:cNvPr id="1059842" name="Rectangle 3"/>
          <p:cNvSpPr>
            <a:spLocks noGrp="1" noChangeArrowheads="1"/>
          </p:cNvSpPr>
          <p:nvPr>
            <p:ph idx="1"/>
          </p:nvPr>
        </p:nvSpPr>
        <p:spPr>
          <a:xfrm>
            <a:off x="685800" y="1677988"/>
            <a:ext cx="7847013" cy="4341812"/>
          </a:xfrm>
        </p:spPr>
        <p:txBody>
          <a:bodyPr/>
          <a:lstStyle/>
          <a:p>
            <a:pPr eaLnBrk="1" hangingPunct="1">
              <a:lnSpc>
                <a:spcPct val="90000"/>
              </a:lnSpc>
            </a:pPr>
            <a:r>
              <a:rPr lang="en-US" altLang="zh-CN" sz="2600">
                <a:latin typeface="Arial" charset="0"/>
                <a:ea typeface="宋体" charset="0"/>
              </a:rPr>
              <a:t>Recording and Prioritising</a:t>
            </a:r>
          </a:p>
          <a:p>
            <a:pPr eaLnBrk="1" hangingPunct="1">
              <a:lnSpc>
                <a:spcPct val="90000"/>
              </a:lnSpc>
            </a:pPr>
            <a:r>
              <a:rPr lang="en-US" altLang="zh-CN" sz="2600">
                <a:latin typeface="Arial" charset="0"/>
                <a:ea typeface="宋体" charset="0"/>
              </a:rPr>
              <a:t>Evaluating</a:t>
            </a:r>
          </a:p>
          <a:p>
            <a:pPr marL="742950" lvl="1" indent="-285750" eaLnBrk="1" hangingPunct="1">
              <a:lnSpc>
                <a:spcPct val="90000"/>
              </a:lnSpc>
            </a:pPr>
            <a:r>
              <a:rPr lang="en-US" altLang="zh-CN" sz="2200">
                <a:latin typeface="Arial" charset="0"/>
                <a:ea typeface="宋体" charset="0"/>
              </a:rPr>
              <a:t>Cost</a:t>
            </a:r>
          </a:p>
          <a:p>
            <a:pPr marL="742950" lvl="1" indent="-285750" eaLnBrk="1" hangingPunct="1">
              <a:lnSpc>
                <a:spcPct val="90000"/>
              </a:lnSpc>
            </a:pPr>
            <a:r>
              <a:rPr lang="en-US" altLang="zh-CN" sz="2200">
                <a:latin typeface="Arial" charset="0"/>
                <a:ea typeface="宋体" charset="0"/>
              </a:rPr>
              <a:t>Functionality</a:t>
            </a:r>
          </a:p>
          <a:p>
            <a:pPr marL="742950" lvl="1" indent="-285750" eaLnBrk="1" hangingPunct="1">
              <a:lnSpc>
                <a:spcPct val="90000"/>
              </a:lnSpc>
            </a:pPr>
            <a:r>
              <a:rPr lang="en-US" altLang="zh-CN" sz="2200">
                <a:latin typeface="Arial" charset="0"/>
                <a:ea typeface="宋体" charset="0"/>
              </a:rPr>
              <a:t>Performance</a:t>
            </a:r>
          </a:p>
          <a:p>
            <a:pPr marL="742950" lvl="1" indent="-285750" eaLnBrk="1" hangingPunct="1">
              <a:lnSpc>
                <a:spcPct val="90000"/>
              </a:lnSpc>
            </a:pPr>
            <a:r>
              <a:rPr lang="en-US" altLang="zh-CN" sz="2200">
                <a:latin typeface="Arial" charset="0"/>
                <a:ea typeface="宋体" charset="0"/>
              </a:rPr>
              <a:t>Modifiability</a:t>
            </a:r>
          </a:p>
          <a:p>
            <a:pPr marL="742950" lvl="1" indent="-285750" eaLnBrk="1" hangingPunct="1">
              <a:lnSpc>
                <a:spcPct val="90000"/>
              </a:lnSpc>
            </a:pPr>
            <a:r>
              <a:rPr lang="en-US" altLang="zh-CN" sz="2200">
                <a:latin typeface="Arial" charset="0"/>
                <a:ea typeface="宋体" charset="0"/>
              </a:rPr>
              <a:t>…</a:t>
            </a:r>
          </a:p>
          <a:p>
            <a:pPr eaLnBrk="1" hangingPunct="1">
              <a:lnSpc>
                <a:spcPct val="90000"/>
              </a:lnSpc>
            </a:pPr>
            <a:r>
              <a:rPr lang="en-US" altLang="zh-CN" sz="2600">
                <a:latin typeface="Arial" charset="0"/>
                <a:ea typeface="宋体" charset="0"/>
              </a:rPr>
              <a:t>Reviewing Requirements</a:t>
            </a:r>
          </a:p>
          <a:p>
            <a:pPr eaLnBrk="1" hangingPunct="1">
              <a:lnSpc>
                <a:spcPct val="90000"/>
              </a:lnSpc>
            </a:pPr>
            <a:r>
              <a:rPr lang="en-US" altLang="zh-CN" sz="2600">
                <a:latin typeface="Arial" charset="0"/>
                <a:ea typeface="宋体" charset="0"/>
              </a:rPr>
              <a:t>Reviewing Issues</a:t>
            </a:r>
          </a:p>
          <a:p>
            <a:pPr eaLnBrk="1" hangingPunct="1">
              <a:lnSpc>
                <a:spcPct val="90000"/>
              </a:lnSpc>
            </a:pPr>
            <a:r>
              <a:rPr lang="en-US" altLang="zh-CN" sz="2600">
                <a:latin typeface="Arial" charset="0"/>
                <a:ea typeface="宋体" charset="0"/>
              </a:rPr>
              <a:t>Reporting Issues</a:t>
            </a:r>
            <a:endParaRPr lang="en-AU" altLang="zh-CN" sz="2600">
              <a:latin typeface="Arial" charset="0"/>
              <a:ea typeface="宋体" charset="0"/>
            </a:endParaRPr>
          </a:p>
        </p:txBody>
      </p:sp>
      <p:sp>
        <p:nvSpPr>
          <p:cNvPr id="10598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409BD13-1EDC-AF4E-A21B-BE2F58994CCB}" type="slidenum">
              <a:rPr lang="en-US" altLang="zh-CN" sz="1200">
                <a:latin typeface="Garamond" charset="0"/>
              </a:rPr>
              <a:pPr eaLnBrk="1" hangingPunct="1"/>
              <a:t>514</a:t>
            </a:fld>
            <a:endParaRPr lang="en-US" altLang="zh-CN" sz="1200">
              <a:latin typeface="Garamond" charset="0"/>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89" name="Rectangle 2"/>
          <p:cNvSpPr>
            <a:spLocks noGrp="1" noChangeArrowheads="1"/>
          </p:cNvSpPr>
          <p:nvPr>
            <p:ph type="title"/>
          </p:nvPr>
        </p:nvSpPr>
        <p:spPr/>
        <p:txBody>
          <a:bodyPr/>
          <a:lstStyle/>
          <a:p>
            <a:pPr eaLnBrk="1" hangingPunct="1"/>
            <a:r>
              <a:rPr lang="en-US" altLang="zh-CN">
                <a:latin typeface="Garamond" charset="0"/>
                <a:ea typeface="宋体" charset="0"/>
              </a:rPr>
              <a:t>Evaluation Output	</a:t>
            </a:r>
            <a:endParaRPr lang="en-AU" altLang="zh-CN">
              <a:latin typeface="Garamond" charset="0"/>
              <a:ea typeface="宋体" charset="0"/>
            </a:endParaRPr>
          </a:p>
        </p:txBody>
      </p:sp>
      <p:sp>
        <p:nvSpPr>
          <p:cNvPr id="1061890" name="Rectangle 3"/>
          <p:cNvSpPr>
            <a:spLocks noGrp="1" noChangeArrowheads="1"/>
          </p:cNvSpPr>
          <p:nvPr>
            <p:ph idx="1"/>
          </p:nvPr>
        </p:nvSpPr>
        <p:spPr/>
        <p:txBody>
          <a:bodyPr/>
          <a:lstStyle/>
          <a:p>
            <a:pPr eaLnBrk="1" hangingPunct="1"/>
            <a:r>
              <a:rPr lang="en-US" altLang="zh-CN">
                <a:latin typeface="Arial" charset="0"/>
                <a:ea typeface="宋体" charset="0"/>
              </a:rPr>
              <a:t>Ranked Issues</a:t>
            </a:r>
          </a:p>
          <a:p>
            <a:pPr eaLnBrk="1" hangingPunct="1"/>
            <a:r>
              <a:rPr lang="en-US" altLang="zh-CN">
                <a:latin typeface="Arial" charset="0"/>
                <a:ea typeface="宋体" charset="0"/>
              </a:rPr>
              <a:t>Report</a:t>
            </a:r>
          </a:p>
          <a:p>
            <a:pPr eaLnBrk="1" hangingPunct="1"/>
            <a:r>
              <a:rPr lang="en-US" altLang="zh-CN">
                <a:latin typeface="Arial" charset="0"/>
                <a:ea typeface="宋体" charset="0"/>
              </a:rPr>
              <a:t>Scenario Set</a:t>
            </a:r>
          </a:p>
          <a:p>
            <a:pPr eaLnBrk="1" hangingPunct="1"/>
            <a:r>
              <a:rPr lang="en-US" altLang="zh-CN">
                <a:latin typeface="Arial" charset="0"/>
                <a:ea typeface="宋体" charset="0"/>
              </a:rPr>
              <a:t>Preliminary System Predictions</a:t>
            </a:r>
          </a:p>
          <a:p>
            <a:pPr eaLnBrk="1" hangingPunct="1"/>
            <a:r>
              <a:rPr lang="en-US" altLang="zh-CN">
                <a:latin typeface="Arial" charset="0"/>
                <a:ea typeface="宋体" charset="0"/>
              </a:rPr>
              <a:t>Enhanced Documentation</a:t>
            </a:r>
          </a:p>
          <a:p>
            <a:pPr eaLnBrk="1" hangingPunct="1">
              <a:buFont typeface="Wingdings" charset="0"/>
              <a:buNone/>
            </a:pPr>
            <a:endParaRPr lang="en-AU" altLang="zh-CN">
              <a:latin typeface="Arial" charset="0"/>
              <a:ea typeface="宋体" charset="0"/>
            </a:endParaRPr>
          </a:p>
        </p:txBody>
      </p:sp>
      <p:sp>
        <p:nvSpPr>
          <p:cNvPr id="10618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0D59AA9-19C4-C14A-8998-7D34D4729E53}" type="slidenum">
              <a:rPr lang="en-US" altLang="zh-CN" sz="1200">
                <a:latin typeface="Garamond" charset="0"/>
              </a:rPr>
              <a:pPr eaLnBrk="1" hangingPunct="1"/>
              <a:t>515</a:t>
            </a:fld>
            <a:endParaRPr lang="en-US" altLang="zh-CN" sz="1200">
              <a:latin typeface="Garamond" charset="0"/>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7" name="Rectangle 2"/>
          <p:cNvSpPr>
            <a:spLocks noGrp="1" noChangeArrowheads="1"/>
          </p:cNvSpPr>
          <p:nvPr>
            <p:ph type="title"/>
          </p:nvPr>
        </p:nvSpPr>
        <p:spPr>
          <a:xfrm>
            <a:off x="700088" y="387350"/>
            <a:ext cx="7758112" cy="990600"/>
          </a:xfrm>
        </p:spPr>
        <p:txBody>
          <a:bodyPr/>
          <a:lstStyle/>
          <a:p>
            <a:pPr eaLnBrk="1" hangingPunct="1"/>
            <a:r>
              <a:rPr lang="en-US" altLang="zh-CN">
                <a:latin typeface="Garamond" charset="0"/>
                <a:ea typeface="宋体" charset="0"/>
              </a:rPr>
              <a:t>Evaluation Approaches</a:t>
            </a:r>
            <a:endParaRPr lang="en-AU" altLang="zh-CN">
              <a:latin typeface="Garamond" charset="0"/>
              <a:ea typeface="宋体" charset="0"/>
            </a:endParaRPr>
          </a:p>
        </p:txBody>
      </p:sp>
      <p:graphicFrame>
        <p:nvGraphicFramePr>
          <p:cNvPr id="528438" name="Group 54"/>
          <p:cNvGraphicFramePr>
            <a:graphicFrameLocks noGrp="1"/>
          </p:cNvGraphicFramePr>
          <p:nvPr>
            <p:ph type="tbl" idx="1"/>
          </p:nvPr>
        </p:nvGraphicFramePr>
        <p:xfrm>
          <a:off x="228600" y="1295400"/>
          <a:ext cx="8686800" cy="4665664"/>
        </p:xfrm>
        <a:graphic>
          <a:graphicData uri="http://schemas.openxmlformats.org/drawingml/2006/table">
            <a:tb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447800">
                  <a:extLst>
                    <a:ext uri="{9D8B030D-6E8A-4147-A177-3AD203B41FA5}">
                      <a16:colId xmlns:a16="http://schemas.microsoft.com/office/drawing/2014/main" val="20005"/>
                    </a:ext>
                  </a:extLst>
                </a:gridCol>
              </a:tblGrid>
              <a:tr h="701776">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2000" b="1" i="0" u="none" strike="noStrike" cap="none" normalizeH="0" baseline="0">
                          <a:ln>
                            <a:noFill/>
                          </a:ln>
                          <a:solidFill>
                            <a:schemeClr val="tx1"/>
                          </a:solidFill>
                          <a:effectLst/>
                          <a:latin typeface="Arial" charset="0"/>
                          <a:ea typeface="宋体" charset="0"/>
                          <a:cs typeface="宋体" charset="0"/>
                        </a:rPr>
                        <a:t>Review Method</a:t>
                      </a:r>
                      <a:endParaRPr kumimoji="0" lang="en-AU" altLang="zh-CN" sz="2000" b="1"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1" i="0" u="none" strike="noStrike" cap="none" normalizeH="0" baseline="0">
                          <a:ln>
                            <a:noFill/>
                          </a:ln>
                          <a:solidFill>
                            <a:schemeClr val="tx1"/>
                          </a:solidFill>
                          <a:effectLst/>
                          <a:latin typeface="Arial" charset="0"/>
                          <a:ea typeface="宋体" charset="0"/>
                          <a:cs typeface="宋体" charset="0"/>
                        </a:rPr>
                        <a:t>Generality</a:t>
                      </a:r>
                      <a:endParaRPr kumimoji="0" lang="en-AU" altLang="zh-CN" sz="1700" b="1"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2000" b="1" i="0" u="none" strike="noStrike" cap="none" normalizeH="0" baseline="0">
                          <a:ln>
                            <a:noFill/>
                          </a:ln>
                          <a:solidFill>
                            <a:schemeClr val="tx1"/>
                          </a:solidFill>
                          <a:effectLst/>
                          <a:latin typeface="Arial" charset="0"/>
                          <a:ea typeface="宋体" charset="0"/>
                          <a:cs typeface="宋体" charset="0"/>
                        </a:rPr>
                        <a:t>Level of Detail</a:t>
                      </a:r>
                      <a:endParaRPr kumimoji="0" lang="en-AU" altLang="zh-CN" sz="2000" b="1"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2000" b="1" i="0" u="none" strike="noStrike" cap="none" normalizeH="0" baseline="0">
                          <a:ln>
                            <a:noFill/>
                          </a:ln>
                          <a:solidFill>
                            <a:schemeClr val="tx1"/>
                          </a:solidFill>
                          <a:effectLst/>
                          <a:latin typeface="Arial" charset="0"/>
                          <a:ea typeface="宋体" charset="0"/>
                          <a:cs typeface="宋体" charset="0"/>
                        </a:rPr>
                        <a:t>Phase</a:t>
                      </a:r>
                      <a:endParaRPr kumimoji="0" lang="en-AU" altLang="zh-CN" sz="2000" b="1"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2000" b="1" i="0" u="none" strike="noStrike" cap="none" normalizeH="0" baseline="0">
                          <a:ln>
                            <a:noFill/>
                          </a:ln>
                          <a:solidFill>
                            <a:schemeClr val="tx1"/>
                          </a:solidFill>
                          <a:effectLst/>
                          <a:latin typeface="Arial" charset="0"/>
                          <a:ea typeface="宋体" charset="0"/>
                          <a:cs typeface="宋体" charset="0"/>
                        </a:rPr>
                        <a:t>What is Evaluated</a:t>
                      </a:r>
                      <a:endParaRPr kumimoji="0" lang="en-AU" altLang="zh-CN" sz="2000" b="1"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2000" b="1" i="0" u="none" strike="noStrike" cap="none" normalizeH="0" baseline="0">
                          <a:ln>
                            <a:noFill/>
                          </a:ln>
                          <a:solidFill>
                            <a:schemeClr val="tx1"/>
                          </a:solidFill>
                          <a:effectLst/>
                          <a:latin typeface="Arial" charset="0"/>
                          <a:ea typeface="宋体" charset="0"/>
                          <a:cs typeface="宋体" charset="0"/>
                        </a:rPr>
                        <a:t>Example</a:t>
                      </a:r>
                      <a:endParaRPr kumimoji="0" lang="en-AU" altLang="zh-CN" sz="2000" b="1"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1610">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500" b="0" i="0" u="none" strike="noStrike" cap="none" normalizeH="0" baseline="0">
                          <a:ln>
                            <a:noFill/>
                          </a:ln>
                          <a:solidFill>
                            <a:schemeClr val="tx1"/>
                          </a:solidFill>
                          <a:effectLst/>
                          <a:latin typeface="Arial" charset="0"/>
                          <a:ea typeface="宋体" charset="0"/>
                          <a:cs typeface="宋体" charset="0"/>
                        </a:rPr>
                        <a:t>Questionnaire</a:t>
                      </a:r>
                      <a:endParaRPr kumimoji="0" lang="en-AU" altLang="zh-CN" sz="15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General</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Coarse</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Early</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Artifact</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Process</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SREM</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extLst>
                  <a:ext uri="{0D108BD9-81ED-4DB2-BD59-A6C34878D82A}">
                    <a16:rowId xmlns:a16="http://schemas.microsoft.com/office/drawing/2014/main" val="10001"/>
                  </a:ext>
                </a:extLst>
              </a:tr>
              <a:tr h="685899">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Checklist</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Domain-specific</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Varies</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Middle</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Artifact</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Process</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AT&amp;T </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extLst>
                  <a:ext uri="{0D108BD9-81ED-4DB2-BD59-A6C34878D82A}">
                    <a16:rowId xmlns:a16="http://schemas.microsoft.com/office/drawing/2014/main" val="10002"/>
                  </a:ext>
                </a:extLst>
              </a:tr>
              <a:tr h="8687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Scenarios</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System-Specific</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Medium</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Middle</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Artifact</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SAAM breeds, ATAM</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CC">
                        <a:alpha val="50195"/>
                      </a:srgbClr>
                    </a:solidFill>
                  </a:tcPr>
                </a:tc>
                <a:extLst>
                  <a:ext uri="{0D108BD9-81ED-4DB2-BD59-A6C34878D82A}">
                    <a16:rowId xmlns:a16="http://schemas.microsoft.com/office/drawing/2014/main" val="10003"/>
                  </a:ext>
                </a:extLst>
              </a:tr>
              <a:tr h="8687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Metric</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General or domain-specific</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Fine</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Middle</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Artifact</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Adapted Traditional Metrics</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68793">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Prototype, Simulation, Experiment</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Domain-specific</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Varies</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Early</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r>
                        <a:rPr kumimoji="0" lang="en-US" altLang="zh-CN" sz="1700" b="0" i="0" u="none" strike="noStrike" cap="none" normalizeH="0" baseline="0">
                          <a:ln>
                            <a:noFill/>
                          </a:ln>
                          <a:solidFill>
                            <a:schemeClr val="tx1"/>
                          </a:solidFill>
                          <a:effectLst/>
                          <a:latin typeface="Arial" charset="0"/>
                          <a:ea typeface="宋体" charset="0"/>
                          <a:cs typeface="宋体" charset="0"/>
                        </a:rPr>
                        <a:t>Artifacts</a:t>
                      </a:r>
                      <a:endParaRPr kumimoji="0" lang="en-AU"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charset="0"/>
                        <a:buNone/>
                        <a:tabLst/>
                      </a:pPr>
                      <a:endParaRPr kumimoji="0" lang="en-US" altLang="zh-CN" sz="1700" b="0" i="0" u="none" strike="noStrike" cap="none" normalizeH="0" baseline="0">
                        <a:ln>
                          <a:noFill/>
                        </a:ln>
                        <a:solidFill>
                          <a:schemeClr val="tx1"/>
                        </a:solidFill>
                        <a:effectLst/>
                        <a:latin typeface="Arial" charset="0"/>
                        <a:ea typeface="宋体" charset="0"/>
                        <a:cs typeface="宋体" charset="0"/>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6398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7B66E93-564F-CE46-9A8C-BB6689F9C3D5}" type="slidenum">
              <a:rPr lang="en-US" altLang="zh-CN" sz="1200">
                <a:latin typeface="Garamond" charset="0"/>
              </a:rPr>
              <a:pPr eaLnBrk="1" hangingPunct="1"/>
              <a:t>516</a:t>
            </a:fld>
            <a:endParaRPr lang="en-US" altLang="zh-CN" sz="1200">
              <a:latin typeface="Garamond" charset="0"/>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985" name="Rectangle 2"/>
          <p:cNvSpPr>
            <a:spLocks noGrp="1" noChangeArrowheads="1"/>
          </p:cNvSpPr>
          <p:nvPr>
            <p:ph type="title"/>
          </p:nvPr>
        </p:nvSpPr>
        <p:spPr/>
        <p:txBody>
          <a:bodyPr/>
          <a:lstStyle/>
          <a:p>
            <a:pPr eaLnBrk="1" hangingPunct="1"/>
            <a:r>
              <a:rPr lang="en-US" altLang="zh-CN">
                <a:latin typeface="Garamond" charset="0"/>
                <a:ea typeface="宋体" charset="0"/>
              </a:rPr>
              <a:t>Scenario Based Analysis</a:t>
            </a:r>
            <a:endParaRPr lang="en-AU" altLang="zh-CN">
              <a:latin typeface="Garamond" charset="0"/>
              <a:ea typeface="宋体" charset="0"/>
            </a:endParaRPr>
          </a:p>
        </p:txBody>
      </p:sp>
      <p:sp>
        <p:nvSpPr>
          <p:cNvPr id="1065986" name="Rectangle 3"/>
          <p:cNvSpPr>
            <a:spLocks noGrp="1" noChangeArrowheads="1"/>
          </p:cNvSpPr>
          <p:nvPr>
            <p:ph idx="1"/>
          </p:nvPr>
        </p:nvSpPr>
        <p:spPr/>
        <p:txBody>
          <a:bodyPr/>
          <a:lstStyle/>
          <a:p>
            <a:pPr eaLnBrk="1" hangingPunct="1">
              <a:lnSpc>
                <a:spcPct val="90000"/>
              </a:lnSpc>
            </a:pPr>
            <a:r>
              <a:rPr lang="en-US" altLang="zh-CN" sz="2600" b="1">
                <a:latin typeface="Arial" charset="0"/>
                <a:ea typeface="宋体" charset="0"/>
              </a:rPr>
              <a:t>SAAM</a:t>
            </a:r>
            <a:r>
              <a:rPr lang="en-US" altLang="zh-CN" sz="2600">
                <a:latin typeface="Arial" charset="0"/>
                <a:ea typeface="宋体" charset="0"/>
              </a:rPr>
              <a:t> (Scenario-based architecture analysis Method)</a:t>
            </a:r>
          </a:p>
          <a:p>
            <a:pPr lvl="1" eaLnBrk="1" hangingPunct="1">
              <a:lnSpc>
                <a:spcPct val="90000"/>
              </a:lnSpc>
            </a:pPr>
            <a:r>
              <a:rPr lang="en-US" altLang="zh-CN" b="1">
                <a:latin typeface="Arial" charset="0"/>
                <a:ea typeface="宋体" charset="0"/>
              </a:rPr>
              <a:t>SAAMCS</a:t>
            </a:r>
            <a:r>
              <a:rPr lang="en-US" altLang="zh-CN">
                <a:latin typeface="Arial" charset="0"/>
                <a:ea typeface="宋体" charset="0"/>
              </a:rPr>
              <a:t> (SAAM Complexity of Changes)</a:t>
            </a:r>
          </a:p>
          <a:p>
            <a:pPr lvl="1" eaLnBrk="1" hangingPunct="1">
              <a:lnSpc>
                <a:spcPct val="90000"/>
              </a:lnSpc>
            </a:pPr>
            <a:r>
              <a:rPr lang="en-US" altLang="zh-CN" b="1">
                <a:latin typeface="Arial" charset="0"/>
                <a:ea typeface="宋体" charset="0"/>
              </a:rPr>
              <a:t>ESAAMI</a:t>
            </a:r>
            <a:r>
              <a:rPr lang="en-US" altLang="zh-CN">
                <a:latin typeface="Arial" charset="0"/>
                <a:ea typeface="宋体" charset="0"/>
              </a:rPr>
              <a:t> ( Integrating SAAM in Domain Centric and Reused Based Development Process)</a:t>
            </a:r>
          </a:p>
          <a:p>
            <a:pPr lvl="1" eaLnBrk="1" hangingPunct="1">
              <a:lnSpc>
                <a:spcPct val="90000"/>
              </a:lnSpc>
            </a:pPr>
            <a:r>
              <a:rPr lang="en-US" altLang="zh-CN" b="1">
                <a:latin typeface="Arial" charset="0"/>
                <a:ea typeface="宋体" charset="0"/>
              </a:rPr>
              <a:t>SAAMER</a:t>
            </a:r>
            <a:r>
              <a:rPr lang="en-US" altLang="zh-CN">
                <a:latin typeface="Arial" charset="0"/>
                <a:ea typeface="宋体" charset="0"/>
              </a:rPr>
              <a:t> (SAAM Evolution and Reusability)</a:t>
            </a:r>
          </a:p>
          <a:p>
            <a:pPr eaLnBrk="1" hangingPunct="1">
              <a:lnSpc>
                <a:spcPct val="90000"/>
              </a:lnSpc>
            </a:pPr>
            <a:r>
              <a:rPr lang="en-US" altLang="zh-CN" sz="2600" b="1">
                <a:latin typeface="Arial" charset="0"/>
                <a:ea typeface="宋体" charset="0"/>
              </a:rPr>
              <a:t>ATAM</a:t>
            </a:r>
            <a:r>
              <a:rPr lang="en-US" altLang="zh-CN" sz="2600">
                <a:latin typeface="Arial" charset="0"/>
                <a:ea typeface="宋体" charset="0"/>
              </a:rPr>
              <a:t> (Architecture Tradeoff Analysis Method)</a:t>
            </a:r>
          </a:p>
          <a:p>
            <a:pPr eaLnBrk="1" hangingPunct="1">
              <a:lnSpc>
                <a:spcPct val="90000"/>
              </a:lnSpc>
            </a:pPr>
            <a:r>
              <a:rPr lang="en-US" altLang="zh-CN" sz="2600" b="1">
                <a:latin typeface="Arial" charset="0"/>
                <a:ea typeface="宋体" charset="0"/>
              </a:rPr>
              <a:t>SBAR</a:t>
            </a:r>
            <a:r>
              <a:rPr lang="en-US" altLang="zh-CN" sz="2600">
                <a:latin typeface="Arial" charset="0"/>
                <a:ea typeface="宋体" charset="0"/>
              </a:rPr>
              <a:t> (Scenario-Based Architecture Reengineering)</a:t>
            </a:r>
          </a:p>
          <a:p>
            <a:pPr eaLnBrk="1" hangingPunct="1">
              <a:lnSpc>
                <a:spcPct val="90000"/>
              </a:lnSpc>
            </a:pPr>
            <a:r>
              <a:rPr lang="en-US" altLang="zh-CN" sz="2600" b="1">
                <a:latin typeface="Arial" charset="0"/>
                <a:ea typeface="宋体" charset="0"/>
              </a:rPr>
              <a:t>ALPSM</a:t>
            </a:r>
            <a:r>
              <a:rPr lang="en-US" altLang="zh-CN" sz="2600">
                <a:latin typeface="Arial" charset="0"/>
                <a:ea typeface="宋体" charset="0"/>
              </a:rPr>
              <a:t> (Architecture Level Prediction of Software Maintenance)</a:t>
            </a:r>
          </a:p>
          <a:p>
            <a:pPr lvl="1" eaLnBrk="1" hangingPunct="1">
              <a:lnSpc>
                <a:spcPct val="90000"/>
              </a:lnSpc>
              <a:buFont typeface="Wingdings" charset="0"/>
              <a:buNone/>
            </a:pPr>
            <a:endParaRPr lang="en-AU" altLang="zh-CN">
              <a:latin typeface="Arial" charset="0"/>
              <a:ea typeface="宋体" charset="0"/>
            </a:endParaRPr>
          </a:p>
        </p:txBody>
      </p:sp>
      <p:sp>
        <p:nvSpPr>
          <p:cNvPr id="10659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4C879D4-4370-F140-88B4-388CC993D76C}" type="slidenum">
              <a:rPr lang="en-US" altLang="zh-CN" sz="1200">
                <a:latin typeface="Garamond" charset="0"/>
              </a:rPr>
              <a:pPr eaLnBrk="1" hangingPunct="1"/>
              <a:t>517</a:t>
            </a:fld>
            <a:endParaRPr lang="en-US" altLang="zh-CN" sz="1200">
              <a:latin typeface="Garamond" charset="0"/>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8033" name="Rectangle 2"/>
          <p:cNvSpPr>
            <a:spLocks noGrp="1" noChangeArrowheads="1"/>
          </p:cNvSpPr>
          <p:nvPr>
            <p:ph type="title"/>
          </p:nvPr>
        </p:nvSpPr>
        <p:spPr>
          <a:xfrm>
            <a:off x="685800" y="304800"/>
            <a:ext cx="7772400" cy="838200"/>
          </a:xfrm>
        </p:spPr>
        <p:txBody>
          <a:bodyPr/>
          <a:lstStyle/>
          <a:p>
            <a:pPr eaLnBrk="1" hangingPunct="1"/>
            <a:r>
              <a:rPr lang="en-US" altLang="zh-CN">
                <a:latin typeface="Garamond" charset="0"/>
                <a:ea typeface="宋体" charset="0"/>
              </a:rPr>
              <a:t>Metrics for Quality Attribute</a:t>
            </a:r>
            <a:endParaRPr lang="en-AU" altLang="zh-CN">
              <a:latin typeface="Garamond" charset="0"/>
              <a:ea typeface="宋体" charset="0"/>
            </a:endParaRPr>
          </a:p>
        </p:txBody>
      </p:sp>
      <p:sp>
        <p:nvSpPr>
          <p:cNvPr id="1068034" name="Rectangle 3"/>
          <p:cNvSpPr>
            <a:spLocks noGrp="1" noChangeArrowheads="1"/>
          </p:cNvSpPr>
          <p:nvPr>
            <p:ph idx="1"/>
          </p:nvPr>
        </p:nvSpPr>
        <p:spPr>
          <a:xfrm>
            <a:off x="762000" y="1371600"/>
            <a:ext cx="7772400" cy="5029200"/>
          </a:xfrm>
        </p:spPr>
        <p:txBody>
          <a:bodyPr/>
          <a:lstStyle/>
          <a:p>
            <a:pPr eaLnBrk="1" hangingPunct="1">
              <a:lnSpc>
                <a:spcPct val="90000"/>
              </a:lnSpc>
            </a:pPr>
            <a:r>
              <a:rPr lang="en-US" altLang="zh-CN">
                <a:latin typeface="Arial" charset="0"/>
                <a:ea typeface="宋体" charset="0"/>
              </a:rPr>
              <a:t>Traditional information hiding and modulisaiton (cohesion/coupling), complexity metrics </a:t>
            </a:r>
          </a:p>
          <a:p>
            <a:pPr eaLnBrk="1" hangingPunct="1">
              <a:lnSpc>
                <a:spcPct val="90000"/>
              </a:lnSpc>
            </a:pPr>
            <a:r>
              <a:rPr lang="en-US" altLang="zh-CN">
                <a:latin typeface="Arial" charset="0"/>
                <a:ea typeface="宋体" charset="0"/>
              </a:rPr>
              <a:t>Object-Oriented Metrics</a:t>
            </a:r>
          </a:p>
          <a:p>
            <a:pPr eaLnBrk="1" hangingPunct="1">
              <a:lnSpc>
                <a:spcPct val="90000"/>
              </a:lnSpc>
            </a:pPr>
            <a:r>
              <a:rPr lang="en-US" altLang="zh-CN">
                <a:latin typeface="Arial" charset="0"/>
                <a:ea typeface="宋体" charset="0"/>
              </a:rPr>
              <a:t>Architecture Metrics adapted from OO metrics </a:t>
            </a:r>
          </a:p>
          <a:p>
            <a:pPr lvl="1" eaLnBrk="1" hangingPunct="1">
              <a:lnSpc>
                <a:spcPct val="90000"/>
              </a:lnSpc>
            </a:pPr>
            <a:r>
              <a:rPr lang="en-US" altLang="zh-CN">
                <a:latin typeface="Arial" charset="0"/>
                <a:ea typeface="宋体" charset="0"/>
              </a:rPr>
              <a:t>Depth of Inheritance Tree (DIT) </a:t>
            </a:r>
          </a:p>
          <a:p>
            <a:pPr lvl="1" eaLnBrk="1" hangingPunct="1">
              <a:lnSpc>
                <a:spcPct val="90000"/>
              </a:lnSpc>
            </a:pPr>
            <a:r>
              <a:rPr lang="en-US" altLang="zh-CN">
                <a:latin typeface="Arial" charset="0"/>
                <a:ea typeface="宋体" charset="0"/>
              </a:rPr>
              <a:t>Message Passing Coupling (MPC)</a:t>
            </a:r>
          </a:p>
          <a:p>
            <a:pPr lvl="1" eaLnBrk="1" hangingPunct="1">
              <a:lnSpc>
                <a:spcPct val="90000"/>
              </a:lnSpc>
            </a:pPr>
            <a:r>
              <a:rPr lang="en-US" altLang="zh-CN">
                <a:latin typeface="Arial" charset="0"/>
                <a:ea typeface="宋体" charset="0"/>
              </a:rPr>
              <a:t>Data Abstraction Coupling (DAC)</a:t>
            </a:r>
          </a:p>
          <a:p>
            <a:pPr lvl="1" eaLnBrk="1" hangingPunct="1">
              <a:lnSpc>
                <a:spcPct val="90000"/>
              </a:lnSpc>
            </a:pPr>
            <a:r>
              <a:rPr lang="en-US" altLang="zh-CN">
                <a:latin typeface="Arial" charset="0"/>
                <a:ea typeface="宋体" charset="0"/>
              </a:rPr>
              <a:t>Lack of Cohesion in Methods (LCOM)</a:t>
            </a:r>
          </a:p>
          <a:p>
            <a:pPr lvl="1" eaLnBrk="1" hangingPunct="1">
              <a:lnSpc>
                <a:spcPct val="90000"/>
              </a:lnSpc>
            </a:pPr>
            <a:r>
              <a:rPr lang="en-US" altLang="zh-CN">
                <a:latin typeface="Arial" charset="0"/>
                <a:ea typeface="宋体" charset="0"/>
              </a:rPr>
              <a:t>NOM, NOC, RFC, WMC</a:t>
            </a:r>
          </a:p>
        </p:txBody>
      </p:sp>
      <p:sp>
        <p:nvSpPr>
          <p:cNvPr id="10680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0C850B9-CDDE-344D-A653-EB2DEE9660E3}" type="slidenum">
              <a:rPr lang="en-US" altLang="zh-CN" sz="1200">
                <a:latin typeface="Garamond" charset="0"/>
              </a:rPr>
              <a:pPr eaLnBrk="1" hangingPunct="1"/>
              <a:t>518</a:t>
            </a:fld>
            <a:endParaRPr lang="en-US" altLang="zh-CN" sz="1200">
              <a:latin typeface="Garamond" charset="0"/>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081" name="Rectangle 2"/>
          <p:cNvSpPr>
            <a:spLocks noGrp="1" noChangeArrowheads="1"/>
          </p:cNvSpPr>
          <p:nvPr>
            <p:ph type="title"/>
          </p:nvPr>
        </p:nvSpPr>
        <p:spPr/>
        <p:txBody>
          <a:bodyPr/>
          <a:lstStyle/>
          <a:p>
            <a:pPr eaLnBrk="1" hangingPunct="1"/>
            <a:r>
              <a:rPr lang="en-US" altLang="zh-CN">
                <a:latin typeface="Garamond" charset="0"/>
                <a:ea typeface="宋体" charset="0"/>
              </a:rPr>
              <a:t>Architecture Quality Metrics</a:t>
            </a:r>
            <a:endParaRPr lang="en-AU" altLang="zh-CN">
              <a:latin typeface="Garamond" charset="0"/>
              <a:ea typeface="宋体" charset="0"/>
            </a:endParaRPr>
          </a:p>
        </p:txBody>
      </p:sp>
      <p:sp>
        <p:nvSpPr>
          <p:cNvPr id="1070082" name="Rectangle 3"/>
          <p:cNvSpPr>
            <a:spLocks noGrp="1" noChangeArrowheads="1"/>
          </p:cNvSpPr>
          <p:nvPr>
            <p:ph idx="1"/>
          </p:nvPr>
        </p:nvSpPr>
        <p:spPr/>
        <p:txBody>
          <a:bodyPr/>
          <a:lstStyle/>
          <a:p>
            <a:pPr eaLnBrk="1" hangingPunct="1"/>
            <a:r>
              <a:rPr lang="en-US" altLang="zh-CN" sz="2600">
                <a:latin typeface="Arial" charset="0"/>
                <a:ea typeface="宋体" charset="0"/>
              </a:rPr>
              <a:t>Service Utilising Metrics for component framework and product line</a:t>
            </a:r>
          </a:p>
          <a:p>
            <a:pPr eaLnBrk="1" hangingPunct="1"/>
            <a:r>
              <a:rPr lang="en-US" altLang="zh-CN" sz="2600">
                <a:latin typeface="Arial" charset="0"/>
                <a:ea typeface="宋体" charset="0"/>
              </a:rPr>
              <a:t>Evolution Metric</a:t>
            </a:r>
          </a:p>
          <a:p>
            <a:pPr marL="742950" lvl="1" indent="-285750" eaLnBrk="1" hangingPunct="1"/>
            <a:r>
              <a:rPr lang="en-US" altLang="zh-CN" sz="2200">
                <a:latin typeface="Arial" charset="0"/>
                <a:ea typeface="宋体" charset="0"/>
              </a:rPr>
              <a:t>Evolution Cost Metrics (Add/Remove/Modify cost)</a:t>
            </a:r>
          </a:p>
          <a:p>
            <a:pPr marL="742950" lvl="1" indent="-285750" eaLnBrk="1" hangingPunct="1"/>
            <a:r>
              <a:rPr lang="en-US" altLang="zh-CN" sz="2200">
                <a:latin typeface="Arial" charset="0"/>
                <a:ea typeface="宋体" charset="0"/>
              </a:rPr>
              <a:t>Architecture Preservation Factor</a:t>
            </a:r>
          </a:p>
          <a:p>
            <a:pPr marL="742950" lvl="1" indent="-285750" eaLnBrk="1" hangingPunct="1"/>
            <a:r>
              <a:rPr lang="en-US" altLang="zh-CN" sz="2200">
                <a:latin typeface="Arial" charset="0"/>
                <a:ea typeface="宋体" charset="0"/>
              </a:rPr>
              <a:t>Architecture Preservation Core</a:t>
            </a:r>
          </a:p>
          <a:p>
            <a:pPr eaLnBrk="1" hangingPunct="1"/>
            <a:r>
              <a:rPr lang="en-US" altLang="zh-CN" sz="2600">
                <a:latin typeface="Arial" charset="0"/>
                <a:ea typeface="宋体" charset="0"/>
              </a:rPr>
              <a:t>SAEM (Software Architecture Evaluation Model)</a:t>
            </a:r>
          </a:p>
          <a:p>
            <a:pPr eaLnBrk="1" hangingPunct="1">
              <a:buFont typeface="Wingdings" charset="0"/>
              <a:buNone/>
            </a:pPr>
            <a:endParaRPr lang="en-AU" altLang="zh-CN" sz="2600">
              <a:latin typeface="Arial" charset="0"/>
              <a:ea typeface="宋体" charset="0"/>
            </a:endParaRPr>
          </a:p>
        </p:txBody>
      </p:sp>
      <p:sp>
        <p:nvSpPr>
          <p:cNvPr id="10700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EC2C91E-316C-DA48-AEF1-C1578A031AEE}" type="slidenum">
              <a:rPr lang="en-US" altLang="zh-CN" sz="1200">
                <a:latin typeface="Garamond" charset="0"/>
              </a:rPr>
              <a:pPr eaLnBrk="1" hangingPunct="1"/>
              <a:t>519</a:t>
            </a:fld>
            <a:endParaRPr lang="en-US" altLang="zh-CN" sz="1200">
              <a:latin typeface="Garamond"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pPr eaLnBrk="1" hangingPunct="1"/>
            <a:r>
              <a:rPr lang="en-US" altLang="zh-CN">
                <a:latin typeface="Garamond" charset="0"/>
                <a:ea typeface="宋体" charset="0"/>
              </a:rPr>
              <a:t>Digital Economy</a:t>
            </a:r>
          </a:p>
        </p:txBody>
      </p:sp>
      <p:sp>
        <p:nvSpPr>
          <p:cNvPr id="111618" name="Rectangle 3"/>
          <p:cNvSpPr>
            <a:spLocks noGrp="1" noChangeArrowheads="1"/>
          </p:cNvSpPr>
          <p:nvPr>
            <p:ph idx="1"/>
          </p:nvPr>
        </p:nvSpPr>
        <p:spPr/>
        <p:txBody>
          <a:bodyPr/>
          <a:lstStyle/>
          <a:p>
            <a:pPr eaLnBrk="1" hangingPunct="1">
              <a:lnSpc>
                <a:spcPct val="80000"/>
              </a:lnSpc>
            </a:pPr>
            <a:r>
              <a:rPr lang="en-US" altLang="zh-CN">
                <a:latin typeface="Arial" charset="0"/>
                <a:ea typeface="宋体" charset="0"/>
              </a:rPr>
              <a:t>E-Commerce</a:t>
            </a:r>
          </a:p>
          <a:p>
            <a:pPr eaLnBrk="1" hangingPunct="1">
              <a:lnSpc>
                <a:spcPct val="80000"/>
              </a:lnSpc>
              <a:buFont typeface="Wingdings" charset="0"/>
              <a:buNone/>
            </a:pPr>
            <a:r>
              <a:rPr lang="en-US" altLang="zh-CN" sz="2100">
                <a:latin typeface="Arial" charset="0"/>
                <a:ea typeface="宋体" charset="0"/>
              </a:rPr>
              <a:t>	</a:t>
            </a:r>
            <a:r>
              <a:rPr lang="en-US" altLang="zh-CN" sz="2100">
                <a:latin typeface="Verdana" charset="0"/>
                <a:ea typeface="宋体" charset="0"/>
              </a:rPr>
              <a:t>–</a:t>
            </a:r>
            <a:r>
              <a:rPr lang="en-US" altLang="zh-CN" sz="2100">
                <a:latin typeface="Arial" charset="0"/>
                <a:ea typeface="宋体" charset="0"/>
              </a:rPr>
              <a:t> the online exchange of value (goods, services, and/or money) within firms, between firms, between firms and their customers, and between consumers.</a:t>
            </a:r>
          </a:p>
          <a:p>
            <a:pPr eaLnBrk="1" hangingPunct="1">
              <a:lnSpc>
                <a:spcPct val="80000"/>
              </a:lnSpc>
            </a:pPr>
            <a:r>
              <a:rPr lang="en-US" altLang="zh-CN">
                <a:latin typeface="Arial" charset="0"/>
                <a:ea typeface="宋体" charset="0"/>
              </a:rPr>
              <a:t>Digital Economy</a:t>
            </a:r>
          </a:p>
          <a:p>
            <a:pPr eaLnBrk="1" hangingPunct="1">
              <a:lnSpc>
                <a:spcPct val="80000"/>
              </a:lnSpc>
              <a:buFont typeface="Wingdings" charset="0"/>
              <a:buNone/>
            </a:pPr>
            <a:r>
              <a:rPr lang="en-US" altLang="zh-CN" sz="2100">
                <a:latin typeface="Arial" charset="0"/>
                <a:ea typeface="宋体" charset="0"/>
              </a:rPr>
              <a:t>	</a:t>
            </a:r>
            <a:r>
              <a:rPr lang="en-US" altLang="zh-CN" sz="2100">
                <a:latin typeface="Verdana" charset="0"/>
                <a:ea typeface="宋体" charset="0"/>
              </a:rPr>
              <a:t>–</a:t>
            </a:r>
            <a:r>
              <a:rPr lang="en-US" altLang="zh-CN" sz="2100">
                <a:latin typeface="Arial" charset="0"/>
                <a:ea typeface="宋体" charset="0"/>
              </a:rPr>
              <a:t> An economy that is empowered by IT, Internet and digital 	technologies.</a:t>
            </a:r>
          </a:p>
          <a:p>
            <a:pPr eaLnBrk="1" hangingPunct="1">
              <a:lnSpc>
                <a:spcPct val="80000"/>
              </a:lnSpc>
              <a:buFont typeface="Wingdings" charset="0"/>
              <a:buNone/>
            </a:pPr>
            <a:r>
              <a:rPr lang="en-US" altLang="zh-CN" sz="2100">
                <a:latin typeface="Arial" charset="0"/>
                <a:ea typeface="宋体" charset="0"/>
              </a:rPr>
              <a:t>	</a:t>
            </a:r>
            <a:r>
              <a:rPr lang="en-US" altLang="zh-CN" sz="2100">
                <a:latin typeface="Verdana" charset="0"/>
                <a:ea typeface="宋体" charset="0"/>
              </a:rPr>
              <a:t>–</a:t>
            </a:r>
            <a:r>
              <a:rPr lang="en-US" altLang="zh-CN" sz="2100">
                <a:latin typeface="Arial" charset="0"/>
                <a:ea typeface="宋体" charset="0"/>
              </a:rPr>
              <a:t> Individuals and enterprises create wealth by applying 	knowledge, networked human intelligence, and effort 	to manufacturing, agriculture and services</a:t>
            </a:r>
          </a:p>
          <a:p>
            <a:pPr eaLnBrk="1" hangingPunct="1">
              <a:lnSpc>
                <a:spcPct val="80000"/>
              </a:lnSpc>
            </a:pPr>
            <a:r>
              <a:rPr lang="en-US" altLang="zh-CN">
                <a:latin typeface="Arial" charset="0"/>
                <a:ea typeface="宋体" charset="0"/>
              </a:rPr>
              <a:t>Impact of the Digital Economy</a:t>
            </a:r>
          </a:p>
          <a:p>
            <a:pPr eaLnBrk="1" hangingPunct="1">
              <a:lnSpc>
                <a:spcPct val="80000"/>
              </a:lnSpc>
              <a:buFont typeface="Wingdings" charset="0"/>
              <a:buNone/>
            </a:pPr>
            <a:r>
              <a:rPr lang="en-US" altLang="zh-CN" sz="2100">
                <a:latin typeface="Arial" charset="0"/>
                <a:ea typeface="宋体" charset="0"/>
              </a:rPr>
              <a:t>	</a:t>
            </a:r>
            <a:r>
              <a:rPr lang="en-US" altLang="zh-CN" sz="2100">
                <a:latin typeface="Verdana" charset="0"/>
                <a:ea typeface="宋体" charset="0"/>
              </a:rPr>
              <a:t>–</a:t>
            </a:r>
            <a:r>
              <a:rPr lang="en-US" altLang="zh-CN" sz="2100">
                <a:latin typeface="Arial" charset="0"/>
                <a:ea typeface="宋体" charset="0"/>
              </a:rPr>
              <a:t> New Products</a:t>
            </a:r>
          </a:p>
          <a:p>
            <a:pPr eaLnBrk="1" hangingPunct="1">
              <a:lnSpc>
                <a:spcPct val="80000"/>
              </a:lnSpc>
              <a:buFont typeface="Wingdings" charset="0"/>
              <a:buNone/>
            </a:pPr>
            <a:r>
              <a:rPr lang="en-US" altLang="zh-CN" sz="2100">
                <a:latin typeface="Arial" charset="0"/>
                <a:ea typeface="宋体" charset="0"/>
              </a:rPr>
              <a:t>	</a:t>
            </a:r>
            <a:r>
              <a:rPr lang="en-US" altLang="zh-CN" sz="2100">
                <a:latin typeface="Verdana" charset="0"/>
                <a:ea typeface="宋体" charset="0"/>
              </a:rPr>
              <a:t>–</a:t>
            </a:r>
            <a:r>
              <a:rPr lang="en-US" altLang="zh-CN" sz="2100">
                <a:latin typeface="Arial" charset="0"/>
                <a:ea typeface="宋体" charset="0"/>
              </a:rPr>
              <a:t> New Business Opportunities</a:t>
            </a:r>
          </a:p>
          <a:p>
            <a:pPr eaLnBrk="1" hangingPunct="1">
              <a:lnSpc>
                <a:spcPct val="80000"/>
              </a:lnSpc>
              <a:buFont typeface="Wingdings" charset="0"/>
              <a:buNone/>
            </a:pPr>
            <a:r>
              <a:rPr lang="en-US" altLang="zh-CN" sz="2100">
                <a:latin typeface="Arial" charset="0"/>
                <a:ea typeface="宋体" charset="0"/>
              </a:rPr>
              <a:t>	</a:t>
            </a:r>
            <a:r>
              <a:rPr lang="en-US" altLang="zh-CN" sz="2100">
                <a:latin typeface="Verdana" charset="0"/>
                <a:ea typeface="宋体" charset="0"/>
              </a:rPr>
              <a:t>–</a:t>
            </a:r>
            <a:r>
              <a:rPr lang="en-US" altLang="zh-CN" sz="2100">
                <a:latin typeface="Arial" charset="0"/>
                <a:ea typeface="宋体" charset="0"/>
              </a:rPr>
              <a:t> New Business Relationship</a:t>
            </a:r>
            <a:endParaRPr lang="zh-CN" altLang="en-US" sz="2100">
              <a:latin typeface="Arial" charset="0"/>
              <a:ea typeface="宋体" charset="0"/>
            </a:endParaRPr>
          </a:p>
        </p:txBody>
      </p:sp>
      <p:sp>
        <p:nvSpPr>
          <p:cNvPr id="1116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C43C3E7-7084-F749-A8DF-F041F146B8B0}" type="slidenum">
              <a:rPr lang="en-US" altLang="zh-CN" sz="1200">
                <a:latin typeface="Garamond" charset="0"/>
              </a:rPr>
              <a:pPr eaLnBrk="1" hangingPunct="1"/>
              <a:t>52</a:t>
            </a:fld>
            <a:endParaRPr lang="en-US" altLang="zh-CN" sz="1200">
              <a:latin typeface="Garamond" charset="0"/>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29" name="Rectangle 2"/>
          <p:cNvSpPr>
            <a:spLocks noGrp="1" noChangeArrowheads="1"/>
          </p:cNvSpPr>
          <p:nvPr>
            <p:ph type="title"/>
          </p:nvPr>
        </p:nvSpPr>
        <p:spPr/>
        <p:txBody>
          <a:bodyPr/>
          <a:lstStyle/>
          <a:p>
            <a:pPr eaLnBrk="1" hangingPunct="1"/>
            <a:r>
              <a:rPr lang="en-US" altLang="zh-CN">
                <a:latin typeface="Garamond" charset="0"/>
                <a:ea typeface="宋体" charset="0"/>
              </a:rPr>
              <a:t>Component Based Architecture Evaluation</a:t>
            </a:r>
            <a:endParaRPr lang="en-AU" altLang="zh-CN">
              <a:latin typeface="Garamond" charset="0"/>
              <a:ea typeface="宋体" charset="0"/>
            </a:endParaRPr>
          </a:p>
        </p:txBody>
      </p:sp>
      <p:sp>
        <p:nvSpPr>
          <p:cNvPr id="1072130" name="Rectangle 3"/>
          <p:cNvSpPr>
            <a:spLocks noGrp="1" noChangeArrowheads="1"/>
          </p:cNvSpPr>
          <p:nvPr>
            <p:ph idx="1"/>
          </p:nvPr>
        </p:nvSpPr>
        <p:spPr/>
        <p:txBody>
          <a:bodyPr/>
          <a:lstStyle/>
          <a:p>
            <a:pPr eaLnBrk="1" hangingPunct="1"/>
            <a:r>
              <a:rPr lang="en-US" altLang="zh-CN" sz="2600">
                <a:latin typeface="Arial" charset="0"/>
                <a:ea typeface="宋体" charset="0"/>
              </a:rPr>
              <a:t>Component and frameworks have </a:t>
            </a:r>
            <a:r>
              <a:rPr lang="en-US" altLang="zh-CN" sz="2600" i="1">
                <a:latin typeface="Arial" charset="0"/>
                <a:ea typeface="宋体" charset="0"/>
              </a:rPr>
              <a:t>certified properties</a:t>
            </a:r>
          </a:p>
          <a:p>
            <a:pPr marL="742950" lvl="1" indent="-285750" eaLnBrk="1" hangingPunct="1"/>
            <a:r>
              <a:rPr lang="en-US" altLang="zh-CN" sz="2200" i="1">
                <a:latin typeface="Arial" charset="0"/>
                <a:ea typeface="宋体" charset="0"/>
              </a:rPr>
              <a:t>Some properties of components are imposed by underlying framework</a:t>
            </a:r>
          </a:p>
          <a:p>
            <a:pPr marL="742950" lvl="1" indent="-285750" eaLnBrk="1" hangingPunct="1"/>
            <a:r>
              <a:rPr lang="en-US" altLang="zh-CN" sz="2200" i="1">
                <a:latin typeface="Arial" charset="0"/>
                <a:ea typeface="宋体" charset="0"/>
              </a:rPr>
              <a:t>Some interaction between components and their topologies are imposed by underlying framework</a:t>
            </a:r>
          </a:p>
          <a:p>
            <a:pPr eaLnBrk="1" hangingPunct="1"/>
            <a:r>
              <a:rPr lang="en-US" altLang="zh-CN" sz="2600">
                <a:latin typeface="Arial" charset="0"/>
                <a:ea typeface="宋体" charset="0"/>
              </a:rPr>
              <a:t>The certified properties provide the basis for </a:t>
            </a:r>
            <a:r>
              <a:rPr lang="en-US" altLang="zh-CN" sz="2600" i="1">
                <a:latin typeface="Arial" charset="0"/>
                <a:ea typeface="宋体" charset="0"/>
              </a:rPr>
              <a:t>predicting the properties of systems</a:t>
            </a:r>
            <a:r>
              <a:rPr lang="en-US" altLang="zh-CN" sz="2600">
                <a:latin typeface="Arial" charset="0"/>
                <a:ea typeface="宋体" charset="0"/>
              </a:rPr>
              <a:t> built from components</a:t>
            </a:r>
            <a:endParaRPr lang="en-AU" altLang="zh-CN" sz="2600">
              <a:latin typeface="Arial" charset="0"/>
              <a:ea typeface="宋体" charset="0"/>
            </a:endParaRPr>
          </a:p>
        </p:txBody>
      </p:sp>
      <p:sp>
        <p:nvSpPr>
          <p:cNvPr id="107213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0426571-F766-B44B-BFEB-4FB13EFB99F1}" type="slidenum">
              <a:rPr lang="en-US" altLang="zh-CN" sz="1200">
                <a:latin typeface="Garamond" charset="0"/>
              </a:rPr>
              <a:pPr eaLnBrk="1" hangingPunct="1"/>
              <a:t>520</a:t>
            </a:fld>
            <a:endParaRPr lang="en-US" altLang="zh-CN" sz="1200">
              <a:latin typeface="Garamond" charset="0"/>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177" name="Rectangle 2"/>
          <p:cNvSpPr>
            <a:spLocks noGrp="1" noChangeArrowheads="1"/>
          </p:cNvSpPr>
          <p:nvPr>
            <p:ph type="ctrTitle"/>
          </p:nvPr>
        </p:nvSpPr>
        <p:spPr/>
        <p:txBody>
          <a:bodyPr/>
          <a:lstStyle/>
          <a:p>
            <a:pPr eaLnBrk="1" hangingPunct="1"/>
            <a:r>
              <a:rPr lang="en-GB" altLang="zh-CN" sz="4600">
                <a:latin typeface="Garamond" charset="0"/>
                <a:ea typeface="宋体" charset="0"/>
              </a:rPr>
              <a:t>Topic  13: Software Architecture and OO Development</a:t>
            </a:r>
          </a:p>
        </p:txBody>
      </p:sp>
      <p:sp>
        <p:nvSpPr>
          <p:cNvPr id="1074178" name="Rectangle 3"/>
          <p:cNvSpPr>
            <a:spLocks noGrp="1" noChangeArrowheads="1"/>
          </p:cNvSpPr>
          <p:nvPr>
            <p:ph type="subTitle" idx="1"/>
          </p:nvPr>
        </p:nvSpPr>
        <p:spPr/>
        <p:txBody>
          <a:bodyPr/>
          <a:lstStyle/>
          <a:p>
            <a:pPr eaLnBrk="1" hangingPunct="1">
              <a:buFont typeface="Wingdings" charset="0"/>
              <a:buNone/>
            </a:pPr>
            <a:r>
              <a:rPr lang="en-GB" altLang="zh-CN">
                <a:latin typeface="Arial" charset="0"/>
                <a:ea typeface="宋体" charset="0"/>
              </a:rPr>
              <a:t>Structure and Space in Object-Oriented Software</a:t>
            </a:r>
            <a:endParaRPr lang="zh-CN" altLang="en-US">
              <a:latin typeface="Arial" charset="0"/>
              <a:ea typeface="宋体" charset="0"/>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5" name="Rectangle 2"/>
          <p:cNvSpPr>
            <a:spLocks noGrp="1" noChangeArrowheads="1"/>
          </p:cNvSpPr>
          <p:nvPr>
            <p:ph type="title"/>
          </p:nvPr>
        </p:nvSpPr>
        <p:spPr/>
        <p:txBody>
          <a:bodyPr/>
          <a:lstStyle/>
          <a:p>
            <a:pPr eaLnBrk="1" hangingPunct="1"/>
            <a:r>
              <a:rPr lang="zh-CN" altLang="en-GB">
                <a:latin typeface="Tahoma" charset="0"/>
                <a:ea typeface="宋体" charset="0"/>
              </a:rPr>
              <a:t>‘</a:t>
            </a:r>
            <a:r>
              <a:rPr lang="en-GB" altLang="zh-CN">
                <a:latin typeface="Garamond" charset="0"/>
                <a:ea typeface="宋体" charset="0"/>
              </a:rPr>
              <a:t>Space</a:t>
            </a:r>
            <a:r>
              <a:rPr lang="en-GB" altLang="zh-CN">
                <a:latin typeface="Tahoma" charset="0"/>
                <a:ea typeface="宋体" charset="0"/>
              </a:rPr>
              <a:t>’</a:t>
            </a:r>
            <a:r>
              <a:rPr lang="en-GB" altLang="zh-CN">
                <a:latin typeface="Garamond" charset="0"/>
                <a:ea typeface="宋体" charset="0"/>
              </a:rPr>
              <a:t> in Software </a:t>
            </a:r>
          </a:p>
        </p:txBody>
      </p:sp>
      <p:sp>
        <p:nvSpPr>
          <p:cNvPr id="107622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Software has no physicality</a:t>
            </a:r>
          </a:p>
          <a:p>
            <a:pPr lvl="1" eaLnBrk="1" hangingPunct="1">
              <a:lnSpc>
                <a:spcPct val="90000"/>
              </a:lnSpc>
            </a:pPr>
            <a:r>
              <a:rPr lang="en-GB" altLang="zh-CN" sz="2200">
                <a:latin typeface="Arial" charset="0"/>
                <a:ea typeface="宋体" charset="0"/>
              </a:rPr>
              <a:t>Michael Jackson says in order to create virtual machines we just create them</a:t>
            </a:r>
          </a:p>
          <a:p>
            <a:pPr lvl="1" eaLnBrk="1" hangingPunct="1">
              <a:lnSpc>
                <a:spcPct val="90000"/>
              </a:lnSpc>
            </a:pPr>
            <a:r>
              <a:rPr lang="en-GB" altLang="zh-CN" sz="2200">
                <a:latin typeface="Arial" charset="0"/>
                <a:ea typeface="宋体" charset="0"/>
              </a:rPr>
              <a:t>Fred Brooks Jr. says software is </a:t>
            </a:r>
            <a:r>
              <a:rPr lang="en-GB" altLang="zh-CN" sz="2200">
                <a:latin typeface="Tahoma" charset="0"/>
                <a:ea typeface="宋体" charset="0"/>
              </a:rPr>
              <a:t>“</a:t>
            </a:r>
            <a:r>
              <a:rPr lang="en-GB" altLang="zh-CN" sz="2200">
                <a:latin typeface="Arial" charset="0"/>
                <a:ea typeface="宋体" charset="0"/>
              </a:rPr>
              <a:t>pure thought stuff</a:t>
            </a:r>
            <a:r>
              <a:rPr lang="en-GB" altLang="zh-CN" sz="2200">
                <a:latin typeface="Tahoma" charset="0"/>
                <a:ea typeface="宋体" charset="0"/>
              </a:rPr>
              <a:t>”</a:t>
            </a:r>
            <a:endParaRPr lang="en-GB" altLang="zh-CN" sz="2200">
              <a:latin typeface="Arial" charset="0"/>
              <a:ea typeface="宋体" charset="0"/>
            </a:endParaRPr>
          </a:p>
          <a:p>
            <a:pPr lvl="1" eaLnBrk="1" hangingPunct="1">
              <a:lnSpc>
                <a:spcPct val="90000"/>
              </a:lnSpc>
            </a:pPr>
            <a:r>
              <a:rPr lang="en-GB" altLang="zh-CN" sz="2200">
                <a:latin typeface="Arial" charset="0"/>
                <a:ea typeface="宋体" charset="0"/>
              </a:rPr>
              <a:t>Source code is just a set of instructions that translates into machine instructions</a:t>
            </a:r>
          </a:p>
          <a:p>
            <a:pPr lvl="2" eaLnBrk="1" hangingPunct="1">
              <a:lnSpc>
                <a:spcPct val="90000"/>
              </a:lnSpc>
            </a:pPr>
            <a:r>
              <a:rPr lang="en-GB" altLang="zh-CN" sz="2000">
                <a:latin typeface="Arial" charset="0"/>
                <a:ea typeface="宋体" charset="0"/>
              </a:rPr>
              <a:t>N.B. strictly, therefore, source code is a specification of an executable program</a:t>
            </a:r>
          </a:p>
          <a:p>
            <a:pPr eaLnBrk="1" hangingPunct="1">
              <a:lnSpc>
                <a:spcPct val="90000"/>
              </a:lnSpc>
            </a:pPr>
            <a:r>
              <a:rPr lang="en-GB" altLang="zh-CN" sz="2600">
                <a:latin typeface="Arial" charset="0"/>
                <a:ea typeface="宋体" charset="0"/>
              </a:rPr>
              <a:t>But in architecture (of the built environment) space is a </a:t>
            </a:r>
            <a:r>
              <a:rPr lang="en-GB" altLang="zh-CN" sz="2600" i="1">
                <a:latin typeface="Arial" charset="0"/>
                <a:ea typeface="宋体" charset="0"/>
              </a:rPr>
              <a:t>logical</a:t>
            </a:r>
            <a:r>
              <a:rPr lang="en-GB" altLang="zh-CN" sz="2600">
                <a:latin typeface="Arial" charset="0"/>
                <a:ea typeface="宋体" charset="0"/>
              </a:rPr>
              <a:t> as well as a physical concept</a:t>
            </a:r>
          </a:p>
        </p:txBody>
      </p:sp>
      <p:sp>
        <p:nvSpPr>
          <p:cNvPr id="10762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F40AA8-008D-4141-B027-DAF1F5BA7586}" type="slidenum">
              <a:rPr lang="en-US" altLang="zh-CN" sz="1200">
                <a:latin typeface="Garamond" charset="0"/>
              </a:rPr>
              <a:pPr eaLnBrk="1" hangingPunct="1"/>
              <a:t>522</a:t>
            </a:fld>
            <a:endParaRPr lang="en-US" altLang="zh-CN" sz="1200">
              <a:latin typeface="Garamond" charset="0"/>
            </a:endParaRP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273" name="Rectangle 2"/>
          <p:cNvSpPr>
            <a:spLocks noGrp="1" noChangeArrowheads="1"/>
          </p:cNvSpPr>
          <p:nvPr>
            <p:ph type="title"/>
          </p:nvPr>
        </p:nvSpPr>
        <p:spPr/>
        <p:txBody>
          <a:bodyPr/>
          <a:lstStyle/>
          <a:p>
            <a:pPr eaLnBrk="1" hangingPunct="1"/>
            <a:r>
              <a:rPr lang="en-GB" altLang="zh-CN">
                <a:latin typeface="Garamond" charset="0"/>
                <a:ea typeface="宋体" charset="0"/>
              </a:rPr>
              <a:t>Object-Oriented Software Construction</a:t>
            </a:r>
          </a:p>
        </p:txBody>
      </p:sp>
      <p:sp>
        <p:nvSpPr>
          <p:cNvPr id="1078274" name="Rectangle 3"/>
          <p:cNvSpPr>
            <a:spLocks noGrp="1" noChangeArrowheads="1"/>
          </p:cNvSpPr>
          <p:nvPr>
            <p:ph idx="1"/>
          </p:nvPr>
        </p:nvSpPr>
        <p:spPr>
          <a:xfrm>
            <a:off x="1066800" y="1828800"/>
            <a:ext cx="7772400" cy="4114800"/>
          </a:xfrm>
        </p:spPr>
        <p:txBody>
          <a:bodyPr/>
          <a:lstStyle/>
          <a:p>
            <a:pPr eaLnBrk="1" hangingPunct="1">
              <a:lnSpc>
                <a:spcPct val="90000"/>
              </a:lnSpc>
            </a:pPr>
            <a:r>
              <a:rPr lang="en-GB" altLang="zh-CN" sz="2600">
                <a:latin typeface="Arial" charset="0"/>
                <a:ea typeface="宋体" charset="0"/>
              </a:rPr>
              <a:t>Objects and Classes are behavioural abstractions</a:t>
            </a:r>
          </a:p>
          <a:p>
            <a:pPr lvl="1" eaLnBrk="1" hangingPunct="1">
              <a:lnSpc>
                <a:spcPct val="90000"/>
              </a:lnSpc>
            </a:pPr>
            <a:r>
              <a:rPr lang="en-GB" altLang="zh-CN" sz="2200">
                <a:latin typeface="Arial" charset="0"/>
                <a:ea typeface="宋体" charset="0"/>
              </a:rPr>
              <a:t>We separate objects in Class A from those in Class B on the basis of their different behaviour</a:t>
            </a:r>
          </a:p>
          <a:p>
            <a:pPr eaLnBrk="1" hangingPunct="1">
              <a:lnSpc>
                <a:spcPct val="90000"/>
              </a:lnSpc>
            </a:pPr>
            <a:r>
              <a:rPr lang="en-GB" altLang="zh-CN" sz="2600">
                <a:latin typeface="Arial" charset="0"/>
                <a:ea typeface="宋体" charset="0"/>
              </a:rPr>
              <a:t>But in the machine an object instance is a data abstraction</a:t>
            </a:r>
          </a:p>
          <a:p>
            <a:pPr lvl="1" eaLnBrk="1" hangingPunct="1">
              <a:lnSpc>
                <a:spcPct val="90000"/>
              </a:lnSpc>
            </a:pPr>
            <a:r>
              <a:rPr lang="en-GB" altLang="zh-CN" sz="2200">
                <a:latin typeface="Arial" charset="0"/>
                <a:ea typeface="宋体" charset="0"/>
              </a:rPr>
              <a:t>A pointer or reference is returned to the object</a:t>
            </a:r>
            <a:r>
              <a:rPr lang="en-GB" altLang="zh-CN" sz="2200">
                <a:latin typeface="Tahoma" charset="0"/>
                <a:ea typeface="宋体" charset="0"/>
              </a:rPr>
              <a:t>’</a:t>
            </a:r>
            <a:r>
              <a:rPr lang="en-GB" altLang="zh-CN" sz="2200">
                <a:latin typeface="Arial" charset="0"/>
                <a:ea typeface="宋体" charset="0"/>
              </a:rPr>
              <a:t>s data variables ONLY</a:t>
            </a:r>
          </a:p>
          <a:p>
            <a:pPr lvl="2" eaLnBrk="1" hangingPunct="1">
              <a:lnSpc>
                <a:spcPct val="90000"/>
              </a:lnSpc>
            </a:pPr>
            <a:r>
              <a:rPr lang="en-GB" altLang="zh-CN" sz="2000">
                <a:latin typeface="Arial" charset="0"/>
                <a:ea typeface="宋体" charset="0"/>
              </a:rPr>
              <a:t>I.e. each object instance has its OWN copy of the data, but no individual operations </a:t>
            </a:r>
            <a:r>
              <a:rPr lang="en-GB" altLang="zh-CN" sz="2000">
                <a:latin typeface="Tahoma" charset="0"/>
                <a:ea typeface="宋体" charset="0"/>
              </a:rPr>
              <a:t>–</a:t>
            </a:r>
            <a:r>
              <a:rPr lang="en-GB" altLang="zh-CN" sz="2000">
                <a:latin typeface="Arial" charset="0"/>
                <a:ea typeface="宋体" charset="0"/>
              </a:rPr>
              <a:t> these belong to the class as a whole</a:t>
            </a:r>
          </a:p>
          <a:p>
            <a:pPr eaLnBrk="1" hangingPunct="1">
              <a:lnSpc>
                <a:spcPct val="90000"/>
              </a:lnSpc>
            </a:pPr>
            <a:r>
              <a:rPr lang="en-GB" altLang="zh-CN" sz="2600">
                <a:latin typeface="Arial" charset="0"/>
                <a:ea typeface="宋体" charset="0"/>
              </a:rPr>
              <a:t>Objects are therefore </a:t>
            </a:r>
            <a:r>
              <a:rPr lang="en-GB" altLang="zh-CN" sz="2600" i="1">
                <a:latin typeface="Arial" charset="0"/>
                <a:ea typeface="宋体" charset="0"/>
              </a:rPr>
              <a:t>logical</a:t>
            </a:r>
            <a:r>
              <a:rPr lang="en-GB" altLang="zh-CN" sz="2600">
                <a:latin typeface="Arial" charset="0"/>
                <a:ea typeface="宋体" charset="0"/>
              </a:rPr>
              <a:t> abstractions</a:t>
            </a:r>
          </a:p>
          <a:p>
            <a:pPr lvl="1" eaLnBrk="1" hangingPunct="1">
              <a:lnSpc>
                <a:spcPct val="90000"/>
              </a:lnSpc>
            </a:pPr>
            <a:r>
              <a:rPr lang="en-GB" altLang="zh-CN" sz="2200">
                <a:latin typeface="Arial" charset="0"/>
                <a:ea typeface="宋体" charset="0"/>
              </a:rPr>
              <a:t>-don</a:t>
            </a:r>
            <a:r>
              <a:rPr lang="en-GB" altLang="zh-CN" sz="2200">
                <a:latin typeface="Tahoma" charset="0"/>
                <a:ea typeface="宋体" charset="0"/>
              </a:rPr>
              <a:t>’</a:t>
            </a:r>
            <a:r>
              <a:rPr lang="en-GB" altLang="zh-CN" sz="2200">
                <a:latin typeface="Arial" charset="0"/>
                <a:ea typeface="宋体" charset="0"/>
              </a:rPr>
              <a:t>t really exist at machine-level</a:t>
            </a:r>
          </a:p>
          <a:p>
            <a:pPr lvl="3" eaLnBrk="1" hangingPunct="1">
              <a:lnSpc>
                <a:spcPct val="90000"/>
              </a:lnSpc>
            </a:pPr>
            <a:endParaRPr lang="zh-CN" altLang="en-GB" sz="1800">
              <a:latin typeface="Arial" charset="0"/>
              <a:ea typeface="宋体" charset="0"/>
            </a:endParaRPr>
          </a:p>
        </p:txBody>
      </p:sp>
      <p:sp>
        <p:nvSpPr>
          <p:cNvPr id="10782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5F79842-8CA8-0D49-A8F1-806BB6FBC671}" type="slidenum">
              <a:rPr lang="en-US" altLang="zh-CN" sz="1200">
                <a:latin typeface="Garamond" charset="0"/>
              </a:rPr>
              <a:pPr eaLnBrk="1" hangingPunct="1"/>
              <a:t>523</a:t>
            </a:fld>
            <a:endParaRPr lang="en-US" altLang="zh-CN" sz="1200">
              <a:latin typeface="Garamond" charset="0"/>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1" name="Rectangle 2"/>
          <p:cNvSpPr>
            <a:spLocks noGrp="1" noChangeArrowheads="1"/>
          </p:cNvSpPr>
          <p:nvPr>
            <p:ph type="title"/>
          </p:nvPr>
        </p:nvSpPr>
        <p:spPr/>
        <p:txBody>
          <a:bodyPr/>
          <a:lstStyle/>
          <a:p>
            <a:pPr eaLnBrk="1" hangingPunct="1"/>
            <a:r>
              <a:rPr lang="en-GB" altLang="zh-CN">
                <a:latin typeface="Garamond" charset="0"/>
                <a:ea typeface="宋体" charset="0"/>
              </a:rPr>
              <a:t>Responsibility-Driven Design (1)</a:t>
            </a:r>
          </a:p>
        </p:txBody>
      </p:sp>
      <p:sp>
        <p:nvSpPr>
          <p:cNvPr id="1080322"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Designing object system involves</a:t>
            </a:r>
          </a:p>
          <a:p>
            <a:pPr lvl="1" eaLnBrk="1" hangingPunct="1">
              <a:lnSpc>
                <a:spcPct val="90000"/>
              </a:lnSpc>
            </a:pPr>
            <a:r>
              <a:rPr lang="en-GB" altLang="zh-CN">
                <a:latin typeface="Arial" charset="0"/>
                <a:ea typeface="宋体" charset="0"/>
              </a:rPr>
              <a:t>Identifying behavioural abstractions (Object Types)</a:t>
            </a:r>
          </a:p>
          <a:p>
            <a:pPr lvl="1" eaLnBrk="1" hangingPunct="1">
              <a:lnSpc>
                <a:spcPct val="90000"/>
              </a:lnSpc>
            </a:pPr>
            <a:r>
              <a:rPr lang="en-GB" altLang="zh-CN">
                <a:latin typeface="Arial" charset="0"/>
                <a:ea typeface="宋体" charset="0"/>
              </a:rPr>
              <a:t>Assigning them responsibilities</a:t>
            </a:r>
          </a:p>
          <a:p>
            <a:pPr lvl="1" eaLnBrk="1" hangingPunct="1">
              <a:lnSpc>
                <a:spcPct val="90000"/>
              </a:lnSpc>
            </a:pPr>
            <a:r>
              <a:rPr lang="en-GB" altLang="zh-CN">
                <a:latin typeface="Arial" charset="0"/>
                <a:ea typeface="宋体" charset="0"/>
              </a:rPr>
              <a:t>Mapping Object Types to Object Classes</a:t>
            </a:r>
          </a:p>
          <a:p>
            <a:pPr lvl="2" eaLnBrk="1" hangingPunct="1">
              <a:lnSpc>
                <a:spcPct val="90000"/>
              </a:lnSpc>
            </a:pPr>
            <a:r>
              <a:rPr lang="en-GB" altLang="zh-CN">
                <a:latin typeface="Arial" charset="0"/>
                <a:ea typeface="宋体" charset="0"/>
              </a:rPr>
              <a:t>Enforcing encapsulation and information-hiding</a:t>
            </a:r>
          </a:p>
          <a:p>
            <a:pPr lvl="2" eaLnBrk="1" hangingPunct="1">
              <a:lnSpc>
                <a:spcPct val="90000"/>
              </a:lnSpc>
            </a:pPr>
            <a:r>
              <a:rPr lang="en-GB" altLang="zh-CN">
                <a:latin typeface="Arial" charset="0"/>
                <a:ea typeface="宋体" charset="0"/>
              </a:rPr>
              <a:t>Creating Interfaces so that client objects know how to  request executable behaviour from server objects</a:t>
            </a:r>
          </a:p>
          <a:p>
            <a:pPr lvl="1" eaLnBrk="1" hangingPunct="1">
              <a:lnSpc>
                <a:spcPct val="90000"/>
              </a:lnSpc>
            </a:pPr>
            <a:r>
              <a:rPr lang="en-GB" altLang="zh-CN">
                <a:latin typeface="Arial" charset="0"/>
                <a:ea typeface="宋体" charset="0"/>
              </a:rPr>
              <a:t>Turning responsibilities into operations </a:t>
            </a:r>
          </a:p>
          <a:p>
            <a:pPr lvl="2" eaLnBrk="1" hangingPunct="1">
              <a:lnSpc>
                <a:spcPct val="90000"/>
              </a:lnSpc>
            </a:pPr>
            <a:r>
              <a:rPr lang="en-GB" altLang="zh-CN">
                <a:latin typeface="Arial" charset="0"/>
                <a:ea typeface="宋体" charset="0"/>
              </a:rPr>
              <a:t>and the methods that implement them</a:t>
            </a:r>
          </a:p>
          <a:p>
            <a:pPr lvl="1" eaLnBrk="1" hangingPunct="1">
              <a:lnSpc>
                <a:spcPct val="90000"/>
              </a:lnSpc>
            </a:pPr>
            <a:r>
              <a:rPr lang="en-GB" altLang="zh-CN">
                <a:latin typeface="Arial" charset="0"/>
                <a:ea typeface="宋体" charset="0"/>
              </a:rPr>
              <a:t>Turning collaborating classes into data members to hold Object IDs</a:t>
            </a:r>
          </a:p>
        </p:txBody>
      </p:sp>
      <p:sp>
        <p:nvSpPr>
          <p:cNvPr id="10803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DADA1AE-DF33-D14C-B526-6A681E8F1C61}" type="slidenum">
              <a:rPr lang="en-US" altLang="zh-CN" sz="1200">
                <a:latin typeface="Garamond" charset="0"/>
              </a:rPr>
              <a:pPr eaLnBrk="1" hangingPunct="1"/>
              <a:t>524</a:t>
            </a:fld>
            <a:endParaRPr lang="en-US" altLang="zh-CN" sz="1200">
              <a:latin typeface="Garamond" charset="0"/>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69" name="Rectangle 2"/>
          <p:cNvSpPr>
            <a:spLocks noGrp="1" noChangeArrowheads="1"/>
          </p:cNvSpPr>
          <p:nvPr>
            <p:ph type="title"/>
          </p:nvPr>
        </p:nvSpPr>
        <p:spPr/>
        <p:txBody>
          <a:bodyPr/>
          <a:lstStyle/>
          <a:p>
            <a:pPr eaLnBrk="1" hangingPunct="1"/>
            <a:r>
              <a:rPr lang="en-GB" altLang="zh-CN">
                <a:latin typeface="Garamond" charset="0"/>
                <a:ea typeface="宋体" charset="0"/>
              </a:rPr>
              <a:t>Responsibility-Driven Design (2)</a:t>
            </a:r>
          </a:p>
        </p:txBody>
      </p:sp>
      <p:sp>
        <p:nvSpPr>
          <p:cNvPr id="1082370"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A well-established technique for Responsibility-Driven Design is CRC cards</a:t>
            </a:r>
          </a:p>
          <a:p>
            <a:pPr eaLnBrk="1" hangingPunct="1">
              <a:lnSpc>
                <a:spcPct val="90000"/>
              </a:lnSpc>
            </a:pPr>
            <a:r>
              <a:rPr lang="en-GB" altLang="zh-CN" sz="2600">
                <a:latin typeface="Arial" charset="0"/>
                <a:ea typeface="宋体" charset="0"/>
              </a:rPr>
              <a:t>6</a:t>
            </a:r>
            <a:r>
              <a:rPr lang="en-GB" altLang="zh-CN" sz="2600">
                <a:latin typeface="Tahoma" charset="0"/>
                <a:ea typeface="宋体" charset="0"/>
              </a:rPr>
              <a:t>”</a:t>
            </a:r>
            <a:r>
              <a:rPr lang="en-GB" altLang="zh-CN" sz="2600">
                <a:latin typeface="Arial" charset="0"/>
                <a:ea typeface="宋体" charset="0"/>
              </a:rPr>
              <a:t> x 4</a:t>
            </a:r>
            <a:r>
              <a:rPr lang="en-GB" altLang="zh-CN" sz="2600">
                <a:latin typeface="Tahoma" charset="0"/>
                <a:ea typeface="宋体" charset="0"/>
              </a:rPr>
              <a:t>”</a:t>
            </a:r>
            <a:r>
              <a:rPr lang="en-GB" altLang="zh-CN" sz="2600">
                <a:latin typeface="Arial" charset="0"/>
                <a:ea typeface="宋体" charset="0"/>
              </a:rPr>
              <a:t> index cards</a:t>
            </a:r>
          </a:p>
          <a:p>
            <a:pPr lvl="1" eaLnBrk="1" hangingPunct="1">
              <a:lnSpc>
                <a:spcPct val="90000"/>
              </a:lnSpc>
            </a:pPr>
            <a:r>
              <a:rPr lang="en-GB" altLang="zh-CN" sz="2200">
                <a:latin typeface="Arial" charset="0"/>
                <a:ea typeface="宋体" charset="0"/>
              </a:rPr>
              <a:t>Divided into 3 fields (Class, Responsibility, Collaborators)</a:t>
            </a:r>
          </a:p>
          <a:p>
            <a:pPr lvl="1" eaLnBrk="1" hangingPunct="1">
              <a:lnSpc>
                <a:spcPct val="90000"/>
              </a:lnSpc>
            </a:pPr>
            <a:r>
              <a:rPr lang="en-GB" altLang="zh-CN" sz="2200">
                <a:latin typeface="Arial" charset="0"/>
                <a:ea typeface="宋体" charset="0"/>
              </a:rPr>
              <a:t>One for each candidate Object</a:t>
            </a:r>
          </a:p>
          <a:p>
            <a:pPr eaLnBrk="1" hangingPunct="1">
              <a:lnSpc>
                <a:spcPct val="90000"/>
              </a:lnSpc>
            </a:pPr>
            <a:r>
              <a:rPr lang="en-GB" altLang="zh-CN" sz="2600">
                <a:latin typeface="Arial" charset="0"/>
                <a:ea typeface="宋体" charset="0"/>
              </a:rPr>
              <a:t>Used to role-play scenarios to see if responsibilities have been distributed properly</a:t>
            </a:r>
          </a:p>
          <a:p>
            <a:pPr lvl="1" eaLnBrk="1" hangingPunct="1">
              <a:lnSpc>
                <a:spcPct val="90000"/>
              </a:lnSpc>
            </a:pPr>
            <a:r>
              <a:rPr lang="en-GB" altLang="zh-CN" sz="2200">
                <a:latin typeface="Arial" charset="0"/>
                <a:ea typeface="宋体" charset="0"/>
              </a:rPr>
              <a:t>Cheap and fun way to validate the dynamic behaviour of object systems prior to coding!</a:t>
            </a:r>
          </a:p>
        </p:txBody>
      </p:sp>
      <p:sp>
        <p:nvSpPr>
          <p:cNvPr id="10823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FAF2A0-B2D1-C440-9906-17D00F09584D}" type="slidenum">
              <a:rPr lang="en-US" altLang="zh-CN" sz="1200">
                <a:latin typeface="Garamond" charset="0"/>
              </a:rPr>
              <a:pPr eaLnBrk="1" hangingPunct="1"/>
              <a:t>525</a:t>
            </a:fld>
            <a:endParaRPr lang="en-US" altLang="zh-CN" sz="1200">
              <a:latin typeface="Garamond" charset="0"/>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7" name="Rectangle 2"/>
          <p:cNvSpPr>
            <a:spLocks noGrp="1" noChangeArrowheads="1"/>
          </p:cNvSpPr>
          <p:nvPr>
            <p:ph type="title"/>
          </p:nvPr>
        </p:nvSpPr>
        <p:spPr/>
        <p:txBody>
          <a:bodyPr/>
          <a:lstStyle/>
          <a:p>
            <a:pPr eaLnBrk="1" hangingPunct="1"/>
            <a:r>
              <a:rPr lang="en-US" altLang="zh-CN">
                <a:latin typeface="Garamond" charset="0"/>
                <a:ea typeface="宋体" charset="0"/>
              </a:rPr>
              <a:t>CRC (Class, Responsibility, Collaboration) Cards</a:t>
            </a:r>
          </a:p>
        </p:txBody>
      </p:sp>
      <p:sp>
        <p:nvSpPr>
          <p:cNvPr id="108441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78BA745-81E6-0846-A41F-FC54212E247B}" type="slidenum">
              <a:rPr lang="en-US" altLang="zh-CN" sz="1200">
                <a:latin typeface="Garamond" charset="0"/>
              </a:rPr>
              <a:pPr eaLnBrk="1" hangingPunct="1"/>
              <a:t>526</a:t>
            </a:fld>
            <a:endParaRPr lang="en-US" altLang="zh-CN" sz="1200">
              <a:latin typeface="Garamond" charset="0"/>
            </a:endParaRPr>
          </a:p>
        </p:txBody>
      </p:sp>
      <p:grpSp>
        <p:nvGrpSpPr>
          <p:cNvPr id="1084419" name="Group 3"/>
          <p:cNvGrpSpPr>
            <a:grpSpLocks/>
          </p:cNvGrpSpPr>
          <p:nvPr/>
        </p:nvGrpSpPr>
        <p:grpSpPr bwMode="auto">
          <a:xfrm>
            <a:off x="914400" y="2057400"/>
            <a:ext cx="3962400" cy="1676400"/>
            <a:chOff x="912" y="1296"/>
            <a:chExt cx="2496" cy="1056"/>
          </a:xfrm>
        </p:grpSpPr>
        <p:sp>
          <p:nvSpPr>
            <p:cNvPr id="1084423" name="Rectangle 4"/>
            <p:cNvSpPr>
              <a:spLocks noChangeArrowheads="1"/>
            </p:cNvSpPr>
            <p:nvPr/>
          </p:nvSpPr>
          <p:spPr bwMode="auto">
            <a:xfrm>
              <a:off x="912" y="1296"/>
              <a:ext cx="2496" cy="1056"/>
            </a:xfrm>
            <a:prstGeom prst="rect">
              <a:avLst/>
            </a:prstGeom>
            <a:solidFill>
              <a:srgbClr val="C0C0C0"/>
            </a:solidFill>
            <a:ln w="12700">
              <a:solidFill>
                <a:schemeClr val="tx1"/>
              </a:solidFill>
              <a:miter lim="800000"/>
              <a:headEnd/>
              <a:tailEnd/>
            </a:ln>
          </p:spPr>
          <p:txBody>
            <a:bodyPr wrap="none" anchor="ctr"/>
            <a:lstStyle/>
            <a:p>
              <a:pPr algn="ctr" eaLnBrk="0" hangingPunct="0"/>
              <a:endParaRPr lang="zh-CN" altLang="en-US" sz="2400">
                <a:latin typeface="Times New Roman" charset="0"/>
              </a:endParaRPr>
            </a:p>
          </p:txBody>
        </p:sp>
        <p:sp>
          <p:nvSpPr>
            <p:cNvPr id="1084424" name="Text Box 5"/>
            <p:cNvSpPr txBox="1">
              <a:spLocks noChangeArrowheads="1"/>
            </p:cNvSpPr>
            <p:nvPr/>
          </p:nvSpPr>
          <p:spPr bwMode="auto">
            <a:xfrm>
              <a:off x="912" y="1344"/>
              <a:ext cx="768" cy="250"/>
            </a:xfrm>
            <a:prstGeom prst="rect">
              <a:avLst/>
            </a:prstGeom>
            <a:solidFill>
              <a:srgbClr val="C0C0C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spcBef>
                  <a:spcPct val="50000"/>
                </a:spcBef>
              </a:pPr>
              <a:r>
                <a:rPr lang="en-US" altLang="zh-CN" sz="2000">
                  <a:latin typeface="Times New Roman" charset="0"/>
                </a:rPr>
                <a:t>Class</a:t>
              </a:r>
              <a:endParaRPr lang="en-US" altLang="zh-CN">
                <a:latin typeface="Times New Roman" charset="0"/>
              </a:endParaRPr>
            </a:p>
          </p:txBody>
        </p:sp>
        <p:sp>
          <p:nvSpPr>
            <p:cNvPr id="1084425" name="Text Box 6"/>
            <p:cNvSpPr txBox="1">
              <a:spLocks noChangeArrowheads="1"/>
            </p:cNvSpPr>
            <p:nvPr/>
          </p:nvSpPr>
          <p:spPr bwMode="auto">
            <a:xfrm>
              <a:off x="912" y="1632"/>
              <a:ext cx="1135" cy="250"/>
            </a:xfrm>
            <a:prstGeom prst="rect">
              <a:avLst/>
            </a:prstGeom>
            <a:solidFill>
              <a:srgbClr val="C0C0C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US" altLang="zh-CN" sz="2000">
                  <a:latin typeface="Times New Roman" charset="0"/>
                </a:rPr>
                <a:t>Responsibilities</a:t>
              </a:r>
              <a:endParaRPr lang="en-US" altLang="zh-CN">
                <a:latin typeface="Times New Roman" charset="0"/>
              </a:endParaRPr>
            </a:p>
          </p:txBody>
        </p:sp>
        <p:sp>
          <p:nvSpPr>
            <p:cNvPr id="1084426" name="Text Box 7"/>
            <p:cNvSpPr txBox="1">
              <a:spLocks noChangeArrowheads="1"/>
            </p:cNvSpPr>
            <p:nvPr/>
          </p:nvSpPr>
          <p:spPr bwMode="auto">
            <a:xfrm>
              <a:off x="2400" y="1632"/>
              <a:ext cx="985" cy="250"/>
            </a:xfrm>
            <a:prstGeom prst="rect">
              <a:avLst/>
            </a:prstGeom>
            <a:solidFill>
              <a:srgbClr val="C0C0C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US" altLang="zh-CN" sz="2000">
                  <a:latin typeface="Times New Roman" charset="0"/>
                </a:rPr>
                <a:t>Collaborators</a:t>
              </a:r>
              <a:endParaRPr lang="en-US" altLang="zh-CN">
                <a:latin typeface="Times New Roman" charset="0"/>
              </a:endParaRPr>
            </a:p>
          </p:txBody>
        </p:sp>
        <p:sp>
          <p:nvSpPr>
            <p:cNvPr id="1084427" name="Line 8"/>
            <p:cNvSpPr>
              <a:spLocks noChangeShapeType="1"/>
            </p:cNvSpPr>
            <p:nvPr/>
          </p:nvSpPr>
          <p:spPr bwMode="auto">
            <a:xfrm>
              <a:off x="912" y="1584"/>
              <a:ext cx="2496"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084428" name="Line 9"/>
            <p:cNvSpPr>
              <a:spLocks noChangeShapeType="1"/>
            </p:cNvSpPr>
            <p:nvPr/>
          </p:nvSpPr>
          <p:spPr bwMode="auto">
            <a:xfrm>
              <a:off x="2112" y="1584"/>
              <a:ext cx="0" cy="76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1084420" name="AutoShape 10"/>
          <p:cNvSpPr>
            <a:spLocks noChangeArrowheads="1"/>
          </p:cNvSpPr>
          <p:nvPr/>
        </p:nvSpPr>
        <p:spPr bwMode="auto">
          <a:xfrm>
            <a:off x="5867400" y="1295400"/>
            <a:ext cx="1752600" cy="1371600"/>
          </a:xfrm>
          <a:prstGeom prst="wedgeRoundRectCallout">
            <a:avLst>
              <a:gd name="adj1" fmla="val -106611"/>
              <a:gd name="adj2" fmla="val 96065"/>
              <a:gd name="adj3" fmla="val 16667"/>
            </a:avLst>
          </a:prstGeom>
          <a:solidFill>
            <a:schemeClr val="bg1"/>
          </a:solidFill>
          <a:ln w="12700">
            <a:solidFill>
              <a:schemeClr val="tx1"/>
            </a:solidFill>
            <a:miter lim="800000"/>
            <a:headEnd/>
            <a:tailEnd/>
          </a:ln>
        </p:spPr>
        <p:txBody>
          <a:bodyPr wrap="none" anchor="ctr"/>
          <a:lstStyle/>
          <a:p>
            <a:pPr algn="ctr" eaLnBrk="0" hangingPunct="0"/>
            <a:r>
              <a:rPr lang="en-US" altLang="zh-CN">
                <a:latin typeface="Times New Roman" charset="0"/>
              </a:rPr>
              <a:t>The CASE tool is</a:t>
            </a:r>
          </a:p>
          <a:p>
            <a:pPr algn="ctr" eaLnBrk="0" hangingPunct="0"/>
            <a:r>
              <a:rPr lang="en-US" altLang="zh-CN">
                <a:latin typeface="Times New Roman" charset="0"/>
              </a:rPr>
              <a:t> a  6” x 4” index </a:t>
            </a:r>
          </a:p>
          <a:p>
            <a:pPr algn="ctr" eaLnBrk="0" hangingPunct="0"/>
            <a:r>
              <a:rPr lang="en-US" altLang="zh-CN">
                <a:latin typeface="Times New Roman" charset="0"/>
              </a:rPr>
              <a:t>card!</a:t>
            </a:r>
            <a:endParaRPr lang="en-US" altLang="zh-CN" sz="2400">
              <a:latin typeface="Times New Roman" charset="0"/>
            </a:endParaRPr>
          </a:p>
        </p:txBody>
      </p:sp>
      <p:graphicFrame>
        <p:nvGraphicFramePr>
          <p:cNvPr id="1084421" name="Object 11"/>
          <p:cNvGraphicFramePr>
            <a:graphicFrameLocks noChangeAspect="1"/>
          </p:cNvGraphicFramePr>
          <p:nvPr/>
        </p:nvGraphicFramePr>
        <p:xfrm>
          <a:off x="1828800" y="4038600"/>
          <a:ext cx="3536950" cy="2144713"/>
        </p:xfrm>
        <a:graphic>
          <a:graphicData uri="http://schemas.openxmlformats.org/presentationml/2006/ole">
            <mc:AlternateContent xmlns:mc="http://schemas.openxmlformats.org/markup-compatibility/2006">
              <mc:Choice xmlns:v="urn:schemas-microsoft-com:vml" Requires="v">
                <p:oleObj name="Microsoft ClipArt Gallery" r:id="rId3" imgW="3537814" imgH="2145182" progId="MS_ClipArt_Gallery">
                  <p:embed/>
                </p:oleObj>
              </mc:Choice>
              <mc:Fallback>
                <p:oleObj name="Microsoft ClipArt Gallery" r:id="rId3" imgW="3537814" imgH="2145182" progId="MS_ClipArt_Gallery">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038600"/>
                        <a:ext cx="3536950" cy="2144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84422" name="AutoShape 12"/>
          <p:cNvSpPr>
            <a:spLocks noChangeArrowheads="1"/>
          </p:cNvSpPr>
          <p:nvPr/>
        </p:nvSpPr>
        <p:spPr bwMode="auto">
          <a:xfrm>
            <a:off x="5257800" y="3352800"/>
            <a:ext cx="3276600" cy="2286000"/>
          </a:xfrm>
          <a:prstGeom prst="wedgeRoundRectCallout">
            <a:avLst>
              <a:gd name="adj1" fmla="val -45833"/>
              <a:gd name="adj2" fmla="val 71597"/>
              <a:gd name="adj3" fmla="val 16667"/>
            </a:avLst>
          </a:prstGeom>
          <a:solidFill>
            <a:schemeClr val="accent1">
              <a:alpha val="30980"/>
            </a:schemeClr>
          </a:solidFill>
          <a:ln w="12700">
            <a:solidFill>
              <a:schemeClr val="tx1"/>
            </a:solidFill>
            <a:miter lim="800000"/>
            <a:headEnd/>
            <a:tailEnd/>
          </a:ln>
        </p:spPr>
        <p:txBody>
          <a:bodyPr wrap="none" anchor="ctr"/>
          <a:lstStyle/>
          <a:p>
            <a:pPr algn="ctr" eaLnBrk="0" hangingPunct="0"/>
            <a:r>
              <a:rPr lang="en-US" altLang="zh-CN" sz="2400">
                <a:latin typeface="Times New Roman" charset="0"/>
              </a:rPr>
              <a:t>Each person “role-plays” </a:t>
            </a:r>
          </a:p>
          <a:p>
            <a:pPr algn="ctr" eaLnBrk="0" hangingPunct="0"/>
            <a:r>
              <a:rPr lang="en-US" altLang="zh-CN" sz="2400">
                <a:latin typeface="Times New Roman" charset="0"/>
              </a:rPr>
              <a:t>a class  (i.e. a CRC card)</a:t>
            </a:r>
          </a:p>
          <a:p>
            <a:pPr algn="ctr" eaLnBrk="0" hangingPunct="0"/>
            <a:r>
              <a:rPr lang="en-US" altLang="zh-CN" sz="2400">
                <a:latin typeface="Times New Roman" charset="0"/>
              </a:rPr>
              <a:t>to explore distribution </a:t>
            </a:r>
          </a:p>
          <a:p>
            <a:pPr algn="ctr" eaLnBrk="0" hangingPunct="0"/>
            <a:r>
              <a:rPr lang="en-US" altLang="zh-CN" sz="2400">
                <a:latin typeface="Times New Roman" charset="0"/>
              </a:rPr>
              <a:t>of responsibilities</a:t>
            </a:r>
          </a:p>
        </p:txBody>
      </p:sp>
    </p:spTree>
  </p:cSld>
  <p:clrMapOvr>
    <a:masterClrMapping/>
  </p:clrMapOvr>
  <p:transition>
    <p:zoom/>
  </p:transition>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465" name="Rectangle 2"/>
          <p:cNvSpPr>
            <a:spLocks noGrp="1" noChangeArrowheads="1"/>
          </p:cNvSpPr>
          <p:nvPr>
            <p:ph type="title"/>
          </p:nvPr>
        </p:nvSpPr>
        <p:spPr/>
        <p:txBody>
          <a:bodyPr/>
          <a:lstStyle/>
          <a:p>
            <a:pPr eaLnBrk="1" hangingPunct="1"/>
            <a:r>
              <a:rPr lang="en-GB" altLang="zh-CN">
                <a:latin typeface="Garamond" charset="0"/>
                <a:ea typeface="宋体" charset="0"/>
              </a:rPr>
              <a:t>Encapsulation and Information Hiding</a:t>
            </a:r>
          </a:p>
        </p:txBody>
      </p:sp>
      <p:sp>
        <p:nvSpPr>
          <p:cNvPr id="1086466"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0169A00-EB14-304E-AB96-689250221E87}" type="slidenum">
              <a:rPr lang="en-US" altLang="zh-CN" sz="1200">
                <a:latin typeface="Garamond" charset="0"/>
              </a:rPr>
              <a:pPr eaLnBrk="1" hangingPunct="1"/>
              <a:t>527</a:t>
            </a:fld>
            <a:endParaRPr lang="en-US" altLang="zh-CN" sz="1200">
              <a:latin typeface="Garamond" charset="0"/>
            </a:endParaRPr>
          </a:p>
        </p:txBody>
      </p:sp>
      <p:sp>
        <p:nvSpPr>
          <p:cNvPr id="1086467" name="Rectangle 3"/>
          <p:cNvSpPr>
            <a:spLocks noChangeArrowheads="1"/>
          </p:cNvSpPr>
          <p:nvPr/>
        </p:nvSpPr>
        <p:spPr bwMode="auto">
          <a:xfrm>
            <a:off x="1143000" y="2514600"/>
            <a:ext cx="3657600" cy="4038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086468" name="Line 4"/>
          <p:cNvSpPr>
            <a:spLocks noChangeShapeType="1"/>
          </p:cNvSpPr>
          <p:nvPr/>
        </p:nvSpPr>
        <p:spPr bwMode="auto">
          <a:xfrm>
            <a:off x="1143000" y="3352800"/>
            <a:ext cx="36576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86469" name="Text Box 5"/>
          <p:cNvSpPr txBox="1">
            <a:spLocks noChangeArrowheads="1"/>
          </p:cNvSpPr>
          <p:nvPr/>
        </p:nvSpPr>
        <p:spPr bwMode="auto">
          <a:xfrm>
            <a:off x="2133600" y="2819400"/>
            <a:ext cx="990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Robot</a:t>
            </a:r>
          </a:p>
        </p:txBody>
      </p:sp>
      <p:sp>
        <p:nvSpPr>
          <p:cNvPr id="1086470" name="Line 6"/>
          <p:cNvSpPr>
            <a:spLocks noChangeShapeType="1"/>
          </p:cNvSpPr>
          <p:nvPr/>
        </p:nvSpPr>
        <p:spPr bwMode="auto">
          <a:xfrm>
            <a:off x="1143000" y="4267200"/>
            <a:ext cx="36576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86471" name="Text Box 7"/>
          <p:cNvSpPr txBox="1">
            <a:spLocks noChangeArrowheads="1"/>
          </p:cNvSpPr>
          <p:nvPr/>
        </p:nvSpPr>
        <p:spPr bwMode="auto">
          <a:xfrm>
            <a:off x="1219200" y="4419600"/>
            <a:ext cx="3505200"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sz="2000">
                <a:latin typeface="Tahoma" charset="0"/>
              </a:rPr>
              <a:t>+turnLeft( )</a:t>
            </a:r>
          </a:p>
          <a:p>
            <a:pPr eaLnBrk="1" hangingPunct="1">
              <a:spcBef>
                <a:spcPct val="50000"/>
              </a:spcBef>
            </a:pPr>
            <a:r>
              <a:rPr lang="en-GB" altLang="zh-CN" sz="2000">
                <a:latin typeface="Tahoma" charset="0"/>
              </a:rPr>
              <a:t>+turnRight( )</a:t>
            </a:r>
          </a:p>
          <a:p>
            <a:pPr eaLnBrk="1" hangingPunct="1">
              <a:spcBef>
                <a:spcPct val="50000"/>
              </a:spcBef>
            </a:pPr>
            <a:r>
              <a:rPr lang="en-GB" altLang="zh-CN" sz="2000">
                <a:latin typeface="Tahoma" charset="0"/>
              </a:rPr>
              <a:t>+moveForward( )</a:t>
            </a:r>
          </a:p>
          <a:p>
            <a:pPr eaLnBrk="1" hangingPunct="1">
              <a:spcBef>
                <a:spcPct val="50000"/>
              </a:spcBef>
            </a:pPr>
            <a:r>
              <a:rPr lang="en-GB" altLang="zh-CN" sz="2000">
                <a:latin typeface="Tahoma" charset="0"/>
              </a:rPr>
              <a:t>+reverse( )</a:t>
            </a:r>
          </a:p>
          <a:p>
            <a:pPr eaLnBrk="1" hangingPunct="1">
              <a:spcBef>
                <a:spcPct val="50000"/>
              </a:spcBef>
            </a:pPr>
            <a:r>
              <a:rPr lang="en-GB" altLang="zh-CN" sz="2000">
                <a:latin typeface="Tahoma" charset="0"/>
              </a:rPr>
              <a:t>+pickUp( )</a:t>
            </a:r>
          </a:p>
        </p:txBody>
      </p:sp>
      <p:sp>
        <p:nvSpPr>
          <p:cNvPr id="1086472" name="Text Box 8"/>
          <p:cNvSpPr txBox="1">
            <a:spLocks noChangeArrowheads="1"/>
          </p:cNvSpPr>
          <p:nvPr/>
        </p:nvSpPr>
        <p:spPr bwMode="auto">
          <a:xfrm>
            <a:off x="1219200" y="3505200"/>
            <a:ext cx="31242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a:t>
            </a:r>
            <a:r>
              <a:rPr lang="en-GB" altLang="zh-CN" sz="2000">
                <a:latin typeface="Tahoma" charset="0"/>
              </a:rPr>
              <a:t>grid: Grid</a:t>
            </a:r>
          </a:p>
        </p:txBody>
      </p:sp>
      <p:sp>
        <p:nvSpPr>
          <p:cNvPr id="1086473" name="AutoShape 9"/>
          <p:cNvSpPr>
            <a:spLocks noChangeArrowheads="1"/>
          </p:cNvSpPr>
          <p:nvPr/>
        </p:nvSpPr>
        <p:spPr bwMode="auto">
          <a:xfrm>
            <a:off x="4724400" y="1828800"/>
            <a:ext cx="3581400" cy="533400"/>
          </a:xfrm>
          <a:prstGeom prst="wedgeRectCallout">
            <a:avLst>
              <a:gd name="adj1" fmla="val -49736"/>
              <a:gd name="adj2" fmla="val 170236"/>
            </a:avLst>
          </a:prstGeom>
          <a:solidFill>
            <a:schemeClr val="accent1">
              <a:alpha val="29019"/>
            </a:schemeClr>
          </a:solidFill>
          <a:ln w="9525">
            <a:solidFill>
              <a:schemeClr val="tx1"/>
            </a:solidFill>
            <a:miter lim="800000"/>
            <a:headEnd/>
            <a:tailEnd/>
          </a:ln>
        </p:spPr>
        <p:txBody>
          <a:bodyPr/>
          <a:lstStyle/>
          <a:p>
            <a:pPr algn="ctr"/>
            <a:r>
              <a:rPr lang="en-GB" altLang="zh-CN" sz="2000">
                <a:latin typeface="Tahoma" charset="0"/>
              </a:rPr>
              <a:t>Class name</a:t>
            </a:r>
          </a:p>
        </p:txBody>
      </p:sp>
      <p:sp>
        <p:nvSpPr>
          <p:cNvPr id="1086474" name="AutoShape 10"/>
          <p:cNvSpPr>
            <a:spLocks noChangeArrowheads="1"/>
          </p:cNvSpPr>
          <p:nvPr/>
        </p:nvSpPr>
        <p:spPr bwMode="auto">
          <a:xfrm>
            <a:off x="5257800" y="2819400"/>
            <a:ext cx="2895600" cy="1295400"/>
          </a:xfrm>
          <a:prstGeom prst="wedgeRectCallout">
            <a:avLst>
              <a:gd name="adj1" fmla="val -84704"/>
              <a:gd name="adj2" fmla="val 25491"/>
            </a:avLst>
          </a:prstGeom>
          <a:solidFill>
            <a:schemeClr val="accent1">
              <a:alpha val="29019"/>
            </a:schemeClr>
          </a:solidFill>
          <a:ln w="9525">
            <a:solidFill>
              <a:schemeClr val="tx1"/>
            </a:solidFill>
            <a:miter lim="800000"/>
            <a:headEnd/>
            <a:tailEnd/>
          </a:ln>
        </p:spPr>
        <p:txBody>
          <a:bodyPr/>
          <a:lstStyle/>
          <a:p>
            <a:pPr algn="ctr"/>
            <a:r>
              <a:rPr lang="zh-CN" altLang="en-GB" sz="2000">
                <a:latin typeface="Tahoma" charset="0"/>
              </a:rPr>
              <a:t>“</a:t>
            </a:r>
            <a:r>
              <a:rPr lang="en-GB" altLang="zh-CN" sz="2000">
                <a:latin typeface="Tahoma" charset="0"/>
              </a:rPr>
              <a:t>data members”, usually private or protected and therefore hidden from clients</a:t>
            </a:r>
          </a:p>
          <a:p>
            <a:pPr algn="ctr"/>
            <a:endParaRPr lang="zh-CN" altLang="en-GB" sz="2000">
              <a:latin typeface="Tahoma" charset="0"/>
            </a:endParaRPr>
          </a:p>
        </p:txBody>
      </p:sp>
      <p:sp>
        <p:nvSpPr>
          <p:cNvPr id="1086475" name="AutoShape 11"/>
          <p:cNvSpPr>
            <a:spLocks noChangeArrowheads="1"/>
          </p:cNvSpPr>
          <p:nvPr/>
        </p:nvSpPr>
        <p:spPr bwMode="auto">
          <a:xfrm>
            <a:off x="5029200" y="4343400"/>
            <a:ext cx="3276600" cy="1828800"/>
          </a:xfrm>
          <a:prstGeom prst="wedgeRectCallout">
            <a:avLst>
              <a:gd name="adj1" fmla="val -101940"/>
              <a:gd name="adj2" fmla="val -3731"/>
            </a:avLst>
          </a:prstGeom>
          <a:solidFill>
            <a:schemeClr val="accent1">
              <a:alpha val="32941"/>
            </a:schemeClr>
          </a:solidFill>
          <a:ln w="9525">
            <a:solidFill>
              <a:schemeClr val="tx1"/>
            </a:solidFill>
            <a:miter lim="800000"/>
            <a:headEnd/>
            <a:tailEnd/>
          </a:ln>
        </p:spPr>
        <p:txBody>
          <a:bodyPr/>
          <a:lstStyle/>
          <a:p>
            <a:pPr algn="ctr"/>
            <a:r>
              <a:rPr lang="en-GB" altLang="zh-CN" sz="2000">
                <a:latin typeface="Tahoma" charset="0"/>
              </a:rPr>
              <a:t>Operations, if public, form the public interface to the class: note all method implementations, whether for private or public operations, are hidden</a:t>
            </a: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3" name="Rectangle 2"/>
          <p:cNvSpPr>
            <a:spLocks noGrp="1" noChangeArrowheads="1"/>
          </p:cNvSpPr>
          <p:nvPr>
            <p:ph type="title"/>
          </p:nvPr>
        </p:nvSpPr>
        <p:spPr/>
        <p:txBody>
          <a:bodyPr/>
          <a:lstStyle/>
          <a:p>
            <a:pPr eaLnBrk="1" hangingPunct="1"/>
            <a:r>
              <a:rPr lang="en-GB" altLang="zh-CN">
                <a:latin typeface="Garamond" charset="0"/>
                <a:ea typeface="宋体" charset="0"/>
              </a:rPr>
              <a:t>Encapsulation</a:t>
            </a:r>
          </a:p>
        </p:txBody>
      </p:sp>
      <p:sp>
        <p:nvSpPr>
          <p:cNvPr id="1088514"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Encapsulation is the hiding of all design decisions that the client doesn</a:t>
            </a:r>
            <a:r>
              <a:rPr lang="en-GB" altLang="zh-CN" sz="2600">
                <a:latin typeface="Tahoma" charset="0"/>
                <a:ea typeface="宋体" charset="0"/>
              </a:rPr>
              <a:t>’</a:t>
            </a:r>
            <a:r>
              <a:rPr lang="en-GB" altLang="zh-CN" sz="2600">
                <a:latin typeface="Arial" charset="0"/>
                <a:ea typeface="宋体" charset="0"/>
              </a:rPr>
              <a:t>t need to know about. Typically this includes:</a:t>
            </a:r>
          </a:p>
          <a:p>
            <a:pPr lvl="1" eaLnBrk="1" hangingPunct="1">
              <a:lnSpc>
                <a:spcPct val="90000"/>
              </a:lnSpc>
            </a:pPr>
            <a:r>
              <a:rPr lang="en-GB" altLang="zh-CN" sz="2200">
                <a:latin typeface="Arial" charset="0"/>
                <a:ea typeface="宋体" charset="0"/>
              </a:rPr>
              <a:t>Data structures</a:t>
            </a:r>
          </a:p>
          <a:p>
            <a:pPr lvl="1" eaLnBrk="1" hangingPunct="1">
              <a:lnSpc>
                <a:spcPct val="90000"/>
              </a:lnSpc>
            </a:pPr>
            <a:r>
              <a:rPr lang="en-GB" altLang="zh-CN" sz="2200">
                <a:latin typeface="Arial" charset="0"/>
                <a:ea typeface="宋体" charset="0"/>
              </a:rPr>
              <a:t>Collaborating classes and objects</a:t>
            </a:r>
          </a:p>
          <a:p>
            <a:pPr lvl="1" eaLnBrk="1" hangingPunct="1">
              <a:lnSpc>
                <a:spcPct val="90000"/>
              </a:lnSpc>
            </a:pPr>
            <a:r>
              <a:rPr lang="en-GB" altLang="zh-CN" sz="2200">
                <a:latin typeface="Arial" charset="0"/>
                <a:ea typeface="宋体" charset="0"/>
              </a:rPr>
              <a:t>Methods</a:t>
            </a:r>
          </a:p>
          <a:p>
            <a:pPr lvl="1" eaLnBrk="1" hangingPunct="1">
              <a:lnSpc>
                <a:spcPct val="90000"/>
              </a:lnSpc>
            </a:pPr>
            <a:r>
              <a:rPr lang="en-GB" altLang="zh-CN" sz="2200">
                <a:latin typeface="Arial" charset="0"/>
                <a:ea typeface="宋体" charset="0"/>
              </a:rPr>
              <a:t>Private Operations etc.,</a:t>
            </a:r>
          </a:p>
          <a:p>
            <a:pPr eaLnBrk="1" hangingPunct="1">
              <a:lnSpc>
                <a:spcPct val="90000"/>
              </a:lnSpc>
            </a:pPr>
            <a:r>
              <a:rPr lang="en-GB" altLang="zh-CN" sz="2600">
                <a:latin typeface="Arial" charset="0"/>
                <a:ea typeface="宋体" charset="0"/>
              </a:rPr>
              <a:t>An object is therefore a sort of protected virtual space</a:t>
            </a:r>
          </a:p>
          <a:p>
            <a:pPr lvl="1" eaLnBrk="1" hangingPunct="1">
              <a:lnSpc>
                <a:spcPct val="90000"/>
              </a:lnSpc>
            </a:pPr>
            <a:r>
              <a:rPr lang="en-GB" altLang="zh-CN" sz="2200">
                <a:latin typeface="Arial" charset="0"/>
                <a:ea typeface="宋体" charset="0"/>
              </a:rPr>
              <a:t>Like a </a:t>
            </a:r>
            <a:r>
              <a:rPr lang="en-GB" altLang="zh-CN" sz="2200">
                <a:latin typeface="Tahoma" charset="0"/>
                <a:ea typeface="宋体" charset="0"/>
              </a:rPr>
              <a:t>“</a:t>
            </a:r>
            <a:r>
              <a:rPr lang="en-GB" altLang="zh-CN" sz="2200">
                <a:latin typeface="Arial" charset="0"/>
                <a:ea typeface="宋体" charset="0"/>
              </a:rPr>
              <a:t>neighbourhood</a:t>
            </a:r>
            <a:r>
              <a:rPr lang="en-GB" altLang="zh-CN" sz="2200">
                <a:latin typeface="Tahoma" charset="0"/>
                <a:ea typeface="宋体" charset="0"/>
              </a:rPr>
              <a:t>”</a:t>
            </a:r>
            <a:r>
              <a:rPr lang="en-GB" altLang="zh-CN" sz="2200">
                <a:latin typeface="Arial" charset="0"/>
                <a:ea typeface="宋体" charset="0"/>
              </a:rPr>
              <a:t> in the previous Topic </a:t>
            </a:r>
          </a:p>
        </p:txBody>
      </p:sp>
      <p:sp>
        <p:nvSpPr>
          <p:cNvPr id="10885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FCEFB0D-099A-1945-93C7-0574B5668E2A}" type="slidenum">
              <a:rPr lang="en-US" altLang="zh-CN" sz="1200">
                <a:latin typeface="Garamond" charset="0"/>
              </a:rPr>
              <a:pPr eaLnBrk="1" hangingPunct="1"/>
              <a:t>528</a:t>
            </a:fld>
            <a:endParaRPr lang="en-US" altLang="zh-CN" sz="1200">
              <a:latin typeface="Garamond" charset="0"/>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1" name="Rectangle 2"/>
          <p:cNvSpPr>
            <a:spLocks noGrp="1" noChangeArrowheads="1"/>
          </p:cNvSpPr>
          <p:nvPr>
            <p:ph type="title"/>
          </p:nvPr>
        </p:nvSpPr>
        <p:spPr/>
        <p:txBody>
          <a:bodyPr/>
          <a:lstStyle/>
          <a:p>
            <a:pPr eaLnBrk="1" hangingPunct="1"/>
            <a:r>
              <a:rPr lang="en-GB" altLang="zh-CN">
                <a:latin typeface="Garamond" charset="0"/>
                <a:ea typeface="宋体" charset="0"/>
              </a:rPr>
              <a:t>Interfaces (1)</a:t>
            </a:r>
          </a:p>
        </p:txBody>
      </p:sp>
      <p:sp>
        <p:nvSpPr>
          <p:cNvPr id="1090562"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Ideally we would like classes and objects to be completely decoupled from each other</a:t>
            </a:r>
          </a:p>
          <a:p>
            <a:pPr lvl="1" eaLnBrk="1" hangingPunct="1">
              <a:lnSpc>
                <a:spcPct val="90000"/>
              </a:lnSpc>
            </a:pPr>
            <a:r>
              <a:rPr lang="en-GB" altLang="zh-CN" sz="2200">
                <a:latin typeface="Arial" charset="0"/>
                <a:ea typeface="宋体" charset="0"/>
              </a:rPr>
              <a:t>But references (objectID</a:t>
            </a:r>
            <a:r>
              <a:rPr lang="en-GB" altLang="zh-CN" sz="2200">
                <a:latin typeface="Tahoma" charset="0"/>
                <a:ea typeface="宋体" charset="0"/>
              </a:rPr>
              <a:t>’</a:t>
            </a:r>
            <a:r>
              <a:rPr lang="en-GB" altLang="zh-CN" sz="2200">
                <a:latin typeface="Arial" charset="0"/>
                <a:ea typeface="宋体" charset="0"/>
              </a:rPr>
              <a:t>s) are needed otherwise programs won</a:t>
            </a:r>
            <a:r>
              <a:rPr lang="en-GB" altLang="zh-CN" sz="2200">
                <a:latin typeface="Tahoma" charset="0"/>
                <a:ea typeface="宋体" charset="0"/>
              </a:rPr>
              <a:t>’</a:t>
            </a:r>
            <a:r>
              <a:rPr lang="en-GB" altLang="zh-CN" sz="2200">
                <a:latin typeface="Arial" charset="0"/>
                <a:ea typeface="宋体" charset="0"/>
              </a:rPr>
              <a:t>t work</a:t>
            </a:r>
          </a:p>
          <a:p>
            <a:pPr lvl="1" eaLnBrk="1" hangingPunct="1">
              <a:lnSpc>
                <a:spcPct val="90000"/>
              </a:lnSpc>
            </a:pPr>
            <a:r>
              <a:rPr lang="en-GB" altLang="zh-CN" sz="2200">
                <a:latin typeface="Arial" charset="0"/>
                <a:ea typeface="宋体" charset="0"/>
              </a:rPr>
              <a:t>Collaboration requires some objects to know how to call other objects and request their behaviour</a:t>
            </a:r>
          </a:p>
          <a:p>
            <a:pPr eaLnBrk="1" hangingPunct="1">
              <a:lnSpc>
                <a:spcPct val="90000"/>
              </a:lnSpc>
            </a:pPr>
            <a:r>
              <a:rPr lang="en-GB" altLang="zh-CN" sz="2600">
                <a:latin typeface="Arial" charset="0"/>
                <a:ea typeface="宋体" charset="0"/>
              </a:rPr>
              <a:t>Therefore Interfaces are needed</a:t>
            </a:r>
          </a:p>
          <a:p>
            <a:pPr lvl="1" eaLnBrk="1" hangingPunct="1">
              <a:lnSpc>
                <a:spcPct val="90000"/>
              </a:lnSpc>
            </a:pPr>
            <a:r>
              <a:rPr lang="en-GB" altLang="zh-CN" sz="2200">
                <a:latin typeface="Arial" charset="0"/>
                <a:ea typeface="宋体" charset="0"/>
              </a:rPr>
              <a:t>Compare with gateways and access paths in </a:t>
            </a:r>
            <a:r>
              <a:rPr lang="en-GB" altLang="zh-CN" sz="2200">
                <a:latin typeface="Tahoma" charset="0"/>
                <a:ea typeface="宋体" charset="0"/>
              </a:rPr>
              <a:t>“</a:t>
            </a:r>
            <a:r>
              <a:rPr lang="en-GB" altLang="zh-CN" sz="2200">
                <a:latin typeface="Arial" charset="0"/>
                <a:ea typeface="宋体" charset="0"/>
              </a:rPr>
              <a:t>Neighborhood Boundary</a:t>
            </a:r>
            <a:r>
              <a:rPr lang="en-GB" altLang="zh-CN" sz="2200">
                <a:latin typeface="Tahoma" charset="0"/>
                <a:ea typeface="宋体" charset="0"/>
              </a:rPr>
              <a:t>”</a:t>
            </a:r>
            <a:r>
              <a:rPr lang="en-GB" altLang="zh-CN" sz="2200">
                <a:latin typeface="Arial" charset="0"/>
                <a:ea typeface="宋体" charset="0"/>
              </a:rPr>
              <a:t> pattern</a:t>
            </a:r>
          </a:p>
          <a:p>
            <a:pPr lvl="1" eaLnBrk="1" hangingPunct="1">
              <a:lnSpc>
                <a:spcPct val="90000"/>
              </a:lnSpc>
            </a:pPr>
            <a:r>
              <a:rPr lang="en-GB" altLang="zh-CN" sz="2200">
                <a:latin typeface="Arial" charset="0"/>
                <a:ea typeface="宋体" charset="0"/>
              </a:rPr>
              <a:t>In Java a special Interface construct is provided</a:t>
            </a:r>
          </a:p>
          <a:p>
            <a:pPr lvl="1" eaLnBrk="1" hangingPunct="1">
              <a:lnSpc>
                <a:spcPct val="90000"/>
              </a:lnSpc>
            </a:pPr>
            <a:r>
              <a:rPr lang="en-GB" altLang="zh-CN" sz="2200">
                <a:latin typeface="Arial" charset="0"/>
                <a:ea typeface="宋体" charset="0"/>
              </a:rPr>
              <a:t>In C++ an Abstract Class can be used as a protocol class to the same effect</a:t>
            </a:r>
          </a:p>
        </p:txBody>
      </p:sp>
      <p:sp>
        <p:nvSpPr>
          <p:cNvPr id="10905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C0C39DD-AF86-0544-A624-A9A3718546EC}" type="slidenum">
              <a:rPr lang="en-US" altLang="zh-CN" sz="1200">
                <a:latin typeface="Garamond" charset="0"/>
              </a:rPr>
              <a:pPr eaLnBrk="1" hangingPunct="1"/>
              <a:t>529</a:t>
            </a:fld>
            <a:endParaRPr lang="en-US" altLang="zh-CN" sz="1200">
              <a:latin typeface="Garamond"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395288" y="404813"/>
            <a:ext cx="9144000" cy="1373187"/>
          </a:xfrm>
        </p:spPr>
        <p:txBody>
          <a:bodyPr/>
          <a:lstStyle/>
          <a:p>
            <a:pPr eaLnBrk="1" hangingPunct="1">
              <a:lnSpc>
                <a:spcPct val="85000"/>
              </a:lnSpc>
            </a:pPr>
            <a:r>
              <a:rPr lang="en-US" altLang="zh-CN">
                <a:latin typeface="Bookman Old Style" charset="0"/>
                <a:ea typeface="宋体" charset="0"/>
              </a:rPr>
              <a:t>BITS INSTEAD OF ATOMS</a:t>
            </a:r>
            <a:br>
              <a:rPr lang="en-US" altLang="zh-CN">
                <a:latin typeface="Bookman Old Style" charset="0"/>
                <a:ea typeface="宋体" charset="0"/>
              </a:rPr>
            </a:br>
            <a:endParaRPr lang="en-US" altLang="zh-CN" sz="2100" i="1">
              <a:latin typeface="Garamond" charset="0"/>
              <a:ea typeface="宋体" charset="0"/>
            </a:endParaRPr>
          </a:p>
        </p:txBody>
      </p:sp>
      <p:sp>
        <p:nvSpPr>
          <p:cNvPr id="2795523" name="Rectangle 3"/>
          <p:cNvSpPr>
            <a:spLocks noGrp="1" noChangeArrowheads="1"/>
          </p:cNvSpPr>
          <p:nvPr>
            <p:ph idx="1"/>
          </p:nvPr>
        </p:nvSpPr>
        <p:spPr>
          <a:xfrm>
            <a:off x="650875" y="2017713"/>
            <a:ext cx="7842250" cy="4492625"/>
          </a:xfrm>
        </p:spPr>
        <p:txBody>
          <a:bodyPr/>
          <a:lstStyle/>
          <a:p>
            <a:pPr algn="just" eaLnBrk="1" hangingPunct="1"/>
            <a:r>
              <a:rPr lang="en-US" altLang="zh-CN" sz="2600" b="1">
                <a:latin typeface="Arial" charset="0"/>
                <a:ea typeface="宋体" charset="0"/>
              </a:rPr>
              <a:t>Digital Representation</a:t>
            </a:r>
          </a:p>
          <a:p>
            <a:pPr marL="742950" lvl="1" indent="-285750" algn="just" eaLnBrk="1" hangingPunct="1"/>
            <a:r>
              <a:rPr lang="en-US" altLang="zh-CN" sz="2200">
                <a:latin typeface="Arial" charset="0"/>
                <a:ea typeface="宋体" charset="0"/>
              </a:rPr>
              <a:t>The physical world </a:t>
            </a:r>
            <a:r>
              <a:rPr lang="en-US" altLang="zh-CN" sz="2200" i="1">
                <a:latin typeface="Arial" charset="0"/>
                <a:ea typeface="宋体" charset="0"/>
              </a:rPr>
              <a:t>(atoms</a:t>
            </a:r>
            <a:r>
              <a:rPr lang="en-US" altLang="zh-CN" sz="2200">
                <a:latin typeface="Arial" charset="0"/>
                <a:ea typeface="宋体" charset="0"/>
              </a:rPr>
              <a:t>) is modeled with </a:t>
            </a:r>
            <a:br>
              <a:rPr lang="en-US" altLang="zh-CN" sz="2200">
                <a:latin typeface="Arial" charset="0"/>
                <a:ea typeface="宋体" charset="0"/>
              </a:rPr>
            </a:br>
            <a:r>
              <a:rPr lang="en-US" altLang="zh-CN" sz="2200">
                <a:latin typeface="Arial" charset="0"/>
                <a:ea typeface="宋体" charset="0"/>
              </a:rPr>
              <a:t>1</a:t>
            </a:r>
            <a:r>
              <a:rPr lang="en-US" altLang="zh-CN" sz="2200">
                <a:latin typeface="Times New Roman" charset="0"/>
                <a:ea typeface="宋体" charset="0"/>
              </a:rPr>
              <a:t>’</a:t>
            </a:r>
            <a:r>
              <a:rPr lang="en-US" altLang="zh-CN" sz="2200">
                <a:latin typeface="Arial" charset="0"/>
                <a:ea typeface="宋体" charset="0"/>
              </a:rPr>
              <a:t>s and 0</a:t>
            </a:r>
            <a:r>
              <a:rPr lang="en-US" altLang="zh-CN" sz="2200">
                <a:latin typeface="Times New Roman" charset="0"/>
                <a:ea typeface="宋体" charset="0"/>
              </a:rPr>
              <a:t>’</a:t>
            </a:r>
            <a:r>
              <a:rPr lang="en-US" altLang="zh-CN" sz="2200">
                <a:latin typeface="Arial" charset="0"/>
                <a:ea typeface="宋体" charset="0"/>
              </a:rPr>
              <a:t>s </a:t>
            </a:r>
            <a:r>
              <a:rPr lang="en-US" altLang="zh-CN" sz="2200" i="1">
                <a:latin typeface="Arial" charset="0"/>
                <a:ea typeface="宋体" charset="0"/>
              </a:rPr>
              <a:t>(bits)</a:t>
            </a:r>
          </a:p>
          <a:p>
            <a:pPr algn="just" eaLnBrk="1" hangingPunct="1"/>
            <a:r>
              <a:rPr lang="en-US" altLang="zh-CN" sz="2600" b="1">
                <a:latin typeface="Arial" charset="0"/>
                <a:ea typeface="宋体" charset="0"/>
              </a:rPr>
              <a:t>Enabling Technology</a:t>
            </a:r>
          </a:p>
          <a:p>
            <a:pPr marL="742950" lvl="1" indent="-285750" algn="just" eaLnBrk="1" hangingPunct="1"/>
            <a:r>
              <a:rPr lang="en-US" altLang="zh-CN" sz="2200">
                <a:latin typeface="Arial" charset="0"/>
                <a:ea typeface="宋体" charset="0"/>
              </a:rPr>
              <a:t>Allows high capacity data storage </a:t>
            </a:r>
            <a:r>
              <a:rPr lang="en-US" altLang="zh-CN" sz="2200" i="1">
                <a:latin typeface="Arial" charset="0"/>
                <a:ea typeface="宋体" charset="0"/>
              </a:rPr>
              <a:t>(bit memory)</a:t>
            </a:r>
          </a:p>
          <a:p>
            <a:pPr marL="742950" lvl="1" indent="-285750" algn="just" eaLnBrk="1" hangingPunct="1"/>
            <a:r>
              <a:rPr lang="en-US" altLang="zh-CN" sz="2200">
                <a:latin typeface="Arial" charset="0"/>
                <a:ea typeface="宋体" charset="0"/>
              </a:rPr>
              <a:t>Allows large system integration </a:t>
            </a:r>
            <a:r>
              <a:rPr lang="en-US" altLang="zh-CN" sz="2200" i="1">
                <a:latin typeface="Arial" charset="0"/>
                <a:ea typeface="宋体" charset="0"/>
              </a:rPr>
              <a:t>(bit regeneration)</a:t>
            </a:r>
          </a:p>
          <a:p>
            <a:pPr marL="742950" lvl="1" indent="-285750" algn="just" eaLnBrk="1" hangingPunct="1"/>
            <a:r>
              <a:rPr lang="en-US" altLang="zh-CN" sz="2200">
                <a:latin typeface="Arial" charset="0"/>
                <a:ea typeface="宋体" charset="0"/>
              </a:rPr>
              <a:t>Allows large distance communications </a:t>
            </a:r>
            <a:r>
              <a:rPr lang="en-US" altLang="zh-CN" sz="2200" i="1">
                <a:latin typeface="Arial" charset="0"/>
                <a:ea typeface="宋体" charset="0"/>
              </a:rPr>
              <a:t>(noise immunity)</a:t>
            </a:r>
          </a:p>
          <a:p>
            <a:pPr marL="742950" lvl="1" indent="-285750" algn="just" eaLnBrk="1" hangingPunct="1"/>
            <a:r>
              <a:rPr lang="en-US" altLang="zh-CN" sz="2200">
                <a:latin typeface="Arial" charset="0"/>
                <a:ea typeface="宋体" charset="0"/>
              </a:rPr>
              <a:t>Allows inexpensive, low power hardware </a:t>
            </a:r>
            <a:r>
              <a:rPr lang="en-US" altLang="zh-CN" sz="2200" i="1">
                <a:latin typeface="Arial" charset="0"/>
                <a:ea typeface="宋体" charset="0"/>
              </a:rPr>
              <a:t>(CMOS)</a:t>
            </a:r>
          </a:p>
          <a:p>
            <a:pPr marL="742950" lvl="1" indent="-285750" algn="just" eaLnBrk="1" hangingPunct="1"/>
            <a:r>
              <a:rPr lang="en-US" altLang="zh-CN" sz="2200">
                <a:latin typeface="Arial" charset="0"/>
                <a:ea typeface="宋体" charset="0"/>
              </a:rPr>
              <a:t>Allows data compression </a:t>
            </a:r>
            <a:r>
              <a:rPr lang="en-US" altLang="zh-CN" sz="2200" i="1">
                <a:latin typeface="Arial" charset="0"/>
                <a:ea typeface="宋体" charset="0"/>
              </a:rPr>
              <a:t>(Internet images &amp; video)</a:t>
            </a:r>
          </a:p>
          <a:p>
            <a:pPr marL="742950" lvl="1" indent="-285750" algn="just" eaLnBrk="1" hangingPunct="1"/>
            <a:r>
              <a:rPr lang="en-US" altLang="zh-CN" sz="2200">
                <a:latin typeface="Arial" charset="0"/>
                <a:ea typeface="宋体" charset="0"/>
              </a:rPr>
              <a:t>Allows data encryption </a:t>
            </a:r>
            <a:r>
              <a:rPr lang="en-US" altLang="zh-CN" sz="2200" i="1">
                <a:latin typeface="Arial" charset="0"/>
                <a:ea typeface="宋体" charset="0"/>
              </a:rPr>
              <a:t>(e-commerce)</a:t>
            </a:r>
          </a:p>
        </p:txBody>
      </p:sp>
      <p:sp>
        <p:nvSpPr>
          <p:cNvPr id="1126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C023BF-ED17-0F47-9879-36B56A17437F}" type="slidenum">
              <a:rPr lang="en-US" altLang="zh-CN" sz="1200">
                <a:latin typeface="Garamond" charset="0"/>
              </a:rPr>
              <a:pPr eaLnBrk="1" hangingPunct="1"/>
              <a:t>53</a:t>
            </a:fld>
            <a:endParaRPr lang="en-US" altLang="zh-CN" sz="1200">
              <a:latin typeface="Garamond"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95523">
                                            <p:txEl>
                                              <p:pRg st="0" end="0"/>
                                            </p:txEl>
                                          </p:spTgt>
                                        </p:tgtEl>
                                        <p:attrNameLst>
                                          <p:attrName>style.visibility</p:attrName>
                                        </p:attrNameLst>
                                      </p:cBhvr>
                                      <p:to>
                                        <p:strVal val="visible"/>
                                      </p:to>
                                    </p:set>
                                    <p:animEffect transition="in" filter="dissolve">
                                      <p:cBhvr>
                                        <p:cTn id="7" dur="500"/>
                                        <p:tgtEl>
                                          <p:spTgt spid="279552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95523">
                                            <p:txEl>
                                              <p:pRg st="1" end="1"/>
                                            </p:txEl>
                                          </p:spTgt>
                                        </p:tgtEl>
                                        <p:attrNameLst>
                                          <p:attrName>style.visibility</p:attrName>
                                        </p:attrNameLst>
                                      </p:cBhvr>
                                      <p:to>
                                        <p:strVal val="visible"/>
                                      </p:to>
                                    </p:set>
                                    <p:animEffect transition="in" filter="dissolve">
                                      <p:cBhvr>
                                        <p:cTn id="10" dur="500"/>
                                        <p:tgtEl>
                                          <p:spTgt spid="27955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95523">
                                            <p:txEl>
                                              <p:pRg st="2" end="2"/>
                                            </p:txEl>
                                          </p:spTgt>
                                        </p:tgtEl>
                                        <p:attrNameLst>
                                          <p:attrName>style.visibility</p:attrName>
                                        </p:attrNameLst>
                                      </p:cBhvr>
                                      <p:to>
                                        <p:strVal val="visible"/>
                                      </p:to>
                                    </p:set>
                                    <p:animEffect transition="in" filter="dissolve">
                                      <p:cBhvr>
                                        <p:cTn id="15" dur="500"/>
                                        <p:tgtEl>
                                          <p:spTgt spid="279552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795523">
                                            <p:txEl>
                                              <p:pRg st="3" end="3"/>
                                            </p:txEl>
                                          </p:spTgt>
                                        </p:tgtEl>
                                        <p:attrNameLst>
                                          <p:attrName>style.visibility</p:attrName>
                                        </p:attrNameLst>
                                      </p:cBhvr>
                                      <p:to>
                                        <p:strVal val="visible"/>
                                      </p:to>
                                    </p:set>
                                    <p:animEffect transition="in" filter="dissolve">
                                      <p:cBhvr>
                                        <p:cTn id="18" dur="500"/>
                                        <p:tgtEl>
                                          <p:spTgt spid="279552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795523">
                                            <p:txEl>
                                              <p:pRg st="4" end="4"/>
                                            </p:txEl>
                                          </p:spTgt>
                                        </p:tgtEl>
                                        <p:attrNameLst>
                                          <p:attrName>style.visibility</p:attrName>
                                        </p:attrNameLst>
                                      </p:cBhvr>
                                      <p:to>
                                        <p:strVal val="visible"/>
                                      </p:to>
                                    </p:set>
                                    <p:animEffect transition="in" filter="dissolve">
                                      <p:cBhvr>
                                        <p:cTn id="21" dur="500"/>
                                        <p:tgtEl>
                                          <p:spTgt spid="279552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95523">
                                            <p:txEl>
                                              <p:pRg st="5" end="5"/>
                                            </p:txEl>
                                          </p:spTgt>
                                        </p:tgtEl>
                                        <p:attrNameLst>
                                          <p:attrName>style.visibility</p:attrName>
                                        </p:attrNameLst>
                                      </p:cBhvr>
                                      <p:to>
                                        <p:strVal val="visible"/>
                                      </p:to>
                                    </p:set>
                                    <p:animEffect transition="in" filter="dissolve">
                                      <p:cBhvr>
                                        <p:cTn id="24" dur="500"/>
                                        <p:tgtEl>
                                          <p:spTgt spid="279552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795523">
                                            <p:txEl>
                                              <p:pRg st="6" end="6"/>
                                            </p:txEl>
                                          </p:spTgt>
                                        </p:tgtEl>
                                        <p:attrNameLst>
                                          <p:attrName>style.visibility</p:attrName>
                                        </p:attrNameLst>
                                      </p:cBhvr>
                                      <p:to>
                                        <p:strVal val="visible"/>
                                      </p:to>
                                    </p:set>
                                    <p:animEffect transition="in" filter="dissolve">
                                      <p:cBhvr>
                                        <p:cTn id="27" dur="500"/>
                                        <p:tgtEl>
                                          <p:spTgt spid="279552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795523">
                                            <p:txEl>
                                              <p:pRg st="7" end="7"/>
                                            </p:txEl>
                                          </p:spTgt>
                                        </p:tgtEl>
                                        <p:attrNameLst>
                                          <p:attrName>style.visibility</p:attrName>
                                        </p:attrNameLst>
                                      </p:cBhvr>
                                      <p:to>
                                        <p:strVal val="visible"/>
                                      </p:to>
                                    </p:set>
                                    <p:animEffect transition="in" filter="dissolve">
                                      <p:cBhvr>
                                        <p:cTn id="30" dur="500"/>
                                        <p:tgtEl>
                                          <p:spTgt spid="279552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795523">
                                            <p:txEl>
                                              <p:pRg st="8" end="8"/>
                                            </p:txEl>
                                          </p:spTgt>
                                        </p:tgtEl>
                                        <p:attrNameLst>
                                          <p:attrName>style.visibility</p:attrName>
                                        </p:attrNameLst>
                                      </p:cBhvr>
                                      <p:to>
                                        <p:strVal val="visible"/>
                                      </p:to>
                                    </p:set>
                                    <p:animEffect transition="in" filter="dissolve">
                                      <p:cBhvr>
                                        <p:cTn id="33" dur="500"/>
                                        <p:tgtEl>
                                          <p:spTgt spid="27955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23" grpId="0" build="p" autoUpdateAnimBg="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09" name="Rectangle 2"/>
          <p:cNvSpPr>
            <a:spLocks noGrp="1" noChangeArrowheads="1"/>
          </p:cNvSpPr>
          <p:nvPr>
            <p:ph type="title"/>
          </p:nvPr>
        </p:nvSpPr>
        <p:spPr/>
        <p:txBody>
          <a:bodyPr/>
          <a:lstStyle/>
          <a:p>
            <a:pPr eaLnBrk="1" hangingPunct="1"/>
            <a:r>
              <a:rPr lang="en-GB" altLang="zh-CN">
                <a:latin typeface="Garamond" charset="0"/>
                <a:ea typeface="宋体" charset="0"/>
              </a:rPr>
              <a:t>Interfaces (2)</a:t>
            </a:r>
          </a:p>
        </p:txBody>
      </p:sp>
      <p:sp>
        <p:nvSpPr>
          <p:cNvPr id="1092610"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Interfaces should be designed to be stable</a:t>
            </a:r>
          </a:p>
          <a:p>
            <a:pPr lvl="1" eaLnBrk="1" hangingPunct="1">
              <a:lnSpc>
                <a:spcPct val="90000"/>
              </a:lnSpc>
            </a:pPr>
            <a:r>
              <a:rPr lang="en-GB" altLang="zh-CN" sz="2200">
                <a:latin typeface="Arial" charset="0"/>
                <a:ea typeface="宋体" charset="0"/>
              </a:rPr>
              <a:t>Operation names and parameters of abstract behaviours</a:t>
            </a:r>
          </a:p>
          <a:p>
            <a:pPr eaLnBrk="1" hangingPunct="1">
              <a:lnSpc>
                <a:spcPct val="90000"/>
              </a:lnSpc>
            </a:pPr>
            <a:r>
              <a:rPr lang="en-GB" altLang="zh-CN" sz="2600">
                <a:latin typeface="Arial" charset="0"/>
                <a:ea typeface="宋体" charset="0"/>
              </a:rPr>
              <a:t>Implementation can therefore vary without the Client object needing to know</a:t>
            </a:r>
          </a:p>
          <a:p>
            <a:pPr lvl="1" eaLnBrk="1" hangingPunct="1">
              <a:lnSpc>
                <a:spcPct val="90000"/>
              </a:lnSpc>
            </a:pPr>
            <a:r>
              <a:rPr lang="en-GB" altLang="zh-CN" sz="2200">
                <a:latin typeface="Arial" charset="0"/>
                <a:ea typeface="宋体" charset="0"/>
              </a:rPr>
              <a:t>Different methods, even different (collaborating) objects can handle the request for executable behaviour</a:t>
            </a:r>
          </a:p>
          <a:p>
            <a:pPr lvl="1" eaLnBrk="1" hangingPunct="1">
              <a:lnSpc>
                <a:spcPct val="90000"/>
              </a:lnSpc>
            </a:pPr>
            <a:r>
              <a:rPr lang="en-GB" altLang="zh-CN" sz="2200">
                <a:latin typeface="Arial" charset="0"/>
                <a:ea typeface="宋体" charset="0"/>
              </a:rPr>
              <a:t>Client only needs guarantee that the behaviour will be performed correctly in response to the request (message)</a:t>
            </a:r>
          </a:p>
          <a:p>
            <a:pPr eaLnBrk="1" hangingPunct="1">
              <a:lnSpc>
                <a:spcPct val="90000"/>
              </a:lnSpc>
            </a:pPr>
            <a:r>
              <a:rPr lang="en-GB" altLang="zh-CN" sz="2600">
                <a:latin typeface="Arial" charset="0"/>
                <a:ea typeface="宋体" charset="0"/>
              </a:rPr>
              <a:t>N.B. A class can support 1 or many interfaces</a:t>
            </a:r>
          </a:p>
        </p:txBody>
      </p:sp>
      <p:sp>
        <p:nvSpPr>
          <p:cNvPr id="10926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588F932-B8B2-2B4C-B306-70240703A50D}" type="slidenum">
              <a:rPr lang="en-US" altLang="zh-CN" sz="1200">
                <a:latin typeface="Garamond" charset="0"/>
              </a:rPr>
              <a:pPr eaLnBrk="1" hangingPunct="1"/>
              <a:t>530</a:t>
            </a:fld>
            <a:endParaRPr lang="en-US" altLang="zh-CN" sz="1200">
              <a:latin typeface="Garamond" charset="0"/>
            </a:endParaRP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7" name="Rectangle 2"/>
          <p:cNvSpPr>
            <a:spLocks noGrp="1" noChangeArrowheads="1"/>
          </p:cNvSpPr>
          <p:nvPr>
            <p:ph type="title"/>
          </p:nvPr>
        </p:nvSpPr>
        <p:spPr/>
        <p:txBody>
          <a:bodyPr/>
          <a:lstStyle/>
          <a:p>
            <a:pPr eaLnBrk="1" hangingPunct="1"/>
            <a:r>
              <a:rPr lang="en-GB" altLang="zh-CN">
                <a:latin typeface="Garamond" charset="0"/>
                <a:ea typeface="宋体" charset="0"/>
              </a:rPr>
              <a:t>Interfaces in UML</a:t>
            </a:r>
          </a:p>
        </p:txBody>
      </p:sp>
      <p:sp>
        <p:nvSpPr>
          <p:cNvPr id="109465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F20617-E12E-5746-AFFF-BC4DE8E2ACF1}" type="slidenum">
              <a:rPr lang="en-US" altLang="zh-CN" sz="1200">
                <a:latin typeface="Garamond" charset="0"/>
              </a:rPr>
              <a:pPr eaLnBrk="1" hangingPunct="1"/>
              <a:t>531</a:t>
            </a:fld>
            <a:endParaRPr lang="en-US" altLang="zh-CN" sz="1200">
              <a:latin typeface="Garamond" charset="0"/>
            </a:endParaRPr>
          </a:p>
        </p:txBody>
      </p:sp>
      <p:sp>
        <p:nvSpPr>
          <p:cNvPr id="1094659" name="Rectangle 3"/>
          <p:cNvSpPr>
            <a:spLocks noChangeArrowheads="1"/>
          </p:cNvSpPr>
          <p:nvPr/>
        </p:nvSpPr>
        <p:spPr bwMode="auto">
          <a:xfrm>
            <a:off x="990600" y="2514600"/>
            <a:ext cx="3124200" cy="1447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094660" name="Text Box 4"/>
          <p:cNvSpPr txBox="1">
            <a:spLocks noChangeArrowheads="1"/>
          </p:cNvSpPr>
          <p:nvPr/>
        </p:nvSpPr>
        <p:spPr bwMode="auto">
          <a:xfrm>
            <a:off x="1431925" y="2547938"/>
            <a:ext cx="2243138"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&lt;&lt;interface&gt;&gt;</a:t>
            </a:r>
          </a:p>
          <a:p>
            <a:pPr eaLnBrk="1" hangingPunct="1"/>
            <a:r>
              <a:rPr lang="en-GB" altLang="zh-CN">
                <a:latin typeface="Tahoma" charset="0"/>
              </a:rPr>
              <a:t>Runnable</a:t>
            </a:r>
          </a:p>
        </p:txBody>
      </p:sp>
      <p:sp>
        <p:nvSpPr>
          <p:cNvPr id="1094661" name="Line 5"/>
          <p:cNvSpPr>
            <a:spLocks noChangeShapeType="1"/>
          </p:cNvSpPr>
          <p:nvPr/>
        </p:nvSpPr>
        <p:spPr bwMode="auto">
          <a:xfrm>
            <a:off x="990600" y="3505200"/>
            <a:ext cx="31242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94662" name="Text Box 6"/>
          <p:cNvSpPr txBox="1">
            <a:spLocks noChangeArrowheads="1"/>
          </p:cNvSpPr>
          <p:nvPr/>
        </p:nvSpPr>
        <p:spPr bwMode="auto">
          <a:xfrm>
            <a:off x="1447800" y="3581400"/>
            <a:ext cx="2057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run ( )</a:t>
            </a:r>
          </a:p>
        </p:txBody>
      </p:sp>
      <p:grpSp>
        <p:nvGrpSpPr>
          <p:cNvPr id="1094663" name="Group 7"/>
          <p:cNvGrpSpPr>
            <a:grpSpLocks/>
          </p:cNvGrpSpPr>
          <p:nvPr/>
        </p:nvGrpSpPr>
        <p:grpSpPr bwMode="auto">
          <a:xfrm>
            <a:off x="6324600" y="2514600"/>
            <a:ext cx="2438400" cy="2362200"/>
            <a:chOff x="3984" y="1584"/>
            <a:chExt cx="1536" cy="1488"/>
          </a:xfrm>
        </p:grpSpPr>
        <p:sp>
          <p:nvSpPr>
            <p:cNvPr id="1094679" name="Rectangle 8"/>
            <p:cNvSpPr>
              <a:spLocks noChangeArrowheads="1"/>
            </p:cNvSpPr>
            <p:nvPr/>
          </p:nvSpPr>
          <p:spPr bwMode="auto">
            <a:xfrm>
              <a:off x="3984" y="1584"/>
              <a:ext cx="1536" cy="14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094680" name="Text Box 9"/>
            <p:cNvSpPr txBox="1">
              <a:spLocks noChangeArrowheads="1"/>
            </p:cNvSpPr>
            <p:nvPr/>
          </p:nvSpPr>
          <p:spPr bwMode="auto">
            <a:xfrm>
              <a:off x="4272" y="1632"/>
              <a:ext cx="9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MyThread</a:t>
              </a:r>
            </a:p>
          </p:txBody>
        </p:sp>
        <p:sp>
          <p:nvSpPr>
            <p:cNvPr id="1094681" name="Line 10"/>
            <p:cNvSpPr>
              <a:spLocks noChangeShapeType="1"/>
            </p:cNvSpPr>
            <p:nvPr/>
          </p:nvSpPr>
          <p:spPr bwMode="auto">
            <a:xfrm>
              <a:off x="3984" y="2112"/>
              <a:ext cx="1536"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94682" name="Line 11"/>
            <p:cNvSpPr>
              <a:spLocks noChangeShapeType="1"/>
            </p:cNvSpPr>
            <p:nvPr/>
          </p:nvSpPr>
          <p:spPr bwMode="auto">
            <a:xfrm>
              <a:off x="3984" y="2496"/>
              <a:ext cx="1536"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94683" name="Text Box 12"/>
            <p:cNvSpPr txBox="1">
              <a:spLocks noChangeArrowheads="1"/>
            </p:cNvSpPr>
            <p:nvPr/>
          </p:nvSpPr>
          <p:spPr bwMode="auto">
            <a:xfrm>
              <a:off x="4032" y="2688"/>
              <a:ext cx="13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run ( )</a:t>
              </a:r>
            </a:p>
          </p:txBody>
        </p:sp>
      </p:grpSp>
      <p:grpSp>
        <p:nvGrpSpPr>
          <p:cNvPr id="1094664" name="Group 13"/>
          <p:cNvGrpSpPr>
            <a:grpSpLocks/>
          </p:cNvGrpSpPr>
          <p:nvPr/>
        </p:nvGrpSpPr>
        <p:grpSpPr bwMode="auto">
          <a:xfrm flipH="1">
            <a:off x="4114800" y="3276600"/>
            <a:ext cx="2209800" cy="304800"/>
            <a:chOff x="2592" y="2064"/>
            <a:chExt cx="1392" cy="192"/>
          </a:xfrm>
        </p:grpSpPr>
        <p:sp>
          <p:nvSpPr>
            <p:cNvPr id="1094677" name="AutoShape 14"/>
            <p:cNvSpPr>
              <a:spLocks noChangeArrowheads="1"/>
            </p:cNvSpPr>
            <p:nvPr/>
          </p:nvSpPr>
          <p:spPr bwMode="auto">
            <a:xfrm rot="5383420">
              <a:off x="3744" y="2016"/>
              <a:ext cx="192" cy="288"/>
            </a:xfrm>
            <a:prstGeom prst="triangle">
              <a:avLst>
                <a:gd name="adj" fmla="val 50000"/>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094678" name="Line 15"/>
            <p:cNvSpPr>
              <a:spLocks noChangeShapeType="1"/>
            </p:cNvSpPr>
            <p:nvPr/>
          </p:nvSpPr>
          <p:spPr bwMode="auto">
            <a:xfrm flipH="1">
              <a:off x="2592" y="2160"/>
              <a:ext cx="1104" cy="0"/>
            </a:xfrm>
            <a:prstGeom prst="line">
              <a:avLst/>
            </a:prstGeom>
            <a:noFill/>
            <a:ln w="9525">
              <a:solidFill>
                <a:schemeClr val="tx1"/>
              </a:solidFill>
              <a:prstDash val="lg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grpSp>
      <p:sp>
        <p:nvSpPr>
          <p:cNvPr id="1094665" name="AutoShape 16"/>
          <p:cNvSpPr>
            <a:spLocks noChangeArrowheads="1"/>
          </p:cNvSpPr>
          <p:nvPr/>
        </p:nvSpPr>
        <p:spPr bwMode="auto">
          <a:xfrm>
            <a:off x="6019800" y="609600"/>
            <a:ext cx="2057400" cy="1295400"/>
          </a:xfrm>
          <a:prstGeom prst="wedgeRectCallout">
            <a:avLst>
              <a:gd name="adj1" fmla="val -152005"/>
              <a:gd name="adj2" fmla="val 133333"/>
            </a:avLst>
          </a:prstGeom>
          <a:solidFill>
            <a:schemeClr val="accent1"/>
          </a:solidFill>
          <a:ln w="9525">
            <a:solidFill>
              <a:schemeClr val="tx1"/>
            </a:solidFill>
            <a:miter lim="800000"/>
            <a:headEnd/>
            <a:tailEnd/>
          </a:ln>
        </p:spPr>
        <p:txBody>
          <a:bodyPr/>
          <a:lstStyle/>
          <a:p>
            <a:pPr algn="ctr"/>
            <a:r>
              <a:rPr lang="en-GB" altLang="zh-CN" sz="2000">
                <a:latin typeface="Tahoma" charset="0"/>
              </a:rPr>
              <a:t>Class icon stereotyped to represent an Interface</a:t>
            </a:r>
          </a:p>
        </p:txBody>
      </p:sp>
      <p:sp>
        <p:nvSpPr>
          <p:cNvPr id="1094666" name="Text Box 17"/>
          <p:cNvSpPr txBox="1">
            <a:spLocks noChangeArrowheads="1"/>
          </p:cNvSpPr>
          <p:nvPr/>
        </p:nvSpPr>
        <p:spPr bwMode="auto">
          <a:xfrm>
            <a:off x="4327525" y="3511550"/>
            <a:ext cx="175577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2000">
                <a:latin typeface="Tahoma" charset="0"/>
              </a:rPr>
              <a:t>&lt;&lt;realises&gt;&gt;</a:t>
            </a:r>
          </a:p>
        </p:txBody>
      </p:sp>
      <p:grpSp>
        <p:nvGrpSpPr>
          <p:cNvPr id="1094667" name="Group 18"/>
          <p:cNvGrpSpPr>
            <a:grpSpLocks/>
          </p:cNvGrpSpPr>
          <p:nvPr/>
        </p:nvGrpSpPr>
        <p:grpSpPr bwMode="auto">
          <a:xfrm>
            <a:off x="685800" y="4191000"/>
            <a:ext cx="2438400" cy="2362200"/>
            <a:chOff x="3984" y="1584"/>
            <a:chExt cx="1536" cy="1488"/>
          </a:xfrm>
        </p:grpSpPr>
        <p:sp>
          <p:nvSpPr>
            <p:cNvPr id="1094672" name="Rectangle 19"/>
            <p:cNvSpPr>
              <a:spLocks noChangeArrowheads="1"/>
            </p:cNvSpPr>
            <p:nvPr/>
          </p:nvSpPr>
          <p:spPr bwMode="auto">
            <a:xfrm>
              <a:off x="3984" y="1584"/>
              <a:ext cx="1536" cy="148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094673" name="Text Box 20"/>
            <p:cNvSpPr txBox="1">
              <a:spLocks noChangeArrowheads="1"/>
            </p:cNvSpPr>
            <p:nvPr/>
          </p:nvSpPr>
          <p:spPr bwMode="auto">
            <a:xfrm>
              <a:off x="4272" y="1632"/>
              <a:ext cx="956"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MyThread</a:t>
              </a:r>
            </a:p>
          </p:txBody>
        </p:sp>
        <p:sp>
          <p:nvSpPr>
            <p:cNvPr id="1094674" name="Line 21"/>
            <p:cNvSpPr>
              <a:spLocks noChangeShapeType="1"/>
            </p:cNvSpPr>
            <p:nvPr/>
          </p:nvSpPr>
          <p:spPr bwMode="auto">
            <a:xfrm>
              <a:off x="3984" y="2112"/>
              <a:ext cx="1536"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94675" name="Line 22"/>
            <p:cNvSpPr>
              <a:spLocks noChangeShapeType="1"/>
            </p:cNvSpPr>
            <p:nvPr/>
          </p:nvSpPr>
          <p:spPr bwMode="auto">
            <a:xfrm>
              <a:off x="3984" y="2496"/>
              <a:ext cx="1536"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94676" name="Text Box 23"/>
            <p:cNvSpPr txBox="1">
              <a:spLocks noChangeArrowheads="1"/>
            </p:cNvSpPr>
            <p:nvPr/>
          </p:nvSpPr>
          <p:spPr bwMode="auto">
            <a:xfrm>
              <a:off x="4032" y="2688"/>
              <a:ext cx="139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run ( )</a:t>
              </a:r>
            </a:p>
          </p:txBody>
        </p:sp>
      </p:grpSp>
      <p:sp>
        <p:nvSpPr>
          <p:cNvPr id="1094668" name="Oval 24"/>
          <p:cNvSpPr>
            <a:spLocks noChangeArrowheads="1"/>
          </p:cNvSpPr>
          <p:nvPr/>
        </p:nvSpPr>
        <p:spPr bwMode="auto">
          <a:xfrm>
            <a:off x="4114800" y="5715000"/>
            <a:ext cx="228600" cy="228600"/>
          </a:xfrm>
          <a:prstGeom prst="ellipse">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1094669" name="Line 25"/>
          <p:cNvSpPr>
            <a:spLocks noChangeShapeType="1"/>
          </p:cNvSpPr>
          <p:nvPr/>
        </p:nvSpPr>
        <p:spPr bwMode="auto">
          <a:xfrm flipH="1">
            <a:off x="3124200" y="5867400"/>
            <a:ext cx="990600" cy="0"/>
          </a:xfrm>
          <a:prstGeom prst="line">
            <a:avLst/>
          </a:prstGeom>
          <a:noFill/>
          <a:ln w="952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094670" name="Text Box 26"/>
          <p:cNvSpPr txBox="1">
            <a:spLocks noChangeArrowheads="1"/>
          </p:cNvSpPr>
          <p:nvPr/>
        </p:nvSpPr>
        <p:spPr bwMode="auto">
          <a:xfrm>
            <a:off x="3794125" y="5340350"/>
            <a:ext cx="12303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sz="2000">
                <a:latin typeface="Tahoma" charset="0"/>
              </a:rPr>
              <a:t>Runnable</a:t>
            </a:r>
          </a:p>
        </p:txBody>
      </p:sp>
      <p:sp>
        <p:nvSpPr>
          <p:cNvPr id="1094671" name="AutoShape 27"/>
          <p:cNvSpPr>
            <a:spLocks noChangeArrowheads="1"/>
          </p:cNvSpPr>
          <p:nvPr/>
        </p:nvSpPr>
        <p:spPr bwMode="auto">
          <a:xfrm>
            <a:off x="6324600" y="5715000"/>
            <a:ext cx="2362200" cy="685800"/>
          </a:xfrm>
          <a:prstGeom prst="wedgeRectCallout">
            <a:avLst>
              <a:gd name="adj1" fmla="val -145028"/>
              <a:gd name="adj2" fmla="val -29630"/>
            </a:avLst>
          </a:prstGeom>
          <a:solidFill>
            <a:schemeClr val="accent1"/>
          </a:solidFill>
          <a:ln w="9525">
            <a:solidFill>
              <a:schemeClr val="tx1"/>
            </a:solidFill>
            <a:miter lim="800000"/>
            <a:headEnd/>
            <a:tailEnd/>
          </a:ln>
        </p:spPr>
        <p:txBody>
          <a:bodyPr/>
          <a:lstStyle/>
          <a:p>
            <a:pPr algn="ctr"/>
            <a:r>
              <a:rPr lang="en-GB" altLang="zh-CN" sz="2000">
                <a:latin typeface="Tahoma" charset="0"/>
              </a:rPr>
              <a:t>Alternative “lollipop” notation</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5" name="Rectangle 2"/>
          <p:cNvSpPr>
            <a:spLocks noGrp="1" noChangeArrowheads="1"/>
          </p:cNvSpPr>
          <p:nvPr>
            <p:ph type="title"/>
          </p:nvPr>
        </p:nvSpPr>
        <p:spPr/>
        <p:txBody>
          <a:bodyPr/>
          <a:lstStyle/>
          <a:p>
            <a:pPr eaLnBrk="1" hangingPunct="1"/>
            <a:r>
              <a:rPr lang="en-GB" altLang="zh-CN">
                <a:latin typeface="Garamond" charset="0"/>
                <a:ea typeface="宋体" charset="0"/>
              </a:rPr>
              <a:t>The Significance of Interfaces for Architecture</a:t>
            </a:r>
          </a:p>
        </p:txBody>
      </p:sp>
      <p:sp>
        <p:nvSpPr>
          <p:cNvPr id="1096706" name="Rectangle 3"/>
          <p:cNvSpPr>
            <a:spLocks noGrp="1" noChangeArrowheads="1"/>
          </p:cNvSpPr>
          <p:nvPr>
            <p:ph idx="1"/>
          </p:nvPr>
        </p:nvSpPr>
        <p:spPr>
          <a:xfrm>
            <a:off x="1371600" y="1752600"/>
            <a:ext cx="7772400" cy="4114800"/>
          </a:xfrm>
        </p:spPr>
        <p:txBody>
          <a:bodyPr/>
          <a:lstStyle/>
          <a:p>
            <a:pPr eaLnBrk="1" hangingPunct="1">
              <a:lnSpc>
                <a:spcPct val="90000"/>
              </a:lnSpc>
            </a:pPr>
            <a:r>
              <a:rPr lang="en-GB" altLang="zh-CN" sz="2600">
                <a:latin typeface="Arial" charset="0"/>
                <a:ea typeface="宋体" charset="0"/>
              </a:rPr>
              <a:t>An interface can be thought of as an access path or gateway to an encapsulated </a:t>
            </a:r>
            <a:r>
              <a:rPr lang="en-GB" altLang="zh-CN" sz="2600">
                <a:latin typeface="Tahoma" charset="0"/>
                <a:ea typeface="宋体" charset="0"/>
              </a:rPr>
              <a:t>“</a:t>
            </a:r>
            <a:r>
              <a:rPr lang="en-GB" altLang="zh-CN" sz="2600">
                <a:latin typeface="Arial" charset="0"/>
                <a:ea typeface="宋体" charset="0"/>
              </a:rPr>
              <a:t>space</a:t>
            </a:r>
            <a:r>
              <a:rPr lang="en-GB" altLang="zh-CN" sz="2600">
                <a:latin typeface="Tahoma" charset="0"/>
                <a:ea typeface="宋体" charset="0"/>
              </a:rPr>
              <a:t>”</a:t>
            </a:r>
            <a:endParaRPr lang="en-GB" altLang="zh-CN" sz="2600">
              <a:latin typeface="Arial" charset="0"/>
              <a:ea typeface="宋体" charset="0"/>
            </a:endParaRPr>
          </a:p>
          <a:p>
            <a:pPr lvl="1" eaLnBrk="1" hangingPunct="1">
              <a:lnSpc>
                <a:spcPct val="90000"/>
              </a:lnSpc>
            </a:pPr>
            <a:r>
              <a:rPr lang="en-GB" altLang="zh-CN" sz="2200">
                <a:latin typeface="Arial" charset="0"/>
                <a:ea typeface="宋体" charset="0"/>
              </a:rPr>
              <a:t>Space can be an object instance, a class, a package or any logical computational component</a:t>
            </a:r>
          </a:p>
          <a:p>
            <a:pPr eaLnBrk="1" hangingPunct="1">
              <a:lnSpc>
                <a:spcPct val="90000"/>
              </a:lnSpc>
            </a:pPr>
            <a:r>
              <a:rPr lang="en-GB" altLang="zh-CN" sz="2600">
                <a:latin typeface="Arial" charset="0"/>
                <a:ea typeface="宋体" charset="0"/>
              </a:rPr>
              <a:t>We need to narrow interface bandwidth between spaces</a:t>
            </a:r>
          </a:p>
          <a:p>
            <a:pPr lvl="1" eaLnBrk="1" hangingPunct="1">
              <a:lnSpc>
                <a:spcPct val="90000"/>
              </a:lnSpc>
            </a:pPr>
            <a:r>
              <a:rPr lang="en-GB" altLang="zh-CN" sz="2200">
                <a:latin typeface="Arial" charset="0"/>
                <a:ea typeface="宋体" charset="0"/>
              </a:rPr>
              <a:t>An interface also implies a dependency</a:t>
            </a:r>
          </a:p>
          <a:p>
            <a:pPr lvl="2" eaLnBrk="1" hangingPunct="1">
              <a:lnSpc>
                <a:spcPct val="90000"/>
              </a:lnSpc>
            </a:pPr>
            <a:r>
              <a:rPr lang="en-GB" altLang="zh-CN" sz="2000">
                <a:latin typeface="Arial" charset="0"/>
                <a:ea typeface="宋体" charset="0"/>
              </a:rPr>
              <a:t>If Class A holds a reference to Class B it is dependent upon it (e.g., may not be compilable without it)</a:t>
            </a:r>
          </a:p>
          <a:p>
            <a:pPr lvl="2" eaLnBrk="1" hangingPunct="1">
              <a:lnSpc>
                <a:spcPct val="90000"/>
              </a:lnSpc>
            </a:pPr>
            <a:r>
              <a:rPr lang="en-GB" altLang="zh-CN" sz="2000">
                <a:latin typeface="Arial" charset="0"/>
                <a:ea typeface="宋体" charset="0"/>
              </a:rPr>
              <a:t>If the Interface is physically separate from the class that realises it and the reference is to the Interface the client is only dependent on the Interface (recommended)</a:t>
            </a:r>
          </a:p>
          <a:p>
            <a:pPr eaLnBrk="1" hangingPunct="1">
              <a:lnSpc>
                <a:spcPct val="90000"/>
              </a:lnSpc>
            </a:pPr>
            <a:r>
              <a:rPr lang="en-GB" altLang="zh-CN" sz="2600">
                <a:latin typeface="Arial" charset="0"/>
                <a:ea typeface="宋体" charset="0"/>
              </a:rPr>
              <a:t>Interfaces can form a </a:t>
            </a:r>
            <a:r>
              <a:rPr lang="en-GB" altLang="zh-CN" sz="2600">
                <a:latin typeface="Tahoma" charset="0"/>
                <a:ea typeface="宋体" charset="0"/>
              </a:rPr>
              <a:t>“</a:t>
            </a:r>
            <a:r>
              <a:rPr lang="en-GB" altLang="zh-CN" sz="2600">
                <a:latin typeface="Arial" charset="0"/>
                <a:ea typeface="宋体" charset="0"/>
              </a:rPr>
              <a:t>scaffolding</a:t>
            </a:r>
            <a:r>
              <a:rPr lang="en-GB" altLang="zh-CN" sz="2600">
                <a:latin typeface="Tahoma" charset="0"/>
                <a:ea typeface="宋体" charset="0"/>
              </a:rPr>
              <a:t>”</a:t>
            </a:r>
            <a:r>
              <a:rPr lang="en-GB" altLang="zh-CN" sz="2600">
                <a:latin typeface="Arial" charset="0"/>
                <a:ea typeface="宋体" charset="0"/>
              </a:rPr>
              <a:t> for the system</a:t>
            </a:r>
          </a:p>
        </p:txBody>
      </p:sp>
      <p:sp>
        <p:nvSpPr>
          <p:cNvPr id="10967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ADFE487-26CD-E841-B01B-8BEDF4A7C1A0}" type="slidenum">
              <a:rPr lang="en-US" altLang="zh-CN" sz="1200">
                <a:latin typeface="Garamond" charset="0"/>
              </a:rPr>
              <a:pPr eaLnBrk="1" hangingPunct="1"/>
              <a:t>532</a:t>
            </a:fld>
            <a:endParaRPr lang="en-US" altLang="zh-CN" sz="1200">
              <a:latin typeface="Garamond" charset="0"/>
            </a:endParaRP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753" name="Rectangle 2"/>
          <p:cNvSpPr>
            <a:spLocks noGrp="1" noChangeArrowheads="1"/>
          </p:cNvSpPr>
          <p:nvPr>
            <p:ph type="title"/>
          </p:nvPr>
        </p:nvSpPr>
        <p:spPr/>
        <p:txBody>
          <a:bodyPr/>
          <a:lstStyle/>
          <a:p>
            <a:pPr eaLnBrk="1" hangingPunct="1"/>
            <a:r>
              <a:rPr lang="en-GB" altLang="zh-CN">
                <a:latin typeface="Garamond" charset="0"/>
                <a:ea typeface="宋体" charset="0"/>
              </a:rPr>
              <a:t>Cyclical Dependency</a:t>
            </a:r>
          </a:p>
        </p:txBody>
      </p:sp>
      <p:sp>
        <p:nvSpPr>
          <p:cNvPr id="109875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046693D-2A17-5145-BC29-371E0CE69DF2}" type="slidenum">
              <a:rPr lang="en-US" altLang="zh-CN" sz="1200">
                <a:latin typeface="Garamond" charset="0"/>
              </a:rPr>
              <a:pPr eaLnBrk="1" hangingPunct="1"/>
              <a:t>533</a:t>
            </a:fld>
            <a:endParaRPr lang="en-US" altLang="zh-CN" sz="1200">
              <a:latin typeface="Garamond" charset="0"/>
            </a:endParaRPr>
          </a:p>
        </p:txBody>
      </p:sp>
      <p:sp>
        <p:nvSpPr>
          <p:cNvPr id="1098755" name="Text Box 3"/>
          <p:cNvSpPr txBox="1">
            <a:spLocks noChangeArrowheads="1"/>
          </p:cNvSpPr>
          <p:nvPr/>
        </p:nvSpPr>
        <p:spPr bwMode="auto">
          <a:xfrm>
            <a:off x="1066800" y="2362200"/>
            <a:ext cx="13716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Class A</a:t>
            </a:r>
          </a:p>
        </p:txBody>
      </p:sp>
      <p:sp>
        <p:nvSpPr>
          <p:cNvPr id="1098756" name="Text Box 4"/>
          <p:cNvSpPr txBox="1">
            <a:spLocks noChangeArrowheads="1"/>
          </p:cNvSpPr>
          <p:nvPr/>
        </p:nvSpPr>
        <p:spPr bwMode="auto">
          <a:xfrm>
            <a:off x="3276600" y="2362200"/>
            <a:ext cx="13716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Class B</a:t>
            </a:r>
          </a:p>
        </p:txBody>
      </p:sp>
      <p:sp>
        <p:nvSpPr>
          <p:cNvPr id="1098757" name="Line 5"/>
          <p:cNvSpPr>
            <a:spLocks noChangeShapeType="1"/>
          </p:cNvSpPr>
          <p:nvPr/>
        </p:nvSpPr>
        <p:spPr bwMode="auto">
          <a:xfrm>
            <a:off x="2438400" y="2590800"/>
            <a:ext cx="838200" cy="0"/>
          </a:xfrm>
          <a:prstGeom prst="line">
            <a:avLst/>
          </a:prstGeom>
          <a:noFill/>
          <a:ln w="9525">
            <a:solidFill>
              <a:schemeClr val="tx1"/>
            </a:solidFill>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1098758" name="Text Box 6"/>
          <p:cNvSpPr txBox="1">
            <a:spLocks noChangeArrowheads="1"/>
          </p:cNvSpPr>
          <p:nvPr/>
        </p:nvSpPr>
        <p:spPr bwMode="auto">
          <a:xfrm>
            <a:off x="1066800" y="3657600"/>
            <a:ext cx="13716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Class A</a:t>
            </a:r>
          </a:p>
        </p:txBody>
      </p:sp>
      <p:sp>
        <p:nvSpPr>
          <p:cNvPr id="1098759" name="Text Box 7"/>
          <p:cNvSpPr txBox="1">
            <a:spLocks noChangeArrowheads="1"/>
          </p:cNvSpPr>
          <p:nvPr/>
        </p:nvSpPr>
        <p:spPr bwMode="auto">
          <a:xfrm>
            <a:off x="3276600" y="3657600"/>
            <a:ext cx="13716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Class B</a:t>
            </a:r>
          </a:p>
        </p:txBody>
      </p:sp>
      <p:sp>
        <p:nvSpPr>
          <p:cNvPr id="1098760" name="Line 8"/>
          <p:cNvSpPr>
            <a:spLocks noChangeShapeType="1"/>
          </p:cNvSpPr>
          <p:nvPr/>
        </p:nvSpPr>
        <p:spPr bwMode="auto">
          <a:xfrm>
            <a:off x="2438400" y="3962400"/>
            <a:ext cx="838200" cy="0"/>
          </a:xfrm>
          <a:prstGeom prst="line">
            <a:avLst/>
          </a:prstGeom>
          <a:noFill/>
          <a:ln w="9525">
            <a:solidFill>
              <a:schemeClr val="tx1"/>
            </a:solidFill>
            <a:miter lim="800000"/>
            <a:headEnd type="arrow" w="lg" len="lg"/>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1098761" name="Text Box 9"/>
          <p:cNvSpPr txBox="1">
            <a:spLocks noChangeArrowheads="1"/>
          </p:cNvSpPr>
          <p:nvPr/>
        </p:nvSpPr>
        <p:spPr bwMode="auto">
          <a:xfrm>
            <a:off x="1066800" y="4800600"/>
            <a:ext cx="13716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Class A</a:t>
            </a:r>
          </a:p>
        </p:txBody>
      </p:sp>
      <p:sp>
        <p:nvSpPr>
          <p:cNvPr id="1098762" name="Text Box 10"/>
          <p:cNvSpPr txBox="1">
            <a:spLocks noChangeArrowheads="1"/>
          </p:cNvSpPr>
          <p:nvPr/>
        </p:nvSpPr>
        <p:spPr bwMode="auto">
          <a:xfrm>
            <a:off x="3657600" y="4800600"/>
            <a:ext cx="13716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Class B</a:t>
            </a:r>
          </a:p>
        </p:txBody>
      </p:sp>
      <p:sp>
        <p:nvSpPr>
          <p:cNvPr id="1098763" name="Text Box 11"/>
          <p:cNvSpPr txBox="1">
            <a:spLocks noChangeArrowheads="1"/>
          </p:cNvSpPr>
          <p:nvPr/>
        </p:nvSpPr>
        <p:spPr bwMode="auto">
          <a:xfrm>
            <a:off x="2286000" y="6096000"/>
            <a:ext cx="1371600" cy="4667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Class C</a:t>
            </a:r>
          </a:p>
        </p:txBody>
      </p:sp>
      <p:sp>
        <p:nvSpPr>
          <p:cNvPr id="1098764" name="Line 12"/>
          <p:cNvSpPr>
            <a:spLocks noChangeShapeType="1"/>
          </p:cNvSpPr>
          <p:nvPr/>
        </p:nvSpPr>
        <p:spPr bwMode="auto">
          <a:xfrm>
            <a:off x="2438400" y="5029200"/>
            <a:ext cx="1219200" cy="0"/>
          </a:xfrm>
          <a:prstGeom prst="line">
            <a:avLst/>
          </a:prstGeom>
          <a:noFill/>
          <a:ln w="9525">
            <a:solidFill>
              <a:schemeClr val="tx1"/>
            </a:solidFill>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1098765" name="Line 13"/>
          <p:cNvSpPr>
            <a:spLocks noChangeShapeType="1"/>
          </p:cNvSpPr>
          <p:nvPr/>
        </p:nvSpPr>
        <p:spPr bwMode="auto">
          <a:xfrm flipH="1">
            <a:off x="3048000" y="5257800"/>
            <a:ext cx="1066800" cy="838200"/>
          </a:xfrm>
          <a:prstGeom prst="line">
            <a:avLst/>
          </a:prstGeom>
          <a:noFill/>
          <a:ln w="9525">
            <a:solidFill>
              <a:schemeClr val="tx1"/>
            </a:solidFill>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1098766" name="Line 14"/>
          <p:cNvSpPr>
            <a:spLocks noChangeShapeType="1"/>
          </p:cNvSpPr>
          <p:nvPr/>
        </p:nvSpPr>
        <p:spPr bwMode="auto">
          <a:xfrm flipH="1" flipV="1">
            <a:off x="1295400" y="5257800"/>
            <a:ext cx="1295400" cy="838200"/>
          </a:xfrm>
          <a:prstGeom prst="line">
            <a:avLst/>
          </a:prstGeom>
          <a:noFill/>
          <a:ln w="9525">
            <a:solidFill>
              <a:schemeClr val="tx1"/>
            </a:solidFill>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sp>
        <p:nvSpPr>
          <p:cNvPr id="1098767" name="AutoShape 15"/>
          <p:cNvSpPr>
            <a:spLocks noChangeArrowheads="1"/>
          </p:cNvSpPr>
          <p:nvPr/>
        </p:nvSpPr>
        <p:spPr bwMode="auto">
          <a:xfrm>
            <a:off x="6019800" y="1981200"/>
            <a:ext cx="2895600" cy="1752600"/>
          </a:xfrm>
          <a:prstGeom prst="wedgeRectCallout">
            <a:avLst>
              <a:gd name="adj1" fmla="val -99833"/>
              <a:gd name="adj2" fmla="val -14856"/>
            </a:avLst>
          </a:prstGeom>
          <a:solidFill>
            <a:schemeClr val="accent1">
              <a:alpha val="34117"/>
            </a:schemeClr>
          </a:solidFill>
          <a:ln w="9525">
            <a:solidFill>
              <a:schemeClr val="tx1"/>
            </a:solidFill>
            <a:miter lim="800000"/>
            <a:headEnd/>
            <a:tailEnd/>
          </a:ln>
        </p:spPr>
        <p:txBody>
          <a:bodyPr/>
          <a:lstStyle/>
          <a:p>
            <a:pPr algn="ctr"/>
            <a:r>
              <a:rPr lang="en-GB" altLang="zh-CN">
                <a:latin typeface="Tahoma" charset="0"/>
              </a:rPr>
              <a:t>The arrowhead on the association means Class A has a reference to Class B built into its own definition. Therefore A is dependent on B</a:t>
            </a:r>
          </a:p>
        </p:txBody>
      </p:sp>
      <p:sp>
        <p:nvSpPr>
          <p:cNvPr id="1098768" name="AutoShape 16"/>
          <p:cNvSpPr>
            <a:spLocks noChangeArrowheads="1"/>
          </p:cNvSpPr>
          <p:nvPr/>
        </p:nvSpPr>
        <p:spPr bwMode="auto">
          <a:xfrm>
            <a:off x="5486400" y="3810000"/>
            <a:ext cx="3657600" cy="990600"/>
          </a:xfrm>
          <a:prstGeom prst="wedgeRectCallout">
            <a:avLst>
              <a:gd name="adj1" fmla="val -82074"/>
              <a:gd name="adj2" fmla="val -33171"/>
            </a:avLst>
          </a:prstGeom>
          <a:solidFill>
            <a:schemeClr val="accent1">
              <a:alpha val="38039"/>
            </a:schemeClr>
          </a:solidFill>
          <a:ln w="9525">
            <a:solidFill>
              <a:schemeClr val="tx1"/>
            </a:solidFill>
            <a:miter lim="800000"/>
            <a:headEnd/>
            <a:tailEnd/>
          </a:ln>
        </p:spPr>
        <p:txBody>
          <a:bodyPr/>
          <a:lstStyle/>
          <a:p>
            <a:pPr algn="ctr"/>
            <a:r>
              <a:rPr lang="en-GB" altLang="zh-CN">
                <a:latin typeface="Tahoma" charset="0"/>
              </a:rPr>
              <a:t>Class A and Class B depend on each other; neither can be reused without the other</a:t>
            </a:r>
          </a:p>
        </p:txBody>
      </p:sp>
      <p:sp>
        <p:nvSpPr>
          <p:cNvPr id="1098769" name="AutoShape 17"/>
          <p:cNvSpPr>
            <a:spLocks noChangeArrowheads="1"/>
          </p:cNvSpPr>
          <p:nvPr/>
        </p:nvSpPr>
        <p:spPr bwMode="auto">
          <a:xfrm>
            <a:off x="4876800" y="5029200"/>
            <a:ext cx="3733800" cy="1524000"/>
          </a:xfrm>
          <a:prstGeom prst="wedgeRectCallout">
            <a:avLst>
              <a:gd name="adj1" fmla="val -89287"/>
              <a:gd name="adj2" fmla="val 31773"/>
            </a:avLst>
          </a:prstGeom>
          <a:solidFill>
            <a:schemeClr val="accent1">
              <a:alpha val="39999"/>
            </a:schemeClr>
          </a:solidFill>
          <a:ln w="9525">
            <a:solidFill>
              <a:schemeClr val="tx1"/>
            </a:solidFill>
            <a:miter lim="800000"/>
            <a:headEnd/>
            <a:tailEnd/>
          </a:ln>
        </p:spPr>
        <p:txBody>
          <a:bodyPr/>
          <a:lstStyle/>
          <a:p>
            <a:pPr algn="ctr"/>
            <a:r>
              <a:rPr lang="en-GB" altLang="zh-CN">
                <a:latin typeface="Tahoma" charset="0"/>
              </a:rPr>
              <a:t>Class A depends on Class B, but Class B depends on Class C and Class C depends on Class A. Class B is therefore transitively dependent on Class A</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801" name="Rectangle 2"/>
          <p:cNvSpPr>
            <a:spLocks noGrp="1" noChangeArrowheads="1"/>
          </p:cNvSpPr>
          <p:nvPr>
            <p:ph type="title"/>
          </p:nvPr>
        </p:nvSpPr>
        <p:spPr/>
        <p:txBody>
          <a:bodyPr/>
          <a:lstStyle/>
          <a:p>
            <a:pPr eaLnBrk="1" hangingPunct="1"/>
            <a:r>
              <a:rPr lang="en-GB" altLang="zh-CN">
                <a:latin typeface="Garamond" charset="0"/>
                <a:ea typeface="宋体" charset="0"/>
              </a:rPr>
              <a:t>The UML Package Construct</a:t>
            </a:r>
          </a:p>
        </p:txBody>
      </p:sp>
      <p:sp>
        <p:nvSpPr>
          <p:cNvPr id="1100802" name="Rectangle 3"/>
          <p:cNvSpPr>
            <a:spLocks noGrp="1" noChangeArrowheads="1"/>
          </p:cNvSpPr>
          <p:nvPr>
            <p:ph type="body" sz="half" idx="1"/>
          </p:nvPr>
        </p:nvSpPr>
        <p:spPr>
          <a:xfrm>
            <a:off x="457200" y="1600200"/>
            <a:ext cx="4035425" cy="4530725"/>
          </a:xfrm>
        </p:spPr>
        <p:txBody>
          <a:bodyPr/>
          <a:lstStyle/>
          <a:p>
            <a:pPr eaLnBrk="1" hangingPunct="1"/>
            <a:r>
              <a:rPr lang="en-GB" altLang="zh-CN" sz="2200">
                <a:latin typeface="Arial" charset="0"/>
                <a:ea typeface="宋体" charset="0"/>
              </a:rPr>
              <a:t>UML has a construct higher than a class</a:t>
            </a:r>
          </a:p>
          <a:p>
            <a:pPr lvl="1" eaLnBrk="1" hangingPunct="1"/>
            <a:r>
              <a:rPr lang="en-GB" altLang="zh-CN" sz="2000">
                <a:latin typeface="Arial" charset="0"/>
                <a:ea typeface="宋体" charset="0"/>
              </a:rPr>
              <a:t>The package</a:t>
            </a:r>
          </a:p>
          <a:p>
            <a:pPr eaLnBrk="1" hangingPunct="1"/>
            <a:r>
              <a:rPr lang="en-GB" altLang="zh-CN" sz="2200">
                <a:latin typeface="Arial" charset="0"/>
                <a:ea typeface="宋体" charset="0"/>
              </a:rPr>
              <a:t>Represents a </a:t>
            </a:r>
            <a:r>
              <a:rPr lang="en-GB" altLang="zh-CN" sz="2200">
                <a:latin typeface="Tahoma" charset="0"/>
                <a:ea typeface="宋体" charset="0"/>
              </a:rPr>
              <a:t>“</a:t>
            </a:r>
            <a:r>
              <a:rPr lang="en-GB" altLang="zh-CN" sz="2200">
                <a:latin typeface="Arial" charset="0"/>
                <a:ea typeface="宋体" charset="0"/>
              </a:rPr>
              <a:t>namespace</a:t>
            </a:r>
            <a:r>
              <a:rPr lang="en-GB" altLang="zh-CN" sz="2200">
                <a:latin typeface="Tahoma" charset="0"/>
                <a:ea typeface="宋体" charset="0"/>
              </a:rPr>
              <a:t>”</a:t>
            </a:r>
            <a:r>
              <a:rPr lang="en-GB" altLang="zh-CN" sz="2200">
                <a:latin typeface="Arial" charset="0"/>
                <a:ea typeface="宋体" charset="0"/>
              </a:rPr>
              <a:t> for collecting UML elements</a:t>
            </a:r>
          </a:p>
          <a:p>
            <a:pPr lvl="1" eaLnBrk="1" hangingPunct="1"/>
            <a:r>
              <a:rPr lang="en-GB" altLang="zh-CN" sz="2000">
                <a:latin typeface="Arial" charset="0"/>
                <a:ea typeface="宋体" charset="0"/>
              </a:rPr>
              <a:t>Often a collection of logical classes</a:t>
            </a:r>
          </a:p>
          <a:p>
            <a:pPr lvl="1" eaLnBrk="1" hangingPunct="1"/>
            <a:r>
              <a:rPr lang="en-GB" altLang="zh-CN" sz="2000">
                <a:latin typeface="Arial" charset="0"/>
                <a:ea typeface="宋体" charset="0"/>
              </a:rPr>
              <a:t>E.g/. Collaboration, component</a:t>
            </a:r>
          </a:p>
          <a:p>
            <a:pPr eaLnBrk="1" hangingPunct="1"/>
            <a:r>
              <a:rPr lang="en-GB" altLang="zh-CN" sz="2200">
                <a:latin typeface="Arial" charset="0"/>
                <a:ea typeface="宋体" charset="0"/>
              </a:rPr>
              <a:t>Same dependency rules apply</a:t>
            </a:r>
          </a:p>
        </p:txBody>
      </p:sp>
      <p:sp>
        <p:nvSpPr>
          <p:cNvPr id="1100803"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39809B6-A4B9-744D-AC95-2DED3EAE6EE4}" type="slidenum">
              <a:rPr lang="en-US" altLang="zh-CN" sz="1200">
                <a:latin typeface="Garamond" charset="0"/>
              </a:rPr>
              <a:pPr eaLnBrk="1" hangingPunct="1"/>
              <a:t>534</a:t>
            </a:fld>
            <a:endParaRPr lang="en-US" altLang="zh-CN" sz="1200">
              <a:latin typeface="Garamond" charset="0"/>
            </a:endParaRPr>
          </a:p>
        </p:txBody>
      </p:sp>
      <p:grpSp>
        <p:nvGrpSpPr>
          <p:cNvPr id="1100804" name="Group 4"/>
          <p:cNvGrpSpPr>
            <a:grpSpLocks/>
          </p:cNvGrpSpPr>
          <p:nvPr/>
        </p:nvGrpSpPr>
        <p:grpSpPr bwMode="auto">
          <a:xfrm>
            <a:off x="5334000" y="2362200"/>
            <a:ext cx="3060700" cy="776288"/>
            <a:chOff x="1104" y="1488"/>
            <a:chExt cx="1928" cy="489"/>
          </a:xfrm>
        </p:grpSpPr>
        <p:pic>
          <p:nvPicPr>
            <p:cNvPr id="110080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 y="1488"/>
              <a:ext cx="632" cy="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080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1488"/>
              <a:ext cx="632" cy="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0808" name="Line 7"/>
            <p:cNvSpPr>
              <a:spLocks noChangeShapeType="1"/>
            </p:cNvSpPr>
            <p:nvPr/>
          </p:nvSpPr>
          <p:spPr bwMode="auto">
            <a:xfrm>
              <a:off x="1680" y="1776"/>
              <a:ext cx="768" cy="0"/>
            </a:xfrm>
            <a:prstGeom prst="line">
              <a:avLst/>
            </a:prstGeom>
            <a:noFill/>
            <a:ln w="9525">
              <a:solidFill>
                <a:schemeClr val="tx1"/>
              </a:solidFill>
              <a:prstDash val="lgDash"/>
              <a:miter lim="800000"/>
              <a:headEnd/>
              <a:tailEnd type="arrow" w="lg" len="lg"/>
            </a:ln>
            <a:extLst>
              <a:ext uri="{909E8E84-426E-40dd-AFC4-6F175D3DCCD1}">
                <a14:hiddenFill xmlns:a14="http://schemas.microsoft.com/office/drawing/2010/main" xmlns="">
                  <a:noFill/>
                </a14:hiddenFill>
              </a:ext>
            </a:extLst>
          </p:spPr>
          <p:txBody>
            <a:bodyPr wrap="none"/>
            <a:lstStyle/>
            <a:p>
              <a:endParaRPr lang="en-US"/>
            </a:p>
          </p:txBody>
        </p:sp>
      </p:grpSp>
      <p:sp>
        <p:nvSpPr>
          <p:cNvPr id="1100805" name="AutoShape 8"/>
          <p:cNvSpPr>
            <a:spLocks noChangeArrowheads="1"/>
          </p:cNvSpPr>
          <p:nvPr/>
        </p:nvSpPr>
        <p:spPr bwMode="auto">
          <a:xfrm>
            <a:off x="6248400" y="3429000"/>
            <a:ext cx="2514600" cy="2590800"/>
          </a:xfrm>
          <a:prstGeom prst="wedgeRectCallout">
            <a:avLst>
              <a:gd name="adj1" fmla="val -31060"/>
              <a:gd name="adj2" fmla="val -71199"/>
            </a:avLst>
          </a:prstGeom>
          <a:solidFill>
            <a:schemeClr val="accent1">
              <a:alpha val="38823"/>
            </a:schemeClr>
          </a:solidFill>
          <a:ln w="9525">
            <a:solidFill>
              <a:schemeClr val="tx1"/>
            </a:solidFill>
            <a:miter lim="800000"/>
            <a:headEnd/>
            <a:tailEnd/>
          </a:ln>
        </p:spPr>
        <p:txBody>
          <a:bodyPr/>
          <a:lstStyle/>
          <a:p>
            <a:pPr algn="ctr"/>
            <a:r>
              <a:rPr lang="en-GB" altLang="zh-CN" sz="2000">
                <a:latin typeface="Tahoma" charset="0"/>
              </a:rPr>
              <a:t>This arrow means “DependsOn”. If the package collects classes it means at least one class in package C depends on at least one class in package B</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49" name="Rectangle 2"/>
          <p:cNvSpPr>
            <a:spLocks noGrp="1" noChangeArrowheads="1"/>
          </p:cNvSpPr>
          <p:nvPr>
            <p:ph type="title"/>
          </p:nvPr>
        </p:nvSpPr>
        <p:spPr/>
        <p:txBody>
          <a:bodyPr/>
          <a:lstStyle/>
          <a:p>
            <a:pPr eaLnBrk="1" hangingPunct="1"/>
            <a:r>
              <a:rPr lang="en-GB" altLang="zh-CN">
                <a:latin typeface="Garamond" charset="0"/>
                <a:ea typeface="宋体" charset="0"/>
              </a:rPr>
              <a:t>Dependency Heuristics</a:t>
            </a:r>
          </a:p>
        </p:txBody>
      </p:sp>
      <p:sp>
        <p:nvSpPr>
          <p:cNvPr id="1102850" name="Rectangle 3"/>
          <p:cNvSpPr>
            <a:spLocks noGrp="1" noChangeArrowheads="1"/>
          </p:cNvSpPr>
          <p:nvPr>
            <p:ph idx="1"/>
          </p:nvPr>
        </p:nvSpPr>
        <p:spPr/>
        <p:txBody>
          <a:bodyPr/>
          <a:lstStyle/>
          <a:p>
            <a:pPr eaLnBrk="1" hangingPunct="1">
              <a:lnSpc>
                <a:spcPct val="90000"/>
              </a:lnSpc>
            </a:pPr>
            <a:r>
              <a:rPr lang="en-GB" altLang="zh-CN" sz="2000" b="1">
                <a:latin typeface="Arial" charset="0"/>
                <a:ea typeface="宋体" charset="0"/>
              </a:rPr>
              <a:t>Minimise all dependencies</a:t>
            </a:r>
          </a:p>
          <a:p>
            <a:pPr eaLnBrk="1" hangingPunct="1">
              <a:lnSpc>
                <a:spcPct val="90000"/>
              </a:lnSpc>
            </a:pPr>
            <a:r>
              <a:rPr lang="en-GB" altLang="zh-CN" sz="2000" b="1">
                <a:latin typeface="Arial" charset="0"/>
                <a:ea typeface="宋体" charset="0"/>
              </a:rPr>
              <a:t>As far as possible make dependencies unilateral</a:t>
            </a:r>
          </a:p>
          <a:p>
            <a:pPr lvl="1" eaLnBrk="1" hangingPunct="1">
              <a:lnSpc>
                <a:spcPct val="90000"/>
              </a:lnSpc>
            </a:pPr>
            <a:r>
              <a:rPr lang="en-GB" altLang="zh-CN" sz="2200">
                <a:latin typeface="Arial" charset="0"/>
                <a:ea typeface="宋体" charset="0"/>
              </a:rPr>
              <a:t>i.e. </a:t>
            </a:r>
            <a:r>
              <a:rPr lang="en-GB" altLang="zh-CN" sz="2200">
                <a:latin typeface="Tahoma" charset="0"/>
                <a:ea typeface="宋体" charset="0"/>
              </a:rPr>
              <a:t>“</a:t>
            </a:r>
            <a:r>
              <a:rPr lang="en-GB" altLang="zh-CN" sz="2200">
                <a:latin typeface="Arial" charset="0"/>
                <a:ea typeface="宋体" charset="0"/>
              </a:rPr>
              <a:t>one-way</a:t>
            </a:r>
            <a:r>
              <a:rPr lang="en-GB" altLang="zh-CN" sz="2200">
                <a:latin typeface="Tahoma" charset="0"/>
                <a:ea typeface="宋体" charset="0"/>
              </a:rPr>
              <a:t>”</a:t>
            </a:r>
            <a:endParaRPr lang="en-GB" altLang="zh-CN" sz="2200">
              <a:latin typeface="Arial" charset="0"/>
              <a:ea typeface="宋体" charset="0"/>
            </a:endParaRPr>
          </a:p>
          <a:p>
            <a:pPr lvl="1" eaLnBrk="1" hangingPunct="1">
              <a:lnSpc>
                <a:spcPct val="90000"/>
              </a:lnSpc>
            </a:pPr>
            <a:r>
              <a:rPr lang="en-GB" altLang="zh-CN" sz="2200">
                <a:latin typeface="Arial" charset="0"/>
                <a:ea typeface="宋体" charset="0"/>
              </a:rPr>
              <a:t>In the previous diagram (top) Class B is reusable and, provided its interface doesn</a:t>
            </a:r>
            <a:r>
              <a:rPr lang="en-GB" altLang="zh-CN" sz="2200">
                <a:latin typeface="Tahoma" charset="0"/>
                <a:ea typeface="宋体" charset="0"/>
              </a:rPr>
              <a:t>’</a:t>
            </a:r>
            <a:r>
              <a:rPr lang="en-GB" altLang="zh-CN" sz="2200">
                <a:latin typeface="Arial" charset="0"/>
                <a:ea typeface="宋体" charset="0"/>
              </a:rPr>
              <a:t>t change, can be reimplemented without disturbance to Class A</a:t>
            </a:r>
          </a:p>
          <a:p>
            <a:pPr eaLnBrk="1" hangingPunct="1">
              <a:lnSpc>
                <a:spcPct val="90000"/>
              </a:lnSpc>
            </a:pPr>
            <a:r>
              <a:rPr lang="en-GB" altLang="zh-CN" sz="2000" b="1">
                <a:latin typeface="Arial" charset="0"/>
                <a:ea typeface="宋体" charset="0"/>
              </a:rPr>
              <a:t>Avoid cyclical dependencies</a:t>
            </a:r>
          </a:p>
          <a:p>
            <a:pPr lvl="1" eaLnBrk="1" hangingPunct="1">
              <a:lnSpc>
                <a:spcPct val="90000"/>
              </a:lnSpc>
            </a:pPr>
            <a:r>
              <a:rPr lang="en-GB" altLang="zh-CN" sz="2200">
                <a:latin typeface="Arial" charset="0"/>
                <a:ea typeface="宋体" charset="0"/>
              </a:rPr>
              <a:t>They seem unilateral but have transitive dependencies</a:t>
            </a:r>
          </a:p>
          <a:p>
            <a:pPr eaLnBrk="1" hangingPunct="1">
              <a:lnSpc>
                <a:spcPct val="90000"/>
              </a:lnSpc>
            </a:pPr>
            <a:r>
              <a:rPr lang="en-GB" altLang="zh-CN" sz="2000" b="1">
                <a:latin typeface="Arial" charset="0"/>
                <a:ea typeface="宋体" charset="0"/>
              </a:rPr>
              <a:t>Only use bilateral or cyclical dependencies if classes are designed to work together in ALL circumstances</a:t>
            </a:r>
          </a:p>
          <a:p>
            <a:pPr lvl="1" eaLnBrk="1" hangingPunct="1">
              <a:lnSpc>
                <a:spcPct val="90000"/>
              </a:lnSpc>
            </a:pPr>
            <a:r>
              <a:rPr lang="en-GB" altLang="zh-CN" sz="2200">
                <a:latin typeface="Arial" charset="0"/>
                <a:ea typeface="宋体" charset="0"/>
              </a:rPr>
              <a:t>In which case package them together as collaborations or components</a:t>
            </a:r>
          </a:p>
          <a:p>
            <a:pPr lvl="1" eaLnBrk="1" hangingPunct="1">
              <a:lnSpc>
                <a:spcPct val="90000"/>
              </a:lnSpc>
              <a:buFont typeface="Wingdings" charset="0"/>
              <a:buNone/>
            </a:pPr>
            <a:endParaRPr lang="en-GB" altLang="zh-CN" sz="2500">
              <a:latin typeface="Arial" charset="0"/>
              <a:ea typeface="宋体" charset="0"/>
            </a:endParaRPr>
          </a:p>
          <a:p>
            <a:pPr eaLnBrk="1" hangingPunct="1">
              <a:lnSpc>
                <a:spcPct val="90000"/>
              </a:lnSpc>
            </a:pPr>
            <a:endParaRPr lang="zh-CN" altLang="en-GB" sz="2000">
              <a:latin typeface="Arial" charset="0"/>
              <a:ea typeface="宋体" charset="0"/>
            </a:endParaRPr>
          </a:p>
        </p:txBody>
      </p:sp>
      <p:sp>
        <p:nvSpPr>
          <p:cNvPr id="11028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4FA5776-F83A-2543-B417-0553048C4241}" type="slidenum">
              <a:rPr lang="en-US" altLang="zh-CN" sz="1200">
                <a:latin typeface="Garamond" charset="0"/>
              </a:rPr>
              <a:pPr eaLnBrk="1" hangingPunct="1"/>
              <a:t>535</a:t>
            </a:fld>
            <a:endParaRPr lang="en-US" altLang="zh-CN" sz="1200">
              <a:latin typeface="Garamond" charset="0"/>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897" name="Rectangle 2"/>
          <p:cNvSpPr>
            <a:spLocks noGrp="1" noChangeArrowheads="1"/>
          </p:cNvSpPr>
          <p:nvPr>
            <p:ph type="title"/>
          </p:nvPr>
        </p:nvSpPr>
        <p:spPr/>
        <p:txBody>
          <a:bodyPr/>
          <a:lstStyle/>
          <a:p>
            <a:pPr eaLnBrk="1" hangingPunct="1"/>
            <a:r>
              <a:rPr lang="en-GB" altLang="zh-CN">
                <a:latin typeface="Garamond" charset="0"/>
                <a:ea typeface="宋体" charset="0"/>
              </a:rPr>
              <a:t>Different Kinds of Dependencies </a:t>
            </a:r>
          </a:p>
        </p:txBody>
      </p:sp>
      <p:sp>
        <p:nvSpPr>
          <p:cNvPr id="1104898"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B is directly dependent on A </a:t>
            </a:r>
          </a:p>
          <a:p>
            <a:pPr lvl="1" eaLnBrk="1" hangingPunct="1">
              <a:lnSpc>
                <a:spcPct val="90000"/>
              </a:lnSpc>
            </a:pPr>
            <a:r>
              <a:rPr lang="en-GB" altLang="zh-CN" sz="2200">
                <a:latin typeface="Arial" charset="0"/>
                <a:ea typeface="宋体" charset="0"/>
              </a:rPr>
              <a:t>if B is a superclass of A</a:t>
            </a:r>
          </a:p>
          <a:p>
            <a:pPr lvl="1" eaLnBrk="1" hangingPunct="1">
              <a:lnSpc>
                <a:spcPct val="90000"/>
              </a:lnSpc>
            </a:pPr>
            <a:r>
              <a:rPr lang="en-GB" altLang="zh-CN" sz="2200">
                <a:latin typeface="Arial" charset="0"/>
                <a:ea typeface="宋体" charset="0"/>
              </a:rPr>
              <a:t>if B holds (as a data member) a reference or pointer to A</a:t>
            </a:r>
          </a:p>
          <a:p>
            <a:pPr lvl="1" eaLnBrk="1" hangingPunct="1">
              <a:lnSpc>
                <a:spcPct val="90000"/>
              </a:lnSpc>
            </a:pPr>
            <a:r>
              <a:rPr lang="en-GB" altLang="zh-CN" sz="2200">
                <a:latin typeface="Arial" charset="0"/>
                <a:ea typeface="宋体" charset="0"/>
              </a:rPr>
              <a:t>If B refers to A in a parameter in one or more of its operations</a:t>
            </a:r>
          </a:p>
          <a:p>
            <a:pPr lvl="2" eaLnBrk="1" hangingPunct="1">
              <a:lnSpc>
                <a:spcPct val="90000"/>
              </a:lnSpc>
            </a:pPr>
            <a:r>
              <a:rPr lang="en-GB" altLang="zh-CN" sz="2000">
                <a:latin typeface="Arial" charset="0"/>
                <a:ea typeface="宋体" charset="0"/>
              </a:rPr>
              <a:t>In which cases it </a:t>
            </a:r>
            <a:r>
              <a:rPr lang="en-GB" altLang="zh-CN" sz="2000">
                <a:latin typeface="Tahoma" charset="0"/>
                <a:ea typeface="宋体" charset="0"/>
              </a:rPr>
              <a:t>“</a:t>
            </a:r>
            <a:r>
              <a:rPr lang="en-GB" altLang="zh-CN" sz="2000">
                <a:latin typeface="Arial" charset="0"/>
                <a:ea typeface="宋体" charset="0"/>
              </a:rPr>
              <a:t>uses</a:t>
            </a:r>
            <a:r>
              <a:rPr lang="en-GB" altLang="zh-CN" sz="2000">
                <a:latin typeface="Tahoma" charset="0"/>
                <a:ea typeface="宋体" charset="0"/>
              </a:rPr>
              <a:t>”</a:t>
            </a:r>
            <a:r>
              <a:rPr lang="en-GB" altLang="zh-CN" sz="2000">
                <a:latin typeface="Arial" charset="0"/>
                <a:ea typeface="宋体" charset="0"/>
              </a:rPr>
              <a:t> A</a:t>
            </a:r>
          </a:p>
          <a:p>
            <a:pPr lvl="1" eaLnBrk="1" hangingPunct="1">
              <a:lnSpc>
                <a:spcPct val="90000"/>
              </a:lnSpc>
            </a:pPr>
            <a:r>
              <a:rPr lang="en-GB" altLang="zh-CN" sz="2200">
                <a:latin typeface="Arial" charset="0"/>
                <a:ea typeface="宋体" charset="0"/>
              </a:rPr>
              <a:t>If B refers to A in the implementation of any of its methods</a:t>
            </a:r>
          </a:p>
          <a:p>
            <a:pPr eaLnBrk="1" hangingPunct="1">
              <a:lnSpc>
                <a:spcPct val="90000"/>
              </a:lnSpc>
            </a:pPr>
            <a:r>
              <a:rPr lang="en-GB" altLang="zh-CN" sz="2600">
                <a:latin typeface="Arial" charset="0"/>
                <a:ea typeface="宋体" charset="0"/>
              </a:rPr>
              <a:t>B is indirectly, or transitively dependent on A</a:t>
            </a:r>
          </a:p>
          <a:p>
            <a:pPr lvl="1" eaLnBrk="1" hangingPunct="1">
              <a:lnSpc>
                <a:spcPct val="90000"/>
              </a:lnSpc>
            </a:pPr>
            <a:r>
              <a:rPr lang="en-GB" altLang="zh-CN" sz="2200">
                <a:latin typeface="Arial" charset="0"/>
                <a:ea typeface="宋体" charset="0"/>
              </a:rPr>
              <a:t>If any other class that B is dependent on is dependent on A</a:t>
            </a:r>
          </a:p>
          <a:p>
            <a:pPr lvl="1" eaLnBrk="1" hangingPunct="1">
              <a:lnSpc>
                <a:spcPct val="90000"/>
              </a:lnSpc>
              <a:buFont typeface="Wingdings" charset="0"/>
              <a:buNone/>
            </a:pPr>
            <a:r>
              <a:rPr lang="en-GB" altLang="zh-CN" sz="2200">
                <a:latin typeface="Arial" charset="0"/>
                <a:ea typeface="宋体" charset="0"/>
              </a:rPr>
              <a:t>I</a:t>
            </a:r>
          </a:p>
          <a:p>
            <a:pPr eaLnBrk="1" hangingPunct="1">
              <a:lnSpc>
                <a:spcPct val="90000"/>
              </a:lnSpc>
              <a:buFont typeface="Wingdings" charset="0"/>
              <a:buNone/>
            </a:pPr>
            <a:endParaRPr lang="en-GB" altLang="zh-CN" sz="2600">
              <a:latin typeface="Arial" charset="0"/>
              <a:ea typeface="宋体" charset="0"/>
            </a:endParaRPr>
          </a:p>
          <a:p>
            <a:pPr eaLnBrk="1" hangingPunct="1">
              <a:lnSpc>
                <a:spcPct val="90000"/>
              </a:lnSpc>
            </a:pPr>
            <a:endParaRPr lang="zh-CN" altLang="en-GB" sz="2600">
              <a:latin typeface="Arial" charset="0"/>
              <a:ea typeface="宋体" charset="0"/>
            </a:endParaRPr>
          </a:p>
        </p:txBody>
      </p:sp>
      <p:sp>
        <p:nvSpPr>
          <p:cNvPr id="11048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22179F1-023E-0941-9BBE-425C0801AF17}" type="slidenum">
              <a:rPr lang="en-US" altLang="zh-CN" sz="1200">
                <a:latin typeface="Garamond" charset="0"/>
              </a:rPr>
              <a:pPr eaLnBrk="1" hangingPunct="1"/>
              <a:t>536</a:t>
            </a:fld>
            <a:endParaRPr lang="en-US" altLang="zh-CN" sz="1200">
              <a:latin typeface="Garamond" charset="0"/>
            </a:endParaRP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945" name="Rectangle 2"/>
          <p:cNvSpPr>
            <a:spLocks noGrp="1" noChangeArrowheads="1"/>
          </p:cNvSpPr>
          <p:nvPr>
            <p:ph type="title"/>
          </p:nvPr>
        </p:nvSpPr>
        <p:spPr/>
        <p:txBody>
          <a:bodyPr/>
          <a:lstStyle/>
          <a:p>
            <a:pPr eaLnBrk="1" hangingPunct="1"/>
            <a:r>
              <a:rPr lang="en-GB" altLang="zh-CN">
                <a:latin typeface="Garamond" charset="0"/>
                <a:ea typeface="宋体" charset="0"/>
              </a:rPr>
              <a:t>Levelisation</a:t>
            </a:r>
          </a:p>
        </p:txBody>
      </p:sp>
      <p:sp>
        <p:nvSpPr>
          <p:cNvPr id="110694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Levelisation is desirable</a:t>
            </a:r>
          </a:p>
          <a:p>
            <a:pPr lvl="1" eaLnBrk="1" hangingPunct="1">
              <a:lnSpc>
                <a:spcPct val="90000"/>
              </a:lnSpc>
            </a:pPr>
            <a:r>
              <a:rPr lang="en-GB" altLang="zh-CN" sz="2200">
                <a:latin typeface="Arial" charset="0"/>
                <a:ea typeface="宋体" charset="0"/>
              </a:rPr>
              <a:t>Assuming a </a:t>
            </a:r>
            <a:r>
              <a:rPr lang="en-GB" altLang="zh-CN" sz="2200">
                <a:latin typeface="Tahoma" charset="0"/>
                <a:ea typeface="宋体" charset="0"/>
              </a:rPr>
              <a:t>“</a:t>
            </a:r>
            <a:r>
              <a:rPr lang="en-GB" altLang="zh-CN" sz="2200">
                <a:latin typeface="Arial" charset="0"/>
                <a:ea typeface="宋体" charset="0"/>
              </a:rPr>
              <a:t>bottom</a:t>
            </a:r>
            <a:r>
              <a:rPr lang="en-GB" altLang="zh-CN" sz="2200">
                <a:latin typeface="Tahoma" charset="0"/>
                <a:ea typeface="宋体" charset="0"/>
              </a:rPr>
              <a:t>”</a:t>
            </a:r>
            <a:r>
              <a:rPr lang="en-GB" altLang="zh-CN" sz="2200">
                <a:latin typeface="Arial" charset="0"/>
                <a:ea typeface="宋体" charset="0"/>
              </a:rPr>
              <a:t> level 0 each component in a dependency hierarchy can be assigned a unique level number</a:t>
            </a:r>
          </a:p>
          <a:p>
            <a:pPr lvl="1" eaLnBrk="1" hangingPunct="1">
              <a:lnSpc>
                <a:spcPct val="90000"/>
              </a:lnSpc>
            </a:pPr>
            <a:r>
              <a:rPr lang="en-GB" altLang="zh-CN" sz="2200">
                <a:latin typeface="Arial" charset="0"/>
                <a:ea typeface="宋体" charset="0"/>
              </a:rPr>
              <a:t>Implies a structure which is a Directed Acyclic Graph (DAG)</a:t>
            </a:r>
          </a:p>
          <a:p>
            <a:pPr eaLnBrk="1" hangingPunct="1">
              <a:lnSpc>
                <a:spcPct val="90000"/>
              </a:lnSpc>
            </a:pPr>
            <a:r>
              <a:rPr lang="en-GB" altLang="zh-CN" sz="2600">
                <a:latin typeface="Arial" charset="0"/>
                <a:ea typeface="宋体" charset="0"/>
              </a:rPr>
              <a:t>In </a:t>
            </a:r>
            <a:r>
              <a:rPr lang="en-GB" altLang="zh-CN" sz="2600">
                <a:latin typeface="Tahoma" charset="0"/>
                <a:ea typeface="宋体" charset="0"/>
              </a:rPr>
              <a:t>“</a:t>
            </a:r>
            <a:r>
              <a:rPr lang="en-GB" altLang="zh-CN" sz="2600">
                <a:latin typeface="Arial" charset="0"/>
                <a:ea typeface="宋体" charset="0"/>
              </a:rPr>
              <a:t>good</a:t>
            </a:r>
            <a:r>
              <a:rPr lang="en-GB" altLang="zh-CN" sz="2600">
                <a:latin typeface="Tahoma" charset="0"/>
                <a:ea typeface="宋体" charset="0"/>
              </a:rPr>
              <a:t>”</a:t>
            </a:r>
            <a:r>
              <a:rPr lang="en-GB" altLang="zh-CN" sz="2600">
                <a:latin typeface="Arial" charset="0"/>
                <a:ea typeface="宋体" charset="0"/>
              </a:rPr>
              <a:t> OO System Structures</a:t>
            </a:r>
          </a:p>
          <a:p>
            <a:pPr lvl="1" eaLnBrk="1" hangingPunct="1">
              <a:lnSpc>
                <a:spcPct val="90000"/>
              </a:lnSpc>
            </a:pPr>
            <a:r>
              <a:rPr lang="en-GB" altLang="zh-CN" sz="2200">
                <a:latin typeface="Arial" charset="0"/>
                <a:ea typeface="宋体" charset="0"/>
              </a:rPr>
              <a:t>Abstract, stable (unchanging) classes tend to be at or near level 0</a:t>
            </a:r>
          </a:p>
          <a:p>
            <a:pPr lvl="1" eaLnBrk="1" hangingPunct="1">
              <a:lnSpc>
                <a:spcPct val="90000"/>
              </a:lnSpc>
            </a:pPr>
            <a:r>
              <a:rPr lang="en-GB" altLang="zh-CN" sz="2200">
                <a:latin typeface="Arial" charset="0"/>
                <a:ea typeface="宋体" charset="0"/>
              </a:rPr>
              <a:t>Concrete, volatile (often changing) classes tend to be at the highest levels</a:t>
            </a:r>
          </a:p>
          <a:p>
            <a:pPr lvl="2" eaLnBrk="1" hangingPunct="1">
              <a:lnSpc>
                <a:spcPct val="90000"/>
              </a:lnSpc>
            </a:pPr>
            <a:r>
              <a:rPr lang="en-GB" altLang="zh-CN">
                <a:latin typeface="Arial" charset="0"/>
                <a:ea typeface="宋体" charset="0"/>
              </a:rPr>
              <a:t>We want to minimise the number of classes dependent on changeable classes</a:t>
            </a:r>
          </a:p>
          <a:p>
            <a:pPr eaLnBrk="1" hangingPunct="1">
              <a:lnSpc>
                <a:spcPct val="90000"/>
              </a:lnSpc>
            </a:pPr>
            <a:endParaRPr lang="zh-CN" altLang="en-GB" sz="2600">
              <a:latin typeface="Arial" charset="0"/>
              <a:ea typeface="宋体" charset="0"/>
            </a:endParaRPr>
          </a:p>
        </p:txBody>
      </p:sp>
      <p:sp>
        <p:nvSpPr>
          <p:cNvPr id="11069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ABAFD5E-442E-504C-8FD5-F4248FC68A44}" type="slidenum">
              <a:rPr lang="en-US" altLang="zh-CN" sz="1200">
                <a:latin typeface="Garamond" charset="0"/>
              </a:rPr>
              <a:pPr eaLnBrk="1" hangingPunct="1"/>
              <a:t>537</a:t>
            </a:fld>
            <a:endParaRPr lang="en-US" altLang="zh-CN" sz="1200">
              <a:latin typeface="Garamond" charset="0"/>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3" name="Rectangle 2"/>
          <p:cNvSpPr>
            <a:spLocks noGrp="1" noChangeArrowheads="1"/>
          </p:cNvSpPr>
          <p:nvPr>
            <p:ph type="title"/>
          </p:nvPr>
        </p:nvSpPr>
        <p:spPr/>
        <p:txBody>
          <a:bodyPr/>
          <a:lstStyle/>
          <a:p>
            <a:pPr eaLnBrk="1" hangingPunct="1"/>
            <a:r>
              <a:rPr lang="en-GB" altLang="zh-CN">
                <a:latin typeface="Garamond" charset="0"/>
                <a:ea typeface="宋体" charset="0"/>
              </a:rPr>
              <a:t>A Levelised OO System</a:t>
            </a:r>
          </a:p>
        </p:txBody>
      </p:sp>
      <p:sp>
        <p:nvSpPr>
          <p:cNvPr id="110899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2EEB9D6-0BA4-8446-B534-6AD754739381}" type="slidenum">
              <a:rPr lang="en-US" altLang="zh-CN" sz="1200">
                <a:latin typeface="Garamond" charset="0"/>
              </a:rPr>
              <a:pPr eaLnBrk="1" hangingPunct="1"/>
              <a:t>538</a:t>
            </a:fld>
            <a:endParaRPr lang="en-US" altLang="zh-CN" sz="1200">
              <a:latin typeface="Garamond" charset="0"/>
            </a:endParaRPr>
          </a:p>
        </p:txBody>
      </p:sp>
      <p:pic>
        <p:nvPicPr>
          <p:cNvPr id="1108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19238"/>
            <a:ext cx="6934200" cy="526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041" name="Rectangle 2"/>
          <p:cNvSpPr>
            <a:spLocks noGrp="1" noChangeArrowheads="1"/>
          </p:cNvSpPr>
          <p:nvPr>
            <p:ph type="title"/>
          </p:nvPr>
        </p:nvSpPr>
        <p:spPr/>
        <p:txBody>
          <a:bodyPr/>
          <a:lstStyle/>
          <a:p>
            <a:pPr eaLnBrk="1" hangingPunct="1"/>
            <a:r>
              <a:rPr lang="en-GB" altLang="zh-CN">
                <a:latin typeface="Garamond" charset="0"/>
                <a:ea typeface="宋体" charset="0"/>
              </a:rPr>
              <a:t>Analysing Structure in OO Systems (1)</a:t>
            </a:r>
          </a:p>
        </p:txBody>
      </p:sp>
      <p:sp>
        <p:nvSpPr>
          <p:cNvPr id="1111042" name="Rectangle 3"/>
          <p:cNvSpPr>
            <a:spLocks noGrp="1" noChangeArrowheads="1"/>
          </p:cNvSpPr>
          <p:nvPr>
            <p:ph idx="1"/>
          </p:nvPr>
        </p:nvSpPr>
        <p:spPr>
          <a:xfrm>
            <a:off x="1116013" y="1125538"/>
            <a:ext cx="7772400" cy="4967287"/>
          </a:xfrm>
        </p:spPr>
        <p:txBody>
          <a:bodyPr/>
          <a:lstStyle/>
          <a:p>
            <a:pPr eaLnBrk="1" hangingPunct="1">
              <a:lnSpc>
                <a:spcPct val="90000"/>
              </a:lnSpc>
            </a:pPr>
            <a:r>
              <a:rPr lang="en-GB" altLang="zh-CN" sz="2600">
                <a:latin typeface="Arial" charset="0"/>
                <a:ea typeface="宋体" charset="0"/>
              </a:rPr>
              <a:t>Simple measurements can be used to measure the structural quality of OO systems</a:t>
            </a:r>
          </a:p>
          <a:p>
            <a:pPr eaLnBrk="1" hangingPunct="1">
              <a:lnSpc>
                <a:spcPct val="90000"/>
              </a:lnSpc>
            </a:pPr>
            <a:r>
              <a:rPr lang="en-GB" altLang="zh-CN" sz="2600">
                <a:latin typeface="Arial" charset="0"/>
                <a:ea typeface="宋体" charset="0"/>
              </a:rPr>
              <a:t>Abstractness</a:t>
            </a:r>
          </a:p>
          <a:p>
            <a:pPr lvl="1" eaLnBrk="1" hangingPunct="1">
              <a:lnSpc>
                <a:spcPct val="90000"/>
              </a:lnSpc>
            </a:pPr>
            <a:r>
              <a:rPr lang="en-GB" altLang="zh-CN" sz="2200">
                <a:latin typeface="Arial" charset="0"/>
                <a:ea typeface="宋体" charset="0"/>
              </a:rPr>
              <a:t>the total number of abstract classes (and interface types in Java)  divided by the total number of classes and types</a:t>
            </a:r>
          </a:p>
          <a:p>
            <a:pPr eaLnBrk="1" hangingPunct="1">
              <a:lnSpc>
                <a:spcPct val="90000"/>
              </a:lnSpc>
            </a:pPr>
            <a:r>
              <a:rPr lang="en-GB" altLang="zh-CN" sz="2600">
                <a:latin typeface="Arial" charset="0"/>
                <a:ea typeface="宋体" charset="0"/>
              </a:rPr>
              <a:t>Stability/Volatility</a:t>
            </a:r>
          </a:p>
          <a:p>
            <a:pPr lvl="1" eaLnBrk="1" hangingPunct="1">
              <a:lnSpc>
                <a:spcPct val="90000"/>
              </a:lnSpc>
            </a:pPr>
            <a:r>
              <a:rPr lang="en-GB" altLang="zh-CN" sz="2200">
                <a:latin typeface="Arial" charset="0"/>
                <a:ea typeface="宋体" charset="0"/>
              </a:rPr>
              <a:t>The number of efferent couplings (Ce) divided by the number of efferent couplings plus the number of afferent couplings (Ce +Ca)</a:t>
            </a:r>
          </a:p>
          <a:p>
            <a:pPr lvl="2" eaLnBrk="1" hangingPunct="1">
              <a:lnSpc>
                <a:spcPct val="90000"/>
              </a:lnSpc>
            </a:pPr>
            <a:r>
              <a:rPr lang="en-GB" altLang="zh-CN" sz="2000">
                <a:latin typeface="Arial" charset="0"/>
                <a:ea typeface="宋体" charset="0"/>
              </a:rPr>
              <a:t>Ce is the number of classes inside a package that directly depend on classes outside the package</a:t>
            </a:r>
          </a:p>
          <a:p>
            <a:pPr lvl="2" eaLnBrk="1" hangingPunct="1">
              <a:lnSpc>
                <a:spcPct val="90000"/>
              </a:lnSpc>
            </a:pPr>
            <a:r>
              <a:rPr lang="en-GB" altLang="zh-CN" sz="2000">
                <a:latin typeface="Arial" charset="0"/>
                <a:ea typeface="宋体" charset="0"/>
              </a:rPr>
              <a:t>Ca is the number of classes outside the package that depend on classes inside the package</a:t>
            </a:r>
          </a:p>
          <a:p>
            <a:pPr lvl="1" eaLnBrk="1" hangingPunct="1">
              <a:lnSpc>
                <a:spcPct val="90000"/>
              </a:lnSpc>
            </a:pPr>
            <a:endParaRPr lang="en-GB" altLang="zh-CN" sz="2200">
              <a:latin typeface="Arial" charset="0"/>
              <a:ea typeface="宋体" charset="0"/>
            </a:endParaRPr>
          </a:p>
        </p:txBody>
      </p:sp>
      <p:sp>
        <p:nvSpPr>
          <p:cNvPr id="11110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7FB4921-8E4E-F247-8045-7D9041C81BFC}" type="slidenum">
              <a:rPr lang="en-US" altLang="zh-CN" sz="1200">
                <a:latin typeface="Garamond" charset="0"/>
              </a:rPr>
              <a:pPr eaLnBrk="1" hangingPunct="1"/>
              <a:t>539</a:t>
            </a:fld>
            <a:endParaRPr lang="en-US" altLang="zh-CN" sz="1200">
              <a:latin typeface="Garamond"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827088" y="476250"/>
            <a:ext cx="7164387" cy="904875"/>
          </a:xfrm>
        </p:spPr>
        <p:txBody>
          <a:bodyPr/>
          <a:lstStyle/>
          <a:p>
            <a:pPr eaLnBrk="1" hangingPunct="1"/>
            <a:r>
              <a:rPr lang="en-US" altLang="zh-CN" b="1">
                <a:latin typeface="Bookman Old Style" charset="0"/>
                <a:ea typeface="宋体" charset="0"/>
              </a:rPr>
              <a:t>Summary</a:t>
            </a:r>
          </a:p>
        </p:txBody>
      </p:sp>
      <p:sp>
        <p:nvSpPr>
          <p:cNvPr id="2833411" name="Rectangle 3"/>
          <p:cNvSpPr>
            <a:spLocks noGrp="1" noChangeArrowheads="1"/>
          </p:cNvSpPr>
          <p:nvPr>
            <p:ph idx="1"/>
          </p:nvPr>
        </p:nvSpPr>
        <p:spPr>
          <a:xfrm>
            <a:off x="484188" y="1557338"/>
            <a:ext cx="7950200" cy="4830762"/>
          </a:xfrm>
        </p:spPr>
        <p:txBody>
          <a:bodyPr/>
          <a:lstStyle/>
          <a:p>
            <a:pPr algn="just" eaLnBrk="1" hangingPunct="1">
              <a:lnSpc>
                <a:spcPct val="90000"/>
              </a:lnSpc>
            </a:pPr>
            <a:r>
              <a:rPr lang="en-US" altLang="zh-CN" sz="2400" b="1">
                <a:latin typeface="Bookman Old Style" charset="0"/>
                <a:ea typeface="宋体" charset="0"/>
              </a:rPr>
              <a:t>Changing Society &amp; Changing Software</a:t>
            </a:r>
            <a:r>
              <a:rPr lang="en-US" altLang="zh-CN" sz="2400">
                <a:latin typeface="Arial" charset="0"/>
                <a:ea typeface="宋体" charset="0"/>
              </a:rPr>
              <a:t> </a:t>
            </a:r>
          </a:p>
          <a:p>
            <a:pPr eaLnBrk="1" hangingPunct="1"/>
            <a:r>
              <a:rPr lang="en-US" altLang="zh-CN" sz="2400" b="1">
                <a:latin typeface="Bookman Old Style" charset="0"/>
                <a:ea typeface="宋体" charset="0"/>
              </a:rPr>
              <a:t>A Day in the Life of the Digital Consumer in the Future</a:t>
            </a:r>
          </a:p>
          <a:p>
            <a:pPr marL="742950" lvl="1" indent="-285750" eaLnBrk="1" hangingPunct="1"/>
            <a:r>
              <a:rPr lang="en-US" altLang="zh-CN" sz="2000">
                <a:latin typeface="Arial" charset="0"/>
                <a:ea typeface="宋体" charset="0"/>
              </a:rPr>
              <a:t>People move freely from one environment to another</a:t>
            </a:r>
          </a:p>
          <a:p>
            <a:pPr marL="742950" lvl="1" indent="-285750" eaLnBrk="1" hangingPunct="1"/>
            <a:r>
              <a:rPr lang="en-US" altLang="zh-CN" sz="2000">
                <a:latin typeface="Arial" charset="0"/>
                <a:ea typeface="宋体" charset="0"/>
              </a:rPr>
              <a:t>They use whatever devices are most convenient at the time</a:t>
            </a:r>
          </a:p>
          <a:p>
            <a:pPr marL="742950" lvl="1" indent="-285750" eaLnBrk="1" hangingPunct="1"/>
            <a:r>
              <a:rPr lang="en-US" altLang="zh-CN" sz="2000">
                <a:latin typeface="Arial" charset="0"/>
                <a:ea typeface="宋体" charset="0"/>
              </a:rPr>
              <a:t>They automatically connect using the best network available at the time based on their personal profile</a:t>
            </a:r>
          </a:p>
          <a:p>
            <a:pPr marL="742950" lvl="1" indent="-285750" eaLnBrk="1" hangingPunct="1"/>
            <a:r>
              <a:rPr lang="en-US" altLang="zh-CN" sz="2000">
                <a:latin typeface="Arial" charset="0"/>
                <a:ea typeface="宋体" charset="0"/>
              </a:rPr>
              <a:t>They have access to the same personalised services automatically scaled to the device and connection they are using</a:t>
            </a:r>
          </a:p>
          <a:p>
            <a:pPr marL="742950" lvl="1" indent="-285750" eaLnBrk="1" hangingPunct="1"/>
            <a:r>
              <a:rPr lang="en-US" altLang="zh-CN" sz="2000">
                <a:latin typeface="Arial" charset="0"/>
                <a:ea typeface="宋体" charset="0"/>
              </a:rPr>
              <a:t>They have one service provider that manages and optimises their service and account based on their unique needs and resources.</a:t>
            </a:r>
          </a:p>
        </p:txBody>
      </p:sp>
      <p:sp>
        <p:nvSpPr>
          <p:cNvPr id="1208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09954F7-EAAF-9540-B57E-F62F50DACFF3}" type="slidenum">
              <a:rPr lang="en-US" altLang="zh-CN" sz="1200">
                <a:latin typeface="Garamond" charset="0"/>
              </a:rPr>
              <a:pPr eaLnBrk="1" hangingPunct="1"/>
              <a:t>54</a:t>
            </a:fld>
            <a:endParaRPr lang="en-US" altLang="zh-CN" sz="1200">
              <a:latin typeface="Garamond"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33411">
                                            <p:txEl>
                                              <p:pRg st="0" end="0"/>
                                            </p:txEl>
                                          </p:spTgt>
                                        </p:tgtEl>
                                        <p:attrNameLst>
                                          <p:attrName>style.visibility</p:attrName>
                                        </p:attrNameLst>
                                      </p:cBhvr>
                                      <p:to>
                                        <p:strVal val="visible"/>
                                      </p:to>
                                    </p:set>
                                    <p:animEffect transition="in" filter="dissolve">
                                      <p:cBhvr>
                                        <p:cTn id="7" dur="500"/>
                                        <p:tgtEl>
                                          <p:spTgt spid="2833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33411">
                                            <p:txEl>
                                              <p:pRg st="1" end="1"/>
                                            </p:txEl>
                                          </p:spTgt>
                                        </p:tgtEl>
                                        <p:attrNameLst>
                                          <p:attrName>style.visibility</p:attrName>
                                        </p:attrNameLst>
                                      </p:cBhvr>
                                      <p:to>
                                        <p:strVal val="visible"/>
                                      </p:to>
                                    </p:set>
                                    <p:animEffect transition="in" filter="dissolve">
                                      <p:cBhvr>
                                        <p:cTn id="12" dur="500"/>
                                        <p:tgtEl>
                                          <p:spTgt spid="2833411">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833411">
                                            <p:txEl>
                                              <p:pRg st="2" end="2"/>
                                            </p:txEl>
                                          </p:spTgt>
                                        </p:tgtEl>
                                        <p:attrNameLst>
                                          <p:attrName>style.visibility</p:attrName>
                                        </p:attrNameLst>
                                      </p:cBhvr>
                                      <p:to>
                                        <p:strVal val="visible"/>
                                      </p:to>
                                    </p:set>
                                    <p:animEffect transition="in" filter="dissolve">
                                      <p:cBhvr>
                                        <p:cTn id="15" dur="500"/>
                                        <p:tgtEl>
                                          <p:spTgt spid="2833411">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833411">
                                            <p:txEl>
                                              <p:pRg st="3" end="3"/>
                                            </p:txEl>
                                          </p:spTgt>
                                        </p:tgtEl>
                                        <p:attrNameLst>
                                          <p:attrName>style.visibility</p:attrName>
                                        </p:attrNameLst>
                                      </p:cBhvr>
                                      <p:to>
                                        <p:strVal val="visible"/>
                                      </p:to>
                                    </p:set>
                                    <p:animEffect transition="in" filter="dissolve">
                                      <p:cBhvr>
                                        <p:cTn id="18" dur="500"/>
                                        <p:tgtEl>
                                          <p:spTgt spid="2833411">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833411">
                                            <p:txEl>
                                              <p:pRg st="4" end="4"/>
                                            </p:txEl>
                                          </p:spTgt>
                                        </p:tgtEl>
                                        <p:attrNameLst>
                                          <p:attrName>style.visibility</p:attrName>
                                        </p:attrNameLst>
                                      </p:cBhvr>
                                      <p:to>
                                        <p:strVal val="visible"/>
                                      </p:to>
                                    </p:set>
                                    <p:animEffect transition="in" filter="dissolve">
                                      <p:cBhvr>
                                        <p:cTn id="21" dur="500"/>
                                        <p:tgtEl>
                                          <p:spTgt spid="2833411">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833411">
                                            <p:txEl>
                                              <p:pRg st="5" end="5"/>
                                            </p:txEl>
                                          </p:spTgt>
                                        </p:tgtEl>
                                        <p:attrNameLst>
                                          <p:attrName>style.visibility</p:attrName>
                                        </p:attrNameLst>
                                      </p:cBhvr>
                                      <p:to>
                                        <p:strVal val="visible"/>
                                      </p:to>
                                    </p:set>
                                    <p:animEffect transition="in" filter="dissolve">
                                      <p:cBhvr>
                                        <p:cTn id="24" dur="500"/>
                                        <p:tgtEl>
                                          <p:spTgt spid="2833411">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33411">
                                            <p:txEl>
                                              <p:pRg st="6" end="6"/>
                                            </p:txEl>
                                          </p:spTgt>
                                        </p:tgtEl>
                                        <p:attrNameLst>
                                          <p:attrName>style.visibility</p:attrName>
                                        </p:attrNameLst>
                                      </p:cBhvr>
                                      <p:to>
                                        <p:strVal val="visible"/>
                                      </p:to>
                                    </p:set>
                                    <p:animEffect transition="in" filter="dissolve">
                                      <p:cBhvr>
                                        <p:cTn id="27" dur="500"/>
                                        <p:tgtEl>
                                          <p:spTgt spid="28334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3411" grpId="0" build="p" autoUpdateAnimBg="0"/>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89" name="Rectangle 2"/>
          <p:cNvSpPr>
            <a:spLocks noGrp="1" noChangeArrowheads="1"/>
          </p:cNvSpPr>
          <p:nvPr>
            <p:ph type="title"/>
          </p:nvPr>
        </p:nvSpPr>
        <p:spPr/>
        <p:txBody>
          <a:bodyPr/>
          <a:lstStyle/>
          <a:p>
            <a:pPr eaLnBrk="1" hangingPunct="1"/>
            <a:r>
              <a:rPr lang="en-GB" altLang="zh-CN">
                <a:latin typeface="Garamond" charset="0"/>
                <a:ea typeface="宋体" charset="0"/>
              </a:rPr>
              <a:t>Analysing Structure in OO Systems (2)</a:t>
            </a:r>
          </a:p>
        </p:txBody>
      </p:sp>
      <p:sp>
        <p:nvSpPr>
          <p:cNvPr id="1113090"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Relational Cohesion</a:t>
            </a:r>
          </a:p>
          <a:p>
            <a:pPr lvl="1" eaLnBrk="1" hangingPunct="1">
              <a:lnSpc>
                <a:spcPct val="90000"/>
              </a:lnSpc>
            </a:pPr>
            <a:r>
              <a:rPr lang="en-GB" altLang="zh-CN" sz="2200">
                <a:latin typeface="Arial" charset="0"/>
                <a:ea typeface="宋体" charset="0"/>
              </a:rPr>
              <a:t>Relational cohesion (H) is the total number of Relationships (R) plus 1, divided by the total number of internal relationships (N)</a:t>
            </a:r>
          </a:p>
          <a:p>
            <a:pPr lvl="2" eaLnBrk="1" hangingPunct="1">
              <a:lnSpc>
                <a:spcPct val="90000"/>
              </a:lnSpc>
            </a:pPr>
            <a:r>
              <a:rPr lang="en-GB" altLang="zh-CN" sz="2000">
                <a:latin typeface="Arial" charset="0"/>
                <a:ea typeface="宋体" charset="0"/>
              </a:rPr>
              <a:t>H=R+1/N</a:t>
            </a:r>
          </a:p>
          <a:p>
            <a:pPr eaLnBrk="1" hangingPunct="1">
              <a:lnSpc>
                <a:spcPct val="90000"/>
              </a:lnSpc>
            </a:pPr>
            <a:r>
              <a:rPr lang="en-GB" altLang="zh-CN" sz="2600">
                <a:latin typeface="Arial" charset="0"/>
                <a:ea typeface="宋体" charset="0"/>
              </a:rPr>
              <a:t>All these measures can be derived from plotting the relationship between classes on a spreadsheet</a:t>
            </a:r>
          </a:p>
          <a:p>
            <a:pPr eaLnBrk="1" hangingPunct="1">
              <a:lnSpc>
                <a:spcPct val="90000"/>
              </a:lnSpc>
            </a:pPr>
            <a:r>
              <a:rPr lang="en-GB" altLang="zh-CN" sz="2600">
                <a:latin typeface="Arial" charset="0"/>
                <a:ea typeface="宋体" charset="0"/>
              </a:rPr>
              <a:t>The values for Abstractness and Stability can be plotted on a Stability Graph</a:t>
            </a:r>
          </a:p>
        </p:txBody>
      </p:sp>
      <p:sp>
        <p:nvSpPr>
          <p:cNvPr id="11130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62D6CA5-96E8-F245-8C80-17F67D57D987}" type="slidenum">
              <a:rPr lang="en-US" altLang="zh-CN" sz="1200">
                <a:latin typeface="Garamond" charset="0"/>
              </a:rPr>
              <a:pPr eaLnBrk="1" hangingPunct="1"/>
              <a:t>540</a:t>
            </a:fld>
            <a:endParaRPr lang="en-US" altLang="zh-CN" sz="1200">
              <a:latin typeface="Garamond" charset="0"/>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137" name="Rectangle 2"/>
          <p:cNvSpPr>
            <a:spLocks noGrp="1" noChangeArrowheads="1"/>
          </p:cNvSpPr>
          <p:nvPr>
            <p:ph type="title"/>
          </p:nvPr>
        </p:nvSpPr>
        <p:spPr/>
        <p:txBody>
          <a:bodyPr/>
          <a:lstStyle/>
          <a:p>
            <a:pPr eaLnBrk="1" hangingPunct="1"/>
            <a:r>
              <a:rPr lang="en-GB" altLang="zh-CN">
                <a:latin typeface="Garamond" charset="0"/>
                <a:ea typeface="宋体" charset="0"/>
              </a:rPr>
              <a:t>Stability Graph</a:t>
            </a:r>
          </a:p>
        </p:txBody>
      </p:sp>
      <p:sp>
        <p:nvSpPr>
          <p:cNvPr id="111513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FB3A233-AC2A-844A-8B9C-DDEAF96CE8D4}" type="slidenum">
              <a:rPr lang="en-US" altLang="zh-CN" sz="1200">
                <a:latin typeface="Garamond" charset="0"/>
              </a:rPr>
              <a:pPr eaLnBrk="1" hangingPunct="1"/>
              <a:t>541</a:t>
            </a:fld>
            <a:endParaRPr lang="en-US" altLang="zh-CN" sz="1200">
              <a:latin typeface="Garamond" charset="0"/>
            </a:endParaRPr>
          </a:p>
        </p:txBody>
      </p:sp>
      <p:sp>
        <p:nvSpPr>
          <p:cNvPr id="1115139" name="Line 3"/>
          <p:cNvSpPr>
            <a:spLocks noChangeShapeType="1"/>
          </p:cNvSpPr>
          <p:nvPr/>
        </p:nvSpPr>
        <p:spPr bwMode="auto">
          <a:xfrm flipV="1">
            <a:off x="838200" y="2057400"/>
            <a:ext cx="0" cy="4419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115140" name="Line 4"/>
          <p:cNvSpPr>
            <a:spLocks noChangeShapeType="1"/>
          </p:cNvSpPr>
          <p:nvPr/>
        </p:nvSpPr>
        <p:spPr bwMode="auto">
          <a:xfrm>
            <a:off x="838200" y="6477000"/>
            <a:ext cx="77724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115141" name="Text Box 5"/>
          <p:cNvSpPr txBox="1">
            <a:spLocks noChangeArrowheads="1"/>
          </p:cNvSpPr>
          <p:nvPr/>
        </p:nvSpPr>
        <p:spPr bwMode="auto">
          <a:xfrm>
            <a:off x="517525" y="2243138"/>
            <a:ext cx="18891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Abstractness</a:t>
            </a:r>
          </a:p>
        </p:txBody>
      </p:sp>
      <p:sp>
        <p:nvSpPr>
          <p:cNvPr id="1115142" name="Text Box 6"/>
          <p:cNvSpPr txBox="1">
            <a:spLocks noChangeArrowheads="1"/>
          </p:cNvSpPr>
          <p:nvPr/>
        </p:nvSpPr>
        <p:spPr bwMode="auto">
          <a:xfrm>
            <a:off x="6613525" y="6053138"/>
            <a:ext cx="1327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Volatility</a:t>
            </a:r>
          </a:p>
        </p:txBody>
      </p:sp>
      <p:sp>
        <p:nvSpPr>
          <p:cNvPr id="1115143" name="Text Box 7"/>
          <p:cNvSpPr txBox="1">
            <a:spLocks noChangeArrowheads="1"/>
          </p:cNvSpPr>
          <p:nvPr/>
        </p:nvSpPr>
        <p:spPr bwMode="auto">
          <a:xfrm>
            <a:off x="288925" y="6205538"/>
            <a:ext cx="3508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0</a:t>
            </a:r>
          </a:p>
        </p:txBody>
      </p:sp>
      <p:sp>
        <p:nvSpPr>
          <p:cNvPr id="1115144" name="Text Box 8"/>
          <p:cNvSpPr txBox="1">
            <a:spLocks noChangeArrowheads="1"/>
          </p:cNvSpPr>
          <p:nvPr/>
        </p:nvSpPr>
        <p:spPr bwMode="auto">
          <a:xfrm>
            <a:off x="228600" y="2209800"/>
            <a:ext cx="3508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1</a:t>
            </a:r>
          </a:p>
        </p:txBody>
      </p:sp>
      <p:sp>
        <p:nvSpPr>
          <p:cNvPr id="1115145" name="Text Box 9"/>
          <p:cNvSpPr txBox="1">
            <a:spLocks noChangeArrowheads="1"/>
          </p:cNvSpPr>
          <p:nvPr/>
        </p:nvSpPr>
        <p:spPr bwMode="auto">
          <a:xfrm>
            <a:off x="8153400" y="6400800"/>
            <a:ext cx="3508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GB" altLang="zh-CN">
                <a:latin typeface="Tahoma" charset="0"/>
              </a:rPr>
              <a:t>1</a:t>
            </a:r>
          </a:p>
        </p:txBody>
      </p:sp>
      <p:sp>
        <p:nvSpPr>
          <p:cNvPr id="1115146" name="Line 10"/>
          <p:cNvSpPr>
            <a:spLocks noChangeShapeType="1"/>
          </p:cNvSpPr>
          <p:nvPr/>
        </p:nvSpPr>
        <p:spPr bwMode="auto">
          <a:xfrm>
            <a:off x="990600" y="2209800"/>
            <a:ext cx="7391400" cy="4114800"/>
          </a:xfrm>
          <a:prstGeom prst="line">
            <a:avLst/>
          </a:prstGeom>
          <a:noFill/>
          <a:ln w="9525">
            <a:solidFill>
              <a:schemeClr val="hlink"/>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15147" name="AutoShape 11"/>
          <p:cNvSpPr>
            <a:spLocks noChangeArrowheads="1"/>
          </p:cNvSpPr>
          <p:nvPr/>
        </p:nvSpPr>
        <p:spPr bwMode="auto">
          <a:xfrm>
            <a:off x="4953000" y="1600200"/>
            <a:ext cx="3733800" cy="1066800"/>
          </a:xfrm>
          <a:prstGeom prst="wedgeRectCallout">
            <a:avLst>
              <a:gd name="adj1" fmla="val -132653"/>
              <a:gd name="adj2" fmla="val 25597"/>
            </a:avLst>
          </a:prstGeom>
          <a:solidFill>
            <a:schemeClr val="accent1">
              <a:alpha val="41960"/>
            </a:schemeClr>
          </a:solidFill>
          <a:ln w="9525">
            <a:solidFill>
              <a:schemeClr val="tx1"/>
            </a:solidFill>
            <a:miter lim="800000"/>
            <a:headEnd/>
            <a:tailEnd/>
          </a:ln>
        </p:spPr>
        <p:txBody>
          <a:bodyPr/>
          <a:lstStyle/>
          <a:p>
            <a:pPr algn="ctr"/>
            <a:r>
              <a:rPr lang="en-GB" altLang="zh-CN" sz="2000">
                <a:latin typeface="Tahoma" charset="0"/>
              </a:rPr>
              <a:t>There should be some highly stable, highly abstract packages in a “good” design</a:t>
            </a:r>
          </a:p>
        </p:txBody>
      </p:sp>
      <p:sp>
        <p:nvSpPr>
          <p:cNvPr id="1115148" name="AutoShape 12"/>
          <p:cNvSpPr>
            <a:spLocks noChangeArrowheads="1"/>
          </p:cNvSpPr>
          <p:nvPr/>
        </p:nvSpPr>
        <p:spPr bwMode="auto">
          <a:xfrm>
            <a:off x="1981200" y="4876800"/>
            <a:ext cx="2895600" cy="1371600"/>
          </a:xfrm>
          <a:prstGeom prst="wedgeRectCallout">
            <a:avLst>
              <a:gd name="adj1" fmla="val 102083"/>
              <a:gd name="adj2" fmla="val 45718"/>
            </a:avLst>
          </a:prstGeom>
          <a:solidFill>
            <a:schemeClr val="accent1">
              <a:alpha val="43137"/>
            </a:schemeClr>
          </a:solidFill>
          <a:ln w="9525">
            <a:solidFill>
              <a:schemeClr val="tx1"/>
            </a:solidFill>
            <a:miter lim="800000"/>
            <a:headEnd/>
            <a:tailEnd/>
          </a:ln>
        </p:spPr>
        <p:txBody>
          <a:bodyPr/>
          <a:lstStyle/>
          <a:p>
            <a:pPr algn="ctr"/>
            <a:r>
              <a:rPr lang="en-GB" altLang="zh-CN" sz="2000">
                <a:latin typeface="Tahoma" charset="0"/>
              </a:rPr>
              <a:t>There should be some highly concrete, highly volatile packages in a “good”design</a:t>
            </a:r>
          </a:p>
        </p:txBody>
      </p:sp>
      <p:sp>
        <p:nvSpPr>
          <p:cNvPr id="1115149" name="AutoShape 13"/>
          <p:cNvSpPr>
            <a:spLocks noChangeArrowheads="1"/>
          </p:cNvSpPr>
          <p:nvPr/>
        </p:nvSpPr>
        <p:spPr bwMode="auto">
          <a:xfrm>
            <a:off x="4572000" y="2924175"/>
            <a:ext cx="3429000" cy="1143000"/>
          </a:xfrm>
          <a:prstGeom prst="wedgeRectCallout">
            <a:avLst>
              <a:gd name="adj1" fmla="val -43750"/>
              <a:gd name="adj2" fmla="val 70000"/>
            </a:avLst>
          </a:prstGeom>
          <a:solidFill>
            <a:schemeClr val="accent1">
              <a:alpha val="41960"/>
            </a:schemeClr>
          </a:solidFill>
          <a:ln w="9525">
            <a:solidFill>
              <a:schemeClr val="tx1"/>
            </a:solidFill>
            <a:miter lim="800000"/>
            <a:headEnd/>
            <a:tailEnd/>
          </a:ln>
        </p:spPr>
        <p:txBody>
          <a:bodyPr/>
          <a:lstStyle/>
          <a:p>
            <a:pPr algn="ctr"/>
            <a:r>
              <a:rPr lang="en-GB" altLang="zh-CN" sz="2000">
                <a:latin typeface="Tahoma" charset="0"/>
              </a:rPr>
              <a:t>Most packages should be distributed in the graph in positions close to this line</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185" name="Rectangle 2"/>
          <p:cNvSpPr>
            <a:spLocks noGrp="1" noChangeArrowheads="1"/>
          </p:cNvSpPr>
          <p:nvPr>
            <p:ph type="title"/>
          </p:nvPr>
        </p:nvSpPr>
        <p:spPr/>
        <p:txBody>
          <a:bodyPr/>
          <a:lstStyle/>
          <a:p>
            <a:pPr eaLnBrk="1" hangingPunct="1"/>
            <a:r>
              <a:rPr lang="en-GB" altLang="zh-CN">
                <a:latin typeface="Garamond" charset="0"/>
                <a:ea typeface="宋体" charset="0"/>
              </a:rPr>
              <a:t>Summary</a:t>
            </a:r>
          </a:p>
        </p:txBody>
      </p:sp>
      <p:sp>
        <p:nvSpPr>
          <p:cNvPr id="111718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Objects are logical structures to which responsibilities are allocated in design</a:t>
            </a:r>
          </a:p>
          <a:p>
            <a:pPr eaLnBrk="1" hangingPunct="1">
              <a:lnSpc>
                <a:spcPct val="90000"/>
              </a:lnSpc>
            </a:pPr>
            <a:r>
              <a:rPr lang="en-GB" altLang="zh-CN" sz="2600">
                <a:latin typeface="Arial" charset="0"/>
                <a:ea typeface="宋体" charset="0"/>
              </a:rPr>
              <a:t>Objects can therefore be thought of architectural spaces</a:t>
            </a:r>
          </a:p>
          <a:p>
            <a:pPr lvl="1" eaLnBrk="1" hangingPunct="1">
              <a:lnSpc>
                <a:spcPct val="90000"/>
              </a:lnSpc>
            </a:pPr>
            <a:r>
              <a:rPr lang="en-GB" altLang="zh-CN" sz="2200">
                <a:latin typeface="Arial" charset="0"/>
                <a:ea typeface="宋体" charset="0"/>
              </a:rPr>
              <a:t>As can Classes, Components and Packages</a:t>
            </a:r>
          </a:p>
          <a:p>
            <a:pPr eaLnBrk="1" hangingPunct="1">
              <a:lnSpc>
                <a:spcPct val="90000"/>
              </a:lnSpc>
            </a:pPr>
            <a:r>
              <a:rPr lang="en-GB" altLang="zh-CN" sz="2600">
                <a:latin typeface="Arial" charset="0"/>
                <a:ea typeface="宋体" charset="0"/>
              </a:rPr>
              <a:t>We can apply the lessons of </a:t>
            </a:r>
            <a:r>
              <a:rPr lang="en-GB" altLang="zh-CN" sz="2600">
                <a:latin typeface="Tahoma" charset="0"/>
                <a:ea typeface="宋体" charset="0"/>
              </a:rPr>
              <a:t>“</a:t>
            </a:r>
            <a:r>
              <a:rPr lang="en-GB" altLang="zh-CN" sz="2600">
                <a:latin typeface="Arial" charset="0"/>
                <a:ea typeface="宋体" charset="0"/>
              </a:rPr>
              <a:t>Neighbourhood Boundary</a:t>
            </a:r>
            <a:r>
              <a:rPr lang="en-GB" altLang="zh-CN" sz="2600">
                <a:latin typeface="Tahoma" charset="0"/>
                <a:ea typeface="宋体" charset="0"/>
              </a:rPr>
              <a:t>”</a:t>
            </a:r>
            <a:endParaRPr lang="en-GB" altLang="zh-CN" sz="2600">
              <a:latin typeface="Arial" charset="0"/>
              <a:ea typeface="宋体" charset="0"/>
            </a:endParaRPr>
          </a:p>
          <a:p>
            <a:pPr lvl="1" eaLnBrk="1" hangingPunct="1">
              <a:lnSpc>
                <a:spcPct val="90000"/>
              </a:lnSpc>
            </a:pPr>
            <a:r>
              <a:rPr lang="en-GB" altLang="zh-CN" sz="2200">
                <a:latin typeface="Arial" charset="0"/>
                <a:ea typeface="宋体" charset="0"/>
              </a:rPr>
              <a:t>Use encapsulation, Interfaces to minimise dependencies</a:t>
            </a:r>
          </a:p>
          <a:p>
            <a:pPr eaLnBrk="1" hangingPunct="1">
              <a:lnSpc>
                <a:spcPct val="90000"/>
              </a:lnSpc>
            </a:pPr>
            <a:r>
              <a:rPr lang="en-GB" altLang="zh-CN" sz="2600">
                <a:latin typeface="Arial" charset="0"/>
                <a:ea typeface="宋体" charset="0"/>
              </a:rPr>
              <a:t>We can measure the quality of a structure with simple dependency metrics</a:t>
            </a:r>
          </a:p>
        </p:txBody>
      </p:sp>
      <p:sp>
        <p:nvSpPr>
          <p:cNvPr id="11171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BACD317-D1C9-7147-9C3F-1C71341ED139}" type="slidenum">
              <a:rPr lang="en-US" altLang="zh-CN" sz="1200">
                <a:latin typeface="Garamond" charset="0"/>
              </a:rPr>
              <a:pPr eaLnBrk="1" hangingPunct="1"/>
              <a:t>542</a:t>
            </a:fld>
            <a:endParaRPr lang="en-US" altLang="zh-CN" sz="1200">
              <a:latin typeface="Garamond" charset="0"/>
            </a:endParaRP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3" name="Rectangle 2"/>
          <p:cNvSpPr>
            <a:spLocks noGrp="1" noChangeArrowheads="1"/>
          </p:cNvSpPr>
          <p:nvPr>
            <p:ph type="ctrTitle"/>
          </p:nvPr>
        </p:nvSpPr>
        <p:spPr>
          <a:xfrm>
            <a:off x="685800" y="1828800"/>
            <a:ext cx="8077200" cy="2743200"/>
          </a:xfrm>
        </p:spPr>
        <p:txBody>
          <a:bodyPr/>
          <a:lstStyle/>
          <a:p>
            <a:pPr eaLnBrk="1" hangingPunct="1"/>
            <a:r>
              <a:rPr lang="en-GB" altLang="zh-CN" dirty="0">
                <a:latin typeface="Garamond" charset="0"/>
                <a:ea typeface="宋体" charset="0"/>
              </a:rPr>
              <a:t>Topic 14: Software Architecture Models</a:t>
            </a: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281" name="Rectangle 2"/>
          <p:cNvSpPr>
            <a:spLocks noGrp="1" noChangeArrowheads="1"/>
          </p:cNvSpPr>
          <p:nvPr>
            <p:ph type="title"/>
          </p:nvPr>
        </p:nvSpPr>
        <p:spPr/>
        <p:txBody>
          <a:bodyPr/>
          <a:lstStyle/>
          <a:p>
            <a:pPr eaLnBrk="1" hangingPunct="1"/>
            <a:r>
              <a:rPr lang="en-US" altLang="zh-CN" sz="3800">
                <a:latin typeface="Garamond" charset="0"/>
                <a:ea typeface="宋体" charset="0"/>
              </a:rPr>
              <a:t>Also Software Architecture</a:t>
            </a:r>
          </a:p>
        </p:txBody>
      </p:sp>
      <p:sp>
        <p:nvSpPr>
          <p:cNvPr id="1121282" name="Rectangle 3"/>
          <p:cNvSpPr>
            <a:spLocks noGrp="1" noChangeArrowheads="1"/>
          </p:cNvSpPr>
          <p:nvPr>
            <p:ph idx="1"/>
          </p:nvPr>
        </p:nvSpPr>
        <p:spPr/>
        <p:txBody>
          <a:bodyPr/>
          <a:lstStyle/>
          <a:p>
            <a:pPr eaLnBrk="1" hangingPunct="1"/>
            <a:r>
              <a:rPr lang="en-US" altLang="zh-CN" sz="2600">
                <a:latin typeface="Arial" charset="0"/>
                <a:ea typeface="宋体" charset="0"/>
              </a:rPr>
              <a:t>Architectural Design</a:t>
            </a:r>
          </a:p>
          <a:p>
            <a:pPr marL="742950" lvl="1" indent="-285750" eaLnBrk="1" hangingPunct="1"/>
            <a:r>
              <a:rPr lang="en-US" altLang="zh-CN" sz="2200">
                <a:latin typeface="Arial" charset="0"/>
                <a:ea typeface="宋体" charset="0"/>
              </a:rPr>
              <a:t>process for identifying the subsystems that make up a system</a:t>
            </a:r>
          </a:p>
          <a:p>
            <a:pPr marL="742950" lvl="1" indent="-285750" eaLnBrk="1" hangingPunct="1"/>
            <a:r>
              <a:rPr lang="en-US" altLang="zh-CN" sz="2200">
                <a:latin typeface="Arial" charset="0"/>
                <a:ea typeface="宋体" charset="0"/>
              </a:rPr>
              <a:t>defines framework for sub-system control and communication</a:t>
            </a:r>
          </a:p>
          <a:p>
            <a:pPr eaLnBrk="1" hangingPunct="1"/>
            <a:r>
              <a:rPr lang="en-US" altLang="zh-CN" sz="2600">
                <a:latin typeface="Arial" charset="0"/>
                <a:ea typeface="宋体" charset="0"/>
              </a:rPr>
              <a:t>Software Architecture</a:t>
            </a:r>
          </a:p>
          <a:p>
            <a:pPr marL="742950" lvl="1" indent="-285750" eaLnBrk="1" hangingPunct="1"/>
            <a:r>
              <a:rPr lang="en-US" altLang="zh-CN" sz="2200">
                <a:latin typeface="Arial" charset="0"/>
                <a:ea typeface="宋体" charset="0"/>
              </a:rPr>
              <a:t>description of the system output by architectural design </a:t>
            </a:r>
          </a:p>
        </p:txBody>
      </p:sp>
      <p:sp>
        <p:nvSpPr>
          <p:cNvPr id="11212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E073C78-3C3D-704E-8B13-359E7D640CBC}" type="slidenum">
              <a:rPr lang="en-US" altLang="zh-CN" sz="1200">
                <a:latin typeface="Garamond" charset="0"/>
              </a:rPr>
              <a:pPr eaLnBrk="1" hangingPunct="1"/>
              <a:t>544</a:t>
            </a:fld>
            <a:endParaRPr lang="en-US" altLang="zh-CN" sz="1200">
              <a:latin typeface="Garamond" charset="0"/>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329" name="Rectangle 2"/>
          <p:cNvSpPr>
            <a:spLocks noGrp="1" noChangeArrowheads="1"/>
          </p:cNvSpPr>
          <p:nvPr>
            <p:ph type="title"/>
          </p:nvPr>
        </p:nvSpPr>
        <p:spPr/>
        <p:txBody>
          <a:bodyPr/>
          <a:lstStyle/>
          <a:p>
            <a:pPr eaLnBrk="1" hangingPunct="1"/>
            <a:r>
              <a:rPr lang="en-US" altLang="zh-CN" sz="3800">
                <a:latin typeface="Garamond" charset="0"/>
                <a:ea typeface="宋体" charset="0"/>
              </a:rPr>
              <a:t>Architectural Design Process</a:t>
            </a:r>
          </a:p>
        </p:txBody>
      </p:sp>
      <p:sp>
        <p:nvSpPr>
          <p:cNvPr id="1123330" name="Rectangle 3"/>
          <p:cNvSpPr>
            <a:spLocks noGrp="1" noChangeArrowheads="1"/>
          </p:cNvSpPr>
          <p:nvPr>
            <p:ph idx="1"/>
          </p:nvPr>
        </p:nvSpPr>
        <p:spPr/>
        <p:txBody>
          <a:bodyPr/>
          <a:lstStyle/>
          <a:p>
            <a:pPr eaLnBrk="1" hangingPunct="1"/>
            <a:r>
              <a:rPr lang="en-US" altLang="zh-CN" sz="2600">
                <a:latin typeface="Arial" charset="0"/>
                <a:ea typeface="宋体" charset="0"/>
              </a:rPr>
              <a:t>System structuring</a:t>
            </a:r>
          </a:p>
          <a:p>
            <a:pPr marL="742950" lvl="1" indent="-285750" eaLnBrk="1" hangingPunct="1"/>
            <a:r>
              <a:rPr lang="en-US" altLang="zh-CN" sz="2200">
                <a:latin typeface="Arial" charset="0"/>
                <a:ea typeface="宋体" charset="0"/>
              </a:rPr>
              <a:t>system decomposed into several subsystems</a:t>
            </a:r>
          </a:p>
          <a:p>
            <a:pPr marL="742950" lvl="1" indent="-285750" eaLnBrk="1" hangingPunct="1"/>
            <a:r>
              <a:rPr lang="en-US" altLang="zh-CN" sz="2200">
                <a:latin typeface="Arial" charset="0"/>
                <a:ea typeface="宋体" charset="0"/>
              </a:rPr>
              <a:t>subsystem communication is established</a:t>
            </a:r>
          </a:p>
          <a:p>
            <a:pPr eaLnBrk="1" hangingPunct="1"/>
            <a:r>
              <a:rPr lang="en-US" altLang="zh-CN" sz="2600">
                <a:latin typeface="Arial" charset="0"/>
                <a:ea typeface="宋体" charset="0"/>
              </a:rPr>
              <a:t>Control modeling</a:t>
            </a:r>
          </a:p>
          <a:p>
            <a:pPr marL="742950" lvl="1" indent="-285750" eaLnBrk="1" hangingPunct="1"/>
            <a:r>
              <a:rPr lang="en-US" altLang="zh-CN" sz="2200">
                <a:latin typeface="Arial" charset="0"/>
                <a:ea typeface="宋体" charset="0"/>
              </a:rPr>
              <a:t>model of control relationships among system components is established</a:t>
            </a:r>
          </a:p>
          <a:p>
            <a:pPr eaLnBrk="1" hangingPunct="1"/>
            <a:r>
              <a:rPr lang="en-US" altLang="zh-CN" sz="2600">
                <a:latin typeface="Arial" charset="0"/>
                <a:ea typeface="宋体" charset="0"/>
              </a:rPr>
              <a:t>Modular decomposition</a:t>
            </a:r>
          </a:p>
          <a:p>
            <a:pPr marL="742950" lvl="1" indent="-285750" eaLnBrk="1" hangingPunct="1"/>
            <a:r>
              <a:rPr lang="en-US" altLang="zh-CN" sz="2200">
                <a:latin typeface="Arial" charset="0"/>
                <a:ea typeface="宋体" charset="0"/>
              </a:rPr>
              <a:t>identified subsystems decomposed into modules</a:t>
            </a:r>
          </a:p>
        </p:txBody>
      </p:sp>
      <p:sp>
        <p:nvSpPr>
          <p:cNvPr id="112333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65C1A40-A92D-454E-9066-ED60EC00CE88}" type="slidenum">
              <a:rPr lang="en-US" altLang="zh-CN" sz="1200">
                <a:latin typeface="Garamond" charset="0"/>
              </a:rPr>
              <a:pPr eaLnBrk="1" hangingPunct="1"/>
              <a:t>545</a:t>
            </a:fld>
            <a:endParaRPr lang="en-US" altLang="zh-CN" sz="1200">
              <a:latin typeface="Garamond" charset="0"/>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5377" name="Rectangle 2"/>
          <p:cNvSpPr>
            <a:spLocks noGrp="1" noChangeArrowheads="1"/>
          </p:cNvSpPr>
          <p:nvPr>
            <p:ph type="title"/>
          </p:nvPr>
        </p:nvSpPr>
        <p:spPr/>
        <p:txBody>
          <a:bodyPr/>
          <a:lstStyle/>
          <a:p>
            <a:pPr eaLnBrk="1" hangingPunct="1"/>
            <a:r>
              <a:rPr lang="en-US" altLang="zh-CN" sz="3800" dirty="0">
                <a:latin typeface="Garamond" charset="0"/>
                <a:ea typeface="宋体" charset="0"/>
              </a:rPr>
              <a:t>Architectural Models</a:t>
            </a:r>
            <a:endParaRPr lang="en-US" altLang="zh-CN" dirty="0">
              <a:latin typeface="Garamond" charset="0"/>
              <a:ea typeface="宋体" charset="0"/>
            </a:endParaRPr>
          </a:p>
        </p:txBody>
      </p:sp>
      <p:sp>
        <p:nvSpPr>
          <p:cNvPr id="1125378" name="Rectangle 3"/>
          <p:cNvSpPr>
            <a:spLocks noGrp="1" noChangeArrowheads="1"/>
          </p:cNvSpPr>
          <p:nvPr>
            <p:ph idx="1"/>
          </p:nvPr>
        </p:nvSpPr>
        <p:spPr/>
        <p:txBody>
          <a:bodyPr/>
          <a:lstStyle/>
          <a:p>
            <a:pPr eaLnBrk="1" hangingPunct="1"/>
            <a:r>
              <a:rPr lang="en-US" altLang="zh-CN" sz="2600">
                <a:latin typeface="Arial" charset="0"/>
                <a:ea typeface="宋体" charset="0"/>
              </a:rPr>
              <a:t>Static structural model</a:t>
            </a:r>
          </a:p>
          <a:p>
            <a:pPr marL="742950" lvl="1" indent="-285750" eaLnBrk="1" hangingPunct="1"/>
            <a:r>
              <a:rPr lang="en-US" altLang="zh-CN" sz="2200">
                <a:latin typeface="Arial" charset="0"/>
                <a:ea typeface="宋体" charset="0"/>
              </a:rPr>
              <a:t>shows major system components</a:t>
            </a:r>
          </a:p>
          <a:p>
            <a:pPr eaLnBrk="1" hangingPunct="1"/>
            <a:r>
              <a:rPr lang="en-US" altLang="zh-CN" sz="2600">
                <a:latin typeface="Arial" charset="0"/>
                <a:ea typeface="宋体" charset="0"/>
              </a:rPr>
              <a:t>Dynamic process model</a:t>
            </a:r>
          </a:p>
          <a:p>
            <a:pPr marL="742950" lvl="1" indent="-285750" eaLnBrk="1" hangingPunct="1"/>
            <a:r>
              <a:rPr lang="en-US" altLang="zh-CN" sz="2200">
                <a:latin typeface="Arial" charset="0"/>
                <a:ea typeface="宋体" charset="0"/>
              </a:rPr>
              <a:t>shows process structure of the system</a:t>
            </a:r>
          </a:p>
          <a:p>
            <a:pPr eaLnBrk="1" hangingPunct="1"/>
            <a:r>
              <a:rPr lang="en-US" altLang="zh-CN" sz="2600">
                <a:latin typeface="Arial" charset="0"/>
                <a:ea typeface="宋体" charset="0"/>
              </a:rPr>
              <a:t>Interface model</a:t>
            </a:r>
          </a:p>
          <a:p>
            <a:pPr marL="742950" lvl="1" indent="-285750" eaLnBrk="1" hangingPunct="1"/>
            <a:r>
              <a:rPr lang="en-US" altLang="zh-CN" sz="2200">
                <a:latin typeface="Arial" charset="0"/>
                <a:ea typeface="宋体" charset="0"/>
              </a:rPr>
              <a:t>defines subsystem interfaces</a:t>
            </a:r>
          </a:p>
          <a:p>
            <a:pPr eaLnBrk="1" hangingPunct="1"/>
            <a:r>
              <a:rPr lang="en-US" altLang="zh-CN" sz="2600">
                <a:latin typeface="Arial" charset="0"/>
                <a:ea typeface="宋体" charset="0"/>
              </a:rPr>
              <a:t>Relationships model</a:t>
            </a:r>
          </a:p>
          <a:p>
            <a:pPr marL="742950" lvl="1" indent="-285750" eaLnBrk="1" hangingPunct="1"/>
            <a:r>
              <a:rPr lang="en-US" altLang="zh-CN" sz="2200">
                <a:latin typeface="Arial" charset="0"/>
                <a:ea typeface="宋体" charset="0"/>
              </a:rPr>
              <a:t>data flow or control flow diagrams</a:t>
            </a:r>
          </a:p>
        </p:txBody>
      </p:sp>
      <p:sp>
        <p:nvSpPr>
          <p:cNvPr id="11253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78A0B6D-6951-7E48-8D17-AE0317539733}" type="slidenum">
              <a:rPr lang="en-US" altLang="zh-CN" sz="1200">
                <a:latin typeface="Garamond" charset="0"/>
              </a:rPr>
              <a:pPr eaLnBrk="1" hangingPunct="1"/>
              <a:t>546</a:t>
            </a:fld>
            <a:endParaRPr lang="en-US" altLang="zh-CN" sz="1200">
              <a:latin typeface="Garamond" charset="0"/>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25" name="Rectangle 2"/>
          <p:cNvSpPr>
            <a:spLocks noGrp="1" noChangeArrowheads="1"/>
          </p:cNvSpPr>
          <p:nvPr>
            <p:ph type="title"/>
          </p:nvPr>
        </p:nvSpPr>
        <p:spPr>
          <a:xfrm>
            <a:off x="457200" y="277813"/>
            <a:ext cx="8229600" cy="836612"/>
          </a:xfrm>
          <a:noFill/>
        </p:spPr>
        <p:txBody>
          <a:bodyPr lIns="90487" tIns="44450" rIns="90487" bIns="44450" anchor="b"/>
          <a:lstStyle/>
          <a:p>
            <a:pPr eaLnBrk="1" hangingPunct="1"/>
            <a:r>
              <a:rPr lang="en-GB" altLang="zh-CN">
                <a:latin typeface="Garamond" charset="0"/>
                <a:ea typeface="宋体" charset="0"/>
              </a:rPr>
              <a:t>CASE Repository Model</a:t>
            </a:r>
          </a:p>
        </p:txBody>
      </p:sp>
      <p:sp>
        <p:nvSpPr>
          <p:cNvPr id="1127426"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FE6798F-6265-F247-BD89-F42B8E4DFB58}" type="slidenum">
              <a:rPr lang="en-US" altLang="zh-CN" sz="1200">
                <a:latin typeface="Garamond" charset="0"/>
              </a:rPr>
              <a:pPr eaLnBrk="1" hangingPunct="1"/>
              <a:t>547</a:t>
            </a:fld>
            <a:endParaRPr lang="en-US" altLang="zh-CN" sz="1200">
              <a:latin typeface="Garamond" charset="0"/>
            </a:endParaRPr>
          </a:p>
        </p:txBody>
      </p:sp>
      <p:pic>
        <p:nvPicPr>
          <p:cNvPr id="112742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841500"/>
            <a:ext cx="8550275" cy="402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473" name="Rectangle 2"/>
          <p:cNvSpPr>
            <a:spLocks noGrp="1" noChangeArrowheads="1"/>
          </p:cNvSpPr>
          <p:nvPr>
            <p:ph type="title"/>
          </p:nvPr>
        </p:nvSpPr>
        <p:spPr>
          <a:xfrm>
            <a:off x="457200" y="277813"/>
            <a:ext cx="8148638" cy="836612"/>
          </a:xfrm>
          <a:noFill/>
        </p:spPr>
        <p:txBody>
          <a:bodyPr lIns="90487" tIns="44450" rIns="90487" bIns="44450" anchor="b"/>
          <a:lstStyle/>
          <a:p>
            <a:pPr eaLnBrk="1" hangingPunct="1"/>
            <a:r>
              <a:rPr lang="en-GB" altLang="zh-CN">
                <a:latin typeface="Garamond" charset="0"/>
                <a:ea typeface="宋体" charset="0"/>
              </a:rPr>
              <a:t>Call-Return Model</a:t>
            </a:r>
          </a:p>
        </p:txBody>
      </p:sp>
      <p:sp>
        <p:nvSpPr>
          <p:cNvPr id="1129474"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439B138-588D-8F44-9C69-D7F1E7566F26}" type="slidenum">
              <a:rPr lang="en-US" altLang="zh-CN" sz="1200">
                <a:latin typeface="Garamond" charset="0"/>
              </a:rPr>
              <a:pPr eaLnBrk="1" hangingPunct="1"/>
              <a:t>548</a:t>
            </a:fld>
            <a:endParaRPr lang="en-US" altLang="zh-CN" sz="1200">
              <a:latin typeface="Garamond" charset="0"/>
            </a:endParaRPr>
          </a:p>
        </p:txBody>
      </p:sp>
      <p:pic>
        <p:nvPicPr>
          <p:cNvPr id="112947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765300"/>
            <a:ext cx="8437563" cy="364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1" name="Rectangle 2"/>
          <p:cNvSpPr>
            <a:spLocks noGrp="1" noChangeArrowheads="1"/>
          </p:cNvSpPr>
          <p:nvPr>
            <p:ph type="title"/>
          </p:nvPr>
        </p:nvSpPr>
        <p:spPr>
          <a:xfrm>
            <a:off x="457200" y="277813"/>
            <a:ext cx="8229600" cy="836612"/>
          </a:xfrm>
          <a:noFill/>
        </p:spPr>
        <p:txBody>
          <a:bodyPr lIns="90487" tIns="44450" rIns="90487" bIns="44450" anchor="b"/>
          <a:lstStyle/>
          <a:p>
            <a:pPr eaLnBrk="1" hangingPunct="1"/>
            <a:r>
              <a:rPr lang="en-GB" altLang="zh-CN">
                <a:latin typeface="Garamond" charset="0"/>
                <a:ea typeface="宋体" charset="0"/>
              </a:rPr>
              <a:t>Real-Time System Control Model</a:t>
            </a:r>
            <a:endParaRPr lang="en-GB" altLang="zh-CN" sz="4600">
              <a:latin typeface="Garamond" charset="0"/>
              <a:ea typeface="宋体" charset="0"/>
            </a:endParaRPr>
          </a:p>
        </p:txBody>
      </p:sp>
      <p:sp>
        <p:nvSpPr>
          <p:cNvPr id="1131522"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1C8087D-DC0D-414A-80B7-04FC222F01C7}" type="slidenum">
              <a:rPr lang="en-US" altLang="zh-CN" sz="1200">
                <a:latin typeface="Garamond" charset="0"/>
              </a:rPr>
              <a:pPr eaLnBrk="1" hangingPunct="1"/>
              <a:t>549</a:t>
            </a:fld>
            <a:endParaRPr lang="en-US" altLang="zh-CN" sz="1200">
              <a:latin typeface="Garamond" charset="0"/>
            </a:endParaRPr>
          </a:p>
        </p:txBody>
      </p:sp>
      <p:pic>
        <p:nvPicPr>
          <p:cNvPr id="1131523"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341438"/>
            <a:ext cx="6896100" cy="4616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ctrTitle"/>
          </p:nvPr>
        </p:nvSpPr>
        <p:spPr>
          <a:xfrm>
            <a:off x="914400" y="1196975"/>
            <a:ext cx="7623175" cy="2663825"/>
          </a:xfrm>
        </p:spPr>
        <p:txBody>
          <a:bodyPr/>
          <a:lstStyle/>
          <a:p>
            <a:pPr eaLnBrk="1" hangingPunct="1"/>
            <a:r>
              <a:rPr lang="en-US" altLang="zh-CN">
                <a:latin typeface="Garamond" charset="0"/>
                <a:ea typeface="宋体" charset="0"/>
              </a:rPr>
              <a:t>Topic 1: History and Definition of Software Architecture</a:t>
            </a:r>
          </a:p>
        </p:txBody>
      </p:sp>
      <p:sp>
        <p:nvSpPr>
          <p:cNvPr id="122882" name="Rectangle 3"/>
          <p:cNvSpPr>
            <a:spLocks noGrp="1" noChangeArrowheads="1"/>
          </p:cNvSpPr>
          <p:nvPr>
            <p:ph type="subTitle" idx="1"/>
          </p:nvPr>
        </p:nvSpPr>
        <p:spPr/>
        <p:txBody>
          <a:bodyPr/>
          <a:lstStyle/>
          <a:p>
            <a:pPr eaLnBrk="1" hangingPunct="1">
              <a:buFont typeface="Wingdings" charset="0"/>
              <a:buNone/>
            </a:pPr>
            <a:r>
              <a:rPr lang="en-US" altLang="zh-CN">
                <a:latin typeface="Arial" charset="0"/>
                <a:ea typeface="宋体" charset="0"/>
              </a:rPr>
              <a:t> </a:t>
            </a: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69" name="Rectangle 2"/>
          <p:cNvSpPr>
            <a:spLocks noGrp="1" noChangeArrowheads="1"/>
          </p:cNvSpPr>
          <p:nvPr>
            <p:ph type="title"/>
          </p:nvPr>
        </p:nvSpPr>
        <p:spPr>
          <a:noFill/>
        </p:spPr>
        <p:txBody>
          <a:bodyPr lIns="90487" tIns="44450" rIns="90487" bIns="44450" anchor="b"/>
          <a:lstStyle/>
          <a:p>
            <a:pPr eaLnBrk="1" hangingPunct="1"/>
            <a:r>
              <a:rPr lang="en-GB" altLang="zh-CN">
                <a:latin typeface="Garamond" charset="0"/>
                <a:ea typeface="宋体" charset="0"/>
              </a:rPr>
              <a:t>Selective Broadcasting Model</a:t>
            </a:r>
          </a:p>
        </p:txBody>
      </p:sp>
      <p:sp>
        <p:nvSpPr>
          <p:cNvPr id="1133570"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8E213A0-D6D6-D24B-A04A-4321E9FCBB39}" type="slidenum">
              <a:rPr lang="en-US" altLang="zh-CN" sz="1200">
                <a:latin typeface="Garamond" charset="0"/>
              </a:rPr>
              <a:pPr eaLnBrk="1" hangingPunct="1"/>
              <a:t>550</a:t>
            </a:fld>
            <a:endParaRPr lang="en-US" altLang="zh-CN" sz="1200">
              <a:latin typeface="Garamond" charset="0"/>
            </a:endParaRPr>
          </a:p>
        </p:txBody>
      </p:sp>
      <p:pic>
        <p:nvPicPr>
          <p:cNvPr id="113357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13000"/>
            <a:ext cx="8707438" cy="223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5617" name="Rectangle 2"/>
          <p:cNvSpPr>
            <a:spLocks noGrp="1" noChangeArrowheads="1"/>
          </p:cNvSpPr>
          <p:nvPr>
            <p:ph type="title"/>
          </p:nvPr>
        </p:nvSpPr>
        <p:spPr>
          <a:xfrm>
            <a:off x="457200" y="277813"/>
            <a:ext cx="8229600" cy="608012"/>
          </a:xfrm>
          <a:noFill/>
        </p:spPr>
        <p:txBody>
          <a:bodyPr lIns="90487" tIns="44450" rIns="90487" bIns="44450" anchor="b"/>
          <a:lstStyle/>
          <a:p>
            <a:pPr eaLnBrk="1" hangingPunct="1"/>
            <a:r>
              <a:rPr lang="en-GB" altLang="zh-CN" sz="3800">
                <a:latin typeface="Garamond" charset="0"/>
                <a:ea typeface="宋体" charset="0"/>
              </a:rPr>
              <a:t>Interrupt-Driven Control Model</a:t>
            </a:r>
            <a:endParaRPr lang="en-GB" altLang="zh-CN">
              <a:latin typeface="Garamond" charset="0"/>
              <a:ea typeface="宋体" charset="0"/>
            </a:endParaRPr>
          </a:p>
        </p:txBody>
      </p:sp>
      <p:sp>
        <p:nvSpPr>
          <p:cNvPr id="1135618"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14F9E5-711F-C94E-B07A-7C446A0C2469}" type="slidenum">
              <a:rPr lang="en-US" altLang="zh-CN" sz="1200">
                <a:latin typeface="Garamond" charset="0"/>
              </a:rPr>
              <a:pPr eaLnBrk="1" hangingPunct="1"/>
              <a:t>551</a:t>
            </a:fld>
            <a:endParaRPr lang="en-US" altLang="zh-CN" sz="1200">
              <a:latin typeface="Garamond" charset="0"/>
            </a:endParaRPr>
          </a:p>
        </p:txBody>
      </p:sp>
      <p:pic>
        <p:nvPicPr>
          <p:cNvPr id="1135619"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268413"/>
            <a:ext cx="6756400" cy="4687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7665" name="Rectangle 2"/>
          <p:cNvSpPr>
            <a:spLocks noGrp="1" noChangeArrowheads="1"/>
          </p:cNvSpPr>
          <p:nvPr>
            <p:ph type="title"/>
          </p:nvPr>
        </p:nvSpPr>
        <p:spPr>
          <a:xfrm>
            <a:off x="457200" y="277813"/>
            <a:ext cx="8229600" cy="836612"/>
          </a:xfrm>
          <a:noFill/>
        </p:spPr>
        <p:txBody>
          <a:bodyPr lIns="90487" tIns="44450" rIns="90487" bIns="44450" anchor="b"/>
          <a:lstStyle/>
          <a:p>
            <a:pPr eaLnBrk="1" hangingPunct="1"/>
            <a:r>
              <a:rPr lang="en-GB" altLang="zh-CN">
                <a:latin typeface="Garamond" charset="0"/>
                <a:ea typeface="宋体" charset="0"/>
              </a:rPr>
              <a:t>Compiler Model</a:t>
            </a:r>
          </a:p>
        </p:txBody>
      </p:sp>
      <p:sp>
        <p:nvSpPr>
          <p:cNvPr id="1137666"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A414456-2D22-7C48-B065-44033ACE3E73}" type="slidenum">
              <a:rPr lang="en-US" altLang="zh-CN" sz="1200">
                <a:latin typeface="Garamond" charset="0"/>
              </a:rPr>
              <a:pPr eaLnBrk="1" hangingPunct="1"/>
              <a:t>552</a:t>
            </a:fld>
            <a:endParaRPr lang="en-US" altLang="zh-CN" sz="1200">
              <a:latin typeface="Garamond" charset="0"/>
            </a:endParaRPr>
          </a:p>
        </p:txBody>
      </p:sp>
      <p:pic>
        <p:nvPicPr>
          <p:cNvPr id="1137667"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2082800"/>
            <a:ext cx="8610600" cy="294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cSld>
  <p:clrMapOvr>
    <a:masterClrMapping/>
  </p:clrMapOvr>
  <p:transition/>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3" name="Rectangle 2"/>
          <p:cNvSpPr>
            <a:spLocks noGrp="1" noChangeArrowheads="1"/>
          </p:cNvSpPr>
          <p:nvPr>
            <p:ph type="title"/>
          </p:nvPr>
        </p:nvSpPr>
        <p:spPr>
          <a:xfrm>
            <a:off x="685800" y="457200"/>
            <a:ext cx="7847013" cy="762000"/>
          </a:xfrm>
          <a:noFill/>
        </p:spPr>
        <p:txBody>
          <a:bodyPr lIns="90487" tIns="44450" rIns="90487" bIns="44450" anchor="b"/>
          <a:lstStyle/>
          <a:p>
            <a:pPr eaLnBrk="1" hangingPunct="1"/>
            <a:r>
              <a:rPr lang="en-GB" altLang="zh-CN" sz="3800">
                <a:latin typeface="Garamond" charset="0"/>
                <a:ea typeface="宋体" charset="0"/>
              </a:rPr>
              <a:t>OSI Reference Model</a:t>
            </a:r>
            <a:endParaRPr lang="en-GB" altLang="zh-CN">
              <a:latin typeface="Garamond" charset="0"/>
              <a:ea typeface="宋体" charset="0"/>
            </a:endParaRPr>
          </a:p>
        </p:txBody>
      </p:sp>
      <p:sp>
        <p:nvSpPr>
          <p:cNvPr id="1139714"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64DECB8-155A-7043-9EFE-0301B784CBFF}" type="slidenum">
              <a:rPr lang="en-US" altLang="zh-CN" sz="1200">
                <a:latin typeface="Garamond" charset="0"/>
              </a:rPr>
              <a:pPr eaLnBrk="1" hangingPunct="1"/>
              <a:t>553</a:t>
            </a:fld>
            <a:endParaRPr lang="en-US" altLang="zh-CN" sz="1200">
              <a:latin typeface="Garamond" charset="0"/>
            </a:endParaRPr>
          </a:p>
        </p:txBody>
      </p:sp>
      <p:pic>
        <p:nvPicPr>
          <p:cNvPr id="113971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412875"/>
            <a:ext cx="71755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139716" name="Text Box 4"/>
          <p:cNvSpPr txBox="1">
            <a:spLocks noChangeArrowheads="1"/>
          </p:cNvSpPr>
          <p:nvPr/>
        </p:nvSpPr>
        <p:spPr bwMode="auto">
          <a:xfrm>
            <a:off x="1600200" y="1752600"/>
            <a:ext cx="12636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GB" altLang="zh-CN" sz="1800">
                <a:latin typeface="Times New Roman" charset="0"/>
              </a:rPr>
              <a:t>Application</a:t>
            </a:r>
            <a:endParaRPr lang="en-GB" altLang="zh-CN">
              <a:latin typeface="Times New Roman" charset="0"/>
            </a:endParaRPr>
          </a:p>
        </p:txBody>
      </p:sp>
    </p:spTree>
  </p:cSld>
  <p:clrMapOvr>
    <a:masterClrMapping/>
  </p:clrMapOvr>
  <p:transition/>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1" name="Rectangle 2"/>
          <p:cNvSpPr>
            <a:spLocks noGrp="1" noChangeArrowheads="1"/>
          </p:cNvSpPr>
          <p:nvPr>
            <p:ph type="title"/>
          </p:nvPr>
        </p:nvSpPr>
        <p:spPr/>
        <p:txBody>
          <a:bodyPr/>
          <a:lstStyle/>
          <a:p>
            <a:pPr eaLnBrk="1" hangingPunct="1"/>
            <a:r>
              <a:rPr lang="en-US" altLang="zh-CN" sz="3800">
                <a:latin typeface="Garamond" charset="0"/>
                <a:ea typeface="宋体" charset="0"/>
              </a:rPr>
              <a:t>Distributed Systems</a:t>
            </a:r>
            <a:endParaRPr lang="en-US" altLang="zh-CN">
              <a:latin typeface="Garamond" charset="0"/>
              <a:ea typeface="宋体" charset="0"/>
            </a:endParaRPr>
          </a:p>
        </p:txBody>
      </p:sp>
      <p:sp>
        <p:nvSpPr>
          <p:cNvPr id="1141762" name="Rectangle 3"/>
          <p:cNvSpPr>
            <a:spLocks noGrp="1" noChangeArrowheads="1"/>
          </p:cNvSpPr>
          <p:nvPr>
            <p:ph idx="1"/>
          </p:nvPr>
        </p:nvSpPr>
        <p:spPr/>
        <p:txBody>
          <a:bodyPr/>
          <a:lstStyle/>
          <a:p>
            <a:pPr eaLnBrk="1" hangingPunct="1"/>
            <a:r>
              <a:rPr lang="en-US" altLang="zh-CN" sz="2600">
                <a:latin typeface="Arial" charset="0"/>
                <a:ea typeface="宋体" charset="0"/>
              </a:rPr>
              <a:t>Most large computer systems are implemented as distributed systems</a:t>
            </a:r>
          </a:p>
          <a:p>
            <a:pPr eaLnBrk="1" hangingPunct="1"/>
            <a:r>
              <a:rPr lang="en-US" altLang="zh-CN" sz="2600">
                <a:latin typeface="Arial" charset="0"/>
                <a:ea typeface="宋体" charset="0"/>
              </a:rPr>
              <a:t>Information is also distributed over several computers rather than being confined to a single machine</a:t>
            </a:r>
          </a:p>
          <a:p>
            <a:pPr eaLnBrk="1" hangingPunct="1"/>
            <a:r>
              <a:rPr lang="en-US" altLang="zh-CN" sz="2600">
                <a:latin typeface="Arial" charset="0"/>
                <a:ea typeface="宋体" charset="0"/>
              </a:rPr>
              <a:t>Distributed software engineering has become very important</a:t>
            </a:r>
          </a:p>
        </p:txBody>
      </p:sp>
      <p:sp>
        <p:nvSpPr>
          <p:cNvPr id="11417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A8582D4-5BF7-DD41-94A9-83DA6BF31FFD}" type="slidenum">
              <a:rPr lang="en-US" altLang="zh-CN" sz="1200">
                <a:latin typeface="Garamond" charset="0"/>
              </a:rPr>
              <a:pPr eaLnBrk="1" hangingPunct="1"/>
              <a:t>554</a:t>
            </a:fld>
            <a:endParaRPr lang="en-US" altLang="zh-CN" sz="1200">
              <a:latin typeface="Garamond" charset="0"/>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3809" name="Rectangle 2"/>
          <p:cNvSpPr>
            <a:spLocks noGrp="1" noChangeArrowheads="1"/>
          </p:cNvSpPr>
          <p:nvPr>
            <p:ph type="title"/>
          </p:nvPr>
        </p:nvSpPr>
        <p:spPr/>
        <p:txBody>
          <a:bodyPr/>
          <a:lstStyle/>
          <a:p>
            <a:pPr eaLnBrk="1" hangingPunct="1"/>
            <a:r>
              <a:rPr lang="en-US" altLang="zh-CN">
                <a:latin typeface="Garamond" charset="0"/>
                <a:ea typeface="宋体" charset="0"/>
              </a:rPr>
              <a:t>Distributed Systems Architectures</a:t>
            </a:r>
          </a:p>
        </p:txBody>
      </p:sp>
      <p:sp>
        <p:nvSpPr>
          <p:cNvPr id="1143810" name="Rectangle 3"/>
          <p:cNvSpPr>
            <a:spLocks noGrp="1" noChangeArrowheads="1"/>
          </p:cNvSpPr>
          <p:nvPr>
            <p:ph idx="1"/>
          </p:nvPr>
        </p:nvSpPr>
        <p:spPr/>
        <p:txBody>
          <a:bodyPr/>
          <a:lstStyle/>
          <a:p>
            <a:pPr eaLnBrk="1" hangingPunct="1"/>
            <a:r>
              <a:rPr lang="en-US" altLang="zh-CN" sz="2600">
                <a:latin typeface="Arial" charset="0"/>
                <a:ea typeface="宋体" charset="0"/>
              </a:rPr>
              <a:t>Client/Server</a:t>
            </a:r>
          </a:p>
          <a:p>
            <a:pPr marL="742950" lvl="1" indent="-285750" eaLnBrk="1" hangingPunct="1"/>
            <a:r>
              <a:rPr lang="en-US" altLang="zh-CN" sz="2200">
                <a:latin typeface="Arial" charset="0"/>
                <a:ea typeface="宋体" charset="0"/>
              </a:rPr>
              <a:t>offer distributed services which may be called by clients</a:t>
            </a:r>
          </a:p>
          <a:p>
            <a:pPr marL="742950" lvl="1" indent="-285750" eaLnBrk="1" hangingPunct="1"/>
            <a:r>
              <a:rPr lang="en-US" altLang="zh-CN" sz="2200">
                <a:latin typeface="Arial" charset="0"/>
                <a:ea typeface="宋体" charset="0"/>
              </a:rPr>
              <a:t>servers providing services are treated differently than clients using the services</a:t>
            </a:r>
          </a:p>
          <a:p>
            <a:pPr eaLnBrk="1" hangingPunct="1"/>
            <a:r>
              <a:rPr lang="en-US" altLang="zh-CN" sz="2600">
                <a:latin typeface="Arial" charset="0"/>
                <a:ea typeface="宋体" charset="0"/>
              </a:rPr>
              <a:t>Distributed Object</a:t>
            </a:r>
          </a:p>
          <a:p>
            <a:pPr marL="742950" lvl="1" indent="-285750" eaLnBrk="1" hangingPunct="1"/>
            <a:r>
              <a:rPr lang="en-US" altLang="zh-CN" sz="2200">
                <a:latin typeface="Arial" charset="0"/>
                <a:ea typeface="宋体" charset="0"/>
              </a:rPr>
              <a:t>no distinctions made between clients and servers</a:t>
            </a:r>
          </a:p>
          <a:p>
            <a:pPr marL="742950" lvl="1" indent="-285750" eaLnBrk="1" hangingPunct="1"/>
            <a:r>
              <a:rPr lang="en-US" altLang="zh-CN" sz="2200">
                <a:latin typeface="Arial" charset="0"/>
                <a:ea typeface="宋体" charset="0"/>
              </a:rPr>
              <a:t>any system object may provide and use services from any other system object</a:t>
            </a:r>
          </a:p>
        </p:txBody>
      </p:sp>
      <p:sp>
        <p:nvSpPr>
          <p:cNvPr id="11438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6E70FF8-D5B0-484C-AAC6-DD6E35C9A8DB}" type="slidenum">
              <a:rPr lang="en-US" altLang="zh-CN" sz="1200">
                <a:latin typeface="Garamond" charset="0"/>
              </a:rPr>
              <a:pPr eaLnBrk="1" hangingPunct="1"/>
              <a:t>555</a:t>
            </a:fld>
            <a:endParaRPr lang="en-US" altLang="zh-CN" sz="1200">
              <a:latin typeface="Garamond" charset="0"/>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857" name="Rectangle 2"/>
          <p:cNvSpPr>
            <a:spLocks noGrp="1" noChangeArrowheads="1"/>
          </p:cNvSpPr>
          <p:nvPr>
            <p:ph type="title"/>
          </p:nvPr>
        </p:nvSpPr>
        <p:spPr/>
        <p:txBody>
          <a:bodyPr/>
          <a:lstStyle/>
          <a:p>
            <a:pPr eaLnBrk="1" hangingPunct="1"/>
            <a:r>
              <a:rPr lang="en-US" altLang="zh-CN" sz="3800">
                <a:latin typeface="Garamond" charset="0"/>
                <a:ea typeface="宋体" charset="0"/>
              </a:rPr>
              <a:t>Middleware</a:t>
            </a:r>
            <a:endParaRPr lang="en-US" altLang="zh-CN">
              <a:latin typeface="Garamond" charset="0"/>
              <a:ea typeface="宋体" charset="0"/>
            </a:endParaRPr>
          </a:p>
        </p:txBody>
      </p:sp>
      <p:sp>
        <p:nvSpPr>
          <p:cNvPr id="1145858" name="Rectangle 3"/>
          <p:cNvSpPr>
            <a:spLocks noGrp="1" noChangeArrowheads="1"/>
          </p:cNvSpPr>
          <p:nvPr>
            <p:ph idx="1"/>
          </p:nvPr>
        </p:nvSpPr>
        <p:spPr/>
        <p:txBody>
          <a:bodyPr/>
          <a:lstStyle/>
          <a:p>
            <a:pPr eaLnBrk="1" hangingPunct="1"/>
            <a:r>
              <a:rPr lang="en-US" altLang="zh-CN" sz="2600">
                <a:latin typeface="Arial" charset="0"/>
                <a:ea typeface="宋体" charset="0"/>
              </a:rPr>
              <a:t>Software that manages and supports the different components of a distributes system</a:t>
            </a:r>
          </a:p>
          <a:p>
            <a:pPr eaLnBrk="1" hangingPunct="1"/>
            <a:r>
              <a:rPr lang="en-US" altLang="zh-CN" sz="2600">
                <a:latin typeface="Arial" charset="0"/>
                <a:ea typeface="宋体" charset="0"/>
              </a:rPr>
              <a:t>Sits in the middle of the system to broker service requests among components</a:t>
            </a:r>
          </a:p>
          <a:p>
            <a:pPr eaLnBrk="1" hangingPunct="1"/>
            <a:r>
              <a:rPr lang="en-US" altLang="zh-CN" sz="2600">
                <a:latin typeface="Arial" charset="0"/>
                <a:ea typeface="宋体" charset="0"/>
              </a:rPr>
              <a:t>Usually off-the-shelf products rather than custom</a:t>
            </a:r>
          </a:p>
          <a:p>
            <a:pPr eaLnBrk="1" hangingPunct="1"/>
            <a:r>
              <a:rPr lang="en-US" altLang="zh-CN" sz="2600">
                <a:latin typeface="Arial" charset="0"/>
                <a:ea typeface="宋体" charset="0"/>
              </a:rPr>
              <a:t>Representative architectures</a:t>
            </a:r>
          </a:p>
          <a:p>
            <a:pPr lvl="1" eaLnBrk="1" hangingPunct="1"/>
            <a:r>
              <a:rPr lang="en-US" altLang="zh-CN">
                <a:latin typeface="Arial" charset="0"/>
                <a:ea typeface="宋体" charset="0"/>
              </a:rPr>
              <a:t>CORBA (ORB)</a:t>
            </a:r>
          </a:p>
          <a:p>
            <a:pPr lvl="1" eaLnBrk="1" hangingPunct="1"/>
            <a:r>
              <a:rPr lang="en-US" altLang="zh-CN">
                <a:latin typeface="Arial" charset="0"/>
                <a:ea typeface="宋体" charset="0"/>
              </a:rPr>
              <a:t>COM (Microsoft)</a:t>
            </a:r>
          </a:p>
          <a:p>
            <a:pPr lvl="1" eaLnBrk="1" hangingPunct="1"/>
            <a:r>
              <a:rPr lang="en-US" altLang="zh-CN">
                <a:latin typeface="Arial" charset="0"/>
                <a:ea typeface="宋体" charset="0"/>
              </a:rPr>
              <a:t>JavaBeans (Sun)</a:t>
            </a:r>
            <a:endParaRPr lang="en-US" altLang="zh-CN" sz="2200">
              <a:latin typeface="Arial" charset="0"/>
              <a:ea typeface="宋体" charset="0"/>
            </a:endParaRPr>
          </a:p>
        </p:txBody>
      </p:sp>
      <p:sp>
        <p:nvSpPr>
          <p:cNvPr id="11458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B485E18-F810-A848-8817-165F49118315}" type="slidenum">
              <a:rPr lang="en-US" altLang="zh-CN" sz="1200">
                <a:latin typeface="Garamond" charset="0"/>
              </a:rPr>
              <a:pPr eaLnBrk="1" hangingPunct="1"/>
              <a:t>556</a:t>
            </a:fld>
            <a:endParaRPr lang="en-US" altLang="zh-CN" sz="1200">
              <a:latin typeface="Garamond" charset="0"/>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5" name="Rectangle 2"/>
          <p:cNvSpPr>
            <a:spLocks noGrp="1" noChangeArrowheads="1"/>
          </p:cNvSpPr>
          <p:nvPr>
            <p:ph type="title"/>
          </p:nvPr>
        </p:nvSpPr>
        <p:spPr/>
        <p:txBody>
          <a:bodyPr/>
          <a:lstStyle/>
          <a:p>
            <a:pPr eaLnBrk="1" hangingPunct="1"/>
            <a:r>
              <a:rPr lang="en-US" altLang="zh-CN" sz="3800">
                <a:latin typeface="Garamond" charset="0"/>
                <a:ea typeface="宋体" charset="0"/>
              </a:rPr>
              <a:t>Multiprocessor Architecture</a:t>
            </a:r>
            <a:endParaRPr lang="en-US" altLang="zh-CN">
              <a:latin typeface="Garamond" charset="0"/>
              <a:ea typeface="宋体" charset="0"/>
            </a:endParaRPr>
          </a:p>
        </p:txBody>
      </p:sp>
      <p:sp>
        <p:nvSpPr>
          <p:cNvPr id="1147906" name="Rectangle 3"/>
          <p:cNvSpPr>
            <a:spLocks noGrp="1" noChangeArrowheads="1"/>
          </p:cNvSpPr>
          <p:nvPr>
            <p:ph idx="1"/>
          </p:nvPr>
        </p:nvSpPr>
        <p:spPr/>
        <p:txBody>
          <a:bodyPr/>
          <a:lstStyle/>
          <a:p>
            <a:pPr eaLnBrk="1" hangingPunct="1"/>
            <a:r>
              <a:rPr lang="en-US" altLang="zh-CN" sz="2600">
                <a:latin typeface="Arial" charset="0"/>
                <a:ea typeface="宋体" charset="0"/>
              </a:rPr>
              <a:t>Simplest distributed system model</a:t>
            </a:r>
          </a:p>
          <a:p>
            <a:pPr eaLnBrk="1" hangingPunct="1"/>
            <a:r>
              <a:rPr lang="en-US" altLang="zh-CN" sz="2600">
                <a:latin typeface="Arial" charset="0"/>
                <a:ea typeface="宋体" charset="0"/>
              </a:rPr>
              <a:t>System composed of multiple processes that may execute on different processors</a:t>
            </a:r>
          </a:p>
          <a:p>
            <a:pPr eaLnBrk="1" hangingPunct="1"/>
            <a:r>
              <a:rPr lang="en-US" altLang="zh-CN" sz="2600">
                <a:latin typeface="Arial" charset="0"/>
                <a:ea typeface="宋体" charset="0"/>
              </a:rPr>
              <a:t>Model used in many large real-time systems</a:t>
            </a:r>
          </a:p>
          <a:p>
            <a:pPr eaLnBrk="1" hangingPunct="1"/>
            <a:r>
              <a:rPr lang="en-US" altLang="zh-CN" sz="2600">
                <a:latin typeface="Arial" charset="0"/>
                <a:ea typeface="宋体" charset="0"/>
              </a:rPr>
              <a:t>Distribution of processes to processors may be preordered or may be under control of a dispatcher</a:t>
            </a:r>
          </a:p>
        </p:txBody>
      </p:sp>
      <p:sp>
        <p:nvSpPr>
          <p:cNvPr id="11479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BD86EBD-31F2-8941-9A55-BCE06F2769D5}" type="slidenum">
              <a:rPr lang="en-US" altLang="zh-CN" sz="1200">
                <a:latin typeface="Garamond" charset="0"/>
              </a:rPr>
              <a:pPr eaLnBrk="1" hangingPunct="1"/>
              <a:t>557</a:t>
            </a:fld>
            <a:endParaRPr lang="en-US" altLang="zh-CN" sz="1200">
              <a:latin typeface="Garamond" charset="0"/>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953" name="Rectangle 2"/>
          <p:cNvSpPr>
            <a:spLocks noGrp="1" noChangeArrowheads="1"/>
          </p:cNvSpPr>
          <p:nvPr>
            <p:ph type="title"/>
          </p:nvPr>
        </p:nvSpPr>
        <p:spPr/>
        <p:txBody>
          <a:bodyPr/>
          <a:lstStyle/>
          <a:p>
            <a:pPr eaLnBrk="1" hangingPunct="1"/>
            <a:r>
              <a:rPr lang="en-GB" altLang="zh-CN" sz="3800">
                <a:latin typeface="Garamond" charset="0"/>
                <a:ea typeface="宋体" charset="0"/>
              </a:rPr>
              <a:t>Multiprocessor Traffic Control System</a:t>
            </a:r>
            <a:endParaRPr lang="en-GB" altLang="zh-CN" sz="4600">
              <a:latin typeface="Garamond" charset="0"/>
              <a:ea typeface="宋体" charset="0"/>
            </a:endParaRPr>
          </a:p>
        </p:txBody>
      </p:sp>
      <p:sp>
        <p:nvSpPr>
          <p:cNvPr id="1149954"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69E250C-572A-6441-A445-0CB668D83128}" type="slidenum">
              <a:rPr lang="en-US" altLang="zh-CN" sz="1200">
                <a:latin typeface="Garamond" charset="0"/>
              </a:rPr>
              <a:pPr eaLnBrk="1" hangingPunct="1"/>
              <a:t>558</a:t>
            </a:fld>
            <a:endParaRPr lang="en-US" altLang="zh-CN" sz="1200">
              <a:latin typeface="Garamond" charset="0"/>
            </a:endParaRPr>
          </a:p>
        </p:txBody>
      </p:sp>
      <p:pic>
        <p:nvPicPr>
          <p:cNvPr id="1149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217738"/>
            <a:ext cx="8416925" cy="3511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1" name="Rectangle 2"/>
          <p:cNvSpPr>
            <a:spLocks noGrp="1" noChangeArrowheads="1"/>
          </p:cNvSpPr>
          <p:nvPr>
            <p:ph type="title"/>
          </p:nvPr>
        </p:nvSpPr>
        <p:spPr/>
        <p:txBody>
          <a:bodyPr/>
          <a:lstStyle/>
          <a:p>
            <a:pPr eaLnBrk="1" hangingPunct="1"/>
            <a:r>
              <a:rPr lang="en-US" altLang="zh-CN">
                <a:latin typeface="Garamond" charset="0"/>
                <a:ea typeface="宋体" charset="0"/>
              </a:rPr>
              <a:t>Client/Server Architectures</a:t>
            </a:r>
          </a:p>
        </p:txBody>
      </p:sp>
      <p:sp>
        <p:nvSpPr>
          <p:cNvPr id="1152002" name="Rectangle 3"/>
          <p:cNvSpPr>
            <a:spLocks noGrp="1" noChangeArrowheads="1"/>
          </p:cNvSpPr>
          <p:nvPr>
            <p:ph idx="1"/>
          </p:nvPr>
        </p:nvSpPr>
        <p:spPr/>
        <p:txBody>
          <a:bodyPr/>
          <a:lstStyle/>
          <a:p>
            <a:pPr eaLnBrk="1" hangingPunct="1"/>
            <a:r>
              <a:rPr lang="en-US" altLang="zh-CN" sz="2600">
                <a:latin typeface="Arial" charset="0"/>
                <a:ea typeface="宋体" charset="0"/>
              </a:rPr>
              <a:t>Application is modeled as a set of services that are provided by servers and a set of clients that use these services</a:t>
            </a:r>
          </a:p>
          <a:p>
            <a:pPr eaLnBrk="1" hangingPunct="1"/>
            <a:r>
              <a:rPr lang="en-US" altLang="zh-CN" sz="2600">
                <a:latin typeface="Arial" charset="0"/>
                <a:ea typeface="宋体" charset="0"/>
              </a:rPr>
              <a:t>Clients know the servers but the servers do not need to know all the clients</a:t>
            </a:r>
          </a:p>
          <a:p>
            <a:pPr eaLnBrk="1" hangingPunct="1"/>
            <a:r>
              <a:rPr lang="en-US" altLang="zh-CN" sz="2600">
                <a:latin typeface="Arial" charset="0"/>
                <a:ea typeface="宋体" charset="0"/>
              </a:rPr>
              <a:t>Clients and servers are logical processes (not always physical machines)</a:t>
            </a:r>
          </a:p>
          <a:p>
            <a:pPr eaLnBrk="1" hangingPunct="1"/>
            <a:r>
              <a:rPr lang="en-US" altLang="zh-CN" sz="2600">
                <a:latin typeface="Arial" charset="0"/>
                <a:ea typeface="宋体" charset="0"/>
              </a:rPr>
              <a:t>The mapping of processes to processors is not always 1:1</a:t>
            </a:r>
          </a:p>
        </p:txBody>
      </p:sp>
      <p:sp>
        <p:nvSpPr>
          <p:cNvPr id="11520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DF26AED-B012-9E45-B38F-9D6A3F77E81C}" type="slidenum">
              <a:rPr lang="en-US" altLang="zh-CN" sz="1200">
                <a:latin typeface="Garamond" charset="0"/>
              </a:rPr>
              <a:pPr eaLnBrk="1" hangingPunct="1"/>
              <a:t>559</a:t>
            </a:fld>
            <a:endParaRPr lang="en-US" altLang="zh-CN" sz="1200">
              <a:latin typeface="Garamond"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pPr eaLnBrk="1" hangingPunct="1"/>
            <a:r>
              <a:rPr lang="en-US" altLang="zh-CN">
                <a:latin typeface="Garamond" charset="0"/>
                <a:ea typeface="宋体" charset="0"/>
              </a:rPr>
              <a:t>Software Life Cycle Revisited</a:t>
            </a:r>
          </a:p>
        </p:txBody>
      </p:sp>
      <p:sp>
        <p:nvSpPr>
          <p:cNvPr id="124930" name="Rectangle 3"/>
          <p:cNvSpPr>
            <a:spLocks noGrp="1" noChangeArrowheads="1"/>
          </p:cNvSpPr>
          <p:nvPr>
            <p:ph idx="1"/>
          </p:nvPr>
        </p:nvSpPr>
        <p:spPr/>
        <p:txBody>
          <a:bodyPr/>
          <a:lstStyle/>
          <a:p>
            <a:pPr eaLnBrk="1" hangingPunct="1"/>
            <a:r>
              <a:rPr lang="en-US" altLang="zh-CN">
                <a:latin typeface="Arial" charset="0"/>
                <a:ea typeface="宋体" charset="0"/>
              </a:rPr>
              <a:t>software development projects are large and complex</a:t>
            </a:r>
          </a:p>
          <a:p>
            <a:pPr eaLnBrk="1" hangingPunct="1"/>
            <a:r>
              <a:rPr lang="en-US" altLang="zh-CN">
                <a:latin typeface="Arial" charset="0"/>
                <a:ea typeface="宋体" charset="0"/>
              </a:rPr>
              <a:t>a phased approach to control it is necessary</a:t>
            </a:r>
          </a:p>
        </p:txBody>
      </p:sp>
      <p:sp>
        <p:nvSpPr>
          <p:cNvPr id="12493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2F5A13D-BC6A-6C45-A60D-7EB0F8914873}" type="slidenum">
              <a:rPr lang="en-US" altLang="zh-CN" sz="1200">
                <a:latin typeface="Garamond" charset="0"/>
              </a:rPr>
              <a:pPr eaLnBrk="1" hangingPunct="1"/>
              <a:t>56</a:t>
            </a:fld>
            <a:endParaRPr lang="en-US" altLang="zh-CN" sz="1200">
              <a:latin typeface="Garamond" charset="0"/>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49" name="Rectangle 2"/>
          <p:cNvSpPr>
            <a:spLocks noGrp="1" noChangeArrowheads="1"/>
          </p:cNvSpPr>
          <p:nvPr>
            <p:ph type="title"/>
          </p:nvPr>
        </p:nvSpPr>
        <p:spPr/>
        <p:txBody>
          <a:bodyPr/>
          <a:lstStyle/>
          <a:p>
            <a:pPr eaLnBrk="1" hangingPunct="1"/>
            <a:r>
              <a:rPr lang="en-GB" altLang="zh-CN" sz="3800">
                <a:latin typeface="Garamond" charset="0"/>
                <a:ea typeface="宋体" charset="0"/>
              </a:rPr>
              <a:t>Client/Server System</a:t>
            </a:r>
            <a:endParaRPr lang="en-GB" altLang="zh-CN">
              <a:latin typeface="Garamond" charset="0"/>
              <a:ea typeface="宋体" charset="0"/>
            </a:endParaRPr>
          </a:p>
        </p:txBody>
      </p:sp>
      <p:sp>
        <p:nvSpPr>
          <p:cNvPr id="1154050"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9AE6CEB-4213-1744-A977-2422EAFC4E55}" type="slidenum">
              <a:rPr lang="en-US" altLang="zh-CN" sz="1200">
                <a:latin typeface="Garamond" charset="0"/>
              </a:rPr>
              <a:pPr eaLnBrk="1" hangingPunct="1"/>
              <a:t>560</a:t>
            </a:fld>
            <a:endParaRPr lang="en-US" altLang="zh-CN" sz="1200">
              <a:latin typeface="Garamond" charset="0"/>
            </a:endParaRPr>
          </a:p>
        </p:txBody>
      </p:sp>
      <p:pic>
        <p:nvPicPr>
          <p:cNvPr id="1154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88" y="2065338"/>
            <a:ext cx="8493125" cy="3421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097" name="Rectangle 2"/>
          <p:cNvSpPr>
            <a:spLocks noGrp="1" noChangeArrowheads="1"/>
          </p:cNvSpPr>
          <p:nvPr>
            <p:ph type="title"/>
          </p:nvPr>
        </p:nvSpPr>
        <p:spPr/>
        <p:txBody>
          <a:bodyPr/>
          <a:lstStyle/>
          <a:p>
            <a:pPr eaLnBrk="1" hangingPunct="1"/>
            <a:r>
              <a:rPr lang="en-US" altLang="zh-CN" sz="3400">
                <a:latin typeface="Garamond" charset="0"/>
                <a:ea typeface="宋体" charset="0"/>
              </a:rPr>
              <a:t>Representative Client/Server Systems</a:t>
            </a:r>
            <a:br>
              <a:rPr lang="en-US" altLang="zh-CN" sz="3400">
                <a:latin typeface="Garamond" charset="0"/>
                <a:ea typeface="宋体" charset="0"/>
              </a:rPr>
            </a:br>
            <a:r>
              <a:rPr lang="en-US" altLang="zh-CN" sz="3400">
                <a:latin typeface="Garamond" charset="0"/>
                <a:ea typeface="宋体" charset="0"/>
              </a:rPr>
              <a:t>Part 1</a:t>
            </a:r>
            <a:endParaRPr lang="en-US" altLang="zh-CN">
              <a:latin typeface="Garamond" charset="0"/>
              <a:ea typeface="宋体" charset="0"/>
            </a:endParaRPr>
          </a:p>
        </p:txBody>
      </p:sp>
      <p:sp>
        <p:nvSpPr>
          <p:cNvPr id="1156098" name="Rectangle 3"/>
          <p:cNvSpPr>
            <a:spLocks noGrp="1" noChangeArrowheads="1"/>
          </p:cNvSpPr>
          <p:nvPr>
            <p:ph idx="1"/>
          </p:nvPr>
        </p:nvSpPr>
        <p:spPr/>
        <p:txBody>
          <a:bodyPr/>
          <a:lstStyle/>
          <a:p>
            <a:pPr eaLnBrk="1" hangingPunct="1"/>
            <a:r>
              <a:rPr lang="en-US" altLang="zh-CN" sz="2600">
                <a:latin typeface="Arial" charset="0"/>
                <a:ea typeface="宋体" charset="0"/>
              </a:rPr>
              <a:t>File servers</a:t>
            </a:r>
          </a:p>
          <a:p>
            <a:pPr marL="742950" lvl="1" indent="-285750" eaLnBrk="1" hangingPunct="1"/>
            <a:r>
              <a:rPr lang="en-US" altLang="zh-CN" sz="2200">
                <a:latin typeface="Arial" charset="0"/>
                <a:ea typeface="宋体" charset="0"/>
              </a:rPr>
              <a:t>client requests selected records from a file</a:t>
            </a:r>
          </a:p>
          <a:p>
            <a:pPr marL="742950" lvl="1" indent="-285750" eaLnBrk="1" hangingPunct="1"/>
            <a:r>
              <a:rPr lang="en-US" altLang="zh-CN" sz="2200">
                <a:latin typeface="Arial" charset="0"/>
                <a:ea typeface="宋体" charset="0"/>
              </a:rPr>
              <a:t>server transmits records to client over the network</a:t>
            </a:r>
          </a:p>
          <a:p>
            <a:pPr eaLnBrk="1" hangingPunct="1"/>
            <a:r>
              <a:rPr lang="en-US" altLang="zh-CN" sz="2600">
                <a:latin typeface="Arial" charset="0"/>
                <a:ea typeface="宋体" charset="0"/>
              </a:rPr>
              <a:t>Database servers</a:t>
            </a:r>
          </a:p>
          <a:p>
            <a:pPr marL="742950" lvl="1" indent="-285750" eaLnBrk="1" hangingPunct="1"/>
            <a:r>
              <a:rPr lang="en-US" altLang="zh-CN" sz="2200">
                <a:latin typeface="Arial" charset="0"/>
                <a:ea typeface="宋体" charset="0"/>
              </a:rPr>
              <a:t>client sends SQL requests to server</a:t>
            </a:r>
          </a:p>
          <a:p>
            <a:pPr marL="742950" lvl="1" indent="-285750" eaLnBrk="1" hangingPunct="1"/>
            <a:r>
              <a:rPr lang="en-US" altLang="zh-CN" sz="2200">
                <a:latin typeface="Arial" charset="0"/>
                <a:ea typeface="宋体" charset="0"/>
              </a:rPr>
              <a:t>server processes the request</a:t>
            </a:r>
          </a:p>
          <a:p>
            <a:pPr marL="742950" lvl="1" indent="-285750" eaLnBrk="1" hangingPunct="1"/>
            <a:r>
              <a:rPr lang="en-US" altLang="zh-CN" sz="2200">
                <a:latin typeface="Arial" charset="0"/>
                <a:ea typeface="宋体" charset="0"/>
              </a:rPr>
              <a:t>server returns the results to the client over the network</a:t>
            </a:r>
          </a:p>
        </p:txBody>
      </p:sp>
      <p:sp>
        <p:nvSpPr>
          <p:cNvPr id="11560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95CBE19-469B-DD40-8A8F-DDE823212C6D}" type="slidenum">
              <a:rPr lang="en-US" altLang="zh-CN" sz="1200">
                <a:latin typeface="Garamond" charset="0"/>
              </a:rPr>
              <a:pPr eaLnBrk="1" hangingPunct="1"/>
              <a:t>561</a:t>
            </a:fld>
            <a:endParaRPr lang="en-US" altLang="zh-CN" sz="1200">
              <a:latin typeface="Garamond" charset="0"/>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145" name="Rectangle 2"/>
          <p:cNvSpPr>
            <a:spLocks noGrp="1" noChangeArrowheads="1"/>
          </p:cNvSpPr>
          <p:nvPr>
            <p:ph type="title"/>
          </p:nvPr>
        </p:nvSpPr>
        <p:spPr/>
        <p:txBody>
          <a:bodyPr/>
          <a:lstStyle/>
          <a:p>
            <a:pPr eaLnBrk="1" hangingPunct="1"/>
            <a:r>
              <a:rPr lang="en-US" altLang="zh-CN" sz="3400">
                <a:latin typeface="Garamond" charset="0"/>
                <a:ea typeface="宋体" charset="0"/>
              </a:rPr>
              <a:t>Representative Client/Server Systems</a:t>
            </a:r>
            <a:br>
              <a:rPr lang="en-US" altLang="zh-CN" sz="3400">
                <a:latin typeface="Garamond" charset="0"/>
                <a:ea typeface="宋体" charset="0"/>
              </a:rPr>
            </a:br>
            <a:r>
              <a:rPr lang="en-US" altLang="zh-CN" sz="3400">
                <a:latin typeface="Garamond" charset="0"/>
                <a:ea typeface="宋体" charset="0"/>
              </a:rPr>
              <a:t>part 2</a:t>
            </a:r>
            <a:endParaRPr lang="en-US" altLang="zh-CN">
              <a:latin typeface="Garamond" charset="0"/>
              <a:ea typeface="宋体" charset="0"/>
            </a:endParaRPr>
          </a:p>
        </p:txBody>
      </p:sp>
      <p:sp>
        <p:nvSpPr>
          <p:cNvPr id="1158146" name="Rectangle 3"/>
          <p:cNvSpPr>
            <a:spLocks noGrp="1" noChangeArrowheads="1"/>
          </p:cNvSpPr>
          <p:nvPr>
            <p:ph idx="1"/>
          </p:nvPr>
        </p:nvSpPr>
        <p:spPr/>
        <p:txBody>
          <a:bodyPr/>
          <a:lstStyle/>
          <a:p>
            <a:pPr eaLnBrk="1" hangingPunct="1"/>
            <a:r>
              <a:rPr lang="en-US" altLang="zh-CN" sz="2600">
                <a:latin typeface="Arial" charset="0"/>
                <a:ea typeface="宋体" charset="0"/>
              </a:rPr>
              <a:t>Transaction servers</a:t>
            </a:r>
          </a:p>
          <a:p>
            <a:pPr marL="742950" lvl="1" indent="-285750" eaLnBrk="1" hangingPunct="1"/>
            <a:r>
              <a:rPr lang="en-US" altLang="zh-CN" sz="2200">
                <a:latin typeface="Arial" charset="0"/>
                <a:ea typeface="宋体" charset="0"/>
              </a:rPr>
              <a:t>client sends requests that invokes remote procedures on the server side</a:t>
            </a:r>
          </a:p>
          <a:p>
            <a:pPr marL="742950" lvl="1" indent="-285750" eaLnBrk="1" hangingPunct="1"/>
            <a:r>
              <a:rPr lang="en-US" altLang="zh-CN" sz="2200">
                <a:latin typeface="Arial" charset="0"/>
                <a:ea typeface="宋体" charset="0"/>
              </a:rPr>
              <a:t>server executes procedures invoked and returns the results to the client</a:t>
            </a:r>
          </a:p>
          <a:p>
            <a:pPr eaLnBrk="1" hangingPunct="1"/>
            <a:r>
              <a:rPr lang="en-US" altLang="zh-CN" sz="2600">
                <a:latin typeface="Arial" charset="0"/>
                <a:ea typeface="宋体" charset="0"/>
              </a:rPr>
              <a:t>Groupware servers</a:t>
            </a:r>
          </a:p>
          <a:p>
            <a:pPr marL="742950" lvl="1" indent="-285750" eaLnBrk="1" hangingPunct="1"/>
            <a:r>
              <a:rPr lang="en-US" altLang="zh-CN" sz="2200">
                <a:latin typeface="Arial" charset="0"/>
                <a:ea typeface="宋体" charset="0"/>
              </a:rPr>
              <a:t>server provides set of applications that enable communication among clients using text, images, bulletin boards, video, etc.</a:t>
            </a:r>
          </a:p>
        </p:txBody>
      </p:sp>
      <p:sp>
        <p:nvSpPr>
          <p:cNvPr id="11581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047F19A-2256-EB4D-94E3-8F4FFA99ADD0}" type="slidenum">
              <a:rPr lang="en-US" altLang="zh-CN" sz="1200">
                <a:latin typeface="Garamond" charset="0"/>
              </a:rPr>
              <a:pPr eaLnBrk="1" hangingPunct="1"/>
              <a:t>562</a:t>
            </a:fld>
            <a:endParaRPr lang="en-US" altLang="zh-CN" sz="1200">
              <a:latin typeface="Garamond" charset="0"/>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193" name="Rectangle 2"/>
          <p:cNvSpPr>
            <a:spLocks noGrp="1" noChangeArrowheads="1"/>
          </p:cNvSpPr>
          <p:nvPr>
            <p:ph type="title"/>
          </p:nvPr>
        </p:nvSpPr>
        <p:spPr/>
        <p:txBody>
          <a:bodyPr/>
          <a:lstStyle/>
          <a:p>
            <a:pPr eaLnBrk="1" hangingPunct="1"/>
            <a:r>
              <a:rPr lang="en-US" altLang="zh-CN">
                <a:latin typeface="Garamond" charset="0"/>
                <a:ea typeface="宋体" charset="0"/>
              </a:rPr>
              <a:t>Client/Server Software Components</a:t>
            </a:r>
            <a:endParaRPr lang="en-US" altLang="zh-CN" sz="4600">
              <a:latin typeface="Garamond" charset="0"/>
              <a:ea typeface="宋体" charset="0"/>
            </a:endParaRPr>
          </a:p>
        </p:txBody>
      </p:sp>
      <p:sp>
        <p:nvSpPr>
          <p:cNvPr id="1160194" name="Rectangle 3"/>
          <p:cNvSpPr>
            <a:spLocks noGrp="1" noChangeArrowheads="1"/>
          </p:cNvSpPr>
          <p:nvPr>
            <p:ph idx="1"/>
          </p:nvPr>
        </p:nvSpPr>
        <p:spPr/>
        <p:txBody>
          <a:bodyPr/>
          <a:lstStyle/>
          <a:p>
            <a:pPr eaLnBrk="1" hangingPunct="1"/>
            <a:r>
              <a:rPr lang="en-US" altLang="zh-CN" sz="2600">
                <a:latin typeface="Arial" charset="0"/>
                <a:ea typeface="宋体" charset="0"/>
              </a:rPr>
              <a:t>User interaction/presentation subsystem</a:t>
            </a:r>
          </a:p>
          <a:p>
            <a:pPr eaLnBrk="1" hangingPunct="1"/>
            <a:r>
              <a:rPr lang="en-US" altLang="zh-CN" sz="2600">
                <a:latin typeface="Arial" charset="0"/>
                <a:ea typeface="宋体" charset="0"/>
              </a:rPr>
              <a:t>Application subsystem</a:t>
            </a:r>
          </a:p>
          <a:p>
            <a:pPr lvl="1" eaLnBrk="1" hangingPunct="1"/>
            <a:r>
              <a:rPr lang="en-US" altLang="zh-CN" sz="2200">
                <a:latin typeface="Arial" charset="0"/>
                <a:ea typeface="宋体" charset="0"/>
              </a:rPr>
              <a:t>implements requirements defined by the application within the context of the operating environment </a:t>
            </a:r>
          </a:p>
          <a:p>
            <a:pPr lvl="1" eaLnBrk="1" hangingPunct="1"/>
            <a:r>
              <a:rPr lang="en-US" altLang="zh-CN" sz="2200">
                <a:latin typeface="Arial" charset="0"/>
                <a:ea typeface="宋体" charset="0"/>
              </a:rPr>
              <a:t>components may reside on either client or server side</a:t>
            </a:r>
          </a:p>
          <a:p>
            <a:pPr eaLnBrk="1" hangingPunct="1"/>
            <a:r>
              <a:rPr lang="en-US" altLang="zh-CN" sz="2600">
                <a:latin typeface="Arial" charset="0"/>
                <a:ea typeface="宋体" charset="0"/>
              </a:rPr>
              <a:t>Database management subsystem</a:t>
            </a:r>
          </a:p>
          <a:p>
            <a:pPr eaLnBrk="1" hangingPunct="1"/>
            <a:r>
              <a:rPr lang="en-US" altLang="zh-CN" sz="2600">
                <a:latin typeface="Arial" charset="0"/>
                <a:ea typeface="宋体" charset="0"/>
              </a:rPr>
              <a:t>Middleware</a:t>
            </a:r>
          </a:p>
          <a:p>
            <a:pPr lvl="1" eaLnBrk="1" hangingPunct="1"/>
            <a:r>
              <a:rPr lang="en-US" altLang="zh-CN" sz="2200">
                <a:latin typeface="Arial" charset="0"/>
                <a:ea typeface="宋体" charset="0"/>
              </a:rPr>
              <a:t>all software components that exist on both the client and the server to allow exchange of information</a:t>
            </a:r>
          </a:p>
        </p:txBody>
      </p:sp>
      <p:sp>
        <p:nvSpPr>
          <p:cNvPr id="11601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5F7B64D-5038-3D4C-8D4C-3E58BC537040}" type="slidenum">
              <a:rPr lang="en-US" altLang="zh-CN" sz="1200">
                <a:latin typeface="Garamond" charset="0"/>
              </a:rPr>
              <a:pPr eaLnBrk="1" hangingPunct="1"/>
              <a:t>563</a:t>
            </a:fld>
            <a:endParaRPr lang="en-US" altLang="zh-CN" sz="1200">
              <a:latin typeface="Garamond" charset="0"/>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2241" name="Rectangle 2"/>
          <p:cNvSpPr>
            <a:spLocks noGrp="1" noChangeArrowheads="1"/>
          </p:cNvSpPr>
          <p:nvPr>
            <p:ph type="title"/>
          </p:nvPr>
        </p:nvSpPr>
        <p:spPr/>
        <p:txBody>
          <a:bodyPr/>
          <a:lstStyle/>
          <a:p>
            <a:pPr eaLnBrk="1" hangingPunct="1"/>
            <a:r>
              <a:rPr lang="en-US" altLang="zh-CN" sz="3800">
                <a:latin typeface="Garamond" charset="0"/>
                <a:ea typeface="宋体" charset="0"/>
              </a:rPr>
              <a:t>Representative Client/Server Configurations - part 1</a:t>
            </a:r>
            <a:endParaRPr lang="en-US" altLang="zh-CN">
              <a:latin typeface="Garamond" charset="0"/>
              <a:ea typeface="宋体" charset="0"/>
            </a:endParaRPr>
          </a:p>
        </p:txBody>
      </p:sp>
      <p:sp>
        <p:nvSpPr>
          <p:cNvPr id="1162242" name="Rectangle 3"/>
          <p:cNvSpPr>
            <a:spLocks noGrp="1" noChangeArrowheads="1"/>
          </p:cNvSpPr>
          <p:nvPr>
            <p:ph idx="1"/>
          </p:nvPr>
        </p:nvSpPr>
        <p:spPr/>
        <p:txBody>
          <a:bodyPr/>
          <a:lstStyle/>
          <a:p>
            <a:pPr eaLnBrk="1" hangingPunct="1"/>
            <a:r>
              <a:rPr lang="en-US" altLang="zh-CN" sz="2600">
                <a:latin typeface="Arial" charset="0"/>
                <a:ea typeface="宋体" charset="0"/>
              </a:rPr>
              <a:t>Distributed presentation</a:t>
            </a:r>
          </a:p>
          <a:p>
            <a:pPr lvl="1" eaLnBrk="1" hangingPunct="1"/>
            <a:r>
              <a:rPr lang="en-US" altLang="zh-CN" sz="2200">
                <a:latin typeface="Arial" charset="0"/>
                <a:ea typeface="宋体" charset="0"/>
              </a:rPr>
              <a:t>database and application logic remain on the server</a:t>
            </a:r>
          </a:p>
          <a:p>
            <a:pPr lvl="1" eaLnBrk="1" hangingPunct="1"/>
            <a:r>
              <a:rPr lang="en-US" altLang="zh-CN" sz="2200">
                <a:latin typeface="Arial" charset="0"/>
                <a:ea typeface="宋体" charset="0"/>
              </a:rPr>
              <a:t>client software reformats server data into GUI format</a:t>
            </a:r>
          </a:p>
          <a:p>
            <a:pPr eaLnBrk="1" hangingPunct="1"/>
            <a:r>
              <a:rPr lang="en-US" altLang="zh-CN" sz="2600">
                <a:latin typeface="Arial" charset="0"/>
                <a:ea typeface="宋体" charset="0"/>
              </a:rPr>
              <a:t>Remote presentation</a:t>
            </a:r>
          </a:p>
          <a:p>
            <a:pPr lvl="1" eaLnBrk="1" hangingPunct="1"/>
            <a:r>
              <a:rPr lang="en-US" altLang="zh-CN" sz="2200">
                <a:latin typeface="Arial" charset="0"/>
                <a:ea typeface="宋体" charset="0"/>
              </a:rPr>
              <a:t>similar to distributed presentation</a:t>
            </a:r>
          </a:p>
          <a:p>
            <a:pPr lvl="1" eaLnBrk="1" hangingPunct="1"/>
            <a:r>
              <a:rPr lang="en-US" altLang="zh-CN" sz="2200">
                <a:latin typeface="Arial" charset="0"/>
                <a:ea typeface="宋体" charset="0"/>
              </a:rPr>
              <a:t>primary database and application logic remain on the server</a:t>
            </a:r>
          </a:p>
          <a:p>
            <a:pPr lvl="1" eaLnBrk="1" hangingPunct="1"/>
            <a:r>
              <a:rPr lang="en-US" altLang="zh-CN" sz="2200">
                <a:latin typeface="Arial" charset="0"/>
                <a:ea typeface="宋体" charset="0"/>
              </a:rPr>
              <a:t>data sent by the server is used by the client to prepare the user presentation</a:t>
            </a:r>
          </a:p>
        </p:txBody>
      </p:sp>
      <p:sp>
        <p:nvSpPr>
          <p:cNvPr id="11622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9B1714E-86BB-E742-9DE0-92E20D0B03E8}" type="slidenum">
              <a:rPr lang="en-US" altLang="zh-CN" sz="1200">
                <a:latin typeface="Garamond" charset="0"/>
              </a:rPr>
              <a:pPr eaLnBrk="1" hangingPunct="1"/>
              <a:t>564</a:t>
            </a:fld>
            <a:endParaRPr lang="en-US" altLang="zh-CN" sz="1200">
              <a:latin typeface="Garamond" charset="0"/>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4289" name="Rectangle 2"/>
          <p:cNvSpPr>
            <a:spLocks noGrp="1" noChangeArrowheads="1"/>
          </p:cNvSpPr>
          <p:nvPr>
            <p:ph type="title"/>
          </p:nvPr>
        </p:nvSpPr>
        <p:spPr/>
        <p:txBody>
          <a:bodyPr/>
          <a:lstStyle/>
          <a:p>
            <a:pPr eaLnBrk="1" hangingPunct="1"/>
            <a:r>
              <a:rPr lang="en-US" altLang="zh-CN" sz="3800">
                <a:latin typeface="Garamond" charset="0"/>
                <a:ea typeface="宋体" charset="0"/>
              </a:rPr>
              <a:t>Representative Client/Server Configurations - part 2</a:t>
            </a:r>
            <a:endParaRPr lang="en-US" altLang="zh-CN">
              <a:latin typeface="Garamond" charset="0"/>
              <a:ea typeface="宋体" charset="0"/>
            </a:endParaRPr>
          </a:p>
        </p:txBody>
      </p:sp>
      <p:sp>
        <p:nvSpPr>
          <p:cNvPr id="1164290" name="Rectangle 3"/>
          <p:cNvSpPr>
            <a:spLocks noGrp="1" noChangeArrowheads="1"/>
          </p:cNvSpPr>
          <p:nvPr>
            <p:ph idx="1"/>
          </p:nvPr>
        </p:nvSpPr>
        <p:spPr/>
        <p:txBody>
          <a:bodyPr/>
          <a:lstStyle/>
          <a:p>
            <a:pPr eaLnBrk="1" hangingPunct="1"/>
            <a:r>
              <a:rPr lang="en-US" altLang="zh-CN" sz="2600">
                <a:latin typeface="Arial" charset="0"/>
                <a:ea typeface="宋体" charset="0"/>
              </a:rPr>
              <a:t>Distributed logic</a:t>
            </a:r>
          </a:p>
          <a:p>
            <a:pPr lvl="1" eaLnBrk="1" hangingPunct="1"/>
            <a:r>
              <a:rPr lang="en-US" altLang="zh-CN" sz="2200">
                <a:latin typeface="Arial" charset="0"/>
                <a:ea typeface="宋体" charset="0"/>
              </a:rPr>
              <a:t>client is assigned all user presentation tasks associated with data entry and formulating server queries</a:t>
            </a:r>
          </a:p>
          <a:p>
            <a:pPr lvl="1" eaLnBrk="1" hangingPunct="1"/>
            <a:r>
              <a:rPr lang="en-US" altLang="zh-CN" sz="2200">
                <a:latin typeface="Arial" charset="0"/>
                <a:ea typeface="宋体" charset="0"/>
              </a:rPr>
              <a:t>server is assigned data management tasks and updates information based on user actions </a:t>
            </a:r>
          </a:p>
          <a:p>
            <a:pPr eaLnBrk="1" hangingPunct="1"/>
            <a:r>
              <a:rPr lang="en-US" altLang="zh-CN" sz="2600">
                <a:latin typeface="Arial" charset="0"/>
                <a:ea typeface="宋体" charset="0"/>
              </a:rPr>
              <a:t>Remote data management</a:t>
            </a:r>
          </a:p>
          <a:p>
            <a:pPr lvl="1" eaLnBrk="1" hangingPunct="1"/>
            <a:r>
              <a:rPr lang="en-US" altLang="zh-CN" sz="2200">
                <a:latin typeface="Arial" charset="0"/>
                <a:ea typeface="宋体" charset="0"/>
              </a:rPr>
              <a:t>applications on server side create new data sources</a:t>
            </a:r>
          </a:p>
          <a:p>
            <a:pPr lvl="1" eaLnBrk="1" hangingPunct="1"/>
            <a:r>
              <a:rPr lang="en-US" altLang="zh-CN" sz="2200">
                <a:latin typeface="Arial" charset="0"/>
                <a:ea typeface="宋体" charset="0"/>
              </a:rPr>
              <a:t>applications on client side process the new data returned by the server</a:t>
            </a:r>
          </a:p>
        </p:txBody>
      </p:sp>
      <p:sp>
        <p:nvSpPr>
          <p:cNvPr id="11642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204DD68-30EE-C24F-BD4E-19C397601A4F}" type="slidenum">
              <a:rPr lang="en-US" altLang="zh-CN" sz="1200">
                <a:latin typeface="Garamond" charset="0"/>
              </a:rPr>
              <a:pPr eaLnBrk="1" hangingPunct="1"/>
              <a:t>565</a:t>
            </a:fld>
            <a:endParaRPr lang="en-US" altLang="zh-CN" sz="1200">
              <a:latin typeface="Garamond" charset="0"/>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7" name="Rectangle 2"/>
          <p:cNvSpPr>
            <a:spLocks noGrp="1" noChangeArrowheads="1"/>
          </p:cNvSpPr>
          <p:nvPr>
            <p:ph type="title"/>
          </p:nvPr>
        </p:nvSpPr>
        <p:spPr/>
        <p:txBody>
          <a:bodyPr/>
          <a:lstStyle/>
          <a:p>
            <a:pPr eaLnBrk="1" hangingPunct="1"/>
            <a:r>
              <a:rPr lang="en-US" altLang="zh-CN" sz="3800">
                <a:latin typeface="Garamond" charset="0"/>
                <a:ea typeface="宋体" charset="0"/>
              </a:rPr>
              <a:t>Representative Client/Server Configurations - part 3</a:t>
            </a:r>
            <a:endParaRPr lang="en-US" altLang="zh-CN">
              <a:latin typeface="Garamond" charset="0"/>
              <a:ea typeface="宋体" charset="0"/>
            </a:endParaRPr>
          </a:p>
        </p:txBody>
      </p:sp>
      <p:sp>
        <p:nvSpPr>
          <p:cNvPr id="1166338" name="Rectangle 3"/>
          <p:cNvSpPr>
            <a:spLocks noGrp="1" noChangeArrowheads="1"/>
          </p:cNvSpPr>
          <p:nvPr>
            <p:ph idx="1"/>
          </p:nvPr>
        </p:nvSpPr>
        <p:spPr>
          <a:xfrm>
            <a:off x="685800" y="1981200"/>
            <a:ext cx="7848600" cy="4419600"/>
          </a:xfrm>
        </p:spPr>
        <p:txBody>
          <a:bodyPr/>
          <a:lstStyle/>
          <a:p>
            <a:pPr eaLnBrk="1" hangingPunct="1"/>
            <a:r>
              <a:rPr lang="en-US" altLang="zh-CN" sz="2600">
                <a:latin typeface="Arial" charset="0"/>
                <a:ea typeface="宋体" charset="0"/>
              </a:rPr>
              <a:t>Distributed databases</a:t>
            </a:r>
          </a:p>
          <a:p>
            <a:pPr lvl="1" eaLnBrk="1" hangingPunct="1"/>
            <a:r>
              <a:rPr lang="en-US" altLang="zh-CN" sz="2200">
                <a:latin typeface="Arial" charset="0"/>
                <a:ea typeface="宋体" charset="0"/>
              </a:rPr>
              <a:t>data is spread across multiple clients and servers</a:t>
            </a:r>
          </a:p>
          <a:p>
            <a:pPr lvl="1" eaLnBrk="1" hangingPunct="1"/>
            <a:r>
              <a:rPr lang="en-US" altLang="zh-CN" sz="2200">
                <a:latin typeface="Arial" charset="0"/>
                <a:ea typeface="宋体" charset="0"/>
              </a:rPr>
              <a:t>requires clients to support data management as well as application and GUI components</a:t>
            </a:r>
          </a:p>
          <a:p>
            <a:pPr eaLnBrk="1" hangingPunct="1"/>
            <a:r>
              <a:rPr lang="en-US" altLang="zh-CN" sz="2600">
                <a:latin typeface="Arial" charset="0"/>
                <a:ea typeface="宋体" charset="0"/>
              </a:rPr>
              <a:t>Fat server</a:t>
            </a:r>
          </a:p>
          <a:p>
            <a:pPr lvl="1" eaLnBrk="1" hangingPunct="1"/>
            <a:r>
              <a:rPr lang="en-US" altLang="zh-CN" sz="2200">
                <a:latin typeface="Arial" charset="0"/>
                <a:ea typeface="宋体" charset="0"/>
              </a:rPr>
              <a:t>most software functions for C/S system are allocated to the server </a:t>
            </a:r>
          </a:p>
          <a:p>
            <a:pPr eaLnBrk="1" hangingPunct="1"/>
            <a:r>
              <a:rPr lang="en-US" altLang="zh-CN" sz="2600">
                <a:latin typeface="Arial" charset="0"/>
                <a:ea typeface="宋体" charset="0"/>
              </a:rPr>
              <a:t>Thin clients</a:t>
            </a:r>
          </a:p>
          <a:p>
            <a:pPr lvl="1" eaLnBrk="1" hangingPunct="1"/>
            <a:r>
              <a:rPr lang="en-US" altLang="zh-CN" sz="2200">
                <a:latin typeface="Arial" charset="0"/>
                <a:ea typeface="宋体" charset="0"/>
              </a:rPr>
              <a:t>network computer approach relegating all application processing to a fat server</a:t>
            </a:r>
          </a:p>
        </p:txBody>
      </p:sp>
      <p:sp>
        <p:nvSpPr>
          <p:cNvPr id="11663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AF315C-B6BF-3A4E-A4F2-F34600FA7C55}" type="slidenum">
              <a:rPr lang="en-US" altLang="zh-CN" sz="1200">
                <a:latin typeface="Garamond" charset="0"/>
              </a:rPr>
              <a:pPr eaLnBrk="1" hangingPunct="1"/>
              <a:t>566</a:t>
            </a:fld>
            <a:endParaRPr lang="en-US" altLang="zh-CN" sz="1200">
              <a:latin typeface="Garamond" charset="0"/>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5" name="Rectangle 2"/>
          <p:cNvSpPr>
            <a:spLocks noGrp="1" noChangeArrowheads="1"/>
          </p:cNvSpPr>
          <p:nvPr>
            <p:ph type="title"/>
          </p:nvPr>
        </p:nvSpPr>
        <p:spPr/>
        <p:txBody>
          <a:bodyPr/>
          <a:lstStyle/>
          <a:p>
            <a:pPr eaLnBrk="1" hangingPunct="1"/>
            <a:r>
              <a:rPr lang="en-US" altLang="zh-CN" sz="3800">
                <a:latin typeface="Garamond" charset="0"/>
                <a:ea typeface="宋体" charset="0"/>
              </a:rPr>
              <a:t>Thin Client Model</a:t>
            </a:r>
          </a:p>
        </p:txBody>
      </p:sp>
      <p:sp>
        <p:nvSpPr>
          <p:cNvPr id="1168386" name="Rectangle 3"/>
          <p:cNvSpPr>
            <a:spLocks noGrp="1" noChangeArrowheads="1"/>
          </p:cNvSpPr>
          <p:nvPr>
            <p:ph idx="1"/>
          </p:nvPr>
        </p:nvSpPr>
        <p:spPr/>
        <p:txBody>
          <a:bodyPr/>
          <a:lstStyle/>
          <a:p>
            <a:pPr eaLnBrk="1" hangingPunct="1"/>
            <a:r>
              <a:rPr lang="en-US" altLang="zh-CN" sz="2600">
                <a:latin typeface="Arial" charset="0"/>
                <a:ea typeface="宋体" charset="0"/>
              </a:rPr>
              <a:t>Used when legacy systems are migrated to client server architectures</a:t>
            </a:r>
          </a:p>
          <a:p>
            <a:pPr marL="742950" lvl="1" indent="-285750" eaLnBrk="1" hangingPunct="1"/>
            <a:r>
              <a:rPr lang="en-US" altLang="zh-CN" sz="2200">
                <a:latin typeface="Arial" charset="0"/>
                <a:ea typeface="宋体" charset="0"/>
              </a:rPr>
              <a:t>the legacy system may act as a server in its own right</a:t>
            </a:r>
          </a:p>
          <a:p>
            <a:pPr marL="742950" lvl="1" indent="-285750" eaLnBrk="1" hangingPunct="1"/>
            <a:r>
              <a:rPr lang="en-US" altLang="zh-CN" sz="2200">
                <a:latin typeface="Arial" charset="0"/>
                <a:ea typeface="宋体" charset="0"/>
              </a:rPr>
              <a:t>the GUI may be implemented on a client</a:t>
            </a:r>
          </a:p>
          <a:p>
            <a:pPr eaLnBrk="1" hangingPunct="1"/>
            <a:r>
              <a:rPr lang="en-US" altLang="zh-CN" sz="2600">
                <a:latin typeface="Arial" charset="0"/>
                <a:ea typeface="宋体" charset="0"/>
              </a:rPr>
              <a:t>It chief disadvantage is that it places a heavy processing load on both the server and the network</a:t>
            </a:r>
          </a:p>
        </p:txBody>
      </p:sp>
      <p:sp>
        <p:nvSpPr>
          <p:cNvPr id="11683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4963F94-1E53-8249-8F4B-8A1C05382231}" type="slidenum">
              <a:rPr lang="en-US" altLang="zh-CN" sz="1200">
                <a:latin typeface="Garamond" charset="0"/>
              </a:rPr>
              <a:pPr eaLnBrk="1" hangingPunct="1"/>
              <a:t>567</a:t>
            </a:fld>
            <a:endParaRPr lang="en-US" altLang="zh-CN" sz="1200">
              <a:latin typeface="Garamond" charset="0"/>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3" name="Rectangle 2"/>
          <p:cNvSpPr>
            <a:spLocks noGrp="1" noChangeArrowheads="1"/>
          </p:cNvSpPr>
          <p:nvPr>
            <p:ph type="title"/>
          </p:nvPr>
        </p:nvSpPr>
        <p:spPr/>
        <p:txBody>
          <a:bodyPr/>
          <a:lstStyle/>
          <a:p>
            <a:pPr eaLnBrk="1" hangingPunct="1"/>
            <a:r>
              <a:rPr lang="en-US" altLang="zh-CN" sz="3800">
                <a:latin typeface="Garamond" charset="0"/>
                <a:ea typeface="宋体" charset="0"/>
              </a:rPr>
              <a:t>Fat Client Model</a:t>
            </a:r>
          </a:p>
        </p:txBody>
      </p:sp>
      <p:sp>
        <p:nvSpPr>
          <p:cNvPr id="1170434" name="Rectangle 3"/>
          <p:cNvSpPr>
            <a:spLocks noGrp="1" noChangeArrowheads="1"/>
          </p:cNvSpPr>
          <p:nvPr>
            <p:ph idx="1"/>
          </p:nvPr>
        </p:nvSpPr>
        <p:spPr/>
        <p:txBody>
          <a:bodyPr/>
          <a:lstStyle/>
          <a:p>
            <a:pPr eaLnBrk="1" hangingPunct="1"/>
            <a:r>
              <a:rPr lang="en-US" altLang="zh-CN">
                <a:latin typeface="Arial" charset="0"/>
                <a:ea typeface="宋体" charset="0"/>
              </a:rPr>
              <a:t>More processing is delegated to the client as the application processing is locally extended</a:t>
            </a:r>
          </a:p>
          <a:p>
            <a:pPr eaLnBrk="1" hangingPunct="1"/>
            <a:r>
              <a:rPr lang="en-US" altLang="zh-CN">
                <a:latin typeface="Arial" charset="0"/>
                <a:ea typeface="宋体" charset="0"/>
              </a:rPr>
              <a:t>Suitable for new client/server systems when the client system capabilities are known in advance</a:t>
            </a:r>
          </a:p>
          <a:p>
            <a:pPr eaLnBrk="1" hangingPunct="1"/>
            <a:r>
              <a:rPr lang="en-US" altLang="zh-CN">
                <a:latin typeface="Arial" charset="0"/>
                <a:ea typeface="宋体" charset="0"/>
              </a:rPr>
              <a:t>More complex than thin client model with respect to management issues</a:t>
            </a:r>
          </a:p>
          <a:p>
            <a:pPr eaLnBrk="1" hangingPunct="1"/>
            <a:r>
              <a:rPr lang="en-US" altLang="zh-CN">
                <a:latin typeface="Arial" charset="0"/>
                <a:ea typeface="宋体" charset="0"/>
              </a:rPr>
              <a:t>New versions of each application need to installed on every client</a:t>
            </a:r>
          </a:p>
        </p:txBody>
      </p:sp>
      <p:sp>
        <p:nvSpPr>
          <p:cNvPr id="11704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976DBDD-5C20-264C-807F-BF371D6897F8}" type="slidenum">
              <a:rPr lang="en-US" altLang="zh-CN" sz="1200">
                <a:latin typeface="Garamond" charset="0"/>
              </a:rPr>
              <a:pPr eaLnBrk="1" hangingPunct="1"/>
              <a:t>568</a:t>
            </a:fld>
            <a:endParaRPr lang="en-US" altLang="zh-CN" sz="1200">
              <a:latin typeface="Garamond" charset="0"/>
            </a:endParaRP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2481" name="Rectangle 2"/>
          <p:cNvSpPr>
            <a:spLocks noGrp="1" noChangeArrowheads="1"/>
          </p:cNvSpPr>
          <p:nvPr>
            <p:ph type="title"/>
          </p:nvPr>
        </p:nvSpPr>
        <p:spPr/>
        <p:txBody>
          <a:bodyPr/>
          <a:lstStyle/>
          <a:p>
            <a:pPr eaLnBrk="1" hangingPunct="1"/>
            <a:r>
              <a:rPr lang="en-US" altLang="zh-CN" sz="3800">
                <a:latin typeface="Garamond" charset="0"/>
                <a:ea typeface="宋体" charset="0"/>
              </a:rPr>
              <a:t>Three-tier Architecture</a:t>
            </a:r>
          </a:p>
        </p:txBody>
      </p:sp>
      <p:sp>
        <p:nvSpPr>
          <p:cNvPr id="1172482" name="Rectangle 3"/>
          <p:cNvSpPr>
            <a:spLocks noGrp="1" noChangeArrowheads="1"/>
          </p:cNvSpPr>
          <p:nvPr>
            <p:ph idx="1"/>
          </p:nvPr>
        </p:nvSpPr>
        <p:spPr/>
        <p:txBody>
          <a:bodyPr/>
          <a:lstStyle/>
          <a:p>
            <a:pPr eaLnBrk="1" hangingPunct="1"/>
            <a:r>
              <a:rPr lang="en-US" altLang="zh-CN" sz="2600">
                <a:latin typeface="Arial" charset="0"/>
                <a:ea typeface="宋体" charset="0"/>
              </a:rPr>
              <a:t>Each application architecture layers (presentation, application, database) may run on separate processors</a:t>
            </a:r>
          </a:p>
          <a:p>
            <a:pPr eaLnBrk="1" hangingPunct="1"/>
            <a:r>
              <a:rPr lang="en-US" altLang="zh-CN" sz="2600">
                <a:latin typeface="Arial" charset="0"/>
                <a:ea typeface="宋体" charset="0"/>
              </a:rPr>
              <a:t>Allows for better performance than a thin-client approach</a:t>
            </a:r>
          </a:p>
          <a:p>
            <a:pPr eaLnBrk="1" hangingPunct="1"/>
            <a:r>
              <a:rPr lang="en-US" altLang="zh-CN" sz="2600">
                <a:latin typeface="Arial" charset="0"/>
                <a:ea typeface="宋体" charset="0"/>
              </a:rPr>
              <a:t>Simpler to manage than fat client approach</a:t>
            </a:r>
          </a:p>
          <a:p>
            <a:pPr eaLnBrk="1" hangingPunct="1"/>
            <a:r>
              <a:rPr lang="en-US" altLang="zh-CN" sz="2600">
                <a:latin typeface="Arial" charset="0"/>
                <a:ea typeface="宋体" charset="0"/>
              </a:rPr>
              <a:t>Highly scalable (as demands increase add more servers)</a:t>
            </a:r>
          </a:p>
        </p:txBody>
      </p:sp>
      <p:sp>
        <p:nvSpPr>
          <p:cNvPr id="11724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CA9158B-2E68-BF4A-BE54-C1B63D18921C}" type="slidenum">
              <a:rPr lang="en-US" altLang="zh-CN" sz="1200">
                <a:latin typeface="Garamond" charset="0"/>
              </a:rPr>
              <a:pPr eaLnBrk="1" hangingPunct="1"/>
              <a:t>569</a:t>
            </a:fld>
            <a:endParaRPr lang="en-US" altLang="zh-CN" sz="1200">
              <a:latin typeface="Garamond"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p:txBody>
          <a:bodyPr/>
          <a:lstStyle/>
          <a:p>
            <a:pPr eaLnBrk="1" hangingPunct="1"/>
            <a:r>
              <a:rPr lang="en-US" altLang="zh-CN">
                <a:latin typeface="Garamond" charset="0"/>
                <a:ea typeface="宋体" charset="0"/>
              </a:rPr>
              <a:t>Waterfall Model</a:t>
            </a:r>
          </a:p>
        </p:txBody>
      </p:sp>
      <p:sp>
        <p:nvSpPr>
          <p:cNvPr id="131074"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1712CAA-70B7-9E47-A675-D76813E4D29F}" type="slidenum">
              <a:rPr lang="en-US" altLang="zh-CN" sz="1200">
                <a:latin typeface="Garamond" charset="0"/>
              </a:rPr>
              <a:pPr eaLnBrk="1" hangingPunct="1"/>
              <a:t>57</a:t>
            </a:fld>
            <a:endParaRPr lang="en-US" altLang="zh-CN" sz="1200">
              <a:latin typeface="Garamond" charset="0"/>
            </a:endParaRPr>
          </a:p>
        </p:txBody>
      </p:sp>
      <p:grpSp>
        <p:nvGrpSpPr>
          <p:cNvPr id="131075" name="Group 3"/>
          <p:cNvGrpSpPr>
            <a:grpSpLocks/>
          </p:cNvGrpSpPr>
          <p:nvPr/>
        </p:nvGrpSpPr>
        <p:grpSpPr bwMode="auto">
          <a:xfrm>
            <a:off x="2590800" y="1828800"/>
            <a:ext cx="4495800" cy="4267200"/>
            <a:chOff x="672" y="1104"/>
            <a:chExt cx="2832" cy="2688"/>
          </a:xfrm>
        </p:grpSpPr>
        <p:sp>
          <p:nvSpPr>
            <p:cNvPr id="131076" name="Rectangle 4"/>
            <p:cNvSpPr>
              <a:spLocks noChangeArrowheads="1"/>
            </p:cNvSpPr>
            <p:nvPr/>
          </p:nvSpPr>
          <p:spPr bwMode="auto">
            <a:xfrm>
              <a:off x="2592" y="3408"/>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Maintenance</a:t>
              </a:r>
            </a:p>
          </p:txBody>
        </p:sp>
        <p:sp>
          <p:nvSpPr>
            <p:cNvPr id="131077" name="Rectangle 5"/>
            <p:cNvSpPr>
              <a:spLocks noChangeArrowheads="1"/>
            </p:cNvSpPr>
            <p:nvPr/>
          </p:nvSpPr>
          <p:spPr bwMode="auto">
            <a:xfrm>
              <a:off x="2592" y="3600"/>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V &amp; V</a:t>
              </a:r>
            </a:p>
          </p:txBody>
        </p:sp>
        <p:sp>
          <p:nvSpPr>
            <p:cNvPr id="131078" name="Rectangle 6"/>
            <p:cNvSpPr>
              <a:spLocks noChangeArrowheads="1"/>
            </p:cNvSpPr>
            <p:nvPr/>
          </p:nvSpPr>
          <p:spPr bwMode="auto">
            <a:xfrm>
              <a:off x="672" y="1104"/>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Reqs. Analysis</a:t>
              </a:r>
            </a:p>
          </p:txBody>
        </p:sp>
        <p:sp>
          <p:nvSpPr>
            <p:cNvPr id="131079" name="Rectangle 7"/>
            <p:cNvSpPr>
              <a:spLocks noChangeArrowheads="1"/>
            </p:cNvSpPr>
            <p:nvPr/>
          </p:nvSpPr>
          <p:spPr bwMode="auto">
            <a:xfrm>
              <a:off x="672" y="1296"/>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V &amp; V</a:t>
              </a:r>
            </a:p>
          </p:txBody>
        </p:sp>
        <p:sp>
          <p:nvSpPr>
            <p:cNvPr id="131080" name="AutoShape 8"/>
            <p:cNvSpPr>
              <a:spLocks noChangeArrowheads="1"/>
            </p:cNvSpPr>
            <p:nvPr/>
          </p:nvSpPr>
          <p:spPr bwMode="auto">
            <a:xfrm rot="10800000" flipH="1">
              <a:off x="960" y="1488"/>
              <a:ext cx="19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75 w 21600"/>
                <a:gd name="T13" fmla="*/ 2925 h 21600"/>
                <a:gd name="T14" fmla="*/ 18225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bg1"/>
            </a:solidFill>
            <a:ln w="9525">
              <a:solidFill>
                <a:schemeClr val="tx1"/>
              </a:solidFill>
              <a:miter lim="800000"/>
              <a:headEnd/>
              <a:tailEnd/>
            </a:ln>
          </p:spPr>
          <p:txBody>
            <a:bodyPr wrap="none" anchor="ctr"/>
            <a:lstStyle/>
            <a:p>
              <a:endParaRPr lang="en-US"/>
            </a:p>
          </p:txBody>
        </p:sp>
        <p:sp>
          <p:nvSpPr>
            <p:cNvPr id="131081" name="AutoShape 9"/>
            <p:cNvSpPr>
              <a:spLocks noChangeArrowheads="1"/>
            </p:cNvSpPr>
            <p:nvPr/>
          </p:nvSpPr>
          <p:spPr bwMode="auto">
            <a:xfrm flipH="1">
              <a:off x="1584" y="1296"/>
              <a:ext cx="19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75 w 21600"/>
                <a:gd name="T13" fmla="*/ 2925 h 21600"/>
                <a:gd name="T14" fmla="*/ 18225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bg1"/>
            </a:solidFill>
            <a:ln w="9525">
              <a:solidFill>
                <a:schemeClr val="tx1"/>
              </a:solidFill>
              <a:miter lim="800000"/>
              <a:headEnd/>
              <a:tailEnd/>
            </a:ln>
          </p:spPr>
          <p:txBody>
            <a:bodyPr wrap="none" anchor="ctr"/>
            <a:lstStyle/>
            <a:p>
              <a:endParaRPr lang="en-US"/>
            </a:p>
          </p:txBody>
        </p:sp>
        <p:sp>
          <p:nvSpPr>
            <p:cNvPr id="131082" name="Rectangle 10"/>
            <p:cNvSpPr>
              <a:spLocks noChangeArrowheads="1"/>
            </p:cNvSpPr>
            <p:nvPr/>
          </p:nvSpPr>
          <p:spPr bwMode="auto">
            <a:xfrm>
              <a:off x="1152" y="1680"/>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Design</a:t>
              </a:r>
            </a:p>
          </p:txBody>
        </p:sp>
        <p:sp>
          <p:nvSpPr>
            <p:cNvPr id="131083" name="Rectangle 11"/>
            <p:cNvSpPr>
              <a:spLocks noChangeArrowheads="1"/>
            </p:cNvSpPr>
            <p:nvPr/>
          </p:nvSpPr>
          <p:spPr bwMode="auto">
            <a:xfrm>
              <a:off x="1152" y="1872"/>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V &amp; V</a:t>
              </a:r>
            </a:p>
          </p:txBody>
        </p:sp>
        <p:sp>
          <p:nvSpPr>
            <p:cNvPr id="131084" name="AutoShape 12"/>
            <p:cNvSpPr>
              <a:spLocks noChangeArrowheads="1"/>
            </p:cNvSpPr>
            <p:nvPr/>
          </p:nvSpPr>
          <p:spPr bwMode="auto">
            <a:xfrm rot="10800000" flipH="1">
              <a:off x="1440" y="2064"/>
              <a:ext cx="19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75 w 21600"/>
                <a:gd name="T13" fmla="*/ 2925 h 21600"/>
                <a:gd name="T14" fmla="*/ 18225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bg1"/>
            </a:solidFill>
            <a:ln w="9525">
              <a:solidFill>
                <a:schemeClr val="tx1"/>
              </a:solidFill>
              <a:miter lim="800000"/>
              <a:headEnd/>
              <a:tailEnd/>
            </a:ln>
          </p:spPr>
          <p:txBody>
            <a:bodyPr wrap="none" anchor="ctr"/>
            <a:lstStyle/>
            <a:p>
              <a:endParaRPr lang="en-US"/>
            </a:p>
          </p:txBody>
        </p:sp>
        <p:sp>
          <p:nvSpPr>
            <p:cNvPr id="131085" name="AutoShape 13"/>
            <p:cNvSpPr>
              <a:spLocks noChangeArrowheads="1"/>
            </p:cNvSpPr>
            <p:nvPr/>
          </p:nvSpPr>
          <p:spPr bwMode="auto">
            <a:xfrm flipH="1">
              <a:off x="2064" y="1872"/>
              <a:ext cx="19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75 w 21600"/>
                <a:gd name="T13" fmla="*/ 2925 h 21600"/>
                <a:gd name="T14" fmla="*/ 18225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bg1"/>
            </a:solidFill>
            <a:ln w="9525">
              <a:solidFill>
                <a:schemeClr val="tx1"/>
              </a:solidFill>
              <a:miter lim="800000"/>
              <a:headEnd/>
              <a:tailEnd/>
            </a:ln>
          </p:spPr>
          <p:txBody>
            <a:bodyPr wrap="none" anchor="ctr"/>
            <a:lstStyle/>
            <a:p>
              <a:endParaRPr lang="en-US"/>
            </a:p>
          </p:txBody>
        </p:sp>
        <p:sp>
          <p:nvSpPr>
            <p:cNvPr id="131086" name="Rectangle 14"/>
            <p:cNvSpPr>
              <a:spLocks noChangeArrowheads="1"/>
            </p:cNvSpPr>
            <p:nvPr/>
          </p:nvSpPr>
          <p:spPr bwMode="auto">
            <a:xfrm>
              <a:off x="1632" y="2256"/>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Implementation</a:t>
              </a:r>
            </a:p>
          </p:txBody>
        </p:sp>
        <p:sp>
          <p:nvSpPr>
            <p:cNvPr id="131087" name="Rectangle 15"/>
            <p:cNvSpPr>
              <a:spLocks noChangeArrowheads="1"/>
            </p:cNvSpPr>
            <p:nvPr/>
          </p:nvSpPr>
          <p:spPr bwMode="auto">
            <a:xfrm>
              <a:off x="1632" y="2448"/>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V &amp; V</a:t>
              </a:r>
            </a:p>
          </p:txBody>
        </p:sp>
        <p:sp>
          <p:nvSpPr>
            <p:cNvPr id="131088" name="AutoShape 16"/>
            <p:cNvSpPr>
              <a:spLocks noChangeArrowheads="1"/>
            </p:cNvSpPr>
            <p:nvPr/>
          </p:nvSpPr>
          <p:spPr bwMode="auto">
            <a:xfrm rot="10800000" flipH="1">
              <a:off x="1920" y="2640"/>
              <a:ext cx="19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75 w 21600"/>
                <a:gd name="T13" fmla="*/ 2925 h 21600"/>
                <a:gd name="T14" fmla="*/ 18225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bg1"/>
            </a:solidFill>
            <a:ln w="9525">
              <a:solidFill>
                <a:schemeClr val="tx1"/>
              </a:solidFill>
              <a:miter lim="800000"/>
              <a:headEnd/>
              <a:tailEnd/>
            </a:ln>
          </p:spPr>
          <p:txBody>
            <a:bodyPr wrap="none" anchor="ctr"/>
            <a:lstStyle/>
            <a:p>
              <a:endParaRPr lang="en-US"/>
            </a:p>
          </p:txBody>
        </p:sp>
        <p:sp>
          <p:nvSpPr>
            <p:cNvPr id="131089" name="AutoShape 17"/>
            <p:cNvSpPr>
              <a:spLocks noChangeArrowheads="1"/>
            </p:cNvSpPr>
            <p:nvPr/>
          </p:nvSpPr>
          <p:spPr bwMode="auto">
            <a:xfrm flipH="1">
              <a:off x="2544" y="2448"/>
              <a:ext cx="19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75 w 21600"/>
                <a:gd name="T13" fmla="*/ 2925 h 21600"/>
                <a:gd name="T14" fmla="*/ 18225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bg1"/>
            </a:solidFill>
            <a:ln w="9525">
              <a:solidFill>
                <a:schemeClr val="tx1"/>
              </a:solidFill>
              <a:miter lim="800000"/>
              <a:headEnd/>
              <a:tailEnd/>
            </a:ln>
          </p:spPr>
          <p:txBody>
            <a:bodyPr wrap="none" anchor="ctr"/>
            <a:lstStyle/>
            <a:p>
              <a:endParaRPr lang="en-US"/>
            </a:p>
          </p:txBody>
        </p:sp>
        <p:sp>
          <p:nvSpPr>
            <p:cNvPr id="131090" name="Rectangle 18"/>
            <p:cNvSpPr>
              <a:spLocks noChangeArrowheads="1"/>
            </p:cNvSpPr>
            <p:nvPr/>
          </p:nvSpPr>
          <p:spPr bwMode="auto">
            <a:xfrm>
              <a:off x="2112" y="2832"/>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Testing</a:t>
              </a:r>
            </a:p>
          </p:txBody>
        </p:sp>
        <p:sp>
          <p:nvSpPr>
            <p:cNvPr id="131091" name="Rectangle 19"/>
            <p:cNvSpPr>
              <a:spLocks noChangeArrowheads="1"/>
            </p:cNvSpPr>
            <p:nvPr/>
          </p:nvSpPr>
          <p:spPr bwMode="auto">
            <a:xfrm>
              <a:off x="2112" y="3024"/>
              <a:ext cx="912" cy="192"/>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1400">
                  <a:latin typeface="Times New Roman" charset="0"/>
                </a:rPr>
                <a:t>V &amp; V</a:t>
              </a:r>
            </a:p>
          </p:txBody>
        </p:sp>
        <p:sp>
          <p:nvSpPr>
            <p:cNvPr id="131092" name="AutoShape 20"/>
            <p:cNvSpPr>
              <a:spLocks noChangeArrowheads="1"/>
            </p:cNvSpPr>
            <p:nvPr/>
          </p:nvSpPr>
          <p:spPr bwMode="auto">
            <a:xfrm rot="10800000" flipH="1">
              <a:off x="2400" y="3216"/>
              <a:ext cx="19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75 w 21600"/>
                <a:gd name="T13" fmla="*/ 2925 h 21600"/>
                <a:gd name="T14" fmla="*/ 18225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bg1"/>
            </a:solidFill>
            <a:ln w="9525">
              <a:solidFill>
                <a:schemeClr val="tx1"/>
              </a:solidFill>
              <a:miter lim="800000"/>
              <a:headEnd/>
              <a:tailEnd/>
            </a:ln>
          </p:spPr>
          <p:txBody>
            <a:bodyPr wrap="none" anchor="ctr"/>
            <a:lstStyle/>
            <a:p>
              <a:endParaRPr lang="en-US"/>
            </a:p>
          </p:txBody>
        </p:sp>
        <p:sp>
          <p:nvSpPr>
            <p:cNvPr id="131093" name="AutoShape 21"/>
            <p:cNvSpPr>
              <a:spLocks noChangeArrowheads="1"/>
            </p:cNvSpPr>
            <p:nvPr/>
          </p:nvSpPr>
          <p:spPr bwMode="auto">
            <a:xfrm flipH="1">
              <a:off x="3024" y="3024"/>
              <a:ext cx="19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375 w 21600"/>
                <a:gd name="T13" fmla="*/ 2925 h 21600"/>
                <a:gd name="T14" fmla="*/ 18225 w 21600"/>
                <a:gd name="T15" fmla="*/ 9225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bg1"/>
            </a:solidFill>
            <a:ln w="9525">
              <a:solidFill>
                <a:schemeClr val="tx1"/>
              </a:solidFill>
              <a:miter lim="800000"/>
              <a:headEnd/>
              <a:tailEnd/>
            </a:ln>
          </p:spPr>
          <p:txBody>
            <a:bodyPr wrap="none" anchor="ctr"/>
            <a:lstStyle/>
            <a:p>
              <a:endParaRPr lang="en-US"/>
            </a:p>
          </p:txBody>
        </p:sp>
      </p:gr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29" name="Rectangle 2"/>
          <p:cNvSpPr>
            <a:spLocks noGrp="1" noChangeArrowheads="1"/>
          </p:cNvSpPr>
          <p:nvPr>
            <p:ph type="title"/>
          </p:nvPr>
        </p:nvSpPr>
        <p:spPr/>
        <p:txBody>
          <a:bodyPr/>
          <a:lstStyle/>
          <a:p>
            <a:pPr eaLnBrk="1" hangingPunct="1"/>
            <a:r>
              <a:rPr lang="en-GB" altLang="zh-CN" sz="3800">
                <a:latin typeface="Garamond" charset="0"/>
                <a:ea typeface="宋体" charset="0"/>
              </a:rPr>
              <a:t>Three-Tier Architecture</a:t>
            </a:r>
            <a:br>
              <a:rPr lang="en-GB" altLang="zh-CN" sz="3800">
                <a:latin typeface="Garamond" charset="0"/>
                <a:ea typeface="宋体" charset="0"/>
              </a:rPr>
            </a:br>
            <a:r>
              <a:rPr lang="en-GB" altLang="zh-CN" sz="3800">
                <a:latin typeface="Garamond" charset="0"/>
                <a:ea typeface="宋体" charset="0"/>
              </a:rPr>
              <a:t>from Sommerville</a:t>
            </a:r>
            <a:endParaRPr lang="en-GB" altLang="zh-CN">
              <a:latin typeface="Garamond" charset="0"/>
              <a:ea typeface="宋体" charset="0"/>
            </a:endParaRPr>
          </a:p>
        </p:txBody>
      </p:sp>
      <p:sp>
        <p:nvSpPr>
          <p:cNvPr id="1174530"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AACFC84-A68D-6A4A-8324-5F5A86EFBD9E}" type="slidenum">
              <a:rPr lang="en-US" altLang="zh-CN" sz="1200">
                <a:latin typeface="Garamond" charset="0"/>
              </a:rPr>
              <a:pPr eaLnBrk="1" hangingPunct="1"/>
              <a:t>570</a:t>
            </a:fld>
            <a:endParaRPr lang="en-US" altLang="zh-CN" sz="1200">
              <a:latin typeface="Garamond" charset="0"/>
            </a:endParaRPr>
          </a:p>
        </p:txBody>
      </p:sp>
      <p:pic>
        <p:nvPicPr>
          <p:cNvPr id="1174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88" y="2141538"/>
            <a:ext cx="8034337" cy="353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77" name="Rectangle 2"/>
          <p:cNvSpPr>
            <a:spLocks noGrp="1" noChangeArrowheads="1"/>
          </p:cNvSpPr>
          <p:nvPr>
            <p:ph type="title"/>
          </p:nvPr>
        </p:nvSpPr>
        <p:spPr/>
        <p:txBody>
          <a:bodyPr/>
          <a:lstStyle/>
          <a:p>
            <a:pPr eaLnBrk="1" hangingPunct="1"/>
            <a:r>
              <a:rPr lang="en-US" altLang="zh-CN" sz="3800">
                <a:latin typeface="Garamond" charset="0"/>
                <a:ea typeface="宋体" charset="0"/>
              </a:rPr>
              <a:t>Distributed Object Architectures</a:t>
            </a:r>
            <a:endParaRPr lang="en-US" altLang="zh-CN">
              <a:latin typeface="Garamond" charset="0"/>
              <a:ea typeface="宋体" charset="0"/>
            </a:endParaRPr>
          </a:p>
        </p:txBody>
      </p:sp>
      <p:sp>
        <p:nvSpPr>
          <p:cNvPr id="1176578" name="Rectangle 3"/>
          <p:cNvSpPr>
            <a:spLocks noGrp="1" noChangeArrowheads="1"/>
          </p:cNvSpPr>
          <p:nvPr>
            <p:ph idx="1"/>
          </p:nvPr>
        </p:nvSpPr>
        <p:spPr/>
        <p:txBody>
          <a:bodyPr/>
          <a:lstStyle/>
          <a:p>
            <a:pPr eaLnBrk="1" hangingPunct="1"/>
            <a:r>
              <a:rPr lang="en-US" altLang="zh-CN" sz="2600">
                <a:latin typeface="Arial" charset="0"/>
                <a:ea typeface="宋体" charset="0"/>
              </a:rPr>
              <a:t>No distinctions made between client objects and server objects</a:t>
            </a:r>
          </a:p>
          <a:p>
            <a:pPr eaLnBrk="1" hangingPunct="1"/>
            <a:r>
              <a:rPr lang="en-US" altLang="zh-CN" sz="2600">
                <a:latin typeface="Arial" charset="0"/>
                <a:ea typeface="宋体" charset="0"/>
              </a:rPr>
              <a:t>Each distributable entity is an object that both provides and consumes services</a:t>
            </a:r>
          </a:p>
          <a:p>
            <a:pPr eaLnBrk="1" hangingPunct="1"/>
            <a:r>
              <a:rPr lang="en-US" altLang="zh-CN" sz="2600">
                <a:latin typeface="Arial" charset="0"/>
                <a:ea typeface="宋体" charset="0"/>
              </a:rPr>
              <a:t>Object communication is though an object request broker (middleware or software bus)</a:t>
            </a:r>
          </a:p>
          <a:p>
            <a:pPr eaLnBrk="1" hangingPunct="1"/>
            <a:r>
              <a:rPr lang="en-US" altLang="zh-CN" sz="2600">
                <a:latin typeface="Arial" charset="0"/>
                <a:ea typeface="宋体" charset="0"/>
              </a:rPr>
              <a:t>More complex to design than client/server systems</a:t>
            </a:r>
          </a:p>
        </p:txBody>
      </p:sp>
      <p:sp>
        <p:nvSpPr>
          <p:cNvPr id="11765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0AA56E2-B731-084A-B864-49522F5BE0BD}" type="slidenum">
              <a:rPr lang="en-US" altLang="zh-CN" sz="1200">
                <a:latin typeface="Garamond" charset="0"/>
              </a:rPr>
              <a:pPr eaLnBrk="1" hangingPunct="1"/>
              <a:t>571</a:t>
            </a:fld>
            <a:endParaRPr lang="en-US" altLang="zh-CN" sz="1200">
              <a:latin typeface="Garamond" charset="0"/>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625" name="Rectangle 2"/>
          <p:cNvSpPr>
            <a:spLocks noGrp="1" noChangeArrowheads="1"/>
          </p:cNvSpPr>
          <p:nvPr>
            <p:ph type="title"/>
          </p:nvPr>
        </p:nvSpPr>
        <p:spPr>
          <a:xfrm>
            <a:off x="685800" y="381000"/>
            <a:ext cx="7772400" cy="1143000"/>
          </a:xfrm>
        </p:spPr>
        <p:txBody>
          <a:bodyPr/>
          <a:lstStyle/>
          <a:p>
            <a:pPr eaLnBrk="1" hangingPunct="1"/>
            <a:r>
              <a:rPr lang="en-GB" altLang="zh-CN" sz="3800">
                <a:latin typeface="Garamond" charset="0"/>
                <a:ea typeface="宋体" charset="0"/>
              </a:rPr>
              <a:t>Distributed Object Architecture</a:t>
            </a:r>
            <a:endParaRPr lang="en-GB" altLang="zh-CN">
              <a:latin typeface="Garamond" charset="0"/>
              <a:ea typeface="宋体" charset="0"/>
            </a:endParaRPr>
          </a:p>
        </p:txBody>
      </p:sp>
      <p:sp>
        <p:nvSpPr>
          <p:cNvPr id="1178626"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7204F48-18AD-BF49-A206-A911379F7778}" type="slidenum">
              <a:rPr lang="en-US" altLang="zh-CN" sz="1200">
                <a:latin typeface="Garamond" charset="0"/>
              </a:rPr>
              <a:pPr eaLnBrk="1" hangingPunct="1"/>
              <a:t>572</a:t>
            </a:fld>
            <a:endParaRPr lang="en-US" altLang="zh-CN" sz="1200">
              <a:latin typeface="Garamond" charset="0"/>
            </a:endParaRPr>
          </a:p>
        </p:txBody>
      </p:sp>
      <p:pic>
        <p:nvPicPr>
          <p:cNvPr id="1178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911350"/>
            <a:ext cx="7269162" cy="375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3" name="Rectangle 2"/>
          <p:cNvSpPr>
            <a:spLocks noGrp="1" noChangeArrowheads="1"/>
          </p:cNvSpPr>
          <p:nvPr>
            <p:ph type="title"/>
          </p:nvPr>
        </p:nvSpPr>
        <p:spPr/>
        <p:txBody>
          <a:bodyPr/>
          <a:lstStyle/>
          <a:p>
            <a:pPr eaLnBrk="1" hangingPunct="1"/>
            <a:r>
              <a:rPr lang="en-US" altLang="zh-CN" sz="3800">
                <a:latin typeface="Garamond" charset="0"/>
                <a:ea typeface="宋体" charset="0"/>
              </a:rPr>
              <a:t>Distributed Object Architecture</a:t>
            </a:r>
            <a:br>
              <a:rPr lang="en-US" altLang="zh-CN" sz="3800">
                <a:latin typeface="Garamond" charset="0"/>
                <a:ea typeface="宋体" charset="0"/>
              </a:rPr>
            </a:br>
            <a:r>
              <a:rPr lang="en-US" altLang="zh-CN" sz="3800">
                <a:latin typeface="Garamond" charset="0"/>
                <a:ea typeface="宋体" charset="0"/>
              </a:rPr>
              <a:t>Advantages</a:t>
            </a:r>
            <a:endParaRPr lang="en-US" altLang="zh-CN">
              <a:latin typeface="Garamond" charset="0"/>
              <a:ea typeface="宋体" charset="0"/>
            </a:endParaRPr>
          </a:p>
        </p:txBody>
      </p:sp>
      <p:sp>
        <p:nvSpPr>
          <p:cNvPr id="1180674" name="Rectangle 3"/>
          <p:cNvSpPr>
            <a:spLocks noGrp="1" noChangeArrowheads="1"/>
          </p:cNvSpPr>
          <p:nvPr>
            <p:ph idx="1"/>
          </p:nvPr>
        </p:nvSpPr>
        <p:spPr/>
        <p:txBody>
          <a:bodyPr/>
          <a:lstStyle/>
          <a:p>
            <a:pPr eaLnBrk="1" hangingPunct="1"/>
            <a:r>
              <a:rPr lang="en-US" altLang="zh-CN" sz="2600">
                <a:latin typeface="Arial" charset="0"/>
                <a:ea typeface="宋体" charset="0"/>
              </a:rPr>
              <a:t>Allows system designer to delay decisions on where and how services should be provided</a:t>
            </a:r>
          </a:p>
          <a:p>
            <a:pPr eaLnBrk="1" hangingPunct="1"/>
            <a:r>
              <a:rPr lang="en-US" altLang="zh-CN" sz="2600">
                <a:latin typeface="Arial" charset="0"/>
                <a:ea typeface="宋体" charset="0"/>
              </a:rPr>
              <a:t>Very open architecture that allows new resources to be added as required</a:t>
            </a:r>
          </a:p>
          <a:p>
            <a:pPr eaLnBrk="1" hangingPunct="1"/>
            <a:r>
              <a:rPr lang="en-US" altLang="zh-CN" sz="2600">
                <a:latin typeface="Arial" charset="0"/>
                <a:ea typeface="宋体" charset="0"/>
              </a:rPr>
              <a:t>System is flexible and scalable</a:t>
            </a:r>
          </a:p>
          <a:p>
            <a:pPr eaLnBrk="1" hangingPunct="1"/>
            <a:r>
              <a:rPr lang="en-US" altLang="zh-CN" sz="2600">
                <a:latin typeface="Arial" charset="0"/>
                <a:ea typeface="宋体" charset="0"/>
              </a:rPr>
              <a:t>Dynamic reconfiguration is possible by allowing objects to migrate across the network as required</a:t>
            </a:r>
          </a:p>
        </p:txBody>
      </p:sp>
      <p:sp>
        <p:nvSpPr>
          <p:cNvPr id="11806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F02BAE2-4514-3044-859E-2E0B2DF6CA2E}" type="slidenum">
              <a:rPr lang="en-US" altLang="zh-CN" sz="1200">
                <a:latin typeface="Garamond" charset="0"/>
              </a:rPr>
              <a:pPr eaLnBrk="1" hangingPunct="1"/>
              <a:t>573</a:t>
            </a:fld>
            <a:endParaRPr lang="en-US" altLang="zh-CN" sz="1200">
              <a:latin typeface="Garamond" charset="0"/>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1" name="Rectangle 2"/>
          <p:cNvSpPr>
            <a:spLocks noGrp="1" noChangeArrowheads="1"/>
          </p:cNvSpPr>
          <p:nvPr>
            <p:ph type="title"/>
          </p:nvPr>
        </p:nvSpPr>
        <p:spPr/>
        <p:txBody>
          <a:bodyPr/>
          <a:lstStyle/>
          <a:p>
            <a:pPr eaLnBrk="1" hangingPunct="1"/>
            <a:r>
              <a:rPr lang="en-US" altLang="zh-CN" sz="3800">
                <a:latin typeface="Garamond" charset="0"/>
                <a:ea typeface="宋体" charset="0"/>
              </a:rPr>
              <a:t>Uses of Distributed Object Architectures</a:t>
            </a:r>
          </a:p>
        </p:txBody>
      </p:sp>
      <p:sp>
        <p:nvSpPr>
          <p:cNvPr id="1182722" name="Rectangle 3"/>
          <p:cNvSpPr>
            <a:spLocks noGrp="1" noChangeArrowheads="1"/>
          </p:cNvSpPr>
          <p:nvPr>
            <p:ph idx="1"/>
          </p:nvPr>
        </p:nvSpPr>
        <p:spPr/>
        <p:txBody>
          <a:bodyPr/>
          <a:lstStyle/>
          <a:p>
            <a:pPr eaLnBrk="1" hangingPunct="1">
              <a:lnSpc>
                <a:spcPct val="90000"/>
              </a:lnSpc>
            </a:pPr>
            <a:r>
              <a:rPr lang="en-US" altLang="zh-CN">
                <a:latin typeface="Arial" charset="0"/>
                <a:ea typeface="宋体" charset="0"/>
              </a:rPr>
              <a:t>As a logical model that allows you to structure and organise the system</a:t>
            </a:r>
          </a:p>
          <a:p>
            <a:pPr lvl="1" eaLnBrk="1" hangingPunct="1">
              <a:lnSpc>
                <a:spcPct val="90000"/>
              </a:lnSpc>
            </a:pPr>
            <a:r>
              <a:rPr lang="en-US" altLang="zh-CN">
                <a:latin typeface="Arial" charset="0"/>
                <a:ea typeface="宋体" charset="0"/>
              </a:rPr>
              <a:t>think about how to provide application functionality solely in terms of services and combinations of services</a:t>
            </a:r>
          </a:p>
          <a:p>
            <a:pPr eaLnBrk="1" hangingPunct="1">
              <a:lnSpc>
                <a:spcPct val="90000"/>
              </a:lnSpc>
            </a:pPr>
            <a:r>
              <a:rPr lang="en-US" altLang="zh-CN">
                <a:latin typeface="Arial" charset="0"/>
                <a:ea typeface="宋体" charset="0"/>
              </a:rPr>
              <a:t>As a flexible approach to the implementation of client/server systems</a:t>
            </a:r>
          </a:p>
          <a:p>
            <a:pPr lvl="1" eaLnBrk="1" hangingPunct="1">
              <a:lnSpc>
                <a:spcPct val="90000"/>
              </a:lnSpc>
            </a:pPr>
            <a:r>
              <a:rPr lang="en-US" altLang="zh-CN">
                <a:latin typeface="Arial" charset="0"/>
                <a:ea typeface="宋体" charset="0"/>
              </a:rPr>
              <a:t>the logical model of the system is client/server with both clients and servers realised as distributed object communicating through a software bus</a:t>
            </a:r>
          </a:p>
        </p:txBody>
      </p:sp>
      <p:sp>
        <p:nvSpPr>
          <p:cNvPr id="11827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F248FEE-51D3-C447-BE38-412A6FCC0AC7}" type="slidenum">
              <a:rPr lang="en-US" altLang="zh-CN" sz="1200">
                <a:latin typeface="Garamond" charset="0"/>
              </a:rPr>
              <a:pPr eaLnBrk="1" hangingPunct="1"/>
              <a:t>574</a:t>
            </a:fld>
            <a:endParaRPr lang="en-US" altLang="zh-CN" sz="1200">
              <a:latin typeface="Garamond" charset="0"/>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69" name="Rectangle 2"/>
          <p:cNvSpPr>
            <a:spLocks noGrp="1" noChangeArrowheads="1"/>
          </p:cNvSpPr>
          <p:nvPr>
            <p:ph type="title"/>
          </p:nvPr>
        </p:nvSpPr>
        <p:spPr>
          <a:xfrm>
            <a:off x="685800" y="381000"/>
            <a:ext cx="7772400" cy="1143000"/>
          </a:xfrm>
        </p:spPr>
        <p:txBody>
          <a:bodyPr/>
          <a:lstStyle/>
          <a:p>
            <a:pPr eaLnBrk="1" hangingPunct="1"/>
            <a:r>
              <a:rPr lang="en-GB" altLang="zh-CN" sz="3800">
                <a:latin typeface="Garamond" charset="0"/>
                <a:ea typeface="宋体" charset="0"/>
              </a:rPr>
              <a:t>Data Mining System Example</a:t>
            </a:r>
            <a:endParaRPr lang="en-GB" altLang="zh-CN">
              <a:latin typeface="Garamond" charset="0"/>
              <a:ea typeface="宋体" charset="0"/>
            </a:endParaRPr>
          </a:p>
        </p:txBody>
      </p:sp>
      <p:sp>
        <p:nvSpPr>
          <p:cNvPr id="1184770"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11FF42A-7BD4-A545-B040-01B0559460B0}" type="slidenum">
              <a:rPr lang="en-US" altLang="zh-CN" sz="1200">
                <a:latin typeface="Garamond" charset="0"/>
              </a:rPr>
              <a:pPr eaLnBrk="1" hangingPunct="1"/>
              <a:t>575</a:t>
            </a:fld>
            <a:endParaRPr lang="en-US" altLang="zh-CN" sz="1200">
              <a:latin typeface="Garamond" charset="0"/>
            </a:endParaRPr>
          </a:p>
        </p:txBody>
      </p:sp>
      <p:pic>
        <p:nvPicPr>
          <p:cNvPr id="1184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835150"/>
            <a:ext cx="7115175" cy="3849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6817" name="Rectangle 2"/>
          <p:cNvSpPr>
            <a:spLocks noGrp="1" noChangeArrowheads="1"/>
          </p:cNvSpPr>
          <p:nvPr>
            <p:ph type="title"/>
          </p:nvPr>
        </p:nvSpPr>
        <p:spPr/>
        <p:txBody>
          <a:bodyPr/>
          <a:lstStyle/>
          <a:p>
            <a:pPr eaLnBrk="1" hangingPunct="1"/>
            <a:r>
              <a:rPr lang="en-US" altLang="zh-CN" sz="3800">
                <a:latin typeface="Garamond" charset="0"/>
                <a:ea typeface="宋体" charset="0"/>
              </a:rPr>
              <a:t>CORBA</a:t>
            </a:r>
            <a:endParaRPr lang="en-US" altLang="zh-CN">
              <a:latin typeface="Garamond" charset="0"/>
              <a:ea typeface="宋体" charset="0"/>
            </a:endParaRPr>
          </a:p>
        </p:txBody>
      </p:sp>
      <p:sp>
        <p:nvSpPr>
          <p:cNvPr id="1186818" name="Rectangle 3"/>
          <p:cNvSpPr>
            <a:spLocks noGrp="1" noChangeArrowheads="1"/>
          </p:cNvSpPr>
          <p:nvPr>
            <p:ph idx="1"/>
          </p:nvPr>
        </p:nvSpPr>
        <p:spPr/>
        <p:txBody>
          <a:bodyPr/>
          <a:lstStyle/>
          <a:p>
            <a:pPr eaLnBrk="1" hangingPunct="1"/>
            <a:r>
              <a:rPr lang="en-US" altLang="zh-CN" sz="2600">
                <a:latin typeface="Arial" charset="0"/>
                <a:ea typeface="宋体" charset="0"/>
              </a:rPr>
              <a:t>International standard for an Object Request Broker (e.g. middleware) to manage distributed object communication</a:t>
            </a:r>
          </a:p>
          <a:p>
            <a:pPr eaLnBrk="1" hangingPunct="1"/>
            <a:r>
              <a:rPr lang="en-US" altLang="zh-CN" sz="2600">
                <a:latin typeface="Arial" charset="0"/>
                <a:ea typeface="宋体" charset="0"/>
              </a:rPr>
              <a:t>Largely platform and language independent (by having versions for several OO environments)</a:t>
            </a:r>
          </a:p>
          <a:p>
            <a:pPr eaLnBrk="1" hangingPunct="1"/>
            <a:r>
              <a:rPr lang="en-US" altLang="zh-CN" sz="2600">
                <a:latin typeface="Arial" charset="0"/>
                <a:ea typeface="宋体" charset="0"/>
              </a:rPr>
              <a:t>DCOM is Microsoft’s alternative approach (but it is highly platform dependent)</a:t>
            </a:r>
          </a:p>
        </p:txBody>
      </p:sp>
      <p:sp>
        <p:nvSpPr>
          <p:cNvPr id="11868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F027E03-EF2B-6C4E-A7D8-2C4F1D418FD8}" type="slidenum">
              <a:rPr lang="en-US" altLang="zh-CN" sz="1200">
                <a:latin typeface="Garamond" charset="0"/>
              </a:rPr>
              <a:pPr eaLnBrk="1" hangingPunct="1"/>
              <a:t>576</a:t>
            </a:fld>
            <a:endParaRPr lang="en-US" altLang="zh-CN" sz="1200">
              <a:latin typeface="Garamond" charset="0"/>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8865" name="Rectangle 2"/>
          <p:cNvSpPr>
            <a:spLocks noGrp="1" noChangeArrowheads="1"/>
          </p:cNvSpPr>
          <p:nvPr>
            <p:ph type="title"/>
          </p:nvPr>
        </p:nvSpPr>
        <p:spPr/>
        <p:txBody>
          <a:bodyPr/>
          <a:lstStyle/>
          <a:p>
            <a:pPr eaLnBrk="1" hangingPunct="1"/>
            <a:r>
              <a:rPr lang="en-US" altLang="zh-CN" sz="3800">
                <a:latin typeface="Garamond" charset="0"/>
                <a:ea typeface="宋体" charset="0"/>
              </a:rPr>
              <a:t>CORBA Services</a:t>
            </a:r>
          </a:p>
        </p:txBody>
      </p:sp>
      <p:sp>
        <p:nvSpPr>
          <p:cNvPr id="1188866" name="Rectangle 3"/>
          <p:cNvSpPr>
            <a:spLocks noGrp="1" noChangeArrowheads="1"/>
          </p:cNvSpPr>
          <p:nvPr>
            <p:ph idx="1"/>
          </p:nvPr>
        </p:nvSpPr>
        <p:spPr/>
        <p:txBody>
          <a:bodyPr/>
          <a:lstStyle/>
          <a:p>
            <a:pPr eaLnBrk="1" hangingPunct="1"/>
            <a:r>
              <a:rPr lang="en-US" altLang="zh-CN" sz="2600">
                <a:latin typeface="Arial" charset="0"/>
                <a:ea typeface="宋体" charset="0"/>
              </a:rPr>
              <a:t>Naming and trading services</a:t>
            </a:r>
          </a:p>
          <a:p>
            <a:pPr marL="742950" lvl="1" indent="-285750" eaLnBrk="1" hangingPunct="1"/>
            <a:r>
              <a:rPr lang="en-US" altLang="zh-CN" sz="2200">
                <a:latin typeface="Arial" charset="0"/>
                <a:ea typeface="宋体" charset="0"/>
              </a:rPr>
              <a:t>allow object to discover and refer to other objects on the network</a:t>
            </a:r>
          </a:p>
          <a:p>
            <a:pPr eaLnBrk="1" hangingPunct="1"/>
            <a:r>
              <a:rPr lang="en-US" altLang="zh-CN" sz="2600">
                <a:latin typeface="Arial" charset="0"/>
                <a:ea typeface="宋体" charset="0"/>
              </a:rPr>
              <a:t>Notification services</a:t>
            </a:r>
          </a:p>
          <a:p>
            <a:pPr marL="742950" lvl="1" indent="-285750" eaLnBrk="1" hangingPunct="1"/>
            <a:r>
              <a:rPr lang="en-US" altLang="zh-CN" sz="2200">
                <a:latin typeface="Arial" charset="0"/>
                <a:ea typeface="宋体" charset="0"/>
              </a:rPr>
              <a:t>allow objects to notify each other when events have occurred</a:t>
            </a:r>
          </a:p>
          <a:p>
            <a:pPr eaLnBrk="1" hangingPunct="1"/>
            <a:r>
              <a:rPr lang="en-US" altLang="zh-CN" sz="2600">
                <a:latin typeface="Arial" charset="0"/>
                <a:ea typeface="宋体" charset="0"/>
              </a:rPr>
              <a:t>Transaction services</a:t>
            </a:r>
          </a:p>
          <a:p>
            <a:pPr marL="742950" lvl="1" indent="-285750" eaLnBrk="1" hangingPunct="1"/>
            <a:r>
              <a:rPr lang="en-US" altLang="zh-CN" sz="2200">
                <a:latin typeface="Arial" charset="0"/>
                <a:ea typeface="宋体" charset="0"/>
              </a:rPr>
              <a:t>support atomic transactions and rollback on failure</a:t>
            </a:r>
          </a:p>
        </p:txBody>
      </p:sp>
      <p:sp>
        <p:nvSpPr>
          <p:cNvPr id="11888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E13BB9E-3CD4-8F4F-A81F-2F3452ECF27F}" type="slidenum">
              <a:rPr lang="en-US" altLang="zh-CN" sz="1200">
                <a:latin typeface="Garamond" charset="0"/>
              </a:rPr>
              <a:pPr eaLnBrk="1" hangingPunct="1"/>
              <a:t>577</a:t>
            </a:fld>
            <a:endParaRPr lang="en-US" altLang="zh-CN" sz="1200">
              <a:latin typeface="Garamond" charset="0"/>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913" name="Rectangle 2"/>
          <p:cNvSpPr>
            <a:spLocks noGrp="1" noChangeArrowheads="1"/>
          </p:cNvSpPr>
          <p:nvPr>
            <p:ph type="title"/>
          </p:nvPr>
        </p:nvSpPr>
        <p:spPr>
          <a:xfrm>
            <a:off x="609600" y="381000"/>
            <a:ext cx="7772400" cy="1143000"/>
          </a:xfrm>
        </p:spPr>
        <p:txBody>
          <a:bodyPr/>
          <a:lstStyle/>
          <a:p>
            <a:pPr eaLnBrk="1" hangingPunct="1"/>
            <a:r>
              <a:rPr lang="en-GB" altLang="zh-CN" sz="3800">
                <a:latin typeface="Garamond" charset="0"/>
                <a:ea typeface="宋体" charset="0"/>
              </a:rPr>
              <a:t>CORBA Application Structure</a:t>
            </a:r>
            <a:endParaRPr lang="en-GB" altLang="zh-CN">
              <a:latin typeface="Garamond" charset="0"/>
              <a:ea typeface="宋体" charset="0"/>
            </a:endParaRPr>
          </a:p>
        </p:txBody>
      </p:sp>
      <p:sp>
        <p:nvSpPr>
          <p:cNvPr id="1190914"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8BE58B6-CCBC-024C-9C22-E7F896D1FA84}" type="slidenum">
              <a:rPr lang="en-US" altLang="zh-CN" sz="1200">
                <a:latin typeface="Garamond" charset="0"/>
              </a:rPr>
              <a:pPr eaLnBrk="1" hangingPunct="1"/>
              <a:t>578</a:t>
            </a:fld>
            <a:endParaRPr lang="en-US" altLang="zh-CN" sz="1200">
              <a:latin typeface="Garamond" charset="0"/>
            </a:endParaRPr>
          </a:p>
        </p:txBody>
      </p:sp>
      <p:pic>
        <p:nvPicPr>
          <p:cNvPr id="1190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5" y="1758950"/>
            <a:ext cx="7958138" cy="407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1" name="Rectangle 2"/>
          <p:cNvSpPr>
            <a:spLocks noGrp="1" noChangeArrowheads="1"/>
          </p:cNvSpPr>
          <p:nvPr>
            <p:ph type="title"/>
          </p:nvPr>
        </p:nvSpPr>
        <p:spPr/>
        <p:txBody>
          <a:bodyPr/>
          <a:lstStyle/>
          <a:p>
            <a:pPr eaLnBrk="1" hangingPunct="1"/>
            <a:r>
              <a:rPr lang="en-US" altLang="zh-CN" sz="3800">
                <a:latin typeface="Garamond" charset="0"/>
                <a:ea typeface="宋体" charset="0"/>
              </a:rPr>
              <a:t>CORBA Standards</a:t>
            </a:r>
          </a:p>
        </p:txBody>
      </p:sp>
      <p:sp>
        <p:nvSpPr>
          <p:cNvPr id="1192962" name="Rectangle 3"/>
          <p:cNvSpPr>
            <a:spLocks noGrp="1" noChangeArrowheads="1"/>
          </p:cNvSpPr>
          <p:nvPr>
            <p:ph idx="1"/>
          </p:nvPr>
        </p:nvSpPr>
        <p:spPr/>
        <p:txBody>
          <a:bodyPr/>
          <a:lstStyle/>
          <a:p>
            <a:pPr eaLnBrk="1" hangingPunct="1"/>
            <a:r>
              <a:rPr lang="en-US" altLang="zh-CN" sz="2600">
                <a:latin typeface="Arial" charset="0"/>
                <a:ea typeface="宋体" charset="0"/>
              </a:rPr>
              <a:t>Provides a model for application objects</a:t>
            </a:r>
          </a:p>
          <a:p>
            <a:pPr marL="742950" lvl="1" indent="-285750" eaLnBrk="1" hangingPunct="1"/>
            <a:r>
              <a:rPr lang="en-US" altLang="zh-CN" sz="2200">
                <a:latin typeface="Arial" charset="0"/>
                <a:ea typeface="宋体" charset="0"/>
              </a:rPr>
              <a:t>COBRA objects encapsulate a state with a well-defined, language neutral interface</a:t>
            </a:r>
          </a:p>
          <a:p>
            <a:pPr eaLnBrk="1" hangingPunct="1"/>
            <a:r>
              <a:rPr lang="en-US" altLang="zh-CN" sz="2600">
                <a:latin typeface="Arial" charset="0"/>
                <a:ea typeface="宋体" charset="0"/>
              </a:rPr>
              <a:t>A single object request broker that manages requests for object services</a:t>
            </a:r>
          </a:p>
          <a:p>
            <a:pPr eaLnBrk="1" hangingPunct="1"/>
            <a:r>
              <a:rPr lang="en-US" altLang="zh-CN" sz="2600">
                <a:latin typeface="Arial" charset="0"/>
                <a:ea typeface="宋体" charset="0"/>
              </a:rPr>
              <a:t>A set of object services that may be of use to many distributed applications</a:t>
            </a:r>
          </a:p>
          <a:p>
            <a:pPr eaLnBrk="1" hangingPunct="1"/>
            <a:r>
              <a:rPr lang="en-US" altLang="zh-CN" sz="2600">
                <a:latin typeface="Arial" charset="0"/>
                <a:ea typeface="宋体" charset="0"/>
              </a:rPr>
              <a:t>A set of common components built on top of these services</a:t>
            </a:r>
          </a:p>
        </p:txBody>
      </p:sp>
      <p:sp>
        <p:nvSpPr>
          <p:cNvPr id="11929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1FD083D-3F8F-D54B-B01F-FA9DECAEC2B7}" type="slidenum">
              <a:rPr lang="en-US" altLang="zh-CN" sz="1200">
                <a:latin typeface="Garamond" charset="0"/>
              </a:rPr>
              <a:pPr eaLnBrk="1" hangingPunct="1"/>
              <a:t>579</a:t>
            </a:fld>
            <a:endParaRPr lang="en-US" altLang="zh-CN" sz="1200">
              <a:latin typeface="Garamond"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a:xfrm>
            <a:off x="711200" y="342900"/>
            <a:ext cx="7772400" cy="1143000"/>
          </a:xfrm>
        </p:spPr>
        <p:txBody>
          <a:bodyPr/>
          <a:lstStyle/>
          <a:p>
            <a:pPr eaLnBrk="1" hangingPunct="1"/>
            <a:r>
              <a:rPr lang="en-US" altLang="zh-CN">
                <a:latin typeface="Garamond" charset="0"/>
                <a:ea typeface="宋体" charset="0"/>
              </a:rPr>
              <a:t>Waterfall Model (cntd)</a:t>
            </a:r>
          </a:p>
        </p:txBody>
      </p:sp>
      <p:sp>
        <p:nvSpPr>
          <p:cNvPr id="133122" name="Rectangle 3"/>
          <p:cNvSpPr>
            <a:spLocks noGrp="1" noChangeArrowheads="1"/>
          </p:cNvSpPr>
          <p:nvPr>
            <p:ph idx="1"/>
          </p:nvPr>
        </p:nvSpPr>
        <p:spPr>
          <a:xfrm>
            <a:off x="685800" y="1485900"/>
            <a:ext cx="7772400" cy="4610100"/>
          </a:xfrm>
        </p:spPr>
        <p:txBody>
          <a:bodyPr/>
          <a:lstStyle/>
          <a:p>
            <a:pPr eaLnBrk="1" hangingPunct="1"/>
            <a:r>
              <a:rPr lang="en-US" altLang="zh-CN">
                <a:latin typeface="Arial" charset="0"/>
                <a:ea typeface="宋体" charset="0"/>
              </a:rPr>
              <a:t>includes iteration and feedback</a:t>
            </a:r>
          </a:p>
          <a:p>
            <a:pPr eaLnBrk="1" hangingPunct="1"/>
            <a:r>
              <a:rPr lang="en-US" altLang="zh-CN">
                <a:latin typeface="Arial" charset="0"/>
                <a:ea typeface="宋体" charset="0"/>
              </a:rPr>
              <a:t>validation (</a:t>
            </a:r>
            <a:r>
              <a:rPr lang="en-US" altLang="zh-CN" i="1">
                <a:latin typeface="Arial" charset="0"/>
                <a:ea typeface="宋体" charset="0"/>
              </a:rPr>
              <a:t>are we building the right system</a:t>
            </a:r>
            <a:r>
              <a:rPr lang="en-US" altLang="zh-CN">
                <a:latin typeface="Arial" charset="0"/>
                <a:ea typeface="宋体" charset="0"/>
              </a:rPr>
              <a:t>?) and verification (</a:t>
            </a:r>
            <a:r>
              <a:rPr lang="en-US" altLang="zh-CN" i="1">
                <a:latin typeface="Arial" charset="0"/>
                <a:ea typeface="宋体" charset="0"/>
              </a:rPr>
              <a:t>are we building the system right</a:t>
            </a:r>
            <a:r>
              <a:rPr lang="en-US" altLang="zh-CN">
                <a:latin typeface="Arial" charset="0"/>
                <a:ea typeface="宋体" charset="0"/>
              </a:rPr>
              <a:t>?) after each step</a:t>
            </a:r>
          </a:p>
          <a:p>
            <a:pPr eaLnBrk="1" hangingPunct="1"/>
            <a:r>
              <a:rPr lang="en-US" altLang="zh-CN">
                <a:latin typeface="Arial" charset="0"/>
                <a:ea typeface="宋体" charset="0"/>
              </a:rPr>
              <a:t>user requirements are fixed as early as possible</a:t>
            </a:r>
          </a:p>
          <a:p>
            <a:pPr eaLnBrk="1" hangingPunct="1"/>
            <a:r>
              <a:rPr lang="en-US" altLang="zh-CN">
                <a:latin typeface="Arial" charset="0"/>
                <a:ea typeface="宋体" charset="0"/>
              </a:rPr>
              <a:t>problems</a:t>
            </a:r>
          </a:p>
          <a:p>
            <a:pPr lvl="1" eaLnBrk="1" hangingPunct="1"/>
            <a:r>
              <a:rPr lang="en-US" altLang="zh-CN">
                <a:latin typeface="Arial" charset="0"/>
                <a:ea typeface="宋体" charset="0"/>
              </a:rPr>
              <a:t>too rigid</a:t>
            </a:r>
          </a:p>
          <a:p>
            <a:pPr lvl="1" eaLnBrk="1" hangingPunct="1"/>
            <a:r>
              <a:rPr lang="en-US" altLang="zh-CN">
                <a:latin typeface="Arial" charset="0"/>
                <a:ea typeface="宋体" charset="0"/>
              </a:rPr>
              <a:t>developers cannot move between various abstraction levels</a:t>
            </a:r>
          </a:p>
        </p:txBody>
      </p:sp>
      <p:sp>
        <p:nvSpPr>
          <p:cNvPr id="1331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D9B5A7-593F-2640-945A-DF3A177C837C}" type="slidenum">
              <a:rPr lang="en-US" altLang="zh-CN" sz="1200">
                <a:latin typeface="Garamond" charset="0"/>
              </a:rPr>
              <a:pPr eaLnBrk="1" hangingPunct="1"/>
              <a:t>58</a:t>
            </a:fld>
            <a:endParaRPr lang="en-US" altLang="zh-CN" sz="1200">
              <a:latin typeface="Garamond" charset="0"/>
            </a:endParaRP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009" name="Rectangle 2"/>
          <p:cNvSpPr>
            <a:spLocks noGrp="1" noChangeArrowheads="1"/>
          </p:cNvSpPr>
          <p:nvPr>
            <p:ph type="title"/>
          </p:nvPr>
        </p:nvSpPr>
        <p:spPr/>
        <p:txBody>
          <a:bodyPr/>
          <a:lstStyle/>
          <a:p>
            <a:pPr eaLnBrk="1" hangingPunct="1"/>
            <a:r>
              <a:rPr lang="en-US" altLang="zh-CN" sz="3800">
                <a:latin typeface="Garamond" charset="0"/>
                <a:ea typeface="宋体" charset="0"/>
              </a:rPr>
              <a:t>Object Request Broker (ORB)</a:t>
            </a:r>
          </a:p>
        </p:txBody>
      </p:sp>
      <p:sp>
        <p:nvSpPr>
          <p:cNvPr id="1195010" name="Rectangle 3"/>
          <p:cNvSpPr>
            <a:spLocks noGrp="1" noChangeArrowheads="1"/>
          </p:cNvSpPr>
          <p:nvPr>
            <p:ph idx="1"/>
          </p:nvPr>
        </p:nvSpPr>
        <p:spPr/>
        <p:txBody>
          <a:bodyPr/>
          <a:lstStyle/>
          <a:p>
            <a:pPr eaLnBrk="1" hangingPunct="1"/>
            <a:r>
              <a:rPr lang="en-US" altLang="zh-CN" sz="2800">
                <a:latin typeface="Arial" charset="0"/>
                <a:ea typeface="宋体" charset="0"/>
              </a:rPr>
              <a:t>Handles object communications</a:t>
            </a:r>
          </a:p>
          <a:p>
            <a:pPr eaLnBrk="1" hangingPunct="1"/>
            <a:r>
              <a:rPr lang="en-US" altLang="zh-CN" sz="2800">
                <a:latin typeface="Arial" charset="0"/>
                <a:ea typeface="宋体" charset="0"/>
              </a:rPr>
              <a:t>Knows about all system objects and their interfaces</a:t>
            </a:r>
          </a:p>
          <a:p>
            <a:pPr eaLnBrk="1" hangingPunct="1"/>
            <a:r>
              <a:rPr lang="en-US" altLang="zh-CN" sz="2800">
                <a:latin typeface="Arial" charset="0"/>
                <a:ea typeface="宋体" charset="0"/>
              </a:rPr>
              <a:t>Using the ORB a client object binds an IDL (interface definition language) stub and defines the interface of the server object</a:t>
            </a:r>
          </a:p>
          <a:p>
            <a:pPr eaLnBrk="1" hangingPunct="1"/>
            <a:r>
              <a:rPr lang="en-US" altLang="zh-CN" sz="2800">
                <a:latin typeface="Arial" charset="0"/>
                <a:ea typeface="宋体" charset="0"/>
              </a:rPr>
              <a:t>Calling the stub results in calls to the ORB which calls the required object through a published IDL skeleton that links the interface to the service implementation</a:t>
            </a:r>
          </a:p>
        </p:txBody>
      </p:sp>
      <p:sp>
        <p:nvSpPr>
          <p:cNvPr id="11950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02F8F3A-E35E-7E46-8E8B-374CB533E212}" type="slidenum">
              <a:rPr lang="en-US" altLang="zh-CN" sz="1200">
                <a:latin typeface="Garamond" charset="0"/>
              </a:rPr>
              <a:pPr eaLnBrk="1" hangingPunct="1"/>
              <a:t>580</a:t>
            </a:fld>
            <a:endParaRPr lang="en-US" altLang="zh-CN" sz="1200">
              <a:latin typeface="Garamond" charset="0"/>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057" name="Rectangle 2"/>
          <p:cNvSpPr>
            <a:spLocks noGrp="1" noChangeArrowheads="1"/>
          </p:cNvSpPr>
          <p:nvPr>
            <p:ph type="title"/>
          </p:nvPr>
        </p:nvSpPr>
        <p:spPr>
          <a:xfrm>
            <a:off x="381000" y="263525"/>
            <a:ext cx="8188325" cy="1108075"/>
          </a:xfrm>
        </p:spPr>
        <p:txBody>
          <a:bodyPr/>
          <a:lstStyle/>
          <a:p>
            <a:pPr eaLnBrk="1" hangingPunct="1"/>
            <a:r>
              <a:rPr lang="en-GB" altLang="zh-CN" sz="3800">
                <a:latin typeface="Garamond" charset="0"/>
                <a:ea typeface="宋体" charset="0"/>
              </a:rPr>
              <a:t>ORB-based Communication</a:t>
            </a:r>
            <a:endParaRPr lang="en-GB" altLang="zh-CN">
              <a:latin typeface="Garamond" charset="0"/>
              <a:ea typeface="宋体" charset="0"/>
            </a:endParaRPr>
          </a:p>
        </p:txBody>
      </p:sp>
      <p:sp>
        <p:nvSpPr>
          <p:cNvPr id="1197058"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5E0BFE8-7571-504C-B144-60F967FF73CA}" type="slidenum">
              <a:rPr lang="en-US" altLang="zh-CN" sz="1200">
                <a:latin typeface="Garamond" charset="0"/>
              </a:rPr>
              <a:pPr eaLnBrk="1" hangingPunct="1"/>
              <a:t>581</a:t>
            </a:fld>
            <a:endParaRPr lang="en-US" altLang="zh-CN" sz="1200">
              <a:latin typeface="Garamond" charset="0"/>
            </a:endParaRPr>
          </a:p>
        </p:txBody>
      </p:sp>
      <p:pic>
        <p:nvPicPr>
          <p:cNvPr id="1197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925" y="1911350"/>
            <a:ext cx="8264525" cy="382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5" name="Rectangle 2"/>
          <p:cNvSpPr>
            <a:spLocks noGrp="1" noChangeArrowheads="1"/>
          </p:cNvSpPr>
          <p:nvPr>
            <p:ph type="title"/>
          </p:nvPr>
        </p:nvSpPr>
        <p:spPr/>
        <p:txBody>
          <a:bodyPr/>
          <a:lstStyle/>
          <a:p>
            <a:pPr eaLnBrk="1" hangingPunct="1"/>
            <a:r>
              <a:rPr lang="en-US" altLang="zh-CN" sz="3800">
                <a:latin typeface="Garamond" charset="0"/>
                <a:ea typeface="宋体" charset="0"/>
              </a:rPr>
              <a:t>Inter-ORB Communications</a:t>
            </a:r>
          </a:p>
        </p:txBody>
      </p:sp>
      <p:sp>
        <p:nvSpPr>
          <p:cNvPr id="1199106" name="Rectangle 3"/>
          <p:cNvSpPr>
            <a:spLocks noGrp="1" noChangeArrowheads="1"/>
          </p:cNvSpPr>
          <p:nvPr>
            <p:ph idx="1"/>
          </p:nvPr>
        </p:nvSpPr>
        <p:spPr/>
        <p:txBody>
          <a:bodyPr/>
          <a:lstStyle/>
          <a:p>
            <a:pPr eaLnBrk="1" hangingPunct="1"/>
            <a:r>
              <a:rPr lang="en-US" altLang="zh-CN" sz="2600">
                <a:latin typeface="Arial" charset="0"/>
                <a:ea typeface="宋体" charset="0"/>
              </a:rPr>
              <a:t>ORB’s are not usually separate programs</a:t>
            </a:r>
          </a:p>
          <a:p>
            <a:pPr eaLnBrk="1" hangingPunct="1"/>
            <a:r>
              <a:rPr lang="en-US" altLang="zh-CN" sz="2600">
                <a:latin typeface="Arial" charset="0"/>
                <a:ea typeface="宋体" charset="0"/>
              </a:rPr>
              <a:t>ORB’s are usually linked object libnraries</a:t>
            </a:r>
          </a:p>
          <a:p>
            <a:pPr eaLnBrk="1" hangingPunct="1"/>
            <a:r>
              <a:rPr lang="en-US" altLang="zh-CN" sz="2600">
                <a:latin typeface="Arial" charset="0"/>
                <a:ea typeface="宋体" charset="0"/>
              </a:rPr>
              <a:t>ORB’s handle communication between objects executing on the same machine</a:t>
            </a:r>
          </a:p>
          <a:p>
            <a:pPr eaLnBrk="1" hangingPunct="1"/>
            <a:r>
              <a:rPr lang="en-US" altLang="zh-CN" sz="2600">
                <a:latin typeface="Arial" charset="0"/>
                <a:ea typeface="宋体" charset="0"/>
              </a:rPr>
              <a:t>Each computer in a distributed system may have its own ORB</a:t>
            </a:r>
          </a:p>
          <a:p>
            <a:pPr eaLnBrk="1" hangingPunct="1"/>
            <a:r>
              <a:rPr lang="en-US" altLang="zh-CN" sz="2600">
                <a:latin typeface="Arial" charset="0"/>
                <a:ea typeface="宋体" charset="0"/>
              </a:rPr>
              <a:t>Inter-ORB communication is used to handle distributed object calls</a:t>
            </a:r>
          </a:p>
        </p:txBody>
      </p:sp>
      <p:sp>
        <p:nvSpPr>
          <p:cNvPr id="11991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1E264E1-3077-A546-B57F-2A8E705E5B6C}" type="slidenum">
              <a:rPr lang="en-US" altLang="zh-CN" sz="1200">
                <a:latin typeface="Garamond" charset="0"/>
              </a:rPr>
              <a:pPr eaLnBrk="1" hangingPunct="1"/>
              <a:t>582</a:t>
            </a:fld>
            <a:endParaRPr lang="en-US" altLang="zh-CN" sz="1200">
              <a:latin typeface="Garamond" charset="0"/>
            </a:endParaRPr>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1153" name="Rectangle 2"/>
          <p:cNvSpPr>
            <a:spLocks noGrp="1" noChangeArrowheads="1"/>
          </p:cNvSpPr>
          <p:nvPr>
            <p:ph type="title"/>
          </p:nvPr>
        </p:nvSpPr>
        <p:spPr/>
        <p:txBody>
          <a:bodyPr/>
          <a:lstStyle/>
          <a:p>
            <a:pPr eaLnBrk="1" hangingPunct="1"/>
            <a:r>
              <a:rPr lang="en-GB" altLang="zh-CN" sz="3800">
                <a:latin typeface="Garamond" charset="0"/>
                <a:ea typeface="宋体" charset="0"/>
              </a:rPr>
              <a:t>Inter-ORB Communications</a:t>
            </a:r>
            <a:endParaRPr lang="en-GB" altLang="zh-CN">
              <a:latin typeface="Garamond" charset="0"/>
              <a:ea typeface="宋体" charset="0"/>
            </a:endParaRPr>
          </a:p>
        </p:txBody>
      </p:sp>
      <p:sp>
        <p:nvSpPr>
          <p:cNvPr id="1201154"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99CECAE-50E7-FE46-B35F-8DB40C4C6129}" type="slidenum">
              <a:rPr lang="en-US" altLang="zh-CN" sz="1200">
                <a:latin typeface="Garamond" charset="0"/>
              </a:rPr>
              <a:pPr eaLnBrk="1" hangingPunct="1"/>
              <a:t>583</a:t>
            </a:fld>
            <a:endParaRPr lang="en-US" altLang="zh-CN" sz="1200">
              <a:latin typeface="Garamond" charset="0"/>
            </a:endParaRPr>
          </a:p>
        </p:txBody>
      </p:sp>
      <p:pic>
        <p:nvPicPr>
          <p:cNvPr id="1201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2065338"/>
            <a:ext cx="7651750" cy="360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201" name="Rectangle 2"/>
          <p:cNvSpPr>
            <a:spLocks noGrp="1" noChangeArrowheads="1"/>
          </p:cNvSpPr>
          <p:nvPr>
            <p:ph type="ctrTitle"/>
          </p:nvPr>
        </p:nvSpPr>
        <p:spPr/>
        <p:txBody>
          <a:bodyPr/>
          <a:lstStyle/>
          <a:p>
            <a:pPr eaLnBrk="1" hangingPunct="1"/>
            <a:r>
              <a:rPr lang="en-GB" altLang="zh-CN" sz="4600">
                <a:latin typeface="Garamond" charset="0"/>
                <a:ea typeface="宋体" charset="0"/>
              </a:rPr>
              <a:t>Topic 15: The OMG</a:t>
            </a:r>
            <a:r>
              <a:rPr lang="en-GB" altLang="zh-CN" sz="4600">
                <a:latin typeface="Tahoma" charset="0"/>
                <a:ea typeface="宋体" charset="0"/>
              </a:rPr>
              <a:t>’</a:t>
            </a:r>
            <a:r>
              <a:rPr lang="en-GB" altLang="zh-CN" sz="4600">
                <a:latin typeface="Garamond" charset="0"/>
                <a:ea typeface="宋体" charset="0"/>
              </a:rPr>
              <a:t>s Model Driven Architecture (MDA)</a:t>
            </a:r>
          </a:p>
        </p:txBody>
      </p:sp>
      <p:sp>
        <p:nvSpPr>
          <p:cNvPr id="1203202" name="Rectangle 3"/>
          <p:cNvSpPr>
            <a:spLocks noGrp="1" noChangeArrowheads="1"/>
          </p:cNvSpPr>
          <p:nvPr>
            <p:ph type="subTitle" idx="1"/>
          </p:nvPr>
        </p:nvSpPr>
        <p:spPr/>
        <p:txBody>
          <a:bodyPr/>
          <a:lstStyle/>
          <a:p>
            <a:pPr eaLnBrk="1" hangingPunct="1">
              <a:buFont typeface="Wingdings" charset="0"/>
              <a:buNone/>
            </a:pPr>
            <a:r>
              <a:rPr lang="en-GB" altLang="zh-CN">
                <a:latin typeface="Arial" charset="0"/>
                <a:ea typeface="宋体" charset="0"/>
              </a:rPr>
              <a:t> </a:t>
            </a:r>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49" name="Rectangle 2"/>
          <p:cNvSpPr>
            <a:spLocks noGrp="1" noChangeArrowheads="1"/>
          </p:cNvSpPr>
          <p:nvPr>
            <p:ph type="title"/>
          </p:nvPr>
        </p:nvSpPr>
        <p:spPr/>
        <p:txBody>
          <a:bodyPr/>
          <a:lstStyle/>
          <a:p>
            <a:pPr eaLnBrk="1" hangingPunct="1"/>
            <a:r>
              <a:rPr lang="en-GB" altLang="zh-CN">
                <a:latin typeface="Garamond" charset="0"/>
                <a:ea typeface="宋体" charset="0"/>
              </a:rPr>
              <a:t>Why the MDA?</a:t>
            </a:r>
          </a:p>
        </p:txBody>
      </p:sp>
      <p:sp>
        <p:nvSpPr>
          <p:cNvPr id="1205250"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The OMG specified the Object Management Architecture (OMA) in 1990</a:t>
            </a:r>
          </a:p>
          <a:p>
            <a:pPr eaLnBrk="1" hangingPunct="1">
              <a:lnSpc>
                <a:spcPct val="90000"/>
              </a:lnSpc>
            </a:pPr>
            <a:r>
              <a:rPr lang="en-GB" altLang="zh-CN" sz="2600">
                <a:latin typeface="Arial" charset="0"/>
                <a:ea typeface="宋体" charset="0"/>
              </a:rPr>
              <a:t>Specified the CORBA standards</a:t>
            </a:r>
          </a:p>
          <a:p>
            <a:pPr eaLnBrk="1" hangingPunct="1">
              <a:lnSpc>
                <a:spcPct val="90000"/>
              </a:lnSpc>
            </a:pPr>
            <a:r>
              <a:rPr lang="en-GB" altLang="zh-CN" sz="2600">
                <a:latin typeface="Arial" charset="0"/>
                <a:ea typeface="宋体" charset="0"/>
              </a:rPr>
              <a:t>Since 1997 has specified a number of non-CORBA standards</a:t>
            </a:r>
          </a:p>
          <a:p>
            <a:pPr lvl="1" eaLnBrk="1" hangingPunct="1">
              <a:lnSpc>
                <a:spcPct val="90000"/>
              </a:lnSpc>
            </a:pPr>
            <a:r>
              <a:rPr lang="en-GB" altLang="zh-CN" sz="2200">
                <a:latin typeface="Arial" charset="0"/>
                <a:ea typeface="宋体" charset="0"/>
              </a:rPr>
              <a:t>Unified Modeling Language (UML)</a:t>
            </a:r>
          </a:p>
          <a:p>
            <a:pPr lvl="1" eaLnBrk="1" hangingPunct="1">
              <a:lnSpc>
                <a:spcPct val="90000"/>
              </a:lnSpc>
            </a:pPr>
            <a:r>
              <a:rPr lang="en-GB" altLang="zh-CN" sz="2200">
                <a:latin typeface="Arial" charset="0"/>
                <a:ea typeface="宋体" charset="0"/>
              </a:rPr>
              <a:t>XML/XMI (XML Metadata Interchange)</a:t>
            </a:r>
          </a:p>
          <a:p>
            <a:pPr lvl="1" eaLnBrk="1" hangingPunct="1">
              <a:lnSpc>
                <a:spcPct val="90000"/>
              </a:lnSpc>
            </a:pPr>
            <a:r>
              <a:rPr lang="en-GB" altLang="zh-CN" sz="2200">
                <a:latin typeface="Arial" charset="0"/>
                <a:ea typeface="宋体" charset="0"/>
              </a:rPr>
              <a:t>Common Warehouse Model (CWM)</a:t>
            </a:r>
          </a:p>
          <a:p>
            <a:pPr lvl="1" eaLnBrk="1" hangingPunct="1">
              <a:lnSpc>
                <a:spcPct val="90000"/>
              </a:lnSpc>
            </a:pPr>
            <a:r>
              <a:rPr lang="en-GB" altLang="zh-CN" sz="2200">
                <a:latin typeface="Arial" charset="0"/>
                <a:ea typeface="宋体" charset="0"/>
              </a:rPr>
              <a:t>MetaObject Facility (MOF)</a:t>
            </a:r>
          </a:p>
          <a:p>
            <a:pPr eaLnBrk="1" hangingPunct="1">
              <a:lnSpc>
                <a:spcPct val="90000"/>
              </a:lnSpc>
            </a:pPr>
            <a:r>
              <a:rPr lang="en-GB" altLang="zh-CN" sz="2600">
                <a:latin typeface="Arial" charset="0"/>
                <a:ea typeface="宋体" charset="0"/>
              </a:rPr>
              <a:t>Rapid expansion of new technologies raises issues of integration</a:t>
            </a:r>
          </a:p>
        </p:txBody>
      </p:sp>
      <p:sp>
        <p:nvSpPr>
          <p:cNvPr id="12052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A91CF15-C344-7146-92B1-874533270577}" type="slidenum">
              <a:rPr lang="en-US" altLang="zh-CN" sz="1200">
                <a:latin typeface="Garamond" charset="0"/>
              </a:rPr>
              <a:pPr eaLnBrk="1" hangingPunct="1"/>
              <a:t>585</a:t>
            </a:fld>
            <a:endParaRPr lang="en-US" altLang="zh-CN" sz="1200">
              <a:latin typeface="Garamond" charset="0"/>
            </a:endParaRPr>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297" name="Rectangle 2"/>
          <p:cNvSpPr>
            <a:spLocks noGrp="1" noChangeArrowheads="1"/>
          </p:cNvSpPr>
          <p:nvPr>
            <p:ph type="title"/>
          </p:nvPr>
        </p:nvSpPr>
        <p:spPr/>
        <p:txBody>
          <a:bodyPr/>
          <a:lstStyle/>
          <a:p>
            <a:pPr eaLnBrk="1" hangingPunct="1"/>
            <a:r>
              <a:rPr lang="en-GB" altLang="zh-CN">
                <a:latin typeface="Garamond" charset="0"/>
                <a:ea typeface="宋体" charset="0"/>
              </a:rPr>
              <a:t>Aims of the MDA</a:t>
            </a:r>
          </a:p>
        </p:txBody>
      </p:sp>
      <p:sp>
        <p:nvSpPr>
          <p:cNvPr id="1207298"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MDA aims to</a:t>
            </a:r>
          </a:p>
          <a:p>
            <a:pPr lvl="1" eaLnBrk="1" hangingPunct="1">
              <a:lnSpc>
                <a:spcPct val="90000"/>
              </a:lnSpc>
            </a:pPr>
            <a:r>
              <a:rPr lang="en-GB" altLang="zh-CN">
                <a:latin typeface="Arial" charset="0"/>
                <a:ea typeface="宋体" charset="0"/>
              </a:rPr>
              <a:t>Support evolving standards in diverse application domains</a:t>
            </a:r>
          </a:p>
          <a:p>
            <a:pPr lvl="1" eaLnBrk="1" hangingPunct="1">
              <a:lnSpc>
                <a:spcPct val="90000"/>
              </a:lnSpc>
            </a:pPr>
            <a:r>
              <a:rPr lang="en-GB" altLang="zh-CN">
                <a:latin typeface="Arial" charset="0"/>
                <a:ea typeface="宋体" charset="0"/>
              </a:rPr>
              <a:t>Embrace new technologies and changes in existing technologies</a:t>
            </a:r>
          </a:p>
          <a:p>
            <a:pPr lvl="1" eaLnBrk="1" hangingPunct="1">
              <a:lnSpc>
                <a:spcPct val="90000"/>
              </a:lnSpc>
            </a:pPr>
            <a:r>
              <a:rPr lang="en-GB" altLang="zh-CN">
                <a:latin typeface="Arial" charset="0"/>
                <a:ea typeface="宋体" charset="0"/>
              </a:rPr>
              <a:t>Address the complete lifecycle of</a:t>
            </a:r>
          </a:p>
          <a:p>
            <a:pPr lvl="2" eaLnBrk="1" hangingPunct="1">
              <a:lnSpc>
                <a:spcPct val="90000"/>
              </a:lnSpc>
            </a:pPr>
            <a:r>
              <a:rPr lang="en-GB" altLang="zh-CN">
                <a:latin typeface="Arial" charset="0"/>
                <a:ea typeface="宋体" charset="0"/>
              </a:rPr>
              <a:t>Designing Applications</a:t>
            </a:r>
          </a:p>
          <a:p>
            <a:pPr lvl="2" eaLnBrk="1" hangingPunct="1">
              <a:lnSpc>
                <a:spcPct val="90000"/>
              </a:lnSpc>
            </a:pPr>
            <a:r>
              <a:rPr lang="en-GB" altLang="zh-CN">
                <a:latin typeface="Arial" charset="0"/>
                <a:ea typeface="宋体" charset="0"/>
              </a:rPr>
              <a:t>Deploying Applications</a:t>
            </a:r>
          </a:p>
          <a:p>
            <a:pPr lvl="2" eaLnBrk="1" hangingPunct="1">
              <a:lnSpc>
                <a:spcPct val="90000"/>
              </a:lnSpc>
            </a:pPr>
            <a:r>
              <a:rPr lang="en-GB" altLang="zh-CN">
                <a:latin typeface="Arial" charset="0"/>
                <a:ea typeface="宋体" charset="0"/>
              </a:rPr>
              <a:t>Integrating Applications</a:t>
            </a:r>
          </a:p>
          <a:p>
            <a:pPr lvl="2" eaLnBrk="1" hangingPunct="1">
              <a:lnSpc>
                <a:spcPct val="90000"/>
              </a:lnSpc>
            </a:pPr>
            <a:r>
              <a:rPr lang="en-GB" altLang="zh-CN">
                <a:latin typeface="Arial" charset="0"/>
                <a:ea typeface="宋体" charset="0"/>
              </a:rPr>
              <a:t>Managing Applications</a:t>
            </a:r>
          </a:p>
          <a:p>
            <a:pPr lvl="1" eaLnBrk="1" hangingPunct="1">
              <a:lnSpc>
                <a:spcPct val="90000"/>
              </a:lnSpc>
            </a:pPr>
            <a:r>
              <a:rPr lang="en-GB" altLang="zh-CN">
                <a:latin typeface="Tahoma" charset="0"/>
                <a:ea typeface="宋体" charset="0"/>
              </a:rPr>
              <a:t>…</a:t>
            </a:r>
            <a:r>
              <a:rPr lang="en-GB" altLang="zh-CN">
                <a:latin typeface="Arial" charset="0"/>
                <a:ea typeface="宋体" charset="0"/>
              </a:rPr>
              <a:t>while using open data standards</a:t>
            </a:r>
          </a:p>
          <a:p>
            <a:pPr lvl="1" eaLnBrk="1" hangingPunct="1">
              <a:lnSpc>
                <a:spcPct val="90000"/>
              </a:lnSpc>
            </a:pPr>
            <a:endParaRPr lang="zh-CN" altLang="en-GB">
              <a:latin typeface="Arial" charset="0"/>
              <a:ea typeface="宋体" charset="0"/>
            </a:endParaRPr>
          </a:p>
        </p:txBody>
      </p:sp>
      <p:sp>
        <p:nvSpPr>
          <p:cNvPr id="12072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48EB42-6094-D647-AB53-AF07E02CCEB5}" type="slidenum">
              <a:rPr lang="en-US" altLang="zh-CN" sz="1200">
                <a:latin typeface="Garamond" charset="0"/>
              </a:rPr>
              <a:pPr eaLnBrk="1" hangingPunct="1"/>
              <a:t>586</a:t>
            </a:fld>
            <a:endParaRPr lang="en-US" altLang="zh-CN" sz="1200">
              <a:latin typeface="Garamond" charset="0"/>
            </a:endParaRPr>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345" name="Rectangle 2"/>
          <p:cNvSpPr>
            <a:spLocks noGrp="1" noChangeArrowheads="1"/>
          </p:cNvSpPr>
          <p:nvPr>
            <p:ph type="title"/>
          </p:nvPr>
        </p:nvSpPr>
        <p:spPr/>
        <p:txBody>
          <a:bodyPr/>
          <a:lstStyle/>
          <a:p>
            <a:pPr eaLnBrk="1" hangingPunct="1"/>
            <a:r>
              <a:rPr lang="en-GB" altLang="zh-CN">
                <a:latin typeface="Garamond" charset="0"/>
                <a:ea typeface="宋体" charset="0"/>
              </a:rPr>
              <a:t>Basic Principles</a:t>
            </a:r>
          </a:p>
        </p:txBody>
      </p:sp>
      <p:sp>
        <p:nvSpPr>
          <p:cNvPr id="1209346" name="Rectangle 3"/>
          <p:cNvSpPr>
            <a:spLocks noGrp="1" noChangeArrowheads="1"/>
          </p:cNvSpPr>
          <p:nvPr>
            <p:ph idx="1"/>
          </p:nvPr>
        </p:nvSpPr>
        <p:spPr/>
        <p:txBody>
          <a:bodyPr/>
          <a:lstStyle/>
          <a:p>
            <a:pPr eaLnBrk="1" hangingPunct="1"/>
            <a:r>
              <a:rPr lang="zh-CN" altLang="en-GB">
                <a:latin typeface="Tahoma" charset="0"/>
                <a:ea typeface="宋体" charset="0"/>
              </a:rPr>
              <a:t>“</a:t>
            </a:r>
            <a:r>
              <a:rPr lang="en-GB" altLang="zh-CN">
                <a:latin typeface="Arial" charset="0"/>
                <a:ea typeface="宋体" charset="0"/>
              </a:rPr>
              <a:t>MDA separates the fundamental logic from behind a specification from the detail of the particular middleware that implements it</a:t>
            </a:r>
            <a:r>
              <a:rPr lang="en-GB" altLang="zh-CN">
                <a:latin typeface="Tahoma" charset="0"/>
                <a:ea typeface="宋体" charset="0"/>
              </a:rPr>
              <a:t>”</a:t>
            </a:r>
            <a:endParaRPr lang="en-GB" altLang="zh-CN">
              <a:latin typeface="Arial" charset="0"/>
              <a:ea typeface="宋体" charset="0"/>
            </a:endParaRPr>
          </a:p>
          <a:p>
            <a:pPr eaLnBrk="1" hangingPunct="1"/>
            <a:r>
              <a:rPr lang="en-GB" altLang="zh-CN">
                <a:latin typeface="Arial" charset="0"/>
                <a:ea typeface="宋体" charset="0"/>
              </a:rPr>
              <a:t>The </a:t>
            </a:r>
            <a:r>
              <a:rPr lang="en-GB" altLang="zh-CN">
                <a:latin typeface="Tahoma" charset="0"/>
                <a:ea typeface="宋体" charset="0"/>
              </a:rPr>
              <a:t>‘</a:t>
            </a:r>
            <a:r>
              <a:rPr lang="en-GB" altLang="zh-CN">
                <a:latin typeface="Arial" charset="0"/>
                <a:ea typeface="宋体" charset="0"/>
              </a:rPr>
              <a:t>Architecture</a:t>
            </a:r>
            <a:r>
              <a:rPr lang="en-GB" altLang="zh-CN">
                <a:latin typeface="Tahoma" charset="0"/>
                <a:ea typeface="宋体" charset="0"/>
              </a:rPr>
              <a:t>’</a:t>
            </a:r>
            <a:r>
              <a:rPr lang="en-GB" altLang="zh-CN">
                <a:latin typeface="Arial" charset="0"/>
                <a:ea typeface="宋体" charset="0"/>
              </a:rPr>
              <a:t> assures:</a:t>
            </a:r>
          </a:p>
          <a:p>
            <a:pPr lvl="1" eaLnBrk="1" hangingPunct="1"/>
            <a:r>
              <a:rPr lang="en-GB" altLang="zh-CN">
                <a:latin typeface="Arial" charset="0"/>
                <a:ea typeface="宋体" charset="0"/>
              </a:rPr>
              <a:t>Portability</a:t>
            </a:r>
          </a:p>
          <a:p>
            <a:pPr lvl="1" eaLnBrk="1" hangingPunct="1"/>
            <a:r>
              <a:rPr lang="en-GB" altLang="zh-CN">
                <a:latin typeface="Arial" charset="0"/>
                <a:ea typeface="宋体" charset="0"/>
              </a:rPr>
              <a:t>Cross-platform interoperability</a:t>
            </a:r>
          </a:p>
          <a:p>
            <a:pPr lvl="1" eaLnBrk="1" hangingPunct="1"/>
            <a:r>
              <a:rPr lang="en-GB" altLang="zh-CN">
                <a:latin typeface="Arial" charset="0"/>
                <a:ea typeface="宋体" charset="0"/>
              </a:rPr>
              <a:t>Platform independence</a:t>
            </a:r>
          </a:p>
          <a:p>
            <a:pPr lvl="1" eaLnBrk="1" hangingPunct="1"/>
            <a:r>
              <a:rPr lang="en-GB" altLang="zh-CN">
                <a:latin typeface="Arial" charset="0"/>
                <a:ea typeface="宋体" charset="0"/>
              </a:rPr>
              <a:t>Domain specificity</a:t>
            </a:r>
          </a:p>
          <a:p>
            <a:pPr lvl="1" eaLnBrk="1" hangingPunct="1"/>
            <a:r>
              <a:rPr lang="en-GB" altLang="zh-CN">
                <a:latin typeface="Arial" charset="0"/>
                <a:ea typeface="宋体" charset="0"/>
              </a:rPr>
              <a:t>Productivity</a:t>
            </a:r>
          </a:p>
        </p:txBody>
      </p:sp>
      <p:sp>
        <p:nvSpPr>
          <p:cNvPr id="12093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FC8F1B0-CACA-ED47-A5B0-FA6C8C8E228A}" type="slidenum">
              <a:rPr lang="en-US" altLang="zh-CN" sz="1200">
                <a:latin typeface="Garamond" charset="0"/>
              </a:rPr>
              <a:pPr eaLnBrk="1" hangingPunct="1"/>
              <a:t>587</a:t>
            </a:fld>
            <a:endParaRPr lang="en-US" altLang="zh-CN" sz="1200">
              <a:latin typeface="Garamond" charset="0"/>
            </a:endParaRPr>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393" name="Rectangle 2"/>
          <p:cNvSpPr>
            <a:spLocks noGrp="1" noChangeArrowheads="1"/>
          </p:cNvSpPr>
          <p:nvPr>
            <p:ph type="title"/>
          </p:nvPr>
        </p:nvSpPr>
        <p:spPr/>
        <p:txBody>
          <a:bodyPr/>
          <a:lstStyle/>
          <a:p>
            <a:pPr eaLnBrk="1" hangingPunct="1"/>
            <a:r>
              <a:rPr lang="zh-CN" altLang="en-GB">
                <a:latin typeface="Tahoma" charset="0"/>
                <a:ea typeface="宋体" charset="0"/>
              </a:rPr>
              <a:t>“</a:t>
            </a:r>
            <a:r>
              <a:rPr lang="en-GB" altLang="zh-CN">
                <a:latin typeface="Garamond" charset="0"/>
                <a:ea typeface="宋体" charset="0"/>
              </a:rPr>
              <a:t>Bottom-line Benefits</a:t>
            </a:r>
            <a:r>
              <a:rPr lang="en-GB" altLang="zh-CN">
                <a:latin typeface="Tahoma" charset="0"/>
                <a:ea typeface="宋体" charset="0"/>
              </a:rPr>
              <a:t>”</a:t>
            </a:r>
            <a:endParaRPr lang="en-GB" altLang="zh-CN">
              <a:latin typeface="Garamond" charset="0"/>
              <a:ea typeface="宋体" charset="0"/>
            </a:endParaRPr>
          </a:p>
        </p:txBody>
      </p:sp>
      <p:sp>
        <p:nvSpPr>
          <p:cNvPr id="1211394"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Benefits claimed include</a:t>
            </a:r>
          </a:p>
          <a:p>
            <a:pPr lvl="1" eaLnBrk="1" hangingPunct="1">
              <a:lnSpc>
                <a:spcPct val="90000"/>
              </a:lnSpc>
            </a:pPr>
            <a:r>
              <a:rPr lang="en-GB" altLang="zh-CN">
                <a:latin typeface="Arial" charset="0"/>
                <a:ea typeface="宋体" charset="0"/>
              </a:rPr>
              <a:t>Reduced cost throughout the application life-cycle</a:t>
            </a:r>
          </a:p>
          <a:p>
            <a:pPr lvl="1" eaLnBrk="1" hangingPunct="1">
              <a:lnSpc>
                <a:spcPct val="90000"/>
              </a:lnSpc>
            </a:pPr>
            <a:r>
              <a:rPr lang="en-GB" altLang="zh-CN">
                <a:latin typeface="Arial" charset="0"/>
                <a:ea typeface="宋体" charset="0"/>
              </a:rPr>
              <a:t>Reduced development time for applications</a:t>
            </a:r>
          </a:p>
          <a:p>
            <a:pPr lvl="1" eaLnBrk="1" hangingPunct="1">
              <a:lnSpc>
                <a:spcPct val="90000"/>
              </a:lnSpc>
            </a:pPr>
            <a:r>
              <a:rPr lang="en-GB" altLang="zh-CN">
                <a:latin typeface="Arial" charset="0"/>
                <a:ea typeface="宋体" charset="0"/>
              </a:rPr>
              <a:t>Improved application quality</a:t>
            </a:r>
          </a:p>
          <a:p>
            <a:pPr lvl="1" eaLnBrk="1" hangingPunct="1">
              <a:lnSpc>
                <a:spcPct val="90000"/>
              </a:lnSpc>
            </a:pPr>
            <a:r>
              <a:rPr lang="en-GB" altLang="zh-CN">
                <a:latin typeface="Arial" charset="0"/>
                <a:ea typeface="宋体" charset="0"/>
              </a:rPr>
              <a:t>Increased return on technology investments</a:t>
            </a:r>
          </a:p>
          <a:p>
            <a:pPr lvl="1" eaLnBrk="1" hangingPunct="1">
              <a:lnSpc>
                <a:spcPct val="90000"/>
              </a:lnSpc>
            </a:pPr>
            <a:r>
              <a:rPr lang="en-GB" altLang="zh-CN">
                <a:latin typeface="Arial" charset="0"/>
                <a:ea typeface="宋体" charset="0"/>
              </a:rPr>
              <a:t>Rapid inclusion of emerging new technologies</a:t>
            </a:r>
          </a:p>
          <a:p>
            <a:pPr lvl="1" eaLnBrk="1" hangingPunct="1">
              <a:lnSpc>
                <a:spcPct val="90000"/>
              </a:lnSpc>
            </a:pPr>
            <a:endParaRPr lang="zh-CN" altLang="en-GB">
              <a:latin typeface="Arial" charset="0"/>
              <a:ea typeface="宋体" charset="0"/>
            </a:endParaRPr>
          </a:p>
        </p:txBody>
      </p:sp>
      <p:sp>
        <p:nvSpPr>
          <p:cNvPr id="1211395" name="灯片编号占位符 5"/>
          <p:cNvSpPr>
            <a:spLocks noGrp="1"/>
          </p:cNvSpPr>
          <p:nvPr>
            <p:ph type="sldNum" sz="quarter" idx="12"/>
          </p:nvPr>
        </p:nvSpPr>
        <p:spPr>
          <a:xfrm>
            <a:off x="6553200" y="642778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4C7DADE-929E-5A4E-8125-A2F629678CE2}" type="slidenum">
              <a:rPr lang="en-US" altLang="zh-CN" sz="1200">
                <a:latin typeface="Garamond" charset="0"/>
              </a:rPr>
              <a:pPr eaLnBrk="1" hangingPunct="1"/>
              <a:t>588</a:t>
            </a:fld>
            <a:endParaRPr lang="en-US" altLang="zh-CN" sz="1200">
              <a:latin typeface="Garamond" charset="0"/>
            </a:endParaRPr>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1" name="Rectangle 3"/>
          <p:cNvSpPr>
            <a:spLocks noGrp="1" noChangeArrowheads="1"/>
          </p:cNvSpPr>
          <p:nvPr>
            <p:ph type="title"/>
          </p:nvPr>
        </p:nvSpPr>
        <p:spPr/>
        <p:txBody>
          <a:bodyPr/>
          <a:lstStyle/>
          <a:p>
            <a:pPr eaLnBrk="1" hangingPunct="1"/>
            <a:r>
              <a:rPr lang="en-GB" altLang="zh-CN">
                <a:latin typeface="Garamond" charset="0"/>
                <a:ea typeface="宋体" charset="0"/>
              </a:rPr>
              <a:t>MDA</a:t>
            </a:r>
          </a:p>
        </p:txBody>
      </p:sp>
      <p:sp>
        <p:nvSpPr>
          <p:cNvPr id="1213442" name="Rectangle 4"/>
          <p:cNvSpPr>
            <a:spLocks noGrp="1" noChangeArrowheads="1"/>
          </p:cNvSpPr>
          <p:nvPr>
            <p:ph type="body" sz="half" idx="1"/>
          </p:nvPr>
        </p:nvSpPr>
        <p:spPr>
          <a:xfrm>
            <a:off x="323850" y="1125538"/>
            <a:ext cx="3810000" cy="4114800"/>
          </a:xfrm>
        </p:spPr>
        <p:txBody>
          <a:bodyPr/>
          <a:lstStyle/>
          <a:p>
            <a:pPr eaLnBrk="1" hangingPunct="1">
              <a:lnSpc>
                <a:spcPct val="90000"/>
              </a:lnSpc>
            </a:pPr>
            <a:r>
              <a:rPr lang="en-GB" altLang="zh-CN" sz="2000">
                <a:latin typeface="Arial" charset="0"/>
                <a:ea typeface="宋体" charset="0"/>
              </a:rPr>
              <a:t>Provides an abstract model of the middleware environment with the aim of bringing standardisation to application design</a:t>
            </a:r>
          </a:p>
          <a:p>
            <a:pPr eaLnBrk="1" hangingPunct="1">
              <a:lnSpc>
                <a:spcPct val="90000"/>
              </a:lnSpc>
            </a:pPr>
            <a:r>
              <a:rPr lang="en-GB" altLang="zh-CN" sz="2000">
                <a:latin typeface="Arial" charset="0"/>
                <a:ea typeface="宋体" charset="0"/>
              </a:rPr>
              <a:t>Leverages existing OMG standards</a:t>
            </a:r>
          </a:p>
          <a:p>
            <a:pPr lvl="1" eaLnBrk="1" hangingPunct="1">
              <a:lnSpc>
                <a:spcPct val="90000"/>
              </a:lnSpc>
            </a:pPr>
            <a:r>
              <a:rPr lang="en-GB" altLang="zh-CN" sz="1800">
                <a:latin typeface="Arial" charset="0"/>
                <a:ea typeface="宋体" charset="0"/>
              </a:rPr>
              <a:t>UML,MOF, CWM</a:t>
            </a:r>
          </a:p>
          <a:p>
            <a:pPr eaLnBrk="1" hangingPunct="1">
              <a:lnSpc>
                <a:spcPct val="90000"/>
              </a:lnSpc>
            </a:pPr>
            <a:r>
              <a:rPr lang="en-GB" altLang="zh-CN" sz="2000">
                <a:latin typeface="Arial" charset="0"/>
                <a:ea typeface="宋体" charset="0"/>
              </a:rPr>
              <a:t>Platform-independent descriptions can be deployed in many technologies</a:t>
            </a:r>
          </a:p>
          <a:p>
            <a:pPr lvl="1" eaLnBrk="1" hangingPunct="1">
              <a:lnSpc>
                <a:spcPct val="90000"/>
              </a:lnSpc>
            </a:pPr>
            <a:r>
              <a:rPr lang="en-GB" altLang="zh-CN" sz="1800">
                <a:latin typeface="Arial" charset="0"/>
                <a:ea typeface="宋体" charset="0"/>
              </a:rPr>
              <a:t>CORBA, J2EE,.NET etc.,</a:t>
            </a:r>
          </a:p>
          <a:p>
            <a:pPr eaLnBrk="1" hangingPunct="1">
              <a:lnSpc>
                <a:spcPct val="90000"/>
              </a:lnSpc>
            </a:pPr>
            <a:r>
              <a:rPr lang="en-GB" altLang="zh-CN" sz="2000">
                <a:latin typeface="Arial" charset="0"/>
                <a:ea typeface="宋体" charset="0"/>
              </a:rPr>
              <a:t>Includes already specified pervasive services</a:t>
            </a:r>
          </a:p>
          <a:p>
            <a:pPr eaLnBrk="1" hangingPunct="1">
              <a:lnSpc>
                <a:spcPct val="90000"/>
              </a:lnSpc>
            </a:pPr>
            <a:r>
              <a:rPr lang="en-GB" altLang="zh-CN" sz="2000">
                <a:latin typeface="Arial" charset="0"/>
                <a:ea typeface="宋体" charset="0"/>
              </a:rPr>
              <a:t>Enables creation of standard domain models</a:t>
            </a:r>
          </a:p>
        </p:txBody>
      </p:sp>
      <p:sp>
        <p:nvSpPr>
          <p:cNvPr id="1213443"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00AC8FE-1224-2F40-B93E-FD336EE4DDEB}" type="slidenum">
              <a:rPr lang="en-US" altLang="zh-CN" sz="1200">
                <a:latin typeface="Garamond" charset="0"/>
              </a:rPr>
              <a:pPr eaLnBrk="1" hangingPunct="1"/>
              <a:t>589</a:t>
            </a:fld>
            <a:endParaRPr lang="en-US" altLang="zh-CN" sz="1200">
              <a:latin typeface="Garamond" charset="0"/>
            </a:endParaRPr>
          </a:p>
        </p:txBody>
      </p:sp>
      <p:pic>
        <p:nvPicPr>
          <p:cNvPr id="1213444" name="Picture 2"/>
          <p:cNvPicPr>
            <a:picLocks noChangeAspect="1" noChangeArrowheads="1"/>
          </p:cNvPicPr>
          <p:nvPr/>
        </p:nvPicPr>
        <p:blipFill>
          <a:blip r:embed="rId3">
            <a:extLst>
              <a:ext uri="{28A0092B-C50C-407E-A947-70E740481C1C}">
                <a14:useLocalDpi xmlns:a14="http://schemas.microsoft.com/office/drawing/2010/main" val="0"/>
              </a:ext>
            </a:extLst>
          </a:blip>
          <a:srcRect l="31274" t="2867"/>
          <a:stretch>
            <a:fillRect/>
          </a:stretch>
        </p:blipFill>
        <p:spPr bwMode="auto">
          <a:xfrm>
            <a:off x="3059113" y="692150"/>
            <a:ext cx="6084887" cy="5414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p:txBody>
          <a:bodyPr/>
          <a:lstStyle/>
          <a:p>
            <a:pPr eaLnBrk="1" hangingPunct="1"/>
            <a:r>
              <a:rPr lang="en-US" altLang="zh-CN">
                <a:latin typeface="Garamond" charset="0"/>
                <a:ea typeface="宋体" charset="0"/>
              </a:rPr>
              <a:t>Spiral Model</a:t>
            </a:r>
          </a:p>
        </p:txBody>
      </p:sp>
      <p:sp>
        <p:nvSpPr>
          <p:cNvPr id="135170" name="Rectangle 3"/>
          <p:cNvSpPr>
            <a:spLocks noGrp="1" noChangeArrowheads="1"/>
          </p:cNvSpPr>
          <p:nvPr>
            <p:ph idx="1"/>
          </p:nvPr>
        </p:nvSpPr>
        <p:spPr/>
        <p:txBody>
          <a:bodyPr/>
          <a:lstStyle/>
          <a:p>
            <a:pPr eaLnBrk="1" hangingPunct="1"/>
            <a:r>
              <a:rPr lang="en-US" altLang="zh-CN">
                <a:latin typeface="Arial" charset="0"/>
                <a:ea typeface="宋体" charset="0"/>
              </a:rPr>
              <a:t>all development models have something in common: reducing the risks</a:t>
            </a:r>
          </a:p>
        </p:txBody>
      </p:sp>
      <p:sp>
        <p:nvSpPr>
          <p:cNvPr id="1351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FEAF1F4-0E4F-7844-99D6-21EB0E2DA818}" type="slidenum">
              <a:rPr lang="en-US" altLang="zh-CN" sz="1200">
                <a:latin typeface="Garamond" charset="0"/>
              </a:rPr>
              <a:pPr eaLnBrk="1" hangingPunct="1"/>
              <a:t>59</a:t>
            </a:fld>
            <a:endParaRPr lang="en-US" altLang="zh-CN" sz="1200">
              <a:latin typeface="Garamond" charset="0"/>
            </a:endParaRP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89" name="Rectangle 2"/>
          <p:cNvSpPr>
            <a:spLocks noGrp="1" noChangeArrowheads="1"/>
          </p:cNvSpPr>
          <p:nvPr>
            <p:ph type="title"/>
          </p:nvPr>
        </p:nvSpPr>
        <p:spPr/>
        <p:txBody>
          <a:bodyPr/>
          <a:lstStyle/>
          <a:p>
            <a:pPr eaLnBrk="1" hangingPunct="1"/>
            <a:r>
              <a:rPr lang="en-GB" altLang="zh-CN">
                <a:latin typeface="Garamond" charset="0"/>
                <a:ea typeface="宋体" charset="0"/>
              </a:rPr>
              <a:t>MDA Models </a:t>
            </a:r>
          </a:p>
        </p:txBody>
      </p:sp>
      <p:sp>
        <p:nvSpPr>
          <p:cNvPr id="1215490" name="Rectangle 3"/>
          <p:cNvSpPr>
            <a:spLocks noGrp="1" noChangeArrowheads="1"/>
          </p:cNvSpPr>
          <p:nvPr>
            <p:ph idx="1"/>
          </p:nvPr>
        </p:nvSpPr>
        <p:spPr/>
        <p:txBody>
          <a:bodyPr/>
          <a:lstStyle/>
          <a:p>
            <a:pPr eaLnBrk="1" hangingPunct="1"/>
            <a:r>
              <a:rPr lang="en-GB" altLang="zh-CN" sz="2600">
                <a:latin typeface="Arial" charset="0"/>
                <a:ea typeface="宋体" charset="0"/>
              </a:rPr>
              <a:t>MDA defines a model as</a:t>
            </a:r>
          </a:p>
          <a:p>
            <a:pPr lvl="1" eaLnBrk="1" hangingPunct="1"/>
            <a:r>
              <a:rPr lang="en-GB" altLang="zh-CN" sz="2200">
                <a:latin typeface="Arial" charset="0"/>
                <a:ea typeface="宋体" charset="0"/>
              </a:rPr>
              <a:t>Something that </a:t>
            </a:r>
            <a:r>
              <a:rPr lang="en-GB" altLang="zh-CN" sz="2200">
                <a:latin typeface="Tahoma" charset="0"/>
                <a:ea typeface="宋体" charset="0"/>
              </a:rPr>
              <a:t>“</a:t>
            </a:r>
            <a:r>
              <a:rPr lang="en-GB" altLang="zh-CN" sz="2200">
                <a:latin typeface="Arial" charset="0"/>
                <a:ea typeface="宋体" charset="0"/>
              </a:rPr>
              <a:t>must be paired with a definition of a modelling language using semantics provided by the MOF</a:t>
            </a:r>
            <a:r>
              <a:rPr lang="en-GB" altLang="zh-CN" sz="2200">
                <a:latin typeface="Tahoma" charset="0"/>
                <a:ea typeface="宋体" charset="0"/>
              </a:rPr>
              <a:t>”</a:t>
            </a:r>
            <a:endParaRPr lang="en-GB" altLang="zh-CN" sz="2200">
              <a:latin typeface="Arial" charset="0"/>
              <a:ea typeface="宋体" charset="0"/>
            </a:endParaRPr>
          </a:p>
          <a:p>
            <a:pPr eaLnBrk="1" hangingPunct="1"/>
            <a:r>
              <a:rPr lang="en-GB" altLang="zh-CN" sz="2600">
                <a:latin typeface="Arial" charset="0"/>
                <a:ea typeface="宋体" charset="0"/>
              </a:rPr>
              <a:t>Three categories of models</a:t>
            </a:r>
          </a:p>
          <a:p>
            <a:pPr lvl="1" eaLnBrk="1" hangingPunct="1"/>
            <a:r>
              <a:rPr lang="en-GB" altLang="zh-CN" sz="2200">
                <a:latin typeface="Arial" charset="0"/>
                <a:ea typeface="宋体" charset="0"/>
              </a:rPr>
              <a:t>Computationally Independent (CIM)</a:t>
            </a:r>
          </a:p>
          <a:p>
            <a:pPr lvl="2" eaLnBrk="1" hangingPunct="1"/>
            <a:r>
              <a:rPr lang="en-GB" altLang="zh-CN" sz="2000">
                <a:latin typeface="Arial" charset="0"/>
                <a:ea typeface="宋体" charset="0"/>
              </a:rPr>
              <a:t>E.g., business type model (problem space)</a:t>
            </a:r>
          </a:p>
          <a:p>
            <a:pPr lvl="1" eaLnBrk="1" hangingPunct="1"/>
            <a:r>
              <a:rPr lang="en-GB" altLang="zh-CN" sz="2200">
                <a:latin typeface="Arial" charset="0"/>
                <a:ea typeface="宋体" charset="0"/>
              </a:rPr>
              <a:t>Platform Independent (PIM)</a:t>
            </a:r>
          </a:p>
          <a:p>
            <a:pPr lvl="2" eaLnBrk="1" hangingPunct="1"/>
            <a:r>
              <a:rPr lang="en-GB" altLang="zh-CN" sz="2000">
                <a:latin typeface="Arial" charset="0"/>
                <a:ea typeface="宋体" charset="0"/>
              </a:rPr>
              <a:t>E.g., system type model (specification space)</a:t>
            </a:r>
          </a:p>
          <a:p>
            <a:pPr lvl="1" eaLnBrk="1" hangingPunct="1"/>
            <a:r>
              <a:rPr lang="en-GB" altLang="zh-CN" sz="2200">
                <a:latin typeface="Arial" charset="0"/>
                <a:ea typeface="宋体" charset="0"/>
              </a:rPr>
              <a:t>Platform Specific (PSM)</a:t>
            </a:r>
          </a:p>
          <a:p>
            <a:pPr lvl="2" eaLnBrk="1" hangingPunct="1"/>
            <a:r>
              <a:rPr lang="en-GB" altLang="zh-CN" sz="2000">
                <a:latin typeface="Arial" charset="0"/>
                <a:ea typeface="宋体" charset="0"/>
              </a:rPr>
              <a:t>Target technology specific (solution space)</a:t>
            </a:r>
          </a:p>
        </p:txBody>
      </p:sp>
      <p:sp>
        <p:nvSpPr>
          <p:cNvPr id="12154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AA5A56B-6FC0-A448-9CB1-05E92CF1D7C3}" type="slidenum">
              <a:rPr lang="en-US" altLang="zh-CN" sz="1200">
                <a:latin typeface="Garamond" charset="0"/>
              </a:rPr>
              <a:pPr eaLnBrk="1" hangingPunct="1"/>
              <a:t>590</a:t>
            </a:fld>
            <a:endParaRPr lang="en-US" altLang="zh-CN" sz="1200">
              <a:latin typeface="Garamond" charset="0"/>
            </a:endParaRPr>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7" name="Rectangle 2"/>
          <p:cNvSpPr>
            <a:spLocks noGrp="1" noChangeArrowheads="1"/>
          </p:cNvSpPr>
          <p:nvPr>
            <p:ph type="title"/>
          </p:nvPr>
        </p:nvSpPr>
        <p:spPr/>
        <p:txBody>
          <a:bodyPr/>
          <a:lstStyle/>
          <a:p>
            <a:pPr eaLnBrk="1" hangingPunct="1"/>
            <a:r>
              <a:rPr lang="en-GB" altLang="zh-CN">
                <a:latin typeface="Garamond" charset="0"/>
                <a:ea typeface="宋体" charset="0"/>
              </a:rPr>
              <a:t>Model Relationships</a:t>
            </a:r>
          </a:p>
        </p:txBody>
      </p:sp>
      <p:sp>
        <p:nvSpPr>
          <p:cNvPr id="1217538" name="Rectangle 3"/>
          <p:cNvSpPr>
            <a:spLocks noGrp="1" noChangeArrowheads="1"/>
          </p:cNvSpPr>
          <p:nvPr>
            <p:ph idx="1"/>
          </p:nvPr>
        </p:nvSpPr>
        <p:spPr/>
        <p:txBody>
          <a:bodyPr/>
          <a:lstStyle/>
          <a:p>
            <a:pPr eaLnBrk="1" hangingPunct="1"/>
            <a:r>
              <a:rPr lang="en-GB" altLang="zh-CN">
                <a:latin typeface="Arial" charset="0"/>
                <a:ea typeface="宋体" charset="0"/>
              </a:rPr>
              <a:t>Models are related by</a:t>
            </a:r>
          </a:p>
          <a:p>
            <a:pPr lvl="1" eaLnBrk="1" hangingPunct="1"/>
            <a:r>
              <a:rPr lang="en-GB" altLang="zh-CN">
                <a:latin typeface="Arial" charset="0"/>
                <a:ea typeface="宋体" charset="0"/>
              </a:rPr>
              <a:t>Abstraction</a:t>
            </a:r>
          </a:p>
          <a:p>
            <a:pPr lvl="1" eaLnBrk="1" hangingPunct="1"/>
            <a:r>
              <a:rPr lang="en-GB" altLang="zh-CN">
                <a:latin typeface="Arial" charset="0"/>
                <a:ea typeface="宋体" charset="0"/>
              </a:rPr>
              <a:t>Refinement</a:t>
            </a:r>
          </a:p>
          <a:p>
            <a:pPr lvl="1" eaLnBrk="1" hangingPunct="1"/>
            <a:r>
              <a:rPr lang="en-GB" altLang="zh-CN">
                <a:latin typeface="Arial" charset="0"/>
                <a:ea typeface="宋体" charset="0"/>
              </a:rPr>
              <a:t>Viewpoint</a:t>
            </a:r>
          </a:p>
          <a:p>
            <a:pPr lvl="2" eaLnBrk="1" hangingPunct="1"/>
            <a:r>
              <a:rPr lang="en-GB" altLang="zh-CN">
                <a:latin typeface="Arial" charset="0"/>
                <a:ea typeface="宋体" charset="0"/>
              </a:rPr>
              <a:t>i.e., the mappings can be vertical (abstraction-refinement) or horizontal</a:t>
            </a:r>
          </a:p>
        </p:txBody>
      </p:sp>
      <p:sp>
        <p:nvSpPr>
          <p:cNvPr id="12175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67B791-0AA1-E542-B4CC-AEC8C37FE4DF}" type="slidenum">
              <a:rPr lang="en-US" altLang="zh-CN" sz="1200">
                <a:latin typeface="Garamond" charset="0"/>
              </a:rPr>
              <a:pPr eaLnBrk="1" hangingPunct="1"/>
              <a:t>591</a:t>
            </a:fld>
            <a:endParaRPr lang="en-US" altLang="zh-CN" sz="1200">
              <a:latin typeface="Garamond" charset="0"/>
            </a:endParaRPr>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5" name="Rectangle 3"/>
          <p:cNvSpPr>
            <a:spLocks noGrp="1" noChangeArrowheads="1"/>
          </p:cNvSpPr>
          <p:nvPr>
            <p:ph type="title"/>
          </p:nvPr>
        </p:nvSpPr>
        <p:spPr/>
        <p:txBody>
          <a:bodyPr/>
          <a:lstStyle/>
          <a:p>
            <a:pPr eaLnBrk="1" hangingPunct="1"/>
            <a:r>
              <a:rPr lang="en-GB" altLang="zh-CN">
                <a:latin typeface="Garamond" charset="0"/>
                <a:ea typeface="宋体" charset="0"/>
              </a:rPr>
              <a:t>Example of Vertical Mapping</a:t>
            </a:r>
          </a:p>
        </p:txBody>
      </p:sp>
      <p:sp>
        <p:nvSpPr>
          <p:cNvPr id="1219586" name="Rectangle 4"/>
          <p:cNvSpPr>
            <a:spLocks noGrp="1" noChangeArrowheads="1"/>
          </p:cNvSpPr>
          <p:nvPr>
            <p:ph type="body" sz="half" idx="1"/>
          </p:nvPr>
        </p:nvSpPr>
        <p:spPr>
          <a:xfrm>
            <a:off x="250825" y="1978025"/>
            <a:ext cx="3810000" cy="4114800"/>
          </a:xfrm>
        </p:spPr>
        <p:txBody>
          <a:bodyPr/>
          <a:lstStyle/>
          <a:p>
            <a:pPr eaLnBrk="1" hangingPunct="1"/>
            <a:r>
              <a:rPr lang="en-GB" altLang="zh-CN" sz="2200">
                <a:latin typeface="Arial" charset="0"/>
                <a:ea typeface="宋体" charset="0"/>
              </a:rPr>
              <a:t>The PIM version of Account specifies, say, an object class Account without saying anything about its implementation.</a:t>
            </a:r>
          </a:p>
          <a:p>
            <a:pPr eaLnBrk="1" hangingPunct="1"/>
            <a:r>
              <a:rPr lang="en-GB" altLang="zh-CN" sz="2200">
                <a:latin typeface="Arial" charset="0"/>
                <a:ea typeface="宋体" charset="0"/>
              </a:rPr>
              <a:t>A CORBA-specific implementation which conforms to this specification would be a PSM </a:t>
            </a:r>
            <a:r>
              <a:rPr lang="en-GB" altLang="zh-CN" sz="2200" i="1">
                <a:latin typeface="Arial" charset="0"/>
                <a:ea typeface="宋体" charset="0"/>
              </a:rPr>
              <a:t>refinement </a:t>
            </a:r>
            <a:r>
              <a:rPr lang="en-GB" altLang="zh-CN" sz="2200">
                <a:latin typeface="Arial" charset="0"/>
                <a:ea typeface="宋体" charset="0"/>
              </a:rPr>
              <a:t>of that </a:t>
            </a:r>
            <a:r>
              <a:rPr lang="en-GB" altLang="zh-CN" sz="2200" i="1">
                <a:latin typeface="Arial" charset="0"/>
                <a:ea typeface="宋体" charset="0"/>
              </a:rPr>
              <a:t>abstraction</a:t>
            </a:r>
          </a:p>
        </p:txBody>
      </p:sp>
      <p:sp>
        <p:nvSpPr>
          <p:cNvPr id="1219587"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301765A-1408-7C4A-9CA1-EC7AA6D04604}" type="slidenum">
              <a:rPr lang="en-US" altLang="zh-CN" sz="1200">
                <a:latin typeface="Garamond" charset="0"/>
              </a:rPr>
              <a:pPr eaLnBrk="1" hangingPunct="1"/>
              <a:t>592</a:t>
            </a:fld>
            <a:endParaRPr lang="en-US" altLang="zh-CN" sz="1200">
              <a:latin typeface="Garamond" charset="0"/>
            </a:endParaRPr>
          </a:p>
        </p:txBody>
      </p:sp>
      <p:pic>
        <p:nvPicPr>
          <p:cNvPr id="12195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908050"/>
            <a:ext cx="6149975" cy="5219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3" name="Rectangle 3"/>
          <p:cNvSpPr>
            <a:spLocks noGrp="1" noChangeArrowheads="1"/>
          </p:cNvSpPr>
          <p:nvPr>
            <p:ph type="title"/>
          </p:nvPr>
        </p:nvSpPr>
        <p:spPr/>
        <p:txBody>
          <a:bodyPr/>
          <a:lstStyle/>
          <a:p>
            <a:pPr eaLnBrk="1" hangingPunct="1"/>
            <a:r>
              <a:rPr lang="en-GB" altLang="zh-CN">
                <a:latin typeface="Garamond" charset="0"/>
                <a:ea typeface="宋体" charset="0"/>
              </a:rPr>
              <a:t>Vertical/Horizontal Mapping</a:t>
            </a:r>
          </a:p>
        </p:txBody>
      </p:sp>
      <p:sp>
        <p:nvSpPr>
          <p:cNvPr id="1221634" name="Rectangle 4"/>
          <p:cNvSpPr>
            <a:spLocks noGrp="1" noChangeArrowheads="1"/>
          </p:cNvSpPr>
          <p:nvPr>
            <p:ph type="body" sz="half" idx="1"/>
          </p:nvPr>
        </p:nvSpPr>
        <p:spPr>
          <a:xfrm>
            <a:off x="457200" y="4243388"/>
            <a:ext cx="7864475" cy="1887537"/>
          </a:xfrm>
        </p:spPr>
        <p:txBody>
          <a:bodyPr/>
          <a:lstStyle/>
          <a:p>
            <a:pPr eaLnBrk="1" hangingPunct="1">
              <a:lnSpc>
                <a:spcPct val="90000"/>
              </a:lnSpc>
            </a:pPr>
            <a:r>
              <a:rPr lang="en-GB" altLang="zh-CN" sz="2200">
                <a:latin typeface="Arial" charset="0"/>
                <a:ea typeface="宋体" charset="0"/>
              </a:rPr>
              <a:t>Viewpoints are projections (i.e., they are not necessarily disjoint). Therefore the same abstractions may appear in different viewpoints, but perhaps with different properties. Because they are at the same level of abstraction this is referred to as horizontal mapping.</a:t>
            </a:r>
          </a:p>
        </p:txBody>
      </p:sp>
      <p:sp>
        <p:nvSpPr>
          <p:cNvPr id="1221635"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8514D06-7EB5-1E41-8BB6-FEA9BAC2AD07}" type="slidenum">
              <a:rPr lang="en-US" altLang="zh-CN" sz="1200">
                <a:latin typeface="Garamond" charset="0"/>
              </a:rPr>
              <a:pPr eaLnBrk="1" hangingPunct="1"/>
              <a:t>593</a:t>
            </a:fld>
            <a:endParaRPr lang="en-US" altLang="zh-CN" sz="1200">
              <a:latin typeface="Garamond" charset="0"/>
            </a:endParaRPr>
          </a:p>
        </p:txBody>
      </p:sp>
      <p:pic>
        <p:nvPicPr>
          <p:cNvPr id="12216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905000"/>
            <a:ext cx="7223125" cy="2446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1" name="Rectangle 3"/>
          <p:cNvSpPr>
            <a:spLocks noGrp="1" noChangeArrowheads="1"/>
          </p:cNvSpPr>
          <p:nvPr>
            <p:ph type="title"/>
          </p:nvPr>
        </p:nvSpPr>
        <p:spPr/>
        <p:txBody>
          <a:bodyPr/>
          <a:lstStyle/>
          <a:p>
            <a:pPr eaLnBrk="1" hangingPunct="1"/>
            <a:r>
              <a:rPr lang="en-GB" altLang="zh-CN">
                <a:latin typeface="Garamond" charset="0"/>
                <a:ea typeface="宋体" charset="0"/>
              </a:rPr>
              <a:t>Using UML to Model Relationships</a:t>
            </a:r>
          </a:p>
        </p:txBody>
      </p:sp>
      <p:sp>
        <p:nvSpPr>
          <p:cNvPr id="1223682" name="Rectangle 4"/>
          <p:cNvSpPr>
            <a:spLocks noGrp="1" noChangeArrowheads="1"/>
          </p:cNvSpPr>
          <p:nvPr>
            <p:ph type="body" sz="half" idx="1"/>
          </p:nvPr>
        </p:nvSpPr>
        <p:spPr>
          <a:xfrm>
            <a:off x="304800" y="2017713"/>
            <a:ext cx="2667000" cy="4114800"/>
          </a:xfrm>
        </p:spPr>
        <p:txBody>
          <a:bodyPr/>
          <a:lstStyle/>
          <a:p>
            <a:pPr eaLnBrk="1" hangingPunct="1">
              <a:lnSpc>
                <a:spcPct val="90000"/>
              </a:lnSpc>
            </a:pPr>
            <a:r>
              <a:rPr lang="en-GB" altLang="zh-CN" sz="2200">
                <a:latin typeface="Arial" charset="0"/>
                <a:ea typeface="宋体" charset="0"/>
              </a:rPr>
              <a:t>The MDA proposes modelling the mapping rules themselves as </a:t>
            </a:r>
            <a:r>
              <a:rPr lang="en-GB" altLang="zh-CN" sz="2200">
                <a:latin typeface="Tahoma" charset="0"/>
                <a:ea typeface="宋体" charset="0"/>
              </a:rPr>
              <a:t>“</a:t>
            </a:r>
            <a:r>
              <a:rPr lang="en-GB" altLang="zh-CN" sz="2200">
                <a:latin typeface="Arial" charset="0"/>
                <a:ea typeface="宋体" charset="0"/>
              </a:rPr>
              <a:t>first class</a:t>
            </a:r>
            <a:r>
              <a:rPr lang="en-GB" altLang="zh-CN" sz="2200">
                <a:latin typeface="Tahoma" charset="0"/>
                <a:ea typeface="宋体" charset="0"/>
              </a:rPr>
              <a:t>”</a:t>
            </a:r>
            <a:r>
              <a:rPr lang="en-GB" altLang="zh-CN" sz="2200">
                <a:latin typeface="Arial" charset="0"/>
                <a:ea typeface="宋体" charset="0"/>
              </a:rPr>
              <a:t> citizens. The EDOC profile is a UML profile that has already been established. Others will follow</a:t>
            </a:r>
          </a:p>
        </p:txBody>
      </p:sp>
      <p:sp>
        <p:nvSpPr>
          <p:cNvPr id="1223683"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02A365-2C29-FE4E-A5AD-5164571D32CB}" type="slidenum">
              <a:rPr lang="en-US" altLang="zh-CN" sz="1200">
                <a:latin typeface="Garamond" charset="0"/>
              </a:rPr>
              <a:pPr eaLnBrk="1" hangingPunct="1"/>
              <a:t>594</a:t>
            </a:fld>
            <a:endParaRPr lang="en-US" altLang="zh-CN" sz="1200">
              <a:latin typeface="Garamond" charset="0"/>
            </a:endParaRPr>
          </a:p>
        </p:txBody>
      </p:sp>
      <p:pic>
        <p:nvPicPr>
          <p:cNvPr id="12236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052513"/>
            <a:ext cx="5848350" cy="331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3685" name="Text Box 5"/>
          <p:cNvSpPr txBox="1">
            <a:spLocks noChangeArrowheads="1"/>
          </p:cNvSpPr>
          <p:nvPr/>
        </p:nvSpPr>
        <p:spPr bwMode="auto">
          <a:xfrm>
            <a:off x="3352800" y="4724400"/>
            <a:ext cx="5410200"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50000"/>
              </a:spcBef>
            </a:pPr>
            <a:r>
              <a:rPr lang="en-GB" altLang="zh-CN">
                <a:latin typeface="Tahoma" charset="0"/>
              </a:rPr>
              <a:t>In practice, the MDA is realised as a </a:t>
            </a:r>
            <a:r>
              <a:rPr lang="en-GB" altLang="zh-CN" i="1">
                <a:latin typeface="Tahoma" charset="0"/>
              </a:rPr>
              <a:t>UML Profile</a:t>
            </a:r>
            <a:r>
              <a:rPr lang="en-GB" altLang="zh-CN">
                <a:latin typeface="Tahoma" charset="0"/>
              </a:rPr>
              <a:t>: a meta-model of the middleware environment</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29" name="Rectangle 3"/>
          <p:cNvSpPr>
            <a:spLocks noGrp="1" noChangeArrowheads="1"/>
          </p:cNvSpPr>
          <p:nvPr>
            <p:ph type="title"/>
          </p:nvPr>
        </p:nvSpPr>
        <p:spPr/>
        <p:txBody>
          <a:bodyPr/>
          <a:lstStyle/>
          <a:p>
            <a:pPr eaLnBrk="1" hangingPunct="1"/>
            <a:r>
              <a:rPr lang="en-GB" altLang="zh-CN">
                <a:latin typeface="Garamond" charset="0"/>
                <a:ea typeface="宋体" charset="0"/>
              </a:rPr>
              <a:t>Automation of Mapping?</a:t>
            </a:r>
          </a:p>
        </p:txBody>
      </p:sp>
      <p:sp>
        <p:nvSpPr>
          <p:cNvPr id="1225730" name="Rectangle 4"/>
          <p:cNvSpPr>
            <a:spLocks noGrp="1" noChangeArrowheads="1"/>
          </p:cNvSpPr>
          <p:nvPr>
            <p:ph type="body" sz="half" idx="1"/>
          </p:nvPr>
        </p:nvSpPr>
        <p:spPr>
          <a:xfrm>
            <a:off x="323850" y="4149725"/>
            <a:ext cx="8534400" cy="1944688"/>
          </a:xfrm>
        </p:spPr>
        <p:txBody>
          <a:bodyPr/>
          <a:lstStyle/>
          <a:p>
            <a:pPr eaLnBrk="1" hangingPunct="1">
              <a:lnSpc>
                <a:spcPct val="90000"/>
              </a:lnSpc>
            </a:pPr>
            <a:r>
              <a:rPr lang="en-GB" altLang="zh-CN" sz="2600">
                <a:latin typeface="Arial" charset="0"/>
                <a:ea typeface="宋体" charset="0"/>
              </a:rPr>
              <a:t>An issue that arises </a:t>
            </a:r>
            <a:r>
              <a:rPr lang="en-GB" altLang="zh-CN" sz="2600">
                <a:latin typeface="Tahoma" charset="0"/>
                <a:ea typeface="宋体" charset="0"/>
              </a:rPr>
              <a:t>–</a:t>
            </a:r>
            <a:r>
              <a:rPr lang="en-GB" altLang="zh-CN" sz="2600">
                <a:latin typeface="Arial" charset="0"/>
                <a:ea typeface="宋体" charset="0"/>
              </a:rPr>
              <a:t> and is critical to the discussion on Software Architecture </a:t>
            </a:r>
            <a:r>
              <a:rPr lang="en-GB" altLang="zh-CN" sz="2600">
                <a:latin typeface="Tahoma" charset="0"/>
                <a:ea typeface="宋体" charset="0"/>
              </a:rPr>
              <a:t>–</a:t>
            </a:r>
            <a:r>
              <a:rPr lang="en-GB" altLang="zh-CN" sz="2600">
                <a:latin typeface="Arial" charset="0"/>
                <a:ea typeface="宋体" charset="0"/>
              </a:rPr>
              <a:t> is whether mappings between models can be abstracted and automated and reused in tools, or whether the various models are more important as reference points for creative design</a:t>
            </a:r>
          </a:p>
        </p:txBody>
      </p:sp>
      <p:sp>
        <p:nvSpPr>
          <p:cNvPr id="1225731" name="灯片编号占位符 6"/>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9B65B8D-3EA5-5D45-BBE2-1B45D5B89B5A}" type="slidenum">
              <a:rPr lang="en-US" altLang="zh-CN" sz="1200">
                <a:latin typeface="Garamond" charset="0"/>
              </a:rPr>
              <a:pPr eaLnBrk="1" hangingPunct="1"/>
              <a:t>595</a:t>
            </a:fld>
            <a:endParaRPr lang="en-US" altLang="zh-CN" sz="1200">
              <a:latin typeface="Garamond" charset="0"/>
            </a:endParaRPr>
          </a:p>
        </p:txBody>
      </p:sp>
      <p:pic>
        <p:nvPicPr>
          <p:cNvPr id="12257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196975"/>
            <a:ext cx="6713538" cy="311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777" name="Rectangle 2"/>
          <p:cNvSpPr>
            <a:spLocks noGrp="1" noChangeArrowheads="1"/>
          </p:cNvSpPr>
          <p:nvPr>
            <p:ph type="title"/>
          </p:nvPr>
        </p:nvSpPr>
        <p:spPr/>
        <p:txBody>
          <a:bodyPr/>
          <a:lstStyle/>
          <a:p>
            <a:pPr eaLnBrk="1" hangingPunct="1"/>
            <a:r>
              <a:rPr lang="en-GB" altLang="zh-CN">
                <a:latin typeface="Garamond" charset="0"/>
                <a:ea typeface="宋体" charset="0"/>
              </a:rPr>
              <a:t>Developing Using MDA (1)</a:t>
            </a:r>
          </a:p>
        </p:txBody>
      </p:sp>
      <p:sp>
        <p:nvSpPr>
          <p:cNvPr id="1227778" name="Rectangle 3"/>
          <p:cNvSpPr>
            <a:spLocks noGrp="1" noChangeArrowheads="1"/>
          </p:cNvSpPr>
          <p:nvPr>
            <p:ph idx="1"/>
          </p:nvPr>
        </p:nvSpPr>
        <p:spPr>
          <a:xfrm>
            <a:off x="684213" y="1268413"/>
            <a:ext cx="7772400" cy="4824412"/>
          </a:xfrm>
        </p:spPr>
        <p:txBody>
          <a:bodyPr/>
          <a:lstStyle/>
          <a:p>
            <a:pPr eaLnBrk="1" hangingPunct="1">
              <a:lnSpc>
                <a:spcPct val="90000"/>
              </a:lnSpc>
            </a:pPr>
            <a:r>
              <a:rPr lang="en-GB" altLang="zh-CN" sz="2600">
                <a:latin typeface="Arial" charset="0"/>
                <a:ea typeface="宋体" charset="0"/>
              </a:rPr>
              <a:t>Development of the application in MDA starts with a </a:t>
            </a:r>
            <a:r>
              <a:rPr lang="en-GB" altLang="zh-CN" sz="2600">
                <a:latin typeface="Tahoma" charset="0"/>
                <a:ea typeface="宋体" charset="0"/>
              </a:rPr>
              <a:t>“</a:t>
            </a:r>
            <a:r>
              <a:rPr lang="en-GB" altLang="zh-CN" sz="2600">
                <a:latin typeface="Arial" charset="0"/>
                <a:ea typeface="宋体" charset="0"/>
              </a:rPr>
              <a:t>first-level</a:t>
            </a:r>
            <a:r>
              <a:rPr lang="en-GB" altLang="zh-CN" sz="2600">
                <a:latin typeface="Tahoma" charset="0"/>
                <a:ea typeface="宋体" charset="0"/>
              </a:rPr>
              <a:t>”</a:t>
            </a:r>
            <a:r>
              <a:rPr lang="en-GB" altLang="zh-CN" sz="2600">
                <a:latin typeface="Arial" charset="0"/>
                <a:ea typeface="宋体" charset="0"/>
              </a:rPr>
              <a:t> PIM</a:t>
            </a:r>
          </a:p>
          <a:p>
            <a:pPr lvl="1" eaLnBrk="1" hangingPunct="1">
              <a:lnSpc>
                <a:spcPct val="90000"/>
              </a:lnSpc>
            </a:pPr>
            <a:r>
              <a:rPr lang="en-GB" altLang="zh-CN" sz="2200">
                <a:latin typeface="Arial" charset="0"/>
                <a:ea typeface="宋体" charset="0"/>
              </a:rPr>
              <a:t>With an aspiration to </a:t>
            </a:r>
            <a:r>
              <a:rPr lang="en-GB" altLang="zh-CN" sz="2200">
                <a:latin typeface="Tahoma" charset="0"/>
                <a:ea typeface="宋体" charset="0"/>
              </a:rPr>
              <a:t>“</a:t>
            </a:r>
            <a:r>
              <a:rPr lang="en-GB" altLang="zh-CN" sz="2200">
                <a:latin typeface="Arial" charset="0"/>
                <a:ea typeface="宋体" charset="0"/>
              </a:rPr>
              <a:t>automatically generate all or most of the running application</a:t>
            </a:r>
            <a:r>
              <a:rPr lang="en-GB" altLang="zh-CN" sz="2200">
                <a:latin typeface="Tahoma" charset="0"/>
                <a:ea typeface="宋体" charset="0"/>
              </a:rPr>
              <a:t>”</a:t>
            </a:r>
            <a:endParaRPr lang="en-GB" altLang="zh-CN" sz="2200">
              <a:latin typeface="Arial" charset="0"/>
              <a:ea typeface="宋体" charset="0"/>
            </a:endParaRPr>
          </a:p>
          <a:p>
            <a:pPr lvl="1" eaLnBrk="1" hangingPunct="1">
              <a:lnSpc>
                <a:spcPct val="90000"/>
              </a:lnSpc>
            </a:pPr>
            <a:r>
              <a:rPr lang="en-GB" altLang="zh-CN" sz="2200">
                <a:latin typeface="Arial" charset="0"/>
                <a:ea typeface="宋体" charset="0"/>
              </a:rPr>
              <a:t>This base PIM expresses only business functionality and behaviour for client and server</a:t>
            </a:r>
          </a:p>
          <a:p>
            <a:pPr lvl="2" eaLnBrk="1" hangingPunct="1">
              <a:lnSpc>
                <a:spcPct val="90000"/>
              </a:lnSpc>
            </a:pPr>
            <a:r>
              <a:rPr lang="en-GB" altLang="zh-CN" sz="2000">
                <a:latin typeface="Arial" charset="0"/>
                <a:ea typeface="宋体" charset="0"/>
              </a:rPr>
              <a:t>Built by business and modelling experts</a:t>
            </a:r>
          </a:p>
          <a:p>
            <a:pPr lvl="2" eaLnBrk="1" hangingPunct="1">
              <a:lnSpc>
                <a:spcPct val="90000"/>
              </a:lnSpc>
            </a:pPr>
            <a:r>
              <a:rPr lang="en-GB" altLang="zh-CN" sz="2000">
                <a:latin typeface="Arial" charset="0"/>
                <a:ea typeface="宋体" charset="0"/>
              </a:rPr>
              <a:t>Appears, nevertheless, to be a system</a:t>
            </a:r>
            <a:r>
              <a:rPr lang="en-GB" altLang="zh-CN" sz="2000">
                <a:latin typeface="Tahoma" charset="0"/>
                <a:ea typeface="宋体" charset="0"/>
              </a:rPr>
              <a:t>’</a:t>
            </a:r>
            <a:r>
              <a:rPr lang="en-GB" altLang="zh-CN" sz="2000">
                <a:latin typeface="Arial" charset="0"/>
                <a:ea typeface="宋体" charset="0"/>
              </a:rPr>
              <a:t>s view of business information (presumably a model of the business itself is expressed in a CIM)</a:t>
            </a:r>
          </a:p>
          <a:p>
            <a:pPr eaLnBrk="1" hangingPunct="1">
              <a:lnSpc>
                <a:spcPct val="90000"/>
              </a:lnSpc>
            </a:pPr>
            <a:r>
              <a:rPr lang="en-GB" altLang="zh-CN" sz="2600">
                <a:latin typeface="Arial" charset="0"/>
                <a:ea typeface="宋体" charset="0"/>
              </a:rPr>
              <a:t>A second-level PIM adds some aspects of technology</a:t>
            </a:r>
          </a:p>
          <a:p>
            <a:pPr lvl="1" eaLnBrk="1" hangingPunct="1">
              <a:lnSpc>
                <a:spcPct val="90000"/>
              </a:lnSpc>
            </a:pPr>
            <a:r>
              <a:rPr lang="en-GB" altLang="zh-CN" sz="2200">
                <a:latin typeface="Arial" charset="0"/>
                <a:ea typeface="宋体" charset="0"/>
              </a:rPr>
              <a:t>E.g., activation patterns(</a:t>
            </a:r>
            <a:r>
              <a:rPr lang="en-GB" altLang="zh-CN" sz="2200" i="1">
                <a:latin typeface="Arial" charset="0"/>
                <a:ea typeface="宋体" charset="0"/>
              </a:rPr>
              <a:t>session</a:t>
            </a:r>
            <a:r>
              <a:rPr lang="en-GB" altLang="zh-CN" sz="2200">
                <a:latin typeface="Arial" charset="0"/>
                <a:ea typeface="宋体" charset="0"/>
              </a:rPr>
              <a:t>, </a:t>
            </a:r>
            <a:r>
              <a:rPr lang="en-GB" altLang="zh-CN" sz="2200" i="1">
                <a:latin typeface="Arial" charset="0"/>
                <a:ea typeface="宋体" charset="0"/>
              </a:rPr>
              <a:t>entity</a:t>
            </a:r>
            <a:r>
              <a:rPr lang="en-GB" altLang="zh-CN" sz="2200">
                <a:latin typeface="Arial" charset="0"/>
                <a:ea typeface="宋体" charset="0"/>
              </a:rPr>
              <a:t>), persistence, transactionality, security levelling etc.</a:t>
            </a:r>
          </a:p>
          <a:p>
            <a:pPr lvl="1" eaLnBrk="1" hangingPunct="1">
              <a:lnSpc>
                <a:spcPct val="90000"/>
              </a:lnSpc>
            </a:pPr>
            <a:endParaRPr lang="zh-CN" altLang="en-GB" sz="2200">
              <a:latin typeface="Arial" charset="0"/>
              <a:ea typeface="宋体" charset="0"/>
            </a:endParaRPr>
          </a:p>
        </p:txBody>
      </p:sp>
      <p:sp>
        <p:nvSpPr>
          <p:cNvPr id="12277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C36BC14-1409-6642-A984-EAD44CE5CC54}" type="slidenum">
              <a:rPr lang="en-US" altLang="zh-CN" sz="1200">
                <a:latin typeface="Garamond" charset="0"/>
              </a:rPr>
              <a:pPr eaLnBrk="1" hangingPunct="1"/>
              <a:t>596</a:t>
            </a:fld>
            <a:endParaRPr lang="en-US" altLang="zh-CN" sz="1200">
              <a:latin typeface="Garamond" charset="0"/>
            </a:endParaRPr>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825" name="Rectangle 2"/>
          <p:cNvSpPr>
            <a:spLocks noGrp="1" noChangeArrowheads="1"/>
          </p:cNvSpPr>
          <p:nvPr>
            <p:ph type="title"/>
          </p:nvPr>
        </p:nvSpPr>
        <p:spPr/>
        <p:txBody>
          <a:bodyPr/>
          <a:lstStyle/>
          <a:p>
            <a:pPr eaLnBrk="1" hangingPunct="1"/>
            <a:r>
              <a:rPr lang="en-GB" altLang="zh-CN">
                <a:latin typeface="Garamond" charset="0"/>
                <a:ea typeface="宋体" charset="0"/>
              </a:rPr>
              <a:t>Developing in MDA (2)</a:t>
            </a:r>
          </a:p>
        </p:txBody>
      </p:sp>
      <p:sp>
        <p:nvSpPr>
          <p:cNvPr id="1229826" name="Rectangle 3"/>
          <p:cNvSpPr>
            <a:spLocks noGrp="1" noChangeArrowheads="1"/>
          </p:cNvSpPr>
          <p:nvPr>
            <p:ph idx="1"/>
          </p:nvPr>
        </p:nvSpPr>
        <p:spPr/>
        <p:txBody>
          <a:bodyPr/>
          <a:lstStyle/>
          <a:p>
            <a:pPr eaLnBrk="1" hangingPunct="1"/>
            <a:r>
              <a:rPr lang="en-GB" altLang="zh-CN" sz="2600">
                <a:latin typeface="Arial" charset="0"/>
                <a:ea typeface="宋体" charset="0"/>
              </a:rPr>
              <a:t>MDA application tools will contain representations of the Domain Facilities and Pervasive Services</a:t>
            </a:r>
          </a:p>
          <a:p>
            <a:pPr lvl="1" eaLnBrk="1" hangingPunct="1"/>
            <a:r>
              <a:rPr lang="en-GB" altLang="zh-CN" sz="2200">
                <a:latin typeface="Arial" charset="0"/>
                <a:ea typeface="宋体" charset="0"/>
              </a:rPr>
              <a:t>Any facility modelled in UML can be imported</a:t>
            </a:r>
          </a:p>
          <a:p>
            <a:pPr lvl="1" eaLnBrk="1" hangingPunct="1"/>
            <a:r>
              <a:rPr lang="en-GB" altLang="zh-CN" sz="2200">
                <a:latin typeface="Arial" charset="0"/>
                <a:ea typeface="宋体" charset="0"/>
              </a:rPr>
              <a:t>The PIM will model links to these services</a:t>
            </a:r>
          </a:p>
          <a:p>
            <a:pPr eaLnBrk="1" hangingPunct="1"/>
            <a:r>
              <a:rPr lang="en-GB" altLang="zh-CN" sz="2600">
                <a:latin typeface="Arial" charset="0"/>
                <a:ea typeface="宋体" charset="0"/>
              </a:rPr>
              <a:t>The PIM is stored in the MOF and input to the mapping step for producing the PSM</a:t>
            </a:r>
          </a:p>
          <a:p>
            <a:pPr lvl="1" eaLnBrk="1" hangingPunct="1"/>
            <a:r>
              <a:rPr lang="en-GB" altLang="zh-CN" sz="2200">
                <a:latin typeface="Arial" charset="0"/>
                <a:ea typeface="宋体" charset="0"/>
              </a:rPr>
              <a:t>UML Profiles give UML the ability to model both PIMs and PSMs</a:t>
            </a:r>
          </a:p>
          <a:p>
            <a:pPr lvl="2" eaLnBrk="1" hangingPunct="1"/>
            <a:r>
              <a:rPr lang="en-GB" altLang="zh-CN" sz="2000">
                <a:latin typeface="Arial" charset="0"/>
                <a:ea typeface="宋体" charset="0"/>
              </a:rPr>
              <a:t>Profiles are standard extensions for a particular domain consisting of UML stereotypes and tagged values</a:t>
            </a:r>
          </a:p>
        </p:txBody>
      </p:sp>
      <p:sp>
        <p:nvSpPr>
          <p:cNvPr id="12298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70AB3F1-B87E-F044-8FA2-5FF3B4CDD89F}" type="slidenum">
              <a:rPr lang="en-US" altLang="zh-CN" sz="1200">
                <a:latin typeface="Garamond" charset="0"/>
              </a:rPr>
              <a:pPr eaLnBrk="1" hangingPunct="1"/>
              <a:t>597</a:t>
            </a:fld>
            <a:endParaRPr lang="en-US" altLang="zh-CN" sz="1200">
              <a:latin typeface="Garamond" charset="0"/>
            </a:endParaRPr>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873" name="Rectangle 2"/>
          <p:cNvSpPr>
            <a:spLocks noGrp="1" noChangeArrowheads="1"/>
          </p:cNvSpPr>
          <p:nvPr>
            <p:ph type="title"/>
          </p:nvPr>
        </p:nvSpPr>
        <p:spPr/>
        <p:txBody>
          <a:bodyPr/>
          <a:lstStyle/>
          <a:p>
            <a:pPr eaLnBrk="1" hangingPunct="1"/>
            <a:r>
              <a:rPr lang="en-GB" altLang="zh-CN">
                <a:latin typeface="Garamond" charset="0"/>
                <a:ea typeface="宋体" charset="0"/>
              </a:rPr>
              <a:t>Developing in MDA (3)</a:t>
            </a:r>
          </a:p>
        </p:txBody>
      </p:sp>
      <p:sp>
        <p:nvSpPr>
          <p:cNvPr id="1231874" name="Rectangle 3"/>
          <p:cNvSpPr>
            <a:spLocks noGrp="1" noChangeArrowheads="1"/>
          </p:cNvSpPr>
          <p:nvPr>
            <p:ph idx="1"/>
          </p:nvPr>
        </p:nvSpPr>
        <p:spPr/>
        <p:txBody>
          <a:bodyPr/>
          <a:lstStyle/>
          <a:p>
            <a:pPr marL="533400" indent="-533400" eaLnBrk="1" hangingPunct="1">
              <a:lnSpc>
                <a:spcPct val="90000"/>
              </a:lnSpc>
            </a:pPr>
            <a:r>
              <a:rPr lang="en-GB" altLang="zh-CN" sz="2600">
                <a:latin typeface="Arial" charset="0"/>
                <a:ea typeface="宋体" charset="0"/>
              </a:rPr>
              <a:t>The MDA definition document specifies 4 ways of moving from a PIM to a PSM</a:t>
            </a:r>
          </a:p>
          <a:p>
            <a:pPr marL="914400" lvl="1" indent="-569913" eaLnBrk="1" hangingPunct="1">
              <a:lnSpc>
                <a:spcPct val="90000"/>
              </a:lnSpc>
              <a:buFont typeface="Wingdings" charset="0"/>
              <a:buAutoNum type="arabicPeriod"/>
            </a:pPr>
            <a:r>
              <a:rPr lang="en-GB" altLang="zh-CN" sz="2200">
                <a:latin typeface="Arial" charset="0"/>
                <a:ea typeface="宋体" charset="0"/>
              </a:rPr>
              <a:t>Transformation by hand, working with each application on a separate, individual basis</a:t>
            </a:r>
          </a:p>
          <a:p>
            <a:pPr marL="914400" lvl="1" indent="-569913" eaLnBrk="1" hangingPunct="1">
              <a:lnSpc>
                <a:spcPct val="90000"/>
              </a:lnSpc>
              <a:buFont typeface="Wingdings" charset="0"/>
              <a:buAutoNum type="arabicPeriod"/>
            </a:pPr>
            <a:r>
              <a:rPr lang="en-GB" altLang="zh-CN" sz="2200">
                <a:latin typeface="Arial" charset="0"/>
                <a:ea typeface="宋体" charset="0"/>
              </a:rPr>
              <a:t>Transformations by hand using established patterns to convert from the PIM to a particular PSM</a:t>
            </a:r>
          </a:p>
          <a:p>
            <a:pPr marL="914400" lvl="1" indent="-569913" eaLnBrk="1" hangingPunct="1">
              <a:lnSpc>
                <a:spcPct val="90000"/>
              </a:lnSpc>
              <a:buFont typeface="Wingdings" charset="0"/>
              <a:buAutoNum type="arabicPeriod"/>
            </a:pPr>
            <a:r>
              <a:rPr lang="en-GB" altLang="zh-CN" sz="2200">
                <a:latin typeface="Arial" charset="0"/>
                <a:ea typeface="宋体" charset="0"/>
              </a:rPr>
              <a:t>The established patterns define an algorithm which is selected in the MDA tool, producing skeleton code which is finished by hand</a:t>
            </a:r>
          </a:p>
          <a:p>
            <a:pPr marL="914400" lvl="1" indent="-569913" eaLnBrk="1" hangingPunct="1">
              <a:lnSpc>
                <a:spcPct val="90000"/>
              </a:lnSpc>
              <a:buFont typeface="Wingdings" charset="0"/>
              <a:buAutoNum type="arabicPeriod"/>
            </a:pPr>
            <a:r>
              <a:rPr lang="en-GB" altLang="zh-CN" sz="2200">
                <a:latin typeface="Arial" charset="0"/>
                <a:ea typeface="宋体" charset="0"/>
              </a:rPr>
              <a:t>The tool, applying the algorithm, generates the entire PSM</a:t>
            </a:r>
          </a:p>
          <a:p>
            <a:pPr marL="533400" indent="-533400" eaLnBrk="1" hangingPunct="1">
              <a:lnSpc>
                <a:spcPct val="90000"/>
              </a:lnSpc>
            </a:pPr>
            <a:r>
              <a:rPr lang="en-GB" altLang="zh-CN" sz="2600">
                <a:latin typeface="Arial" charset="0"/>
                <a:ea typeface="宋体" charset="0"/>
              </a:rPr>
              <a:t>Generate the application from the PSM</a:t>
            </a:r>
          </a:p>
        </p:txBody>
      </p:sp>
      <p:sp>
        <p:nvSpPr>
          <p:cNvPr id="12318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864F388-DEBE-394D-B729-17589B00BA8A}" type="slidenum">
              <a:rPr lang="en-US" altLang="zh-CN" sz="1200">
                <a:latin typeface="Garamond" charset="0"/>
              </a:rPr>
              <a:pPr eaLnBrk="1" hangingPunct="1"/>
              <a:t>598</a:t>
            </a:fld>
            <a:endParaRPr lang="en-US" altLang="zh-CN" sz="1200">
              <a:latin typeface="Garamond" charset="0"/>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1" name="Rectangle 2"/>
          <p:cNvSpPr>
            <a:spLocks noGrp="1" noChangeArrowheads="1"/>
          </p:cNvSpPr>
          <p:nvPr>
            <p:ph type="title"/>
          </p:nvPr>
        </p:nvSpPr>
        <p:spPr/>
        <p:txBody>
          <a:bodyPr/>
          <a:lstStyle/>
          <a:p>
            <a:pPr eaLnBrk="1" hangingPunct="1"/>
            <a:r>
              <a:rPr lang="en-GB" altLang="zh-CN">
                <a:latin typeface="Garamond" charset="0"/>
                <a:ea typeface="宋体" charset="0"/>
              </a:rPr>
              <a:t>Issues for Software Architecture (1)</a:t>
            </a:r>
          </a:p>
        </p:txBody>
      </p:sp>
      <p:sp>
        <p:nvSpPr>
          <p:cNvPr id="1233922"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From the </a:t>
            </a:r>
            <a:r>
              <a:rPr lang="en-GB" altLang="zh-CN" sz="2600">
                <a:latin typeface="Tahoma" charset="0"/>
                <a:ea typeface="宋体" charset="0"/>
              </a:rPr>
              <a:t>“</a:t>
            </a:r>
            <a:r>
              <a:rPr lang="en-GB" altLang="zh-CN" sz="2600">
                <a:latin typeface="Arial" charset="0"/>
                <a:ea typeface="宋体" charset="0"/>
              </a:rPr>
              <a:t>Masterplan</a:t>
            </a:r>
            <a:r>
              <a:rPr lang="en-GB" altLang="zh-CN" sz="2600">
                <a:latin typeface="Tahoma" charset="0"/>
                <a:ea typeface="宋体" charset="0"/>
              </a:rPr>
              <a:t>”</a:t>
            </a:r>
            <a:r>
              <a:rPr lang="en-GB" altLang="zh-CN" sz="2600">
                <a:latin typeface="Arial" charset="0"/>
                <a:ea typeface="宋体" charset="0"/>
              </a:rPr>
              <a:t> view of Software Architecture</a:t>
            </a:r>
          </a:p>
          <a:p>
            <a:pPr lvl="1" eaLnBrk="1" hangingPunct="1">
              <a:lnSpc>
                <a:spcPct val="90000"/>
              </a:lnSpc>
            </a:pPr>
            <a:r>
              <a:rPr lang="en-GB" altLang="zh-CN" sz="2200">
                <a:latin typeface="Arial" charset="0"/>
                <a:ea typeface="宋体" charset="0"/>
              </a:rPr>
              <a:t>MDA extends the practical possibilities of </a:t>
            </a:r>
            <a:r>
              <a:rPr lang="en-GB" altLang="zh-CN" sz="2200">
                <a:latin typeface="Tahoma" charset="0"/>
                <a:ea typeface="宋体" charset="0"/>
              </a:rPr>
              <a:t>“</a:t>
            </a:r>
            <a:r>
              <a:rPr lang="en-GB" altLang="zh-CN" sz="2200">
                <a:latin typeface="Arial" charset="0"/>
                <a:ea typeface="宋体" charset="0"/>
              </a:rPr>
              <a:t>blueprinting</a:t>
            </a:r>
            <a:r>
              <a:rPr lang="en-GB" altLang="zh-CN" sz="2200">
                <a:latin typeface="Tahoma" charset="0"/>
                <a:ea typeface="宋体" charset="0"/>
              </a:rPr>
              <a:t>”</a:t>
            </a:r>
            <a:endParaRPr lang="en-GB" altLang="zh-CN" sz="2200">
              <a:latin typeface="Arial" charset="0"/>
              <a:ea typeface="宋体" charset="0"/>
            </a:endParaRPr>
          </a:p>
          <a:p>
            <a:pPr lvl="1" eaLnBrk="1" hangingPunct="1">
              <a:lnSpc>
                <a:spcPct val="90000"/>
              </a:lnSpc>
            </a:pPr>
            <a:r>
              <a:rPr lang="en-GB" altLang="zh-CN" sz="2200">
                <a:latin typeface="Arial" charset="0"/>
                <a:ea typeface="宋体" charset="0"/>
              </a:rPr>
              <a:t>MDA has the aim to fully automate software development </a:t>
            </a:r>
          </a:p>
          <a:p>
            <a:pPr lvl="2" eaLnBrk="1" hangingPunct="1">
              <a:lnSpc>
                <a:spcPct val="90000"/>
              </a:lnSpc>
            </a:pPr>
            <a:r>
              <a:rPr lang="en-GB" altLang="zh-CN" sz="2000">
                <a:latin typeface="Arial" charset="0"/>
                <a:ea typeface="宋体" charset="0"/>
              </a:rPr>
              <a:t>From UML PIMs to running application and back</a:t>
            </a:r>
          </a:p>
          <a:p>
            <a:pPr lvl="3" eaLnBrk="1" hangingPunct="1">
              <a:lnSpc>
                <a:spcPct val="90000"/>
              </a:lnSpc>
            </a:pPr>
            <a:r>
              <a:rPr lang="en-GB" altLang="zh-CN" sz="1800">
                <a:latin typeface="Arial" charset="0"/>
                <a:ea typeface="宋体" charset="0"/>
              </a:rPr>
              <a:t>NB it is accepted that </a:t>
            </a:r>
            <a:r>
              <a:rPr lang="en-GB" altLang="zh-CN" sz="1800" i="1">
                <a:latin typeface="Arial" charset="0"/>
                <a:ea typeface="宋体" charset="0"/>
              </a:rPr>
              <a:t>currently</a:t>
            </a:r>
            <a:r>
              <a:rPr lang="en-GB" altLang="zh-CN" sz="1800">
                <a:latin typeface="Arial" charset="0"/>
                <a:ea typeface="宋体" charset="0"/>
              </a:rPr>
              <a:t> any changes in code would have to be handcrafted into the UML first</a:t>
            </a:r>
          </a:p>
          <a:p>
            <a:pPr lvl="1" eaLnBrk="1" hangingPunct="1">
              <a:lnSpc>
                <a:spcPct val="90000"/>
              </a:lnSpc>
            </a:pPr>
            <a:r>
              <a:rPr lang="en-GB" altLang="zh-CN" sz="2200">
                <a:latin typeface="Arial" charset="0"/>
                <a:ea typeface="宋体" charset="0"/>
              </a:rPr>
              <a:t>Rigorous modelling of mapping rules provides scope for extending use of formal methods</a:t>
            </a:r>
          </a:p>
          <a:p>
            <a:pPr lvl="1" eaLnBrk="1" hangingPunct="1">
              <a:lnSpc>
                <a:spcPct val="90000"/>
              </a:lnSpc>
            </a:pPr>
            <a:r>
              <a:rPr lang="en-GB" altLang="zh-CN" sz="2200">
                <a:latin typeface="Arial" charset="0"/>
                <a:ea typeface="宋体" charset="0"/>
              </a:rPr>
              <a:t>Focus is on transformation methods 3 and 4 in the list provided in the MDA Definition Document</a:t>
            </a:r>
          </a:p>
        </p:txBody>
      </p:sp>
      <p:sp>
        <p:nvSpPr>
          <p:cNvPr id="12339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5441A1D-15BD-6B4D-B100-D3A0BDB64351}" type="slidenum">
              <a:rPr lang="en-US" altLang="zh-CN" sz="1200">
                <a:latin typeface="Garamond" charset="0"/>
              </a:rPr>
              <a:pPr eaLnBrk="1" hangingPunct="1"/>
              <a:t>599</a:t>
            </a:fld>
            <a:endParaRPr lang="en-US" altLang="zh-CN" sz="1200">
              <a:latin typeface="Garamond"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ctrTitle"/>
          </p:nvPr>
        </p:nvSpPr>
        <p:spPr>
          <a:xfrm>
            <a:off x="760412" y="1916832"/>
            <a:ext cx="7623175" cy="1752600"/>
          </a:xfrm>
        </p:spPr>
        <p:txBody>
          <a:bodyPr/>
          <a:lstStyle/>
          <a:p>
            <a:pPr eaLnBrk="1" hangingPunct="1"/>
            <a:r>
              <a:rPr lang="en-US" altLang="zh-CN" dirty="0">
                <a:latin typeface="Garamond" charset="0"/>
                <a:ea typeface="宋体" charset="0"/>
              </a:rPr>
              <a:t>Topic 000: </a:t>
            </a:r>
            <a:r>
              <a:rPr lang="en-GB" altLang="zh-CN" dirty="0" err="1">
                <a:latin typeface="Garamond" charset="0"/>
                <a:ea typeface="宋体" charset="0"/>
              </a:rPr>
              <a:t>Overoveroverview</a:t>
            </a:r>
            <a:r>
              <a:rPr lang="en-GB" altLang="zh-CN" dirty="0">
                <a:latin typeface="Garamond" charset="0"/>
                <a:ea typeface="宋体" charset="0"/>
              </a:rPr>
              <a:t> </a:t>
            </a:r>
          </a:p>
        </p:txBody>
      </p:sp>
      <p:sp>
        <p:nvSpPr>
          <p:cNvPr id="68610" name="Rectangle 3"/>
          <p:cNvSpPr>
            <a:spLocks noGrp="1" noChangeArrowheads="1"/>
          </p:cNvSpPr>
          <p:nvPr>
            <p:ph type="subTitle" idx="1"/>
          </p:nvPr>
        </p:nvSpPr>
        <p:spPr/>
        <p:txBody>
          <a:bodyPr/>
          <a:lstStyle/>
          <a:p>
            <a:pPr eaLnBrk="1" hangingPunct="1">
              <a:buFont typeface="Wingdings" charset="0"/>
              <a:buNone/>
            </a:pPr>
            <a:r>
              <a:rPr lang="en-GB" altLang="zh-CN">
                <a:latin typeface="Arial" charset="0"/>
                <a:ea typeface="宋体" charset="0"/>
              </a:rPr>
              <a:t> </a:t>
            </a:r>
          </a:p>
        </p:txBody>
      </p:sp>
    </p:spTree>
    <p:extLst>
      <p:ext uri="{BB962C8B-B14F-4D97-AF65-F5344CB8AC3E}">
        <p14:creationId xmlns:p14="http://schemas.microsoft.com/office/powerpoint/2010/main" val="30117003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ChangeArrowheads="1"/>
          </p:cNvSpPr>
          <p:nvPr>
            <p:ph type="title"/>
          </p:nvPr>
        </p:nvSpPr>
        <p:spPr/>
        <p:txBody>
          <a:bodyPr/>
          <a:lstStyle/>
          <a:p>
            <a:pPr eaLnBrk="1" hangingPunct="1"/>
            <a:r>
              <a:rPr lang="en-US" altLang="zh-CN">
                <a:latin typeface="Garamond" charset="0"/>
                <a:ea typeface="宋体" charset="0"/>
              </a:rPr>
              <a:t>Spiral Model (cntd)</a:t>
            </a:r>
          </a:p>
        </p:txBody>
      </p:sp>
      <p:sp>
        <p:nvSpPr>
          <p:cNvPr id="137218"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2FA01E9-6E2F-3742-920E-D4E93678DDF8}" type="slidenum">
              <a:rPr lang="en-US" altLang="zh-CN" sz="1200">
                <a:latin typeface="Garamond" charset="0"/>
              </a:rPr>
              <a:pPr eaLnBrk="1" hangingPunct="1"/>
              <a:t>60</a:t>
            </a:fld>
            <a:endParaRPr lang="en-US" altLang="zh-CN" sz="1200">
              <a:latin typeface="Garamond" charset="0"/>
            </a:endParaRPr>
          </a:p>
        </p:txBody>
      </p:sp>
      <p:sp>
        <p:nvSpPr>
          <p:cNvPr id="137219" name="Line 3"/>
          <p:cNvSpPr>
            <a:spLocks noChangeShapeType="1"/>
          </p:cNvSpPr>
          <p:nvPr/>
        </p:nvSpPr>
        <p:spPr bwMode="auto">
          <a:xfrm>
            <a:off x="1676400" y="4114800"/>
            <a:ext cx="55626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220" name="Line 4"/>
          <p:cNvSpPr>
            <a:spLocks noChangeShapeType="1"/>
          </p:cNvSpPr>
          <p:nvPr/>
        </p:nvSpPr>
        <p:spPr bwMode="auto">
          <a:xfrm>
            <a:off x="4267200" y="2057400"/>
            <a:ext cx="0" cy="4038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37221" name="Text Box 5"/>
          <p:cNvSpPr txBox="1">
            <a:spLocks noChangeArrowheads="1"/>
          </p:cNvSpPr>
          <p:nvPr/>
        </p:nvSpPr>
        <p:spPr bwMode="auto">
          <a:xfrm>
            <a:off x="1252538" y="1981200"/>
            <a:ext cx="1568450" cy="803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a:r>
              <a:rPr lang="en-US" altLang="zh-CN" sz="1600">
                <a:latin typeface="Times New Roman" charset="0"/>
              </a:rPr>
              <a:t>Determine</a:t>
            </a:r>
          </a:p>
          <a:p>
            <a:pPr algn="ctr"/>
            <a:r>
              <a:rPr lang="en-US" altLang="zh-CN" sz="1600">
                <a:latin typeface="Times New Roman" charset="0"/>
              </a:rPr>
              <a:t>objectives,</a:t>
            </a:r>
          </a:p>
          <a:p>
            <a:pPr algn="ctr"/>
            <a:r>
              <a:rPr lang="en-US" altLang="zh-CN" sz="1600">
                <a:latin typeface="Times New Roman" charset="0"/>
              </a:rPr>
              <a:t>alternatives,</a:t>
            </a:r>
          </a:p>
          <a:p>
            <a:pPr algn="ctr"/>
            <a:r>
              <a:rPr lang="en-US" altLang="zh-CN" sz="1600">
                <a:latin typeface="Times New Roman" charset="0"/>
              </a:rPr>
              <a:t>constrains</a:t>
            </a:r>
          </a:p>
        </p:txBody>
      </p:sp>
      <p:sp>
        <p:nvSpPr>
          <p:cNvPr id="137222" name="Text Box 6"/>
          <p:cNvSpPr txBox="1">
            <a:spLocks noChangeArrowheads="1"/>
          </p:cNvSpPr>
          <p:nvPr/>
        </p:nvSpPr>
        <p:spPr bwMode="auto">
          <a:xfrm>
            <a:off x="5105400" y="2057400"/>
            <a:ext cx="3001963" cy="43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US" altLang="zh-CN" sz="1600">
                <a:latin typeface="Times New Roman" charset="0"/>
              </a:rPr>
              <a:t>Evaluate alternatives,</a:t>
            </a:r>
          </a:p>
          <a:p>
            <a:r>
              <a:rPr lang="en-US" altLang="zh-CN" sz="1600">
                <a:latin typeface="Times New Roman" charset="0"/>
              </a:rPr>
              <a:t>Identify and resolve risks</a:t>
            </a:r>
          </a:p>
        </p:txBody>
      </p:sp>
      <p:sp>
        <p:nvSpPr>
          <p:cNvPr id="137223" name="Text Box 7"/>
          <p:cNvSpPr txBox="1">
            <a:spLocks noChangeArrowheads="1"/>
          </p:cNvSpPr>
          <p:nvPr/>
        </p:nvSpPr>
        <p:spPr bwMode="auto">
          <a:xfrm>
            <a:off x="5715000" y="5334000"/>
            <a:ext cx="2230438" cy="43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US" altLang="zh-CN" sz="1600">
                <a:latin typeface="Times New Roman" charset="0"/>
              </a:rPr>
              <a:t>Develop, verify</a:t>
            </a:r>
          </a:p>
          <a:p>
            <a:r>
              <a:rPr lang="en-US" altLang="zh-CN" sz="1600">
                <a:latin typeface="Times New Roman" charset="0"/>
              </a:rPr>
              <a:t>next-level product</a:t>
            </a:r>
          </a:p>
        </p:txBody>
      </p:sp>
      <p:sp>
        <p:nvSpPr>
          <p:cNvPr id="137224" name="Text Box 8"/>
          <p:cNvSpPr txBox="1">
            <a:spLocks noChangeArrowheads="1"/>
          </p:cNvSpPr>
          <p:nvPr/>
        </p:nvSpPr>
        <p:spPr bwMode="auto">
          <a:xfrm>
            <a:off x="1600200" y="5638800"/>
            <a:ext cx="1949450" cy="25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r>
              <a:rPr lang="en-US" altLang="zh-CN" sz="1600">
                <a:latin typeface="Times New Roman" charset="0"/>
              </a:rPr>
              <a:t>Plan next phase</a:t>
            </a:r>
          </a:p>
        </p:txBody>
      </p:sp>
      <p:sp>
        <p:nvSpPr>
          <p:cNvPr id="137225" name="Freeform 9"/>
          <p:cNvSpPr>
            <a:spLocks/>
          </p:cNvSpPr>
          <p:nvPr/>
        </p:nvSpPr>
        <p:spPr bwMode="auto">
          <a:xfrm>
            <a:off x="2843213" y="2616200"/>
            <a:ext cx="3390900" cy="2867025"/>
          </a:xfrm>
          <a:custGeom>
            <a:avLst/>
            <a:gdLst>
              <a:gd name="T0" fmla="*/ 2147483647 w 2135"/>
              <a:gd name="T1" fmla="*/ 2147483647 h 1806"/>
              <a:gd name="T2" fmla="*/ 2147483647 w 2135"/>
              <a:gd name="T3" fmla="*/ 2147483647 h 1806"/>
              <a:gd name="T4" fmla="*/ 2147483647 w 2135"/>
              <a:gd name="T5" fmla="*/ 2147483647 h 1806"/>
              <a:gd name="T6" fmla="*/ 2147483647 w 2135"/>
              <a:gd name="T7" fmla="*/ 2147483647 h 1806"/>
              <a:gd name="T8" fmla="*/ 2147483647 w 2135"/>
              <a:gd name="T9" fmla="*/ 2147483647 h 1806"/>
              <a:gd name="T10" fmla="*/ 2147483647 w 2135"/>
              <a:gd name="T11" fmla="*/ 2147483647 h 1806"/>
              <a:gd name="T12" fmla="*/ 2147483647 w 2135"/>
              <a:gd name="T13" fmla="*/ 2147483647 h 1806"/>
              <a:gd name="T14" fmla="*/ 2147483647 w 2135"/>
              <a:gd name="T15" fmla="*/ 2147483647 h 1806"/>
              <a:gd name="T16" fmla="*/ 2147483647 w 2135"/>
              <a:gd name="T17" fmla="*/ 2147483647 h 1806"/>
              <a:gd name="T18" fmla="*/ 2147483647 w 2135"/>
              <a:gd name="T19" fmla="*/ 2147483647 h 1806"/>
              <a:gd name="T20" fmla="*/ 2147483647 w 2135"/>
              <a:gd name="T21" fmla="*/ 2147483647 h 1806"/>
              <a:gd name="T22" fmla="*/ 2147483647 w 2135"/>
              <a:gd name="T23" fmla="*/ 2147483647 h 1806"/>
              <a:gd name="T24" fmla="*/ 2147483647 w 2135"/>
              <a:gd name="T25" fmla="*/ 2147483647 h 1806"/>
              <a:gd name="T26" fmla="*/ 2147483647 w 2135"/>
              <a:gd name="T27" fmla="*/ 2147483647 h 1806"/>
              <a:gd name="T28" fmla="*/ 2147483647 w 2135"/>
              <a:gd name="T29" fmla="*/ 2147483647 h 1806"/>
              <a:gd name="T30" fmla="*/ 2147483647 w 2135"/>
              <a:gd name="T31" fmla="*/ 2147483647 h 1806"/>
              <a:gd name="T32" fmla="*/ 2147483647 w 2135"/>
              <a:gd name="T33" fmla="*/ 2147483647 h 1806"/>
              <a:gd name="T34" fmla="*/ 2147483647 w 2135"/>
              <a:gd name="T35" fmla="*/ 2147483647 h 1806"/>
              <a:gd name="T36" fmla="*/ 2147483647 w 2135"/>
              <a:gd name="T37" fmla="*/ 2147483647 h 1806"/>
              <a:gd name="T38" fmla="*/ 2147483647 w 2135"/>
              <a:gd name="T39" fmla="*/ 2147483647 h 1806"/>
              <a:gd name="T40" fmla="*/ 2147483647 w 2135"/>
              <a:gd name="T41" fmla="*/ 2147483647 h 1806"/>
              <a:gd name="T42" fmla="*/ 2147483647 w 2135"/>
              <a:gd name="T43" fmla="*/ 2147483647 h 1806"/>
              <a:gd name="T44" fmla="*/ 2147483647 w 2135"/>
              <a:gd name="T45" fmla="*/ 2147483647 h 1806"/>
              <a:gd name="T46" fmla="*/ 2147483647 w 2135"/>
              <a:gd name="T47" fmla="*/ 2147483647 h 1806"/>
              <a:gd name="T48" fmla="*/ 2147483647 w 2135"/>
              <a:gd name="T49" fmla="*/ 2147483647 h 1806"/>
              <a:gd name="T50" fmla="*/ 2147483647 w 2135"/>
              <a:gd name="T51" fmla="*/ 2147483647 h 1806"/>
              <a:gd name="T52" fmla="*/ 2147483647 w 2135"/>
              <a:gd name="T53" fmla="*/ 2147483647 h 1806"/>
              <a:gd name="T54" fmla="*/ 2147483647 w 2135"/>
              <a:gd name="T55" fmla="*/ 2147483647 h 1806"/>
              <a:gd name="T56" fmla="*/ 2147483647 w 2135"/>
              <a:gd name="T57" fmla="*/ 2147483647 h 1806"/>
              <a:gd name="T58" fmla="*/ 2147483647 w 2135"/>
              <a:gd name="T59" fmla="*/ 2147483647 h 1806"/>
              <a:gd name="T60" fmla="*/ 2147483647 w 2135"/>
              <a:gd name="T61" fmla="*/ 2147483647 h 1806"/>
              <a:gd name="T62" fmla="*/ 2147483647 w 2135"/>
              <a:gd name="T63" fmla="*/ 2147483647 h 1806"/>
              <a:gd name="T64" fmla="*/ 2147483647 w 2135"/>
              <a:gd name="T65" fmla="*/ 2147483647 h 1806"/>
              <a:gd name="T66" fmla="*/ 2147483647 w 2135"/>
              <a:gd name="T67" fmla="*/ 2147483647 h 1806"/>
              <a:gd name="T68" fmla="*/ 0 w 2135"/>
              <a:gd name="T69" fmla="*/ 2147483647 h 1806"/>
              <a:gd name="T70" fmla="*/ 2147483647 w 2135"/>
              <a:gd name="T71" fmla="*/ 2147483647 h 1806"/>
              <a:gd name="T72" fmla="*/ 2147483647 w 2135"/>
              <a:gd name="T73" fmla="*/ 2147483647 h 1806"/>
              <a:gd name="T74" fmla="*/ 2147483647 w 2135"/>
              <a:gd name="T75" fmla="*/ 0 h 1806"/>
              <a:gd name="T76" fmla="*/ 2147483647 w 2135"/>
              <a:gd name="T77" fmla="*/ 2147483647 h 1806"/>
              <a:gd name="T78" fmla="*/ 2147483647 w 2135"/>
              <a:gd name="T79" fmla="*/ 2147483647 h 1806"/>
              <a:gd name="T80" fmla="*/ 2147483647 w 2135"/>
              <a:gd name="T81" fmla="*/ 2147483647 h 1806"/>
              <a:gd name="T82" fmla="*/ 2147483647 w 2135"/>
              <a:gd name="T83" fmla="*/ 2147483647 h 180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135"/>
              <a:gd name="T127" fmla="*/ 0 h 1806"/>
              <a:gd name="T128" fmla="*/ 2135 w 2135"/>
              <a:gd name="T129" fmla="*/ 1806 h 180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135" h="1806">
                <a:moveTo>
                  <a:pt x="545" y="939"/>
                </a:moveTo>
                <a:cubicBezTo>
                  <a:pt x="553" y="890"/>
                  <a:pt x="557" y="856"/>
                  <a:pt x="588" y="817"/>
                </a:cubicBezTo>
                <a:cubicBezTo>
                  <a:pt x="611" y="744"/>
                  <a:pt x="707" y="713"/>
                  <a:pt x="774" y="702"/>
                </a:cubicBezTo>
                <a:cubicBezTo>
                  <a:pt x="829" y="704"/>
                  <a:pt x="937" y="706"/>
                  <a:pt x="1003" y="717"/>
                </a:cubicBezTo>
                <a:cubicBezTo>
                  <a:pt x="1057" y="726"/>
                  <a:pt x="1096" y="753"/>
                  <a:pt x="1146" y="767"/>
                </a:cubicBezTo>
                <a:cubicBezTo>
                  <a:pt x="1168" y="781"/>
                  <a:pt x="1204" y="817"/>
                  <a:pt x="1204" y="817"/>
                </a:cubicBezTo>
                <a:cubicBezTo>
                  <a:pt x="1239" y="906"/>
                  <a:pt x="1192" y="797"/>
                  <a:pt x="1247" y="888"/>
                </a:cubicBezTo>
                <a:cubicBezTo>
                  <a:pt x="1264" y="917"/>
                  <a:pt x="1269" y="957"/>
                  <a:pt x="1275" y="989"/>
                </a:cubicBezTo>
                <a:cubicBezTo>
                  <a:pt x="1265" y="1040"/>
                  <a:pt x="1256" y="1083"/>
                  <a:pt x="1240" y="1132"/>
                </a:cubicBezTo>
                <a:cubicBezTo>
                  <a:pt x="1235" y="1148"/>
                  <a:pt x="1215" y="1155"/>
                  <a:pt x="1204" y="1168"/>
                </a:cubicBezTo>
                <a:cubicBezTo>
                  <a:pt x="1182" y="1195"/>
                  <a:pt x="1150" y="1231"/>
                  <a:pt x="1118" y="1247"/>
                </a:cubicBezTo>
                <a:cubicBezTo>
                  <a:pt x="1068" y="1272"/>
                  <a:pt x="1006" y="1280"/>
                  <a:pt x="953" y="1297"/>
                </a:cubicBezTo>
                <a:cubicBezTo>
                  <a:pt x="876" y="1290"/>
                  <a:pt x="801" y="1281"/>
                  <a:pt x="724" y="1275"/>
                </a:cubicBezTo>
                <a:cubicBezTo>
                  <a:pt x="603" y="1251"/>
                  <a:pt x="501" y="1181"/>
                  <a:pt x="416" y="1096"/>
                </a:cubicBezTo>
                <a:cubicBezTo>
                  <a:pt x="385" y="1065"/>
                  <a:pt x="378" y="1006"/>
                  <a:pt x="366" y="967"/>
                </a:cubicBezTo>
                <a:cubicBezTo>
                  <a:pt x="368" y="950"/>
                  <a:pt x="369" y="933"/>
                  <a:pt x="373" y="917"/>
                </a:cubicBezTo>
                <a:cubicBezTo>
                  <a:pt x="376" y="907"/>
                  <a:pt x="384" y="898"/>
                  <a:pt x="387" y="888"/>
                </a:cubicBezTo>
                <a:cubicBezTo>
                  <a:pt x="403" y="821"/>
                  <a:pt x="396" y="786"/>
                  <a:pt x="437" y="731"/>
                </a:cubicBezTo>
                <a:cubicBezTo>
                  <a:pt x="471" y="625"/>
                  <a:pt x="563" y="547"/>
                  <a:pt x="652" y="487"/>
                </a:cubicBezTo>
                <a:cubicBezTo>
                  <a:pt x="674" y="472"/>
                  <a:pt x="691" y="457"/>
                  <a:pt x="717" y="451"/>
                </a:cubicBezTo>
                <a:cubicBezTo>
                  <a:pt x="798" y="432"/>
                  <a:pt x="864" y="434"/>
                  <a:pt x="953" y="430"/>
                </a:cubicBezTo>
                <a:cubicBezTo>
                  <a:pt x="1027" y="422"/>
                  <a:pt x="1033" y="418"/>
                  <a:pt x="1118" y="430"/>
                </a:cubicBezTo>
                <a:cubicBezTo>
                  <a:pt x="1133" y="432"/>
                  <a:pt x="1161" y="444"/>
                  <a:pt x="1161" y="444"/>
                </a:cubicBezTo>
                <a:cubicBezTo>
                  <a:pt x="1225" y="511"/>
                  <a:pt x="1122" y="409"/>
                  <a:pt x="1225" y="487"/>
                </a:cubicBezTo>
                <a:cubicBezTo>
                  <a:pt x="1262" y="515"/>
                  <a:pt x="1281" y="550"/>
                  <a:pt x="1311" y="580"/>
                </a:cubicBezTo>
                <a:cubicBezTo>
                  <a:pt x="1414" y="683"/>
                  <a:pt x="1502" y="802"/>
                  <a:pt x="1555" y="939"/>
                </a:cubicBezTo>
                <a:cubicBezTo>
                  <a:pt x="1567" y="1027"/>
                  <a:pt x="1569" y="1015"/>
                  <a:pt x="1555" y="1146"/>
                </a:cubicBezTo>
                <a:cubicBezTo>
                  <a:pt x="1544" y="1254"/>
                  <a:pt x="1439" y="1320"/>
                  <a:pt x="1361" y="1376"/>
                </a:cubicBezTo>
                <a:cubicBezTo>
                  <a:pt x="1353" y="1382"/>
                  <a:pt x="1349" y="1392"/>
                  <a:pt x="1340" y="1397"/>
                </a:cubicBezTo>
                <a:cubicBezTo>
                  <a:pt x="1312" y="1413"/>
                  <a:pt x="1276" y="1419"/>
                  <a:pt x="1247" y="1433"/>
                </a:cubicBezTo>
                <a:cubicBezTo>
                  <a:pt x="1204" y="1454"/>
                  <a:pt x="1160" y="1482"/>
                  <a:pt x="1118" y="1505"/>
                </a:cubicBezTo>
                <a:cubicBezTo>
                  <a:pt x="1098" y="1516"/>
                  <a:pt x="1062" y="1526"/>
                  <a:pt x="1039" y="1533"/>
                </a:cubicBezTo>
                <a:cubicBezTo>
                  <a:pt x="1020" y="1538"/>
                  <a:pt x="982" y="1548"/>
                  <a:pt x="982" y="1548"/>
                </a:cubicBezTo>
                <a:cubicBezTo>
                  <a:pt x="889" y="1546"/>
                  <a:pt x="795" y="1546"/>
                  <a:pt x="702" y="1541"/>
                </a:cubicBezTo>
                <a:cubicBezTo>
                  <a:pt x="654" y="1539"/>
                  <a:pt x="610" y="1497"/>
                  <a:pt x="566" y="1483"/>
                </a:cubicBezTo>
                <a:cubicBezTo>
                  <a:pt x="497" y="1438"/>
                  <a:pt x="431" y="1392"/>
                  <a:pt x="358" y="1354"/>
                </a:cubicBezTo>
                <a:cubicBezTo>
                  <a:pt x="344" y="1335"/>
                  <a:pt x="322" y="1323"/>
                  <a:pt x="308" y="1304"/>
                </a:cubicBezTo>
                <a:cubicBezTo>
                  <a:pt x="269" y="1250"/>
                  <a:pt x="261" y="1180"/>
                  <a:pt x="222" y="1125"/>
                </a:cubicBezTo>
                <a:cubicBezTo>
                  <a:pt x="210" y="1087"/>
                  <a:pt x="202" y="1071"/>
                  <a:pt x="179" y="1039"/>
                </a:cubicBezTo>
                <a:cubicBezTo>
                  <a:pt x="174" y="1022"/>
                  <a:pt x="168" y="1006"/>
                  <a:pt x="165" y="989"/>
                </a:cubicBezTo>
                <a:cubicBezTo>
                  <a:pt x="159" y="951"/>
                  <a:pt x="151" y="874"/>
                  <a:pt x="151" y="874"/>
                </a:cubicBezTo>
                <a:cubicBezTo>
                  <a:pt x="152" y="864"/>
                  <a:pt x="166" y="743"/>
                  <a:pt x="179" y="717"/>
                </a:cubicBezTo>
                <a:cubicBezTo>
                  <a:pt x="185" y="705"/>
                  <a:pt x="200" y="699"/>
                  <a:pt x="208" y="688"/>
                </a:cubicBezTo>
                <a:cubicBezTo>
                  <a:pt x="229" y="660"/>
                  <a:pt x="246" y="631"/>
                  <a:pt x="265" y="602"/>
                </a:cubicBezTo>
                <a:cubicBezTo>
                  <a:pt x="318" y="522"/>
                  <a:pt x="315" y="472"/>
                  <a:pt x="387" y="416"/>
                </a:cubicBezTo>
                <a:cubicBezTo>
                  <a:pt x="413" y="365"/>
                  <a:pt x="455" y="306"/>
                  <a:pt x="509" y="279"/>
                </a:cubicBezTo>
                <a:cubicBezTo>
                  <a:pt x="590" y="237"/>
                  <a:pt x="746" y="249"/>
                  <a:pt x="831" y="244"/>
                </a:cubicBezTo>
                <a:cubicBezTo>
                  <a:pt x="922" y="227"/>
                  <a:pt x="1010" y="217"/>
                  <a:pt x="1103" y="208"/>
                </a:cubicBezTo>
                <a:cubicBezTo>
                  <a:pt x="1180" y="222"/>
                  <a:pt x="1257" y="225"/>
                  <a:pt x="1333" y="244"/>
                </a:cubicBezTo>
                <a:cubicBezTo>
                  <a:pt x="1377" y="255"/>
                  <a:pt x="1413" y="280"/>
                  <a:pt x="1455" y="294"/>
                </a:cubicBezTo>
                <a:cubicBezTo>
                  <a:pt x="1475" y="310"/>
                  <a:pt x="1491" y="329"/>
                  <a:pt x="1512" y="344"/>
                </a:cubicBezTo>
                <a:cubicBezTo>
                  <a:pt x="1559" y="377"/>
                  <a:pt x="1630" y="397"/>
                  <a:pt x="1684" y="416"/>
                </a:cubicBezTo>
                <a:cubicBezTo>
                  <a:pt x="1693" y="425"/>
                  <a:pt x="1704" y="434"/>
                  <a:pt x="1712" y="444"/>
                </a:cubicBezTo>
                <a:cubicBezTo>
                  <a:pt x="1723" y="457"/>
                  <a:pt x="1741" y="487"/>
                  <a:pt x="1741" y="487"/>
                </a:cubicBezTo>
                <a:cubicBezTo>
                  <a:pt x="1746" y="511"/>
                  <a:pt x="1748" y="536"/>
                  <a:pt x="1755" y="559"/>
                </a:cubicBezTo>
                <a:cubicBezTo>
                  <a:pt x="1758" y="567"/>
                  <a:pt x="1768" y="572"/>
                  <a:pt x="1770" y="580"/>
                </a:cubicBezTo>
                <a:cubicBezTo>
                  <a:pt x="1796" y="673"/>
                  <a:pt x="1758" y="610"/>
                  <a:pt x="1791" y="659"/>
                </a:cubicBezTo>
                <a:cubicBezTo>
                  <a:pt x="1806" y="707"/>
                  <a:pt x="1840" y="740"/>
                  <a:pt x="1856" y="788"/>
                </a:cubicBezTo>
                <a:cubicBezTo>
                  <a:pt x="1861" y="802"/>
                  <a:pt x="1870" y="831"/>
                  <a:pt x="1870" y="831"/>
                </a:cubicBezTo>
                <a:cubicBezTo>
                  <a:pt x="1875" y="916"/>
                  <a:pt x="1904" y="1060"/>
                  <a:pt x="1856" y="1132"/>
                </a:cubicBezTo>
                <a:cubicBezTo>
                  <a:pt x="1837" y="1192"/>
                  <a:pt x="1763" y="1296"/>
                  <a:pt x="1712" y="1340"/>
                </a:cubicBezTo>
                <a:cubicBezTo>
                  <a:pt x="1704" y="1347"/>
                  <a:pt x="1692" y="1348"/>
                  <a:pt x="1684" y="1354"/>
                </a:cubicBezTo>
                <a:cubicBezTo>
                  <a:pt x="1657" y="1373"/>
                  <a:pt x="1646" y="1407"/>
                  <a:pt x="1619" y="1426"/>
                </a:cubicBezTo>
                <a:cubicBezTo>
                  <a:pt x="1566" y="1461"/>
                  <a:pt x="1502" y="1473"/>
                  <a:pt x="1447" y="1505"/>
                </a:cubicBezTo>
                <a:cubicBezTo>
                  <a:pt x="1385" y="1541"/>
                  <a:pt x="1327" y="1586"/>
                  <a:pt x="1268" y="1626"/>
                </a:cubicBezTo>
                <a:cubicBezTo>
                  <a:pt x="1219" y="1659"/>
                  <a:pt x="1157" y="1675"/>
                  <a:pt x="1103" y="1698"/>
                </a:cubicBezTo>
                <a:cubicBezTo>
                  <a:pt x="982" y="1750"/>
                  <a:pt x="863" y="1794"/>
                  <a:pt x="731" y="1806"/>
                </a:cubicBezTo>
                <a:cubicBezTo>
                  <a:pt x="623" y="1799"/>
                  <a:pt x="523" y="1783"/>
                  <a:pt x="416" y="1770"/>
                </a:cubicBezTo>
                <a:cubicBezTo>
                  <a:pt x="162" y="1639"/>
                  <a:pt x="124" y="1320"/>
                  <a:pt x="50" y="1075"/>
                </a:cubicBezTo>
                <a:cubicBezTo>
                  <a:pt x="32" y="1017"/>
                  <a:pt x="27" y="958"/>
                  <a:pt x="0" y="903"/>
                </a:cubicBezTo>
                <a:cubicBezTo>
                  <a:pt x="4" y="802"/>
                  <a:pt x="4" y="688"/>
                  <a:pt x="36" y="588"/>
                </a:cubicBezTo>
                <a:cubicBezTo>
                  <a:pt x="63" y="502"/>
                  <a:pt x="111" y="424"/>
                  <a:pt x="151" y="344"/>
                </a:cubicBezTo>
                <a:cubicBezTo>
                  <a:pt x="162" y="321"/>
                  <a:pt x="165" y="294"/>
                  <a:pt x="179" y="272"/>
                </a:cubicBezTo>
                <a:cubicBezTo>
                  <a:pt x="221" y="206"/>
                  <a:pt x="298" y="151"/>
                  <a:pt x="373" y="136"/>
                </a:cubicBezTo>
                <a:cubicBezTo>
                  <a:pt x="425" y="110"/>
                  <a:pt x="473" y="106"/>
                  <a:pt x="530" y="100"/>
                </a:cubicBezTo>
                <a:cubicBezTo>
                  <a:pt x="647" y="72"/>
                  <a:pt x="760" y="38"/>
                  <a:pt x="874" y="0"/>
                </a:cubicBezTo>
                <a:cubicBezTo>
                  <a:pt x="981" y="6"/>
                  <a:pt x="1072" y="24"/>
                  <a:pt x="1175" y="43"/>
                </a:cubicBezTo>
                <a:cubicBezTo>
                  <a:pt x="1306" y="67"/>
                  <a:pt x="1444" y="67"/>
                  <a:pt x="1576" y="72"/>
                </a:cubicBezTo>
                <a:cubicBezTo>
                  <a:pt x="1649" y="90"/>
                  <a:pt x="1615" y="80"/>
                  <a:pt x="1677" y="100"/>
                </a:cubicBezTo>
                <a:cubicBezTo>
                  <a:pt x="1769" y="169"/>
                  <a:pt x="1885" y="231"/>
                  <a:pt x="1949" y="330"/>
                </a:cubicBezTo>
                <a:cubicBezTo>
                  <a:pt x="1981" y="380"/>
                  <a:pt x="2040" y="490"/>
                  <a:pt x="2056" y="552"/>
                </a:cubicBezTo>
                <a:cubicBezTo>
                  <a:pt x="2072" y="615"/>
                  <a:pt x="2084" y="684"/>
                  <a:pt x="2107" y="745"/>
                </a:cubicBezTo>
                <a:cubicBezTo>
                  <a:pt x="2115" y="805"/>
                  <a:pt x="2116" y="875"/>
                  <a:pt x="2135" y="931"/>
                </a:cubicBezTo>
                <a:cubicBezTo>
                  <a:pt x="2126" y="934"/>
                  <a:pt x="2107" y="939"/>
                  <a:pt x="2107" y="939"/>
                </a:cubicBez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69" name="Rectangle 2"/>
          <p:cNvSpPr>
            <a:spLocks noGrp="1" noChangeArrowheads="1"/>
          </p:cNvSpPr>
          <p:nvPr>
            <p:ph type="title"/>
          </p:nvPr>
        </p:nvSpPr>
        <p:spPr/>
        <p:txBody>
          <a:bodyPr/>
          <a:lstStyle/>
          <a:p>
            <a:pPr eaLnBrk="1" hangingPunct="1"/>
            <a:r>
              <a:rPr lang="en-GB" altLang="zh-CN">
                <a:latin typeface="Garamond" charset="0"/>
                <a:ea typeface="宋体" charset="0"/>
              </a:rPr>
              <a:t>Issues for Software Architecture (2)</a:t>
            </a:r>
          </a:p>
        </p:txBody>
      </p:sp>
      <p:sp>
        <p:nvSpPr>
          <p:cNvPr id="1235970" name="Rectangle 3"/>
          <p:cNvSpPr>
            <a:spLocks noGrp="1" noChangeArrowheads="1"/>
          </p:cNvSpPr>
          <p:nvPr>
            <p:ph idx="1"/>
          </p:nvPr>
        </p:nvSpPr>
        <p:spPr/>
        <p:txBody>
          <a:bodyPr/>
          <a:lstStyle/>
          <a:p>
            <a:pPr eaLnBrk="1" hangingPunct="1"/>
            <a:r>
              <a:rPr lang="en-GB" altLang="zh-CN" sz="2600">
                <a:latin typeface="Arial" charset="0"/>
                <a:ea typeface="宋体" charset="0"/>
              </a:rPr>
              <a:t>From the Piecemeal Growth viewpoint:</a:t>
            </a:r>
          </a:p>
          <a:p>
            <a:pPr lvl="1" eaLnBrk="1" hangingPunct="1"/>
            <a:r>
              <a:rPr lang="en-GB" altLang="zh-CN" sz="2200">
                <a:latin typeface="Arial" charset="0"/>
                <a:ea typeface="宋体" charset="0"/>
              </a:rPr>
              <a:t>The classification of models validates the significance of a Problem Space</a:t>
            </a:r>
          </a:p>
          <a:p>
            <a:pPr lvl="1" eaLnBrk="1" hangingPunct="1"/>
            <a:r>
              <a:rPr lang="en-GB" altLang="zh-CN" sz="2200">
                <a:latin typeface="Arial" charset="0"/>
                <a:ea typeface="宋体" charset="0"/>
              </a:rPr>
              <a:t>The idea of standard mappings and patterns implies a base of shared knowledge</a:t>
            </a:r>
          </a:p>
          <a:p>
            <a:pPr lvl="1" eaLnBrk="1" hangingPunct="1"/>
            <a:r>
              <a:rPr lang="en-GB" altLang="zh-CN" sz="2200">
                <a:latin typeface="Arial" charset="0"/>
                <a:ea typeface="宋体" charset="0"/>
              </a:rPr>
              <a:t>MDA claims to support iterative development</a:t>
            </a:r>
          </a:p>
          <a:p>
            <a:pPr lvl="1" eaLnBrk="1" hangingPunct="1"/>
            <a:r>
              <a:rPr lang="en-GB" altLang="zh-CN" sz="2200">
                <a:latin typeface="Arial" charset="0"/>
                <a:ea typeface="宋体" charset="0"/>
              </a:rPr>
              <a:t>Focus is on transformation methods 1 and 2 in the list provided in the MDA Definition Document</a:t>
            </a:r>
          </a:p>
        </p:txBody>
      </p:sp>
      <p:sp>
        <p:nvSpPr>
          <p:cNvPr id="12359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93BE296-EF89-054B-AA83-FFD230C74F8A}" type="slidenum">
              <a:rPr lang="en-US" altLang="zh-CN" sz="1200">
                <a:latin typeface="Garamond" charset="0"/>
              </a:rPr>
              <a:pPr eaLnBrk="1" hangingPunct="1"/>
              <a:t>600</a:t>
            </a:fld>
            <a:endParaRPr lang="en-US" altLang="zh-CN" sz="1200">
              <a:latin typeface="Garamond" charset="0"/>
            </a:endParaRP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017" name="Rectangle 2"/>
          <p:cNvSpPr>
            <a:spLocks noGrp="1" noChangeArrowheads="1"/>
          </p:cNvSpPr>
          <p:nvPr>
            <p:ph type="title"/>
          </p:nvPr>
        </p:nvSpPr>
        <p:spPr/>
        <p:txBody>
          <a:bodyPr/>
          <a:lstStyle/>
          <a:p>
            <a:pPr eaLnBrk="1" hangingPunct="1"/>
            <a:r>
              <a:rPr lang="en-GB" altLang="zh-CN">
                <a:latin typeface="Garamond" charset="0"/>
                <a:ea typeface="宋体" charset="0"/>
              </a:rPr>
              <a:t>Issues for Software Architecture (3)</a:t>
            </a:r>
          </a:p>
        </p:txBody>
      </p:sp>
      <p:sp>
        <p:nvSpPr>
          <p:cNvPr id="1238018"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The MDA will provide a new framework in which the arguments of both camps can still be put forward</a:t>
            </a:r>
          </a:p>
          <a:p>
            <a:pPr eaLnBrk="1" hangingPunct="1">
              <a:lnSpc>
                <a:spcPct val="90000"/>
              </a:lnSpc>
            </a:pPr>
            <a:r>
              <a:rPr lang="en-GB" altLang="zh-CN" sz="2600">
                <a:latin typeface="Arial" charset="0"/>
                <a:ea typeface="宋体" charset="0"/>
              </a:rPr>
              <a:t>The commercial interest in MDA tools will focus on abstraction/retrieval</a:t>
            </a:r>
          </a:p>
          <a:p>
            <a:pPr lvl="1" eaLnBrk="1" hangingPunct="1">
              <a:lnSpc>
                <a:spcPct val="90000"/>
              </a:lnSpc>
            </a:pPr>
            <a:r>
              <a:rPr lang="en-GB" altLang="zh-CN" sz="2300">
                <a:latin typeface="Arial" charset="0"/>
                <a:ea typeface="宋体" charset="0"/>
              </a:rPr>
              <a:t>i.e., vertical mapping</a:t>
            </a:r>
          </a:p>
          <a:p>
            <a:pPr lvl="1" eaLnBrk="1" hangingPunct="1">
              <a:lnSpc>
                <a:spcPct val="90000"/>
              </a:lnSpc>
            </a:pPr>
            <a:r>
              <a:rPr lang="en-GB" altLang="zh-CN" sz="2300">
                <a:latin typeface="Arial" charset="0"/>
                <a:ea typeface="宋体" charset="0"/>
              </a:rPr>
              <a:t>Fairly well understood notions of </a:t>
            </a:r>
            <a:r>
              <a:rPr lang="en-GB" altLang="zh-CN" sz="2300" i="1">
                <a:latin typeface="Arial" charset="0"/>
                <a:ea typeface="宋体" charset="0"/>
              </a:rPr>
              <a:t>retrieval</a:t>
            </a:r>
            <a:r>
              <a:rPr lang="en-GB" altLang="zh-CN" sz="2300">
                <a:latin typeface="Arial" charset="0"/>
                <a:ea typeface="宋体" charset="0"/>
              </a:rPr>
              <a:t>, existence of OCL etc., will boost this</a:t>
            </a:r>
          </a:p>
          <a:p>
            <a:pPr lvl="1" eaLnBrk="1" hangingPunct="1">
              <a:lnSpc>
                <a:spcPct val="90000"/>
              </a:lnSpc>
            </a:pPr>
            <a:r>
              <a:rPr lang="en-GB" altLang="zh-CN" sz="2300">
                <a:latin typeface="Arial" charset="0"/>
                <a:ea typeface="宋体" charset="0"/>
              </a:rPr>
              <a:t>Relatively easy to automate</a:t>
            </a:r>
          </a:p>
          <a:p>
            <a:pPr eaLnBrk="1" hangingPunct="1">
              <a:lnSpc>
                <a:spcPct val="90000"/>
              </a:lnSpc>
            </a:pPr>
            <a:r>
              <a:rPr lang="en-GB" altLang="zh-CN" sz="2600">
                <a:latin typeface="Arial" charset="0"/>
                <a:ea typeface="宋体" charset="0"/>
              </a:rPr>
              <a:t>Research interest may focus on horizontal mapping</a:t>
            </a:r>
          </a:p>
          <a:p>
            <a:pPr lvl="1" eaLnBrk="1" hangingPunct="1">
              <a:lnSpc>
                <a:spcPct val="90000"/>
              </a:lnSpc>
            </a:pPr>
            <a:r>
              <a:rPr lang="en-GB" altLang="zh-CN" sz="2300">
                <a:latin typeface="Arial" charset="0"/>
                <a:ea typeface="宋体" charset="0"/>
              </a:rPr>
              <a:t>Developing PIMs from multiple, overlapping viewpoints</a:t>
            </a:r>
          </a:p>
          <a:p>
            <a:pPr lvl="1" eaLnBrk="1" hangingPunct="1">
              <a:lnSpc>
                <a:spcPct val="90000"/>
              </a:lnSpc>
            </a:pPr>
            <a:r>
              <a:rPr lang="en-GB" altLang="zh-CN" sz="2300">
                <a:latin typeface="Arial" charset="0"/>
                <a:ea typeface="宋体" charset="0"/>
              </a:rPr>
              <a:t>Possibly not automatable at all</a:t>
            </a:r>
            <a:r>
              <a:rPr lang="en-GB" altLang="zh-CN">
                <a:latin typeface="Arial" charset="0"/>
                <a:ea typeface="宋体" charset="0"/>
              </a:rPr>
              <a:t> </a:t>
            </a:r>
          </a:p>
        </p:txBody>
      </p:sp>
      <p:sp>
        <p:nvSpPr>
          <p:cNvPr id="12380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54A375D-33F3-6140-B3BE-2A74402EBDD5}" type="slidenum">
              <a:rPr lang="en-US" altLang="zh-CN" sz="1200">
                <a:latin typeface="Garamond" charset="0"/>
              </a:rPr>
              <a:pPr eaLnBrk="1" hangingPunct="1"/>
              <a:t>601</a:t>
            </a:fld>
            <a:endParaRPr lang="en-US" altLang="zh-CN" sz="1200">
              <a:latin typeface="Garamond" charset="0"/>
            </a:endParaRPr>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0065" name="Rectangle 2"/>
          <p:cNvSpPr>
            <a:spLocks noGrp="1" noChangeArrowheads="1"/>
          </p:cNvSpPr>
          <p:nvPr>
            <p:ph type="title"/>
          </p:nvPr>
        </p:nvSpPr>
        <p:spPr/>
        <p:txBody>
          <a:bodyPr/>
          <a:lstStyle/>
          <a:p>
            <a:pPr eaLnBrk="1" hangingPunct="1"/>
            <a:r>
              <a:rPr lang="en-GB" altLang="zh-CN">
                <a:latin typeface="Garamond" charset="0"/>
                <a:ea typeface="宋体" charset="0"/>
              </a:rPr>
              <a:t>Summary</a:t>
            </a:r>
          </a:p>
        </p:txBody>
      </p:sp>
      <p:sp>
        <p:nvSpPr>
          <p:cNvPr id="1240066" name="Rectangle 3"/>
          <p:cNvSpPr>
            <a:spLocks noGrp="1" noChangeArrowheads="1"/>
          </p:cNvSpPr>
          <p:nvPr>
            <p:ph idx="1"/>
          </p:nvPr>
        </p:nvSpPr>
        <p:spPr/>
        <p:txBody>
          <a:bodyPr/>
          <a:lstStyle/>
          <a:p>
            <a:pPr eaLnBrk="1" hangingPunct="1">
              <a:lnSpc>
                <a:spcPct val="90000"/>
              </a:lnSpc>
            </a:pPr>
            <a:r>
              <a:rPr lang="en-GB" altLang="zh-CN" sz="2100">
                <a:latin typeface="Arial" charset="0"/>
                <a:ea typeface="宋体" charset="0"/>
              </a:rPr>
              <a:t>The OMG</a:t>
            </a:r>
            <a:r>
              <a:rPr lang="en-GB" altLang="zh-CN" sz="2100">
                <a:latin typeface="Tahoma" charset="0"/>
                <a:ea typeface="宋体" charset="0"/>
              </a:rPr>
              <a:t>’</a:t>
            </a:r>
            <a:r>
              <a:rPr lang="en-GB" altLang="zh-CN" sz="2100">
                <a:latin typeface="Arial" charset="0"/>
                <a:ea typeface="宋体" charset="0"/>
              </a:rPr>
              <a:t>s MDA provides a new framework for the ongoing debate on Software Architecture</a:t>
            </a:r>
          </a:p>
          <a:p>
            <a:pPr eaLnBrk="1" hangingPunct="1">
              <a:lnSpc>
                <a:spcPct val="90000"/>
              </a:lnSpc>
            </a:pPr>
            <a:r>
              <a:rPr lang="en-GB" altLang="zh-CN" sz="2100">
                <a:latin typeface="Arial" charset="0"/>
                <a:ea typeface="宋体" charset="0"/>
              </a:rPr>
              <a:t>Key elements are the 3 classes of models</a:t>
            </a:r>
            <a:r>
              <a:rPr lang="en-GB" altLang="zh-CN" sz="2100">
                <a:latin typeface="Tahoma" charset="0"/>
                <a:ea typeface="宋体" charset="0"/>
              </a:rPr>
              <a:t>…</a:t>
            </a:r>
            <a:endParaRPr lang="en-GB" altLang="zh-CN" sz="2100">
              <a:latin typeface="Arial" charset="0"/>
              <a:ea typeface="宋体" charset="0"/>
            </a:endParaRPr>
          </a:p>
          <a:p>
            <a:pPr lvl="1" eaLnBrk="1" hangingPunct="1">
              <a:lnSpc>
                <a:spcPct val="90000"/>
              </a:lnSpc>
            </a:pPr>
            <a:r>
              <a:rPr lang="en-GB" altLang="zh-CN" sz="2000">
                <a:latin typeface="Arial" charset="0"/>
                <a:ea typeface="宋体" charset="0"/>
              </a:rPr>
              <a:t>CIMs, PIMs, and PSMs</a:t>
            </a:r>
          </a:p>
          <a:p>
            <a:pPr eaLnBrk="1" hangingPunct="1">
              <a:lnSpc>
                <a:spcPct val="90000"/>
              </a:lnSpc>
            </a:pPr>
            <a:r>
              <a:rPr lang="en-GB" altLang="zh-CN" sz="2100">
                <a:latin typeface="Tahoma" charset="0"/>
                <a:ea typeface="宋体" charset="0"/>
              </a:rPr>
              <a:t>…</a:t>
            </a:r>
            <a:r>
              <a:rPr lang="en-GB" altLang="zh-CN" sz="2100">
                <a:latin typeface="Arial" charset="0"/>
                <a:ea typeface="宋体" charset="0"/>
              </a:rPr>
              <a:t>and the mappings between them</a:t>
            </a:r>
          </a:p>
          <a:p>
            <a:pPr lvl="1" eaLnBrk="1" hangingPunct="1">
              <a:lnSpc>
                <a:spcPct val="90000"/>
              </a:lnSpc>
            </a:pPr>
            <a:r>
              <a:rPr lang="en-GB" altLang="zh-CN" sz="2000">
                <a:latin typeface="Arial" charset="0"/>
                <a:ea typeface="宋体" charset="0"/>
              </a:rPr>
              <a:t>Vertical (abstraction/refinement)</a:t>
            </a:r>
          </a:p>
          <a:p>
            <a:pPr lvl="1" eaLnBrk="1" hangingPunct="1">
              <a:lnSpc>
                <a:spcPct val="90000"/>
              </a:lnSpc>
            </a:pPr>
            <a:r>
              <a:rPr lang="en-GB" altLang="zh-CN" sz="2000">
                <a:latin typeface="Arial" charset="0"/>
                <a:ea typeface="宋体" charset="0"/>
              </a:rPr>
              <a:t>Horizontal (viewpoint</a:t>
            </a:r>
            <a:r>
              <a:rPr lang="en-GB" altLang="zh-CN" sz="2200">
                <a:latin typeface="Arial" charset="0"/>
                <a:ea typeface="宋体" charset="0"/>
              </a:rPr>
              <a:t>)</a:t>
            </a:r>
          </a:p>
          <a:p>
            <a:pPr eaLnBrk="1" hangingPunct="1">
              <a:lnSpc>
                <a:spcPct val="90000"/>
              </a:lnSpc>
            </a:pPr>
            <a:r>
              <a:rPr lang="en-GB" altLang="zh-CN" sz="2100">
                <a:latin typeface="Tahoma" charset="0"/>
                <a:ea typeface="宋体" charset="0"/>
              </a:rPr>
              <a:t>…</a:t>
            </a:r>
            <a:r>
              <a:rPr lang="en-GB" altLang="zh-CN" sz="2100">
                <a:latin typeface="Arial" charset="0"/>
                <a:ea typeface="宋体" charset="0"/>
              </a:rPr>
              <a:t> and existing OMG standards</a:t>
            </a:r>
          </a:p>
          <a:p>
            <a:pPr lvl="1" eaLnBrk="1" hangingPunct="1">
              <a:lnSpc>
                <a:spcPct val="90000"/>
              </a:lnSpc>
            </a:pPr>
            <a:r>
              <a:rPr lang="en-GB" altLang="zh-CN" sz="2000">
                <a:latin typeface="Arial" charset="0"/>
                <a:ea typeface="宋体" charset="0"/>
              </a:rPr>
              <a:t>UML, CWM, XML/XMI, MOF</a:t>
            </a:r>
          </a:p>
          <a:p>
            <a:pPr lvl="1" eaLnBrk="1" hangingPunct="1">
              <a:lnSpc>
                <a:spcPct val="90000"/>
              </a:lnSpc>
            </a:pPr>
            <a:r>
              <a:rPr lang="en-GB" altLang="zh-CN" sz="2000">
                <a:latin typeface="Arial" charset="0"/>
                <a:ea typeface="宋体" charset="0"/>
              </a:rPr>
              <a:t>Pervasive Services, Domain Facilities</a:t>
            </a:r>
          </a:p>
          <a:p>
            <a:pPr eaLnBrk="1" hangingPunct="1">
              <a:lnSpc>
                <a:spcPct val="90000"/>
              </a:lnSpc>
            </a:pPr>
            <a:r>
              <a:rPr lang="en-GB" altLang="zh-CN" sz="2100">
                <a:latin typeface="Arial" charset="0"/>
                <a:ea typeface="宋体" charset="0"/>
              </a:rPr>
              <a:t>The PIM-&gt;PSM transformation methods are where the future focus of </a:t>
            </a:r>
            <a:r>
              <a:rPr lang="en-GB" altLang="zh-CN" sz="2100">
                <a:latin typeface="Tahoma" charset="0"/>
                <a:ea typeface="宋体" charset="0"/>
              </a:rPr>
              <a:t>‘</a:t>
            </a:r>
            <a:r>
              <a:rPr lang="en-GB" altLang="zh-CN" sz="2100">
                <a:latin typeface="Arial" charset="0"/>
                <a:ea typeface="宋体" charset="0"/>
              </a:rPr>
              <a:t>masterplan</a:t>
            </a:r>
            <a:r>
              <a:rPr lang="en-GB" altLang="zh-CN" sz="2100">
                <a:latin typeface="Tahoma" charset="0"/>
                <a:ea typeface="宋体" charset="0"/>
              </a:rPr>
              <a:t>’</a:t>
            </a:r>
            <a:r>
              <a:rPr lang="en-GB" altLang="zh-CN" sz="2100">
                <a:latin typeface="Arial" charset="0"/>
                <a:ea typeface="宋体" charset="0"/>
              </a:rPr>
              <a:t> v </a:t>
            </a:r>
            <a:r>
              <a:rPr lang="en-GB" altLang="zh-CN" sz="2100">
                <a:latin typeface="Tahoma" charset="0"/>
                <a:ea typeface="宋体" charset="0"/>
              </a:rPr>
              <a:t>‘</a:t>
            </a:r>
            <a:r>
              <a:rPr lang="en-GB" altLang="zh-CN" sz="2100">
                <a:latin typeface="Arial" charset="0"/>
                <a:ea typeface="宋体" charset="0"/>
              </a:rPr>
              <a:t>piecemeal growth</a:t>
            </a:r>
            <a:r>
              <a:rPr lang="en-GB" altLang="zh-CN" sz="2100">
                <a:latin typeface="Tahoma" charset="0"/>
                <a:ea typeface="宋体" charset="0"/>
              </a:rPr>
              <a:t>’</a:t>
            </a:r>
            <a:r>
              <a:rPr lang="en-GB" altLang="zh-CN" sz="2100">
                <a:latin typeface="Arial" charset="0"/>
                <a:ea typeface="宋体" charset="0"/>
              </a:rPr>
              <a:t> will lie</a:t>
            </a:r>
          </a:p>
          <a:p>
            <a:pPr lvl="1" eaLnBrk="1" hangingPunct="1">
              <a:lnSpc>
                <a:spcPct val="90000"/>
              </a:lnSpc>
            </a:pPr>
            <a:endParaRPr lang="zh-CN" altLang="en-GB" sz="2200">
              <a:latin typeface="Arial" charset="0"/>
              <a:ea typeface="宋体" charset="0"/>
            </a:endParaRPr>
          </a:p>
        </p:txBody>
      </p:sp>
      <p:sp>
        <p:nvSpPr>
          <p:cNvPr id="12400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D306786-0022-1940-A7BB-16B7E06FE638}" type="slidenum">
              <a:rPr lang="en-US" altLang="zh-CN" sz="1200">
                <a:latin typeface="Garamond" charset="0"/>
              </a:rPr>
              <a:pPr eaLnBrk="1" hangingPunct="1"/>
              <a:t>602</a:t>
            </a:fld>
            <a:endParaRPr lang="en-US" altLang="zh-CN" sz="1200">
              <a:latin typeface="Garamond" charset="0"/>
            </a:endParaRPr>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13" name="Rectangle 2"/>
          <p:cNvSpPr>
            <a:spLocks noGrp="1" noChangeArrowheads="1"/>
          </p:cNvSpPr>
          <p:nvPr>
            <p:ph type="ctrTitle"/>
          </p:nvPr>
        </p:nvSpPr>
        <p:spPr/>
        <p:txBody>
          <a:bodyPr/>
          <a:lstStyle/>
          <a:p>
            <a:pPr eaLnBrk="1" hangingPunct="1"/>
            <a:r>
              <a:rPr lang="en-GB" altLang="zh-CN">
                <a:latin typeface="Garamond" charset="0"/>
                <a:ea typeface="宋体" charset="0"/>
              </a:rPr>
              <a:t>Topic 16: Software Architecture and Process</a:t>
            </a:r>
          </a:p>
        </p:txBody>
      </p:sp>
      <p:sp>
        <p:nvSpPr>
          <p:cNvPr id="1242114" name="Rectangle 3"/>
          <p:cNvSpPr>
            <a:spLocks noGrp="1" noChangeArrowheads="1"/>
          </p:cNvSpPr>
          <p:nvPr>
            <p:ph type="subTitle" idx="1"/>
          </p:nvPr>
        </p:nvSpPr>
        <p:spPr/>
        <p:txBody>
          <a:bodyPr/>
          <a:lstStyle/>
          <a:p>
            <a:pPr eaLnBrk="1" hangingPunct="1">
              <a:buFont typeface="Wingdings" charset="0"/>
              <a:buNone/>
            </a:pPr>
            <a:r>
              <a:rPr lang="en-GB" altLang="zh-CN">
                <a:latin typeface="Arial" charset="0"/>
                <a:ea typeface="宋体" charset="0"/>
              </a:rPr>
              <a:t> </a:t>
            </a:r>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4161" name="Rectangle 2"/>
          <p:cNvSpPr>
            <a:spLocks noGrp="1" noChangeArrowheads="1"/>
          </p:cNvSpPr>
          <p:nvPr>
            <p:ph type="title"/>
          </p:nvPr>
        </p:nvSpPr>
        <p:spPr/>
        <p:txBody>
          <a:bodyPr/>
          <a:lstStyle/>
          <a:p>
            <a:pPr eaLnBrk="1" hangingPunct="1"/>
            <a:r>
              <a:rPr lang="en-GB" altLang="zh-CN">
                <a:latin typeface="Garamond" charset="0"/>
                <a:ea typeface="宋体" charset="0"/>
              </a:rPr>
              <a:t>Architecture, Organisation and Process</a:t>
            </a:r>
          </a:p>
        </p:txBody>
      </p:sp>
      <p:sp>
        <p:nvSpPr>
          <p:cNvPr id="1244162" name="Rectangle 3"/>
          <p:cNvSpPr>
            <a:spLocks noGrp="1" noChangeArrowheads="1"/>
          </p:cNvSpPr>
          <p:nvPr>
            <p:ph idx="1"/>
          </p:nvPr>
        </p:nvSpPr>
        <p:spPr>
          <a:xfrm>
            <a:off x="755650" y="1627188"/>
            <a:ext cx="7773988" cy="4321175"/>
          </a:xfrm>
        </p:spPr>
        <p:txBody>
          <a:bodyPr/>
          <a:lstStyle/>
          <a:p>
            <a:pPr eaLnBrk="1" hangingPunct="1">
              <a:lnSpc>
                <a:spcPct val="90000"/>
              </a:lnSpc>
            </a:pPr>
            <a:r>
              <a:rPr lang="en-GB" altLang="zh-CN" sz="2600">
                <a:latin typeface="Arial" charset="0"/>
                <a:ea typeface="宋体" charset="0"/>
              </a:rPr>
              <a:t>Architecture strongly influences Organisation and Process</a:t>
            </a:r>
          </a:p>
          <a:p>
            <a:pPr lvl="1" eaLnBrk="1" hangingPunct="1">
              <a:lnSpc>
                <a:spcPct val="90000"/>
              </a:lnSpc>
            </a:pPr>
            <a:r>
              <a:rPr lang="en-GB" altLang="zh-CN" sz="2200">
                <a:latin typeface="Arial" charset="0"/>
                <a:ea typeface="宋体" charset="0"/>
              </a:rPr>
              <a:t>E.g., Conway</a:t>
            </a:r>
            <a:r>
              <a:rPr lang="en-GB" altLang="zh-CN" sz="2200">
                <a:latin typeface="Tahoma" charset="0"/>
                <a:ea typeface="宋体" charset="0"/>
              </a:rPr>
              <a:t>’</a:t>
            </a:r>
            <a:r>
              <a:rPr lang="en-GB" altLang="zh-CN" sz="2200">
                <a:latin typeface="Arial" charset="0"/>
                <a:ea typeface="宋体" charset="0"/>
              </a:rPr>
              <a:t>s Law says </a:t>
            </a:r>
            <a:r>
              <a:rPr lang="en-GB" altLang="zh-CN" sz="2200">
                <a:latin typeface="Tahoma" charset="0"/>
                <a:ea typeface="宋体" charset="0"/>
              </a:rPr>
              <a:t>“</a:t>
            </a:r>
            <a:r>
              <a:rPr lang="en-GB" altLang="zh-CN" sz="2200">
                <a:latin typeface="Arial" charset="0"/>
                <a:ea typeface="宋体" charset="0"/>
              </a:rPr>
              <a:t>organisation follows architecture, or architecture follows organisation</a:t>
            </a:r>
            <a:r>
              <a:rPr lang="en-GB" altLang="zh-CN" sz="2200">
                <a:latin typeface="Tahoma" charset="0"/>
                <a:ea typeface="宋体" charset="0"/>
              </a:rPr>
              <a:t>”</a:t>
            </a:r>
            <a:endParaRPr lang="en-GB" altLang="zh-CN" sz="2200">
              <a:latin typeface="Arial" charset="0"/>
              <a:ea typeface="宋体" charset="0"/>
            </a:endParaRPr>
          </a:p>
          <a:p>
            <a:pPr eaLnBrk="1" hangingPunct="1">
              <a:lnSpc>
                <a:spcPct val="90000"/>
              </a:lnSpc>
            </a:pPr>
            <a:r>
              <a:rPr lang="en-GB" altLang="zh-CN" sz="2600">
                <a:latin typeface="Arial" charset="0"/>
                <a:ea typeface="宋体" charset="0"/>
              </a:rPr>
              <a:t>Waterfall Software Development Life Cycle</a:t>
            </a:r>
          </a:p>
          <a:p>
            <a:pPr lvl="1" eaLnBrk="1" hangingPunct="1">
              <a:lnSpc>
                <a:spcPct val="90000"/>
              </a:lnSpc>
            </a:pPr>
            <a:r>
              <a:rPr lang="en-GB" altLang="zh-CN" sz="2200">
                <a:latin typeface="Arial" charset="0"/>
                <a:ea typeface="宋体" charset="0"/>
              </a:rPr>
              <a:t>Implies structured methods </a:t>
            </a:r>
          </a:p>
          <a:p>
            <a:pPr lvl="2" eaLnBrk="1" hangingPunct="1">
              <a:lnSpc>
                <a:spcPct val="90000"/>
              </a:lnSpc>
            </a:pPr>
            <a:r>
              <a:rPr lang="en-GB" altLang="zh-CN" sz="2000">
                <a:latin typeface="Arial" charset="0"/>
                <a:ea typeface="宋体" charset="0"/>
              </a:rPr>
              <a:t>Top-down design, step-wise development</a:t>
            </a:r>
          </a:p>
          <a:p>
            <a:pPr lvl="1" eaLnBrk="1" hangingPunct="1">
              <a:lnSpc>
                <a:spcPct val="90000"/>
              </a:lnSpc>
            </a:pPr>
            <a:r>
              <a:rPr lang="en-GB" altLang="zh-CN" sz="2200">
                <a:latin typeface="Arial" charset="0"/>
                <a:ea typeface="宋体" charset="0"/>
              </a:rPr>
              <a:t>Together with an hierarchical organisational structure</a:t>
            </a:r>
          </a:p>
          <a:p>
            <a:pPr lvl="2" eaLnBrk="1" hangingPunct="1">
              <a:lnSpc>
                <a:spcPct val="90000"/>
              </a:lnSpc>
            </a:pPr>
            <a:r>
              <a:rPr lang="en-GB" altLang="zh-CN" sz="2000">
                <a:latin typeface="Arial" charset="0"/>
                <a:ea typeface="宋体" charset="0"/>
              </a:rPr>
              <a:t>Business Analyst-&gt;System Analyst-&gt;Project Leader -&gt; Analyst/Programmer-&gt;Programmer</a:t>
            </a:r>
          </a:p>
          <a:p>
            <a:pPr eaLnBrk="1" hangingPunct="1">
              <a:lnSpc>
                <a:spcPct val="90000"/>
              </a:lnSpc>
            </a:pPr>
            <a:r>
              <a:rPr lang="en-GB" altLang="zh-CN" sz="2600">
                <a:latin typeface="Arial" charset="0"/>
                <a:ea typeface="宋体" charset="0"/>
              </a:rPr>
              <a:t>Debate on architecture is also a debate on process</a:t>
            </a:r>
          </a:p>
        </p:txBody>
      </p:sp>
      <p:sp>
        <p:nvSpPr>
          <p:cNvPr id="12441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76E7156-88E7-EF4B-B8FC-A80B63E2F7EB}" type="slidenum">
              <a:rPr lang="en-US" altLang="zh-CN" sz="1200">
                <a:latin typeface="Garamond" charset="0"/>
              </a:rPr>
              <a:pPr eaLnBrk="1" hangingPunct="1"/>
              <a:t>604</a:t>
            </a:fld>
            <a:endParaRPr lang="en-US" altLang="zh-CN" sz="1200">
              <a:latin typeface="Garamond" charset="0"/>
            </a:endParaRPr>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6209" name="Rectangle 2"/>
          <p:cNvSpPr>
            <a:spLocks noGrp="1" noChangeArrowheads="1"/>
          </p:cNvSpPr>
          <p:nvPr>
            <p:ph type="title"/>
          </p:nvPr>
        </p:nvSpPr>
        <p:spPr/>
        <p:txBody>
          <a:bodyPr/>
          <a:lstStyle/>
          <a:p>
            <a:pPr eaLnBrk="1" hangingPunct="1"/>
            <a:r>
              <a:rPr lang="zh-CN" altLang="en-GB">
                <a:latin typeface="Tahoma" charset="0"/>
                <a:ea typeface="宋体" charset="0"/>
              </a:rPr>
              <a:t>‘</a:t>
            </a:r>
            <a:r>
              <a:rPr lang="en-GB" altLang="zh-CN">
                <a:latin typeface="Garamond" charset="0"/>
                <a:ea typeface="宋体" charset="0"/>
              </a:rPr>
              <a:t>Heavywight</a:t>
            </a:r>
            <a:r>
              <a:rPr lang="en-GB" altLang="zh-CN">
                <a:latin typeface="Tahoma" charset="0"/>
                <a:ea typeface="宋体" charset="0"/>
              </a:rPr>
              <a:t>’</a:t>
            </a:r>
            <a:r>
              <a:rPr lang="en-GB" altLang="zh-CN">
                <a:latin typeface="Garamond" charset="0"/>
                <a:ea typeface="宋体" charset="0"/>
              </a:rPr>
              <a:t> Process :ATAM</a:t>
            </a:r>
          </a:p>
        </p:txBody>
      </p:sp>
      <p:sp>
        <p:nvSpPr>
          <p:cNvPr id="1246210" name="Rectangle 3"/>
          <p:cNvSpPr>
            <a:spLocks noGrp="1" noChangeArrowheads="1"/>
          </p:cNvSpPr>
          <p:nvPr>
            <p:ph idx="1"/>
          </p:nvPr>
        </p:nvSpPr>
        <p:spPr/>
        <p:txBody>
          <a:bodyPr/>
          <a:lstStyle/>
          <a:p>
            <a:pPr eaLnBrk="1" hangingPunct="1"/>
            <a:r>
              <a:rPr lang="en-GB" altLang="zh-CN" sz="2600">
                <a:latin typeface="Arial" charset="0"/>
                <a:ea typeface="宋体" charset="0"/>
              </a:rPr>
              <a:t>Carnegie Mellon University</a:t>
            </a:r>
            <a:r>
              <a:rPr lang="en-GB" altLang="zh-CN" sz="2600">
                <a:latin typeface="Tahoma" charset="0"/>
                <a:ea typeface="宋体" charset="0"/>
              </a:rPr>
              <a:t>’</a:t>
            </a:r>
            <a:r>
              <a:rPr lang="en-GB" altLang="zh-CN" sz="2600">
                <a:latin typeface="Arial" charset="0"/>
                <a:ea typeface="宋体" charset="0"/>
              </a:rPr>
              <a:t>s SEI now promotes the Architecture Tradeoff Analysis Method (ATAM)</a:t>
            </a:r>
          </a:p>
          <a:p>
            <a:pPr lvl="1" eaLnBrk="1" hangingPunct="1"/>
            <a:r>
              <a:rPr lang="en-GB" altLang="zh-CN" sz="2200">
                <a:latin typeface="Arial" charset="0"/>
                <a:ea typeface="宋体" charset="0"/>
              </a:rPr>
              <a:t>Successor to SAAM</a:t>
            </a:r>
          </a:p>
          <a:p>
            <a:pPr lvl="1" eaLnBrk="1" hangingPunct="1"/>
            <a:r>
              <a:rPr lang="en-GB" altLang="zh-CN" sz="2200">
                <a:latin typeface="Arial" charset="0"/>
                <a:ea typeface="宋体" charset="0"/>
              </a:rPr>
              <a:t>Utilises ABAS (see </a:t>
            </a:r>
            <a:r>
              <a:rPr lang="en-GB" altLang="zh-CN" sz="2200">
                <a:latin typeface="Tahoma" charset="0"/>
                <a:ea typeface="宋体" charset="0"/>
              </a:rPr>
              <a:t>“</a:t>
            </a:r>
            <a:r>
              <a:rPr lang="en-GB" altLang="zh-CN" sz="2200">
                <a:latin typeface="Arial" charset="0"/>
                <a:ea typeface="宋体" charset="0"/>
              </a:rPr>
              <a:t>Architectural Styles</a:t>
            </a:r>
            <a:r>
              <a:rPr lang="en-GB" altLang="zh-CN" sz="2200">
                <a:latin typeface="Tahoma" charset="0"/>
                <a:ea typeface="宋体" charset="0"/>
              </a:rPr>
              <a:t>”</a:t>
            </a:r>
            <a:r>
              <a:rPr lang="en-GB" altLang="zh-CN" sz="2200">
                <a:latin typeface="Arial" charset="0"/>
                <a:ea typeface="宋体" charset="0"/>
              </a:rPr>
              <a:t> Topic )</a:t>
            </a:r>
          </a:p>
          <a:p>
            <a:pPr eaLnBrk="1" hangingPunct="1"/>
            <a:r>
              <a:rPr lang="en-GB" altLang="zh-CN" sz="2600">
                <a:latin typeface="Arial" charset="0"/>
                <a:ea typeface="宋体" charset="0"/>
              </a:rPr>
              <a:t>Purpose</a:t>
            </a:r>
          </a:p>
          <a:p>
            <a:pPr lvl="1" eaLnBrk="1" hangingPunct="1"/>
            <a:r>
              <a:rPr lang="en-GB" altLang="zh-CN" sz="2200">
                <a:latin typeface="Tahoma" charset="0"/>
                <a:ea typeface="宋体" charset="0"/>
              </a:rPr>
              <a:t>“…</a:t>
            </a:r>
            <a:r>
              <a:rPr lang="en-GB" altLang="zh-CN" sz="2200">
                <a:latin typeface="Arial" charset="0"/>
                <a:ea typeface="宋体" charset="0"/>
              </a:rPr>
              <a:t>is to assess the consequences of architectural decisions in the light of quality attribute requirements</a:t>
            </a:r>
            <a:r>
              <a:rPr lang="en-GB" altLang="zh-CN" sz="2200">
                <a:latin typeface="Tahoma" charset="0"/>
                <a:ea typeface="宋体" charset="0"/>
              </a:rPr>
              <a:t>”</a:t>
            </a:r>
            <a:endParaRPr lang="en-GB" altLang="zh-CN" sz="2200">
              <a:latin typeface="Arial" charset="0"/>
              <a:ea typeface="宋体" charset="0"/>
            </a:endParaRPr>
          </a:p>
          <a:p>
            <a:pPr eaLnBrk="1" hangingPunct="1"/>
            <a:r>
              <a:rPr lang="en-GB" altLang="zh-CN" sz="2600">
                <a:latin typeface="Arial" charset="0"/>
                <a:ea typeface="宋体" charset="0"/>
              </a:rPr>
              <a:t>Aim</a:t>
            </a:r>
          </a:p>
          <a:p>
            <a:pPr lvl="1" eaLnBrk="1" hangingPunct="1"/>
            <a:r>
              <a:rPr lang="en-GB" altLang="zh-CN" sz="2200">
                <a:latin typeface="Arial" charset="0"/>
                <a:ea typeface="宋体" charset="0"/>
              </a:rPr>
              <a:t>To assess architectural specifications </a:t>
            </a:r>
            <a:r>
              <a:rPr lang="en-GB" altLang="zh-CN" sz="2200" b="1">
                <a:latin typeface="Arial" charset="0"/>
                <a:ea typeface="宋体" charset="0"/>
              </a:rPr>
              <a:t>before</a:t>
            </a:r>
            <a:r>
              <a:rPr lang="en-GB" altLang="zh-CN" sz="2200">
                <a:latin typeface="Arial" charset="0"/>
                <a:ea typeface="宋体" charset="0"/>
              </a:rPr>
              <a:t> resources are committed to development</a:t>
            </a:r>
          </a:p>
        </p:txBody>
      </p:sp>
      <p:sp>
        <p:nvSpPr>
          <p:cNvPr id="12462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5C9AD3A-30B9-3C45-948E-9E208C9C3439}" type="slidenum">
              <a:rPr lang="en-US" altLang="zh-CN" sz="1200">
                <a:latin typeface="Garamond" charset="0"/>
              </a:rPr>
              <a:pPr eaLnBrk="1" hangingPunct="1"/>
              <a:t>605</a:t>
            </a:fld>
            <a:endParaRPr lang="en-US" altLang="zh-CN" sz="1200">
              <a:latin typeface="Garamond" charset="0"/>
            </a:endParaRPr>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8257" name="Rectangle 2"/>
          <p:cNvSpPr>
            <a:spLocks noGrp="1" noChangeArrowheads="1"/>
          </p:cNvSpPr>
          <p:nvPr>
            <p:ph type="title"/>
          </p:nvPr>
        </p:nvSpPr>
        <p:spPr/>
        <p:txBody>
          <a:bodyPr/>
          <a:lstStyle/>
          <a:p>
            <a:pPr eaLnBrk="1" hangingPunct="1"/>
            <a:r>
              <a:rPr lang="en-GB" altLang="zh-CN">
                <a:latin typeface="Garamond" charset="0"/>
                <a:ea typeface="宋体" charset="0"/>
              </a:rPr>
              <a:t>Underlying Concepts of ATAM</a:t>
            </a:r>
          </a:p>
        </p:txBody>
      </p:sp>
      <p:sp>
        <p:nvSpPr>
          <p:cNvPr id="1248258" name="Rectangle 3"/>
          <p:cNvSpPr>
            <a:spLocks noGrp="1" noChangeArrowheads="1"/>
          </p:cNvSpPr>
          <p:nvPr>
            <p:ph idx="1"/>
          </p:nvPr>
        </p:nvSpPr>
        <p:spPr/>
        <p:txBody>
          <a:bodyPr/>
          <a:lstStyle/>
          <a:p>
            <a:pPr eaLnBrk="1" hangingPunct="1"/>
            <a:r>
              <a:rPr lang="en-GB" altLang="zh-CN" sz="2600">
                <a:latin typeface="Arial" charset="0"/>
                <a:ea typeface="宋体" charset="0"/>
              </a:rPr>
              <a:t>ATAM focuses on quality attribute requirements</a:t>
            </a:r>
          </a:p>
          <a:p>
            <a:pPr lvl="1" eaLnBrk="1" hangingPunct="1"/>
            <a:r>
              <a:rPr lang="en-GB" altLang="zh-CN" sz="2200">
                <a:latin typeface="Arial" charset="0"/>
                <a:ea typeface="宋体" charset="0"/>
              </a:rPr>
              <a:t>What are the stimuli to which the architecture must respond?</a:t>
            </a:r>
          </a:p>
          <a:p>
            <a:pPr lvl="1" eaLnBrk="1" hangingPunct="1"/>
            <a:r>
              <a:rPr lang="en-GB" altLang="zh-CN" sz="2200">
                <a:latin typeface="Arial" charset="0"/>
                <a:ea typeface="宋体" charset="0"/>
              </a:rPr>
              <a:t>What is the measurable and observable manifestation of a quality attribute by which its achievement is judged?</a:t>
            </a:r>
          </a:p>
          <a:p>
            <a:pPr lvl="1" eaLnBrk="1" hangingPunct="1"/>
            <a:r>
              <a:rPr lang="en-GB" altLang="zh-CN" sz="2200">
                <a:latin typeface="Arial" charset="0"/>
                <a:ea typeface="宋体" charset="0"/>
              </a:rPr>
              <a:t>What are the key architectural decisions that impact achieving the attribute requirement?</a:t>
            </a:r>
          </a:p>
          <a:p>
            <a:pPr lvl="1" eaLnBrk="1" hangingPunct="1"/>
            <a:endParaRPr lang="en-GB" altLang="zh-CN" sz="2200">
              <a:latin typeface="Arial" charset="0"/>
              <a:ea typeface="宋体" charset="0"/>
            </a:endParaRPr>
          </a:p>
        </p:txBody>
      </p:sp>
      <p:sp>
        <p:nvSpPr>
          <p:cNvPr id="12482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8131EDA-E936-914A-A22F-D4996CC2360D}" type="slidenum">
              <a:rPr lang="en-US" altLang="zh-CN" sz="1200">
                <a:latin typeface="Garamond" charset="0"/>
              </a:rPr>
              <a:pPr eaLnBrk="1" hangingPunct="1"/>
              <a:t>606</a:t>
            </a:fld>
            <a:endParaRPr lang="en-US" altLang="zh-CN" sz="1200">
              <a:latin typeface="Garamond" charset="0"/>
            </a:endParaRPr>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0305" name="Rectangle 2"/>
          <p:cNvSpPr>
            <a:spLocks noGrp="1" noChangeArrowheads="1"/>
          </p:cNvSpPr>
          <p:nvPr>
            <p:ph type="title"/>
          </p:nvPr>
        </p:nvSpPr>
        <p:spPr/>
        <p:txBody>
          <a:bodyPr/>
          <a:lstStyle/>
          <a:p>
            <a:pPr eaLnBrk="1" hangingPunct="1"/>
            <a:r>
              <a:rPr lang="en-GB" altLang="zh-CN">
                <a:latin typeface="Garamond" charset="0"/>
                <a:ea typeface="宋体" charset="0"/>
              </a:rPr>
              <a:t>The Steps of ATAM(1)</a:t>
            </a:r>
          </a:p>
        </p:txBody>
      </p:sp>
      <p:sp>
        <p:nvSpPr>
          <p:cNvPr id="1250306" name="Rectangle 3"/>
          <p:cNvSpPr>
            <a:spLocks noGrp="1" noChangeArrowheads="1"/>
          </p:cNvSpPr>
          <p:nvPr>
            <p:ph idx="1"/>
          </p:nvPr>
        </p:nvSpPr>
        <p:spPr>
          <a:xfrm>
            <a:off x="1116013" y="1412875"/>
            <a:ext cx="7210425" cy="4530725"/>
          </a:xfrm>
        </p:spPr>
        <p:txBody>
          <a:bodyPr/>
          <a:lstStyle/>
          <a:p>
            <a:pPr marL="609600" indent="-609600" eaLnBrk="1" hangingPunct="1">
              <a:lnSpc>
                <a:spcPct val="90000"/>
              </a:lnSpc>
              <a:buFont typeface="Wingdings" charset="0"/>
              <a:buNone/>
            </a:pPr>
            <a:r>
              <a:rPr lang="en-GB" altLang="zh-CN" sz="2600">
                <a:latin typeface="Arial" charset="0"/>
                <a:ea typeface="宋体" charset="0"/>
              </a:rPr>
              <a:t>Presentation</a:t>
            </a:r>
          </a:p>
          <a:p>
            <a:pPr marL="990600" lvl="1" indent="-646113" eaLnBrk="1" hangingPunct="1">
              <a:lnSpc>
                <a:spcPct val="90000"/>
              </a:lnSpc>
              <a:buFont typeface="Wingdings" charset="0"/>
              <a:buAutoNum type="arabicPeriod"/>
            </a:pPr>
            <a:r>
              <a:rPr lang="en-GB" altLang="zh-CN" sz="2200">
                <a:latin typeface="Arial" charset="0"/>
                <a:ea typeface="宋体" charset="0"/>
              </a:rPr>
              <a:t>Present the ATAM</a:t>
            </a:r>
          </a:p>
          <a:p>
            <a:pPr marL="1752600" lvl="3" indent="-728663" eaLnBrk="1" hangingPunct="1">
              <a:lnSpc>
                <a:spcPct val="90000"/>
              </a:lnSpc>
              <a:buFont typeface="Wingdings" charset="0"/>
              <a:buNone/>
            </a:pPr>
            <a:r>
              <a:rPr lang="en-GB" altLang="zh-CN" sz="1800">
                <a:latin typeface="Arial" charset="0"/>
                <a:ea typeface="宋体" charset="0"/>
              </a:rPr>
              <a:t>To assembled stakeholders</a:t>
            </a:r>
          </a:p>
          <a:p>
            <a:pPr marL="990600" lvl="1" indent="-646113" eaLnBrk="1" hangingPunct="1">
              <a:lnSpc>
                <a:spcPct val="90000"/>
              </a:lnSpc>
              <a:buFont typeface="Wingdings" charset="0"/>
              <a:buAutoNum type="arabicPeriod" startAt="2"/>
            </a:pPr>
            <a:r>
              <a:rPr lang="en-GB" altLang="zh-CN" sz="2200">
                <a:latin typeface="Arial" charset="0"/>
                <a:ea typeface="宋体" charset="0"/>
              </a:rPr>
              <a:t>Present business drivers</a:t>
            </a:r>
          </a:p>
          <a:p>
            <a:pPr marL="1371600" lvl="2" indent="-700088" eaLnBrk="1" hangingPunct="1">
              <a:lnSpc>
                <a:spcPct val="90000"/>
              </a:lnSpc>
              <a:buFont typeface="Wingdings" charset="0"/>
              <a:buNone/>
            </a:pPr>
            <a:r>
              <a:rPr lang="en-GB" altLang="zh-CN" sz="1800">
                <a:latin typeface="Arial" charset="0"/>
                <a:ea typeface="宋体" charset="0"/>
              </a:rPr>
              <a:t>	By Project Manager</a:t>
            </a:r>
          </a:p>
          <a:p>
            <a:pPr marL="990600" lvl="1" indent="-646113" eaLnBrk="1" hangingPunct="1">
              <a:lnSpc>
                <a:spcPct val="90000"/>
              </a:lnSpc>
              <a:buFont typeface="Wingdings" charset="0"/>
              <a:buAutoNum type="arabicPeriod" startAt="2"/>
            </a:pPr>
            <a:r>
              <a:rPr lang="en-GB" altLang="zh-CN" sz="2200">
                <a:latin typeface="Arial" charset="0"/>
                <a:ea typeface="宋体" charset="0"/>
              </a:rPr>
              <a:t>Present architecture</a:t>
            </a:r>
          </a:p>
          <a:p>
            <a:pPr marL="1371600" lvl="2" indent="-700088" eaLnBrk="1" hangingPunct="1">
              <a:lnSpc>
                <a:spcPct val="90000"/>
              </a:lnSpc>
              <a:buFont typeface="Wingdings" charset="0"/>
              <a:buNone/>
            </a:pPr>
            <a:r>
              <a:rPr lang="en-GB" altLang="zh-CN" sz="2000">
                <a:latin typeface="Arial" charset="0"/>
                <a:ea typeface="宋体" charset="0"/>
              </a:rPr>
              <a:t>	</a:t>
            </a:r>
            <a:r>
              <a:rPr lang="en-GB" altLang="zh-CN" sz="1800">
                <a:latin typeface="Arial" charset="0"/>
                <a:ea typeface="宋体" charset="0"/>
              </a:rPr>
              <a:t>By Architect</a:t>
            </a:r>
          </a:p>
          <a:p>
            <a:pPr marL="609600" indent="-609600" eaLnBrk="1" hangingPunct="1">
              <a:lnSpc>
                <a:spcPct val="90000"/>
              </a:lnSpc>
              <a:buFont typeface="Wingdings" charset="0"/>
              <a:buNone/>
            </a:pPr>
            <a:r>
              <a:rPr lang="en-GB" altLang="zh-CN" sz="2600">
                <a:latin typeface="Arial" charset="0"/>
                <a:ea typeface="宋体" charset="0"/>
              </a:rPr>
              <a:t>Investigation and Analysis</a:t>
            </a:r>
          </a:p>
          <a:p>
            <a:pPr marL="990600" lvl="1" indent="-646113" eaLnBrk="1" hangingPunct="1">
              <a:lnSpc>
                <a:spcPct val="90000"/>
              </a:lnSpc>
              <a:buFont typeface="Wingdings" charset="0"/>
              <a:buAutoNum type="arabicPeriod" startAt="4"/>
            </a:pPr>
            <a:r>
              <a:rPr lang="en-GB" altLang="zh-CN" sz="2200">
                <a:latin typeface="Arial" charset="0"/>
                <a:ea typeface="宋体" charset="0"/>
              </a:rPr>
              <a:t>Identify architectural approaches</a:t>
            </a:r>
          </a:p>
          <a:p>
            <a:pPr marL="990600" lvl="1" indent="-646113" eaLnBrk="1" hangingPunct="1">
              <a:lnSpc>
                <a:spcPct val="90000"/>
              </a:lnSpc>
              <a:buFont typeface="Wingdings" charset="0"/>
              <a:buAutoNum type="arabicPeriod" startAt="4"/>
            </a:pPr>
            <a:r>
              <a:rPr lang="en-GB" altLang="zh-CN" sz="2200">
                <a:latin typeface="Arial" charset="0"/>
                <a:ea typeface="宋体" charset="0"/>
              </a:rPr>
              <a:t>Generate quality attribute utility trees</a:t>
            </a:r>
          </a:p>
          <a:p>
            <a:pPr marL="1371600" lvl="2" indent="-700088" eaLnBrk="1" hangingPunct="1">
              <a:lnSpc>
                <a:spcPct val="90000"/>
              </a:lnSpc>
              <a:buFont typeface="Wingdings" charset="0"/>
              <a:buNone/>
            </a:pPr>
            <a:r>
              <a:rPr lang="en-GB" altLang="zh-CN" sz="2000">
                <a:latin typeface="Arial" charset="0"/>
                <a:ea typeface="宋体" charset="0"/>
              </a:rPr>
              <a:t>See discussion on ABAS</a:t>
            </a:r>
            <a:r>
              <a:rPr lang="en-GB" altLang="zh-CN" sz="2000">
                <a:latin typeface="Tahoma" charset="0"/>
                <a:ea typeface="宋体" charset="0"/>
              </a:rPr>
              <a:t>’</a:t>
            </a:r>
            <a:endParaRPr lang="en-GB" altLang="zh-CN" sz="2000">
              <a:latin typeface="Arial" charset="0"/>
              <a:ea typeface="宋体" charset="0"/>
            </a:endParaRPr>
          </a:p>
          <a:p>
            <a:pPr marL="990600" lvl="1" indent="-646113" eaLnBrk="1" hangingPunct="1">
              <a:lnSpc>
                <a:spcPct val="90000"/>
              </a:lnSpc>
              <a:buFont typeface="Wingdings" charset="0"/>
              <a:buAutoNum type="arabicPeriod" startAt="4"/>
            </a:pPr>
            <a:r>
              <a:rPr lang="en-GB" altLang="zh-CN" sz="2200">
                <a:latin typeface="Arial" charset="0"/>
                <a:ea typeface="宋体" charset="0"/>
              </a:rPr>
              <a:t>Analyse architectural approaches</a:t>
            </a:r>
          </a:p>
          <a:p>
            <a:pPr marL="609600" indent="-609600" eaLnBrk="1" hangingPunct="1">
              <a:lnSpc>
                <a:spcPct val="90000"/>
              </a:lnSpc>
              <a:buFont typeface="Wingdings" charset="0"/>
              <a:buNone/>
            </a:pPr>
            <a:endParaRPr lang="zh-CN" altLang="en-GB" sz="2600">
              <a:latin typeface="Arial" charset="0"/>
              <a:ea typeface="宋体" charset="0"/>
            </a:endParaRPr>
          </a:p>
        </p:txBody>
      </p:sp>
      <p:sp>
        <p:nvSpPr>
          <p:cNvPr id="12503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CFD090B-62C4-424B-9742-91FA573279AA}" type="slidenum">
              <a:rPr lang="en-US" altLang="zh-CN" sz="1200">
                <a:latin typeface="Garamond" charset="0"/>
              </a:rPr>
              <a:pPr eaLnBrk="1" hangingPunct="1"/>
              <a:t>607</a:t>
            </a:fld>
            <a:endParaRPr lang="en-US" altLang="zh-CN" sz="1200">
              <a:latin typeface="Garamond" charset="0"/>
            </a:endParaRPr>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2353" name="Rectangle 2"/>
          <p:cNvSpPr>
            <a:spLocks noGrp="1" noChangeArrowheads="1"/>
          </p:cNvSpPr>
          <p:nvPr>
            <p:ph type="title"/>
          </p:nvPr>
        </p:nvSpPr>
        <p:spPr/>
        <p:txBody>
          <a:bodyPr/>
          <a:lstStyle/>
          <a:p>
            <a:pPr eaLnBrk="1" hangingPunct="1"/>
            <a:r>
              <a:rPr lang="en-GB" altLang="zh-CN">
                <a:latin typeface="Garamond" charset="0"/>
                <a:ea typeface="宋体" charset="0"/>
              </a:rPr>
              <a:t>The Steps of ATAM (2)</a:t>
            </a:r>
          </a:p>
        </p:txBody>
      </p:sp>
      <p:sp>
        <p:nvSpPr>
          <p:cNvPr id="1252354" name="Rectangle 3"/>
          <p:cNvSpPr>
            <a:spLocks noGrp="1" noChangeArrowheads="1"/>
          </p:cNvSpPr>
          <p:nvPr>
            <p:ph idx="1"/>
          </p:nvPr>
        </p:nvSpPr>
        <p:spPr/>
        <p:txBody>
          <a:bodyPr/>
          <a:lstStyle/>
          <a:p>
            <a:pPr marL="609600" indent="-609600" eaLnBrk="1" hangingPunct="1">
              <a:buFont typeface="Wingdings" charset="0"/>
              <a:buNone/>
            </a:pPr>
            <a:r>
              <a:rPr lang="en-GB" altLang="zh-CN">
                <a:latin typeface="Arial" charset="0"/>
                <a:ea typeface="宋体" charset="0"/>
              </a:rPr>
              <a:t>Testing</a:t>
            </a:r>
          </a:p>
          <a:p>
            <a:pPr marL="990600" lvl="1" indent="-646113" eaLnBrk="1" hangingPunct="1">
              <a:buFont typeface="Wingdings" charset="0"/>
              <a:buAutoNum type="arabicPeriod" startAt="7"/>
            </a:pPr>
            <a:r>
              <a:rPr lang="en-GB" altLang="zh-CN">
                <a:latin typeface="Arial" charset="0"/>
                <a:ea typeface="宋体" charset="0"/>
              </a:rPr>
              <a:t>Brainstorm and prioritise scenarios</a:t>
            </a:r>
          </a:p>
          <a:p>
            <a:pPr marL="990600" lvl="1" indent="-646113" eaLnBrk="1" hangingPunct="1">
              <a:buFont typeface="Wingdings" charset="0"/>
              <a:buAutoNum type="arabicPeriod" startAt="7"/>
            </a:pPr>
            <a:r>
              <a:rPr lang="en-GB" altLang="zh-CN">
                <a:latin typeface="Arial" charset="0"/>
                <a:ea typeface="宋体" charset="0"/>
              </a:rPr>
              <a:t>Analyse architectural approaches</a:t>
            </a:r>
          </a:p>
          <a:p>
            <a:pPr marL="609600" indent="-609600" eaLnBrk="1" hangingPunct="1">
              <a:buFont typeface="Wingdings" charset="0"/>
              <a:buNone/>
            </a:pPr>
            <a:r>
              <a:rPr lang="en-GB" altLang="zh-CN">
                <a:latin typeface="Arial" charset="0"/>
                <a:ea typeface="宋体" charset="0"/>
              </a:rPr>
              <a:t>Reporting</a:t>
            </a:r>
          </a:p>
          <a:p>
            <a:pPr marL="990600" lvl="1" indent="-646113" eaLnBrk="1" hangingPunct="1">
              <a:buFont typeface="Wingdings" charset="0"/>
              <a:buAutoNum type="arabicPeriod" startAt="9"/>
            </a:pPr>
            <a:r>
              <a:rPr lang="en-GB" altLang="zh-CN">
                <a:latin typeface="Arial" charset="0"/>
                <a:ea typeface="宋体" charset="0"/>
              </a:rPr>
              <a:t>Present results</a:t>
            </a:r>
          </a:p>
        </p:txBody>
      </p:sp>
      <p:sp>
        <p:nvSpPr>
          <p:cNvPr id="125235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AB3EEA8-C96D-A54E-8EBC-7A0AFD10BD41}" type="slidenum">
              <a:rPr lang="en-US" altLang="zh-CN" sz="1200">
                <a:latin typeface="Garamond" charset="0"/>
              </a:rPr>
              <a:pPr eaLnBrk="1" hangingPunct="1"/>
              <a:t>608</a:t>
            </a:fld>
            <a:endParaRPr lang="en-US" altLang="zh-CN" sz="1200">
              <a:latin typeface="Garamond" charset="0"/>
            </a:endParaRP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1" name="Rectangle 2"/>
          <p:cNvSpPr>
            <a:spLocks noGrp="1" noChangeArrowheads="1"/>
          </p:cNvSpPr>
          <p:nvPr>
            <p:ph type="title"/>
          </p:nvPr>
        </p:nvSpPr>
        <p:spPr/>
        <p:txBody>
          <a:bodyPr/>
          <a:lstStyle/>
          <a:p>
            <a:pPr eaLnBrk="1" hangingPunct="1"/>
            <a:r>
              <a:rPr lang="en-GB" altLang="zh-CN">
                <a:latin typeface="Garamond" charset="0"/>
                <a:ea typeface="宋体" charset="0"/>
              </a:rPr>
              <a:t>Other Heavyweight Processes</a:t>
            </a:r>
          </a:p>
        </p:txBody>
      </p:sp>
      <p:sp>
        <p:nvSpPr>
          <p:cNvPr id="1254402"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Capability Maturity Model</a:t>
            </a:r>
          </a:p>
          <a:p>
            <a:pPr eaLnBrk="1" hangingPunct="1">
              <a:lnSpc>
                <a:spcPct val="90000"/>
              </a:lnSpc>
            </a:pPr>
            <a:r>
              <a:rPr lang="en-GB" altLang="zh-CN">
                <a:latin typeface="Arial" charset="0"/>
                <a:ea typeface="宋体" charset="0"/>
              </a:rPr>
              <a:t>SSADM</a:t>
            </a:r>
          </a:p>
          <a:p>
            <a:pPr eaLnBrk="1" hangingPunct="1">
              <a:lnSpc>
                <a:spcPct val="90000"/>
              </a:lnSpc>
            </a:pPr>
            <a:r>
              <a:rPr lang="en-GB" altLang="zh-CN">
                <a:latin typeface="Arial" charset="0"/>
                <a:ea typeface="宋体" charset="0"/>
              </a:rPr>
              <a:t>Prince</a:t>
            </a:r>
          </a:p>
          <a:p>
            <a:pPr eaLnBrk="1" hangingPunct="1">
              <a:lnSpc>
                <a:spcPct val="90000"/>
              </a:lnSpc>
            </a:pPr>
            <a:r>
              <a:rPr lang="en-GB" altLang="zh-CN">
                <a:latin typeface="Arial" charset="0"/>
                <a:ea typeface="宋体" charset="0"/>
              </a:rPr>
              <a:t>MASCOT</a:t>
            </a:r>
          </a:p>
          <a:p>
            <a:pPr eaLnBrk="1" hangingPunct="1">
              <a:lnSpc>
                <a:spcPct val="90000"/>
              </a:lnSpc>
            </a:pPr>
            <a:r>
              <a:rPr lang="en-GB" altLang="zh-CN">
                <a:latin typeface="Arial" charset="0"/>
                <a:ea typeface="宋体" charset="0"/>
              </a:rPr>
              <a:t>HOOD</a:t>
            </a:r>
          </a:p>
          <a:p>
            <a:pPr lvl="1" eaLnBrk="1" hangingPunct="1">
              <a:lnSpc>
                <a:spcPct val="90000"/>
              </a:lnSpc>
            </a:pPr>
            <a:r>
              <a:rPr lang="en-GB" altLang="zh-CN">
                <a:latin typeface="Arial" charset="0"/>
                <a:ea typeface="宋体" charset="0"/>
              </a:rPr>
              <a:t>General characteristic</a:t>
            </a:r>
          </a:p>
          <a:p>
            <a:pPr lvl="2" eaLnBrk="1" hangingPunct="1">
              <a:lnSpc>
                <a:spcPct val="90000"/>
              </a:lnSpc>
            </a:pPr>
            <a:r>
              <a:rPr lang="en-GB" altLang="zh-CN">
                <a:latin typeface="Arial" charset="0"/>
                <a:ea typeface="宋体" charset="0"/>
              </a:rPr>
              <a:t>Process maintained by Management</a:t>
            </a:r>
          </a:p>
          <a:p>
            <a:pPr lvl="2" eaLnBrk="1" hangingPunct="1">
              <a:lnSpc>
                <a:spcPct val="90000"/>
              </a:lnSpc>
            </a:pPr>
            <a:r>
              <a:rPr lang="en-GB" altLang="zh-CN">
                <a:latin typeface="Arial" charset="0"/>
                <a:ea typeface="宋体" charset="0"/>
              </a:rPr>
              <a:t>Imposed by QA staff etc.,</a:t>
            </a:r>
          </a:p>
        </p:txBody>
      </p:sp>
      <p:sp>
        <p:nvSpPr>
          <p:cNvPr id="12544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F25E644-643E-3147-ABF6-7816CC8713FE}" type="slidenum">
              <a:rPr lang="en-US" altLang="zh-CN" sz="1200">
                <a:latin typeface="Garamond" charset="0"/>
              </a:rPr>
              <a:pPr eaLnBrk="1" hangingPunct="1"/>
              <a:t>609</a:t>
            </a:fld>
            <a:endParaRPr lang="en-US" altLang="zh-CN" sz="1200">
              <a:latin typeface="Garamond"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p:txBody>
          <a:bodyPr/>
          <a:lstStyle/>
          <a:p>
            <a:pPr eaLnBrk="1" hangingPunct="1"/>
            <a:r>
              <a:rPr lang="en-US" altLang="zh-CN">
                <a:latin typeface="Garamond" charset="0"/>
                <a:ea typeface="宋体" charset="0"/>
              </a:rPr>
              <a:t>Towards a Software Factory</a:t>
            </a:r>
          </a:p>
        </p:txBody>
      </p:sp>
      <p:sp>
        <p:nvSpPr>
          <p:cNvPr id="139266" name="Rectangle 3"/>
          <p:cNvSpPr>
            <a:spLocks noGrp="1" noChangeArrowheads="1"/>
          </p:cNvSpPr>
          <p:nvPr>
            <p:ph idx="1"/>
          </p:nvPr>
        </p:nvSpPr>
        <p:spPr/>
        <p:txBody>
          <a:bodyPr/>
          <a:lstStyle/>
          <a:p>
            <a:pPr eaLnBrk="1" hangingPunct="1"/>
            <a:r>
              <a:rPr lang="en-US" altLang="zh-CN">
                <a:latin typeface="Arial" charset="0"/>
                <a:ea typeface="宋体" charset="0"/>
              </a:rPr>
              <a:t>developers are not inclined to make a maintainable and reusable product, it has additional costs</a:t>
            </a:r>
          </a:p>
          <a:p>
            <a:pPr eaLnBrk="1" hangingPunct="1"/>
            <a:r>
              <a:rPr lang="en-US" altLang="zh-CN">
                <a:latin typeface="Arial" charset="0"/>
                <a:ea typeface="宋体" charset="0"/>
              </a:rPr>
              <a:t>this viewpoint is changed somewhat if the product or product family is the focus of attention rather than producing the initial version of the product</a:t>
            </a:r>
          </a:p>
        </p:txBody>
      </p:sp>
      <p:sp>
        <p:nvSpPr>
          <p:cNvPr id="1392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E3B1AF9-0297-3B4E-AF99-1A2443CDC3D1}" type="slidenum">
              <a:rPr lang="en-US" altLang="zh-CN" sz="1200">
                <a:latin typeface="Garamond" charset="0"/>
              </a:rPr>
              <a:pPr eaLnBrk="1" hangingPunct="1"/>
              <a:t>61</a:t>
            </a:fld>
            <a:endParaRPr lang="en-US" altLang="zh-CN" sz="1200">
              <a:latin typeface="Garamond" charset="0"/>
            </a:endParaRP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49" name="Rectangle 2"/>
          <p:cNvSpPr>
            <a:spLocks noGrp="1" noChangeArrowheads="1"/>
          </p:cNvSpPr>
          <p:nvPr>
            <p:ph type="title"/>
          </p:nvPr>
        </p:nvSpPr>
        <p:spPr/>
        <p:txBody>
          <a:bodyPr/>
          <a:lstStyle/>
          <a:p>
            <a:pPr eaLnBrk="1" hangingPunct="1"/>
            <a:r>
              <a:rPr lang="en-GB" altLang="zh-CN">
                <a:latin typeface="Garamond" charset="0"/>
                <a:ea typeface="宋体" charset="0"/>
              </a:rPr>
              <a:t>An </a:t>
            </a:r>
            <a:r>
              <a:rPr lang="en-GB" altLang="zh-CN">
                <a:latin typeface="Tahoma" charset="0"/>
                <a:ea typeface="宋体" charset="0"/>
              </a:rPr>
              <a:t>‘</a:t>
            </a:r>
            <a:r>
              <a:rPr lang="en-GB" altLang="zh-CN">
                <a:latin typeface="Garamond" charset="0"/>
                <a:ea typeface="宋体" charset="0"/>
              </a:rPr>
              <a:t>agile</a:t>
            </a:r>
            <a:r>
              <a:rPr lang="en-GB" altLang="zh-CN">
                <a:latin typeface="Tahoma" charset="0"/>
                <a:ea typeface="宋体" charset="0"/>
              </a:rPr>
              <a:t>’</a:t>
            </a:r>
            <a:r>
              <a:rPr lang="en-GB" altLang="zh-CN">
                <a:latin typeface="Garamond" charset="0"/>
                <a:ea typeface="宋体" charset="0"/>
              </a:rPr>
              <a:t> process: The SCRUM Approach</a:t>
            </a:r>
          </a:p>
        </p:txBody>
      </p:sp>
      <p:sp>
        <p:nvSpPr>
          <p:cNvPr id="1256450"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The SCRUM Software Development Process</a:t>
            </a:r>
          </a:p>
          <a:p>
            <a:pPr lvl="1" eaLnBrk="1" hangingPunct="1">
              <a:lnSpc>
                <a:spcPct val="90000"/>
              </a:lnSpc>
            </a:pPr>
            <a:r>
              <a:rPr lang="en-GB" altLang="zh-CN">
                <a:latin typeface="Arial" charset="0"/>
                <a:ea typeface="宋体" charset="0"/>
              </a:rPr>
              <a:t>For small (10 members or less) development teams</a:t>
            </a:r>
          </a:p>
          <a:p>
            <a:pPr lvl="2" eaLnBrk="1" hangingPunct="1">
              <a:lnSpc>
                <a:spcPct val="90000"/>
              </a:lnSpc>
            </a:pPr>
            <a:r>
              <a:rPr lang="en-GB" altLang="zh-CN">
                <a:latin typeface="Arial" charset="0"/>
                <a:ea typeface="宋体" charset="0"/>
              </a:rPr>
              <a:t>Compare with Surgical Team</a:t>
            </a:r>
          </a:p>
          <a:p>
            <a:pPr lvl="1" eaLnBrk="1" hangingPunct="1">
              <a:lnSpc>
                <a:spcPct val="90000"/>
              </a:lnSpc>
            </a:pPr>
            <a:r>
              <a:rPr lang="en-GB" altLang="zh-CN">
                <a:latin typeface="Arial" charset="0"/>
                <a:ea typeface="宋体" charset="0"/>
              </a:rPr>
              <a:t>Utilises rugby-metaphor</a:t>
            </a:r>
          </a:p>
          <a:p>
            <a:pPr lvl="2" eaLnBrk="1" hangingPunct="1">
              <a:lnSpc>
                <a:spcPct val="90000"/>
              </a:lnSpc>
            </a:pPr>
            <a:r>
              <a:rPr lang="en-GB" altLang="zh-CN">
                <a:latin typeface="Arial" charset="0"/>
                <a:ea typeface="宋体" charset="0"/>
              </a:rPr>
              <a:t>In a scrum 8 players, each with specific roles, co-operate tightly together to gain forward movement while controlling the ball</a:t>
            </a:r>
          </a:p>
        </p:txBody>
      </p:sp>
      <p:sp>
        <p:nvSpPr>
          <p:cNvPr id="12564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B0C7D40-602B-5B47-B226-966210008B74}" type="slidenum">
              <a:rPr lang="en-US" altLang="zh-CN" sz="1200">
                <a:latin typeface="Garamond" charset="0"/>
              </a:rPr>
              <a:pPr eaLnBrk="1" hangingPunct="1"/>
              <a:t>610</a:t>
            </a:fld>
            <a:endParaRPr lang="en-US" altLang="zh-CN" sz="1200">
              <a:latin typeface="Garamond" charset="0"/>
            </a:endParaRPr>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8497" name="Rectangle 2"/>
          <p:cNvSpPr>
            <a:spLocks noGrp="1" noChangeArrowheads="1"/>
          </p:cNvSpPr>
          <p:nvPr>
            <p:ph type="title"/>
          </p:nvPr>
        </p:nvSpPr>
        <p:spPr/>
        <p:txBody>
          <a:bodyPr/>
          <a:lstStyle/>
          <a:p>
            <a:pPr eaLnBrk="1" hangingPunct="1"/>
            <a:r>
              <a:rPr lang="en-GB" altLang="zh-CN">
                <a:latin typeface="Garamond" charset="0"/>
                <a:ea typeface="宋体" charset="0"/>
              </a:rPr>
              <a:t>How SCRUM Works</a:t>
            </a:r>
          </a:p>
        </p:txBody>
      </p:sp>
      <p:sp>
        <p:nvSpPr>
          <p:cNvPr id="1258498"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Initial Planning Phase</a:t>
            </a:r>
          </a:p>
          <a:p>
            <a:pPr lvl="1" eaLnBrk="1" hangingPunct="1">
              <a:lnSpc>
                <a:spcPct val="90000"/>
              </a:lnSpc>
            </a:pPr>
            <a:r>
              <a:rPr lang="en-GB" altLang="zh-CN" sz="2200">
                <a:latin typeface="Arial" charset="0"/>
                <a:ea typeface="宋体" charset="0"/>
              </a:rPr>
              <a:t>Chief architect identified, architecture developed</a:t>
            </a:r>
          </a:p>
          <a:p>
            <a:pPr lvl="1" eaLnBrk="1" hangingPunct="1">
              <a:lnSpc>
                <a:spcPct val="90000"/>
              </a:lnSpc>
            </a:pPr>
            <a:r>
              <a:rPr lang="en-GB" altLang="zh-CN" sz="2200">
                <a:latin typeface="Arial" charset="0"/>
                <a:ea typeface="宋体" charset="0"/>
              </a:rPr>
              <a:t>SCRUM teams chosen</a:t>
            </a:r>
          </a:p>
          <a:p>
            <a:pPr lvl="2" eaLnBrk="1" hangingPunct="1">
              <a:lnSpc>
                <a:spcPct val="90000"/>
              </a:lnSpc>
            </a:pPr>
            <a:r>
              <a:rPr lang="en-GB" altLang="zh-CN" sz="2000">
                <a:latin typeface="Arial" charset="0"/>
                <a:ea typeface="宋体" charset="0"/>
              </a:rPr>
              <a:t>Can change architecture in discussion with Chief Architect</a:t>
            </a:r>
          </a:p>
          <a:p>
            <a:pPr lvl="2" eaLnBrk="1" hangingPunct="1">
              <a:lnSpc>
                <a:spcPct val="90000"/>
              </a:lnSpc>
            </a:pPr>
            <a:r>
              <a:rPr lang="en-GB" altLang="zh-CN" sz="2000">
                <a:latin typeface="Arial" charset="0"/>
                <a:ea typeface="宋体" charset="0"/>
              </a:rPr>
              <a:t>Each team headed by a Scrum Master</a:t>
            </a:r>
          </a:p>
          <a:p>
            <a:pPr lvl="1" eaLnBrk="1" hangingPunct="1">
              <a:lnSpc>
                <a:spcPct val="90000"/>
              </a:lnSpc>
            </a:pPr>
            <a:r>
              <a:rPr lang="en-GB" altLang="zh-CN" sz="2200">
                <a:latin typeface="Arial" charset="0"/>
                <a:ea typeface="宋体" charset="0"/>
              </a:rPr>
              <a:t>Functionality delivered in </a:t>
            </a:r>
            <a:r>
              <a:rPr lang="en-GB" altLang="zh-CN" sz="2200" i="1">
                <a:latin typeface="Arial" charset="0"/>
                <a:ea typeface="宋体" charset="0"/>
              </a:rPr>
              <a:t>Sprints</a:t>
            </a:r>
          </a:p>
          <a:p>
            <a:pPr lvl="2" eaLnBrk="1" hangingPunct="1">
              <a:lnSpc>
                <a:spcPct val="90000"/>
              </a:lnSpc>
            </a:pPr>
            <a:r>
              <a:rPr lang="en-GB" altLang="zh-CN" sz="2000">
                <a:latin typeface="Arial" charset="0"/>
                <a:ea typeface="宋体" charset="0"/>
              </a:rPr>
              <a:t>Typically 1-4 weeks</a:t>
            </a:r>
          </a:p>
          <a:p>
            <a:pPr lvl="2" eaLnBrk="1" hangingPunct="1">
              <a:lnSpc>
                <a:spcPct val="90000"/>
              </a:lnSpc>
            </a:pPr>
            <a:r>
              <a:rPr lang="en-GB" altLang="zh-CN" sz="2000">
                <a:latin typeface="Arial" charset="0"/>
                <a:ea typeface="宋体" charset="0"/>
              </a:rPr>
              <a:t>Timeboxed development controlled by short, </a:t>
            </a:r>
            <a:r>
              <a:rPr lang="en-GB" altLang="zh-CN" sz="2000" i="1">
                <a:latin typeface="Arial" charset="0"/>
                <a:ea typeface="宋体" charset="0"/>
              </a:rPr>
              <a:t>daily</a:t>
            </a:r>
            <a:r>
              <a:rPr lang="en-GB" altLang="zh-CN" sz="2000">
                <a:latin typeface="Arial" charset="0"/>
                <a:ea typeface="宋体" charset="0"/>
              </a:rPr>
              <a:t> meetings</a:t>
            </a:r>
          </a:p>
          <a:p>
            <a:pPr lvl="3" eaLnBrk="1" hangingPunct="1">
              <a:lnSpc>
                <a:spcPct val="90000"/>
              </a:lnSpc>
            </a:pPr>
            <a:r>
              <a:rPr lang="en-GB" altLang="zh-CN" sz="1800">
                <a:latin typeface="Arial" charset="0"/>
                <a:ea typeface="宋体" charset="0"/>
              </a:rPr>
              <a:t>Deadlines are ALWAYS met, even if functionality dropped</a:t>
            </a:r>
          </a:p>
          <a:p>
            <a:pPr lvl="2" eaLnBrk="1" hangingPunct="1">
              <a:lnSpc>
                <a:spcPct val="90000"/>
              </a:lnSpc>
            </a:pPr>
            <a:r>
              <a:rPr lang="en-GB" altLang="zh-CN" sz="2000">
                <a:latin typeface="Arial" charset="0"/>
                <a:ea typeface="宋体" charset="0"/>
              </a:rPr>
              <a:t>All identified tasks captured in </a:t>
            </a:r>
            <a:r>
              <a:rPr lang="en-GB" altLang="zh-CN" sz="2000" i="1">
                <a:latin typeface="Arial" charset="0"/>
                <a:ea typeface="宋体" charset="0"/>
              </a:rPr>
              <a:t>Backlog</a:t>
            </a:r>
          </a:p>
          <a:p>
            <a:pPr lvl="1" eaLnBrk="1" hangingPunct="1">
              <a:lnSpc>
                <a:spcPct val="90000"/>
              </a:lnSpc>
            </a:pPr>
            <a:r>
              <a:rPr lang="en-GB" altLang="zh-CN" sz="2200">
                <a:latin typeface="Arial" charset="0"/>
                <a:ea typeface="宋体" charset="0"/>
              </a:rPr>
              <a:t>Product development completed by a </a:t>
            </a:r>
            <a:r>
              <a:rPr lang="en-GB" altLang="zh-CN" sz="2200" i="1">
                <a:latin typeface="Arial" charset="0"/>
                <a:ea typeface="宋体" charset="0"/>
              </a:rPr>
              <a:t>Closure Phase</a:t>
            </a:r>
          </a:p>
        </p:txBody>
      </p:sp>
      <p:sp>
        <p:nvSpPr>
          <p:cNvPr id="12584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F82872C-15A9-124B-9C2B-E7FA99F559C4}" type="slidenum">
              <a:rPr lang="en-US" altLang="zh-CN" sz="1200">
                <a:latin typeface="Garamond" charset="0"/>
              </a:rPr>
              <a:pPr eaLnBrk="1" hangingPunct="1"/>
              <a:t>611</a:t>
            </a:fld>
            <a:endParaRPr lang="en-US" altLang="zh-CN" sz="1200">
              <a:latin typeface="Garamond" charset="0"/>
            </a:endParaRPr>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0545" name="Rectangle 2"/>
          <p:cNvSpPr>
            <a:spLocks noGrp="1" noChangeArrowheads="1"/>
          </p:cNvSpPr>
          <p:nvPr>
            <p:ph type="title"/>
          </p:nvPr>
        </p:nvSpPr>
        <p:spPr/>
        <p:txBody>
          <a:bodyPr/>
          <a:lstStyle/>
          <a:p>
            <a:pPr eaLnBrk="1" hangingPunct="1"/>
            <a:r>
              <a:rPr lang="en-GB" altLang="zh-CN">
                <a:latin typeface="Garamond" charset="0"/>
                <a:ea typeface="宋体" charset="0"/>
              </a:rPr>
              <a:t>Benefits of SCRUM</a:t>
            </a:r>
          </a:p>
        </p:txBody>
      </p:sp>
      <p:sp>
        <p:nvSpPr>
          <p:cNvPr id="1260546"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SCRUM is comparable to other lightweight processes</a:t>
            </a:r>
          </a:p>
          <a:p>
            <a:pPr lvl="1" eaLnBrk="1" hangingPunct="1">
              <a:lnSpc>
                <a:spcPct val="90000"/>
              </a:lnSpc>
            </a:pPr>
            <a:r>
              <a:rPr lang="en-GB" altLang="zh-CN" sz="2200">
                <a:latin typeface="Arial" charset="0"/>
                <a:ea typeface="宋体" charset="0"/>
              </a:rPr>
              <a:t>Dynamic System Development Method, Xtreme Programming etc.,</a:t>
            </a:r>
          </a:p>
          <a:p>
            <a:pPr eaLnBrk="1" hangingPunct="1">
              <a:lnSpc>
                <a:spcPct val="90000"/>
              </a:lnSpc>
            </a:pPr>
            <a:r>
              <a:rPr lang="en-GB" altLang="zh-CN" sz="2600">
                <a:latin typeface="Arial" charset="0"/>
                <a:ea typeface="宋体" charset="0"/>
              </a:rPr>
              <a:t>Focuses effort of the developers on backlog items</a:t>
            </a:r>
          </a:p>
          <a:p>
            <a:pPr eaLnBrk="1" hangingPunct="1">
              <a:lnSpc>
                <a:spcPct val="90000"/>
              </a:lnSpc>
            </a:pPr>
            <a:r>
              <a:rPr lang="en-GB" altLang="zh-CN" sz="2600">
                <a:latin typeface="Arial" charset="0"/>
                <a:ea typeface="宋体" charset="0"/>
              </a:rPr>
              <a:t>Communicates priorities constantly to all developers</a:t>
            </a:r>
          </a:p>
          <a:p>
            <a:pPr lvl="1" eaLnBrk="1" hangingPunct="1">
              <a:lnSpc>
                <a:spcPct val="90000"/>
              </a:lnSpc>
            </a:pPr>
            <a:r>
              <a:rPr lang="en-GB" altLang="zh-CN" sz="2200">
                <a:latin typeface="Arial" charset="0"/>
                <a:ea typeface="宋体" charset="0"/>
              </a:rPr>
              <a:t>Changing them </a:t>
            </a:r>
            <a:r>
              <a:rPr lang="en-GB" altLang="zh-CN" sz="2200">
                <a:latin typeface="Tahoma" charset="0"/>
                <a:ea typeface="宋体" charset="0"/>
              </a:rPr>
              <a:t>“</a:t>
            </a:r>
            <a:r>
              <a:rPr lang="en-GB" altLang="zh-CN" sz="2200">
                <a:latin typeface="Arial" charset="0"/>
                <a:ea typeface="宋体" charset="0"/>
              </a:rPr>
              <a:t>on the fly</a:t>
            </a:r>
            <a:r>
              <a:rPr lang="en-GB" altLang="zh-CN" sz="2200">
                <a:latin typeface="Tahoma" charset="0"/>
                <a:ea typeface="宋体" charset="0"/>
              </a:rPr>
              <a:t>”</a:t>
            </a:r>
            <a:r>
              <a:rPr lang="en-GB" altLang="zh-CN" sz="2200">
                <a:latin typeface="Arial" charset="0"/>
                <a:ea typeface="宋体" charset="0"/>
              </a:rPr>
              <a:t> if necessary</a:t>
            </a:r>
          </a:p>
          <a:p>
            <a:pPr eaLnBrk="1" hangingPunct="1">
              <a:lnSpc>
                <a:spcPct val="90000"/>
              </a:lnSpc>
            </a:pPr>
            <a:r>
              <a:rPr lang="en-GB" altLang="zh-CN" sz="2600">
                <a:latin typeface="Arial" charset="0"/>
                <a:ea typeface="宋体" charset="0"/>
              </a:rPr>
              <a:t>Addresses risk dynamically</a:t>
            </a:r>
          </a:p>
          <a:p>
            <a:pPr lvl="1" eaLnBrk="1" hangingPunct="1">
              <a:lnSpc>
                <a:spcPct val="90000"/>
              </a:lnSpc>
            </a:pPr>
            <a:r>
              <a:rPr lang="en-GB" altLang="zh-CN" sz="2200">
                <a:latin typeface="Arial" charset="0"/>
                <a:ea typeface="宋体" charset="0"/>
              </a:rPr>
              <a:t>In the construction process itself</a:t>
            </a:r>
          </a:p>
          <a:p>
            <a:pPr eaLnBrk="1" hangingPunct="1">
              <a:lnSpc>
                <a:spcPct val="90000"/>
              </a:lnSpc>
            </a:pPr>
            <a:endParaRPr lang="zh-CN" altLang="en-GB" sz="2600">
              <a:latin typeface="Arial" charset="0"/>
              <a:ea typeface="宋体" charset="0"/>
            </a:endParaRPr>
          </a:p>
        </p:txBody>
      </p:sp>
      <p:sp>
        <p:nvSpPr>
          <p:cNvPr id="12605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8DD7177-75AB-B045-93DB-5965711494C8}" type="slidenum">
              <a:rPr lang="en-US" altLang="zh-CN" sz="1200">
                <a:latin typeface="Garamond" charset="0"/>
              </a:rPr>
              <a:pPr eaLnBrk="1" hangingPunct="1"/>
              <a:t>612</a:t>
            </a:fld>
            <a:endParaRPr lang="en-US" altLang="zh-CN" sz="1200">
              <a:latin typeface="Garamond" charset="0"/>
            </a:endParaRPr>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2593" name="Rectangle 2"/>
          <p:cNvSpPr>
            <a:spLocks noGrp="1" noChangeArrowheads="1"/>
          </p:cNvSpPr>
          <p:nvPr>
            <p:ph type="title"/>
          </p:nvPr>
        </p:nvSpPr>
        <p:spPr/>
        <p:txBody>
          <a:bodyPr/>
          <a:lstStyle/>
          <a:p>
            <a:pPr eaLnBrk="1" hangingPunct="1"/>
            <a:r>
              <a:rPr lang="en-GB" altLang="zh-CN">
                <a:latin typeface="Garamond" charset="0"/>
                <a:ea typeface="宋体" charset="0"/>
              </a:rPr>
              <a:t>SCRUM Meetings</a:t>
            </a:r>
          </a:p>
        </p:txBody>
      </p:sp>
      <p:sp>
        <p:nvSpPr>
          <p:cNvPr id="1262594" name="Rectangle 3"/>
          <p:cNvSpPr>
            <a:spLocks noGrp="1" noChangeArrowheads="1"/>
          </p:cNvSpPr>
          <p:nvPr>
            <p:ph idx="1"/>
          </p:nvPr>
        </p:nvSpPr>
        <p:spPr/>
        <p:txBody>
          <a:bodyPr/>
          <a:lstStyle/>
          <a:p>
            <a:pPr marL="609600" indent="-609600" eaLnBrk="1" hangingPunct="1"/>
            <a:r>
              <a:rPr lang="en-GB" altLang="zh-CN" sz="2600">
                <a:latin typeface="Arial" charset="0"/>
                <a:ea typeface="宋体" charset="0"/>
              </a:rPr>
              <a:t>Each of the daily SCRUM meetings answers the following  3 questions:</a:t>
            </a:r>
          </a:p>
          <a:p>
            <a:pPr marL="990600" lvl="1" indent="-646113" eaLnBrk="1" hangingPunct="1">
              <a:buFont typeface="Wingdings" charset="0"/>
              <a:buAutoNum type="arabicPeriod"/>
            </a:pPr>
            <a:r>
              <a:rPr lang="en-GB" altLang="zh-CN" sz="2200">
                <a:latin typeface="Arial" charset="0"/>
                <a:ea typeface="宋体" charset="0"/>
              </a:rPr>
              <a:t>What have you completed, relative to the backlog, since the last Scrum meeting?</a:t>
            </a:r>
          </a:p>
          <a:p>
            <a:pPr marL="990600" lvl="1" indent="-646113" eaLnBrk="1" hangingPunct="1">
              <a:buFont typeface="Wingdings" charset="0"/>
              <a:buAutoNum type="arabicPeriod"/>
            </a:pPr>
            <a:r>
              <a:rPr lang="en-GB" altLang="zh-CN" sz="2200">
                <a:latin typeface="Arial" charset="0"/>
                <a:ea typeface="宋体" charset="0"/>
              </a:rPr>
              <a:t>What obstacles got in the way of completing your work?</a:t>
            </a:r>
          </a:p>
          <a:p>
            <a:pPr marL="990600" lvl="1" indent="-646113" eaLnBrk="1" hangingPunct="1">
              <a:buFont typeface="Wingdings" charset="0"/>
              <a:buAutoNum type="arabicPeriod"/>
            </a:pPr>
            <a:r>
              <a:rPr lang="en-GB" altLang="zh-CN" sz="2200">
                <a:latin typeface="Arial" charset="0"/>
                <a:ea typeface="宋体" charset="0"/>
              </a:rPr>
              <a:t>What specific things do you plan to accomplish, relative to the backlog, between now and the next Scrum meeting?</a:t>
            </a:r>
          </a:p>
        </p:txBody>
      </p:sp>
      <p:sp>
        <p:nvSpPr>
          <p:cNvPr id="12625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EF4F998-29C5-C844-90FA-E449038F1004}" type="slidenum">
              <a:rPr lang="en-US" altLang="zh-CN" sz="1200">
                <a:latin typeface="Garamond" charset="0"/>
              </a:rPr>
              <a:pPr eaLnBrk="1" hangingPunct="1"/>
              <a:t>613</a:t>
            </a:fld>
            <a:endParaRPr lang="en-US" altLang="zh-CN" sz="1200">
              <a:latin typeface="Garamond" charset="0"/>
            </a:endParaRPr>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1" name="Rectangle 2"/>
          <p:cNvSpPr>
            <a:spLocks noGrp="1" noChangeArrowheads="1"/>
          </p:cNvSpPr>
          <p:nvPr>
            <p:ph type="title"/>
          </p:nvPr>
        </p:nvSpPr>
        <p:spPr/>
        <p:txBody>
          <a:bodyPr/>
          <a:lstStyle/>
          <a:p>
            <a:pPr eaLnBrk="1" hangingPunct="1"/>
            <a:r>
              <a:rPr lang="en-GB" altLang="zh-CN">
                <a:latin typeface="Garamond" charset="0"/>
                <a:ea typeface="宋体" charset="0"/>
              </a:rPr>
              <a:t>Other Agile Processes</a:t>
            </a:r>
          </a:p>
        </p:txBody>
      </p:sp>
      <p:sp>
        <p:nvSpPr>
          <p:cNvPr id="1264642" name="Rectangle 3"/>
          <p:cNvSpPr>
            <a:spLocks noGrp="1" noChangeArrowheads="1"/>
          </p:cNvSpPr>
          <p:nvPr>
            <p:ph idx="1"/>
          </p:nvPr>
        </p:nvSpPr>
        <p:spPr/>
        <p:txBody>
          <a:bodyPr/>
          <a:lstStyle/>
          <a:p>
            <a:pPr eaLnBrk="1" hangingPunct="1"/>
            <a:r>
              <a:rPr lang="en-GB" altLang="zh-CN">
                <a:latin typeface="Arial" charset="0"/>
                <a:ea typeface="宋体" charset="0"/>
              </a:rPr>
              <a:t>Xtreme Programming</a:t>
            </a:r>
          </a:p>
          <a:p>
            <a:pPr lvl="1" eaLnBrk="1" hangingPunct="1"/>
            <a:r>
              <a:rPr lang="en-GB" altLang="zh-CN">
                <a:latin typeface="Arial" charset="0"/>
                <a:ea typeface="宋体" charset="0"/>
              </a:rPr>
              <a:t>Pair programming etc.,</a:t>
            </a:r>
          </a:p>
          <a:p>
            <a:pPr eaLnBrk="1" hangingPunct="1"/>
            <a:r>
              <a:rPr lang="en-GB" altLang="zh-CN">
                <a:latin typeface="Arial" charset="0"/>
                <a:ea typeface="宋体" charset="0"/>
              </a:rPr>
              <a:t>Dynamic Systems Development Method</a:t>
            </a:r>
          </a:p>
          <a:p>
            <a:pPr eaLnBrk="1" hangingPunct="1"/>
            <a:r>
              <a:rPr lang="en-GB" altLang="zh-CN">
                <a:latin typeface="Arial" charset="0"/>
                <a:ea typeface="宋体" charset="0"/>
              </a:rPr>
              <a:t>Pattern Languages</a:t>
            </a:r>
          </a:p>
          <a:p>
            <a:pPr lvl="1" eaLnBrk="1" hangingPunct="1"/>
            <a:r>
              <a:rPr lang="en-GB" altLang="zh-CN">
                <a:latin typeface="Arial" charset="0"/>
                <a:ea typeface="宋体" charset="0"/>
              </a:rPr>
              <a:t>General characteristic</a:t>
            </a:r>
          </a:p>
          <a:p>
            <a:pPr lvl="2" eaLnBrk="1" hangingPunct="1"/>
            <a:r>
              <a:rPr lang="en-GB" altLang="zh-CN">
                <a:latin typeface="Arial" charset="0"/>
                <a:ea typeface="宋体" charset="0"/>
              </a:rPr>
              <a:t>Designed and maintained by development staff</a:t>
            </a:r>
          </a:p>
        </p:txBody>
      </p:sp>
      <p:sp>
        <p:nvSpPr>
          <p:cNvPr id="12646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50881F6-5EC1-DA44-B042-022EA0574094}" type="slidenum">
              <a:rPr lang="en-US" altLang="zh-CN" sz="1200">
                <a:latin typeface="Garamond" charset="0"/>
              </a:rPr>
              <a:pPr eaLnBrk="1" hangingPunct="1"/>
              <a:t>614</a:t>
            </a:fld>
            <a:endParaRPr lang="en-US" altLang="zh-CN" sz="1200">
              <a:latin typeface="Garamond" charset="0"/>
            </a:endParaRPr>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8977" name="Rectangle 2"/>
          <p:cNvSpPr>
            <a:spLocks noGrp="1" noChangeArrowheads="1"/>
          </p:cNvSpPr>
          <p:nvPr>
            <p:ph type="title"/>
          </p:nvPr>
        </p:nvSpPr>
        <p:spPr/>
        <p:txBody>
          <a:bodyPr/>
          <a:lstStyle/>
          <a:p>
            <a:pPr eaLnBrk="1" hangingPunct="1"/>
            <a:r>
              <a:rPr lang="en-GB" altLang="zh-CN">
                <a:latin typeface="Garamond" charset="0"/>
                <a:ea typeface="宋体" charset="0"/>
              </a:rPr>
              <a:t>Summary</a:t>
            </a:r>
          </a:p>
        </p:txBody>
      </p:sp>
      <p:sp>
        <p:nvSpPr>
          <p:cNvPr id="1278978"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Processes cannot be divorced from Software Architecture</a:t>
            </a:r>
          </a:p>
          <a:p>
            <a:pPr eaLnBrk="1" hangingPunct="1">
              <a:lnSpc>
                <a:spcPct val="90000"/>
              </a:lnSpc>
            </a:pPr>
            <a:r>
              <a:rPr lang="en-GB" altLang="zh-CN" sz="2600">
                <a:latin typeface="Arial" charset="0"/>
                <a:ea typeface="宋体" charset="0"/>
              </a:rPr>
              <a:t>Processes can be categorised as</a:t>
            </a:r>
          </a:p>
          <a:p>
            <a:pPr lvl="1" eaLnBrk="1" hangingPunct="1">
              <a:lnSpc>
                <a:spcPct val="90000"/>
              </a:lnSpc>
            </a:pPr>
            <a:r>
              <a:rPr lang="en-GB" altLang="zh-CN" sz="2200">
                <a:latin typeface="Arial" charset="0"/>
                <a:ea typeface="宋体" charset="0"/>
              </a:rPr>
              <a:t>Heavyweight</a:t>
            </a:r>
          </a:p>
          <a:p>
            <a:pPr lvl="1" eaLnBrk="1" hangingPunct="1">
              <a:lnSpc>
                <a:spcPct val="90000"/>
              </a:lnSpc>
            </a:pPr>
            <a:r>
              <a:rPr lang="en-GB" altLang="zh-CN" sz="2200">
                <a:latin typeface="Arial" charset="0"/>
                <a:ea typeface="宋体" charset="0"/>
              </a:rPr>
              <a:t>Agile (or </a:t>
            </a:r>
            <a:r>
              <a:rPr lang="en-GB" altLang="zh-CN" sz="2200">
                <a:latin typeface="Tahoma" charset="0"/>
                <a:ea typeface="宋体" charset="0"/>
              </a:rPr>
              <a:t>‘</a:t>
            </a:r>
            <a:r>
              <a:rPr lang="en-GB" altLang="zh-CN" sz="2200">
                <a:latin typeface="Arial" charset="0"/>
                <a:ea typeface="宋体" charset="0"/>
              </a:rPr>
              <a:t>lightweight</a:t>
            </a:r>
            <a:r>
              <a:rPr lang="en-GB" altLang="zh-CN" sz="2200">
                <a:latin typeface="Tahoma" charset="0"/>
                <a:ea typeface="宋体" charset="0"/>
              </a:rPr>
              <a:t>’</a:t>
            </a:r>
            <a:r>
              <a:rPr lang="en-GB" altLang="zh-CN" sz="2200">
                <a:latin typeface="Arial" charset="0"/>
                <a:ea typeface="宋体" charset="0"/>
              </a:rPr>
              <a:t>)</a:t>
            </a:r>
          </a:p>
          <a:p>
            <a:pPr eaLnBrk="1" hangingPunct="1">
              <a:lnSpc>
                <a:spcPct val="90000"/>
              </a:lnSpc>
            </a:pPr>
            <a:r>
              <a:rPr lang="en-GB" altLang="zh-CN" sz="2600">
                <a:latin typeface="Arial" charset="0"/>
                <a:ea typeface="宋体" charset="0"/>
              </a:rPr>
              <a:t>The RUP is based on Krutchen</a:t>
            </a:r>
            <a:r>
              <a:rPr lang="en-GB" altLang="zh-CN" sz="2600">
                <a:latin typeface="Tahoma" charset="0"/>
                <a:ea typeface="宋体" charset="0"/>
              </a:rPr>
              <a:t>’</a:t>
            </a:r>
            <a:r>
              <a:rPr lang="en-GB" altLang="zh-CN" sz="2600">
                <a:latin typeface="Arial" charset="0"/>
                <a:ea typeface="宋体" charset="0"/>
              </a:rPr>
              <a:t>s 4+1 Views Model of Software Architecture</a:t>
            </a:r>
          </a:p>
          <a:p>
            <a:pPr eaLnBrk="1" hangingPunct="1">
              <a:lnSpc>
                <a:spcPct val="90000"/>
              </a:lnSpc>
            </a:pPr>
            <a:r>
              <a:rPr lang="en-GB" altLang="zh-CN" sz="2600">
                <a:latin typeface="Arial" charset="0"/>
                <a:ea typeface="宋体" charset="0"/>
              </a:rPr>
              <a:t>There is a debate as to whether it is heavyweight or agile</a:t>
            </a:r>
          </a:p>
          <a:p>
            <a:pPr eaLnBrk="1" hangingPunct="1">
              <a:lnSpc>
                <a:spcPct val="90000"/>
              </a:lnSpc>
            </a:pPr>
            <a:endParaRPr lang="zh-CN" altLang="en-GB" sz="2600">
              <a:latin typeface="Arial" charset="0"/>
              <a:ea typeface="宋体" charset="0"/>
            </a:endParaRPr>
          </a:p>
        </p:txBody>
      </p:sp>
      <p:sp>
        <p:nvSpPr>
          <p:cNvPr id="12789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D8C60DA-7764-4246-B50D-13413B0053F7}" type="slidenum">
              <a:rPr lang="en-US" altLang="zh-CN" sz="1200">
                <a:latin typeface="Garamond" charset="0"/>
              </a:rPr>
              <a:pPr eaLnBrk="1" hangingPunct="1"/>
              <a:t>615</a:t>
            </a:fld>
            <a:endParaRPr lang="en-US" altLang="zh-CN" sz="1200">
              <a:latin typeface="Garamond" charset="0"/>
            </a:endParaRPr>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5" name="Rectangle 4"/>
          <p:cNvSpPr>
            <a:spLocks noGrp="1" noChangeArrowheads="1"/>
          </p:cNvSpPr>
          <p:nvPr>
            <p:ph type="ctrTitle"/>
          </p:nvPr>
        </p:nvSpPr>
        <p:spPr/>
        <p:txBody>
          <a:bodyPr/>
          <a:lstStyle/>
          <a:p>
            <a:pPr eaLnBrk="1" hangingPunct="1"/>
            <a:r>
              <a:rPr lang="en-US" altLang="zh-CN" sz="4600">
                <a:latin typeface="Garamond" charset="0"/>
                <a:ea typeface="宋体" charset="0"/>
              </a:rPr>
              <a:t>Topic 17: Software Architecture and Reengineering</a:t>
            </a:r>
          </a:p>
        </p:txBody>
      </p:sp>
      <p:sp>
        <p:nvSpPr>
          <p:cNvPr id="1281026" name="Rectangle 5"/>
          <p:cNvSpPr>
            <a:spLocks noGrp="1" noChangeArrowheads="1"/>
          </p:cNvSpPr>
          <p:nvPr>
            <p:ph type="subTitle" idx="1"/>
          </p:nvPr>
        </p:nvSpPr>
        <p:spPr/>
        <p:txBody>
          <a:bodyPr/>
          <a:lstStyle/>
          <a:p>
            <a:pPr eaLnBrk="1" hangingPunct="1">
              <a:buFont typeface="Wingdings" charset="0"/>
              <a:buNone/>
            </a:pPr>
            <a:r>
              <a:rPr lang="en-US" altLang="zh-CN">
                <a:latin typeface="Arial" charset="0"/>
                <a:ea typeface="宋体" charset="0"/>
              </a:rPr>
              <a:t>   </a:t>
            </a:r>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69" name="Rectangle 2"/>
          <p:cNvSpPr>
            <a:spLocks noGrp="1" noChangeArrowheads="1"/>
          </p:cNvSpPr>
          <p:nvPr>
            <p:ph type="title"/>
          </p:nvPr>
        </p:nvSpPr>
        <p:spPr/>
        <p:txBody>
          <a:bodyPr/>
          <a:lstStyle/>
          <a:p>
            <a:pPr eaLnBrk="1" hangingPunct="1"/>
            <a:r>
              <a:rPr lang="en-US" altLang="zh-CN">
                <a:latin typeface="Garamond" charset="0"/>
                <a:ea typeface="宋体" charset="0"/>
              </a:rPr>
              <a:t>Legacy Systems</a:t>
            </a:r>
          </a:p>
        </p:txBody>
      </p:sp>
      <p:sp>
        <p:nvSpPr>
          <p:cNvPr id="1287170"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CCF68E8-E073-FF49-B96F-48E1BD852490}" type="slidenum">
              <a:rPr lang="en-US" altLang="zh-CN" sz="1200">
                <a:latin typeface="Garamond" charset="0"/>
              </a:rPr>
              <a:pPr eaLnBrk="1" hangingPunct="1"/>
              <a:t>617</a:t>
            </a:fld>
            <a:endParaRPr lang="en-US" altLang="zh-CN" sz="1200">
              <a:latin typeface="Garamond" charset="0"/>
            </a:endParaRPr>
          </a:p>
        </p:txBody>
      </p:sp>
      <p:sp>
        <p:nvSpPr>
          <p:cNvPr id="1287171" name="Rectangle 3"/>
          <p:cNvSpPr>
            <a:spLocks noChangeArrowheads="1"/>
          </p:cNvSpPr>
          <p:nvPr/>
        </p:nvSpPr>
        <p:spPr bwMode="auto">
          <a:xfrm>
            <a:off x="457200" y="1885950"/>
            <a:ext cx="4013200" cy="417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1"/>
              </a:buClr>
              <a:buSzPct val="65000"/>
              <a:buFont typeface="Wingdings" charset="0"/>
              <a:buNone/>
            </a:pPr>
            <a:r>
              <a:rPr lang="en-US" altLang="zh-CN" sz="2600"/>
              <a:t>Definition:</a:t>
            </a:r>
          </a:p>
          <a:p>
            <a:pPr marL="342900" indent="-342900">
              <a:spcBef>
                <a:spcPct val="20000"/>
              </a:spcBef>
              <a:buClr>
                <a:schemeClr val="accent1"/>
              </a:buClr>
              <a:buSzPct val="65000"/>
              <a:buFont typeface="Wingdings" charset="0"/>
              <a:buChar char="n"/>
            </a:pPr>
            <a:r>
              <a:rPr lang="en-US" altLang="zh-CN" sz="2600" i="1"/>
              <a:t>Any information system that significantly resists evolution</a:t>
            </a:r>
            <a:endParaRPr lang="en-US" altLang="zh-CN" sz="2600"/>
          </a:p>
          <a:p>
            <a:pPr marL="342900" indent="-342900">
              <a:spcBef>
                <a:spcPct val="20000"/>
              </a:spcBef>
              <a:buClr>
                <a:schemeClr val="accent1"/>
              </a:buClr>
              <a:buSzPct val="65000"/>
              <a:buFont typeface="Wingdings" charset="0"/>
              <a:buChar char="n"/>
            </a:pPr>
            <a:r>
              <a:rPr lang="en-US" altLang="zh-CN" sz="2600" i="1"/>
              <a:t>to meet new and changing business requirements</a:t>
            </a:r>
            <a:endParaRPr lang="en-US" altLang="zh-CN" sz="2600"/>
          </a:p>
        </p:txBody>
      </p:sp>
      <p:sp>
        <p:nvSpPr>
          <p:cNvPr id="1287172" name="Rectangle 4"/>
          <p:cNvSpPr>
            <a:spLocks noChangeArrowheads="1"/>
          </p:cNvSpPr>
          <p:nvPr/>
        </p:nvSpPr>
        <p:spPr bwMode="auto">
          <a:xfrm>
            <a:off x="4622800" y="1885950"/>
            <a:ext cx="4013200" cy="417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1"/>
              </a:buClr>
              <a:buSzPct val="65000"/>
              <a:buFont typeface="Wingdings" charset="0"/>
              <a:buNone/>
            </a:pPr>
            <a:r>
              <a:rPr lang="en-US" altLang="zh-CN" sz="2600"/>
              <a:t>Characteristics</a:t>
            </a:r>
          </a:p>
          <a:p>
            <a:pPr marL="342900" indent="-342900">
              <a:spcBef>
                <a:spcPct val="20000"/>
              </a:spcBef>
              <a:buClr>
                <a:schemeClr val="accent1"/>
              </a:buClr>
              <a:buSzPct val="65000"/>
              <a:buFont typeface="Wingdings" charset="0"/>
              <a:buChar char="n"/>
            </a:pPr>
            <a:r>
              <a:rPr lang="en-US" altLang="zh-CN" sz="2600"/>
              <a:t>Large</a:t>
            </a:r>
          </a:p>
          <a:p>
            <a:pPr marL="342900" indent="-342900">
              <a:spcBef>
                <a:spcPct val="20000"/>
              </a:spcBef>
              <a:buClr>
                <a:schemeClr val="accent1"/>
              </a:buClr>
              <a:buSzPct val="65000"/>
              <a:buFont typeface="Wingdings" charset="0"/>
              <a:buChar char="n"/>
            </a:pPr>
            <a:r>
              <a:rPr lang="en-US" altLang="zh-CN" sz="2600"/>
              <a:t>Geriatric</a:t>
            </a:r>
          </a:p>
          <a:p>
            <a:pPr marL="342900" indent="-342900">
              <a:spcBef>
                <a:spcPct val="20000"/>
              </a:spcBef>
              <a:buClr>
                <a:schemeClr val="accent1"/>
              </a:buClr>
              <a:buSzPct val="65000"/>
              <a:buFont typeface="Wingdings" charset="0"/>
              <a:buChar char="n"/>
            </a:pPr>
            <a:r>
              <a:rPr lang="en-US" altLang="zh-CN" sz="2600"/>
              <a:t>Outdated languages</a:t>
            </a:r>
          </a:p>
          <a:p>
            <a:pPr marL="342900" indent="-342900">
              <a:spcBef>
                <a:spcPct val="20000"/>
              </a:spcBef>
              <a:buClr>
                <a:schemeClr val="accent1"/>
              </a:buClr>
              <a:buSzPct val="65000"/>
              <a:buFont typeface="Wingdings" charset="0"/>
              <a:buChar char="n"/>
            </a:pPr>
            <a:r>
              <a:rPr lang="en-US" altLang="zh-CN" sz="2600"/>
              <a:t>Outdated databases</a:t>
            </a:r>
          </a:p>
          <a:p>
            <a:pPr marL="342900" indent="-342900">
              <a:spcBef>
                <a:spcPct val="20000"/>
              </a:spcBef>
              <a:buClr>
                <a:schemeClr val="accent1"/>
              </a:buClr>
              <a:buSzPct val="65000"/>
              <a:buFont typeface="Wingdings" charset="0"/>
              <a:buChar char="n"/>
            </a:pPr>
            <a:r>
              <a:rPr lang="en-US" altLang="zh-CN" sz="2600"/>
              <a:t>Isolated</a:t>
            </a: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9217" name="Rectangle 2"/>
          <p:cNvSpPr>
            <a:spLocks noGrp="1" noChangeArrowheads="1"/>
          </p:cNvSpPr>
          <p:nvPr>
            <p:ph type="title"/>
          </p:nvPr>
        </p:nvSpPr>
        <p:spPr/>
        <p:txBody>
          <a:bodyPr/>
          <a:lstStyle/>
          <a:p>
            <a:pPr eaLnBrk="1" hangingPunct="1"/>
            <a:r>
              <a:rPr lang="en-US" altLang="zh-CN">
                <a:latin typeface="Garamond" charset="0"/>
                <a:ea typeface="宋体" charset="0"/>
              </a:rPr>
              <a:t>Software Volume</a:t>
            </a:r>
          </a:p>
        </p:txBody>
      </p:sp>
      <p:sp>
        <p:nvSpPr>
          <p:cNvPr id="1305603" name="Rectangle 3"/>
          <p:cNvSpPr>
            <a:spLocks noGrp="1" noChangeArrowheads="1"/>
          </p:cNvSpPr>
          <p:nvPr>
            <p:ph idx="1"/>
          </p:nvPr>
        </p:nvSpPr>
        <p:spPr>
          <a:xfrm>
            <a:off x="457200" y="1885950"/>
            <a:ext cx="8428038" cy="4171950"/>
          </a:xfrm>
        </p:spPr>
        <p:txBody>
          <a:bodyPr/>
          <a:lstStyle/>
          <a:p>
            <a:pPr eaLnBrk="1" hangingPunct="1"/>
            <a:r>
              <a:rPr lang="en-US" altLang="zh-CN">
                <a:latin typeface="Arial" charset="0"/>
                <a:ea typeface="宋体" charset="0"/>
              </a:rPr>
              <a:t>Capers Jones software size estimate:</a:t>
            </a:r>
          </a:p>
          <a:p>
            <a:pPr lvl="1" eaLnBrk="1" hangingPunct="1"/>
            <a:r>
              <a:rPr lang="en-US" altLang="zh-CN">
                <a:latin typeface="Arial" charset="0"/>
                <a:ea typeface="宋体" charset="0"/>
              </a:rPr>
              <a:t>700,000,000,000 lines of code</a:t>
            </a:r>
          </a:p>
          <a:p>
            <a:pPr lvl="1" eaLnBrk="1" hangingPunct="1"/>
            <a:r>
              <a:rPr lang="en-US" altLang="zh-CN">
                <a:latin typeface="Arial" charset="0"/>
                <a:ea typeface="宋体" charset="0"/>
              </a:rPr>
              <a:t>(7 * 10</a:t>
            </a:r>
            <a:r>
              <a:rPr lang="en-US" altLang="zh-CN" baseline="30000">
                <a:latin typeface="Arial" charset="0"/>
                <a:ea typeface="宋体" charset="0"/>
              </a:rPr>
              <a:t>9</a:t>
            </a:r>
            <a:r>
              <a:rPr lang="en-US" altLang="zh-CN">
                <a:latin typeface="Arial" charset="0"/>
                <a:ea typeface="宋体" charset="0"/>
              </a:rPr>
              <a:t> </a:t>
            </a:r>
            <a:r>
              <a:rPr lang="en-US" altLang="zh-CN" i="1">
                <a:latin typeface="Arial" charset="0"/>
                <a:ea typeface="宋体" charset="0"/>
              </a:rPr>
              <a:t>function points</a:t>
            </a:r>
            <a:r>
              <a:rPr lang="en-US" altLang="zh-CN">
                <a:latin typeface="Arial" charset="0"/>
                <a:ea typeface="宋体" charset="0"/>
              </a:rPr>
              <a:t> )</a:t>
            </a:r>
            <a:endParaRPr lang="en-US" altLang="zh-CN" i="1">
              <a:latin typeface="Arial" charset="0"/>
              <a:ea typeface="宋体" charset="0"/>
            </a:endParaRPr>
          </a:p>
          <a:p>
            <a:pPr lvl="1" eaLnBrk="1" hangingPunct="1"/>
            <a:r>
              <a:rPr lang="en-US" altLang="zh-CN">
                <a:latin typeface="Arial" charset="0"/>
                <a:ea typeface="宋体" charset="0"/>
              </a:rPr>
              <a:t>(1 fp ~ 110 </a:t>
            </a:r>
            <a:r>
              <a:rPr lang="en-US" altLang="zh-CN" i="1">
                <a:latin typeface="Arial" charset="0"/>
                <a:ea typeface="宋体" charset="0"/>
              </a:rPr>
              <a:t>lines of code</a:t>
            </a:r>
            <a:r>
              <a:rPr lang="en-US" altLang="zh-CN">
                <a:latin typeface="Arial" charset="0"/>
                <a:ea typeface="宋体" charset="0"/>
              </a:rPr>
              <a:t>)</a:t>
            </a:r>
            <a:endParaRPr lang="en-US" altLang="zh-CN" i="1">
              <a:latin typeface="Arial" charset="0"/>
              <a:ea typeface="宋体" charset="0"/>
            </a:endParaRPr>
          </a:p>
          <a:p>
            <a:pPr eaLnBrk="1" hangingPunct="1"/>
            <a:r>
              <a:rPr lang="en-US" altLang="zh-CN">
                <a:latin typeface="Arial" charset="0"/>
                <a:ea typeface="宋体" charset="0"/>
              </a:rPr>
              <a:t>Total number of programmers:</a:t>
            </a:r>
          </a:p>
          <a:p>
            <a:pPr lvl="1" eaLnBrk="1" hangingPunct="1"/>
            <a:r>
              <a:rPr lang="en-US" altLang="zh-CN">
                <a:latin typeface="Arial" charset="0"/>
                <a:ea typeface="宋体" charset="0"/>
              </a:rPr>
              <a:t>10,000,000</a:t>
            </a:r>
          </a:p>
          <a:p>
            <a:pPr lvl="1" eaLnBrk="1" hangingPunct="1"/>
            <a:r>
              <a:rPr lang="en-US" altLang="zh-CN">
                <a:latin typeface="Arial" charset="0"/>
                <a:ea typeface="宋体" charset="0"/>
              </a:rPr>
              <a:t>40% new dev. 45% </a:t>
            </a:r>
            <a:r>
              <a:rPr lang="en-US" altLang="zh-CN" i="1">
                <a:latin typeface="Arial" charset="0"/>
                <a:ea typeface="宋体" charset="0"/>
              </a:rPr>
              <a:t>enhancements</a:t>
            </a:r>
            <a:r>
              <a:rPr lang="en-US" altLang="zh-CN">
                <a:latin typeface="Arial" charset="0"/>
                <a:ea typeface="宋体" charset="0"/>
              </a:rPr>
              <a:t>, 15% </a:t>
            </a:r>
            <a:r>
              <a:rPr lang="en-US" altLang="zh-CN" i="1">
                <a:latin typeface="Arial" charset="0"/>
                <a:ea typeface="宋体" charset="0"/>
              </a:rPr>
              <a:t>repair</a:t>
            </a:r>
            <a:endParaRPr lang="en-US" altLang="zh-CN">
              <a:latin typeface="Arial" charset="0"/>
              <a:ea typeface="宋体" charset="0"/>
            </a:endParaRPr>
          </a:p>
          <a:p>
            <a:pPr lvl="1" eaLnBrk="1" hangingPunct="1"/>
            <a:r>
              <a:rPr lang="en-US" altLang="zh-CN">
                <a:latin typeface="Arial" charset="0"/>
                <a:ea typeface="宋体" charset="0"/>
              </a:rPr>
              <a:t>(2020:  30%, 55%, 15%)</a:t>
            </a:r>
          </a:p>
        </p:txBody>
      </p:sp>
      <p:sp>
        <p:nvSpPr>
          <p:cNvPr id="12892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3E358ED-2644-5140-90D1-159125D233CD}" type="slidenum">
              <a:rPr lang="en-US" altLang="zh-CN" sz="1200">
                <a:latin typeface="Garamond" charset="0"/>
              </a:rPr>
              <a:pPr eaLnBrk="1" hangingPunct="1"/>
              <a:t>618</a:t>
            </a:fld>
            <a:endParaRPr lang="en-US" altLang="zh-CN" sz="1200">
              <a:latin typeface="Garamon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5603" grpId="0" autoUpdateAnimBg="0"/>
    </p:bldLst>
  </p:timing>
</p:sld>
</file>

<file path=ppt/slides/slide6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1265" name="Rectangle 2"/>
          <p:cNvSpPr>
            <a:spLocks noGrp="1" noChangeArrowheads="1"/>
          </p:cNvSpPr>
          <p:nvPr>
            <p:ph type="title"/>
          </p:nvPr>
        </p:nvSpPr>
        <p:spPr/>
        <p:txBody>
          <a:bodyPr/>
          <a:lstStyle/>
          <a:p>
            <a:pPr eaLnBrk="1" hangingPunct="1"/>
            <a:r>
              <a:rPr lang="en-US" altLang="zh-CN">
                <a:latin typeface="Garamond" charset="0"/>
                <a:ea typeface="宋体" charset="0"/>
              </a:rPr>
              <a:t>Reverse Architecting: Motivation</a:t>
            </a:r>
          </a:p>
        </p:txBody>
      </p:sp>
      <p:sp>
        <p:nvSpPr>
          <p:cNvPr id="1309699" name="Rectangle 3"/>
          <p:cNvSpPr>
            <a:spLocks noGrp="1" noChangeArrowheads="1"/>
          </p:cNvSpPr>
          <p:nvPr>
            <p:ph idx="1"/>
          </p:nvPr>
        </p:nvSpPr>
        <p:spPr/>
        <p:txBody>
          <a:bodyPr/>
          <a:lstStyle/>
          <a:p>
            <a:pPr eaLnBrk="1" hangingPunct="1"/>
            <a:r>
              <a:rPr lang="en-US" altLang="zh-CN">
                <a:latin typeface="Arial" charset="0"/>
                <a:ea typeface="宋体" charset="0"/>
              </a:rPr>
              <a:t>Architecture description lost or outdated</a:t>
            </a:r>
          </a:p>
          <a:p>
            <a:pPr eaLnBrk="1" hangingPunct="1"/>
            <a:r>
              <a:rPr lang="en-US" altLang="zh-CN">
                <a:latin typeface="Arial" charset="0"/>
                <a:ea typeface="宋体" charset="0"/>
              </a:rPr>
              <a:t>Obtain advantages of expl. arch.:</a:t>
            </a:r>
          </a:p>
          <a:p>
            <a:pPr lvl="1" eaLnBrk="1" hangingPunct="1"/>
            <a:r>
              <a:rPr lang="en-US" altLang="zh-CN">
                <a:latin typeface="Arial" charset="0"/>
                <a:ea typeface="宋体" charset="0"/>
              </a:rPr>
              <a:t>Stakeholder communication</a:t>
            </a:r>
          </a:p>
          <a:p>
            <a:pPr lvl="1" eaLnBrk="1" hangingPunct="1"/>
            <a:r>
              <a:rPr lang="en-US" altLang="zh-CN">
                <a:latin typeface="Arial" charset="0"/>
                <a:ea typeface="宋体" charset="0"/>
              </a:rPr>
              <a:t>Explicit design decisions</a:t>
            </a:r>
          </a:p>
          <a:p>
            <a:pPr lvl="1" eaLnBrk="1" hangingPunct="1"/>
            <a:r>
              <a:rPr lang="en-US" altLang="zh-CN">
                <a:latin typeface="Arial" charset="0"/>
                <a:ea typeface="宋体" charset="0"/>
              </a:rPr>
              <a:t>Transferable abstraction</a:t>
            </a:r>
          </a:p>
          <a:p>
            <a:pPr eaLnBrk="1" hangingPunct="1"/>
            <a:r>
              <a:rPr lang="en-US" altLang="zh-CN">
                <a:latin typeface="Arial" charset="0"/>
                <a:ea typeface="宋体" charset="0"/>
              </a:rPr>
              <a:t>Architecture conformance checking</a:t>
            </a:r>
          </a:p>
          <a:p>
            <a:pPr eaLnBrk="1" hangingPunct="1"/>
            <a:r>
              <a:rPr lang="en-US" altLang="zh-CN">
                <a:latin typeface="Arial" charset="0"/>
                <a:ea typeface="宋体" charset="0"/>
              </a:rPr>
              <a:t>Quality attribute analysis</a:t>
            </a:r>
          </a:p>
        </p:txBody>
      </p:sp>
      <p:sp>
        <p:nvSpPr>
          <p:cNvPr id="12912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50A1903-F0C0-8C4E-A9DB-E1F705897421}" type="slidenum">
              <a:rPr lang="en-US" altLang="zh-CN" sz="1200">
                <a:latin typeface="Garamond" charset="0"/>
              </a:rPr>
              <a:pPr eaLnBrk="1" hangingPunct="1"/>
              <a:t>619</a:t>
            </a:fld>
            <a:endParaRPr lang="en-US" altLang="zh-CN" sz="1200">
              <a:latin typeface="Garamon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9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96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0969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096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30969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0969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096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9699"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p:nvPr>
        </p:nvSpPr>
        <p:spPr/>
        <p:txBody>
          <a:bodyPr/>
          <a:lstStyle/>
          <a:p>
            <a:pPr eaLnBrk="1" hangingPunct="1"/>
            <a:r>
              <a:rPr lang="en-US" altLang="zh-CN">
                <a:latin typeface="Garamond" charset="0"/>
                <a:ea typeface="宋体" charset="0"/>
              </a:rPr>
              <a:t>Towards a Software Factory (cntd)</a:t>
            </a:r>
          </a:p>
        </p:txBody>
      </p:sp>
      <p:sp>
        <p:nvSpPr>
          <p:cNvPr id="141314" name="Rectangle 3"/>
          <p:cNvSpPr>
            <a:spLocks noGrp="1" noChangeArrowheads="1"/>
          </p:cNvSpPr>
          <p:nvPr>
            <p:ph idx="1"/>
          </p:nvPr>
        </p:nvSpPr>
        <p:spPr/>
        <p:txBody>
          <a:bodyPr/>
          <a:lstStyle/>
          <a:p>
            <a:pPr eaLnBrk="1" hangingPunct="1"/>
            <a:r>
              <a:rPr lang="en-US" altLang="zh-CN">
                <a:latin typeface="Arial" charset="0"/>
                <a:ea typeface="宋体" charset="0"/>
              </a:rPr>
              <a:t>reuse becomes important</a:t>
            </a:r>
          </a:p>
          <a:p>
            <a:pPr eaLnBrk="1" hangingPunct="1"/>
            <a:r>
              <a:rPr lang="en-US" altLang="zh-CN">
                <a:latin typeface="Arial" charset="0"/>
                <a:ea typeface="宋体" charset="0"/>
              </a:rPr>
              <a:t>progress has been made in the areas of: reusable design (e.g., software architecture and design patterns) and software components</a:t>
            </a:r>
          </a:p>
          <a:p>
            <a:pPr eaLnBrk="1" hangingPunct="1"/>
            <a:r>
              <a:rPr lang="en-US" altLang="zh-CN">
                <a:latin typeface="Arial" charset="0"/>
                <a:ea typeface="宋体" charset="0"/>
              </a:rPr>
              <a:t>the idea of a software factory</a:t>
            </a:r>
          </a:p>
          <a:p>
            <a:pPr lvl="1" eaLnBrk="1" hangingPunct="1"/>
            <a:r>
              <a:rPr lang="en-US" altLang="zh-CN">
                <a:latin typeface="Arial" charset="0"/>
                <a:ea typeface="宋体" charset="0"/>
              </a:rPr>
              <a:t>share people’s knowledge</a:t>
            </a:r>
          </a:p>
          <a:p>
            <a:pPr lvl="1" eaLnBrk="1" hangingPunct="1"/>
            <a:r>
              <a:rPr lang="en-US" altLang="zh-CN">
                <a:latin typeface="Arial" charset="0"/>
                <a:ea typeface="宋体" charset="0"/>
              </a:rPr>
              <a:t>share reusable products/components</a:t>
            </a:r>
          </a:p>
        </p:txBody>
      </p:sp>
      <p:sp>
        <p:nvSpPr>
          <p:cNvPr id="1413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7CFADFA-5E05-914C-889F-647F39FF061B}" type="slidenum">
              <a:rPr lang="en-US" altLang="zh-CN" sz="1200">
                <a:latin typeface="Garamond" charset="0"/>
              </a:rPr>
              <a:pPr eaLnBrk="1" hangingPunct="1"/>
              <a:t>62</a:t>
            </a:fld>
            <a:endParaRPr lang="en-US" altLang="zh-CN" sz="1200">
              <a:latin typeface="Garamond" charset="0"/>
            </a:endParaRPr>
          </a:p>
        </p:txBody>
      </p:sp>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3313" name="Rectangle 2"/>
          <p:cNvSpPr>
            <a:spLocks noGrp="1" noChangeArrowheads="1"/>
          </p:cNvSpPr>
          <p:nvPr>
            <p:ph type="title"/>
          </p:nvPr>
        </p:nvSpPr>
        <p:spPr/>
        <p:txBody>
          <a:bodyPr/>
          <a:lstStyle/>
          <a:p>
            <a:pPr eaLnBrk="1" hangingPunct="1"/>
            <a:r>
              <a:rPr lang="en-US" altLang="zh-CN">
                <a:latin typeface="Garamond" charset="0"/>
                <a:ea typeface="宋体" charset="0"/>
              </a:rPr>
              <a:t>Software Architecture</a:t>
            </a:r>
          </a:p>
        </p:txBody>
      </p:sp>
      <p:sp>
        <p:nvSpPr>
          <p:cNvPr id="1311747" name="Rectangle 3"/>
          <p:cNvSpPr>
            <a:spLocks noGrp="1" noChangeArrowheads="1"/>
          </p:cNvSpPr>
          <p:nvPr>
            <p:ph idx="1"/>
          </p:nvPr>
        </p:nvSpPr>
        <p:spPr/>
        <p:txBody>
          <a:bodyPr/>
          <a:lstStyle/>
          <a:p>
            <a:pPr eaLnBrk="1" hangingPunct="1">
              <a:buFont typeface="Wingdings" charset="0"/>
              <a:buNone/>
            </a:pPr>
            <a:r>
              <a:rPr lang="en-US" altLang="zh-CN" i="1">
                <a:latin typeface="Arial" charset="0"/>
                <a:ea typeface="宋体" charset="0"/>
              </a:rPr>
              <a:t>Structure(s) of a system which</a:t>
            </a:r>
          </a:p>
          <a:p>
            <a:pPr eaLnBrk="1" hangingPunct="1"/>
            <a:r>
              <a:rPr lang="en-US" altLang="zh-CN" i="1">
                <a:latin typeface="Arial" charset="0"/>
                <a:ea typeface="宋体" charset="0"/>
              </a:rPr>
              <a:t>comprise the software components</a:t>
            </a:r>
          </a:p>
          <a:p>
            <a:pPr eaLnBrk="1" hangingPunct="1"/>
            <a:r>
              <a:rPr lang="en-US" altLang="zh-CN" i="1">
                <a:latin typeface="Arial" charset="0"/>
                <a:ea typeface="宋体" charset="0"/>
              </a:rPr>
              <a:t>the externally visible properties of those systems</a:t>
            </a:r>
          </a:p>
          <a:p>
            <a:pPr eaLnBrk="1" hangingPunct="1"/>
            <a:r>
              <a:rPr lang="en-US" altLang="zh-CN" i="1">
                <a:latin typeface="Arial" charset="0"/>
                <a:ea typeface="宋体" charset="0"/>
              </a:rPr>
              <a:t>and the relationships among them</a:t>
            </a:r>
            <a:endParaRPr lang="en-US" altLang="zh-CN" sz="2600">
              <a:latin typeface="Arial" charset="0"/>
              <a:ea typeface="宋体" charset="0"/>
            </a:endParaRPr>
          </a:p>
          <a:p>
            <a:pPr eaLnBrk="1" hangingPunct="1">
              <a:buFont typeface="Wingdings" charset="0"/>
              <a:buNone/>
            </a:pPr>
            <a:endParaRPr lang="en-US" altLang="zh-CN">
              <a:latin typeface="Arial" charset="0"/>
              <a:ea typeface="宋体" charset="0"/>
            </a:endParaRPr>
          </a:p>
        </p:txBody>
      </p:sp>
      <p:sp>
        <p:nvSpPr>
          <p:cNvPr id="12933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C93366C-813A-244C-AE47-D7EF4AB34251}" type="slidenum">
              <a:rPr lang="en-US" altLang="zh-CN" sz="1200">
                <a:latin typeface="Garamond" charset="0"/>
              </a:rPr>
              <a:pPr eaLnBrk="1" hangingPunct="1"/>
              <a:t>620</a:t>
            </a:fld>
            <a:endParaRPr lang="en-US" altLang="zh-CN" sz="1200">
              <a:latin typeface="Garamon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1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117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117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1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1747" grpId="0" build="p" autoUpdateAnimBg="0"/>
    </p:bldLst>
  </p:timing>
</p:sld>
</file>

<file path=ppt/slides/slide6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5361" name="Rectangle 2"/>
          <p:cNvSpPr>
            <a:spLocks noGrp="1" noChangeArrowheads="1"/>
          </p:cNvSpPr>
          <p:nvPr>
            <p:ph type="title"/>
          </p:nvPr>
        </p:nvSpPr>
        <p:spPr/>
        <p:txBody>
          <a:bodyPr/>
          <a:lstStyle/>
          <a:p>
            <a:pPr eaLnBrk="1" hangingPunct="1"/>
            <a:r>
              <a:rPr lang="en-US" altLang="zh-CN">
                <a:latin typeface="Garamond" charset="0"/>
                <a:ea typeface="宋体" charset="0"/>
              </a:rPr>
              <a:t>Architectural Structures</a:t>
            </a:r>
            <a:endParaRPr lang="en-US" altLang="zh-CN" sz="3800">
              <a:latin typeface="Garamond" charset="0"/>
              <a:ea typeface="宋体" charset="0"/>
            </a:endParaRPr>
          </a:p>
        </p:txBody>
      </p:sp>
      <p:sp>
        <p:nvSpPr>
          <p:cNvPr id="1313795" name="Rectangle 3"/>
          <p:cNvSpPr>
            <a:spLocks noGrp="1" noChangeArrowheads="1"/>
          </p:cNvSpPr>
          <p:nvPr>
            <p:ph idx="1"/>
          </p:nvPr>
        </p:nvSpPr>
        <p:spPr/>
        <p:txBody>
          <a:bodyPr/>
          <a:lstStyle/>
          <a:p>
            <a:pPr eaLnBrk="1" hangingPunct="1"/>
            <a:r>
              <a:rPr lang="en-US" altLang="zh-CN">
                <a:latin typeface="Arial" charset="0"/>
                <a:ea typeface="宋体" charset="0"/>
              </a:rPr>
              <a:t>Module structure</a:t>
            </a:r>
          </a:p>
          <a:p>
            <a:pPr eaLnBrk="1" hangingPunct="1"/>
            <a:r>
              <a:rPr lang="en-US" altLang="zh-CN">
                <a:latin typeface="Arial" charset="0"/>
                <a:ea typeface="宋体" charset="0"/>
              </a:rPr>
              <a:t>Data model structure</a:t>
            </a:r>
          </a:p>
          <a:p>
            <a:pPr eaLnBrk="1" hangingPunct="1"/>
            <a:r>
              <a:rPr lang="en-US" altLang="zh-CN">
                <a:latin typeface="Arial" charset="0"/>
                <a:ea typeface="宋体" charset="0"/>
              </a:rPr>
              <a:t>Process structure</a:t>
            </a:r>
          </a:p>
          <a:p>
            <a:pPr eaLnBrk="1" hangingPunct="1"/>
            <a:r>
              <a:rPr lang="en-US" altLang="zh-CN">
                <a:latin typeface="Arial" charset="0"/>
                <a:ea typeface="宋体" charset="0"/>
              </a:rPr>
              <a:t>Call structure </a:t>
            </a:r>
          </a:p>
          <a:p>
            <a:pPr eaLnBrk="1" hangingPunct="1"/>
            <a:r>
              <a:rPr lang="en-US" altLang="zh-CN">
                <a:latin typeface="Arial" charset="0"/>
                <a:ea typeface="宋体" charset="0"/>
              </a:rPr>
              <a:t>Type structure</a:t>
            </a:r>
          </a:p>
          <a:p>
            <a:pPr eaLnBrk="1" hangingPunct="1"/>
            <a:r>
              <a:rPr lang="en-US" altLang="zh-CN">
                <a:latin typeface="Arial" charset="0"/>
                <a:ea typeface="宋体" charset="0"/>
              </a:rPr>
              <a:t>GUI flow</a:t>
            </a:r>
          </a:p>
          <a:p>
            <a:pPr eaLnBrk="1" hangingPunct="1"/>
            <a:r>
              <a:rPr lang="en-US" altLang="zh-CN">
                <a:latin typeface="Arial" charset="0"/>
                <a:ea typeface="宋体" charset="0"/>
              </a:rPr>
              <a:t>...</a:t>
            </a:r>
          </a:p>
        </p:txBody>
      </p:sp>
      <p:sp>
        <p:nvSpPr>
          <p:cNvPr id="12953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7513FAC-52D0-774C-A7ED-32175A14B1B2}" type="slidenum">
              <a:rPr lang="en-US" altLang="zh-CN" sz="1200">
                <a:latin typeface="Garamond" charset="0"/>
              </a:rPr>
              <a:pPr eaLnBrk="1" hangingPunct="1"/>
              <a:t>621</a:t>
            </a:fld>
            <a:endParaRPr lang="en-US" altLang="zh-CN" sz="1200">
              <a:latin typeface="Garamond"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3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1379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1379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1379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1379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1379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137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795" grpId="0" build="p" autoUpdateAnimBg="0"/>
    </p:bldLst>
  </p:timing>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0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F70A913-DD73-644E-80B2-37BDDFE317F7}" type="slidenum">
              <a:rPr lang="en-US" altLang="zh-CN" sz="1200">
                <a:latin typeface="Garamond" charset="0"/>
              </a:rPr>
              <a:pPr eaLnBrk="1" hangingPunct="1"/>
              <a:t>622</a:t>
            </a:fld>
            <a:endParaRPr lang="en-US" altLang="zh-CN" sz="1200">
              <a:latin typeface="Garamond" charset="0"/>
            </a:endParaRPr>
          </a:p>
        </p:txBody>
      </p:sp>
      <p:sp>
        <p:nvSpPr>
          <p:cNvPr id="1297410" name="Rectangle 7"/>
          <p:cNvSpPr>
            <a:spLocks noGrp="1" noChangeArrowheads="1"/>
          </p:cNvSpPr>
          <p:nvPr>
            <p:ph type="title" idx="4294967295"/>
          </p:nvPr>
        </p:nvSpPr>
        <p:spPr>
          <a:xfrm>
            <a:off x="0" y="454025"/>
            <a:ext cx="7827963" cy="1028700"/>
          </a:xfrm>
        </p:spPr>
        <p:txBody>
          <a:bodyPr/>
          <a:lstStyle/>
          <a:p>
            <a:pPr eaLnBrk="1" hangingPunct="1"/>
            <a:r>
              <a:rPr lang="en-US" altLang="zh-CN" b="1">
                <a:latin typeface="Garamond" charset="0"/>
                <a:ea typeface="宋体" charset="0"/>
              </a:rPr>
              <a:t>The 4 + 1 View Model</a:t>
            </a:r>
            <a:endParaRPr lang="en-GB" altLang="zh-CN">
              <a:latin typeface="Garamond" charset="0"/>
              <a:ea typeface="宋体" charset="0"/>
            </a:endParaRPr>
          </a:p>
        </p:txBody>
      </p:sp>
      <p:sp>
        <p:nvSpPr>
          <p:cNvPr id="1297411" name="Rectangle 2"/>
          <p:cNvSpPr>
            <a:spLocks noChangeArrowheads="1"/>
          </p:cNvSpPr>
          <p:nvPr/>
        </p:nvSpPr>
        <p:spPr bwMode="auto">
          <a:xfrm>
            <a:off x="1563688" y="3798888"/>
            <a:ext cx="2209800" cy="1049337"/>
          </a:xfrm>
          <a:prstGeom prst="rect">
            <a:avLst/>
          </a:prstGeom>
          <a:solidFill>
            <a:schemeClr val="accent1"/>
          </a:solidFill>
          <a:ln w="12700">
            <a:solidFill>
              <a:schemeClr val="tx1"/>
            </a:solidFill>
            <a:miter lim="800000"/>
            <a:headEnd/>
            <a:tailEnd/>
          </a:ln>
        </p:spPr>
        <p:txBody>
          <a:bodyPr wrap="none" anchor="ctr"/>
          <a:lstStyle/>
          <a:p>
            <a:pPr algn="ctr" eaLnBrk="0" hangingPunct="0"/>
            <a:r>
              <a:rPr lang="en-US" altLang="zh-CN" sz="2400">
                <a:latin typeface="Times New Roman" charset="0"/>
              </a:rPr>
              <a:t>Process</a:t>
            </a:r>
          </a:p>
          <a:p>
            <a:pPr algn="ctr" eaLnBrk="0" hangingPunct="0"/>
            <a:r>
              <a:rPr lang="en-US" altLang="zh-CN" sz="2400">
                <a:latin typeface="Times New Roman" charset="0"/>
              </a:rPr>
              <a:t>view</a:t>
            </a:r>
          </a:p>
        </p:txBody>
      </p:sp>
      <p:sp>
        <p:nvSpPr>
          <p:cNvPr id="1297412" name="Rectangle 3"/>
          <p:cNvSpPr>
            <a:spLocks noChangeArrowheads="1"/>
          </p:cNvSpPr>
          <p:nvPr/>
        </p:nvSpPr>
        <p:spPr bwMode="auto">
          <a:xfrm>
            <a:off x="5316538" y="3789363"/>
            <a:ext cx="2209800" cy="1049337"/>
          </a:xfrm>
          <a:prstGeom prst="rect">
            <a:avLst/>
          </a:prstGeom>
          <a:solidFill>
            <a:schemeClr val="accent1"/>
          </a:solidFill>
          <a:ln w="12700">
            <a:solidFill>
              <a:schemeClr val="tx1"/>
            </a:solidFill>
            <a:miter lim="800000"/>
            <a:headEnd/>
            <a:tailEnd/>
          </a:ln>
        </p:spPr>
        <p:txBody>
          <a:bodyPr wrap="none" anchor="ctr"/>
          <a:lstStyle/>
          <a:p>
            <a:pPr algn="ctr" eaLnBrk="0" hangingPunct="0"/>
            <a:r>
              <a:rPr lang="en-US" altLang="zh-CN" sz="2400">
                <a:latin typeface="Times New Roman" charset="0"/>
              </a:rPr>
              <a:t>Physical</a:t>
            </a:r>
          </a:p>
          <a:p>
            <a:pPr algn="ctr" eaLnBrk="0" hangingPunct="0"/>
            <a:r>
              <a:rPr lang="en-US" altLang="zh-CN" sz="2400">
                <a:latin typeface="Times New Roman" charset="0"/>
              </a:rPr>
              <a:t>view</a:t>
            </a:r>
          </a:p>
        </p:txBody>
      </p:sp>
      <p:sp>
        <p:nvSpPr>
          <p:cNvPr id="1297413" name="Rectangle 4"/>
          <p:cNvSpPr>
            <a:spLocks noChangeArrowheads="1"/>
          </p:cNvSpPr>
          <p:nvPr/>
        </p:nvSpPr>
        <p:spPr bwMode="auto">
          <a:xfrm>
            <a:off x="5307013" y="2197100"/>
            <a:ext cx="2209800" cy="1049338"/>
          </a:xfrm>
          <a:prstGeom prst="rect">
            <a:avLst/>
          </a:prstGeom>
          <a:solidFill>
            <a:schemeClr val="accent1"/>
          </a:solidFill>
          <a:ln w="12700">
            <a:solidFill>
              <a:schemeClr val="tx1"/>
            </a:solidFill>
            <a:miter lim="800000"/>
            <a:headEnd/>
            <a:tailEnd/>
          </a:ln>
        </p:spPr>
        <p:txBody>
          <a:bodyPr wrap="none" anchor="ctr"/>
          <a:lstStyle/>
          <a:p>
            <a:pPr algn="ctr" eaLnBrk="0" hangingPunct="0"/>
            <a:r>
              <a:rPr lang="en-US" altLang="zh-CN" sz="2400">
                <a:latin typeface="Times New Roman" charset="0"/>
              </a:rPr>
              <a:t>Development</a:t>
            </a:r>
          </a:p>
          <a:p>
            <a:pPr algn="ctr" eaLnBrk="0" hangingPunct="0"/>
            <a:r>
              <a:rPr lang="en-US" altLang="zh-CN" sz="2400">
                <a:latin typeface="Times New Roman" charset="0"/>
              </a:rPr>
              <a:t>view</a:t>
            </a:r>
          </a:p>
        </p:txBody>
      </p:sp>
      <p:sp>
        <p:nvSpPr>
          <p:cNvPr id="1297414" name="Rectangle 5"/>
          <p:cNvSpPr>
            <a:spLocks noChangeArrowheads="1"/>
          </p:cNvSpPr>
          <p:nvPr/>
        </p:nvSpPr>
        <p:spPr bwMode="auto">
          <a:xfrm>
            <a:off x="1544638" y="2197100"/>
            <a:ext cx="2209800" cy="1049338"/>
          </a:xfrm>
          <a:prstGeom prst="rect">
            <a:avLst/>
          </a:prstGeom>
          <a:solidFill>
            <a:schemeClr val="accent1"/>
          </a:solidFill>
          <a:ln w="12700">
            <a:solidFill>
              <a:schemeClr val="tx1"/>
            </a:solidFill>
            <a:miter lim="800000"/>
            <a:headEnd/>
            <a:tailEnd/>
          </a:ln>
        </p:spPr>
        <p:txBody>
          <a:bodyPr wrap="none" anchor="ctr"/>
          <a:lstStyle/>
          <a:p>
            <a:pPr algn="ctr" eaLnBrk="0" hangingPunct="0"/>
            <a:r>
              <a:rPr lang="en-US" altLang="zh-CN" sz="2400">
                <a:latin typeface="Times New Roman" charset="0"/>
              </a:rPr>
              <a:t>Logical</a:t>
            </a:r>
          </a:p>
          <a:p>
            <a:pPr algn="ctr" eaLnBrk="0" hangingPunct="0"/>
            <a:r>
              <a:rPr lang="en-US" altLang="zh-CN" sz="2400">
                <a:latin typeface="Times New Roman" charset="0"/>
              </a:rPr>
              <a:t>view</a:t>
            </a:r>
          </a:p>
        </p:txBody>
      </p:sp>
      <p:sp>
        <p:nvSpPr>
          <p:cNvPr id="1297415" name="Oval 6"/>
          <p:cNvSpPr>
            <a:spLocks noChangeArrowheads="1"/>
          </p:cNvSpPr>
          <p:nvPr/>
        </p:nvSpPr>
        <p:spPr bwMode="auto">
          <a:xfrm>
            <a:off x="3325813" y="3006725"/>
            <a:ext cx="2400300" cy="1066800"/>
          </a:xfrm>
          <a:prstGeom prst="ellipse">
            <a:avLst/>
          </a:prstGeom>
          <a:solidFill>
            <a:schemeClr val="folHlink"/>
          </a:solidFill>
          <a:ln w="12700">
            <a:solidFill>
              <a:schemeClr val="tx1"/>
            </a:solidFill>
            <a:round/>
            <a:headEnd/>
            <a:tailEnd/>
          </a:ln>
        </p:spPr>
        <p:txBody>
          <a:bodyPr wrap="none" anchor="ctr"/>
          <a:lstStyle/>
          <a:p>
            <a:pPr algn="ctr" eaLnBrk="0" hangingPunct="0"/>
            <a:r>
              <a:rPr lang="en-US" altLang="zh-CN" sz="2400">
                <a:latin typeface="Times New Roman" charset="0"/>
              </a:rPr>
              <a:t>Use case</a:t>
            </a:r>
          </a:p>
          <a:p>
            <a:pPr algn="ctr" eaLnBrk="0" hangingPunct="0"/>
            <a:r>
              <a:rPr lang="en-US" altLang="zh-CN" sz="2400">
                <a:latin typeface="Times New Roman" charset="0"/>
              </a:rPr>
              <a:t>view</a:t>
            </a:r>
          </a:p>
        </p:txBody>
      </p:sp>
      <p:sp>
        <p:nvSpPr>
          <p:cNvPr id="1297416" name="Text Box 8"/>
          <p:cNvSpPr txBox="1">
            <a:spLocks noChangeArrowheads="1"/>
          </p:cNvSpPr>
          <p:nvPr/>
        </p:nvSpPr>
        <p:spPr bwMode="auto">
          <a:xfrm>
            <a:off x="3125788" y="5605463"/>
            <a:ext cx="26003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type="none" w="lg" len="lg"/>
              </a14:hiddenLine>
            </a:ext>
          </a:extLst>
        </p:spPr>
        <p:txBody>
          <a:bodyPr wrap="none" anchor="ct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a:r>
              <a:rPr lang="en-US" altLang="zh-CN">
                <a:latin typeface="Times New Roman" charset="0"/>
              </a:rPr>
              <a:t>Extract &amp; compare!</a:t>
            </a:r>
          </a:p>
        </p:txBody>
      </p:sp>
    </p:spTree>
  </p:cSld>
  <p:clrMapOvr>
    <a:masterClrMapping/>
  </p:clrMapOvr>
  <p:transition/>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9457" name="Rectangle 2"/>
          <p:cNvSpPr>
            <a:spLocks noGrp="1" noChangeArrowheads="1"/>
          </p:cNvSpPr>
          <p:nvPr>
            <p:ph type="title"/>
          </p:nvPr>
        </p:nvSpPr>
        <p:spPr/>
        <p:txBody>
          <a:bodyPr/>
          <a:lstStyle/>
          <a:p>
            <a:pPr eaLnBrk="1" hangingPunct="1"/>
            <a:r>
              <a:rPr lang="en-US" altLang="zh-CN">
                <a:latin typeface="Garamond" charset="0"/>
                <a:ea typeface="宋体" charset="0"/>
              </a:rPr>
              <a:t>Reverse Engineering</a:t>
            </a:r>
          </a:p>
        </p:txBody>
      </p:sp>
      <p:sp>
        <p:nvSpPr>
          <p:cNvPr id="1299458" name="Rectangle 3"/>
          <p:cNvSpPr>
            <a:spLocks noGrp="1" noChangeArrowheads="1"/>
          </p:cNvSpPr>
          <p:nvPr>
            <p:ph idx="1"/>
          </p:nvPr>
        </p:nvSpPr>
        <p:spPr/>
        <p:txBody>
          <a:bodyPr/>
          <a:lstStyle/>
          <a:p>
            <a:pPr eaLnBrk="1" hangingPunct="1">
              <a:spcBef>
                <a:spcPts val="500"/>
              </a:spcBef>
              <a:spcAft>
                <a:spcPts val="500"/>
              </a:spcAft>
            </a:pPr>
            <a:r>
              <a:rPr lang="en-US" altLang="zh-CN">
                <a:latin typeface="Arial" charset="0"/>
                <a:ea typeface="宋体" charset="0"/>
              </a:rPr>
              <a:t>The process of analysing a subject system with two goals in mind: </a:t>
            </a:r>
          </a:p>
          <a:p>
            <a:pPr lvl="1" eaLnBrk="1" hangingPunct="1">
              <a:spcBef>
                <a:spcPts val="500"/>
              </a:spcBef>
              <a:spcAft>
                <a:spcPts val="500"/>
              </a:spcAft>
            </a:pPr>
            <a:r>
              <a:rPr lang="en-US" altLang="zh-CN">
                <a:latin typeface="Arial" charset="0"/>
                <a:ea typeface="宋体" charset="0"/>
              </a:rPr>
              <a:t>to identify the system's components and their interrelationships; and, </a:t>
            </a:r>
          </a:p>
          <a:p>
            <a:pPr lvl="1" eaLnBrk="1" hangingPunct="1">
              <a:spcBef>
                <a:spcPts val="500"/>
              </a:spcBef>
              <a:spcAft>
                <a:spcPts val="500"/>
              </a:spcAft>
            </a:pPr>
            <a:r>
              <a:rPr lang="en-US" altLang="zh-CN">
                <a:latin typeface="Arial" charset="0"/>
                <a:ea typeface="宋体" charset="0"/>
              </a:rPr>
              <a:t>to create representations of the system in another form or at a higher level of abstraction. </a:t>
            </a:r>
          </a:p>
        </p:txBody>
      </p:sp>
      <p:sp>
        <p:nvSpPr>
          <p:cNvPr id="12994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5C12C97-A8F5-7141-BD76-8C26715A9069}" type="slidenum">
              <a:rPr lang="en-US" altLang="zh-CN" sz="1200">
                <a:latin typeface="Garamond" charset="0"/>
              </a:rPr>
              <a:pPr eaLnBrk="1" hangingPunct="1"/>
              <a:t>623</a:t>
            </a:fld>
            <a:endParaRPr lang="en-US" altLang="zh-CN" sz="1200">
              <a:latin typeface="Garamond" charset="0"/>
            </a:endParaRPr>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5" name="Rectangle 2"/>
          <p:cNvSpPr>
            <a:spLocks noGrp="1" noChangeArrowheads="1"/>
          </p:cNvSpPr>
          <p:nvPr>
            <p:ph type="title"/>
          </p:nvPr>
        </p:nvSpPr>
        <p:spPr/>
        <p:txBody>
          <a:bodyPr/>
          <a:lstStyle/>
          <a:p>
            <a:pPr eaLnBrk="1" hangingPunct="1"/>
            <a:r>
              <a:rPr lang="en-US" altLang="zh-CN">
                <a:latin typeface="Garamond" charset="0"/>
                <a:ea typeface="宋体" charset="0"/>
              </a:rPr>
              <a:t>Reengineering</a:t>
            </a:r>
          </a:p>
        </p:txBody>
      </p:sp>
      <p:sp>
        <p:nvSpPr>
          <p:cNvPr id="1301506" name="Rectangle 3"/>
          <p:cNvSpPr>
            <a:spLocks noGrp="1" noChangeArrowheads="1"/>
          </p:cNvSpPr>
          <p:nvPr>
            <p:ph idx="1"/>
          </p:nvPr>
        </p:nvSpPr>
        <p:spPr/>
        <p:txBody>
          <a:bodyPr/>
          <a:lstStyle/>
          <a:p>
            <a:pPr eaLnBrk="1" hangingPunct="1"/>
            <a:r>
              <a:rPr lang="en-US" altLang="zh-CN">
                <a:latin typeface="Arial" charset="0"/>
                <a:ea typeface="宋体" charset="0"/>
              </a:rPr>
              <a:t>The examination and alteration of a subject system </a:t>
            </a:r>
          </a:p>
          <a:p>
            <a:pPr eaLnBrk="1" hangingPunct="1"/>
            <a:r>
              <a:rPr lang="en-US" altLang="zh-CN">
                <a:latin typeface="Arial" charset="0"/>
                <a:ea typeface="宋体" charset="0"/>
              </a:rPr>
              <a:t>to reconstitute it in a new form</a:t>
            </a:r>
          </a:p>
          <a:p>
            <a:pPr eaLnBrk="1" hangingPunct="1"/>
            <a:r>
              <a:rPr lang="en-US" altLang="zh-CN">
                <a:latin typeface="Arial" charset="0"/>
                <a:ea typeface="宋体" charset="0"/>
              </a:rPr>
              <a:t>and the subsequent implementation of that new form</a:t>
            </a:r>
          </a:p>
          <a:p>
            <a:pPr eaLnBrk="1" hangingPunct="1"/>
            <a:endParaRPr lang="en-US" altLang="zh-CN">
              <a:latin typeface="Arial" charset="0"/>
              <a:ea typeface="宋体" charset="0"/>
            </a:endParaRPr>
          </a:p>
          <a:p>
            <a:pPr eaLnBrk="1" hangingPunct="1">
              <a:buFont typeface="Wingdings" charset="0"/>
              <a:buNone/>
            </a:pPr>
            <a:r>
              <a:rPr lang="en-US" altLang="zh-CN" i="1">
                <a:latin typeface="Arial" charset="0"/>
                <a:ea typeface="宋体" charset="0"/>
              </a:rPr>
              <a:t>Beyond analysis -- actually improve.</a:t>
            </a:r>
            <a:endParaRPr lang="en-US" altLang="zh-CN">
              <a:latin typeface="Arial" charset="0"/>
              <a:ea typeface="宋体" charset="0"/>
            </a:endParaRPr>
          </a:p>
        </p:txBody>
      </p:sp>
      <p:sp>
        <p:nvSpPr>
          <p:cNvPr id="130150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E605420-5D3A-DC41-8A6E-CBA0A729E0B6}" type="slidenum">
              <a:rPr lang="en-US" altLang="zh-CN" sz="1200">
                <a:latin typeface="Garamond" charset="0"/>
              </a:rPr>
              <a:pPr eaLnBrk="1" hangingPunct="1"/>
              <a:t>624</a:t>
            </a:fld>
            <a:endParaRPr lang="en-US" altLang="zh-CN" sz="1200">
              <a:latin typeface="Garamond" charset="0"/>
            </a:endParaRPr>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3" name="Rectangle 2"/>
          <p:cNvSpPr>
            <a:spLocks noGrp="1" noChangeArrowheads="1"/>
          </p:cNvSpPr>
          <p:nvPr>
            <p:ph type="title"/>
          </p:nvPr>
        </p:nvSpPr>
        <p:spPr/>
        <p:txBody>
          <a:bodyPr/>
          <a:lstStyle/>
          <a:p>
            <a:pPr eaLnBrk="1" hangingPunct="1"/>
            <a:r>
              <a:rPr lang="en-US" altLang="zh-CN">
                <a:latin typeface="Garamond" charset="0"/>
                <a:ea typeface="宋体" charset="0"/>
              </a:rPr>
              <a:t>Reengineering</a:t>
            </a:r>
          </a:p>
        </p:txBody>
      </p:sp>
      <p:sp>
        <p:nvSpPr>
          <p:cNvPr id="1303554"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F13A62D-4A0E-9546-A4C7-BF2BBC4FEBBC}" type="slidenum">
              <a:rPr lang="en-US" altLang="zh-CN" sz="1200">
                <a:latin typeface="Garamond" charset="0"/>
              </a:rPr>
              <a:pPr eaLnBrk="1" hangingPunct="1"/>
              <a:t>625</a:t>
            </a:fld>
            <a:endParaRPr lang="en-US" altLang="zh-CN" sz="1200">
              <a:latin typeface="Garamond" charset="0"/>
            </a:endParaRPr>
          </a:p>
        </p:txBody>
      </p:sp>
      <p:pic>
        <p:nvPicPr>
          <p:cNvPr id="1303555" name="Picture 3" descr="byr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73225"/>
            <a:ext cx="7986713" cy="4384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1" name="Rectangle 2"/>
          <p:cNvSpPr>
            <a:spLocks noGrp="1" noChangeArrowheads="1"/>
          </p:cNvSpPr>
          <p:nvPr>
            <p:ph type="title"/>
          </p:nvPr>
        </p:nvSpPr>
        <p:spPr/>
        <p:txBody>
          <a:bodyPr/>
          <a:lstStyle/>
          <a:p>
            <a:pPr eaLnBrk="1" hangingPunct="1"/>
            <a:r>
              <a:rPr lang="en-US" altLang="zh-CN">
                <a:latin typeface="Garamond" charset="0"/>
                <a:ea typeface="宋体" charset="0"/>
              </a:rPr>
              <a:t>Program Understanding</a:t>
            </a:r>
          </a:p>
        </p:txBody>
      </p:sp>
      <p:sp>
        <p:nvSpPr>
          <p:cNvPr id="1305602" name="Rectangle 3"/>
          <p:cNvSpPr>
            <a:spLocks noGrp="1" noChangeArrowheads="1"/>
          </p:cNvSpPr>
          <p:nvPr>
            <p:ph idx="1"/>
          </p:nvPr>
        </p:nvSpPr>
        <p:spPr/>
        <p:txBody>
          <a:bodyPr/>
          <a:lstStyle/>
          <a:p>
            <a:pPr eaLnBrk="1" hangingPunct="1"/>
            <a:r>
              <a:rPr lang="en-US" altLang="zh-CN">
                <a:latin typeface="Arial" charset="0"/>
                <a:ea typeface="宋体" charset="0"/>
              </a:rPr>
              <a:t>the task of building </a:t>
            </a:r>
            <a:r>
              <a:rPr lang="en-US" altLang="zh-CN">
                <a:solidFill>
                  <a:schemeClr val="hlink"/>
                </a:solidFill>
                <a:latin typeface="Arial" charset="0"/>
                <a:ea typeface="宋体" charset="0"/>
              </a:rPr>
              <a:t>mental models</a:t>
            </a:r>
            <a:r>
              <a:rPr lang="en-US" altLang="zh-CN">
                <a:latin typeface="Arial" charset="0"/>
                <a:ea typeface="宋体" charset="0"/>
              </a:rPr>
              <a:t> of an underlying software system </a:t>
            </a:r>
          </a:p>
          <a:p>
            <a:pPr eaLnBrk="1" hangingPunct="1"/>
            <a:r>
              <a:rPr lang="en-US" altLang="zh-CN">
                <a:latin typeface="Arial" charset="0"/>
                <a:ea typeface="宋体" charset="0"/>
              </a:rPr>
              <a:t>at various </a:t>
            </a:r>
            <a:r>
              <a:rPr lang="en-US" altLang="zh-CN">
                <a:solidFill>
                  <a:schemeClr val="hlink"/>
                </a:solidFill>
                <a:latin typeface="Arial" charset="0"/>
                <a:ea typeface="宋体" charset="0"/>
              </a:rPr>
              <a:t>abstraction levels</a:t>
            </a:r>
            <a:r>
              <a:rPr lang="en-US" altLang="zh-CN">
                <a:latin typeface="Arial" charset="0"/>
                <a:ea typeface="宋体" charset="0"/>
              </a:rPr>
              <a:t>, ranging from </a:t>
            </a:r>
          </a:p>
          <a:p>
            <a:pPr lvl="1" eaLnBrk="1" hangingPunct="1"/>
            <a:r>
              <a:rPr lang="en-US" altLang="zh-CN">
                <a:latin typeface="Arial" charset="0"/>
                <a:ea typeface="宋体" charset="0"/>
              </a:rPr>
              <a:t>models of the </a:t>
            </a:r>
            <a:r>
              <a:rPr lang="en-US" altLang="zh-CN">
                <a:solidFill>
                  <a:schemeClr val="hlink"/>
                </a:solidFill>
                <a:latin typeface="Arial" charset="0"/>
                <a:ea typeface="宋体" charset="0"/>
              </a:rPr>
              <a:t>code</a:t>
            </a:r>
            <a:r>
              <a:rPr lang="en-US" altLang="zh-CN">
                <a:latin typeface="Arial" charset="0"/>
                <a:ea typeface="宋体" charset="0"/>
              </a:rPr>
              <a:t> itself to </a:t>
            </a:r>
          </a:p>
          <a:p>
            <a:pPr lvl="1" eaLnBrk="1" hangingPunct="1"/>
            <a:r>
              <a:rPr lang="en-US" altLang="zh-CN">
                <a:latin typeface="Arial" charset="0"/>
                <a:ea typeface="宋体" charset="0"/>
              </a:rPr>
              <a:t>ones of the underlying  </a:t>
            </a:r>
            <a:r>
              <a:rPr lang="en-US" altLang="zh-CN">
                <a:solidFill>
                  <a:schemeClr val="hlink"/>
                </a:solidFill>
                <a:latin typeface="Arial" charset="0"/>
                <a:ea typeface="宋体" charset="0"/>
              </a:rPr>
              <a:t>application</a:t>
            </a:r>
            <a:r>
              <a:rPr lang="en-US" altLang="zh-CN">
                <a:latin typeface="Arial" charset="0"/>
                <a:ea typeface="宋体" charset="0"/>
              </a:rPr>
              <a:t> domain, </a:t>
            </a:r>
          </a:p>
          <a:p>
            <a:pPr eaLnBrk="1" hangingPunct="1"/>
            <a:r>
              <a:rPr lang="en-US" altLang="zh-CN">
                <a:latin typeface="Arial" charset="0"/>
                <a:ea typeface="宋体" charset="0"/>
              </a:rPr>
              <a:t>for software maintenance, evolution, and reengineering </a:t>
            </a:r>
            <a:r>
              <a:rPr lang="en-US" altLang="zh-CN">
                <a:solidFill>
                  <a:schemeClr val="hlink"/>
                </a:solidFill>
                <a:latin typeface="Arial" charset="0"/>
                <a:ea typeface="宋体" charset="0"/>
              </a:rPr>
              <a:t>purposes</a:t>
            </a:r>
            <a:endParaRPr lang="en-US" altLang="zh-CN">
              <a:latin typeface="Arial" charset="0"/>
              <a:ea typeface="宋体" charset="0"/>
            </a:endParaRPr>
          </a:p>
        </p:txBody>
      </p:sp>
      <p:sp>
        <p:nvSpPr>
          <p:cNvPr id="130560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A1F8A5F-591F-5F45-BD2A-4C805FD16E52}" type="slidenum">
              <a:rPr lang="en-US" altLang="zh-CN" sz="1200">
                <a:latin typeface="Garamond" charset="0"/>
              </a:rPr>
              <a:pPr eaLnBrk="1" hangingPunct="1"/>
              <a:t>626</a:t>
            </a:fld>
            <a:endParaRPr lang="en-US" altLang="zh-CN" sz="1200">
              <a:latin typeface="Garamond" charset="0"/>
            </a:endParaRP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49" name="Rectangle 2"/>
          <p:cNvSpPr>
            <a:spLocks noGrp="1" noChangeArrowheads="1"/>
          </p:cNvSpPr>
          <p:nvPr>
            <p:ph type="title"/>
          </p:nvPr>
        </p:nvSpPr>
        <p:spPr/>
        <p:txBody>
          <a:bodyPr/>
          <a:lstStyle/>
          <a:p>
            <a:pPr eaLnBrk="1" hangingPunct="1"/>
            <a:r>
              <a:rPr lang="en-US" altLang="zh-CN">
                <a:latin typeface="Garamond" charset="0"/>
                <a:ea typeface="宋体" charset="0"/>
              </a:rPr>
              <a:t>Cognitive Processes</a:t>
            </a:r>
          </a:p>
        </p:txBody>
      </p:sp>
      <p:sp>
        <p:nvSpPr>
          <p:cNvPr id="1307650" name="Rectangle 3"/>
          <p:cNvSpPr>
            <a:spLocks noGrp="1" noChangeArrowheads="1"/>
          </p:cNvSpPr>
          <p:nvPr>
            <p:ph idx="1"/>
          </p:nvPr>
        </p:nvSpPr>
        <p:spPr/>
        <p:txBody>
          <a:bodyPr/>
          <a:lstStyle/>
          <a:p>
            <a:pPr eaLnBrk="1" hangingPunct="1"/>
            <a:r>
              <a:rPr lang="en-US" altLang="zh-CN">
                <a:latin typeface="Arial" charset="0"/>
                <a:ea typeface="宋体" charset="0"/>
              </a:rPr>
              <a:t>Building a mental model</a:t>
            </a:r>
          </a:p>
          <a:p>
            <a:pPr eaLnBrk="1" hangingPunct="1"/>
            <a:r>
              <a:rPr lang="en-US" altLang="zh-CN">
                <a:latin typeface="Arial" charset="0"/>
                <a:ea typeface="宋体" charset="0"/>
              </a:rPr>
              <a:t>Top down / bottom up / opportunistic</a:t>
            </a:r>
          </a:p>
          <a:p>
            <a:pPr eaLnBrk="1" hangingPunct="1"/>
            <a:r>
              <a:rPr lang="en-US" altLang="zh-CN">
                <a:latin typeface="Arial" charset="0"/>
                <a:ea typeface="宋体" charset="0"/>
              </a:rPr>
              <a:t>Generate and validate </a:t>
            </a:r>
            <a:r>
              <a:rPr lang="en-US" altLang="zh-CN">
                <a:solidFill>
                  <a:schemeClr val="hlink"/>
                </a:solidFill>
                <a:latin typeface="Arial" charset="0"/>
                <a:ea typeface="宋体" charset="0"/>
              </a:rPr>
              <a:t>hypotheses</a:t>
            </a:r>
            <a:endParaRPr lang="en-US" altLang="zh-CN">
              <a:latin typeface="Arial" charset="0"/>
              <a:ea typeface="宋体" charset="0"/>
            </a:endParaRPr>
          </a:p>
          <a:p>
            <a:pPr eaLnBrk="1" hangingPunct="1"/>
            <a:r>
              <a:rPr lang="en-US" altLang="zh-CN">
                <a:solidFill>
                  <a:schemeClr val="hlink"/>
                </a:solidFill>
                <a:latin typeface="Arial" charset="0"/>
                <a:ea typeface="宋体" charset="0"/>
              </a:rPr>
              <a:t>Chunking</a:t>
            </a:r>
            <a:r>
              <a:rPr lang="en-US" altLang="zh-CN">
                <a:latin typeface="Arial" charset="0"/>
                <a:ea typeface="宋体" charset="0"/>
              </a:rPr>
              <a:t>: create higher structures from chunks of low-level information</a:t>
            </a:r>
          </a:p>
          <a:p>
            <a:pPr eaLnBrk="1" hangingPunct="1"/>
            <a:r>
              <a:rPr lang="en-US" altLang="zh-CN">
                <a:solidFill>
                  <a:schemeClr val="hlink"/>
                </a:solidFill>
                <a:latin typeface="Arial" charset="0"/>
                <a:ea typeface="宋体" charset="0"/>
              </a:rPr>
              <a:t>Cross referencing</a:t>
            </a:r>
            <a:r>
              <a:rPr lang="en-US" altLang="zh-CN">
                <a:latin typeface="Arial" charset="0"/>
                <a:ea typeface="宋体" charset="0"/>
              </a:rPr>
              <a:t>: understand relationships</a:t>
            </a:r>
          </a:p>
        </p:txBody>
      </p:sp>
      <p:sp>
        <p:nvSpPr>
          <p:cNvPr id="13076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B67C80C-2013-9E48-85F9-05730AC4662A}" type="slidenum">
              <a:rPr lang="en-US" altLang="zh-CN" sz="1200">
                <a:latin typeface="Garamond" charset="0"/>
              </a:rPr>
              <a:pPr eaLnBrk="1" hangingPunct="1"/>
              <a:t>627</a:t>
            </a:fld>
            <a:endParaRPr lang="en-US" altLang="zh-CN" sz="1200">
              <a:latin typeface="Garamond" charset="0"/>
            </a:endParaRP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7" name="Rectangle 2"/>
          <p:cNvSpPr>
            <a:spLocks noGrp="1" noChangeArrowheads="1"/>
          </p:cNvSpPr>
          <p:nvPr>
            <p:ph type="title"/>
          </p:nvPr>
        </p:nvSpPr>
        <p:spPr>
          <a:xfrm>
            <a:off x="398463" y="261938"/>
            <a:ext cx="7772400" cy="1143000"/>
          </a:xfrm>
        </p:spPr>
        <p:txBody>
          <a:bodyPr/>
          <a:lstStyle/>
          <a:p>
            <a:pPr eaLnBrk="1" hangingPunct="1"/>
            <a:r>
              <a:rPr lang="en-US" altLang="zh-CN">
                <a:latin typeface="Garamond" charset="0"/>
                <a:ea typeface="宋体" charset="0"/>
              </a:rPr>
              <a:t>Supporting </a:t>
            </a:r>
            <a:br>
              <a:rPr lang="en-US" altLang="zh-CN">
                <a:latin typeface="Garamond" charset="0"/>
                <a:ea typeface="宋体" charset="0"/>
              </a:rPr>
            </a:br>
            <a:r>
              <a:rPr lang="en-US" altLang="zh-CN">
                <a:latin typeface="Garamond" charset="0"/>
                <a:ea typeface="宋体" charset="0"/>
              </a:rPr>
              <a:t>Program Understanding</a:t>
            </a:r>
          </a:p>
        </p:txBody>
      </p:sp>
      <p:sp>
        <p:nvSpPr>
          <p:cNvPr id="1309698"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8B1FC97-5407-B041-9B5D-D2989178BC91}" type="slidenum">
              <a:rPr lang="en-US" altLang="zh-CN" sz="1200">
                <a:latin typeface="Garamond" charset="0"/>
              </a:rPr>
              <a:pPr eaLnBrk="1" hangingPunct="1"/>
              <a:t>628</a:t>
            </a:fld>
            <a:endParaRPr lang="en-US" altLang="zh-CN" sz="1200">
              <a:latin typeface="Garamond" charset="0"/>
            </a:endParaRPr>
          </a:p>
        </p:txBody>
      </p:sp>
      <p:sp>
        <p:nvSpPr>
          <p:cNvPr id="1309699" name="Rectangle 3"/>
          <p:cNvSpPr>
            <a:spLocks noChangeArrowheads="1"/>
          </p:cNvSpPr>
          <p:nvPr/>
        </p:nvSpPr>
        <p:spPr bwMode="auto">
          <a:xfrm>
            <a:off x="685800" y="1885950"/>
            <a:ext cx="8178800" cy="208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1"/>
              </a:buClr>
              <a:buSzPct val="65000"/>
              <a:buFont typeface="Wingdings" charset="0"/>
              <a:buChar char="n"/>
            </a:pPr>
            <a:r>
              <a:rPr lang="en-GB" altLang="zh-CN" sz="3000"/>
              <a:t>Architects build up </a:t>
            </a:r>
            <a:r>
              <a:rPr lang="en-GB" altLang="zh-CN" sz="3000" i="1">
                <a:solidFill>
                  <a:schemeClr val="folHlink"/>
                </a:solidFill>
              </a:rPr>
              <a:t>mental models</a:t>
            </a:r>
            <a:r>
              <a:rPr lang="en-GB" altLang="zh-CN" sz="3000"/>
              <a:t>:</a:t>
            </a:r>
          </a:p>
          <a:p>
            <a:pPr marL="669925" lvl="1" indent="-325438">
              <a:lnSpc>
                <a:spcPct val="90000"/>
              </a:lnSpc>
              <a:spcBef>
                <a:spcPct val="20000"/>
              </a:spcBef>
              <a:buClr>
                <a:schemeClr val="accent2"/>
              </a:buClr>
              <a:buSzPct val="60000"/>
              <a:buFont typeface="Wingdings" charset="0"/>
              <a:buChar char="q"/>
            </a:pPr>
            <a:r>
              <a:rPr lang="en-GB" altLang="zh-CN" sz="2300"/>
              <a:t>various </a:t>
            </a:r>
            <a:r>
              <a:rPr lang="en-GB" altLang="zh-CN" sz="2300" i="1"/>
              <a:t>abstractions</a:t>
            </a:r>
            <a:r>
              <a:rPr lang="en-GB" altLang="zh-CN" sz="2300"/>
              <a:t> of software system</a:t>
            </a:r>
          </a:p>
          <a:p>
            <a:pPr marL="669925" lvl="1" indent="-325438">
              <a:lnSpc>
                <a:spcPct val="90000"/>
              </a:lnSpc>
              <a:spcBef>
                <a:spcPct val="20000"/>
              </a:spcBef>
              <a:buClr>
                <a:schemeClr val="accent2"/>
              </a:buClr>
              <a:buSzPct val="60000"/>
              <a:buFont typeface="Wingdings" charset="0"/>
              <a:buChar char="q"/>
            </a:pPr>
            <a:r>
              <a:rPr lang="en-GB" altLang="zh-CN" sz="2300" i="1"/>
              <a:t>hierarchies</a:t>
            </a:r>
            <a:r>
              <a:rPr lang="en-GB" altLang="zh-CN" sz="2300"/>
              <a:t> for varying levels of detail</a:t>
            </a:r>
          </a:p>
          <a:p>
            <a:pPr marL="669925" lvl="1" indent="-325438">
              <a:lnSpc>
                <a:spcPct val="90000"/>
              </a:lnSpc>
              <a:spcBef>
                <a:spcPct val="20000"/>
              </a:spcBef>
              <a:buClr>
                <a:schemeClr val="accent2"/>
              </a:buClr>
              <a:buSzPct val="60000"/>
              <a:buFont typeface="Wingdings" charset="0"/>
              <a:buChar char="q"/>
            </a:pPr>
            <a:r>
              <a:rPr lang="en-GB" altLang="zh-CN" sz="2300" i="1"/>
              <a:t>graph-like structures</a:t>
            </a:r>
            <a:r>
              <a:rPr lang="en-GB" altLang="zh-CN" sz="2300"/>
              <a:t> for dependencies</a:t>
            </a:r>
            <a:endParaRPr lang="en-GB" altLang="zh-CN" sz="2600"/>
          </a:p>
        </p:txBody>
      </p:sp>
      <p:sp>
        <p:nvSpPr>
          <p:cNvPr id="1324036" name="Rectangle 4"/>
          <p:cNvSpPr>
            <a:spLocks noChangeArrowheads="1"/>
          </p:cNvSpPr>
          <p:nvPr/>
        </p:nvSpPr>
        <p:spPr bwMode="auto">
          <a:xfrm>
            <a:off x="685800" y="3886200"/>
            <a:ext cx="7772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1"/>
              </a:buClr>
              <a:buSzPct val="65000"/>
              <a:buFont typeface="Wingdings" charset="0"/>
              <a:buChar char="n"/>
            </a:pPr>
            <a:r>
              <a:rPr lang="en-GB" altLang="zh-CN" sz="3000"/>
              <a:t>How can we support this process?</a:t>
            </a:r>
            <a:endParaRPr lang="en-GB" altLang="zh-CN" sz="2800"/>
          </a:p>
          <a:p>
            <a:pPr marL="669925" lvl="1" indent="-325438">
              <a:lnSpc>
                <a:spcPct val="90000"/>
              </a:lnSpc>
              <a:spcBef>
                <a:spcPct val="20000"/>
              </a:spcBef>
              <a:buClr>
                <a:schemeClr val="accent2"/>
              </a:buClr>
              <a:buSzPct val="60000"/>
              <a:buFont typeface="Wingdings" charset="0"/>
              <a:buChar char="q"/>
            </a:pPr>
            <a:r>
              <a:rPr lang="en-GB" altLang="zh-CN" sz="2300"/>
              <a:t>infer number of </a:t>
            </a:r>
            <a:r>
              <a:rPr lang="en-GB" altLang="zh-CN" sz="2300" i="1"/>
              <a:t>predefined abstractions</a:t>
            </a:r>
          </a:p>
          <a:p>
            <a:pPr marL="669925" lvl="1" indent="-325438">
              <a:lnSpc>
                <a:spcPct val="90000"/>
              </a:lnSpc>
              <a:spcBef>
                <a:spcPct val="20000"/>
              </a:spcBef>
              <a:buClr>
                <a:schemeClr val="accent2"/>
              </a:buClr>
              <a:buSzPct val="60000"/>
              <a:buFont typeface="Wingdings" charset="0"/>
              <a:buChar char="q"/>
            </a:pPr>
            <a:r>
              <a:rPr lang="en-GB" altLang="zh-CN" sz="2300" i="1"/>
              <a:t>enrich</a:t>
            </a:r>
            <a:r>
              <a:rPr lang="en-GB" altLang="zh-CN" sz="2300"/>
              <a:t> system’s source code with abstractions </a:t>
            </a:r>
          </a:p>
          <a:p>
            <a:pPr marL="669925" lvl="1" indent="-325438">
              <a:lnSpc>
                <a:spcPct val="90000"/>
              </a:lnSpc>
              <a:spcBef>
                <a:spcPct val="20000"/>
              </a:spcBef>
              <a:buClr>
                <a:schemeClr val="accent2"/>
              </a:buClr>
              <a:buSzPct val="60000"/>
              <a:buFont typeface="Wingdings" charset="0"/>
              <a:buChar char="q"/>
            </a:pPr>
            <a:r>
              <a:rPr lang="en-GB" altLang="zh-CN" sz="2300"/>
              <a:t>let architect </a:t>
            </a:r>
            <a:r>
              <a:rPr lang="en-GB" altLang="zh-CN" sz="2300" i="1"/>
              <a:t>explore</a:t>
            </a:r>
            <a:r>
              <a:rPr lang="en-GB" altLang="zh-CN" sz="2300"/>
              <a:t> result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240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2403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2403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240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4036" grpId="0" build="p" bldLvl="2" autoUpdateAnimBg="0"/>
    </p:bldLst>
  </p:timing>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42C842A-E80E-BC48-AC3F-2B03E343E710}" type="slidenum">
              <a:rPr lang="en-US" altLang="zh-CN" sz="1200">
                <a:latin typeface="Garamond" charset="0"/>
              </a:rPr>
              <a:pPr eaLnBrk="1" hangingPunct="1"/>
              <a:t>629</a:t>
            </a:fld>
            <a:endParaRPr lang="en-US" altLang="zh-CN" sz="1200">
              <a:latin typeface="Garamond" charset="0"/>
            </a:endParaRPr>
          </a:p>
        </p:txBody>
      </p:sp>
      <p:sp>
        <p:nvSpPr>
          <p:cNvPr id="1311746" name="Title 1"/>
          <p:cNvSpPr>
            <a:spLocks noGrp="1"/>
          </p:cNvSpPr>
          <p:nvPr>
            <p:ph type="title" idx="4294967295"/>
          </p:nvPr>
        </p:nvSpPr>
        <p:spPr>
          <a:xfrm>
            <a:off x="914400" y="2214563"/>
            <a:ext cx="8229600" cy="2071687"/>
          </a:xfrm>
        </p:spPr>
        <p:txBody>
          <a:bodyPr/>
          <a:lstStyle/>
          <a:p>
            <a:pPr algn="ctr" eaLnBrk="1" hangingPunct="1"/>
            <a:r>
              <a:rPr lang="en-US" altLang="zh-CN" sz="4800" b="1">
                <a:latin typeface="Garamond" charset="0"/>
                <a:ea typeface="宋体" charset="0"/>
              </a:rPr>
              <a:t>Topic 18:</a:t>
            </a:r>
            <a:r>
              <a:rPr lang="en-GB" altLang="zh-CN" sz="4800">
                <a:latin typeface="Garamond" charset="0"/>
                <a:ea typeface="宋体" charset="0"/>
              </a:rPr>
              <a:t> </a:t>
            </a:r>
            <a:r>
              <a:rPr lang="en-GB" altLang="zh-CN" sz="4800" b="1">
                <a:latin typeface="Garamond" charset="0"/>
                <a:ea typeface="宋体" charset="0"/>
              </a:rPr>
              <a:t>Service-Oriented Architecture (SOA) </a:t>
            </a:r>
            <a:endParaRPr lang="en-US" altLang="zh-CN" sz="4800" b="1">
              <a:latin typeface="Garamond" charset="0"/>
              <a:ea typeface="宋体" charset="0"/>
            </a:endParaRPr>
          </a:p>
        </p:txBody>
      </p:sp>
      <p:sp>
        <p:nvSpPr>
          <p:cNvPr id="1311747"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840A2CC-9858-6449-8AB0-9962DCC35F56}" type="slidenum">
              <a:rPr lang="en-US" altLang="zh-CN" sz="1200">
                <a:latin typeface="Garamond" charset="0"/>
              </a:rPr>
              <a:pPr algn="r" eaLnBrk="1" hangingPunct="1"/>
              <a:t>629</a:t>
            </a:fld>
            <a:endParaRPr lang="en-US" altLang="zh-CN" sz="1200">
              <a:latin typeface="Garamond" charset="0"/>
            </a:endParaRPr>
          </a:p>
        </p:txBody>
      </p:sp>
      <p:sp>
        <p:nvSpPr>
          <p:cNvPr id="1311748"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000547F-F45C-A948-A7AE-4B176CA221ED}" type="slidenum">
              <a:rPr lang="en-US" altLang="zh-CN" sz="1200">
                <a:latin typeface="Garamond" charset="0"/>
              </a:rPr>
              <a:pPr algn="r" eaLnBrk="1" hangingPunct="1"/>
              <a:t>629</a:t>
            </a:fld>
            <a:endParaRPr lang="en-US" altLang="zh-CN" sz="1200">
              <a:latin typeface="Garamond"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en-US" altLang="zh-CN">
                <a:latin typeface="Garamond" charset="0"/>
                <a:ea typeface="宋体" charset="0"/>
              </a:rPr>
              <a:t>Software Architecture </a:t>
            </a:r>
          </a:p>
        </p:txBody>
      </p:sp>
      <p:sp>
        <p:nvSpPr>
          <p:cNvPr id="143362" name="Rectangle 3"/>
          <p:cNvSpPr>
            <a:spLocks noGrp="1" noChangeArrowheads="1"/>
          </p:cNvSpPr>
          <p:nvPr>
            <p:ph idx="1"/>
          </p:nvPr>
        </p:nvSpPr>
        <p:spPr/>
        <p:txBody>
          <a:bodyPr/>
          <a:lstStyle/>
          <a:p>
            <a:pPr eaLnBrk="1" hangingPunct="1"/>
            <a:r>
              <a:rPr lang="en-US" altLang="zh-CN">
                <a:latin typeface="Arial" charset="0"/>
                <a:ea typeface="宋体" charset="0"/>
              </a:rPr>
              <a:t>High-level abstraction of system - Programming in the large </a:t>
            </a:r>
          </a:p>
        </p:txBody>
      </p:sp>
      <p:sp>
        <p:nvSpPr>
          <p:cNvPr id="1433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94D368D-DAF2-7545-AA47-BC9EA6937FF1}" type="slidenum">
              <a:rPr lang="en-US" altLang="zh-CN" sz="1200">
                <a:latin typeface="Garamond" charset="0"/>
              </a:rPr>
              <a:pPr eaLnBrk="1" hangingPunct="1"/>
              <a:t>63</a:t>
            </a:fld>
            <a:endParaRPr lang="en-US" altLang="zh-CN" sz="1200">
              <a:latin typeface="Garamond" charset="0"/>
            </a:endParaRPr>
          </a:p>
        </p:txBody>
      </p:sp>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6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05CA718-76C6-1444-BF7D-2696D616AE04}" type="slidenum">
              <a:rPr lang="en-US" altLang="zh-CN" sz="1200">
                <a:latin typeface="Garamond" charset="0"/>
              </a:rPr>
              <a:pPr eaLnBrk="1" hangingPunct="1"/>
              <a:t>630</a:t>
            </a:fld>
            <a:endParaRPr lang="en-US" altLang="zh-CN" sz="1200">
              <a:latin typeface="Garamond" charset="0"/>
            </a:endParaRPr>
          </a:p>
        </p:txBody>
      </p:sp>
      <p:sp>
        <p:nvSpPr>
          <p:cNvPr id="1312770" name="Rectangle 2"/>
          <p:cNvSpPr>
            <a:spLocks noGrp="1" noChangeArrowheads="1"/>
          </p:cNvSpPr>
          <p:nvPr>
            <p:ph type="title" idx="4294967295"/>
          </p:nvPr>
        </p:nvSpPr>
        <p:spPr>
          <a:xfrm>
            <a:off x="0" y="277813"/>
            <a:ext cx="8229600" cy="1139825"/>
          </a:xfrm>
        </p:spPr>
        <p:txBody>
          <a:bodyPr/>
          <a:lstStyle/>
          <a:p>
            <a:pPr algn="ctr" eaLnBrk="1" hangingPunct="1"/>
            <a:r>
              <a:rPr lang="en-US" altLang="zh-CN" sz="6000">
                <a:latin typeface="Garamond" charset="0"/>
                <a:ea typeface="宋体" charset="0"/>
              </a:rPr>
              <a:t>contents</a:t>
            </a:r>
          </a:p>
        </p:txBody>
      </p:sp>
      <p:sp>
        <p:nvSpPr>
          <p:cNvPr id="1312771" name="Rectangle 3"/>
          <p:cNvSpPr>
            <a:spLocks noGrp="1" noChangeArrowheads="1"/>
          </p:cNvSpPr>
          <p:nvPr>
            <p:ph type="body" idx="4294967295"/>
          </p:nvPr>
        </p:nvSpPr>
        <p:spPr>
          <a:xfrm>
            <a:off x="0" y="1700213"/>
            <a:ext cx="8229600" cy="4530725"/>
          </a:xfrm>
        </p:spPr>
        <p:txBody>
          <a:bodyPr/>
          <a:lstStyle/>
          <a:p>
            <a:pPr eaLnBrk="1" hangingPunct="1"/>
            <a:r>
              <a:rPr lang="en-GB" altLang="zh-CN" sz="2800" i="1">
                <a:latin typeface="Arial" charset="0"/>
                <a:ea typeface="宋体" charset="0"/>
              </a:rPr>
              <a:t>Software Architecture and SOA</a:t>
            </a:r>
          </a:p>
          <a:p>
            <a:pPr eaLnBrk="1" hangingPunct="1"/>
            <a:r>
              <a:rPr lang="en-GB" altLang="zh-CN" sz="2800" i="1">
                <a:latin typeface="Arial" charset="0"/>
                <a:ea typeface="宋体" charset="0"/>
              </a:rPr>
              <a:t>Service-oriented architecture (SOA) definition</a:t>
            </a:r>
          </a:p>
          <a:p>
            <a:pPr eaLnBrk="1" hangingPunct="1"/>
            <a:r>
              <a:rPr lang="en-GB" altLang="zh-CN" sz="2800" i="1">
                <a:latin typeface="Arial" charset="0"/>
                <a:ea typeface="宋体" charset="0"/>
              </a:rPr>
              <a:t>Service-oriented modeling framework (SOMF)</a:t>
            </a:r>
          </a:p>
          <a:p>
            <a:pPr eaLnBrk="1" hangingPunct="1"/>
            <a:r>
              <a:rPr lang="en-GB" altLang="zh-CN" sz="2800" i="1">
                <a:latin typeface="Arial" charset="0"/>
                <a:ea typeface="宋体" charset="0"/>
              </a:rPr>
              <a:t>Security in SOA</a:t>
            </a:r>
          </a:p>
          <a:p>
            <a:pPr eaLnBrk="1" hangingPunct="1"/>
            <a:r>
              <a:rPr lang="en-US" altLang="zh-CN" sz="2800" i="1">
                <a:latin typeface="Arial" charset="0"/>
                <a:ea typeface="宋体" charset="0"/>
              </a:rPr>
              <a:t>The Cloud  and SOA</a:t>
            </a:r>
          </a:p>
        </p:txBody>
      </p:sp>
      <p:sp>
        <p:nvSpPr>
          <p:cNvPr id="131277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470F8CD-00AE-6B4F-81CD-7B8ECCEB4204}" type="slidenum">
              <a:rPr lang="en-US" altLang="zh-CN" sz="1200">
                <a:latin typeface="Garamond" charset="0"/>
              </a:rPr>
              <a:pPr algn="r" eaLnBrk="1" hangingPunct="1"/>
              <a:t>630</a:t>
            </a:fld>
            <a:endParaRPr lang="en-US" altLang="zh-CN" sz="1200">
              <a:latin typeface="Garamond" charset="0"/>
            </a:endParaRPr>
          </a:p>
        </p:txBody>
      </p:sp>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7CEEE64-1D76-A94D-B905-4AB5A68C47D0}" type="slidenum">
              <a:rPr lang="en-US" altLang="zh-CN" sz="1200">
                <a:latin typeface="Garamond" charset="0"/>
              </a:rPr>
              <a:pPr eaLnBrk="1" hangingPunct="1"/>
              <a:t>631</a:t>
            </a:fld>
            <a:endParaRPr lang="en-US" altLang="zh-CN" sz="1200">
              <a:latin typeface="Garamond" charset="0"/>
            </a:endParaRPr>
          </a:p>
        </p:txBody>
      </p:sp>
      <p:sp>
        <p:nvSpPr>
          <p:cNvPr id="1313794" name="Title 1"/>
          <p:cNvSpPr>
            <a:spLocks noGrp="1"/>
          </p:cNvSpPr>
          <p:nvPr>
            <p:ph type="title" idx="4294967295"/>
          </p:nvPr>
        </p:nvSpPr>
        <p:spPr>
          <a:xfrm>
            <a:off x="0" y="428625"/>
            <a:ext cx="8229600" cy="1139825"/>
          </a:xfrm>
        </p:spPr>
        <p:txBody>
          <a:bodyPr/>
          <a:lstStyle/>
          <a:p>
            <a:pPr algn="ctr" eaLnBrk="1" hangingPunct="1"/>
            <a:r>
              <a:rPr lang="en-GB" altLang="zh-CN">
                <a:latin typeface="Garamond" charset="0"/>
                <a:ea typeface="宋体" charset="0"/>
              </a:rPr>
              <a:t>Software Architecture and SOA</a:t>
            </a:r>
          </a:p>
        </p:txBody>
      </p:sp>
      <p:sp>
        <p:nvSpPr>
          <p:cNvPr id="1313795" name="Content Placeholder 2"/>
          <p:cNvSpPr>
            <a:spLocks noGrp="1"/>
          </p:cNvSpPr>
          <p:nvPr>
            <p:ph idx="4294967295"/>
          </p:nvPr>
        </p:nvSpPr>
        <p:spPr>
          <a:xfrm>
            <a:off x="0" y="2071688"/>
            <a:ext cx="6929438" cy="4530725"/>
          </a:xfrm>
        </p:spPr>
        <p:txBody>
          <a:bodyPr/>
          <a:lstStyle/>
          <a:p>
            <a:pPr eaLnBrk="1" hangingPunct="1"/>
            <a:r>
              <a:rPr lang="en-GB" altLang="zh-CN" sz="2400">
                <a:latin typeface="Arial" charset="0"/>
                <a:ea typeface="宋体" charset="0"/>
              </a:rPr>
              <a:t>Service-oriented architecture is a special kind of software architecture that has several unique characteristics.</a:t>
            </a:r>
          </a:p>
          <a:p>
            <a:pPr eaLnBrk="1" hangingPunct="1"/>
            <a:endParaRPr lang="zh-CN" altLang="en-GB">
              <a:latin typeface="Arial" charset="0"/>
              <a:ea typeface="宋体" charset="0"/>
            </a:endParaRPr>
          </a:p>
        </p:txBody>
      </p:sp>
      <p:sp>
        <p:nvSpPr>
          <p:cNvPr id="131379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39D7406-98D5-AB43-BF0A-A64D14D27B39}" type="slidenum">
              <a:rPr lang="en-US" altLang="zh-CN" sz="1200">
                <a:latin typeface="Garamond" charset="0"/>
              </a:rPr>
              <a:pPr algn="r" eaLnBrk="1" hangingPunct="1"/>
              <a:t>631</a:t>
            </a:fld>
            <a:endParaRPr lang="en-US" altLang="zh-CN" sz="1200">
              <a:latin typeface="Garamond" charset="0"/>
            </a:endParaRPr>
          </a:p>
        </p:txBody>
      </p:sp>
      <p:sp>
        <p:nvSpPr>
          <p:cNvPr id="1313797"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BEF6B08-9894-6A4C-AD4B-2C3D8D92E508}" type="slidenum">
              <a:rPr lang="en-US" altLang="zh-CN" sz="1200">
                <a:latin typeface="Garamond" charset="0"/>
              </a:rPr>
              <a:pPr algn="r" eaLnBrk="1" hangingPunct="1"/>
              <a:t>631</a:t>
            </a:fld>
            <a:endParaRPr lang="en-US" altLang="zh-CN" sz="1200">
              <a:latin typeface="Garamond" charset="0"/>
            </a:endParaRPr>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4A2967F-12FB-7A4E-A314-F21E9C40626C}" type="slidenum">
              <a:rPr lang="en-US" altLang="zh-CN" sz="1200">
                <a:latin typeface="Garamond" charset="0"/>
              </a:rPr>
              <a:pPr eaLnBrk="1" hangingPunct="1"/>
              <a:t>632</a:t>
            </a:fld>
            <a:endParaRPr lang="en-US" altLang="zh-CN" sz="1200">
              <a:latin typeface="Garamond" charset="0"/>
            </a:endParaRPr>
          </a:p>
        </p:txBody>
      </p:sp>
      <p:sp>
        <p:nvSpPr>
          <p:cNvPr id="1314818" name="Title 1"/>
          <p:cNvSpPr>
            <a:spLocks noGrp="1"/>
          </p:cNvSpPr>
          <p:nvPr>
            <p:ph type="title" idx="4294967295"/>
          </p:nvPr>
        </p:nvSpPr>
        <p:spPr>
          <a:xfrm>
            <a:off x="0" y="277813"/>
            <a:ext cx="8229600" cy="1139825"/>
          </a:xfrm>
        </p:spPr>
        <p:txBody>
          <a:bodyPr/>
          <a:lstStyle/>
          <a:p>
            <a:pPr algn="ctr" eaLnBrk="1" hangingPunct="1"/>
            <a:r>
              <a:rPr lang="en-GB" altLang="zh-CN">
                <a:latin typeface="Garamond" charset="0"/>
                <a:ea typeface="宋体" charset="0"/>
              </a:rPr>
              <a:t>Service-oriented architecture (SOA) definition</a:t>
            </a:r>
          </a:p>
        </p:txBody>
      </p:sp>
      <p:sp>
        <p:nvSpPr>
          <p:cNvPr id="1314819" name="Content Placeholder 2"/>
          <p:cNvSpPr>
            <a:spLocks noGrp="1"/>
          </p:cNvSpPr>
          <p:nvPr>
            <p:ph idx="4294967295"/>
          </p:nvPr>
        </p:nvSpPr>
        <p:spPr>
          <a:xfrm>
            <a:off x="914400" y="1989138"/>
            <a:ext cx="8229600" cy="4530725"/>
          </a:xfrm>
        </p:spPr>
        <p:txBody>
          <a:bodyPr/>
          <a:lstStyle/>
          <a:p>
            <a:pPr eaLnBrk="1" hangingPunct="1">
              <a:buFont typeface="Wingdings" charset="0"/>
              <a:buNone/>
            </a:pPr>
            <a:r>
              <a:rPr lang="en-GB" altLang="zh-CN" sz="2800" i="1">
                <a:latin typeface="Arial" charset="0"/>
                <a:ea typeface="宋体" charset="0"/>
              </a:rPr>
              <a:t>    A service-oriented architecture is essentially a collection of services. These services communicate with each other. The communication can involve either simple data passing or it could involve two or more services coordinating some activity. Some means of connecting services to each other is needed.</a:t>
            </a:r>
          </a:p>
        </p:txBody>
      </p:sp>
      <p:sp>
        <p:nvSpPr>
          <p:cNvPr id="131482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914905D-08AF-5F46-AEEA-40BB47E1CF82}" type="slidenum">
              <a:rPr lang="en-US" altLang="zh-CN" sz="1200">
                <a:latin typeface="Garamond" charset="0"/>
              </a:rPr>
              <a:pPr algn="r" eaLnBrk="1" hangingPunct="1"/>
              <a:t>632</a:t>
            </a:fld>
            <a:endParaRPr lang="en-US" altLang="zh-CN" sz="1200">
              <a:latin typeface="Garamond" charset="0"/>
            </a:endParaRPr>
          </a:p>
        </p:txBody>
      </p:sp>
      <p:sp>
        <p:nvSpPr>
          <p:cNvPr id="1314821"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CAF3319-3100-9845-8851-19E2465CB5C4}" type="slidenum">
              <a:rPr lang="en-US" altLang="zh-CN" sz="1200">
                <a:latin typeface="Garamond" charset="0"/>
              </a:rPr>
              <a:pPr algn="r" eaLnBrk="1" hangingPunct="1"/>
              <a:t>632</a:t>
            </a:fld>
            <a:endParaRPr lang="en-US" altLang="zh-CN" sz="1200">
              <a:latin typeface="Garamond" charset="0"/>
            </a:endParaRPr>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6B8E692-45AC-894C-AF09-620B730B2349}" type="slidenum">
              <a:rPr lang="en-US" altLang="zh-CN" sz="1200">
                <a:latin typeface="Garamond" charset="0"/>
              </a:rPr>
              <a:pPr eaLnBrk="1" hangingPunct="1"/>
              <a:t>633</a:t>
            </a:fld>
            <a:endParaRPr lang="en-US" altLang="zh-CN" sz="1200">
              <a:latin typeface="Garamond" charset="0"/>
            </a:endParaRPr>
          </a:p>
        </p:txBody>
      </p:sp>
      <p:sp>
        <p:nvSpPr>
          <p:cNvPr id="1315842" name="Title 1"/>
          <p:cNvSpPr>
            <a:spLocks noGrp="1"/>
          </p:cNvSpPr>
          <p:nvPr>
            <p:ph type="title" idx="4294967295"/>
          </p:nvPr>
        </p:nvSpPr>
        <p:spPr>
          <a:xfrm>
            <a:off x="914400" y="285750"/>
            <a:ext cx="8229600" cy="1139825"/>
          </a:xfrm>
        </p:spPr>
        <p:txBody>
          <a:bodyPr anchor="ctr"/>
          <a:lstStyle/>
          <a:p>
            <a:pPr algn="ctr" eaLnBrk="1" hangingPunct="1"/>
            <a:r>
              <a:rPr lang="en-GB" altLang="zh-CN">
                <a:latin typeface="Garamond" charset="0"/>
                <a:ea typeface="宋体" charset="0"/>
              </a:rPr>
              <a:t>Services </a:t>
            </a:r>
            <a:r>
              <a:rPr lang="en-US" altLang="zh-CN">
                <a:latin typeface="Garamond" charset="0"/>
                <a:ea typeface="宋体" charset="0"/>
              </a:rPr>
              <a:t>,</a:t>
            </a:r>
            <a:r>
              <a:rPr lang="en-GB" altLang="zh-CN">
                <a:latin typeface="Garamond" charset="0"/>
                <a:ea typeface="宋体" charset="0"/>
              </a:rPr>
              <a:t>Web Services and SOA</a:t>
            </a:r>
          </a:p>
        </p:txBody>
      </p:sp>
      <p:sp>
        <p:nvSpPr>
          <p:cNvPr id="1315843" name="Content Placeholder 2"/>
          <p:cNvSpPr>
            <a:spLocks noGrp="1"/>
          </p:cNvSpPr>
          <p:nvPr>
            <p:ph idx="4294967295"/>
          </p:nvPr>
        </p:nvSpPr>
        <p:spPr>
          <a:xfrm>
            <a:off x="0" y="1600200"/>
            <a:ext cx="8229600" cy="4530725"/>
          </a:xfrm>
        </p:spPr>
        <p:txBody>
          <a:bodyPr/>
          <a:lstStyle/>
          <a:p>
            <a:pPr eaLnBrk="1" hangingPunct="1"/>
            <a:r>
              <a:rPr lang="en-GB" altLang="zh-CN" sz="2400" i="1">
                <a:latin typeface="Arial" charset="0"/>
                <a:ea typeface="宋体" charset="0"/>
              </a:rPr>
              <a:t>Web Services</a:t>
            </a:r>
            <a:r>
              <a:rPr lang="en-GB" altLang="zh-CN" sz="2400">
                <a:latin typeface="Arial" charset="0"/>
                <a:ea typeface="宋体" charset="0"/>
              </a:rPr>
              <a:t> refers to the technologies that allow for making connections.</a:t>
            </a:r>
          </a:p>
          <a:p>
            <a:pPr eaLnBrk="1" hangingPunct="1"/>
            <a:endParaRPr lang="en-GB" altLang="zh-CN" sz="2400">
              <a:latin typeface="Arial" charset="0"/>
              <a:ea typeface="宋体" charset="0"/>
            </a:endParaRPr>
          </a:p>
          <a:p>
            <a:pPr eaLnBrk="1" hangingPunct="1"/>
            <a:r>
              <a:rPr lang="en-GB" altLang="zh-CN" sz="2400">
                <a:latin typeface="Arial" charset="0"/>
                <a:ea typeface="宋体" charset="0"/>
              </a:rPr>
              <a:t> </a:t>
            </a:r>
            <a:r>
              <a:rPr lang="en-GB" altLang="zh-CN" sz="2400" b="1" i="1">
                <a:latin typeface="Arial" charset="0"/>
                <a:ea typeface="宋体" charset="0"/>
              </a:rPr>
              <a:t>Services</a:t>
            </a:r>
            <a:r>
              <a:rPr lang="en-GB" altLang="zh-CN" sz="2400">
                <a:latin typeface="Arial" charset="0"/>
                <a:ea typeface="宋体" charset="0"/>
              </a:rPr>
              <a:t> are what you connect together using Web Services. A service is the endpoint of a connection. Also, a service has some type of underlying computer system that supports the connection offered. </a:t>
            </a:r>
          </a:p>
          <a:p>
            <a:pPr eaLnBrk="1" hangingPunct="1"/>
            <a:endParaRPr lang="en-GB" altLang="zh-CN" sz="2400">
              <a:latin typeface="Arial" charset="0"/>
              <a:ea typeface="宋体" charset="0"/>
            </a:endParaRPr>
          </a:p>
          <a:p>
            <a:pPr eaLnBrk="1" hangingPunct="1"/>
            <a:r>
              <a:rPr lang="en-GB" altLang="zh-CN" sz="2400">
                <a:latin typeface="Arial" charset="0"/>
                <a:ea typeface="宋体" charset="0"/>
              </a:rPr>
              <a:t>The combination of services - internal and external to an organization - make up a </a:t>
            </a:r>
            <a:r>
              <a:rPr lang="en-GB" altLang="zh-CN" sz="2400" i="1">
                <a:latin typeface="Arial" charset="0"/>
                <a:ea typeface="宋体" charset="0"/>
              </a:rPr>
              <a:t>service-oriented architecture</a:t>
            </a:r>
            <a:r>
              <a:rPr lang="en-GB" altLang="zh-CN" sz="2400">
                <a:latin typeface="Arial" charset="0"/>
                <a:ea typeface="宋体" charset="0"/>
              </a:rPr>
              <a:t>.</a:t>
            </a:r>
          </a:p>
        </p:txBody>
      </p:sp>
      <p:sp>
        <p:nvSpPr>
          <p:cNvPr id="131584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A65AA49D-BD7C-9044-ACA8-71EBAB993CAA}" type="slidenum">
              <a:rPr lang="en-US" altLang="zh-CN" sz="1200">
                <a:latin typeface="Garamond" charset="0"/>
              </a:rPr>
              <a:pPr algn="r" eaLnBrk="1" hangingPunct="1"/>
              <a:t>633</a:t>
            </a:fld>
            <a:endParaRPr lang="en-US" altLang="zh-CN" sz="1200">
              <a:latin typeface="Garamond" charset="0"/>
            </a:endParaRPr>
          </a:p>
        </p:txBody>
      </p:sp>
      <p:sp>
        <p:nvSpPr>
          <p:cNvPr id="1315845"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44A60A7-98A5-064B-8E4A-3572720D4F03}" type="slidenum">
              <a:rPr lang="en-US" altLang="zh-CN" sz="1200">
                <a:latin typeface="Garamond" charset="0"/>
              </a:rPr>
              <a:pPr algn="r" eaLnBrk="1" hangingPunct="1"/>
              <a:t>633</a:t>
            </a:fld>
            <a:endParaRPr lang="en-US" altLang="zh-CN" sz="1200">
              <a:latin typeface="Garamond" charset="0"/>
            </a:endParaRP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07A4AD3-E80B-EB48-9883-C4CBC705D8C1}" type="slidenum">
              <a:rPr lang="en-US" altLang="zh-CN" sz="1200">
                <a:latin typeface="Garamond" charset="0"/>
              </a:rPr>
              <a:pPr eaLnBrk="1" hangingPunct="1"/>
              <a:t>634</a:t>
            </a:fld>
            <a:endParaRPr lang="en-US" altLang="zh-CN" sz="1200">
              <a:latin typeface="Garamond" charset="0"/>
            </a:endParaRPr>
          </a:p>
        </p:txBody>
      </p:sp>
      <p:sp>
        <p:nvSpPr>
          <p:cNvPr id="1316866" name="Title 1"/>
          <p:cNvSpPr>
            <a:spLocks noGrp="1"/>
          </p:cNvSpPr>
          <p:nvPr>
            <p:ph type="title" idx="4294967295"/>
          </p:nvPr>
        </p:nvSpPr>
        <p:spPr>
          <a:xfrm>
            <a:off x="0" y="277813"/>
            <a:ext cx="8229600" cy="1139825"/>
          </a:xfrm>
        </p:spPr>
        <p:txBody>
          <a:bodyPr/>
          <a:lstStyle/>
          <a:p>
            <a:pPr algn="ctr" eaLnBrk="1" hangingPunct="1"/>
            <a:r>
              <a:rPr lang="en-GB" altLang="zh-CN">
                <a:latin typeface="Garamond" charset="0"/>
                <a:ea typeface="宋体" charset="0"/>
              </a:rPr>
              <a:t>SOA Characteristics</a:t>
            </a:r>
          </a:p>
        </p:txBody>
      </p:sp>
      <p:sp>
        <p:nvSpPr>
          <p:cNvPr id="1316867" name="Content Placeholder 2"/>
          <p:cNvSpPr>
            <a:spLocks noGrp="1"/>
          </p:cNvSpPr>
          <p:nvPr>
            <p:ph idx="4294967295"/>
          </p:nvPr>
        </p:nvSpPr>
        <p:spPr>
          <a:xfrm>
            <a:off x="0" y="1600200"/>
            <a:ext cx="8229600" cy="4530725"/>
          </a:xfrm>
        </p:spPr>
        <p:txBody>
          <a:bodyPr/>
          <a:lstStyle/>
          <a:p>
            <a:pPr eaLnBrk="1" hangingPunct="1"/>
            <a:r>
              <a:rPr lang="en-GB" altLang="zh-CN" sz="2400" i="1">
                <a:latin typeface="Arial" charset="0"/>
                <a:ea typeface="宋体" charset="0"/>
              </a:rPr>
              <a:t>discoverable and dynamically bound.</a:t>
            </a:r>
          </a:p>
          <a:p>
            <a:pPr eaLnBrk="1" hangingPunct="1"/>
            <a:r>
              <a:rPr lang="en-GB" altLang="zh-CN" sz="2400" i="1">
                <a:latin typeface="Arial" charset="0"/>
                <a:ea typeface="宋体" charset="0"/>
              </a:rPr>
              <a:t>Self-contained and modular.</a:t>
            </a:r>
          </a:p>
          <a:p>
            <a:pPr eaLnBrk="1" hangingPunct="1"/>
            <a:r>
              <a:rPr lang="en-GB" altLang="zh-CN" sz="2400" i="1">
                <a:latin typeface="Arial" charset="0"/>
                <a:ea typeface="宋体" charset="0"/>
              </a:rPr>
              <a:t>interoperability.</a:t>
            </a:r>
          </a:p>
          <a:p>
            <a:pPr eaLnBrk="1" hangingPunct="1"/>
            <a:r>
              <a:rPr lang="en-GB" altLang="zh-CN" sz="2400" i="1">
                <a:latin typeface="Arial" charset="0"/>
                <a:ea typeface="宋体" charset="0"/>
              </a:rPr>
              <a:t>loosely coupled.</a:t>
            </a:r>
          </a:p>
          <a:p>
            <a:pPr eaLnBrk="1" hangingPunct="1"/>
            <a:r>
              <a:rPr lang="en-GB" altLang="zh-CN" sz="2400" i="1">
                <a:latin typeface="Arial" charset="0"/>
                <a:ea typeface="宋体" charset="0"/>
              </a:rPr>
              <a:t>network-addressable interface.</a:t>
            </a:r>
          </a:p>
          <a:p>
            <a:pPr eaLnBrk="1" hangingPunct="1"/>
            <a:r>
              <a:rPr lang="en-GB" altLang="zh-CN" sz="2400" i="1">
                <a:latin typeface="Arial" charset="0"/>
                <a:ea typeface="宋体" charset="0"/>
              </a:rPr>
              <a:t>coarse-grained interfaces.</a:t>
            </a:r>
          </a:p>
          <a:p>
            <a:pPr eaLnBrk="1" hangingPunct="1"/>
            <a:r>
              <a:rPr lang="en-GB" altLang="zh-CN" sz="2400" i="1">
                <a:latin typeface="Arial" charset="0"/>
                <a:ea typeface="宋体" charset="0"/>
              </a:rPr>
              <a:t>location-transparent.</a:t>
            </a:r>
          </a:p>
          <a:p>
            <a:pPr eaLnBrk="1" hangingPunct="1"/>
            <a:r>
              <a:rPr lang="en-GB" altLang="zh-CN" sz="2400" i="1">
                <a:latin typeface="Arial" charset="0"/>
                <a:ea typeface="宋体" charset="0"/>
              </a:rPr>
              <a:t>composable.</a:t>
            </a:r>
          </a:p>
          <a:p>
            <a:pPr eaLnBrk="1" hangingPunct="1"/>
            <a:r>
              <a:rPr lang="en-GB" altLang="zh-CN" sz="2400" i="1">
                <a:latin typeface="Arial" charset="0"/>
                <a:ea typeface="宋体" charset="0"/>
              </a:rPr>
              <a:t>self-healing.</a:t>
            </a:r>
          </a:p>
        </p:txBody>
      </p:sp>
      <p:sp>
        <p:nvSpPr>
          <p:cNvPr id="131686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E12888D-0C16-7846-9B15-50E576C5E7FE}" type="slidenum">
              <a:rPr lang="en-US" altLang="zh-CN" sz="1200">
                <a:latin typeface="Garamond" charset="0"/>
              </a:rPr>
              <a:pPr algn="r" eaLnBrk="1" hangingPunct="1"/>
              <a:t>634</a:t>
            </a:fld>
            <a:endParaRPr lang="en-US" altLang="zh-CN" sz="1200">
              <a:latin typeface="Garamond" charset="0"/>
            </a:endParaRPr>
          </a:p>
        </p:txBody>
      </p:sp>
      <p:sp>
        <p:nvSpPr>
          <p:cNvPr id="1316869"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8BD3A08-3164-CC40-96C0-00FFFB8453CD}" type="slidenum">
              <a:rPr lang="en-US" altLang="zh-CN" sz="1200">
                <a:latin typeface="Garamond" charset="0"/>
              </a:rPr>
              <a:pPr algn="r" eaLnBrk="1" hangingPunct="1"/>
              <a:t>634</a:t>
            </a:fld>
            <a:endParaRPr lang="en-US" altLang="zh-CN" sz="1200">
              <a:latin typeface="Garamond" charset="0"/>
            </a:endParaRP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8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51FF9A0-ADB2-6243-AD40-2CBE79AC3168}" type="slidenum">
              <a:rPr lang="en-US" altLang="zh-CN" sz="1200">
                <a:latin typeface="Garamond" charset="0"/>
              </a:rPr>
              <a:pPr eaLnBrk="1" hangingPunct="1"/>
              <a:t>635</a:t>
            </a:fld>
            <a:endParaRPr lang="en-US" altLang="zh-CN" sz="1200">
              <a:latin typeface="Garamond" charset="0"/>
            </a:endParaRPr>
          </a:p>
        </p:txBody>
      </p:sp>
      <p:sp>
        <p:nvSpPr>
          <p:cNvPr id="1317890" name="Title 1"/>
          <p:cNvSpPr>
            <a:spLocks noGrp="1"/>
          </p:cNvSpPr>
          <p:nvPr>
            <p:ph type="title" idx="4294967295"/>
          </p:nvPr>
        </p:nvSpPr>
        <p:spPr>
          <a:xfrm>
            <a:off x="914400" y="476250"/>
            <a:ext cx="8229600" cy="1139825"/>
          </a:xfrm>
        </p:spPr>
        <p:txBody>
          <a:bodyPr/>
          <a:lstStyle/>
          <a:p>
            <a:pPr algn="ctr" eaLnBrk="1" hangingPunct="1"/>
            <a:r>
              <a:rPr lang="en-GB" altLang="zh-CN" b="1">
                <a:latin typeface="Garamond" charset="0"/>
                <a:ea typeface="宋体" charset="0"/>
              </a:rPr>
              <a:t>SOA Basics</a:t>
            </a:r>
            <a:endParaRPr lang="en-GB" altLang="zh-CN">
              <a:latin typeface="Garamond" charset="0"/>
              <a:ea typeface="宋体" charset="0"/>
            </a:endParaRPr>
          </a:p>
        </p:txBody>
      </p:sp>
      <p:sp>
        <p:nvSpPr>
          <p:cNvPr id="1317891" name="Content Placeholder 2"/>
          <p:cNvSpPr>
            <a:spLocks noGrp="1"/>
          </p:cNvSpPr>
          <p:nvPr>
            <p:ph idx="4294967295"/>
          </p:nvPr>
        </p:nvSpPr>
        <p:spPr>
          <a:xfrm>
            <a:off x="0" y="1600200"/>
            <a:ext cx="8229600" cy="4530725"/>
          </a:xfrm>
        </p:spPr>
        <p:txBody>
          <a:bodyPr/>
          <a:lstStyle/>
          <a:p>
            <a:pPr eaLnBrk="1" hangingPunct="1"/>
            <a:r>
              <a:rPr lang="en-GB" altLang="zh-CN" sz="2400">
                <a:latin typeface="Arial" charset="0"/>
                <a:ea typeface="宋体" charset="0"/>
              </a:rPr>
              <a:t>In most cases, an SOA will be implemented using a variety of standards, the most common being:</a:t>
            </a:r>
          </a:p>
          <a:p>
            <a:pPr eaLnBrk="1" hangingPunct="1"/>
            <a:endParaRPr lang="en-GB" altLang="zh-CN" sz="2400">
              <a:latin typeface="Arial" charset="0"/>
              <a:ea typeface="宋体" charset="0"/>
            </a:endParaRPr>
          </a:p>
          <a:p>
            <a:pPr eaLnBrk="1" hangingPunct="1">
              <a:buFont typeface="Wingdings" charset="0"/>
              <a:buNone/>
            </a:pPr>
            <a:r>
              <a:rPr lang="en-GB" altLang="zh-CN" sz="2400">
                <a:latin typeface="Arial" charset="0"/>
                <a:ea typeface="宋体" charset="0"/>
              </a:rPr>
              <a:t> </a:t>
            </a:r>
          </a:p>
          <a:p>
            <a:pPr eaLnBrk="1" hangingPunct="1"/>
            <a:endParaRPr lang="en-GB" altLang="zh-CN" sz="2400">
              <a:latin typeface="Arial" charset="0"/>
              <a:ea typeface="宋体" charset="0"/>
            </a:endParaRPr>
          </a:p>
          <a:p>
            <a:pPr eaLnBrk="1" hangingPunct="1"/>
            <a:endParaRPr lang="en-GB" altLang="zh-CN" sz="2400">
              <a:latin typeface="Arial" charset="0"/>
              <a:ea typeface="宋体" charset="0"/>
            </a:endParaRPr>
          </a:p>
          <a:p>
            <a:pPr eaLnBrk="1" hangingPunct="1"/>
            <a:endParaRPr lang="en-GB" altLang="zh-CN" sz="2400">
              <a:latin typeface="Arial" charset="0"/>
              <a:ea typeface="宋体" charset="0"/>
            </a:endParaRPr>
          </a:p>
          <a:p>
            <a:pPr eaLnBrk="1" hangingPunct="1"/>
            <a:r>
              <a:rPr lang="en-GB" altLang="zh-CN" sz="2400">
                <a:latin typeface="Arial" charset="0"/>
                <a:ea typeface="宋体" charset="0"/>
              </a:rPr>
              <a:t>These latter three standards work together to deliver messages between services much in the same way as the post office. 	</a:t>
            </a:r>
          </a:p>
        </p:txBody>
      </p:sp>
      <p:sp>
        <p:nvSpPr>
          <p:cNvPr id="131789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3817AB84-16FF-6147-BBA7-CAE47D47AF96}" type="slidenum">
              <a:rPr lang="en-US" altLang="zh-CN" sz="1200">
                <a:latin typeface="Garamond" charset="0"/>
              </a:rPr>
              <a:pPr algn="r" eaLnBrk="1" hangingPunct="1"/>
              <a:t>635</a:t>
            </a:fld>
            <a:endParaRPr lang="en-US" altLang="zh-CN" sz="1200">
              <a:latin typeface="Garamond" charset="0"/>
            </a:endParaRPr>
          </a:p>
        </p:txBody>
      </p:sp>
      <p:sp>
        <p:nvSpPr>
          <p:cNvPr id="1317893"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ED10EA2-B415-8543-9EEA-585FA8AF117D}" type="slidenum">
              <a:rPr lang="en-US" altLang="zh-CN" sz="1200">
                <a:latin typeface="Garamond" charset="0"/>
              </a:rPr>
              <a:pPr algn="r" eaLnBrk="1" hangingPunct="1"/>
              <a:t>635</a:t>
            </a:fld>
            <a:endParaRPr lang="en-US" altLang="zh-CN" sz="1200">
              <a:latin typeface="Garamond" charset="0"/>
            </a:endParaRPr>
          </a:p>
        </p:txBody>
      </p:sp>
      <p:sp>
        <p:nvSpPr>
          <p:cNvPr id="1317894" name="Rectangle 4"/>
          <p:cNvSpPr>
            <a:spLocks noChangeArrowheads="1"/>
          </p:cNvSpPr>
          <p:nvPr/>
        </p:nvSpPr>
        <p:spPr bwMode="auto">
          <a:xfrm>
            <a:off x="1285875" y="2571750"/>
            <a:ext cx="4572000" cy="1938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buClr>
                <a:schemeClr val="tx2"/>
              </a:buClr>
              <a:buFont typeface="Wingdings" charset="0"/>
              <a:buChar char="q"/>
            </a:pPr>
            <a:r>
              <a:rPr lang="en-GB" altLang="zh-CN" sz="2000"/>
              <a:t>HTTP</a:t>
            </a:r>
          </a:p>
          <a:p>
            <a:pPr>
              <a:buClr>
                <a:schemeClr val="tx2"/>
              </a:buClr>
              <a:buFont typeface="Wingdings" charset="0"/>
              <a:buChar char="q"/>
            </a:pPr>
            <a:r>
              <a:rPr lang="en-GB" altLang="zh-CN" sz="2000"/>
              <a:t> WSDL (Web Services Definition Language)</a:t>
            </a:r>
          </a:p>
          <a:p>
            <a:pPr>
              <a:buClr>
                <a:schemeClr val="tx2"/>
              </a:buClr>
              <a:buFont typeface="Wingdings" charset="0"/>
              <a:buChar char="q"/>
            </a:pPr>
            <a:r>
              <a:rPr lang="en-GB" altLang="zh-CN" sz="2000"/>
              <a:t> SOAP (Simple Object Access Protocol),</a:t>
            </a:r>
          </a:p>
          <a:p>
            <a:pPr>
              <a:buClr>
                <a:schemeClr val="tx2"/>
              </a:buClr>
              <a:buFont typeface="Wingdings" charset="0"/>
              <a:buChar char="q"/>
            </a:pPr>
            <a:r>
              <a:rPr lang="en-GB" altLang="zh-CN" sz="2000"/>
              <a:t>XML (eXtensible Markup Language)</a:t>
            </a: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7A55A5D-0956-1D4D-86C4-7B67F94929E3}" type="slidenum">
              <a:rPr lang="en-US" altLang="zh-CN" sz="1200">
                <a:latin typeface="Garamond" charset="0"/>
              </a:rPr>
              <a:pPr eaLnBrk="1" hangingPunct="1"/>
              <a:t>636</a:t>
            </a:fld>
            <a:endParaRPr lang="en-US" altLang="zh-CN" sz="1200">
              <a:latin typeface="Garamond" charset="0"/>
            </a:endParaRPr>
          </a:p>
        </p:txBody>
      </p:sp>
      <p:sp>
        <p:nvSpPr>
          <p:cNvPr id="1318914" name="Content Placeholder 2"/>
          <p:cNvSpPr>
            <a:spLocks noGrp="1"/>
          </p:cNvSpPr>
          <p:nvPr>
            <p:ph idx="4294967295"/>
          </p:nvPr>
        </p:nvSpPr>
        <p:spPr>
          <a:xfrm>
            <a:off x="3214688" y="4005263"/>
            <a:ext cx="5929312" cy="1924050"/>
          </a:xfrm>
        </p:spPr>
        <p:txBody>
          <a:bodyPr/>
          <a:lstStyle/>
          <a:p>
            <a:pPr eaLnBrk="1" hangingPunct="1">
              <a:buFont typeface="Wingdings" charset="0"/>
              <a:buNone/>
            </a:pPr>
            <a:r>
              <a:rPr lang="en-GB" altLang="zh-CN" sz="2400">
                <a:latin typeface="Arial" charset="0"/>
                <a:ea typeface="宋体" charset="0"/>
              </a:rPr>
              <a:t>WSDL </a:t>
            </a:r>
            <a:r>
              <a:rPr lang="zh-CN" altLang="en-GB" sz="2400">
                <a:latin typeface="Arial" charset="0"/>
                <a:ea typeface="宋体" charset="0"/>
              </a:rPr>
              <a:t>􀃆 </a:t>
            </a:r>
            <a:r>
              <a:rPr lang="en-GB" altLang="zh-CN" sz="2400">
                <a:latin typeface="Arial" charset="0"/>
                <a:ea typeface="宋体" charset="0"/>
              </a:rPr>
              <a:t>Entry in an address book </a:t>
            </a:r>
          </a:p>
          <a:p>
            <a:pPr eaLnBrk="1" hangingPunct="1">
              <a:buFont typeface="Wingdings" charset="0"/>
              <a:buNone/>
            </a:pPr>
            <a:r>
              <a:rPr lang="fr-FR" altLang="zh-CN" sz="2400">
                <a:latin typeface="Arial" charset="0"/>
                <a:ea typeface="宋体" charset="0"/>
              </a:rPr>
              <a:t>HTTP </a:t>
            </a:r>
            <a:r>
              <a:rPr lang="fr-FR" sz="2400">
                <a:latin typeface="Arial" charset="0"/>
                <a:ea typeface="宋体" charset="0"/>
              </a:rPr>
              <a:t>􀃆  </a:t>
            </a:r>
            <a:r>
              <a:rPr lang="fr-FR" altLang="zh-CN" sz="2400">
                <a:latin typeface="Arial" charset="0"/>
                <a:ea typeface="宋体" charset="0"/>
              </a:rPr>
              <a:t>Postal carrier (transportation) </a:t>
            </a:r>
          </a:p>
          <a:p>
            <a:pPr eaLnBrk="1" hangingPunct="1">
              <a:buFont typeface="Wingdings" charset="0"/>
              <a:buNone/>
            </a:pPr>
            <a:r>
              <a:rPr lang="en-GB" altLang="zh-CN" sz="2400">
                <a:latin typeface="Arial" charset="0"/>
                <a:ea typeface="宋体" charset="0"/>
              </a:rPr>
              <a:t>SOAP </a:t>
            </a:r>
            <a:r>
              <a:rPr lang="zh-CN" altLang="en-GB" sz="2400">
                <a:latin typeface="Arial" charset="0"/>
                <a:ea typeface="宋体" charset="0"/>
              </a:rPr>
              <a:t>􀃆  </a:t>
            </a:r>
            <a:r>
              <a:rPr lang="en-GB" altLang="zh-CN" sz="2400">
                <a:latin typeface="Arial" charset="0"/>
                <a:ea typeface="宋体" charset="0"/>
              </a:rPr>
              <a:t>Envelope (encapsulation) </a:t>
            </a:r>
          </a:p>
          <a:p>
            <a:pPr eaLnBrk="1" hangingPunct="1">
              <a:buFont typeface="Wingdings" charset="0"/>
              <a:buNone/>
            </a:pPr>
            <a:r>
              <a:rPr lang="en-GB" altLang="zh-CN" sz="2400">
                <a:latin typeface="Arial" charset="0"/>
                <a:ea typeface="宋体" charset="0"/>
              </a:rPr>
              <a:t>XML </a:t>
            </a:r>
            <a:r>
              <a:rPr lang="zh-CN" altLang="en-GB" sz="2400">
                <a:latin typeface="Arial" charset="0"/>
                <a:ea typeface="宋体" charset="0"/>
              </a:rPr>
              <a:t>􀃆    </a:t>
            </a:r>
            <a:r>
              <a:rPr lang="en-GB" altLang="zh-CN" sz="2400">
                <a:latin typeface="Arial" charset="0"/>
                <a:ea typeface="宋体" charset="0"/>
              </a:rPr>
              <a:t>Letter (message</a:t>
            </a:r>
            <a:r>
              <a:rPr lang="en-GB" altLang="zh-CN">
                <a:latin typeface="Arial" charset="0"/>
                <a:ea typeface="宋体" charset="0"/>
              </a:rPr>
              <a:t>) 	</a:t>
            </a:r>
          </a:p>
          <a:p>
            <a:pPr eaLnBrk="1" hangingPunct="1"/>
            <a:endParaRPr lang="en-GB" altLang="zh-CN">
              <a:latin typeface="Arial" charset="0"/>
              <a:ea typeface="宋体" charset="0"/>
            </a:endParaRPr>
          </a:p>
          <a:p>
            <a:pPr eaLnBrk="1" hangingPunct="1">
              <a:buFont typeface="Wingdings" charset="0"/>
              <a:buNone/>
            </a:pPr>
            <a:r>
              <a:rPr lang="en-GB" altLang="zh-CN">
                <a:latin typeface="Arial" charset="0"/>
                <a:ea typeface="宋体" charset="0"/>
              </a:rPr>
              <a:t>	</a:t>
            </a:r>
            <a:endParaRPr lang="en-GB" altLang="zh-CN" sz="1600">
              <a:latin typeface="Arial" charset="0"/>
              <a:ea typeface="宋体" charset="0"/>
            </a:endParaRPr>
          </a:p>
          <a:p>
            <a:pPr eaLnBrk="1" hangingPunct="1">
              <a:buFont typeface="Wingdings" charset="0"/>
              <a:buNone/>
            </a:pPr>
            <a:endParaRPr lang="en-GB" altLang="zh-CN">
              <a:latin typeface="Arial" charset="0"/>
              <a:ea typeface="宋体" charset="0"/>
            </a:endParaRPr>
          </a:p>
          <a:p>
            <a:pPr eaLnBrk="1" hangingPunct="1"/>
            <a:endParaRPr lang="zh-CN" altLang="en-GB">
              <a:latin typeface="Arial" charset="0"/>
              <a:ea typeface="宋体" charset="0"/>
            </a:endParaRPr>
          </a:p>
        </p:txBody>
      </p:sp>
      <p:sp>
        <p:nvSpPr>
          <p:cNvPr id="1318915"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3781DFF-46C1-D942-A455-A7F0C1E6868A}" type="slidenum">
              <a:rPr lang="en-US" altLang="zh-CN" sz="1200">
                <a:latin typeface="Garamond" charset="0"/>
              </a:rPr>
              <a:pPr algn="r" eaLnBrk="1" hangingPunct="1"/>
              <a:t>636</a:t>
            </a:fld>
            <a:endParaRPr lang="en-US" altLang="zh-CN" sz="1200">
              <a:latin typeface="Garamond" charset="0"/>
            </a:endParaRPr>
          </a:p>
        </p:txBody>
      </p:sp>
      <p:sp>
        <p:nvSpPr>
          <p:cNvPr id="1318916"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EFD4023-3166-7B40-B4FE-607FB4028EA1}" type="slidenum">
              <a:rPr lang="en-US" altLang="zh-CN" sz="1200">
                <a:latin typeface="Garamond" charset="0"/>
              </a:rPr>
              <a:pPr algn="r" eaLnBrk="1" hangingPunct="1"/>
              <a:t>636</a:t>
            </a:fld>
            <a:endParaRPr lang="en-US" altLang="zh-CN" sz="1200">
              <a:latin typeface="Garamond" charset="0"/>
            </a:endParaRPr>
          </a:p>
        </p:txBody>
      </p:sp>
      <p:cxnSp>
        <p:nvCxnSpPr>
          <p:cNvPr id="6" name="Straight Arrow Connector 5"/>
          <p:cNvCxnSpPr>
            <a:cxnSpLocks noChangeShapeType="1"/>
          </p:cNvCxnSpPr>
          <p:nvPr/>
        </p:nvCxnSpPr>
        <p:spPr bwMode="auto">
          <a:xfrm>
            <a:off x="2571750" y="4214813"/>
            <a:ext cx="428625" cy="1587"/>
          </a:xfrm>
          <a:prstGeom prst="straightConnector1">
            <a:avLst/>
          </a:prstGeom>
          <a:noFill/>
          <a:ln w="38100">
            <a:solidFill>
              <a:schemeClr val="tx1"/>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17" name="Straight Arrow Connector 16"/>
          <p:cNvCxnSpPr>
            <a:cxnSpLocks noChangeShapeType="1"/>
          </p:cNvCxnSpPr>
          <p:nvPr/>
        </p:nvCxnSpPr>
        <p:spPr bwMode="auto">
          <a:xfrm>
            <a:off x="2571750" y="4643438"/>
            <a:ext cx="428625" cy="1587"/>
          </a:xfrm>
          <a:prstGeom prst="straightConnector1">
            <a:avLst/>
          </a:prstGeom>
          <a:noFill/>
          <a:ln w="38100">
            <a:solidFill>
              <a:schemeClr val="tx1"/>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18" name="Straight Arrow Connector 17"/>
          <p:cNvCxnSpPr>
            <a:cxnSpLocks noChangeShapeType="1"/>
          </p:cNvCxnSpPr>
          <p:nvPr/>
        </p:nvCxnSpPr>
        <p:spPr bwMode="auto">
          <a:xfrm>
            <a:off x="2571750" y="5072063"/>
            <a:ext cx="428625" cy="1587"/>
          </a:xfrm>
          <a:prstGeom prst="straightConnector1">
            <a:avLst/>
          </a:prstGeom>
          <a:noFill/>
          <a:ln w="38100">
            <a:solidFill>
              <a:schemeClr val="tx1"/>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19" name="Straight Arrow Connector 18"/>
          <p:cNvCxnSpPr>
            <a:cxnSpLocks noChangeShapeType="1"/>
          </p:cNvCxnSpPr>
          <p:nvPr/>
        </p:nvCxnSpPr>
        <p:spPr bwMode="auto">
          <a:xfrm>
            <a:off x="2571750" y="5643563"/>
            <a:ext cx="428625" cy="1587"/>
          </a:xfrm>
          <a:prstGeom prst="straightConnector1">
            <a:avLst/>
          </a:prstGeom>
          <a:noFill/>
          <a:ln w="38100">
            <a:solidFill>
              <a:schemeClr val="tx1"/>
            </a:solidFill>
            <a:round/>
            <a:headEnd/>
            <a:tailEnd type="arrow"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pic>
        <p:nvPicPr>
          <p:cNvPr id="13189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428625"/>
            <a:ext cx="4643437" cy="3430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D59EF22-A24D-3344-9CD2-23D1873DFDB5}" type="slidenum">
              <a:rPr lang="en-US" altLang="zh-CN" sz="1200">
                <a:latin typeface="Garamond" charset="0"/>
              </a:rPr>
              <a:pPr eaLnBrk="1" hangingPunct="1"/>
              <a:t>637</a:t>
            </a:fld>
            <a:endParaRPr lang="en-US" altLang="zh-CN" sz="1200">
              <a:latin typeface="Garamond" charset="0"/>
            </a:endParaRPr>
          </a:p>
        </p:txBody>
      </p:sp>
      <p:sp>
        <p:nvSpPr>
          <p:cNvPr id="1319938" name="Title 1"/>
          <p:cNvSpPr>
            <a:spLocks noGrp="1"/>
          </p:cNvSpPr>
          <p:nvPr>
            <p:ph type="title" idx="4294967295"/>
          </p:nvPr>
        </p:nvSpPr>
        <p:spPr>
          <a:xfrm>
            <a:off x="914400" y="500063"/>
            <a:ext cx="8229600" cy="1139825"/>
          </a:xfrm>
        </p:spPr>
        <p:txBody>
          <a:bodyPr/>
          <a:lstStyle/>
          <a:p>
            <a:pPr algn="ctr" eaLnBrk="1" hangingPunct="1"/>
            <a:r>
              <a:rPr lang="en-GB" altLang="zh-CN">
                <a:latin typeface="Garamond" charset="0"/>
                <a:ea typeface="宋体" charset="0"/>
              </a:rPr>
              <a:t>SOA Elements</a:t>
            </a:r>
            <a:br>
              <a:rPr lang="en-GB" altLang="zh-CN">
                <a:latin typeface="Garamond" charset="0"/>
                <a:ea typeface="宋体" charset="0"/>
              </a:rPr>
            </a:br>
            <a:endParaRPr lang="en-GB" altLang="zh-CN">
              <a:latin typeface="Garamond" charset="0"/>
              <a:ea typeface="宋体" charset="0"/>
            </a:endParaRPr>
          </a:p>
        </p:txBody>
      </p:sp>
      <p:pic>
        <p:nvPicPr>
          <p:cNvPr id="1319939" name="Content Placeholder 5" descr="450px-SOA_Elements.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3500438" y="1571625"/>
            <a:ext cx="5643562" cy="3711575"/>
          </a:xfrm>
        </p:spPr>
      </p:pic>
      <p:sp>
        <p:nvSpPr>
          <p:cNvPr id="131994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2DE77F1-A057-0F45-AF0A-BE26958306EB}" type="slidenum">
              <a:rPr lang="en-US" altLang="zh-CN" sz="1200">
                <a:latin typeface="Garamond" charset="0"/>
              </a:rPr>
              <a:pPr algn="r" eaLnBrk="1" hangingPunct="1"/>
              <a:t>637</a:t>
            </a:fld>
            <a:endParaRPr lang="en-US" altLang="zh-CN" sz="1200">
              <a:latin typeface="Garamond" charset="0"/>
            </a:endParaRPr>
          </a:p>
        </p:txBody>
      </p:sp>
      <p:sp>
        <p:nvSpPr>
          <p:cNvPr id="1319941"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DD405A5-61FA-FA47-892E-D3362BFF3DCD}" type="slidenum">
              <a:rPr lang="en-US" altLang="zh-CN" sz="1200">
                <a:latin typeface="Garamond" charset="0"/>
              </a:rPr>
              <a:pPr algn="r" eaLnBrk="1" hangingPunct="1"/>
              <a:t>637</a:t>
            </a:fld>
            <a:endParaRPr lang="en-US" altLang="zh-CN" sz="1200">
              <a:latin typeface="Garamond" charset="0"/>
            </a:endParaRP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914B21A-3F69-D440-9FFB-83A8E45A8336}" type="slidenum">
              <a:rPr lang="en-US" altLang="zh-CN" sz="1200">
                <a:latin typeface="Garamond" charset="0"/>
              </a:rPr>
              <a:pPr eaLnBrk="1" hangingPunct="1"/>
              <a:t>638</a:t>
            </a:fld>
            <a:endParaRPr lang="en-US" altLang="zh-CN" sz="1200">
              <a:latin typeface="Garamond" charset="0"/>
            </a:endParaRPr>
          </a:p>
        </p:txBody>
      </p:sp>
      <p:sp>
        <p:nvSpPr>
          <p:cNvPr id="1320962" name="Title 1"/>
          <p:cNvSpPr>
            <a:spLocks noGrp="1"/>
          </p:cNvSpPr>
          <p:nvPr>
            <p:ph type="title" idx="4294967295"/>
          </p:nvPr>
        </p:nvSpPr>
        <p:spPr>
          <a:xfrm>
            <a:off x="0" y="277813"/>
            <a:ext cx="8229600" cy="1139825"/>
          </a:xfrm>
        </p:spPr>
        <p:txBody>
          <a:bodyPr/>
          <a:lstStyle/>
          <a:p>
            <a:pPr algn="ctr" eaLnBrk="1" hangingPunct="1"/>
            <a:r>
              <a:rPr lang="en-GB" altLang="zh-CN">
                <a:latin typeface="Garamond" charset="0"/>
                <a:ea typeface="宋体" charset="0"/>
              </a:rPr>
              <a:t>SOA meta-model</a:t>
            </a:r>
          </a:p>
        </p:txBody>
      </p:sp>
      <p:pic>
        <p:nvPicPr>
          <p:cNvPr id="1320963" name="Content Placeholder 4" descr="450px-SOA_Metamodel_svg.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857500" y="928688"/>
            <a:ext cx="6286500" cy="5197475"/>
          </a:xfrm>
        </p:spPr>
      </p:pic>
      <p:sp>
        <p:nvSpPr>
          <p:cNvPr id="132096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BF661EF-81A9-C244-ADE1-1012C5E9DA40}" type="slidenum">
              <a:rPr lang="en-US" altLang="zh-CN" sz="1200">
                <a:latin typeface="Garamond" charset="0"/>
              </a:rPr>
              <a:pPr algn="r" eaLnBrk="1" hangingPunct="1"/>
              <a:t>638</a:t>
            </a:fld>
            <a:endParaRPr lang="en-US" altLang="zh-CN" sz="1200">
              <a:latin typeface="Garamond" charset="0"/>
            </a:endParaRPr>
          </a:p>
        </p:txBody>
      </p:sp>
      <p:sp>
        <p:nvSpPr>
          <p:cNvPr id="1320965"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01626D0-AE8F-6C48-9242-A48C53BF7018}" type="slidenum">
              <a:rPr lang="en-US" altLang="zh-CN" sz="1200">
                <a:latin typeface="Garamond" charset="0"/>
              </a:rPr>
              <a:pPr algn="r" eaLnBrk="1" hangingPunct="1"/>
              <a:t>638</a:t>
            </a:fld>
            <a:endParaRPr lang="en-US" altLang="zh-CN" sz="1200">
              <a:latin typeface="Garamond" charset="0"/>
            </a:endParaRPr>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36920D1-0E8A-E742-9198-721B7820BA82}" type="slidenum">
              <a:rPr lang="en-US" altLang="zh-CN" sz="1200">
                <a:latin typeface="Garamond" charset="0"/>
              </a:rPr>
              <a:pPr eaLnBrk="1" hangingPunct="1"/>
              <a:t>639</a:t>
            </a:fld>
            <a:endParaRPr lang="en-US" altLang="zh-CN" sz="1200">
              <a:latin typeface="Garamond" charset="0"/>
            </a:endParaRPr>
          </a:p>
        </p:txBody>
      </p:sp>
      <p:sp>
        <p:nvSpPr>
          <p:cNvPr id="1321986" name="Title 1"/>
          <p:cNvSpPr>
            <a:spLocks noGrp="1"/>
          </p:cNvSpPr>
          <p:nvPr>
            <p:ph type="title" idx="4294967295"/>
          </p:nvPr>
        </p:nvSpPr>
        <p:spPr>
          <a:xfrm>
            <a:off x="0" y="277813"/>
            <a:ext cx="8229600" cy="1139825"/>
          </a:xfrm>
        </p:spPr>
        <p:txBody>
          <a:bodyPr/>
          <a:lstStyle/>
          <a:p>
            <a:pPr algn="ctr" eaLnBrk="1" hangingPunct="1"/>
            <a:r>
              <a:rPr lang="en-GB" altLang="zh-CN">
                <a:latin typeface="Garamond" charset="0"/>
                <a:ea typeface="宋体" charset="0"/>
              </a:rPr>
              <a:t>Service-oriented modeling framework (SOMF)</a:t>
            </a:r>
          </a:p>
        </p:txBody>
      </p:sp>
      <p:sp>
        <p:nvSpPr>
          <p:cNvPr id="1321987" name="Content Placeholder 2"/>
          <p:cNvSpPr>
            <a:spLocks noGrp="1"/>
          </p:cNvSpPr>
          <p:nvPr>
            <p:ph idx="4294967295"/>
          </p:nvPr>
        </p:nvSpPr>
        <p:spPr>
          <a:xfrm>
            <a:off x="0" y="2071688"/>
            <a:ext cx="8229600" cy="4530725"/>
          </a:xfrm>
        </p:spPr>
        <p:txBody>
          <a:bodyPr/>
          <a:lstStyle/>
          <a:p>
            <a:pPr eaLnBrk="1" hangingPunct="1"/>
            <a:r>
              <a:rPr lang="en-GB" altLang="zh-CN" sz="2400">
                <a:latin typeface="Arial" charset="0"/>
                <a:ea typeface="宋体" charset="0"/>
              </a:rPr>
              <a:t>SOMF offers a modeling language and a work structure or "map" depicting the various components that contribute to a successful service-oriented modeling approach.</a:t>
            </a:r>
          </a:p>
          <a:p>
            <a:pPr eaLnBrk="1" hangingPunct="1"/>
            <a:r>
              <a:rPr lang="en-GB" altLang="zh-CN" sz="2400">
                <a:latin typeface="Arial" charset="0"/>
                <a:ea typeface="宋体" charset="0"/>
              </a:rPr>
              <a:t>The model enables practitioners to craft a project plan and to identify the milestones of a service-oriented initiative.</a:t>
            </a:r>
          </a:p>
          <a:p>
            <a:pPr eaLnBrk="1" hangingPunct="1"/>
            <a:r>
              <a:rPr lang="en-GB" altLang="zh-CN" sz="2400">
                <a:latin typeface="Arial" charset="0"/>
                <a:ea typeface="宋体" charset="0"/>
              </a:rPr>
              <a:t>SOMF also provides a common modeling notation to address alignment between business and IT organizations.</a:t>
            </a:r>
          </a:p>
          <a:p>
            <a:pPr eaLnBrk="1" hangingPunct="1"/>
            <a:endParaRPr lang="en-GB" altLang="zh-CN">
              <a:latin typeface="Arial" charset="0"/>
              <a:ea typeface="宋体" charset="0"/>
            </a:endParaRPr>
          </a:p>
        </p:txBody>
      </p:sp>
      <p:sp>
        <p:nvSpPr>
          <p:cNvPr id="132198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A582EDB5-B7F7-7D44-9798-79751F233E15}" type="slidenum">
              <a:rPr lang="en-US" altLang="zh-CN" sz="1200">
                <a:latin typeface="Garamond" charset="0"/>
              </a:rPr>
              <a:pPr algn="r" eaLnBrk="1" hangingPunct="1"/>
              <a:t>639</a:t>
            </a:fld>
            <a:endParaRPr lang="en-US" altLang="zh-CN" sz="1200">
              <a:latin typeface="Garamond" charset="0"/>
            </a:endParaRPr>
          </a:p>
        </p:txBody>
      </p:sp>
      <p:sp>
        <p:nvSpPr>
          <p:cNvPr id="1321989"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F1959B55-5827-414A-91D6-D09DA3933E7C}" type="slidenum">
              <a:rPr lang="en-US" altLang="zh-CN" sz="1200">
                <a:latin typeface="Garamond" charset="0"/>
              </a:rPr>
              <a:pPr algn="r" eaLnBrk="1" hangingPunct="1"/>
              <a:t>639</a:t>
            </a:fld>
            <a:endParaRPr lang="en-US" altLang="zh-CN" sz="1200">
              <a:latin typeface="Garamond"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pPr eaLnBrk="1" hangingPunct="1"/>
            <a:r>
              <a:rPr lang="en-US" altLang="zh-CN" sz="3800">
                <a:latin typeface="Garamond" charset="0"/>
                <a:ea typeface="宋体" charset="0"/>
              </a:rPr>
              <a:t>Benefits of Studying Software Architecture </a:t>
            </a:r>
          </a:p>
        </p:txBody>
      </p:sp>
      <p:sp>
        <p:nvSpPr>
          <p:cNvPr id="145410" name="Rectangle 3"/>
          <p:cNvSpPr>
            <a:spLocks noGrp="1" noChangeArrowheads="1"/>
          </p:cNvSpPr>
          <p:nvPr>
            <p:ph idx="1"/>
          </p:nvPr>
        </p:nvSpPr>
        <p:spPr/>
        <p:txBody>
          <a:bodyPr/>
          <a:lstStyle/>
          <a:p>
            <a:pPr eaLnBrk="1" hangingPunct="1"/>
            <a:r>
              <a:rPr lang="en-US" altLang="zh-CN">
                <a:latin typeface="Arial" charset="0"/>
                <a:ea typeface="宋体" charset="0"/>
              </a:rPr>
              <a:t>Greater understanding </a:t>
            </a:r>
          </a:p>
          <a:p>
            <a:pPr eaLnBrk="1" hangingPunct="1"/>
            <a:r>
              <a:rPr lang="en-US" altLang="zh-CN">
                <a:latin typeface="Arial" charset="0"/>
                <a:ea typeface="宋体" charset="0"/>
              </a:rPr>
              <a:t>Reuse </a:t>
            </a:r>
          </a:p>
          <a:p>
            <a:pPr eaLnBrk="1" hangingPunct="1"/>
            <a:r>
              <a:rPr lang="en-US" altLang="zh-CN">
                <a:latin typeface="Arial" charset="0"/>
                <a:ea typeface="宋体" charset="0"/>
              </a:rPr>
              <a:t>Evolution </a:t>
            </a:r>
          </a:p>
          <a:p>
            <a:pPr eaLnBrk="1" hangingPunct="1"/>
            <a:r>
              <a:rPr lang="en-US" altLang="zh-CN">
                <a:latin typeface="Arial" charset="0"/>
                <a:ea typeface="宋体" charset="0"/>
              </a:rPr>
              <a:t>Analysis </a:t>
            </a:r>
          </a:p>
          <a:p>
            <a:pPr eaLnBrk="1" hangingPunct="1"/>
            <a:r>
              <a:rPr lang="en-US" altLang="zh-CN">
                <a:latin typeface="Arial" charset="0"/>
                <a:ea typeface="宋体" charset="0"/>
              </a:rPr>
              <a:t>Management </a:t>
            </a:r>
          </a:p>
        </p:txBody>
      </p:sp>
      <p:sp>
        <p:nvSpPr>
          <p:cNvPr id="1454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E719087-819C-0A40-8C56-3A0F76399D25}" type="slidenum">
              <a:rPr lang="en-US" altLang="zh-CN" sz="1200">
                <a:latin typeface="Garamond" charset="0"/>
              </a:rPr>
              <a:pPr eaLnBrk="1" hangingPunct="1"/>
              <a:t>64</a:t>
            </a:fld>
            <a:endParaRPr lang="en-US" altLang="zh-CN" sz="1200">
              <a:latin typeface="Garamond" charset="0"/>
            </a:endParaRP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0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BF89168-7111-B649-9B57-AE5F9EBD775B}" type="slidenum">
              <a:rPr lang="en-US" altLang="zh-CN" sz="1200">
                <a:latin typeface="Garamond" charset="0"/>
              </a:rPr>
              <a:pPr eaLnBrk="1" hangingPunct="1"/>
              <a:t>640</a:t>
            </a:fld>
            <a:endParaRPr lang="en-US" altLang="zh-CN" sz="1200">
              <a:latin typeface="Garamond" charset="0"/>
            </a:endParaRPr>
          </a:p>
        </p:txBody>
      </p:sp>
      <p:sp>
        <p:nvSpPr>
          <p:cNvPr id="1323010" name="Title 1"/>
          <p:cNvSpPr>
            <a:spLocks noGrp="1"/>
          </p:cNvSpPr>
          <p:nvPr>
            <p:ph type="title" idx="4294967295"/>
          </p:nvPr>
        </p:nvSpPr>
        <p:spPr>
          <a:xfrm>
            <a:off x="0" y="277813"/>
            <a:ext cx="8229600" cy="1139825"/>
          </a:xfrm>
        </p:spPr>
        <p:txBody>
          <a:bodyPr/>
          <a:lstStyle/>
          <a:p>
            <a:pPr algn="ctr" eaLnBrk="1" hangingPunct="1"/>
            <a:r>
              <a:rPr lang="en-GB" altLang="zh-CN" sz="3600">
                <a:latin typeface="Garamond" charset="0"/>
                <a:ea typeface="宋体" charset="0"/>
              </a:rPr>
              <a:t>Service-Oriented Modeling Framework (SOMF) Version 2.0</a:t>
            </a:r>
            <a:br>
              <a:rPr lang="en-GB" altLang="zh-CN" sz="3600">
                <a:latin typeface="Garamond" charset="0"/>
                <a:ea typeface="宋体" charset="0"/>
              </a:rPr>
            </a:br>
            <a:endParaRPr lang="en-GB" altLang="zh-CN" sz="3600">
              <a:latin typeface="Garamond" charset="0"/>
              <a:ea typeface="宋体" charset="0"/>
            </a:endParaRPr>
          </a:p>
        </p:txBody>
      </p:sp>
      <p:sp>
        <p:nvSpPr>
          <p:cNvPr id="1323011"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9F22FE8-8DAE-B140-81DD-4D9B181E78B5}" type="slidenum">
              <a:rPr lang="en-US" altLang="zh-CN" sz="1200">
                <a:latin typeface="Garamond" charset="0"/>
              </a:rPr>
              <a:pPr algn="r" eaLnBrk="1" hangingPunct="1"/>
              <a:t>640</a:t>
            </a:fld>
            <a:endParaRPr lang="en-US" altLang="zh-CN" sz="1200">
              <a:latin typeface="Garamond" charset="0"/>
            </a:endParaRPr>
          </a:p>
        </p:txBody>
      </p:sp>
      <p:sp>
        <p:nvSpPr>
          <p:cNvPr id="1323012"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DBE1D50-AD8B-C940-B22F-7E50B894513A}" type="slidenum">
              <a:rPr lang="en-US" altLang="zh-CN" sz="1200">
                <a:latin typeface="Garamond" charset="0"/>
              </a:rPr>
              <a:pPr algn="r" eaLnBrk="1" hangingPunct="1"/>
              <a:t>640</a:t>
            </a:fld>
            <a:endParaRPr lang="en-US" altLang="zh-CN" sz="1200">
              <a:latin typeface="Garamond" charset="0"/>
            </a:endParaRPr>
          </a:p>
        </p:txBody>
      </p:sp>
      <p:pic>
        <p:nvPicPr>
          <p:cNvPr id="1323013" name="Picture 2" descr="http://upload.wikimedia.org/wikipedia/en/7/77/SOMF_V_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357313"/>
            <a:ext cx="6643687" cy="471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FE567C0-6E01-6841-8255-0ED737E20CFC}" type="slidenum">
              <a:rPr lang="en-US" altLang="zh-CN" sz="1200">
                <a:latin typeface="Garamond" charset="0"/>
              </a:rPr>
              <a:pPr eaLnBrk="1" hangingPunct="1"/>
              <a:t>641</a:t>
            </a:fld>
            <a:endParaRPr lang="en-US" altLang="zh-CN" sz="1200">
              <a:latin typeface="Garamond" charset="0"/>
            </a:endParaRPr>
          </a:p>
        </p:txBody>
      </p:sp>
      <p:sp>
        <p:nvSpPr>
          <p:cNvPr id="1324034" name="Title 1"/>
          <p:cNvSpPr>
            <a:spLocks noGrp="1"/>
          </p:cNvSpPr>
          <p:nvPr>
            <p:ph type="title" idx="4294967295"/>
          </p:nvPr>
        </p:nvSpPr>
        <p:spPr>
          <a:xfrm>
            <a:off x="0" y="277813"/>
            <a:ext cx="8229600" cy="1139825"/>
          </a:xfrm>
        </p:spPr>
        <p:txBody>
          <a:bodyPr/>
          <a:lstStyle/>
          <a:p>
            <a:pPr eaLnBrk="1" hangingPunct="1"/>
            <a:r>
              <a:rPr lang="en-GB" altLang="zh-CN" sz="3600">
                <a:latin typeface="Garamond" charset="0"/>
                <a:ea typeface="宋体" charset="0"/>
              </a:rPr>
              <a:t>SOMF addresses the following principles</a:t>
            </a:r>
            <a:r>
              <a:rPr lang="en-GB" altLang="zh-CN">
                <a:latin typeface="Garamond" charset="0"/>
                <a:ea typeface="宋体" charset="0"/>
              </a:rPr>
              <a:t>:</a:t>
            </a:r>
            <a:br>
              <a:rPr lang="en-GB" altLang="zh-CN">
                <a:latin typeface="Garamond" charset="0"/>
                <a:ea typeface="宋体" charset="0"/>
              </a:rPr>
            </a:br>
            <a:endParaRPr lang="en-GB" altLang="zh-CN">
              <a:latin typeface="Garamond" charset="0"/>
              <a:ea typeface="宋体" charset="0"/>
            </a:endParaRPr>
          </a:p>
        </p:txBody>
      </p:sp>
      <p:sp>
        <p:nvSpPr>
          <p:cNvPr id="1324035" name="Content Placeholder 2"/>
          <p:cNvSpPr>
            <a:spLocks noGrp="1"/>
          </p:cNvSpPr>
          <p:nvPr>
            <p:ph idx="4294967295"/>
          </p:nvPr>
        </p:nvSpPr>
        <p:spPr>
          <a:xfrm>
            <a:off x="914400" y="1571625"/>
            <a:ext cx="8229600" cy="4530725"/>
          </a:xfrm>
        </p:spPr>
        <p:txBody>
          <a:bodyPr/>
          <a:lstStyle/>
          <a:p>
            <a:pPr eaLnBrk="1" hangingPunct="1"/>
            <a:r>
              <a:rPr lang="en-GB" altLang="zh-CN" sz="2400">
                <a:latin typeface="Arial" charset="0"/>
                <a:ea typeface="宋体" charset="0"/>
              </a:rPr>
              <a:t>business traceability</a:t>
            </a:r>
          </a:p>
          <a:p>
            <a:pPr eaLnBrk="1" hangingPunct="1"/>
            <a:r>
              <a:rPr lang="en-GB" altLang="zh-CN" sz="2400">
                <a:latin typeface="Arial" charset="0"/>
                <a:ea typeface="宋体" charset="0"/>
              </a:rPr>
              <a:t>architectural best-practices traceability</a:t>
            </a:r>
          </a:p>
          <a:p>
            <a:pPr eaLnBrk="1" hangingPunct="1"/>
            <a:r>
              <a:rPr lang="en-GB" altLang="zh-CN" sz="2400">
                <a:latin typeface="Arial" charset="0"/>
                <a:ea typeface="宋体" charset="0"/>
              </a:rPr>
              <a:t>technological traceability</a:t>
            </a:r>
          </a:p>
          <a:p>
            <a:pPr eaLnBrk="1" hangingPunct="1"/>
            <a:r>
              <a:rPr lang="en-GB" altLang="zh-CN" sz="2400">
                <a:latin typeface="Arial" charset="0"/>
                <a:ea typeface="宋体" charset="0"/>
              </a:rPr>
              <a:t>SOA value proposition</a:t>
            </a:r>
          </a:p>
          <a:p>
            <a:pPr eaLnBrk="1" hangingPunct="1"/>
            <a:r>
              <a:rPr lang="en-GB" altLang="zh-CN" sz="2400">
                <a:latin typeface="Arial" charset="0"/>
                <a:ea typeface="宋体" charset="0"/>
              </a:rPr>
              <a:t>software assets reuse</a:t>
            </a:r>
          </a:p>
          <a:p>
            <a:pPr eaLnBrk="1" hangingPunct="1"/>
            <a:r>
              <a:rPr lang="en-GB" altLang="zh-CN" sz="2400">
                <a:latin typeface="Arial" charset="0"/>
                <a:ea typeface="宋体" charset="0"/>
              </a:rPr>
              <a:t>SOA integration strategies</a:t>
            </a:r>
          </a:p>
          <a:p>
            <a:pPr eaLnBrk="1" hangingPunct="1"/>
            <a:r>
              <a:rPr lang="en-GB" altLang="zh-CN" sz="2400">
                <a:latin typeface="Arial" charset="0"/>
                <a:ea typeface="宋体" charset="0"/>
              </a:rPr>
              <a:t>technological abstraction and generalization</a:t>
            </a:r>
          </a:p>
          <a:p>
            <a:pPr eaLnBrk="1" hangingPunct="1"/>
            <a:r>
              <a:rPr lang="en-GB" altLang="zh-CN" sz="2400">
                <a:latin typeface="Arial" charset="0"/>
                <a:ea typeface="宋体" charset="0"/>
              </a:rPr>
              <a:t>architectural components abstraction</a:t>
            </a:r>
          </a:p>
          <a:p>
            <a:pPr eaLnBrk="1" hangingPunct="1"/>
            <a:endParaRPr lang="zh-CN" altLang="en-GB">
              <a:latin typeface="Arial" charset="0"/>
              <a:ea typeface="宋体" charset="0"/>
            </a:endParaRPr>
          </a:p>
        </p:txBody>
      </p:sp>
      <p:sp>
        <p:nvSpPr>
          <p:cNvPr id="132403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99F062F-D2B6-A849-9539-01962CEE18BD}" type="slidenum">
              <a:rPr lang="en-US" altLang="zh-CN" sz="1200">
                <a:latin typeface="Garamond" charset="0"/>
              </a:rPr>
              <a:pPr algn="r" eaLnBrk="1" hangingPunct="1"/>
              <a:t>641</a:t>
            </a:fld>
            <a:endParaRPr lang="en-US" altLang="zh-CN" sz="1200">
              <a:latin typeface="Garamond" charset="0"/>
            </a:endParaRPr>
          </a:p>
        </p:txBody>
      </p:sp>
      <p:sp>
        <p:nvSpPr>
          <p:cNvPr id="1324037"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5BC6468-887D-F646-B56F-992C471FF6EC}" type="slidenum">
              <a:rPr lang="en-US" altLang="zh-CN" sz="1200">
                <a:latin typeface="Garamond" charset="0"/>
              </a:rPr>
              <a:pPr algn="r" eaLnBrk="1" hangingPunct="1"/>
              <a:t>641</a:t>
            </a:fld>
            <a:endParaRPr lang="en-US" altLang="zh-CN" sz="1200">
              <a:latin typeface="Garamond" charset="0"/>
            </a:endParaRPr>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505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CD6449C-8693-E247-99A6-FCC351D05525}" type="slidenum">
              <a:rPr lang="en-US" altLang="zh-CN" sz="1200">
                <a:latin typeface="Garamond" charset="0"/>
              </a:rPr>
              <a:pPr eaLnBrk="1" hangingPunct="1"/>
              <a:t>642</a:t>
            </a:fld>
            <a:endParaRPr lang="en-US" altLang="zh-CN" sz="1200">
              <a:latin typeface="Garamond" charset="0"/>
            </a:endParaRPr>
          </a:p>
        </p:txBody>
      </p:sp>
      <p:sp>
        <p:nvSpPr>
          <p:cNvPr id="1325058" name="Title 1"/>
          <p:cNvSpPr>
            <a:spLocks noGrp="1"/>
          </p:cNvSpPr>
          <p:nvPr>
            <p:ph type="title" idx="4294967295"/>
          </p:nvPr>
        </p:nvSpPr>
        <p:spPr>
          <a:xfrm>
            <a:off x="914400" y="765175"/>
            <a:ext cx="8229600" cy="1139825"/>
          </a:xfrm>
        </p:spPr>
        <p:txBody>
          <a:bodyPr/>
          <a:lstStyle/>
          <a:p>
            <a:pPr algn="ctr" eaLnBrk="1" hangingPunct="1"/>
            <a:r>
              <a:rPr lang="en-GB" altLang="zh-CN" b="1">
                <a:latin typeface="Garamond" charset="0"/>
                <a:ea typeface="宋体" charset="0"/>
              </a:rPr>
              <a:t>Security in SOA </a:t>
            </a:r>
            <a:endParaRPr lang="en-GB" altLang="zh-CN">
              <a:latin typeface="Garamond" charset="0"/>
              <a:ea typeface="宋体" charset="0"/>
            </a:endParaRPr>
          </a:p>
        </p:txBody>
      </p:sp>
      <p:sp>
        <p:nvSpPr>
          <p:cNvPr id="1325059"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4C1CFBA-1E8B-6C44-B30F-FC0C06A64D71}" type="slidenum">
              <a:rPr lang="en-US" altLang="zh-CN" sz="1200">
                <a:latin typeface="Garamond" charset="0"/>
              </a:rPr>
              <a:pPr algn="r" eaLnBrk="1" hangingPunct="1"/>
              <a:t>642</a:t>
            </a:fld>
            <a:endParaRPr lang="en-US" altLang="zh-CN" sz="1200">
              <a:latin typeface="Garamond" charset="0"/>
            </a:endParaRPr>
          </a:p>
        </p:txBody>
      </p:sp>
      <p:sp>
        <p:nvSpPr>
          <p:cNvPr id="1325060"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9A5C9D0E-9812-2546-9D2C-0E7464A76993}" type="slidenum">
              <a:rPr lang="en-US" altLang="zh-CN" sz="1200">
                <a:latin typeface="Garamond" charset="0"/>
              </a:rPr>
              <a:pPr algn="r" eaLnBrk="1" hangingPunct="1"/>
              <a:t>642</a:t>
            </a:fld>
            <a:endParaRPr lang="en-US" altLang="zh-CN" sz="1200">
              <a:latin typeface="Garamond" charset="0"/>
            </a:endParaRPr>
          </a:p>
        </p:txBody>
      </p:sp>
      <p:sp>
        <p:nvSpPr>
          <p:cNvPr id="1325061" name="Rectangle 8"/>
          <p:cNvSpPr>
            <a:spLocks noChangeArrowheads="1"/>
          </p:cNvSpPr>
          <p:nvPr/>
        </p:nvSpPr>
        <p:spPr bwMode="auto">
          <a:xfrm>
            <a:off x="714375" y="2286000"/>
            <a:ext cx="7858125" cy="286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GB" altLang="zh-CN" sz="2000" i="1"/>
              <a:t>"The revolutionary idea that defines the boundary between modern times and the past is the mastery of risk: the notion that the future is more than a whim of the Gods and that men and women are not passive before nature. Until human beings discovered a way across that boundary, the future was a mirror of the past or the murky domain of oracles and soothsayers who held monopoly over knowledge of anticipated events..." </a:t>
            </a:r>
          </a:p>
          <a:p>
            <a:br>
              <a:rPr lang="en-GB" altLang="zh-CN" sz="2000" i="1"/>
            </a:br>
            <a:r>
              <a:rPr lang="en-GB" altLang="zh-CN" sz="2000" i="1"/>
              <a:t>- Peter Bernstein, "Against the Gods"</a:t>
            </a:r>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608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EEAAD59-90C6-0E42-A6A7-57D3EC02B488}" type="slidenum">
              <a:rPr lang="en-US" altLang="zh-CN" sz="1200">
                <a:latin typeface="Garamond" charset="0"/>
              </a:rPr>
              <a:pPr eaLnBrk="1" hangingPunct="1"/>
              <a:t>643</a:t>
            </a:fld>
            <a:endParaRPr lang="en-US" altLang="zh-CN" sz="1200">
              <a:latin typeface="Garamond" charset="0"/>
            </a:endParaRPr>
          </a:p>
        </p:txBody>
      </p:sp>
      <p:sp>
        <p:nvSpPr>
          <p:cNvPr id="1326082" name="Title 1"/>
          <p:cNvSpPr>
            <a:spLocks noGrp="1"/>
          </p:cNvSpPr>
          <p:nvPr>
            <p:ph type="title" idx="4294967295"/>
          </p:nvPr>
        </p:nvSpPr>
        <p:spPr>
          <a:xfrm>
            <a:off x="0" y="277813"/>
            <a:ext cx="8229600" cy="1139825"/>
          </a:xfrm>
        </p:spPr>
        <p:txBody>
          <a:bodyPr anchor="ctr"/>
          <a:lstStyle/>
          <a:p>
            <a:pPr algn="ctr" eaLnBrk="1" hangingPunct="1"/>
            <a:r>
              <a:rPr lang="en-GB" altLang="zh-CN" b="1">
                <a:latin typeface="Garamond" charset="0"/>
                <a:ea typeface="宋体" charset="0"/>
              </a:rPr>
              <a:t>Security Services</a:t>
            </a:r>
            <a:endParaRPr lang="en-GB" altLang="zh-CN">
              <a:latin typeface="Garamond" charset="0"/>
              <a:ea typeface="宋体" charset="0"/>
            </a:endParaRPr>
          </a:p>
        </p:txBody>
      </p:sp>
      <p:pic>
        <p:nvPicPr>
          <p:cNvPr id="1326083" name="Content Placeholder 7" descr="0208-2-tab01.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486025" y="1500188"/>
            <a:ext cx="6657975" cy="3429000"/>
          </a:xfrm>
        </p:spPr>
      </p:pic>
      <p:sp>
        <p:nvSpPr>
          <p:cNvPr id="132608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627A298C-B8EC-6E46-9CF5-7125F20C4D1E}" type="slidenum">
              <a:rPr lang="en-US" altLang="zh-CN" sz="1200">
                <a:latin typeface="Garamond" charset="0"/>
              </a:rPr>
              <a:pPr algn="r" eaLnBrk="1" hangingPunct="1"/>
              <a:t>643</a:t>
            </a:fld>
            <a:endParaRPr lang="en-US" altLang="zh-CN" sz="1200">
              <a:latin typeface="Garamond" charset="0"/>
            </a:endParaRPr>
          </a:p>
        </p:txBody>
      </p:sp>
      <p:sp>
        <p:nvSpPr>
          <p:cNvPr id="1326085"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C9C4095C-0A0A-4745-904D-DFB503ECF9BC}" type="slidenum">
              <a:rPr lang="en-US" altLang="zh-CN" sz="1200">
                <a:latin typeface="Garamond" charset="0"/>
              </a:rPr>
              <a:pPr algn="r" eaLnBrk="1" hangingPunct="1"/>
              <a:t>643</a:t>
            </a:fld>
            <a:endParaRPr lang="en-US" altLang="zh-CN" sz="1200">
              <a:latin typeface="Garamond" charset="0"/>
            </a:endParaRPr>
          </a:p>
        </p:txBody>
      </p:sp>
      <p:sp>
        <p:nvSpPr>
          <p:cNvPr id="1326086" name="Rectangle 6"/>
          <p:cNvSpPr>
            <a:spLocks noChangeArrowheads="1"/>
          </p:cNvSpPr>
          <p:nvPr/>
        </p:nvSpPr>
        <p:spPr bwMode="auto">
          <a:xfrm>
            <a:off x="1835150" y="5157788"/>
            <a:ext cx="55721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GB" altLang="zh-CN" sz="2000" i="1"/>
              <a:t>Different distributed programming paradigms introduce different security considerations</a:t>
            </a:r>
            <a:endParaRPr lang="en-GB" altLang="zh-CN" sz="2000"/>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10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FBFCFDD-5624-4847-B1C4-4AB477570236}" type="slidenum">
              <a:rPr lang="en-US" altLang="zh-CN" sz="1200">
                <a:latin typeface="Garamond" charset="0"/>
              </a:rPr>
              <a:pPr eaLnBrk="1" hangingPunct="1"/>
              <a:t>644</a:t>
            </a:fld>
            <a:endParaRPr lang="en-US" altLang="zh-CN" sz="1200">
              <a:latin typeface="Garamond" charset="0"/>
            </a:endParaRPr>
          </a:p>
        </p:txBody>
      </p:sp>
      <p:sp>
        <p:nvSpPr>
          <p:cNvPr id="1327106" name="Title 1"/>
          <p:cNvSpPr>
            <a:spLocks noGrp="1"/>
          </p:cNvSpPr>
          <p:nvPr>
            <p:ph type="title" idx="4294967295"/>
          </p:nvPr>
        </p:nvSpPr>
        <p:spPr>
          <a:xfrm>
            <a:off x="0" y="277813"/>
            <a:ext cx="8229600" cy="1139825"/>
          </a:xfrm>
        </p:spPr>
        <p:txBody>
          <a:bodyPr anchor="ctr"/>
          <a:lstStyle/>
          <a:p>
            <a:pPr algn="ctr" eaLnBrk="1" hangingPunct="1"/>
            <a:r>
              <a:rPr lang="en-GB" altLang="zh-CN" b="1">
                <a:latin typeface="Garamond" charset="0"/>
                <a:ea typeface="宋体" charset="0"/>
              </a:rPr>
              <a:t>Security Services</a:t>
            </a:r>
            <a:endParaRPr lang="en-GB" altLang="zh-CN">
              <a:latin typeface="Garamond" charset="0"/>
              <a:ea typeface="宋体" charset="0"/>
            </a:endParaRPr>
          </a:p>
        </p:txBody>
      </p:sp>
      <p:sp>
        <p:nvSpPr>
          <p:cNvPr id="1327107" name="Content Placeholder 2"/>
          <p:cNvSpPr>
            <a:spLocks noGrp="1"/>
          </p:cNvSpPr>
          <p:nvPr>
            <p:ph idx="4294967295"/>
          </p:nvPr>
        </p:nvSpPr>
        <p:spPr>
          <a:xfrm>
            <a:off x="1671638" y="1714500"/>
            <a:ext cx="7472362" cy="4530725"/>
          </a:xfrm>
        </p:spPr>
        <p:txBody>
          <a:bodyPr/>
          <a:lstStyle/>
          <a:p>
            <a:pPr eaLnBrk="1" hangingPunct="1"/>
            <a:r>
              <a:rPr lang="en-GB" altLang="zh-CN" sz="2400">
                <a:latin typeface="Arial" charset="0"/>
                <a:ea typeface="宋体" charset="0"/>
              </a:rPr>
              <a:t>The primary security functions required by most systems are: </a:t>
            </a:r>
          </a:p>
          <a:p>
            <a:pPr eaLnBrk="1" hangingPunct="1"/>
            <a:endParaRPr lang="en-GB" altLang="zh-CN" sz="2400">
              <a:latin typeface="Arial" charset="0"/>
              <a:ea typeface="宋体" charset="0"/>
            </a:endParaRPr>
          </a:p>
          <a:p>
            <a:pPr eaLnBrk="1" hangingPunct="1">
              <a:buFont typeface="Wingdings" charset="0"/>
              <a:buNone/>
            </a:pPr>
            <a:r>
              <a:rPr lang="en-GB" altLang="zh-CN" sz="2400">
                <a:latin typeface="Arial" charset="0"/>
                <a:ea typeface="宋体" charset="0"/>
              </a:rPr>
              <a:t>       </a:t>
            </a:r>
            <a:r>
              <a:rPr lang="en-GB" altLang="zh-CN" sz="2400" i="1">
                <a:latin typeface="Arial" charset="0"/>
                <a:ea typeface="宋体" charset="0"/>
              </a:rPr>
              <a:t>• authentication </a:t>
            </a:r>
          </a:p>
          <a:p>
            <a:pPr eaLnBrk="1" hangingPunct="1">
              <a:buFont typeface="Wingdings" charset="0"/>
              <a:buNone/>
            </a:pPr>
            <a:r>
              <a:rPr lang="en-GB" altLang="zh-CN" sz="2400" i="1">
                <a:latin typeface="Arial" charset="0"/>
                <a:ea typeface="宋体" charset="0"/>
              </a:rPr>
              <a:t>       • authorization </a:t>
            </a:r>
          </a:p>
          <a:p>
            <a:pPr eaLnBrk="1" hangingPunct="1">
              <a:buFont typeface="Wingdings" charset="0"/>
              <a:buNone/>
            </a:pPr>
            <a:r>
              <a:rPr lang="en-GB" altLang="zh-CN" sz="2400" i="1">
                <a:latin typeface="Arial" charset="0"/>
                <a:ea typeface="宋体" charset="0"/>
              </a:rPr>
              <a:t>       • auditing</a:t>
            </a:r>
          </a:p>
          <a:p>
            <a:pPr eaLnBrk="1" hangingPunct="1">
              <a:buFont typeface="Wingdings" charset="0"/>
              <a:buNone/>
            </a:pPr>
            <a:r>
              <a:rPr lang="en-GB" altLang="zh-CN" sz="2400" i="1">
                <a:latin typeface="Arial" charset="0"/>
                <a:ea typeface="宋体" charset="0"/>
              </a:rPr>
              <a:t>       • assurance </a:t>
            </a:r>
          </a:p>
        </p:txBody>
      </p:sp>
      <p:sp>
        <p:nvSpPr>
          <p:cNvPr id="132710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36BC44C4-5BAE-814B-81FE-46C3B66374AA}" type="slidenum">
              <a:rPr lang="en-US" altLang="zh-CN" sz="1200">
                <a:latin typeface="Garamond" charset="0"/>
              </a:rPr>
              <a:pPr algn="r" eaLnBrk="1" hangingPunct="1"/>
              <a:t>644</a:t>
            </a:fld>
            <a:endParaRPr lang="en-US" altLang="zh-CN" sz="1200">
              <a:latin typeface="Garamond" charset="0"/>
            </a:endParaRPr>
          </a:p>
        </p:txBody>
      </p:sp>
      <p:sp>
        <p:nvSpPr>
          <p:cNvPr id="1327109"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8443817F-38D8-F548-97B2-AAA442884E48}" type="slidenum">
              <a:rPr lang="en-US" altLang="zh-CN" sz="1200">
                <a:latin typeface="Garamond" charset="0"/>
              </a:rPr>
              <a:pPr algn="r" eaLnBrk="1" hangingPunct="1"/>
              <a:t>644</a:t>
            </a:fld>
            <a:endParaRPr lang="en-US" altLang="zh-CN" sz="1200">
              <a:latin typeface="Garamond" charset="0"/>
            </a:endParaRPr>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2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65879A8-1B35-BA4A-AA79-65A7643B06F4}" type="slidenum">
              <a:rPr lang="en-US" altLang="zh-CN" sz="1200">
                <a:latin typeface="Garamond" charset="0"/>
              </a:rPr>
              <a:pPr eaLnBrk="1" hangingPunct="1"/>
              <a:t>645</a:t>
            </a:fld>
            <a:endParaRPr lang="en-US" altLang="zh-CN" sz="1200">
              <a:latin typeface="Garamond" charset="0"/>
            </a:endParaRPr>
          </a:p>
        </p:txBody>
      </p:sp>
      <p:sp>
        <p:nvSpPr>
          <p:cNvPr id="1328130" name="Title 1"/>
          <p:cNvSpPr>
            <a:spLocks noGrp="1"/>
          </p:cNvSpPr>
          <p:nvPr>
            <p:ph type="title" idx="4294967295"/>
          </p:nvPr>
        </p:nvSpPr>
        <p:spPr>
          <a:xfrm>
            <a:off x="0" y="277813"/>
            <a:ext cx="8229600" cy="1139825"/>
          </a:xfrm>
        </p:spPr>
        <p:txBody>
          <a:bodyPr anchor="ctr"/>
          <a:lstStyle/>
          <a:p>
            <a:pPr algn="ctr" eaLnBrk="1" hangingPunct="1"/>
            <a:r>
              <a:rPr lang="en-GB" altLang="zh-CN" b="1">
                <a:latin typeface="Garamond" charset="0"/>
                <a:ea typeface="宋体" charset="0"/>
              </a:rPr>
              <a:t>Security Services</a:t>
            </a:r>
            <a:endParaRPr lang="en-GB" altLang="zh-CN">
              <a:latin typeface="Garamond" charset="0"/>
              <a:ea typeface="宋体" charset="0"/>
            </a:endParaRPr>
          </a:p>
        </p:txBody>
      </p:sp>
      <p:sp>
        <p:nvSpPr>
          <p:cNvPr id="1328131"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A30F4E92-0D88-1D44-A546-AE9CEE6269DF}" type="slidenum">
              <a:rPr lang="en-US" altLang="zh-CN" sz="1200">
                <a:latin typeface="Garamond" charset="0"/>
              </a:rPr>
              <a:pPr algn="r" eaLnBrk="1" hangingPunct="1"/>
              <a:t>645</a:t>
            </a:fld>
            <a:endParaRPr lang="en-US" altLang="zh-CN" sz="1200">
              <a:latin typeface="Garamond" charset="0"/>
            </a:endParaRPr>
          </a:p>
        </p:txBody>
      </p:sp>
      <p:sp>
        <p:nvSpPr>
          <p:cNvPr id="1328132"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D2A448A-BD98-F542-B5AA-31314A486ABD}" type="slidenum">
              <a:rPr lang="en-US" altLang="zh-CN" sz="1200">
                <a:latin typeface="Garamond" charset="0"/>
              </a:rPr>
              <a:pPr algn="r" eaLnBrk="1" hangingPunct="1"/>
              <a:t>645</a:t>
            </a:fld>
            <a:endParaRPr lang="en-US" altLang="zh-CN" sz="1200">
              <a:latin typeface="Garamond" charset="0"/>
            </a:endParaRPr>
          </a:p>
        </p:txBody>
      </p:sp>
      <p:sp>
        <p:nvSpPr>
          <p:cNvPr id="1328133" name="Rectangle 4"/>
          <p:cNvSpPr>
            <a:spLocks noChangeArrowheads="1"/>
          </p:cNvSpPr>
          <p:nvPr/>
        </p:nvSpPr>
        <p:spPr bwMode="auto">
          <a:xfrm>
            <a:off x="1571625" y="5214938"/>
            <a:ext cx="6072188"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GB" altLang="zh-CN" sz="2000" i="1"/>
              <a:t>How security services can be positioned as intermediaries between service requester and provider</a:t>
            </a:r>
            <a:endParaRPr lang="en-GB" altLang="zh-CN" sz="2000"/>
          </a:p>
        </p:txBody>
      </p:sp>
      <p:pic>
        <p:nvPicPr>
          <p:cNvPr id="1328134" name="Picture 5" descr="0208-2-fig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8688" y="1714500"/>
            <a:ext cx="6878637" cy="311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19EBA85-577D-A24A-953B-452FE6DA57EE}" type="slidenum">
              <a:rPr lang="en-US" altLang="zh-CN" sz="1200">
                <a:latin typeface="Garamond" charset="0"/>
              </a:rPr>
              <a:pPr eaLnBrk="1" hangingPunct="1"/>
              <a:t>646</a:t>
            </a:fld>
            <a:endParaRPr lang="en-US" altLang="zh-CN" sz="1200">
              <a:latin typeface="Garamond" charset="0"/>
            </a:endParaRPr>
          </a:p>
        </p:txBody>
      </p:sp>
      <p:sp>
        <p:nvSpPr>
          <p:cNvPr id="1329154" name="Title 1"/>
          <p:cNvSpPr>
            <a:spLocks noGrp="1"/>
          </p:cNvSpPr>
          <p:nvPr>
            <p:ph type="title" idx="4294967295"/>
          </p:nvPr>
        </p:nvSpPr>
        <p:spPr>
          <a:xfrm>
            <a:off x="0" y="277813"/>
            <a:ext cx="8229600" cy="1139825"/>
          </a:xfrm>
        </p:spPr>
        <p:txBody>
          <a:bodyPr anchor="ctr"/>
          <a:lstStyle/>
          <a:p>
            <a:pPr algn="ctr" eaLnBrk="1" hangingPunct="1"/>
            <a:r>
              <a:rPr lang="en-GB" altLang="zh-CN" dirty="0">
                <a:latin typeface="Garamond" charset="0"/>
                <a:ea typeface="宋体" charset="0"/>
              </a:rPr>
              <a:t>Security-centric Service Models(1)</a:t>
            </a:r>
          </a:p>
        </p:txBody>
      </p:sp>
      <p:sp>
        <p:nvSpPr>
          <p:cNvPr id="1329155" name="Content Placeholder 2"/>
          <p:cNvSpPr>
            <a:spLocks noGrp="1"/>
          </p:cNvSpPr>
          <p:nvPr>
            <p:ph idx="4294967295"/>
          </p:nvPr>
        </p:nvSpPr>
        <p:spPr>
          <a:xfrm>
            <a:off x="0" y="1600200"/>
            <a:ext cx="8229600" cy="4530725"/>
          </a:xfrm>
        </p:spPr>
        <p:txBody>
          <a:bodyPr/>
          <a:lstStyle/>
          <a:p>
            <a:pPr eaLnBrk="1" hangingPunct="1"/>
            <a:r>
              <a:rPr lang="en-GB" altLang="zh-CN" sz="2800" b="1">
                <a:latin typeface="Arial" charset="0"/>
                <a:ea typeface="宋体" charset="0"/>
              </a:rPr>
              <a:t>Authentication</a:t>
            </a:r>
            <a:r>
              <a:rPr lang="en-GB" altLang="zh-CN" sz="2800">
                <a:latin typeface="Arial" charset="0"/>
                <a:ea typeface="宋体" charset="0"/>
              </a:rPr>
              <a:t> is concerned with validating the authenticity of the request and binding the results to a principle. This is frequently a system-level service because it deals with the processing of system policies (such as password policies) and implementing complex protocols (like Kerberos). This warrants a separate service because authentication logic is generally not valuable (or reusable) when intertwined with other application logic. </a:t>
            </a:r>
          </a:p>
          <a:p>
            <a:pPr eaLnBrk="1" hangingPunct="1">
              <a:buFont typeface="Wingdings" charset="0"/>
              <a:buNone/>
            </a:pPr>
            <a:r>
              <a:rPr lang="en-GB" altLang="zh-CN" sz="2800">
                <a:latin typeface="Arial" charset="0"/>
                <a:ea typeface="宋体" charset="0"/>
              </a:rPr>
              <a:t>•</a:t>
            </a:r>
          </a:p>
        </p:txBody>
      </p:sp>
      <p:sp>
        <p:nvSpPr>
          <p:cNvPr id="132915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FFE241A-4D2D-DD4D-A34D-D0F1627BB062}" type="slidenum">
              <a:rPr lang="en-US" altLang="zh-CN" sz="1200">
                <a:latin typeface="Garamond" charset="0"/>
              </a:rPr>
              <a:pPr algn="r" eaLnBrk="1" hangingPunct="1"/>
              <a:t>646</a:t>
            </a:fld>
            <a:endParaRPr lang="en-US" altLang="zh-CN" sz="1200">
              <a:latin typeface="Garamond" charset="0"/>
            </a:endParaRPr>
          </a:p>
        </p:txBody>
      </p:sp>
      <p:sp>
        <p:nvSpPr>
          <p:cNvPr id="1329157"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D2DEBAF-915E-7541-9045-D000E62C836C}" type="slidenum">
              <a:rPr lang="en-US" altLang="zh-CN" sz="1200">
                <a:latin typeface="Garamond" charset="0"/>
              </a:rPr>
              <a:pPr algn="r" eaLnBrk="1" hangingPunct="1"/>
              <a:t>646</a:t>
            </a:fld>
            <a:endParaRPr lang="en-US" altLang="zh-CN" sz="1200">
              <a:latin typeface="Garamond" charset="0"/>
            </a:endParaRPr>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50F06ED-557D-6F45-863F-4B5AAE196B8A}" type="slidenum">
              <a:rPr lang="en-US" altLang="zh-CN" sz="1200">
                <a:latin typeface="Garamond" charset="0"/>
              </a:rPr>
              <a:pPr eaLnBrk="1" hangingPunct="1"/>
              <a:t>647</a:t>
            </a:fld>
            <a:endParaRPr lang="en-US" altLang="zh-CN" sz="1200">
              <a:latin typeface="Garamond" charset="0"/>
            </a:endParaRPr>
          </a:p>
        </p:txBody>
      </p:sp>
      <p:sp>
        <p:nvSpPr>
          <p:cNvPr id="1330178" name="Rectangle 2"/>
          <p:cNvSpPr>
            <a:spLocks noGrp="1" noChangeArrowheads="1"/>
          </p:cNvSpPr>
          <p:nvPr>
            <p:ph type="title" idx="4294967295"/>
          </p:nvPr>
        </p:nvSpPr>
        <p:spPr>
          <a:xfrm>
            <a:off x="914400" y="404813"/>
            <a:ext cx="8229600" cy="1139825"/>
          </a:xfrm>
        </p:spPr>
        <p:txBody>
          <a:bodyPr/>
          <a:lstStyle/>
          <a:p>
            <a:pPr algn="ctr" eaLnBrk="1" hangingPunct="1"/>
            <a:r>
              <a:rPr lang="en-GB" altLang="zh-CN" dirty="0">
                <a:latin typeface="Garamond" charset="0"/>
                <a:ea typeface="宋体" charset="0"/>
              </a:rPr>
              <a:t>Security-centric Service Models(2)</a:t>
            </a:r>
            <a:endParaRPr lang="en-US" altLang="zh-CN" dirty="0">
              <a:latin typeface="Garamond" charset="0"/>
              <a:ea typeface="宋体" charset="0"/>
            </a:endParaRPr>
          </a:p>
        </p:txBody>
      </p:sp>
      <p:sp>
        <p:nvSpPr>
          <p:cNvPr id="1330179" name="Rectangle 3"/>
          <p:cNvSpPr>
            <a:spLocks noGrp="1" noChangeArrowheads="1"/>
          </p:cNvSpPr>
          <p:nvPr>
            <p:ph type="body" idx="4294967295"/>
          </p:nvPr>
        </p:nvSpPr>
        <p:spPr>
          <a:xfrm>
            <a:off x="0" y="1600200"/>
            <a:ext cx="8229600" cy="4530725"/>
          </a:xfrm>
        </p:spPr>
        <p:txBody>
          <a:bodyPr/>
          <a:lstStyle/>
          <a:p>
            <a:pPr eaLnBrk="1" hangingPunct="1"/>
            <a:r>
              <a:rPr lang="en-GB" altLang="zh-CN" sz="2800" b="1">
                <a:latin typeface="Arial" charset="0"/>
                <a:ea typeface="宋体" charset="0"/>
              </a:rPr>
              <a:t>Authorization,</a:t>
            </a:r>
            <a:r>
              <a:rPr lang="en-GB" altLang="zh-CN" sz="2800">
                <a:latin typeface="Arial" charset="0"/>
                <a:ea typeface="宋体" charset="0"/>
              </a:rPr>
              <a:t> on some level, is always enforced locally, close to the thing being protected. In SOA, this thing is the service provider. While coarse-grained authorization can be implemented at a global level, finer grained authorization requires mapping to the service and its operations. From a design perspective, authorization should be viewed at both system and service levels (the latter always being enforced locally).</a:t>
            </a:r>
          </a:p>
          <a:p>
            <a:pPr eaLnBrk="1" hangingPunct="1"/>
            <a:endParaRPr lang="en-GB" altLang="zh-CN" sz="2800">
              <a:latin typeface="Arial" charset="0"/>
              <a:ea typeface="宋体" charset="0"/>
            </a:endParaRPr>
          </a:p>
          <a:p>
            <a:pPr eaLnBrk="1" hangingPunct="1"/>
            <a:endParaRPr lang="en-US" altLang="zh-CN" sz="2800">
              <a:latin typeface="Arial" charset="0"/>
              <a:ea typeface="宋体" charset="0"/>
            </a:endParaRPr>
          </a:p>
        </p:txBody>
      </p:sp>
      <p:sp>
        <p:nvSpPr>
          <p:cNvPr id="133018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A263E0C-8CF9-D949-AFD8-D0BB963D0275}" type="slidenum">
              <a:rPr lang="en-US" altLang="zh-CN" sz="1200">
                <a:latin typeface="Garamond" charset="0"/>
              </a:rPr>
              <a:pPr algn="r" eaLnBrk="1" hangingPunct="1"/>
              <a:t>647</a:t>
            </a:fld>
            <a:endParaRPr lang="en-US" altLang="zh-CN" sz="1200">
              <a:latin typeface="Garamond" charset="0"/>
            </a:endParaRPr>
          </a:p>
        </p:txBody>
      </p:sp>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6A5EEC8-A7B1-DA4F-B5BB-58E3E11673E7}" type="slidenum">
              <a:rPr lang="en-US" altLang="zh-CN" sz="1200">
                <a:latin typeface="Garamond" charset="0"/>
              </a:rPr>
              <a:pPr eaLnBrk="1" hangingPunct="1"/>
              <a:t>648</a:t>
            </a:fld>
            <a:endParaRPr lang="en-US" altLang="zh-CN" sz="1200">
              <a:latin typeface="Garamond" charset="0"/>
            </a:endParaRPr>
          </a:p>
        </p:txBody>
      </p:sp>
      <p:sp>
        <p:nvSpPr>
          <p:cNvPr id="1331202" name="Rectangle 2"/>
          <p:cNvSpPr>
            <a:spLocks noGrp="1" noChangeArrowheads="1"/>
          </p:cNvSpPr>
          <p:nvPr>
            <p:ph type="title" idx="4294967295"/>
          </p:nvPr>
        </p:nvSpPr>
        <p:spPr>
          <a:xfrm>
            <a:off x="914400" y="476250"/>
            <a:ext cx="8229600" cy="1139825"/>
          </a:xfrm>
        </p:spPr>
        <p:txBody>
          <a:bodyPr/>
          <a:lstStyle/>
          <a:p>
            <a:pPr algn="ctr" eaLnBrk="1" hangingPunct="1"/>
            <a:r>
              <a:rPr lang="en-GB" altLang="zh-CN" dirty="0">
                <a:latin typeface="Garamond" charset="0"/>
                <a:ea typeface="宋体" charset="0"/>
              </a:rPr>
              <a:t>Security-centric Service Models(3)</a:t>
            </a:r>
            <a:endParaRPr lang="en-US" altLang="zh-CN" dirty="0">
              <a:latin typeface="Garamond" charset="0"/>
              <a:ea typeface="宋体" charset="0"/>
            </a:endParaRPr>
          </a:p>
        </p:txBody>
      </p:sp>
      <p:sp>
        <p:nvSpPr>
          <p:cNvPr id="1331203" name="Rectangle 3"/>
          <p:cNvSpPr>
            <a:spLocks noGrp="1" noChangeArrowheads="1"/>
          </p:cNvSpPr>
          <p:nvPr>
            <p:ph type="body" idx="4294967295"/>
          </p:nvPr>
        </p:nvSpPr>
        <p:spPr>
          <a:xfrm>
            <a:off x="1357313" y="1500188"/>
            <a:ext cx="7786687" cy="4530725"/>
          </a:xfrm>
        </p:spPr>
        <p:txBody>
          <a:bodyPr/>
          <a:lstStyle/>
          <a:p>
            <a:pPr eaLnBrk="1" hangingPunct="1"/>
            <a:r>
              <a:rPr lang="en-GB" altLang="zh-CN" sz="2800" b="1">
                <a:latin typeface="Arial" charset="0"/>
                <a:ea typeface="宋体" charset="0"/>
              </a:rPr>
              <a:t>Audit services </a:t>
            </a:r>
            <a:r>
              <a:rPr lang="en-GB" altLang="zh-CN" sz="2800">
                <a:latin typeface="Arial" charset="0"/>
                <a:ea typeface="宋体" charset="0"/>
              </a:rPr>
              <a:t>provide detection and response features that serve to answers questions around what digital subjects performed what actions to what objects.</a:t>
            </a:r>
          </a:p>
          <a:p>
            <a:pPr eaLnBrk="1" hangingPunct="1"/>
            <a:r>
              <a:rPr lang="en-GB" altLang="zh-CN" sz="2800" b="1">
                <a:latin typeface="Arial" charset="0"/>
                <a:ea typeface="宋体" charset="0"/>
              </a:rPr>
              <a:t>Assurance services </a:t>
            </a:r>
            <a:r>
              <a:rPr lang="en-GB" altLang="zh-CN" sz="2800">
                <a:latin typeface="Arial" charset="0"/>
                <a:ea typeface="宋体" charset="0"/>
              </a:rPr>
              <a:t>essentially exists as a set of system processes that increase the assessor's confidence in a given system. </a:t>
            </a:r>
          </a:p>
          <a:p>
            <a:pPr eaLnBrk="1" hangingPunct="1"/>
            <a:endParaRPr lang="en-US" altLang="zh-CN" sz="2800">
              <a:latin typeface="Arial" charset="0"/>
              <a:ea typeface="宋体" charset="0"/>
            </a:endParaRPr>
          </a:p>
        </p:txBody>
      </p:sp>
      <p:sp>
        <p:nvSpPr>
          <p:cNvPr id="133120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F047159A-E0C4-5D43-834E-7338A1EFC0EF}" type="slidenum">
              <a:rPr lang="en-US" altLang="zh-CN" sz="1200">
                <a:latin typeface="Garamond" charset="0"/>
              </a:rPr>
              <a:pPr algn="r" eaLnBrk="1" hangingPunct="1"/>
              <a:t>648</a:t>
            </a:fld>
            <a:endParaRPr lang="en-US" altLang="zh-CN" sz="1200">
              <a:latin typeface="Garamond" charset="0"/>
            </a:endParaRP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40E4832-2E6F-CC40-9F2E-54B4A9BF1041}" type="slidenum">
              <a:rPr lang="en-US" altLang="zh-CN" sz="1200">
                <a:latin typeface="Garamond" charset="0"/>
              </a:rPr>
              <a:pPr eaLnBrk="1" hangingPunct="1"/>
              <a:t>649</a:t>
            </a:fld>
            <a:endParaRPr lang="en-US" altLang="zh-CN" sz="1200">
              <a:latin typeface="Garamond" charset="0"/>
            </a:endParaRPr>
          </a:p>
        </p:txBody>
      </p:sp>
      <p:sp>
        <p:nvSpPr>
          <p:cNvPr id="1335298" name="Rectangle 2"/>
          <p:cNvSpPr>
            <a:spLocks noGrp="1" noChangeArrowheads="1"/>
          </p:cNvSpPr>
          <p:nvPr>
            <p:ph type="title" idx="4294967295"/>
          </p:nvPr>
        </p:nvSpPr>
        <p:spPr>
          <a:xfrm>
            <a:off x="914400" y="549275"/>
            <a:ext cx="8229600" cy="1139825"/>
          </a:xfrm>
        </p:spPr>
        <p:txBody>
          <a:bodyPr/>
          <a:lstStyle/>
          <a:p>
            <a:pPr eaLnBrk="1" hangingPunct="1"/>
            <a:r>
              <a:rPr lang="en-US" altLang="zh-CN" sz="3800" b="1" i="1" dirty="0">
                <a:latin typeface="Garamond" charset="0"/>
                <a:ea typeface="宋体" charset="0"/>
              </a:rPr>
              <a:t>SOA security architects</a:t>
            </a:r>
            <a:r>
              <a:rPr lang="zh-CN" altLang="en-US" sz="3800" dirty="0">
                <a:latin typeface="Garamond" charset="0"/>
                <a:ea typeface="宋体" charset="0"/>
              </a:rPr>
              <a:t>：</a:t>
            </a:r>
            <a:r>
              <a:rPr lang="en-US" altLang="zh-CN" sz="3800" b="1" dirty="0">
                <a:latin typeface="Garamond" charset="0"/>
                <a:ea typeface="宋体" charset="0"/>
              </a:rPr>
              <a:t>how to do</a:t>
            </a:r>
          </a:p>
        </p:txBody>
      </p:sp>
      <p:sp>
        <p:nvSpPr>
          <p:cNvPr id="1335299" name="Rectangle 3"/>
          <p:cNvSpPr>
            <a:spLocks noGrp="1" noChangeArrowheads="1"/>
          </p:cNvSpPr>
          <p:nvPr>
            <p:ph type="body" idx="4294967295"/>
          </p:nvPr>
        </p:nvSpPr>
        <p:spPr>
          <a:xfrm>
            <a:off x="0" y="1600200"/>
            <a:ext cx="8229600" cy="4530725"/>
          </a:xfrm>
        </p:spPr>
        <p:txBody>
          <a:bodyPr/>
          <a:lstStyle/>
          <a:p>
            <a:pPr marL="495300" indent="-495300" eaLnBrk="1" hangingPunct="1">
              <a:lnSpc>
                <a:spcPct val="80000"/>
              </a:lnSpc>
            </a:pPr>
            <a:r>
              <a:rPr lang="en-US" altLang="zh-CN" sz="2400" dirty="0">
                <a:latin typeface="Arial" charset="0"/>
                <a:ea typeface="宋体" charset="0"/>
              </a:rPr>
              <a:t>Map out a security architecture that looks at the system from an end to end perspective, and focuses on your assets (it's the car, not the garage). </a:t>
            </a:r>
          </a:p>
          <a:p>
            <a:pPr marL="495300" indent="-495300" eaLnBrk="1" hangingPunct="1">
              <a:lnSpc>
                <a:spcPct val="80000"/>
              </a:lnSpc>
            </a:pPr>
            <a:endParaRPr lang="en-US" altLang="zh-CN" sz="2400" dirty="0">
              <a:latin typeface="Arial" charset="0"/>
              <a:ea typeface="宋体" charset="0"/>
            </a:endParaRPr>
          </a:p>
          <a:p>
            <a:pPr marL="495300" indent="-495300" eaLnBrk="1" hangingPunct="1">
              <a:lnSpc>
                <a:spcPct val="80000"/>
              </a:lnSpc>
            </a:pPr>
            <a:r>
              <a:rPr lang="en-US" altLang="zh-CN" sz="2400" dirty="0">
                <a:latin typeface="Arial" charset="0"/>
                <a:ea typeface="宋体" charset="0"/>
              </a:rPr>
              <a:t> For each service requester and service provider - and anything in the middle like proxies - understand the current state of access control by analyzing authentication, authorization, and auditing (secure access to the car).</a:t>
            </a:r>
          </a:p>
          <a:p>
            <a:pPr marL="495300" indent="-495300" eaLnBrk="1" hangingPunct="1">
              <a:lnSpc>
                <a:spcPct val="80000"/>
              </a:lnSpc>
            </a:pPr>
            <a:endParaRPr lang="en-US" altLang="zh-CN" sz="2400" dirty="0">
              <a:latin typeface="Arial" charset="0"/>
              <a:ea typeface="宋体" charset="0"/>
            </a:endParaRPr>
          </a:p>
          <a:p>
            <a:pPr marL="495300" indent="-495300" eaLnBrk="1" hangingPunct="1">
              <a:lnSpc>
                <a:spcPct val="80000"/>
              </a:lnSpc>
            </a:pPr>
            <a:r>
              <a:rPr lang="en-US" altLang="zh-CN" sz="2400" dirty="0">
                <a:latin typeface="Arial" charset="0"/>
                <a:ea typeface="宋体" charset="0"/>
              </a:rPr>
              <a:t> Determine what policy enforcement and policy decision points exist today and which can be strengthened in the future (fortify the car to the best of your ability). </a:t>
            </a:r>
          </a:p>
        </p:txBody>
      </p:sp>
      <p:sp>
        <p:nvSpPr>
          <p:cNvPr id="133530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9A52B005-8363-C244-8269-4FFD4D6AC2EC}" type="slidenum">
              <a:rPr lang="en-US" altLang="zh-CN" sz="1200">
                <a:latin typeface="Garamond" charset="0"/>
              </a:rPr>
              <a:pPr algn="r" eaLnBrk="1" hangingPunct="1"/>
              <a:t>649</a:t>
            </a:fld>
            <a:endParaRPr lang="en-US" altLang="zh-CN" sz="1200">
              <a:latin typeface="Garamond"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CE0DECF-75EB-8545-8BE5-D3056215F070}" type="slidenum">
              <a:rPr lang="en-US" altLang="zh-CN" sz="1200">
                <a:latin typeface="Garamond" charset="0"/>
              </a:rPr>
              <a:pPr eaLnBrk="1" hangingPunct="1"/>
              <a:t>65</a:t>
            </a:fld>
            <a:endParaRPr lang="en-US" altLang="zh-CN" sz="1200">
              <a:latin typeface="Garamond" charset="0"/>
            </a:endParaRPr>
          </a:p>
        </p:txBody>
      </p:sp>
      <p:pic>
        <p:nvPicPr>
          <p:cNvPr id="147458" name="Picture 4" descr="img005"/>
          <p:cNvPicPr>
            <a:picLocks noChangeAspect="1" noChangeArrowheads="1"/>
          </p:cNvPicPr>
          <p:nvPr/>
        </p:nvPicPr>
        <p:blipFill>
          <a:blip r:embed="rId3">
            <a:extLst>
              <a:ext uri="{28A0092B-C50C-407E-A947-70E740481C1C}">
                <a14:useLocalDpi xmlns:a14="http://schemas.microsoft.com/office/drawing/2010/main" val="0"/>
              </a:ext>
            </a:extLst>
          </a:blip>
          <a:srcRect b="11243"/>
          <a:stretch>
            <a:fillRect/>
          </a:stretch>
        </p:blipFill>
        <p:spPr bwMode="auto">
          <a:xfrm>
            <a:off x="468313" y="260350"/>
            <a:ext cx="8207375" cy="583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92A7255-09BD-764E-AD75-C73A562B6D6B}" type="slidenum">
              <a:rPr lang="en-US" altLang="zh-CN" sz="1200">
                <a:latin typeface="Garamond" charset="0"/>
              </a:rPr>
              <a:pPr eaLnBrk="1" hangingPunct="1"/>
              <a:t>650</a:t>
            </a:fld>
            <a:endParaRPr lang="en-US" altLang="zh-CN" sz="1200">
              <a:latin typeface="Garamond" charset="0"/>
            </a:endParaRPr>
          </a:p>
        </p:txBody>
      </p:sp>
      <p:sp>
        <p:nvSpPr>
          <p:cNvPr id="1336322" name="Rectangle 2"/>
          <p:cNvSpPr>
            <a:spLocks noGrp="1" noChangeArrowheads="1"/>
          </p:cNvSpPr>
          <p:nvPr>
            <p:ph type="title" idx="4294967295"/>
          </p:nvPr>
        </p:nvSpPr>
        <p:spPr>
          <a:xfrm>
            <a:off x="0" y="277813"/>
            <a:ext cx="8229600" cy="1139825"/>
          </a:xfrm>
        </p:spPr>
        <p:txBody>
          <a:bodyPr/>
          <a:lstStyle/>
          <a:p>
            <a:pPr algn="ctr" eaLnBrk="1" hangingPunct="1"/>
            <a:r>
              <a:rPr lang="en-US" altLang="zh-CN" b="1" i="1" dirty="0">
                <a:latin typeface="Garamond" charset="0"/>
                <a:ea typeface="宋体" charset="0"/>
              </a:rPr>
              <a:t>SOA security : </a:t>
            </a:r>
            <a:r>
              <a:rPr lang="en-US" altLang="zh-CN" b="1" dirty="0">
                <a:latin typeface="Garamond" charset="0"/>
                <a:ea typeface="宋体" charset="0"/>
              </a:rPr>
              <a:t>Conclusion</a:t>
            </a:r>
            <a:r>
              <a:rPr lang="en-US" altLang="zh-CN" dirty="0">
                <a:latin typeface="Garamond" charset="0"/>
                <a:ea typeface="宋体" charset="0"/>
              </a:rPr>
              <a:t> </a:t>
            </a:r>
          </a:p>
        </p:txBody>
      </p:sp>
      <p:sp>
        <p:nvSpPr>
          <p:cNvPr id="1336323" name="Rectangle 3"/>
          <p:cNvSpPr>
            <a:spLocks noGrp="1" noChangeArrowheads="1"/>
          </p:cNvSpPr>
          <p:nvPr>
            <p:ph type="body" idx="4294967295"/>
          </p:nvPr>
        </p:nvSpPr>
        <p:spPr>
          <a:xfrm>
            <a:off x="0" y="1341438"/>
            <a:ext cx="8229600" cy="4530725"/>
          </a:xfrm>
        </p:spPr>
        <p:txBody>
          <a:bodyPr/>
          <a:lstStyle/>
          <a:p>
            <a:pPr marL="400050" indent="-400050" eaLnBrk="1" hangingPunct="1">
              <a:lnSpc>
                <a:spcPct val="80000"/>
              </a:lnSpc>
            </a:pPr>
            <a:r>
              <a:rPr lang="en-US" altLang="zh-CN" sz="2000">
                <a:latin typeface="Arial" charset="0"/>
                <a:ea typeface="宋体" charset="0"/>
              </a:rPr>
              <a:t>There is no perfect security solution, there is only the management of security risk that relies on judgment and prioritization, driven by assets and values. </a:t>
            </a:r>
          </a:p>
          <a:p>
            <a:pPr marL="400050" indent="-400050" eaLnBrk="1" hangingPunct="1">
              <a:lnSpc>
                <a:spcPct val="80000"/>
              </a:lnSpc>
            </a:pPr>
            <a:endParaRPr lang="en-US" altLang="zh-CN" sz="2000">
              <a:latin typeface="Arial" charset="0"/>
              <a:ea typeface="宋体" charset="0"/>
            </a:endParaRPr>
          </a:p>
          <a:p>
            <a:pPr marL="400050" indent="-400050" eaLnBrk="1" hangingPunct="1">
              <a:lnSpc>
                <a:spcPct val="80000"/>
              </a:lnSpc>
            </a:pPr>
            <a:r>
              <a:rPr lang="en-US" altLang="zh-CN" sz="2000">
                <a:latin typeface="Arial" charset="0"/>
                <a:ea typeface="宋体" charset="0"/>
              </a:rPr>
              <a:t>Security is contextual and has a form factor that must adhere to that which the supporting mechanisms can protect. </a:t>
            </a:r>
          </a:p>
          <a:p>
            <a:pPr marL="400050" indent="-400050" eaLnBrk="1" hangingPunct="1">
              <a:lnSpc>
                <a:spcPct val="80000"/>
              </a:lnSpc>
            </a:pPr>
            <a:endParaRPr lang="en-US" altLang="zh-CN" sz="2000">
              <a:latin typeface="Arial" charset="0"/>
              <a:ea typeface="宋体" charset="0"/>
            </a:endParaRPr>
          </a:p>
          <a:p>
            <a:pPr marL="400050" indent="-400050" eaLnBrk="1" hangingPunct="1">
              <a:lnSpc>
                <a:spcPct val="80000"/>
              </a:lnSpc>
            </a:pPr>
            <a:r>
              <a:rPr lang="en-US" altLang="zh-CN" sz="2000">
                <a:latin typeface="Arial" charset="0"/>
                <a:ea typeface="宋体" charset="0"/>
              </a:rPr>
              <a:t>Risk is increasingly engendered in data and effective security mechanisms adhere to data to provide the necessary level of protection.</a:t>
            </a:r>
          </a:p>
          <a:p>
            <a:pPr marL="400050" indent="-400050" eaLnBrk="1" hangingPunct="1">
              <a:lnSpc>
                <a:spcPct val="80000"/>
              </a:lnSpc>
            </a:pPr>
            <a:endParaRPr lang="en-US" altLang="zh-CN" sz="2000">
              <a:latin typeface="Arial" charset="0"/>
              <a:ea typeface="宋体" charset="0"/>
            </a:endParaRPr>
          </a:p>
          <a:p>
            <a:pPr marL="400050" indent="-400050" eaLnBrk="1" hangingPunct="1">
              <a:lnSpc>
                <a:spcPct val="80000"/>
              </a:lnSpc>
            </a:pPr>
            <a:r>
              <a:rPr lang="en-US" altLang="zh-CN" sz="2000">
                <a:latin typeface="Arial" charset="0"/>
                <a:ea typeface="宋体" charset="0"/>
              </a:rPr>
              <a:t> When SOA security standards are properly leveraged, the potential is there to create entirely new and robust service-oriented security architectures. </a:t>
            </a:r>
            <a:br>
              <a:rPr lang="en-US" altLang="zh-CN" sz="2000">
                <a:latin typeface="Arial" charset="0"/>
                <a:ea typeface="宋体" charset="0"/>
              </a:rPr>
            </a:br>
            <a:r>
              <a:rPr lang="en-US" altLang="zh-CN" sz="2000">
                <a:latin typeface="Arial" charset="0"/>
                <a:ea typeface="宋体" charset="0"/>
              </a:rPr>
              <a:t> </a:t>
            </a:r>
            <a:br>
              <a:rPr lang="en-US" altLang="zh-CN" sz="2000">
                <a:latin typeface="Arial" charset="0"/>
                <a:ea typeface="宋体" charset="0"/>
              </a:rPr>
            </a:br>
            <a:endParaRPr lang="en-US" altLang="zh-CN" sz="2000">
              <a:latin typeface="Arial" charset="0"/>
              <a:ea typeface="宋体" charset="0"/>
            </a:endParaRPr>
          </a:p>
        </p:txBody>
      </p:sp>
      <p:sp>
        <p:nvSpPr>
          <p:cNvPr id="133632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FD7A25A2-BD80-5A46-B7C1-F234C7007ECB}" type="slidenum">
              <a:rPr lang="en-US" altLang="zh-CN" sz="1200">
                <a:latin typeface="Garamond" charset="0"/>
              </a:rPr>
              <a:pPr algn="r" eaLnBrk="1" hangingPunct="1"/>
              <a:t>650</a:t>
            </a:fld>
            <a:endParaRPr lang="en-US" altLang="zh-CN" sz="1200">
              <a:latin typeface="Garamond" charset="0"/>
            </a:endParaRPr>
          </a:p>
        </p:txBody>
      </p:sp>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1C75764-1A58-7648-9A93-9D99BEBCE8BB}" type="slidenum">
              <a:rPr lang="en-US" altLang="zh-CN" sz="1200">
                <a:latin typeface="Garamond" charset="0"/>
              </a:rPr>
              <a:pPr eaLnBrk="1" hangingPunct="1"/>
              <a:t>651</a:t>
            </a:fld>
            <a:endParaRPr lang="en-US" altLang="zh-CN" sz="1200">
              <a:latin typeface="Garamond" charset="0"/>
            </a:endParaRPr>
          </a:p>
        </p:txBody>
      </p:sp>
      <p:sp>
        <p:nvSpPr>
          <p:cNvPr id="1337346" name="Rectangle 2"/>
          <p:cNvSpPr>
            <a:spLocks noGrp="1" noChangeArrowheads="1"/>
          </p:cNvSpPr>
          <p:nvPr>
            <p:ph type="title" idx="4294967295"/>
          </p:nvPr>
        </p:nvSpPr>
        <p:spPr>
          <a:xfrm>
            <a:off x="914400" y="404813"/>
            <a:ext cx="8229600" cy="1139825"/>
          </a:xfrm>
        </p:spPr>
        <p:txBody>
          <a:bodyPr/>
          <a:lstStyle/>
          <a:p>
            <a:pPr algn="ctr" eaLnBrk="1" hangingPunct="1"/>
            <a:r>
              <a:rPr lang="en-US" altLang="zh-CN" b="1">
                <a:latin typeface="Garamond" charset="0"/>
                <a:ea typeface="宋体" charset="0"/>
              </a:rPr>
              <a:t>Web Oriented Architecture</a:t>
            </a:r>
          </a:p>
        </p:txBody>
      </p:sp>
      <p:sp>
        <p:nvSpPr>
          <p:cNvPr id="1337347" name="Rectangle 3"/>
          <p:cNvSpPr>
            <a:spLocks noGrp="1" noChangeArrowheads="1"/>
          </p:cNvSpPr>
          <p:nvPr>
            <p:ph type="body" idx="4294967295"/>
          </p:nvPr>
        </p:nvSpPr>
        <p:spPr>
          <a:xfrm>
            <a:off x="914400" y="1412875"/>
            <a:ext cx="8229600" cy="4530725"/>
          </a:xfrm>
        </p:spPr>
        <p:txBody>
          <a:bodyPr/>
          <a:lstStyle/>
          <a:p>
            <a:pPr eaLnBrk="1" hangingPunct="1"/>
            <a:r>
              <a:rPr lang="en-US" altLang="zh-CN" b="1">
                <a:latin typeface="Arial" charset="0"/>
                <a:ea typeface="宋体" charset="0"/>
              </a:rPr>
              <a:t>Web Oriented Architecture (WOA)</a:t>
            </a:r>
            <a:r>
              <a:rPr lang="en-US" altLang="zh-CN">
                <a:latin typeface="Arial" charset="0"/>
                <a:ea typeface="宋体" charset="0"/>
              </a:rPr>
              <a:t> is a style of software architecture that extends service-oriented architecture (SOA) to web based applications, and is sometimes considered to be a light-weight version of SOA. </a:t>
            </a:r>
          </a:p>
          <a:p>
            <a:pPr eaLnBrk="1" hangingPunct="1"/>
            <a:r>
              <a:rPr lang="en-US" altLang="zh-CN" b="1">
                <a:latin typeface="Arial" charset="0"/>
                <a:ea typeface="宋体" charset="0"/>
              </a:rPr>
              <a:t>WOA</a:t>
            </a:r>
            <a:r>
              <a:rPr lang="en-US" altLang="zh-CN">
                <a:latin typeface="Arial" charset="0"/>
                <a:ea typeface="宋体" charset="0"/>
              </a:rPr>
              <a:t> is also aimed at maximizing the browser and server interactions by use of technologies such as REST and POX. </a:t>
            </a:r>
          </a:p>
        </p:txBody>
      </p:sp>
      <p:sp>
        <p:nvSpPr>
          <p:cNvPr id="133734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CF453B4-EF17-4749-9B49-5854CCBBCEBC}" type="slidenum">
              <a:rPr lang="en-US" altLang="zh-CN" sz="1200">
                <a:latin typeface="Garamond" charset="0"/>
              </a:rPr>
              <a:pPr algn="r" eaLnBrk="1" hangingPunct="1"/>
              <a:t>651</a:t>
            </a:fld>
            <a:endParaRPr lang="en-US" altLang="zh-CN" sz="1200">
              <a:latin typeface="Garamond" charset="0"/>
            </a:endParaRPr>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6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DA8A59E-A163-F849-BBA6-EE19041080BD}" type="slidenum">
              <a:rPr lang="en-US" altLang="zh-CN" sz="1200">
                <a:latin typeface="Garamond" charset="0"/>
              </a:rPr>
              <a:pPr eaLnBrk="1" hangingPunct="1"/>
              <a:t>652</a:t>
            </a:fld>
            <a:endParaRPr lang="en-US" altLang="zh-CN" sz="1200">
              <a:latin typeface="Garamond" charset="0"/>
            </a:endParaRPr>
          </a:p>
        </p:txBody>
      </p:sp>
      <p:sp>
        <p:nvSpPr>
          <p:cNvPr id="1338370"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AF2F4E9-A2F8-9046-9F98-44C0BE36337C}" type="slidenum">
              <a:rPr lang="en-US" altLang="zh-CN" sz="1200">
                <a:latin typeface="Garamond" charset="0"/>
              </a:rPr>
              <a:pPr algn="r" eaLnBrk="1" hangingPunct="1"/>
              <a:t>652</a:t>
            </a:fld>
            <a:endParaRPr lang="en-US" altLang="zh-CN" sz="1200">
              <a:latin typeface="Garamond" charset="0"/>
            </a:endParaRPr>
          </a:p>
        </p:txBody>
      </p:sp>
      <p:pic>
        <p:nvPicPr>
          <p:cNvPr id="13383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642938"/>
            <a:ext cx="6837362" cy="533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8547B00-620D-E349-9A5B-EC9C43DBFEFB}" type="slidenum">
              <a:rPr lang="en-US" altLang="zh-CN" sz="1200">
                <a:latin typeface="Garamond" charset="0"/>
              </a:rPr>
              <a:pPr eaLnBrk="1" hangingPunct="1"/>
              <a:t>653</a:t>
            </a:fld>
            <a:endParaRPr lang="en-US" altLang="zh-CN" sz="1200">
              <a:latin typeface="Garamond" charset="0"/>
            </a:endParaRPr>
          </a:p>
        </p:txBody>
      </p:sp>
      <p:sp>
        <p:nvSpPr>
          <p:cNvPr id="133939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3C5A6C93-8D60-4D4B-98F9-05B8CEFA6958}" type="slidenum">
              <a:rPr lang="en-US" altLang="zh-CN" sz="1200">
                <a:latin typeface="Garamond" charset="0"/>
              </a:rPr>
              <a:pPr algn="r" eaLnBrk="1" hangingPunct="1"/>
              <a:t>653</a:t>
            </a:fld>
            <a:endParaRPr lang="en-US" altLang="zh-CN" sz="1200">
              <a:latin typeface="Garamond" charset="0"/>
            </a:endParaRPr>
          </a:p>
        </p:txBody>
      </p:sp>
      <p:pic>
        <p:nvPicPr>
          <p:cNvPr id="1339395" name="Picture 5" descr="woa_soa_visu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095375"/>
            <a:ext cx="6167437" cy="4767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p:nvPr/>
        </p:nvSpPr>
        <p:spPr>
          <a:xfrm>
            <a:off x="638175" y="357188"/>
            <a:ext cx="7362825" cy="738187"/>
          </a:xfrm>
          <a:prstGeom prst="rect">
            <a:avLst/>
          </a:prstGeom>
        </p:spPr>
        <p:txBody>
          <a:bodyPr wrap="none">
            <a:spAutoFit/>
          </a:bodyPr>
          <a:lstStyle/>
          <a:p>
            <a:pPr algn="ctr">
              <a:defRPr/>
            </a:pPr>
            <a:r>
              <a:rPr lang="en-GB" sz="4200" b="1" dirty="0">
                <a:solidFill>
                  <a:schemeClr val="tx2"/>
                </a:solidFill>
                <a:latin typeface="+mj-lt"/>
                <a:ea typeface="+mj-ea"/>
                <a:cs typeface="+mj-cs"/>
              </a:rPr>
              <a:t>WOA: An organic service fabric</a:t>
            </a:r>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41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A3106AE-EA22-2E46-869A-33363A3A2EC5}" type="slidenum">
              <a:rPr lang="en-US" altLang="zh-CN" sz="1200">
                <a:latin typeface="Garamond" charset="0"/>
              </a:rPr>
              <a:pPr eaLnBrk="1" hangingPunct="1"/>
              <a:t>654</a:t>
            </a:fld>
            <a:endParaRPr lang="en-US" altLang="zh-CN" sz="1200">
              <a:latin typeface="Garamond" charset="0"/>
            </a:endParaRPr>
          </a:p>
        </p:txBody>
      </p:sp>
      <p:sp>
        <p:nvSpPr>
          <p:cNvPr id="1340418" name="Rectangle 2"/>
          <p:cNvSpPr>
            <a:spLocks noGrp="1" noChangeArrowheads="1"/>
          </p:cNvSpPr>
          <p:nvPr>
            <p:ph type="title" idx="4294967295"/>
          </p:nvPr>
        </p:nvSpPr>
        <p:spPr>
          <a:xfrm>
            <a:off x="0" y="277813"/>
            <a:ext cx="8229600" cy="1139825"/>
          </a:xfrm>
        </p:spPr>
        <p:txBody>
          <a:bodyPr/>
          <a:lstStyle/>
          <a:p>
            <a:pPr eaLnBrk="1" hangingPunct="1"/>
            <a:r>
              <a:rPr lang="en-US" altLang="zh-CN" b="1">
                <a:latin typeface="Garamond" charset="0"/>
                <a:ea typeface="宋体" charset="0"/>
              </a:rPr>
              <a:t>What is WOA? The Basic Tenets(1)</a:t>
            </a:r>
          </a:p>
        </p:txBody>
      </p:sp>
      <p:sp>
        <p:nvSpPr>
          <p:cNvPr id="1340419" name="Rectangle 3"/>
          <p:cNvSpPr>
            <a:spLocks noGrp="1" noChangeArrowheads="1"/>
          </p:cNvSpPr>
          <p:nvPr>
            <p:ph type="body" idx="4294967295"/>
          </p:nvPr>
        </p:nvSpPr>
        <p:spPr>
          <a:xfrm>
            <a:off x="0" y="1557338"/>
            <a:ext cx="8229600" cy="4530725"/>
          </a:xfrm>
        </p:spPr>
        <p:txBody>
          <a:bodyPr/>
          <a:lstStyle/>
          <a:p>
            <a:pPr eaLnBrk="1" hangingPunct="1">
              <a:lnSpc>
                <a:spcPct val="80000"/>
              </a:lnSpc>
            </a:pPr>
            <a:endParaRPr lang="en-US" altLang="zh-CN" sz="1300" b="1">
              <a:latin typeface="Arial" charset="0"/>
              <a:ea typeface="宋体" charset="0"/>
            </a:endParaRPr>
          </a:p>
          <a:p>
            <a:pPr eaLnBrk="1" hangingPunct="1">
              <a:lnSpc>
                <a:spcPct val="80000"/>
              </a:lnSpc>
            </a:pPr>
            <a:r>
              <a:rPr lang="en-US" altLang="zh-CN" sz="2400">
                <a:latin typeface="Arial" charset="0"/>
                <a:ea typeface="宋体" charset="0"/>
              </a:rPr>
              <a:t>Information in a WOA is represented in the form of </a:t>
            </a:r>
            <a:r>
              <a:rPr lang="en-US" altLang="zh-CN" sz="2400" i="1">
                <a:latin typeface="Arial" charset="0"/>
                <a:ea typeface="宋体" charset="0"/>
              </a:rPr>
              <a:t>resources</a:t>
            </a:r>
            <a:r>
              <a:rPr lang="en-US" altLang="zh-CN" sz="2400">
                <a:latin typeface="Arial" charset="0"/>
                <a:ea typeface="宋体" charset="0"/>
              </a:rPr>
              <a:t> on the network and are accessed and manipulated via the protocol specified in the URI, typically HTTP. </a:t>
            </a:r>
          </a:p>
          <a:p>
            <a:pPr eaLnBrk="1" hangingPunct="1">
              <a:lnSpc>
                <a:spcPct val="80000"/>
              </a:lnSpc>
            </a:pPr>
            <a:r>
              <a:rPr lang="en-US" altLang="zh-CN" sz="2400">
                <a:latin typeface="Arial" charset="0"/>
                <a:ea typeface="宋体" charset="0"/>
              </a:rPr>
              <a:t>Every resource on the network can located via a globally unique address known as a Universal Resource Identifier or URI complying with </a:t>
            </a:r>
            <a:r>
              <a:rPr lang="en-US" altLang="zh-CN" sz="2400">
                <a:latin typeface="Arial" charset="0"/>
                <a:ea typeface="宋体" charset="0"/>
                <a:hlinkClick r:id="rId2"/>
              </a:rPr>
              <a:t>RFC 3986</a:t>
            </a:r>
            <a:r>
              <a:rPr lang="en-US" altLang="zh-CN" sz="2400">
                <a:latin typeface="Arial" charset="0"/>
                <a:ea typeface="宋体" charset="0"/>
              </a:rPr>
              <a:t>. </a:t>
            </a:r>
          </a:p>
          <a:p>
            <a:pPr eaLnBrk="1" hangingPunct="1">
              <a:lnSpc>
                <a:spcPct val="80000"/>
              </a:lnSpc>
            </a:pPr>
            <a:r>
              <a:rPr lang="en-US" altLang="zh-CN" sz="2400">
                <a:latin typeface="Arial" charset="0"/>
                <a:ea typeface="宋体" charset="0"/>
              </a:rPr>
              <a:t>Resources are manipulated by HTTP verbs (GET, PUT, POST, DELETE) using a technique known as </a:t>
            </a:r>
            <a:r>
              <a:rPr lang="en-US" altLang="zh-CN" sz="2400">
                <a:latin typeface="Arial" charset="0"/>
                <a:ea typeface="宋体" charset="0"/>
                <a:hlinkClick r:id="rId3"/>
              </a:rPr>
              <a:t>Representational State Transfer</a:t>
            </a:r>
            <a:r>
              <a:rPr lang="en-US" altLang="zh-CN" sz="2400">
                <a:latin typeface="Arial" charset="0"/>
                <a:ea typeface="宋体" charset="0"/>
              </a:rPr>
              <a:t> or </a:t>
            </a:r>
            <a:r>
              <a:rPr lang="en-US" altLang="zh-CN" sz="2400">
                <a:latin typeface="Arial" charset="0"/>
                <a:ea typeface="宋体" charset="0"/>
                <a:hlinkClick r:id="rId4"/>
              </a:rPr>
              <a:t>REST</a:t>
            </a:r>
            <a:r>
              <a:rPr lang="en-US" altLang="zh-CN" sz="2400">
                <a:latin typeface="Arial" charset="0"/>
                <a:ea typeface="宋体" charset="0"/>
              </a:rPr>
              <a:t>. </a:t>
            </a:r>
          </a:p>
          <a:p>
            <a:pPr eaLnBrk="1" hangingPunct="1">
              <a:lnSpc>
                <a:spcPct val="80000"/>
              </a:lnSpc>
            </a:pPr>
            <a:r>
              <a:rPr lang="en-US" altLang="zh-CN" sz="2400">
                <a:latin typeface="Arial" charset="0"/>
                <a:ea typeface="宋体" charset="0"/>
              </a:rPr>
              <a:t>Manipulation of network resources is performed solely by </a:t>
            </a:r>
            <a:r>
              <a:rPr lang="en-US" altLang="zh-CN" sz="2400" i="1">
                <a:latin typeface="Arial" charset="0"/>
                <a:ea typeface="宋体" charset="0"/>
              </a:rPr>
              <a:t>components</a:t>
            </a:r>
            <a:r>
              <a:rPr lang="en-US" altLang="zh-CN" sz="2400">
                <a:latin typeface="Arial" charset="0"/>
                <a:ea typeface="宋体" charset="0"/>
              </a:rPr>
              <a:t> on the network (essentially browsers and other Web servers). </a:t>
            </a:r>
          </a:p>
        </p:txBody>
      </p:sp>
      <p:sp>
        <p:nvSpPr>
          <p:cNvPr id="134042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742828F-6AD3-1044-8CDF-E8FA785B6ADA}" type="slidenum">
              <a:rPr lang="en-US" altLang="zh-CN" sz="1200">
                <a:latin typeface="Garamond" charset="0"/>
              </a:rPr>
              <a:pPr algn="r" eaLnBrk="1" hangingPunct="1"/>
              <a:t>654</a:t>
            </a:fld>
            <a:endParaRPr lang="en-US" altLang="zh-CN" sz="1200">
              <a:latin typeface="Garamond" charset="0"/>
            </a:endParaRPr>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B156B0C-21FB-0D41-93E5-575B482184EF}" type="slidenum">
              <a:rPr lang="en-US" altLang="zh-CN" sz="1200">
                <a:latin typeface="Garamond" charset="0"/>
              </a:rPr>
              <a:pPr eaLnBrk="1" hangingPunct="1"/>
              <a:t>655</a:t>
            </a:fld>
            <a:endParaRPr lang="en-US" altLang="zh-CN" sz="1200">
              <a:latin typeface="Garamond" charset="0"/>
            </a:endParaRPr>
          </a:p>
        </p:txBody>
      </p:sp>
      <p:sp>
        <p:nvSpPr>
          <p:cNvPr id="1341442" name="Rectangle 2"/>
          <p:cNvSpPr>
            <a:spLocks noGrp="1" noChangeArrowheads="1"/>
          </p:cNvSpPr>
          <p:nvPr>
            <p:ph type="title" idx="4294967295"/>
          </p:nvPr>
        </p:nvSpPr>
        <p:spPr>
          <a:xfrm>
            <a:off x="0" y="277813"/>
            <a:ext cx="8229600" cy="1139825"/>
          </a:xfrm>
        </p:spPr>
        <p:txBody>
          <a:bodyPr/>
          <a:lstStyle/>
          <a:p>
            <a:pPr eaLnBrk="1" hangingPunct="1"/>
            <a:r>
              <a:rPr lang="en-US" altLang="zh-CN" b="1">
                <a:latin typeface="Garamond" charset="0"/>
                <a:ea typeface="宋体" charset="0"/>
              </a:rPr>
              <a:t>What is WOA? The Basic Tenets(2)</a:t>
            </a:r>
          </a:p>
        </p:txBody>
      </p:sp>
      <p:sp>
        <p:nvSpPr>
          <p:cNvPr id="1341443" name="Rectangle 3"/>
          <p:cNvSpPr>
            <a:spLocks noGrp="1" noChangeArrowheads="1"/>
          </p:cNvSpPr>
          <p:nvPr>
            <p:ph type="body" idx="4294967295"/>
          </p:nvPr>
        </p:nvSpPr>
        <p:spPr>
          <a:xfrm>
            <a:off x="0" y="1600200"/>
            <a:ext cx="8229600" cy="4530725"/>
          </a:xfrm>
        </p:spPr>
        <p:txBody>
          <a:bodyPr/>
          <a:lstStyle/>
          <a:p>
            <a:pPr eaLnBrk="1" hangingPunct="1">
              <a:lnSpc>
                <a:spcPct val="80000"/>
              </a:lnSpc>
            </a:pPr>
            <a:r>
              <a:rPr lang="en-US" altLang="zh-CN" sz="2400">
                <a:latin typeface="Arial" charset="0"/>
                <a:ea typeface="宋体" charset="0"/>
              </a:rPr>
              <a:t>Access to resources must be layered and not require more than local knowledge of the network. </a:t>
            </a:r>
          </a:p>
          <a:p>
            <a:pPr eaLnBrk="1" hangingPunct="1">
              <a:lnSpc>
                <a:spcPct val="80000"/>
              </a:lnSpc>
            </a:pPr>
            <a:r>
              <a:rPr lang="en-US" altLang="zh-CN" sz="2400">
                <a:latin typeface="Arial" charset="0"/>
                <a:ea typeface="宋体" charset="0"/>
              </a:rPr>
              <a:t>It is the responsibility of the components to understand the representations and valid state transitions of the resources they manipulate. </a:t>
            </a:r>
          </a:p>
          <a:p>
            <a:pPr eaLnBrk="1" hangingPunct="1">
              <a:lnSpc>
                <a:spcPct val="80000"/>
              </a:lnSpc>
            </a:pPr>
            <a:r>
              <a:rPr lang="en-US" altLang="zh-CN" sz="2400">
                <a:latin typeface="Arial" charset="0"/>
                <a:ea typeface="宋体" charset="0"/>
              </a:rPr>
              <a:t>The service contract of WOA resources is implicit; it's the representation that is received. </a:t>
            </a:r>
          </a:p>
          <a:p>
            <a:pPr eaLnBrk="1" hangingPunct="1">
              <a:lnSpc>
                <a:spcPct val="80000"/>
              </a:lnSpc>
            </a:pPr>
            <a:r>
              <a:rPr lang="en-US" altLang="zh-CN" sz="2400">
                <a:latin typeface="Arial" charset="0"/>
                <a:ea typeface="宋体" charset="0"/>
              </a:rPr>
              <a:t>WOA resources contain embedded URIs that build a larger network of granular representative state (i.e. order resources contain URLs to inventory resources). </a:t>
            </a:r>
          </a:p>
          <a:p>
            <a:pPr eaLnBrk="1" hangingPunct="1">
              <a:lnSpc>
                <a:spcPct val="80000"/>
              </a:lnSpc>
            </a:pPr>
            <a:r>
              <a:rPr lang="en-US" altLang="zh-CN" sz="2400">
                <a:latin typeface="Arial" charset="0"/>
                <a:ea typeface="宋体" charset="0"/>
              </a:rPr>
              <a:t>WOA embodies Thomas Erl's essential Principles of SOA, though in often unexpected ways (such as having a contract, albeit implicit). </a:t>
            </a:r>
          </a:p>
          <a:p>
            <a:pPr eaLnBrk="1" hangingPunct="1">
              <a:lnSpc>
                <a:spcPct val="80000"/>
              </a:lnSpc>
            </a:pPr>
            <a:endParaRPr lang="en-US" altLang="zh-CN" sz="2400">
              <a:latin typeface="Arial" charset="0"/>
              <a:ea typeface="宋体" charset="0"/>
            </a:endParaRPr>
          </a:p>
        </p:txBody>
      </p:sp>
      <p:sp>
        <p:nvSpPr>
          <p:cNvPr id="134144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39413257-F6A3-4B4D-8E46-A91FB61361E6}" type="slidenum">
              <a:rPr lang="en-US" altLang="zh-CN" sz="1200">
                <a:latin typeface="Garamond" charset="0"/>
              </a:rPr>
              <a:pPr algn="r" eaLnBrk="1" hangingPunct="1"/>
              <a:t>655</a:t>
            </a:fld>
            <a:endParaRPr lang="en-US" altLang="zh-CN" sz="1200">
              <a:latin typeface="Garamond" charset="0"/>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246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27B2E7-C506-2246-8CC8-D6EEE9FD800F}" type="slidenum">
              <a:rPr lang="en-US" altLang="zh-CN" sz="1200">
                <a:latin typeface="Garamond" charset="0"/>
              </a:rPr>
              <a:pPr eaLnBrk="1" hangingPunct="1"/>
              <a:t>656</a:t>
            </a:fld>
            <a:endParaRPr lang="en-US" altLang="zh-CN" sz="1200">
              <a:latin typeface="Garamond" charset="0"/>
            </a:endParaRPr>
          </a:p>
        </p:txBody>
      </p:sp>
      <p:sp>
        <p:nvSpPr>
          <p:cNvPr id="1342466" name="Content Placeholder 2"/>
          <p:cNvSpPr>
            <a:spLocks noGrp="1"/>
          </p:cNvSpPr>
          <p:nvPr>
            <p:ph idx="4294967295"/>
          </p:nvPr>
        </p:nvSpPr>
        <p:spPr>
          <a:xfrm>
            <a:off x="914400" y="857250"/>
            <a:ext cx="8229600" cy="4530725"/>
          </a:xfrm>
        </p:spPr>
        <p:txBody>
          <a:bodyPr anchor="ctr"/>
          <a:lstStyle/>
          <a:p>
            <a:pPr algn="ctr" eaLnBrk="1" hangingPunct="1">
              <a:buFont typeface="Wingdings" charset="0"/>
              <a:buNone/>
            </a:pPr>
            <a:r>
              <a:rPr lang="en-US" altLang="zh-CN" sz="4000" b="1" dirty="0">
                <a:latin typeface="Arial" charset="0"/>
                <a:ea typeface="宋体" charset="0"/>
              </a:rPr>
              <a:t>Topic 19:</a:t>
            </a:r>
            <a:r>
              <a:rPr lang="en-GB" altLang="zh-CN" sz="4000" dirty="0">
                <a:latin typeface="Arial" charset="0"/>
                <a:ea typeface="宋体" charset="0"/>
              </a:rPr>
              <a:t> </a:t>
            </a:r>
            <a:r>
              <a:rPr lang="en-US" altLang="zh-CN" sz="4000" b="1" dirty="0">
                <a:latin typeface="Arial" charset="0"/>
                <a:ea typeface="宋体" charset="0"/>
              </a:rPr>
              <a:t>Security and Trust for Software Architecture</a:t>
            </a:r>
            <a:endParaRPr lang="en-GB" altLang="zh-CN" sz="4000" b="1" dirty="0">
              <a:latin typeface="Arial" charset="0"/>
              <a:ea typeface="宋体" charset="0"/>
            </a:endParaRPr>
          </a:p>
        </p:txBody>
      </p:sp>
      <p:sp>
        <p:nvSpPr>
          <p:cNvPr id="1342467"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64D7134C-FDCA-8545-89CE-1C9772738119}" type="slidenum">
              <a:rPr lang="en-US" altLang="zh-CN" sz="1200">
                <a:latin typeface="Garamond" charset="0"/>
              </a:rPr>
              <a:pPr algn="r" eaLnBrk="1" hangingPunct="1"/>
              <a:t>656</a:t>
            </a:fld>
            <a:endParaRPr lang="en-US" altLang="zh-CN" sz="1200">
              <a:latin typeface="Garamond" charset="0"/>
            </a:endParaRPr>
          </a:p>
        </p:txBody>
      </p:sp>
      <p:sp>
        <p:nvSpPr>
          <p:cNvPr id="1342468"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A207599-61F6-CB4D-9EB4-EB5B4A20EDD6}" type="slidenum">
              <a:rPr lang="en-US" altLang="zh-CN" sz="1200">
                <a:latin typeface="Garamond" charset="0"/>
              </a:rPr>
              <a:pPr algn="r" eaLnBrk="1" hangingPunct="1"/>
              <a:t>656</a:t>
            </a:fld>
            <a:endParaRPr lang="en-US" altLang="zh-CN" sz="1200">
              <a:latin typeface="Garamond" charset="0"/>
            </a:endParaRP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8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0B074C0-34FE-B742-8EB4-EC8B2C091DD5}" type="slidenum">
              <a:rPr lang="en-US" altLang="zh-CN" sz="1200">
                <a:latin typeface="Garamond" charset="0"/>
              </a:rPr>
              <a:pPr eaLnBrk="1" hangingPunct="1"/>
              <a:t>657</a:t>
            </a:fld>
            <a:endParaRPr lang="en-US" altLang="zh-CN" sz="1200">
              <a:latin typeface="Garamond" charset="0"/>
            </a:endParaRPr>
          </a:p>
        </p:txBody>
      </p:sp>
      <p:sp>
        <p:nvSpPr>
          <p:cNvPr id="1343490" name="Title 1"/>
          <p:cNvSpPr>
            <a:spLocks noGrp="1"/>
          </p:cNvSpPr>
          <p:nvPr>
            <p:ph type="title" idx="4294967295"/>
          </p:nvPr>
        </p:nvSpPr>
        <p:spPr>
          <a:xfrm>
            <a:off x="0" y="277813"/>
            <a:ext cx="8229600" cy="793750"/>
          </a:xfrm>
        </p:spPr>
        <p:txBody>
          <a:bodyPr/>
          <a:lstStyle/>
          <a:p>
            <a:pPr algn="ctr" eaLnBrk="1" hangingPunct="1"/>
            <a:r>
              <a:rPr lang="en-US" altLang="zh-CN" sz="6000">
                <a:latin typeface="Garamond" charset="0"/>
                <a:ea typeface="宋体" charset="0"/>
              </a:rPr>
              <a:t>contents</a:t>
            </a:r>
            <a:endParaRPr lang="en-GB" altLang="zh-CN" sz="6000">
              <a:latin typeface="Garamond" charset="0"/>
              <a:ea typeface="宋体" charset="0"/>
            </a:endParaRPr>
          </a:p>
        </p:txBody>
      </p:sp>
      <p:sp>
        <p:nvSpPr>
          <p:cNvPr id="1343491" name="Content Placeholder 2"/>
          <p:cNvSpPr>
            <a:spLocks noGrp="1"/>
          </p:cNvSpPr>
          <p:nvPr>
            <p:ph idx="4294967295"/>
          </p:nvPr>
        </p:nvSpPr>
        <p:spPr>
          <a:xfrm>
            <a:off x="0" y="1643063"/>
            <a:ext cx="7527925" cy="4530725"/>
          </a:xfrm>
        </p:spPr>
        <p:txBody>
          <a:bodyPr/>
          <a:lstStyle/>
          <a:p>
            <a:pPr eaLnBrk="1" hangingPunct="1"/>
            <a:r>
              <a:rPr lang="en-US" altLang="zh-CN" sz="2800" i="1">
                <a:latin typeface="Arial" charset="0"/>
                <a:ea typeface="宋体" charset="0"/>
              </a:rPr>
              <a:t>What is Security</a:t>
            </a:r>
          </a:p>
          <a:p>
            <a:pPr eaLnBrk="1" hangingPunct="1"/>
            <a:r>
              <a:rPr lang="en-US" altLang="zh-CN" sz="2800" i="1">
                <a:latin typeface="Arial" charset="0"/>
                <a:ea typeface="宋体" charset="0"/>
              </a:rPr>
              <a:t>Design Principles for Computer Security</a:t>
            </a:r>
          </a:p>
          <a:p>
            <a:pPr eaLnBrk="1" hangingPunct="1"/>
            <a:r>
              <a:rPr lang="en-US" altLang="zh-CN" sz="2800" i="1">
                <a:latin typeface="Arial" charset="0"/>
                <a:ea typeface="宋体" charset="0"/>
              </a:rPr>
              <a:t>Security Architecture Blueprint</a:t>
            </a:r>
          </a:p>
          <a:p>
            <a:pPr eaLnBrk="1" hangingPunct="1"/>
            <a:r>
              <a:rPr lang="en-US" altLang="zh-CN" sz="2800" i="1">
                <a:latin typeface="Arial" charset="0"/>
                <a:ea typeface="宋体" charset="0"/>
              </a:rPr>
              <a:t>Security Architecture Lifecycle</a:t>
            </a:r>
          </a:p>
          <a:p>
            <a:pPr eaLnBrk="1" hangingPunct="1"/>
            <a:r>
              <a:rPr lang="en-US" altLang="zh-CN" sz="2800" i="1">
                <a:latin typeface="Arial" charset="0"/>
                <a:ea typeface="宋体" charset="0"/>
              </a:rPr>
              <a:t>Architectural Access Control Models</a:t>
            </a:r>
          </a:p>
          <a:p>
            <a:pPr eaLnBrk="1" hangingPunct="1"/>
            <a:r>
              <a:rPr lang="en-US" altLang="zh-CN" sz="2800" i="1">
                <a:latin typeface="Arial" charset="0"/>
                <a:ea typeface="宋体" charset="0"/>
              </a:rPr>
              <a:t>Architecture and Trust Management</a:t>
            </a:r>
          </a:p>
        </p:txBody>
      </p:sp>
      <p:sp>
        <p:nvSpPr>
          <p:cNvPr id="134349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49013DE-53CB-4849-B58B-643AEFF55964}" type="slidenum">
              <a:rPr lang="en-US" altLang="zh-CN" sz="1200">
                <a:latin typeface="Garamond" charset="0"/>
              </a:rPr>
              <a:pPr algn="r" eaLnBrk="1" hangingPunct="1"/>
              <a:t>657</a:t>
            </a:fld>
            <a:endParaRPr lang="en-US" altLang="zh-CN" sz="1200">
              <a:latin typeface="Garamond" charset="0"/>
            </a:endParaRPr>
          </a:p>
        </p:txBody>
      </p:sp>
      <p:sp>
        <p:nvSpPr>
          <p:cNvPr id="1343493"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335F74D-1E7F-9941-9856-F018568E1BDB}" type="slidenum">
              <a:rPr lang="en-US" altLang="zh-CN" sz="1200">
                <a:latin typeface="Garamond" charset="0"/>
              </a:rPr>
              <a:pPr algn="r" eaLnBrk="1" hangingPunct="1"/>
              <a:t>657</a:t>
            </a:fld>
            <a:endParaRPr lang="en-US" altLang="zh-CN" sz="1200">
              <a:latin typeface="Garamond" charset="0"/>
            </a:endParaRP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451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EC9E1A8-E0FF-E540-8FA1-5297C0DDF2C4}" type="slidenum">
              <a:rPr lang="en-US" altLang="zh-CN" sz="1200">
                <a:latin typeface="Garamond" charset="0"/>
              </a:rPr>
              <a:pPr eaLnBrk="1" hangingPunct="1"/>
              <a:t>658</a:t>
            </a:fld>
            <a:endParaRPr lang="en-US" altLang="zh-CN" sz="1200">
              <a:latin typeface="Garamond" charset="0"/>
            </a:endParaRPr>
          </a:p>
        </p:txBody>
      </p:sp>
      <p:sp>
        <p:nvSpPr>
          <p:cNvPr id="1344514" name="Rectangle 6"/>
          <p:cNvSpPr>
            <a:spLocks noGrp="1" noChangeArrowheads="1"/>
          </p:cNvSpPr>
          <p:nvPr>
            <p:ph type="title" idx="4294967295"/>
          </p:nvPr>
        </p:nvSpPr>
        <p:spPr>
          <a:xfrm>
            <a:off x="0" y="277813"/>
            <a:ext cx="8229600" cy="1139825"/>
          </a:xfrm>
        </p:spPr>
        <p:txBody>
          <a:bodyPr anchor="ctr"/>
          <a:lstStyle/>
          <a:p>
            <a:pPr algn="ctr" eaLnBrk="1" hangingPunct="1"/>
            <a:r>
              <a:rPr lang="en-US" altLang="zh-CN" sz="6000">
                <a:latin typeface="Garamond" charset="0"/>
                <a:ea typeface="宋体" charset="0"/>
              </a:rPr>
              <a:t>Security</a:t>
            </a:r>
          </a:p>
        </p:txBody>
      </p:sp>
      <p:sp>
        <p:nvSpPr>
          <p:cNvPr id="1344515" name="Rectangle 7"/>
          <p:cNvSpPr>
            <a:spLocks noGrp="1" noChangeArrowheads="1"/>
          </p:cNvSpPr>
          <p:nvPr>
            <p:ph idx="4294967295"/>
          </p:nvPr>
        </p:nvSpPr>
        <p:spPr>
          <a:xfrm>
            <a:off x="1655763" y="1557338"/>
            <a:ext cx="7488237" cy="4530725"/>
          </a:xfrm>
        </p:spPr>
        <p:txBody>
          <a:bodyPr/>
          <a:lstStyle/>
          <a:p>
            <a:pPr eaLnBrk="1" hangingPunct="1">
              <a:buFont typeface="Wingdings" charset="0"/>
              <a:buNone/>
            </a:pPr>
            <a:r>
              <a:rPr lang="en-US" altLang="zh-CN">
                <a:latin typeface="Arial" charset="0"/>
                <a:ea typeface="宋体" charset="0"/>
              </a:rPr>
              <a:t>  </a:t>
            </a:r>
            <a:r>
              <a:rPr lang="en-US" altLang="zh-CN" sz="2800">
                <a:latin typeface="Arial" charset="0"/>
                <a:ea typeface="宋体" charset="0"/>
              </a:rPr>
              <a:t>“The protection afforded to an automated information system in order to attain the applicable objectives of preserving the </a:t>
            </a:r>
            <a:r>
              <a:rPr lang="en-US" altLang="zh-CN" sz="2800" b="1">
                <a:solidFill>
                  <a:srgbClr val="5DA31E"/>
                </a:solidFill>
                <a:latin typeface="Arial" charset="0"/>
                <a:ea typeface="宋体" charset="0"/>
              </a:rPr>
              <a:t>integrity</a:t>
            </a:r>
            <a:r>
              <a:rPr lang="en-US" altLang="zh-CN" sz="2800">
                <a:latin typeface="Arial" charset="0"/>
                <a:ea typeface="宋体" charset="0"/>
              </a:rPr>
              <a:t>, </a:t>
            </a:r>
            <a:r>
              <a:rPr lang="en-US" altLang="zh-CN" sz="2800" b="1">
                <a:solidFill>
                  <a:srgbClr val="5DA31E"/>
                </a:solidFill>
                <a:latin typeface="Arial" charset="0"/>
                <a:ea typeface="宋体" charset="0"/>
              </a:rPr>
              <a:t>availability</a:t>
            </a:r>
            <a:r>
              <a:rPr lang="en-US" altLang="zh-CN" sz="2800">
                <a:latin typeface="Arial" charset="0"/>
                <a:ea typeface="宋体" charset="0"/>
              </a:rPr>
              <a:t> and </a:t>
            </a:r>
            <a:r>
              <a:rPr lang="en-US" altLang="zh-CN" sz="2800" b="1">
                <a:solidFill>
                  <a:srgbClr val="5DA31E"/>
                </a:solidFill>
                <a:latin typeface="Arial" charset="0"/>
                <a:ea typeface="宋体" charset="0"/>
              </a:rPr>
              <a:t>confidentiality</a:t>
            </a:r>
            <a:r>
              <a:rPr lang="en-US" altLang="zh-CN" sz="2800">
                <a:latin typeface="Arial" charset="0"/>
                <a:ea typeface="宋体" charset="0"/>
              </a:rPr>
              <a:t> of information system resources (includes hardware, software, firmware, information/data, and telecommunications).” </a:t>
            </a:r>
          </a:p>
          <a:p>
            <a:pPr eaLnBrk="1" hangingPunct="1">
              <a:buFont typeface="Wingdings" charset="0"/>
              <a:buNone/>
            </a:pPr>
            <a:endParaRPr lang="en-US" altLang="zh-CN" sz="2800">
              <a:latin typeface="Arial" charset="0"/>
              <a:ea typeface="宋体" charset="0"/>
            </a:endParaRPr>
          </a:p>
          <a:p>
            <a:pPr lvl="1" eaLnBrk="1" hangingPunct="1">
              <a:buFont typeface="Wingdings" charset="0"/>
              <a:buNone/>
            </a:pPr>
            <a:r>
              <a:rPr lang="en-US" altLang="zh-CN">
                <a:latin typeface="Arial" charset="0"/>
                <a:ea typeface="宋体" charset="0"/>
              </a:rPr>
              <a:t>——</a:t>
            </a:r>
            <a:r>
              <a:rPr lang="en-US" altLang="zh-CN" sz="2000">
                <a:latin typeface="Arial" charset="0"/>
                <a:ea typeface="宋体" charset="0"/>
              </a:rPr>
              <a:t>National Institute of Standards and Technology</a:t>
            </a:r>
          </a:p>
        </p:txBody>
      </p:sp>
      <p:sp>
        <p:nvSpPr>
          <p:cNvPr id="134451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725E777-D4BE-2445-9347-865F1A8FADD9}" type="slidenum">
              <a:rPr lang="en-US" altLang="zh-CN" sz="1200">
                <a:latin typeface="Garamond" charset="0"/>
              </a:rPr>
              <a:pPr algn="r" eaLnBrk="1" hangingPunct="1"/>
              <a:t>658</a:t>
            </a:fld>
            <a:endParaRPr lang="en-US" altLang="zh-CN" sz="1200">
              <a:latin typeface="Garamond" charset="0"/>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31C007E-EC23-B647-9894-90E910B21F82}" type="slidenum">
              <a:rPr lang="en-US" altLang="zh-CN" sz="1200">
                <a:latin typeface="Garamond" charset="0"/>
              </a:rPr>
              <a:pPr eaLnBrk="1" hangingPunct="1"/>
              <a:t>659</a:t>
            </a:fld>
            <a:endParaRPr lang="en-US" altLang="zh-CN" sz="1200">
              <a:latin typeface="Garamond" charset="0"/>
            </a:endParaRPr>
          </a:p>
        </p:txBody>
      </p:sp>
      <p:sp>
        <p:nvSpPr>
          <p:cNvPr id="1345538" name="Rectangle 6"/>
          <p:cNvSpPr>
            <a:spLocks noGrp="1" noChangeArrowheads="1"/>
          </p:cNvSpPr>
          <p:nvPr>
            <p:ph type="title" idx="4294967295"/>
          </p:nvPr>
        </p:nvSpPr>
        <p:spPr>
          <a:xfrm>
            <a:off x="0" y="277813"/>
            <a:ext cx="8229600" cy="1139825"/>
          </a:xfrm>
        </p:spPr>
        <p:txBody>
          <a:bodyPr anchor="ctr"/>
          <a:lstStyle/>
          <a:p>
            <a:pPr algn="ctr" eaLnBrk="1" hangingPunct="1"/>
            <a:r>
              <a:rPr lang="en-US" altLang="zh-CN" sz="4000">
                <a:latin typeface="Garamond" charset="0"/>
                <a:ea typeface="宋体" charset="0"/>
              </a:rPr>
              <a:t>Confidentiality, Integrity, and Availability</a:t>
            </a:r>
            <a:r>
              <a:rPr lang="en-US" altLang="zh-CN">
                <a:latin typeface="Garamond" charset="0"/>
                <a:ea typeface="宋体" charset="0"/>
              </a:rPr>
              <a:t> </a:t>
            </a:r>
          </a:p>
        </p:txBody>
      </p:sp>
      <p:sp>
        <p:nvSpPr>
          <p:cNvPr id="1345539" name="Rectangle 7"/>
          <p:cNvSpPr>
            <a:spLocks noGrp="1" noChangeArrowheads="1"/>
          </p:cNvSpPr>
          <p:nvPr>
            <p:ph idx="4294967295"/>
          </p:nvPr>
        </p:nvSpPr>
        <p:spPr>
          <a:xfrm>
            <a:off x="0" y="1600200"/>
            <a:ext cx="8229600" cy="4530725"/>
          </a:xfrm>
        </p:spPr>
        <p:txBody>
          <a:bodyPr/>
          <a:lstStyle/>
          <a:p>
            <a:pPr eaLnBrk="1" hangingPunct="1">
              <a:lnSpc>
                <a:spcPct val="90000"/>
              </a:lnSpc>
            </a:pPr>
            <a:r>
              <a:rPr lang="en-US" altLang="zh-CN" sz="2800">
                <a:latin typeface="Arial" charset="0"/>
                <a:ea typeface="宋体" charset="0"/>
              </a:rPr>
              <a:t>Confidentiality</a:t>
            </a:r>
          </a:p>
          <a:p>
            <a:pPr lvl="1" eaLnBrk="1" hangingPunct="1">
              <a:lnSpc>
                <a:spcPct val="90000"/>
              </a:lnSpc>
            </a:pPr>
            <a:r>
              <a:rPr lang="en-US" altLang="zh-CN" sz="2400">
                <a:latin typeface="Arial" charset="0"/>
                <a:ea typeface="宋体" charset="0"/>
              </a:rPr>
              <a:t>Preserving the </a:t>
            </a:r>
            <a:r>
              <a:rPr lang="en-US" altLang="zh-CN" sz="2400" b="1">
                <a:solidFill>
                  <a:srgbClr val="567734"/>
                </a:solidFill>
                <a:latin typeface="Arial" charset="0"/>
                <a:ea typeface="宋体" charset="0"/>
              </a:rPr>
              <a:t>confidentiality</a:t>
            </a:r>
            <a:r>
              <a:rPr lang="en-US" altLang="zh-CN" sz="2400">
                <a:latin typeface="Arial" charset="0"/>
                <a:ea typeface="宋体" charset="0"/>
              </a:rPr>
              <a:t> of information means preventing unauthorized parties from accessing the information or perhaps even being aware of the existence of the information. I.e., secrecy.</a:t>
            </a:r>
          </a:p>
          <a:p>
            <a:pPr eaLnBrk="1" hangingPunct="1">
              <a:lnSpc>
                <a:spcPct val="90000"/>
              </a:lnSpc>
            </a:pPr>
            <a:r>
              <a:rPr lang="en-US" altLang="zh-CN" sz="2800">
                <a:latin typeface="Arial" charset="0"/>
                <a:ea typeface="宋体" charset="0"/>
              </a:rPr>
              <a:t>Integrity</a:t>
            </a:r>
          </a:p>
          <a:p>
            <a:pPr lvl="1" eaLnBrk="1" hangingPunct="1">
              <a:lnSpc>
                <a:spcPct val="90000"/>
              </a:lnSpc>
            </a:pPr>
            <a:r>
              <a:rPr lang="en-US" altLang="zh-CN" sz="2400">
                <a:latin typeface="Arial" charset="0"/>
                <a:ea typeface="宋体" charset="0"/>
              </a:rPr>
              <a:t>Maintaining the </a:t>
            </a:r>
            <a:r>
              <a:rPr lang="en-US" altLang="zh-CN" sz="2400" b="1">
                <a:solidFill>
                  <a:srgbClr val="567734"/>
                </a:solidFill>
                <a:latin typeface="Arial" charset="0"/>
                <a:ea typeface="宋体" charset="0"/>
              </a:rPr>
              <a:t>integrity</a:t>
            </a:r>
            <a:r>
              <a:rPr lang="en-US" altLang="zh-CN" sz="2400">
                <a:latin typeface="Arial" charset="0"/>
                <a:ea typeface="宋体" charset="0"/>
              </a:rPr>
              <a:t> of information means that only authorized parties can manipulate the information and do so only in authorized ways.</a:t>
            </a:r>
          </a:p>
          <a:p>
            <a:pPr eaLnBrk="1" hangingPunct="1">
              <a:lnSpc>
                <a:spcPct val="90000"/>
              </a:lnSpc>
            </a:pPr>
            <a:r>
              <a:rPr lang="en-US" altLang="zh-CN" sz="2800">
                <a:latin typeface="Arial" charset="0"/>
                <a:ea typeface="宋体" charset="0"/>
              </a:rPr>
              <a:t>Availability</a:t>
            </a:r>
          </a:p>
          <a:p>
            <a:pPr lvl="1" eaLnBrk="1" hangingPunct="1">
              <a:lnSpc>
                <a:spcPct val="90000"/>
              </a:lnSpc>
            </a:pPr>
            <a:r>
              <a:rPr lang="en-US" altLang="zh-CN" sz="2400">
                <a:latin typeface="Arial" charset="0"/>
                <a:ea typeface="宋体" charset="0"/>
              </a:rPr>
              <a:t>Resources are </a:t>
            </a:r>
            <a:r>
              <a:rPr lang="en-US" altLang="zh-CN" sz="2400" b="1">
                <a:solidFill>
                  <a:srgbClr val="567734"/>
                </a:solidFill>
                <a:latin typeface="Arial" charset="0"/>
                <a:ea typeface="宋体" charset="0"/>
              </a:rPr>
              <a:t>available</a:t>
            </a:r>
            <a:r>
              <a:rPr lang="en-US" altLang="zh-CN" sz="2400">
                <a:latin typeface="Arial" charset="0"/>
                <a:ea typeface="宋体" charset="0"/>
              </a:rPr>
              <a:t> if they are accessible by authorized parties on all appropriate occasions. </a:t>
            </a:r>
          </a:p>
        </p:txBody>
      </p:sp>
      <p:sp>
        <p:nvSpPr>
          <p:cNvPr id="134554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3B015A9-77AC-2948-81F0-14F0BB7A38AF}" type="slidenum">
              <a:rPr lang="en-US" altLang="zh-CN" sz="1200">
                <a:latin typeface="Garamond" charset="0"/>
              </a:rPr>
              <a:pPr algn="r" eaLnBrk="1" hangingPunct="1"/>
              <a:t>659</a:t>
            </a:fld>
            <a:endParaRPr lang="en-US" altLang="zh-CN" sz="1200">
              <a:latin typeface="Garamond"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D21251D-72E1-8C4F-BBC0-2CDBB1738696}" type="slidenum">
              <a:rPr lang="en-US" altLang="zh-CN" sz="1200">
                <a:latin typeface="Garamond" charset="0"/>
              </a:rPr>
              <a:pPr eaLnBrk="1" hangingPunct="1"/>
              <a:t>66</a:t>
            </a:fld>
            <a:endParaRPr lang="en-US" altLang="zh-CN" sz="1200">
              <a:latin typeface="Garamond" charset="0"/>
            </a:endParaRPr>
          </a:p>
        </p:txBody>
      </p:sp>
      <p:pic>
        <p:nvPicPr>
          <p:cNvPr id="149506" name="Picture 4" descr="img003"/>
          <p:cNvPicPr>
            <a:picLocks noChangeAspect="1" noChangeArrowheads="1"/>
          </p:cNvPicPr>
          <p:nvPr/>
        </p:nvPicPr>
        <p:blipFill>
          <a:blip r:embed="rId3">
            <a:extLst>
              <a:ext uri="{28A0092B-C50C-407E-A947-70E740481C1C}">
                <a14:useLocalDpi xmlns:a14="http://schemas.microsoft.com/office/drawing/2010/main" val="0"/>
              </a:ext>
            </a:extLst>
          </a:blip>
          <a:srcRect b="8548"/>
          <a:stretch>
            <a:fillRect/>
          </a:stretch>
        </p:blipFill>
        <p:spPr bwMode="auto">
          <a:xfrm>
            <a:off x="395288" y="260350"/>
            <a:ext cx="8280400" cy="5761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656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FEEF236-E56A-A743-8EFD-BF356D4D9175}" type="slidenum">
              <a:rPr lang="en-US" altLang="zh-CN" sz="1200">
                <a:latin typeface="Garamond" charset="0"/>
              </a:rPr>
              <a:pPr eaLnBrk="1" hangingPunct="1"/>
              <a:t>660</a:t>
            </a:fld>
            <a:endParaRPr lang="en-US" altLang="zh-CN" sz="1200">
              <a:latin typeface="Garamond" charset="0"/>
            </a:endParaRPr>
          </a:p>
        </p:txBody>
      </p:sp>
      <p:sp>
        <p:nvSpPr>
          <p:cNvPr id="1346562" name="Rectangle 6"/>
          <p:cNvSpPr>
            <a:spLocks noGrp="1" noChangeArrowheads="1"/>
          </p:cNvSpPr>
          <p:nvPr>
            <p:ph type="title" idx="4294967295"/>
          </p:nvPr>
        </p:nvSpPr>
        <p:spPr>
          <a:xfrm>
            <a:off x="0" y="277813"/>
            <a:ext cx="8229600" cy="1139825"/>
          </a:xfrm>
        </p:spPr>
        <p:txBody>
          <a:bodyPr anchor="ctr"/>
          <a:lstStyle/>
          <a:p>
            <a:pPr algn="ctr" eaLnBrk="1" hangingPunct="1"/>
            <a:r>
              <a:rPr lang="en-US" altLang="zh-CN">
                <a:latin typeface="Garamond" charset="0"/>
                <a:ea typeface="宋体" charset="0"/>
              </a:rPr>
              <a:t>Design Principles for Computer Security</a:t>
            </a:r>
          </a:p>
        </p:txBody>
      </p:sp>
      <p:sp>
        <p:nvSpPr>
          <p:cNvPr id="1346563" name="Rectangle 7"/>
          <p:cNvSpPr>
            <a:spLocks noGrp="1" noChangeArrowheads="1"/>
          </p:cNvSpPr>
          <p:nvPr>
            <p:ph idx="4294967295"/>
          </p:nvPr>
        </p:nvSpPr>
        <p:spPr>
          <a:xfrm>
            <a:off x="914400" y="2133600"/>
            <a:ext cx="8229600" cy="4530725"/>
          </a:xfrm>
        </p:spPr>
        <p:txBody>
          <a:bodyPr/>
          <a:lstStyle/>
          <a:p>
            <a:pPr eaLnBrk="1" hangingPunct="1">
              <a:buClr>
                <a:schemeClr val="tx1"/>
              </a:buClr>
            </a:pPr>
            <a:r>
              <a:rPr lang="en-US" altLang="zh-CN" sz="2400" b="1">
                <a:solidFill>
                  <a:srgbClr val="567734"/>
                </a:solidFill>
                <a:latin typeface="Arial" charset="0"/>
                <a:ea typeface="宋体" charset="0"/>
              </a:rPr>
              <a:t>Least Privilege</a:t>
            </a:r>
            <a:r>
              <a:rPr lang="en-US" altLang="zh-CN" sz="2400">
                <a:latin typeface="Arial" charset="0"/>
                <a:ea typeface="宋体" charset="0"/>
              </a:rPr>
              <a:t>: give each component only the privileges it requires</a:t>
            </a:r>
          </a:p>
          <a:p>
            <a:pPr eaLnBrk="1" hangingPunct="1">
              <a:buClr>
                <a:schemeClr val="tx1"/>
              </a:buClr>
            </a:pPr>
            <a:r>
              <a:rPr lang="en-US" altLang="zh-CN" sz="2400" b="1">
                <a:solidFill>
                  <a:srgbClr val="567734"/>
                </a:solidFill>
                <a:latin typeface="Arial" charset="0"/>
                <a:ea typeface="宋体" charset="0"/>
              </a:rPr>
              <a:t>Fail-safe Defaults</a:t>
            </a:r>
            <a:r>
              <a:rPr lang="en-US" altLang="zh-CN" sz="2400">
                <a:latin typeface="Arial" charset="0"/>
                <a:ea typeface="宋体" charset="0"/>
              </a:rPr>
              <a:t>: deny access if explicit permission is absent</a:t>
            </a:r>
          </a:p>
          <a:p>
            <a:pPr eaLnBrk="1" hangingPunct="1">
              <a:buClr>
                <a:schemeClr val="tx1"/>
              </a:buClr>
            </a:pPr>
            <a:r>
              <a:rPr lang="en-US" altLang="zh-CN" sz="2400" b="1">
                <a:solidFill>
                  <a:srgbClr val="567734"/>
                </a:solidFill>
                <a:latin typeface="Arial" charset="0"/>
                <a:ea typeface="宋体" charset="0"/>
              </a:rPr>
              <a:t>Economy of Mechanism</a:t>
            </a:r>
            <a:r>
              <a:rPr lang="en-US" altLang="zh-CN" sz="2400">
                <a:latin typeface="Arial" charset="0"/>
                <a:ea typeface="宋体" charset="0"/>
              </a:rPr>
              <a:t>: adopt simple security mechanisms</a:t>
            </a:r>
          </a:p>
          <a:p>
            <a:pPr eaLnBrk="1" hangingPunct="1">
              <a:buClr>
                <a:schemeClr val="tx1"/>
              </a:buClr>
            </a:pPr>
            <a:r>
              <a:rPr lang="en-US" altLang="zh-CN" sz="2400" b="1">
                <a:solidFill>
                  <a:srgbClr val="567734"/>
                </a:solidFill>
                <a:latin typeface="Arial" charset="0"/>
                <a:ea typeface="宋体" charset="0"/>
              </a:rPr>
              <a:t>Complete Mediation</a:t>
            </a:r>
            <a:r>
              <a:rPr lang="en-US" altLang="zh-CN" sz="2400">
                <a:latin typeface="Arial" charset="0"/>
                <a:ea typeface="宋体" charset="0"/>
              </a:rPr>
              <a:t>: ensure every access is permitted</a:t>
            </a:r>
          </a:p>
          <a:p>
            <a:pPr eaLnBrk="1" hangingPunct="1">
              <a:buClr>
                <a:schemeClr val="tx1"/>
              </a:buClr>
            </a:pPr>
            <a:r>
              <a:rPr lang="en-US" altLang="zh-CN" sz="2400" b="1">
                <a:solidFill>
                  <a:srgbClr val="567734"/>
                </a:solidFill>
                <a:latin typeface="Arial" charset="0"/>
                <a:ea typeface="宋体" charset="0"/>
              </a:rPr>
              <a:t>Design</a:t>
            </a:r>
            <a:r>
              <a:rPr lang="en-US" altLang="zh-CN" sz="2400">
                <a:latin typeface="Arial" charset="0"/>
                <a:ea typeface="宋体" charset="0"/>
              </a:rPr>
              <a:t>: do not rely on secrecy for security</a:t>
            </a:r>
          </a:p>
        </p:txBody>
      </p:sp>
      <p:sp>
        <p:nvSpPr>
          <p:cNvPr id="134656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82C15EE0-EE11-044B-9A4A-3E29A3551835}" type="slidenum">
              <a:rPr lang="en-US" altLang="zh-CN" sz="1200">
                <a:latin typeface="Garamond" charset="0"/>
              </a:rPr>
              <a:pPr algn="r" eaLnBrk="1" hangingPunct="1"/>
              <a:t>660</a:t>
            </a:fld>
            <a:endParaRPr lang="en-US" altLang="zh-CN" sz="1200">
              <a:latin typeface="Garamond" charset="0"/>
            </a:endParaRP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37F85E3-53C3-7446-ACEC-6F1548AA1498}" type="slidenum">
              <a:rPr lang="en-US" altLang="zh-CN" sz="1200">
                <a:latin typeface="Garamond" charset="0"/>
              </a:rPr>
              <a:pPr eaLnBrk="1" hangingPunct="1"/>
              <a:t>661</a:t>
            </a:fld>
            <a:endParaRPr lang="en-US" altLang="zh-CN" sz="1200">
              <a:latin typeface="Garamond" charset="0"/>
            </a:endParaRPr>
          </a:p>
        </p:txBody>
      </p:sp>
      <p:sp>
        <p:nvSpPr>
          <p:cNvPr id="1347586" name="Rectangle 2"/>
          <p:cNvSpPr>
            <a:spLocks noGrp="1" noChangeArrowheads="1"/>
          </p:cNvSpPr>
          <p:nvPr>
            <p:ph type="title" idx="4294967295"/>
          </p:nvPr>
        </p:nvSpPr>
        <p:spPr>
          <a:xfrm>
            <a:off x="0" y="277813"/>
            <a:ext cx="8229600" cy="1139825"/>
          </a:xfrm>
        </p:spPr>
        <p:txBody>
          <a:bodyPr anchor="ctr"/>
          <a:lstStyle/>
          <a:p>
            <a:pPr algn="ctr" eaLnBrk="1" hangingPunct="1"/>
            <a:r>
              <a:rPr lang="en-US" altLang="zh-CN">
                <a:latin typeface="Garamond" charset="0"/>
                <a:ea typeface="宋体" charset="0"/>
              </a:rPr>
              <a:t>Design Principles for Computer Security</a:t>
            </a:r>
          </a:p>
        </p:txBody>
      </p:sp>
      <p:sp>
        <p:nvSpPr>
          <p:cNvPr id="1347587" name="Rectangle 3"/>
          <p:cNvSpPr>
            <a:spLocks noGrp="1" noChangeArrowheads="1"/>
          </p:cNvSpPr>
          <p:nvPr>
            <p:ph idx="4294967295"/>
          </p:nvPr>
        </p:nvSpPr>
        <p:spPr>
          <a:xfrm>
            <a:off x="914400" y="2133600"/>
            <a:ext cx="8229600" cy="4530725"/>
          </a:xfrm>
        </p:spPr>
        <p:txBody>
          <a:bodyPr/>
          <a:lstStyle/>
          <a:p>
            <a:pPr eaLnBrk="1" hangingPunct="1"/>
            <a:r>
              <a:rPr lang="en-US" altLang="zh-CN" sz="2400" b="1">
                <a:solidFill>
                  <a:srgbClr val="567734"/>
                </a:solidFill>
                <a:latin typeface="Arial" charset="0"/>
                <a:ea typeface="宋体" charset="0"/>
              </a:rPr>
              <a:t>Separation of Privilege</a:t>
            </a:r>
            <a:r>
              <a:rPr lang="en-US" altLang="zh-CN" sz="2400">
                <a:latin typeface="Arial" charset="0"/>
                <a:ea typeface="宋体" charset="0"/>
              </a:rPr>
              <a:t>: introduce multiple parties to avoid exploitation of privileges</a:t>
            </a:r>
          </a:p>
          <a:p>
            <a:pPr eaLnBrk="1" hangingPunct="1"/>
            <a:r>
              <a:rPr lang="en-US" altLang="zh-CN" sz="2400" b="1">
                <a:solidFill>
                  <a:srgbClr val="567734"/>
                </a:solidFill>
                <a:latin typeface="Arial" charset="0"/>
                <a:ea typeface="宋体" charset="0"/>
              </a:rPr>
              <a:t>Least Common Mechanism</a:t>
            </a:r>
            <a:r>
              <a:rPr lang="en-US" altLang="zh-CN" sz="2400">
                <a:latin typeface="Arial" charset="0"/>
                <a:ea typeface="宋体" charset="0"/>
              </a:rPr>
              <a:t>: limit critical resource sharing to only a few mechanisms</a:t>
            </a:r>
          </a:p>
          <a:p>
            <a:pPr eaLnBrk="1" hangingPunct="1"/>
            <a:r>
              <a:rPr lang="en-US" altLang="zh-CN" sz="2400" b="1">
                <a:solidFill>
                  <a:srgbClr val="567734"/>
                </a:solidFill>
                <a:latin typeface="Arial" charset="0"/>
                <a:ea typeface="宋体" charset="0"/>
              </a:rPr>
              <a:t>Psychological Acceptability</a:t>
            </a:r>
            <a:r>
              <a:rPr lang="en-US" altLang="zh-CN" sz="2400">
                <a:latin typeface="Arial" charset="0"/>
                <a:ea typeface="宋体" charset="0"/>
              </a:rPr>
              <a:t>: make security mechanisms usable</a:t>
            </a:r>
          </a:p>
          <a:p>
            <a:pPr eaLnBrk="1" hangingPunct="1"/>
            <a:r>
              <a:rPr lang="en-US" altLang="zh-CN" sz="2400" b="1">
                <a:solidFill>
                  <a:srgbClr val="567734"/>
                </a:solidFill>
                <a:latin typeface="Arial" charset="0"/>
                <a:ea typeface="宋体" charset="0"/>
              </a:rPr>
              <a:t>Defense in Depth</a:t>
            </a:r>
            <a:r>
              <a:rPr lang="en-US" altLang="zh-CN" sz="2400">
                <a:latin typeface="Arial" charset="0"/>
                <a:ea typeface="宋体" charset="0"/>
              </a:rPr>
              <a:t>: have multiple layers of countermeasures</a:t>
            </a:r>
          </a:p>
        </p:txBody>
      </p:sp>
      <p:sp>
        <p:nvSpPr>
          <p:cNvPr id="134758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72972DE-7E35-F34E-97CA-938C5A4CECB2}" type="slidenum">
              <a:rPr lang="en-US" altLang="zh-CN" sz="1200">
                <a:latin typeface="Garamond" charset="0"/>
              </a:rPr>
              <a:pPr algn="r" eaLnBrk="1" hangingPunct="1"/>
              <a:t>661</a:t>
            </a:fld>
            <a:endParaRPr lang="en-US" altLang="zh-CN" sz="1200">
              <a:latin typeface="Garamond" charset="0"/>
            </a:endParaRPr>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60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4E6CE2B-18B3-2F4F-8439-56956882DF56}" type="slidenum">
              <a:rPr lang="en-US" altLang="zh-CN" sz="1200">
                <a:latin typeface="Garamond" charset="0"/>
              </a:rPr>
              <a:pPr eaLnBrk="1" hangingPunct="1"/>
              <a:t>662</a:t>
            </a:fld>
            <a:endParaRPr lang="en-US" altLang="zh-CN" sz="1200">
              <a:latin typeface="Garamond" charset="0"/>
            </a:endParaRPr>
          </a:p>
        </p:txBody>
      </p:sp>
      <p:sp>
        <p:nvSpPr>
          <p:cNvPr id="134861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EAB3F76-92C1-694F-86A9-2938CDA97153}" type="slidenum">
              <a:rPr lang="en-US" altLang="zh-CN" sz="1200">
                <a:latin typeface="Garamond" charset="0"/>
              </a:rPr>
              <a:pPr algn="r" eaLnBrk="1" hangingPunct="1"/>
              <a:t>662</a:t>
            </a:fld>
            <a:endParaRPr lang="en-US" altLang="zh-CN" sz="1200">
              <a:latin typeface="Garamond" charset="0"/>
            </a:endParaRPr>
          </a:p>
        </p:txBody>
      </p:sp>
      <p:pic>
        <p:nvPicPr>
          <p:cNvPr id="13486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163513"/>
            <a:ext cx="4489450" cy="6694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48612" name="Rectangle 5"/>
          <p:cNvSpPr>
            <a:spLocks noChangeArrowheads="1"/>
          </p:cNvSpPr>
          <p:nvPr/>
        </p:nvSpPr>
        <p:spPr bwMode="auto">
          <a:xfrm>
            <a:off x="539750" y="1125538"/>
            <a:ext cx="3168650"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p>
            <a:pPr algn="ctr"/>
            <a:r>
              <a:rPr lang="en-US" altLang="zh-CN" sz="2000" b="1"/>
              <a:t>Security Architecture Blueprint</a:t>
            </a:r>
          </a:p>
          <a:p>
            <a:endParaRPr lang="en-US" altLang="zh-CN" sz="2000" b="1"/>
          </a:p>
          <a:p>
            <a:pPr algn="ctr"/>
            <a:endParaRPr lang="en-US" altLang="zh-CN" sz="2000" b="1"/>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2347A72-83ED-F441-B584-462402775AF0}" type="slidenum">
              <a:rPr lang="en-US" altLang="zh-CN" sz="1200">
                <a:latin typeface="Garamond" charset="0"/>
              </a:rPr>
              <a:pPr eaLnBrk="1" hangingPunct="1"/>
              <a:t>663</a:t>
            </a:fld>
            <a:endParaRPr lang="en-US" altLang="zh-CN" sz="1200">
              <a:latin typeface="Garamond" charset="0"/>
            </a:endParaRPr>
          </a:p>
        </p:txBody>
      </p:sp>
      <p:sp>
        <p:nvSpPr>
          <p:cNvPr id="1349634" name="Title 1"/>
          <p:cNvSpPr>
            <a:spLocks noGrp="1"/>
          </p:cNvSpPr>
          <p:nvPr>
            <p:ph type="title" idx="4294967295"/>
          </p:nvPr>
        </p:nvSpPr>
        <p:spPr>
          <a:xfrm>
            <a:off x="0" y="277813"/>
            <a:ext cx="8229600" cy="1139825"/>
          </a:xfrm>
        </p:spPr>
        <p:txBody>
          <a:bodyPr/>
          <a:lstStyle/>
          <a:p>
            <a:pPr eaLnBrk="1" hangingPunct="1"/>
            <a:r>
              <a:rPr lang="en-US" altLang="zh-CN" b="1" i="1">
                <a:latin typeface="Garamond" charset="0"/>
                <a:ea typeface="宋体" charset="0"/>
              </a:rPr>
              <a:t>Stakeholders</a:t>
            </a:r>
            <a:r>
              <a:rPr lang="zh-CN" altLang="en-US" b="1" i="1">
                <a:latin typeface="Garamond" charset="0"/>
                <a:ea typeface="宋体" charset="0"/>
              </a:rPr>
              <a:t>：</a:t>
            </a:r>
            <a:br>
              <a:rPr lang="zh-CN" altLang="en-US" b="1" i="1">
                <a:latin typeface="Garamond" charset="0"/>
                <a:ea typeface="宋体" charset="0"/>
              </a:rPr>
            </a:br>
            <a:endParaRPr lang="zh-CN" altLang="en-US" b="1" i="1">
              <a:latin typeface="Garamond" charset="0"/>
              <a:ea typeface="宋体" charset="0"/>
            </a:endParaRPr>
          </a:p>
        </p:txBody>
      </p:sp>
      <p:sp>
        <p:nvSpPr>
          <p:cNvPr id="1349635" name="Content Placeholder 2"/>
          <p:cNvSpPr>
            <a:spLocks noGrp="1"/>
          </p:cNvSpPr>
          <p:nvPr>
            <p:ph idx="4294967295"/>
          </p:nvPr>
        </p:nvSpPr>
        <p:spPr>
          <a:xfrm>
            <a:off x="0" y="1600200"/>
            <a:ext cx="8229600" cy="4530725"/>
          </a:xfrm>
        </p:spPr>
        <p:txBody>
          <a:bodyPr/>
          <a:lstStyle/>
          <a:p>
            <a:pPr eaLnBrk="1" hangingPunct="1"/>
            <a:r>
              <a:rPr lang="en-US" altLang="zh-CN" sz="2800">
                <a:latin typeface="Arial" charset="0"/>
                <a:ea typeface="宋体" charset="0"/>
              </a:rPr>
              <a:t>Anyone with a material stake in the systems development and operations, including business users, customers, legal team, and so on. </a:t>
            </a:r>
          </a:p>
          <a:p>
            <a:pPr eaLnBrk="1" hangingPunct="1">
              <a:buClr>
                <a:schemeClr val="tx1"/>
              </a:buClr>
            </a:pPr>
            <a:endParaRPr lang="en-US" altLang="zh-CN" sz="2800">
              <a:latin typeface="Arial" charset="0"/>
              <a:ea typeface="宋体" charset="0"/>
            </a:endParaRPr>
          </a:p>
          <a:p>
            <a:pPr eaLnBrk="1" hangingPunct="1"/>
            <a:r>
              <a:rPr lang="en-US" altLang="zh-CN" sz="2800">
                <a:latin typeface="Arial" charset="0"/>
                <a:ea typeface="宋体" charset="0"/>
              </a:rPr>
              <a:t>The stakeholder’s business and risk goals drive the overall security architecture.</a:t>
            </a:r>
          </a:p>
          <a:p>
            <a:pPr eaLnBrk="1" hangingPunct="1"/>
            <a:endParaRPr lang="en-US" altLang="zh-CN" sz="2800">
              <a:latin typeface="Arial" charset="0"/>
              <a:ea typeface="宋体" charset="0"/>
            </a:endParaRPr>
          </a:p>
          <a:p>
            <a:pPr eaLnBrk="1" hangingPunct="1"/>
            <a:endParaRPr lang="en-US" altLang="zh-CN" sz="2800">
              <a:latin typeface="Arial" charset="0"/>
              <a:ea typeface="宋体" charset="0"/>
            </a:endParaRPr>
          </a:p>
        </p:txBody>
      </p:sp>
      <p:sp>
        <p:nvSpPr>
          <p:cNvPr id="134963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C60481C-4620-F247-8517-4FC168A45A91}" type="slidenum">
              <a:rPr lang="en-US" altLang="zh-CN" sz="1200">
                <a:latin typeface="Garamond" charset="0"/>
              </a:rPr>
              <a:pPr algn="r" eaLnBrk="1" hangingPunct="1"/>
              <a:t>663</a:t>
            </a:fld>
            <a:endParaRPr lang="en-US" altLang="zh-CN" sz="1200">
              <a:latin typeface="Garamond" charset="0"/>
            </a:endParaRPr>
          </a:p>
        </p:txBody>
      </p:sp>
      <p:sp>
        <p:nvSpPr>
          <p:cNvPr id="1349637"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AA65084-3E37-6A47-8717-DDB79F84E179}" type="slidenum">
              <a:rPr lang="en-US" altLang="zh-CN" sz="1200">
                <a:latin typeface="Garamond" charset="0"/>
              </a:rPr>
              <a:pPr algn="r" eaLnBrk="1" hangingPunct="1"/>
              <a:t>663</a:t>
            </a:fld>
            <a:endParaRPr lang="en-US" altLang="zh-CN" sz="1200">
              <a:latin typeface="Garamond" charset="0"/>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65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1D1F735-3B72-E54B-BF35-D004858E07F9}" type="slidenum">
              <a:rPr lang="en-US" altLang="zh-CN" sz="1200">
                <a:latin typeface="Garamond" charset="0"/>
              </a:rPr>
              <a:pPr eaLnBrk="1" hangingPunct="1"/>
              <a:t>664</a:t>
            </a:fld>
            <a:endParaRPr lang="en-US" altLang="zh-CN" sz="1200">
              <a:latin typeface="Garamond" charset="0"/>
            </a:endParaRPr>
          </a:p>
        </p:txBody>
      </p:sp>
      <p:sp>
        <p:nvSpPr>
          <p:cNvPr id="1350658" name="Rectangle 2"/>
          <p:cNvSpPr>
            <a:spLocks noGrp="1" noChangeArrowheads="1"/>
          </p:cNvSpPr>
          <p:nvPr>
            <p:ph type="title" idx="4294967295"/>
          </p:nvPr>
        </p:nvSpPr>
        <p:spPr>
          <a:xfrm>
            <a:off x="0" y="277813"/>
            <a:ext cx="8229600" cy="1139825"/>
          </a:xfrm>
        </p:spPr>
        <p:txBody>
          <a:bodyPr/>
          <a:lstStyle/>
          <a:p>
            <a:pPr eaLnBrk="1" hangingPunct="1"/>
            <a:r>
              <a:rPr lang="en-US" altLang="zh-CN" b="1" i="1">
                <a:latin typeface="Garamond" charset="0"/>
                <a:ea typeface="宋体" charset="0"/>
              </a:rPr>
              <a:t>Risk Management:</a:t>
            </a:r>
          </a:p>
        </p:txBody>
      </p:sp>
      <p:sp>
        <p:nvSpPr>
          <p:cNvPr id="1350659" name="Rectangle 3"/>
          <p:cNvSpPr>
            <a:spLocks noGrp="1" noChangeArrowheads="1"/>
          </p:cNvSpPr>
          <p:nvPr>
            <p:ph type="body" idx="4294967295"/>
          </p:nvPr>
        </p:nvSpPr>
        <p:spPr>
          <a:xfrm>
            <a:off x="0" y="1125538"/>
            <a:ext cx="8229600" cy="4530725"/>
          </a:xfrm>
        </p:spPr>
        <p:txBody>
          <a:bodyPr/>
          <a:lstStyle/>
          <a:p>
            <a:pPr eaLnBrk="1" hangingPunct="1"/>
            <a:endParaRPr lang="en-US" altLang="zh-CN">
              <a:latin typeface="Arial" charset="0"/>
              <a:ea typeface="宋体" charset="0"/>
            </a:endParaRPr>
          </a:p>
          <a:p>
            <a:pPr eaLnBrk="1" hangingPunct="1"/>
            <a:r>
              <a:rPr lang="en-US" altLang="zh-CN" sz="2800">
                <a:latin typeface="Arial" charset="0"/>
                <a:ea typeface="宋体" charset="0"/>
              </a:rPr>
              <a:t>Risk is comprised of assets, threats, vulnerabilities, and countermeasures. </a:t>
            </a:r>
          </a:p>
          <a:p>
            <a:pPr eaLnBrk="1" hangingPunct="1"/>
            <a:endParaRPr lang="en-US" altLang="zh-CN" sz="2800">
              <a:latin typeface="Arial" charset="0"/>
              <a:ea typeface="宋体" charset="0"/>
            </a:endParaRPr>
          </a:p>
          <a:p>
            <a:pPr eaLnBrk="1" hangingPunct="1"/>
            <a:r>
              <a:rPr lang="en-US" altLang="zh-CN" sz="2800">
                <a:latin typeface="Arial" charset="0"/>
                <a:ea typeface="宋体" charset="0"/>
              </a:rPr>
              <a:t>The risk management process implements risk assessment to ensure the enterprise’s risk exposure is in line with risk tolerance goals.</a:t>
            </a:r>
          </a:p>
          <a:p>
            <a:pPr eaLnBrk="1" hangingPunct="1"/>
            <a:endParaRPr lang="en-US" altLang="zh-CN" sz="2800">
              <a:latin typeface="Arial" charset="0"/>
              <a:ea typeface="宋体" charset="0"/>
            </a:endParaRPr>
          </a:p>
          <a:p>
            <a:pPr eaLnBrk="1" hangingPunct="1"/>
            <a:endParaRPr lang="en-US" altLang="zh-CN" sz="2800">
              <a:latin typeface="Arial" charset="0"/>
              <a:ea typeface="宋体" charset="0"/>
            </a:endParaRPr>
          </a:p>
        </p:txBody>
      </p:sp>
      <p:sp>
        <p:nvSpPr>
          <p:cNvPr id="135066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D3D5AE3-77EC-8A44-83DB-1A06E6648E78}" type="slidenum">
              <a:rPr lang="en-US" altLang="zh-CN" sz="1200">
                <a:latin typeface="Garamond" charset="0"/>
              </a:rPr>
              <a:pPr algn="r" eaLnBrk="1" hangingPunct="1"/>
              <a:t>664</a:t>
            </a:fld>
            <a:endParaRPr lang="en-US" altLang="zh-CN" sz="1200">
              <a:latin typeface="Garamond" charset="0"/>
            </a:endParaRP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89E0807-F666-C746-AA36-3DA3183ED627}" type="slidenum">
              <a:rPr lang="en-US" altLang="zh-CN" sz="1200">
                <a:latin typeface="Garamond" charset="0"/>
              </a:rPr>
              <a:pPr eaLnBrk="1" hangingPunct="1"/>
              <a:t>665</a:t>
            </a:fld>
            <a:endParaRPr lang="en-US" altLang="zh-CN" sz="1200">
              <a:latin typeface="Garamond" charset="0"/>
            </a:endParaRPr>
          </a:p>
        </p:txBody>
      </p:sp>
      <p:sp>
        <p:nvSpPr>
          <p:cNvPr id="1351682" name="Rectangle 2"/>
          <p:cNvSpPr>
            <a:spLocks noGrp="1" noChangeArrowheads="1"/>
          </p:cNvSpPr>
          <p:nvPr>
            <p:ph type="title" idx="4294967295"/>
          </p:nvPr>
        </p:nvSpPr>
        <p:spPr>
          <a:xfrm>
            <a:off x="0" y="277813"/>
            <a:ext cx="8229600" cy="1139825"/>
          </a:xfrm>
        </p:spPr>
        <p:txBody>
          <a:bodyPr/>
          <a:lstStyle/>
          <a:p>
            <a:pPr eaLnBrk="1" hangingPunct="1"/>
            <a:r>
              <a:rPr lang="en-US" altLang="zh-CN" b="1" i="1">
                <a:latin typeface="Garamond" charset="0"/>
                <a:ea typeface="宋体" charset="0"/>
              </a:rPr>
              <a:t>Security policy and standards</a:t>
            </a:r>
            <a:r>
              <a:rPr lang="en-US" altLang="zh-CN" i="1">
                <a:latin typeface="Garamond" charset="0"/>
                <a:ea typeface="宋体" charset="0"/>
              </a:rPr>
              <a:t>:</a:t>
            </a:r>
          </a:p>
        </p:txBody>
      </p:sp>
      <p:sp>
        <p:nvSpPr>
          <p:cNvPr id="1351683" name="Rectangle 3"/>
          <p:cNvSpPr>
            <a:spLocks noGrp="1" noChangeArrowheads="1"/>
          </p:cNvSpPr>
          <p:nvPr>
            <p:ph type="body" idx="4294967295"/>
          </p:nvPr>
        </p:nvSpPr>
        <p:spPr>
          <a:xfrm>
            <a:off x="0" y="1600200"/>
            <a:ext cx="8229600" cy="4530725"/>
          </a:xfrm>
        </p:spPr>
        <p:txBody>
          <a:bodyPr/>
          <a:lstStyle/>
          <a:p>
            <a:pPr eaLnBrk="1" hangingPunct="1"/>
            <a:r>
              <a:rPr lang="en-US" altLang="zh-CN" sz="2400">
                <a:latin typeface="Arial" charset="0"/>
                <a:ea typeface="宋体" charset="0"/>
              </a:rPr>
              <a:t>organizational policies and standards that govern the system’s design, deployment, and run time. </a:t>
            </a:r>
          </a:p>
          <a:p>
            <a:pPr eaLnBrk="1" hangingPunct="1"/>
            <a:endParaRPr lang="en-US" altLang="zh-CN" sz="2400">
              <a:latin typeface="Arial" charset="0"/>
              <a:ea typeface="宋体" charset="0"/>
            </a:endParaRPr>
          </a:p>
          <a:p>
            <a:pPr eaLnBrk="1" hangingPunct="1"/>
            <a:r>
              <a:rPr lang="en-US" altLang="zh-CN" sz="2400">
                <a:latin typeface="Arial" charset="0"/>
                <a:ea typeface="宋体" charset="0"/>
              </a:rPr>
              <a:t>The security policy describes both what is allowed as well as not allowed in the system. </a:t>
            </a:r>
          </a:p>
          <a:p>
            <a:pPr eaLnBrk="1" hangingPunct="1"/>
            <a:endParaRPr lang="en-US" altLang="zh-CN" sz="2400">
              <a:latin typeface="Arial" charset="0"/>
              <a:ea typeface="宋体" charset="0"/>
            </a:endParaRPr>
          </a:p>
          <a:p>
            <a:pPr eaLnBrk="1" hangingPunct="1"/>
            <a:r>
              <a:rPr lang="en-US" altLang="zh-CN" sz="2400">
                <a:latin typeface="Arial" charset="0"/>
                <a:ea typeface="宋体" charset="0"/>
              </a:rPr>
              <a:t>Security standards should be prescriptive guidance for people building and operating systems, and should be backed by reusable services wherever practical.</a:t>
            </a:r>
          </a:p>
        </p:txBody>
      </p:sp>
      <p:sp>
        <p:nvSpPr>
          <p:cNvPr id="135168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40E73DA-71D7-B844-B619-735FE56C6892}" type="slidenum">
              <a:rPr lang="en-US" altLang="zh-CN" sz="1200">
                <a:latin typeface="Garamond" charset="0"/>
              </a:rPr>
              <a:pPr algn="r" eaLnBrk="1" hangingPunct="1"/>
              <a:t>665</a:t>
            </a:fld>
            <a:endParaRPr lang="en-US" altLang="zh-CN" sz="1200">
              <a:latin typeface="Garamond" charset="0"/>
            </a:endParaRP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70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833CBA1-6365-2E44-9AE9-45983D2E3434}" type="slidenum">
              <a:rPr lang="en-US" altLang="zh-CN" sz="1200">
                <a:latin typeface="Garamond" charset="0"/>
              </a:rPr>
              <a:pPr eaLnBrk="1" hangingPunct="1"/>
              <a:t>666</a:t>
            </a:fld>
            <a:endParaRPr lang="en-US" altLang="zh-CN" sz="1200">
              <a:latin typeface="Garamond" charset="0"/>
            </a:endParaRPr>
          </a:p>
        </p:txBody>
      </p:sp>
      <p:sp>
        <p:nvSpPr>
          <p:cNvPr id="1352706" name="Rectangle 2"/>
          <p:cNvSpPr>
            <a:spLocks noGrp="1" noChangeArrowheads="1"/>
          </p:cNvSpPr>
          <p:nvPr>
            <p:ph type="title" idx="4294967295"/>
          </p:nvPr>
        </p:nvSpPr>
        <p:spPr>
          <a:xfrm>
            <a:off x="0" y="277813"/>
            <a:ext cx="8229600" cy="1139825"/>
          </a:xfrm>
        </p:spPr>
        <p:txBody>
          <a:bodyPr/>
          <a:lstStyle/>
          <a:p>
            <a:pPr eaLnBrk="1" hangingPunct="1"/>
            <a:r>
              <a:rPr lang="en-US" altLang="zh-CN" b="1" i="1">
                <a:latin typeface="Garamond" charset="0"/>
                <a:ea typeface="宋体" charset="0"/>
              </a:rPr>
              <a:t>Security architecture:</a:t>
            </a:r>
          </a:p>
        </p:txBody>
      </p:sp>
      <p:sp>
        <p:nvSpPr>
          <p:cNvPr id="1352707" name="Rectangle 3"/>
          <p:cNvSpPr>
            <a:spLocks noGrp="1" noChangeArrowheads="1"/>
          </p:cNvSpPr>
          <p:nvPr>
            <p:ph type="body" idx="4294967295"/>
          </p:nvPr>
        </p:nvSpPr>
        <p:spPr>
          <a:xfrm>
            <a:off x="0" y="1600200"/>
            <a:ext cx="8229600" cy="4530725"/>
          </a:xfrm>
        </p:spPr>
        <p:txBody>
          <a:bodyPr/>
          <a:lstStyle/>
          <a:p>
            <a:pPr eaLnBrk="1" hangingPunct="1"/>
            <a:r>
              <a:rPr lang="en-US" altLang="zh-CN" sz="2400">
                <a:latin typeface="Arial" charset="0"/>
                <a:ea typeface="宋体" charset="0"/>
              </a:rPr>
              <a:t>unifying framework and reusable services that implement policy, standards, and risk management decisions. </a:t>
            </a:r>
          </a:p>
          <a:p>
            <a:pPr eaLnBrk="1" hangingPunct="1"/>
            <a:endParaRPr lang="en-US" altLang="zh-CN" sz="2400">
              <a:latin typeface="Arial" charset="0"/>
              <a:ea typeface="宋体" charset="0"/>
            </a:endParaRPr>
          </a:p>
          <a:p>
            <a:pPr eaLnBrk="1" hangingPunct="1"/>
            <a:r>
              <a:rPr lang="en-US" altLang="zh-CN" sz="2400">
                <a:latin typeface="Arial" charset="0"/>
                <a:ea typeface="宋体" charset="0"/>
              </a:rPr>
              <a:t>The security architecture is a strategic framework that allows the development and operations staff to align efforts, in addition the security architecture can drive platform improvements which are not possible to make at a project level.</a:t>
            </a:r>
          </a:p>
          <a:p>
            <a:pPr eaLnBrk="1" hangingPunct="1"/>
            <a:endParaRPr lang="en-US" altLang="zh-CN" sz="2400">
              <a:latin typeface="Arial" charset="0"/>
              <a:ea typeface="宋体" charset="0"/>
            </a:endParaRPr>
          </a:p>
          <a:p>
            <a:pPr eaLnBrk="1" hangingPunct="1"/>
            <a:endParaRPr lang="en-US" altLang="zh-CN" sz="2400">
              <a:latin typeface="Arial" charset="0"/>
              <a:ea typeface="宋体" charset="0"/>
            </a:endParaRPr>
          </a:p>
        </p:txBody>
      </p:sp>
      <p:sp>
        <p:nvSpPr>
          <p:cNvPr id="135270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37CDA8E-FF76-D34D-850C-EE54DCCE2852}" type="slidenum">
              <a:rPr lang="en-US" altLang="zh-CN" sz="1200">
                <a:latin typeface="Garamond" charset="0"/>
              </a:rPr>
              <a:pPr algn="r" eaLnBrk="1" hangingPunct="1"/>
              <a:t>666</a:t>
            </a:fld>
            <a:endParaRPr lang="en-US" altLang="zh-CN" sz="1200">
              <a:latin typeface="Garamond" charset="0"/>
            </a:endParaRP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2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5D8F6C9-C2CE-ED43-B541-5C0542035F85}" type="slidenum">
              <a:rPr lang="en-US" altLang="zh-CN" sz="1200">
                <a:latin typeface="Garamond" charset="0"/>
              </a:rPr>
              <a:pPr eaLnBrk="1" hangingPunct="1"/>
              <a:t>667</a:t>
            </a:fld>
            <a:endParaRPr lang="en-US" altLang="zh-CN" sz="1200">
              <a:latin typeface="Garamond" charset="0"/>
            </a:endParaRPr>
          </a:p>
        </p:txBody>
      </p:sp>
      <p:sp>
        <p:nvSpPr>
          <p:cNvPr id="1353730" name="Rectangle 2"/>
          <p:cNvSpPr>
            <a:spLocks noGrp="1" noChangeArrowheads="1"/>
          </p:cNvSpPr>
          <p:nvPr>
            <p:ph type="title" idx="4294967295"/>
          </p:nvPr>
        </p:nvSpPr>
        <p:spPr>
          <a:xfrm>
            <a:off x="914400" y="357188"/>
            <a:ext cx="8229600" cy="1139825"/>
          </a:xfrm>
        </p:spPr>
        <p:txBody>
          <a:bodyPr/>
          <a:lstStyle/>
          <a:p>
            <a:pPr eaLnBrk="1" hangingPunct="1"/>
            <a:r>
              <a:rPr lang="en-US" b="1" i="1">
                <a:latin typeface="Garamond" charset="0"/>
                <a:ea typeface="宋体" charset="0"/>
              </a:rPr>
              <a:t>Security processes</a:t>
            </a:r>
            <a:r>
              <a:rPr lang="zh-CN" altLang="en-US" b="1" i="1">
                <a:latin typeface="Garamond" charset="0"/>
                <a:ea typeface="宋体" charset="0"/>
              </a:rPr>
              <a:t>：</a:t>
            </a:r>
            <a:br>
              <a:rPr lang="en-US" altLang="ja-JP" i="1">
                <a:latin typeface="Garamond" charset="0"/>
                <a:ea typeface="宋体" charset="0"/>
              </a:rPr>
            </a:br>
            <a:endParaRPr lang="zh-CN" altLang="en-US" sz="2800">
              <a:latin typeface="Garamond" charset="0"/>
              <a:ea typeface="宋体" charset="0"/>
            </a:endParaRPr>
          </a:p>
        </p:txBody>
      </p:sp>
      <p:sp>
        <p:nvSpPr>
          <p:cNvPr id="1353731" name="Rectangle 3"/>
          <p:cNvSpPr>
            <a:spLocks noGrp="1" noChangeArrowheads="1"/>
          </p:cNvSpPr>
          <p:nvPr>
            <p:ph type="body" idx="4294967295"/>
          </p:nvPr>
        </p:nvSpPr>
        <p:spPr>
          <a:xfrm>
            <a:off x="914400" y="1916113"/>
            <a:ext cx="8229600" cy="4530725"/>
          </a:xfrm>
        </p:spPr>
        <p:txBody>
          <a:bodyPr/>
          <a:lstStyle/>
          <a:p>
            <a:pPr eaLnBrk="1" hangingPunct="1">
              <a:lnSpc>
                <a:spcPct val="90000"/>
              </a:lnSpc>
            </a:pPr>
            <a:r>
              <a:rPr lang="en-US" altLang="zh-CN" sz="2400">
                <a:latin typeface="Arial" charset="0"/>
                <a:ea typeface="宋体" charset="0"/>
              </a:rPr>
              <a:t>Security functions as a collaborative design partner in the software development lifecycle (SDL), from requirements, architecture, design, coding, deployment, and withdrawal from service.</a:t>
            </a:r>
          </a:p>
          <a:p>
            <a:pPr eaLnBrk="1" hangingPunct="1">
              <a:lnSpc>
                <a:spcPct val="90000"/>
              </a:lnSpc>
            </a:pPr>
            <a:r>
              <a:rPr lang="en-US" altLang="zh-CN" sz="2400">
                <a:latin typeface="Arial" charset="0"/>
                <a:ea typeface="宋体" charset="0"/>
              </a:rPr>
              <a:t>Security adds value to the software development lifecycle through prescriptive and proscriptive guidance and expertise in building secure software.</a:t>
            </a:r>
          </a:p>
          <a:p>
            <a:pPr eaLnBrk="1" hangingPunct="1">
              <a:lnSpc>
                <a:spcPct val="90000"/>
              </a:lnSpc>
            </a:pPr>
            <a:r>
              <a:rPr lang="en-US" altLang="zh-CN" sz="2400">
                <a:latin typeface="Arial" charset="0"/>
                <a:ea typeface="宋体" charset="0"/>
              </a:rPr>
              <a:t>Security can play a role in all phases of the SDL, each additional security process improvement must fit with the overall SDL approach in the enterprise, which vary widely.</a:t>
            </a:r>
          </a:p>
          <a:p>
            <a:pPr eaLnBrk="1" hangingPunct="1">
              <a:lnSpc>
                <a:spcPct val="90000"/>
              </a:lnSpc>
            </a:pPr>
            <a:endParaRPr lang="en-US" altLang="zh-CN" sz="2600">
              <a:latin typeface="Arial" charset="0"/>
              <a:ea typeface="宋体" charset="0"/>
            </a:endParaRPr>
          </a:p>
          <a:p>
            <a:pPr eaLnBrk="1" hangingPunct="1">
              <a:lnSpc>
                <a:spcPct val="90000"/>
              </a:lnSpc>
            </a:pPr>
            <a:endParaRPr lang="en-US" altLang="zh-CN" sz="2600">
              <a:latin typeface="Arial" charset="0"/>
              <a:ea typeface="宋体" charset="0"/>
            </a:endParaRPr>
          </a:p>
          <a:p>
            <a:pPr eaLnBrk="1" hangingPunct="1">
              <a:lnSpc>
                <a:spcPct val="90000"/>
              </a:lnSpc>
            </a:pPr>
            <a:endParaRPr lang="en-US" altLang="zh-CN" sz="2600">
              <a:latin typeface="Arial" charset="0"/>
              <a:ea typeface="宋体" charset="0"/>
            </a:endParaRPr>
          </a:p>
        </p:txBody>
      </p:sp>
      <p:sp>
        <p:nvSpPr>
          <p:cNvPr id="135373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FBB23D2C-EFBC-514D-AE62-C2121E013DC2}" type="slidenum">
              <a:rPr lang="en-US" altLang="zh-CN" sz="1200">
                <a:latin typeface="Garamond" charset="0"/>
              </a:rPr>
              <a:pPr algn="r" eaLnBrk="1" hangingPunct="1"/>
              <a:t>667</a:t>
            </a:fld>
            <a:endParaRPr lang="en-US" altLang="zh-CN" sz="1200">
              <a:latin typeface="Garamond" charset="0"/>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810CB7-8769-6F43-8316-DD3ACE9159EA}" type="slidenum">
              <a:rPr lang="en-US" altLang="zh-CN" sz="1200">
                <a:latin typeface="Garamond" charset="0"/>
              </a:rPr>
              <a:pPr eaLnBrk="1" hangingPunct="1"/>
              <a:t>668</a:t>
            </a:fld>
            <a:endParaRPr lang="en-US" altLang="zh-CN" sz="1200">
              <a:latin typeface="Garamond" charset="0"/>
            </a:endParaRPr>
          </a:p>
        </p:txBody>
      </p:sp>
      <p:sp>
        <p:nvSpPr>
          <p:cNvPr id="1354754" name="Rectangle 2"/>
          <p:cNvSpPr>
            <a:spLocks noGrp="1" noChangeArrowheads="1"/>
          </p:cNvSpPr>
          <p:nvPr>
            <p:ph type="title" idx="4294967295"/>
          </p:nvPr>
        </p:nvSpPr>
        <p:spPr>
          <a:xfrm>
            <a:off x="0" y="277813"/>
            <a:ext cx="8229600" cy="1139825"/>
          </a:xfrm>
        </p:spPr>
        <p:txBody>
          <a:bodyPr/>
          <a:lstStyle/>
          <a:p>
            <a:pPr eaLnBrk="1" hangingPunct="1"/>
            <a:r>
              <a:rPr lang="en-US" b="1" i="1">
                <a:latin typeface="Garamond" charset="0"/>
                <a:ea typeface="宋体" charset="0"/>
              </a:rPr>
              <a:t>Security processes</a:t>
            </a:r>
            <a:r>
              <a:rPr lang="en-US" altLang="zh-CN" sz="3800" b="1" i="1">
                <a:latin typeface="Garamond" charset="0"/>
                <a:ea typeface="宋体" charset="0"/>
              </a:rPr>
              <a:t> </a:t>
            </a:r>
            <a:r>
              <a:rPr lang="zh-CN" altLang="en-US" sz="3800" b="1" i="1">
                <a:latin typeface="Garamond" charset="0"/>
                <a:ea typeface="宋体" charset="0"/>
              </a:rPr>
              <a:t>：</a:t>
            </a:r>
            <a:br>
              <a:rPr lang="zh-CN" altLang="en-US" sz="3800" b="1">
                <a:latin typeface="Garamond" charset="0"/>
                <a:ea typeface="宋体" charset="0"/>
              </a:rPr>
            </a:br>
            <a:r>
              <a:rPr lang="en-US" altLang="zh-CN" sz="2800" b="1">
                <a:latin typeface="Garamond" charset="0"/>
                <a:ea typeface="宋体" charset="0"/>
              </a:rPr>
              <a:t>Example roadmap for adding security to the SDL</a:t>
            </a:r>
            <a:br>
              <a:rPr lang="en-US" altLang="zh-CN" sz="2800">
                <a:latin typeface="Garamond" charset="0"/>
                <a:ea typeface="宋体" charset="0"/>
              </a:rPr>
            </a:br>
            <a:endParaRPr lang="en-US" altLang="zh-CN" sz="2800">
              <a:latin typeface="Garamond" charset="0"/>
              <a:ea typeface="宋体" charset="0"/>
            </a:endParaRPr>
          </a:p>
        </p:txBody>
      </p:sp>
      <p:sp>
        <p:nvSpPr>
          <p:cNvPr id="1354755" name="Slide Number Placeholder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8E28CC97-A1CE-4C4F-A9F4-E87867C9E68A}" type="slidenum">
              <a:rPr lang="en-US" altLang="zh-CN" sz="1200">
                <a:latin typeface="Garamond" charset="0"/>
              </a:rPr>
              <a:pPr algn="r" eaLnBrk="1" hangingPunct="1"/>
              <a:t>668</a:t>
            </a:fld>
            <a:endParaRPr lang="en-US" altLang="zh-CN" sz="1200">
              <a:latin typeface="Garamond" charset="0"/>
            </a:endParaRPr>
          </a:p>
        </p:txBody>
      </p:sp>
      <p:grpSp>
        <p:nvGrpSpPr>
          <p:cNvPr id="1354756" name="Group 10"/>
          <p:cNvGrpSpPr>
            <a:grpSpLocks/>
          </p:cNvGrpSpPr>
          <p:nvPr/>
        </p:nvGrpSpPr>
        <p:grpSpPr bwMode="auto">
          <a:xfrm>
            <a:off x="827088" y="1628775"/>
            <a:ext cx="7437437" cy="4608513"/>
            <a:chOff x="839" y="935"/>
            <a:chExt cx="4050" cy="2495"/>
          </a:xfrm>
        </p:grpSpPr>
        <p:pic>
          <p:nvPicPr>
            <p:cNvPr id="13547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 y="935"/>
              <a:ext cx="4050" cy="2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54758" name="Line 6"/>
            <p:cNvSpPr>
              <a:spLocks noChangeShapeType="1"/>
            </p:cNvSpPr>
            <p:nvPr/>
          </p:nvSpPr>
          <p:spPr bwMode="auto">
            <a:xfrm>
              <a:off x="4876" y="935"/>
              <a:ext cx="0" cy="249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lIns="90000" tIns="46800" rIns="90000" bIns="46800">
              <a:spAutoFit/>
            </a:bodyPr>
            <a:lstStyle/>
            <a:p>
              <a:endParaRPr lang="en-US"/>
            </a:p>
          </p:txBody>
        </p:sp>
        <p:sp>
          <p:nvSpPr>
            <p:cNvPr id="1354759" name="Line 7"/>
            <p:cNvSpPr>
              <a:spLocks noChangeShapeType="1"/>
            </p:cNvSpPr>
            <p:nvPr/>
          </p:nvSpPr>
          <p:spPr bwMode="auto">
            <a:xfrm flipV="1">
              <a:off x="839" y="3430"/>
              <a:ext cx="4037"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lIns="90000" tIns="46800" rIns="90000" bIns="46800">
              <a:spAutoFit/>
            </a:bodyPr>
            <a:lstStyle/>
            <a:p>
              <a:endParaRPr lang="en-US"/>
            </a:p>
          </p:txBody>
        </p:sp>
      </p:gr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4168CD1-490B-BF44-B398-118367989CF0}" type="slidenum">
              <a:rPr lang="en-US" altLang="zh-CN" sz="1200">
                <a:latin typeface="Garamond" charset="0"/>
              </a:rPr>
              <a:pPr eaLnBrk="1" hangingPunct="1"/>
              <a:t>669</a:t>
            </a:fld>
            <a:endParaRPr lang="en-US" altLang="zh-CN" sz="1200">
              <a:latin typeface="Garamond" charset="0"/>
            </a:endParaRPr>
          </a:p>
        </p:txBody>
      </p:sp>
      <p:sp>
        <p:nvSpPr>
          <p:cNvPr id="1355778" name="Rectangle 2"/>
          <p:cNvSpPr>
            <a:spLocks noGrp="1" noChangeArrowheads="1"/>
          </p:cNvSpPr>
          <p:nvPr>
            <p:ph type="title" idx="4294967295"/>
          </p:nvPr>
        </p:nvSpPr>
        <p:spPr>
          <a:xfrm>
            <a:off x="0" y="277813"/>
            <a:ext cx="8229600" cy="1139825"/>
          </a:xfrm>
        </p:spPr>
        <p:txBody>
          <a:bodyPr/>
          <a:lstStyle/>
          <a:p>
            <a:pPr eaLnBrk="1" hangingPunct="1"/>
            <a:r>
              <a:rPr lang="en-US" b="1" i="1">
                <a:latin typeface="Garamond" charset="0"/>
                <a:ea typeface="宋体" charset="0"/>
              </a:rPr>
              <a:t>Security processes</a:t>
            </a:r>
            <a:r>
              <a:rPr lang="en-US" altLang="zh-CN" sz="3800" b="1" i="1">
                <a:latin typeface="Garamond" charset="0"/>
                <a:ea typeface="宋体" charset="0"/>
              </a:rPr>
              <a:t> </a:t>
            </a:r>
            <a:r>
              <a:rPr lang="zh-CN" altLang="en-US" sz="3800" b="1" i="1">
                <a:latin typeface="Garamond" charset="0"/>
                <a:ea typeface="宋体" charset="0"/>
              </a:rPr>
              <a:t>：</a:t>
            </a:r>
            <a:br>
              <a:rPr lang="zh-CN" altLang="en-US" sz="3800" b="1" i="1">
                <a:latin typeface="Garamond" charset="0"/>
                <a:ea typeface="宋体" charset="0"/>
              </a:rPr>
            </a:br>
            <a:r>
              <a:rPr lang="en-US" altLang="zh-CN" sz="2800" b="1">
                <a:latin typeface="Garamond" charset="0"/>
                <a:ea typeface="宋体" charset="0"/>
              </a:rPr>
              <a:t>Example roadmap for adding security to the SDL</a:t>
            </a:r>
            <a:r>
              <a:rPr lang="en-US" altLang="zh-CN" sz="2800">
                <a:latin typeface="Garamond" charset="0"/>
                <a:ea typeface="宋体" charset="0"/>
              </a:rPr>
              <a:t>(1)</a:t>
            </a:r>
          </a:p>
        </p:txBody>
      </p:sp>
      <p:sp>
        <p:nvSpPr>
          <p:cNvPr id="1355779" name="Rectangle 4"/>
          <p:cNvSpPr>
            <a:spLocks noGrp="1" noChangeArrowheads="1"/>
          </p:cNvSpPr>
          <p:nvPr>
            <p:ph type="body" idx="4294967295"/>
          </p:nvPr>
        </p:nvSpPr>
        <p:spPr>
          <a:xfrm>
            <a:off x="0" y="1916113"/>
            <a:ext cx="8229600" cy="4530725"/>
          </a:xfrm>
          <a:noFill/>
        </p:spPr>
        <p:txBody>
          <a:bodyPr/>
          <a:lstStyle/>
          <a:p>
            <a:pPr eaLnBrk="1" hangingPunct="1"/>
            <a:r>
              <a:rPr lang="en-US" altLang="zh-CN" sz="2600">
                <a:latin typeface="Arial" charset="0"/>
                <a:ea typeface="宋体" charset="0"/>
              </a:rPr>
              <a:t>The diagram  shows an example approach for iterating through a number of security artifacts and evolving the SDL over time</a:t>
            </a:r>
          </a:p>
          <a:p>
            <a:pPr eaLnBrk="1" hangingPunct="1"/>
            <a:r>
              <a:rPr lang="en-US" altLang="zh-CN" sz="2600">
                <a:latin typeface="Arial" charset="0"/>
                <a:ea typeface="宋体" charset="0"/>
              </a:rPr>
              <a:t>The goal is to identify reusable services that, over time, can speed development of reliable software</a:t>
            </a:r>
          </a:p>
          <a:p>
            <a:pPr eaLnBrk="1" hangingPunct="1"/>
            <a:r>
              <a:rPr lang="en-US" altLang="zh-CN" sz="2600">
                <a:latin typeface="Arial" charset="0"/>
                <a:ea typeface="宋体" charset="0"/>
              </a:rPr>
              <a:t> for example: building reusable attack patterns that are implemented across a particular set of threats like a set of web attack patterns that can be used for security design in any enterprise web application</a:t>
            </a:r>
          </a:p>
          <a:p>
            <a:pPr eaLnBrk="1" hangingPunct="1"/>
            <a:endParaRPr lang="en-US" altLang="zh-CN" sz="2600">
              <a:latin typeface="Arial" charset="0"/>
              <a:ea typeface="宋体" charset="0"/>
            </a:endParaRPr>
          </a:p>
        </p:txBody>
      </p:sp>
      <p:sp>
        <p:nvSpPr>
          <p:cNvPr id="135578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C7C2A64E-6F91-2141-A7A6-DE0435CC8B44}" type="slidenum">
              <a:rPr lang="en-US" altLang="zh-CN" sz="1200">
                <a:latin typeface="Garamond" charset="0"/>
              </a:rPr>
              <a:pPr algn="r" eaLnBrk="1" hangingPunct="1"/>
              <a:t>669</a:t>
            </a:fld>
            <a:endParaRPr lang="en-US" altLang="zh-CN" sz="1200">
              <a:latin typeface="Garamond"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410A21D-ECDA-384D-8AF5-46F82C18D21C}" type="slidenum">
              <a:rPr lang="en-US" altLang="zh-CN" sz="1200">
                <a:latin typeface="Garamond" charset="0"/>
              </a:rPr>
              <a:pPr eaLnBrk="1" hangingPunct="1"/>
              <a:t>67</a:t>
            </a:fld>
            <a:endParaRPr lang="en-US" altLang="zh-CN" sz="1200">
              <a:latin typeface="Garamond" charset="0"/>
            </a:endParaRPr>
          </a:p>
        </p:txBody>
      </p:sp>
      <p:pic>
        <p:nvPicPr>
          <p:cNvPr id="151554" name="Picture 4" descr="img004"/>
          <p:cNvPicPr>
            <a:picLocks noChangeAspect="1" noChangeArrowheads="1"/>
          </p:cNvPicPr>
          <p:nvPr/>
        </p:nvPicPr>
        <p:blipFill>
          <a:blip r:embed="rId3">
            <a:extLst>
              <a:ext uri="{28A0092B-C50C-407E-A947-70E740481C1C}">
                <a14:useLocalDpi xmlns:a14="http://schemas.microsoft.com/office/drawing/2010/main" val="0"/>
              </a:ext>
            </a:extLst>
          </a:blip>
          <a:srcRect b="8737"/>
          <a:stretch>
            <a:fillRect/>
          </a:stretch>
        </p:blipFill>
        <p:spPr bwMode="auto">
          <a:xfrm>
            <a:off x="539750" y="333375"/>
            <a:ext cx="8135938" cy="575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2832FED-0A2D-504F-AA07-B78FD09D1F3E}" type="slidenum">
              <a:rPr lang="en-US" altLang="zh-CN" sz="1200">
                <a:latin typeface="Garamond" charset="0"/>
              </a:rPr>
              <a:pPr eaLnBrk="1" hangingPunct="1"/>
              <a:t>670</a:t>
            </a:fld>
            <a:endParaRPr lang="en-US" altLang="zh-CN" sz="1200">
              <a:latin typeface="Garamond" charset="0"/>
            </a:endParaRPr>
          </a:p>
        </p:txBody>
      </p:sp>
      <p:sp>
        <p:nvSpPr>
          <p:cNvPr id="1356802" name="Rectangle 2"/>
          <p:cNvSpPr>
            <a:spLocks noGrp="1" noChangeArrowheads="1"/>
          </p:cNvSpPr>
          <p:nvPr>
            <p:ph type="title" idx="4294967295"/>
          </p:nvPr>
        </p:nvSpPr>
        <p:spPr>
          <a:xfrm>
            <a:off x="0" y="277813"/>
            <a:ext cx="8229600" cy="1139825"/>
          </a:xfrm>
        </p:spPr>
        <p:txBody>
          <a:bodyPr/>
          <a:lstStyle/>
          <a:p>
            <a:pPr eaLnBrk="1" hangingPunct="1"/>
            <a:r>
              <a:rPr lang="en-US" b="1" i="1">
                <a:latin typeface="Garamond" charset="0"/>
                <a:ea typeface="宋体" charset="0"/>
              </a:rPr>
              <a:t>Security</a:t>
            </a:r>
            <a:r>
              <a:rPr lang="en-US" b="1">
                <a:latin typeface="Garamond" charset="0"/>
                <a:ea typeface="宋体" charset="0"/>
              </a:rPr>
              <a:t> </a:t>
            </a:r>
            <a:r>
              <a:rPr lang="en-US" b="1" i="1">
                <a:latin typeface="Garamond" charset="0"/>
                <a:ea typeface="宋体" charset="0"/>
              </a:rPr>
              <a:t>processes</a:t>
            </a:r>
            <a:r>
              <a:rPr lang="en-US" altLang="zh-CN" sz="3800" b="1">
                <a:latin typeface="Garamond" charset="0"/>
                <a:ea typeface="宋体" charset="0"/>
              </a:rPr>
              <a:t> </a:t>
            </a:r>
            <a:r>
              <a:rPr lang="zh-CN" altLang="en-US" sz="3800" b="1">
                <a:latin typeface="Garamond" charset="0"/>
                <a:ea typeface="宋体" charset="0"/>
              </a:rPr>
              <a:t>：</a:t>
            </a:r>
            <a:r>
              <a:rPr lang="en-US" altLang="ja-JP" sz="3800" b="1">
                <a:latin typeface="Garamond" charset="0"/>
                <a:ea typeface="宋体" charset="0"/>
              </a:rPr>
              <a:t> </a:t>
            </a:r>
            <a:br>
              <a:rPr lang="en-US" altLang="zh-CN" sz="3800" b="1">
                <a:latin typeface="Garamond" charset="0"/>
                <a:ea typeface="宋体" charset="0"/>
              </a:rPr>
            </a:br>
            <a:r>
              <a:rPr lang="en-US" altLang="zh-CN" sz="2800" b="1">
                <a:latin typeface="Garamond" charset="0"/>
                <a:ea typeface="宋体" charset="0"/>
              </a:rPr>
              <a:t>Example roadmap for adding security to the SDL</a:t>
            </a:r>
            <a:r>
              <a:rPr lang="en-US" altLang="zh-CN" sz="2800">
                <a:latin typeface="Garamond" charset="0"/>
                <a:ea typeface="宋体" charset="0"/>
              </a:rPr>
              <a:t>(2)</a:t>
            </a:r>
          </a:p>
        </p:txBody>
      </p:sp>
      <p:sp>
        <p:nvSpPr>
          <p:cNvPr id="1356803" name="Rectangle 3"/>
          <p:cNvSpPr>
            <a:spLocks noGrp="1" noChangeArrowheads="1"/>
          </p:cNvSpPr>
          <p:nvPr>
            <p:ph type="body" idx="4294967295"/>
          </p:nvPr>
        </p:nvSpPr>
        <p:spPr>
          <a:xfrm>
            <a:off x="0" y="1989138"/>
            <a:ext cx="8229600" cy="4530725"/>
          </a:xfrm>
        </p:spPr>
        <p:txBody>
          <a:bodyPr/>
          <a:lstStyle/>
          <a:p>
            <a:pPr eaLnBrk="1" hangingPunct="1">
              <a:lnSpc>
                <a:spcPct val="90000"/>
              </a:lnSpc>
            </a:pPr>
            <a:r>
              <a:rPr lang="en-US" altLang="zh-CN" sz="2400" b="1">
                <a:latin typeface="Arial" charset="0"/>
                <a:ea typeface="宋体" charset="0"/>
              </a:rPr>
              <a:t>Identity management</a:t>
            </a:r>
            <a:r>
              <a:rPr lang="en-US" altLang="zh-CN" sz="2400">
                <a:latin typeface="Arial" charset="0"/>
                <a:ea typeface="宋体" charset="0"/>
              </a:rPr>
              <a:t> deals with the creation, communication, recognition, and usage of identity in the enterprise. </a:t>
            </a:r>
          </a:p>
          <a:p>
            <a:pPr eaLnBrk="1" hangingPunct="1">
              <a:lnSpc>
                <a:spcPct val="90000"/>
              </a:lnSpc>
            </a:pPr>
            <a:r>
              <a:rPr lang="en-US" altLang="zh-CN" sz="2400" b="1">
                <a:latin typeface="Arial" charset="0"/>
                <a:ea typeface="宋体" charset="0"/>
              </a:rPr>
              <a:t>Threat management</a:t>
            </a:r>
            <a:r>
              <a:rPr lang="en-US" altLang="zh-CN" sz="2400">
                <a:latin typeface="Arial" charset="0"/>
                <a:ea typeface="宋体" charset="0"/>
              </a:rPr>
              <a:t>: deals with the threats to systems such as virus, Trojans, worms, malicious hackers, force majeure, and intentional and unintentional system misuse by insiders or outsiders.</a:t>
            </a:r>
          </a:p>
          <a:p>
            <a:pPr eaLnBrk="1" hangingPunct="1">
              <a:lnSpc>
                <a:spcPct val="90000"/>
              </a:lnSpc>
            </a:pPr>
            <a:r>
              <a:rPr lang="en-US" altLang="zh-CN" sz="2400" b="1">
                <a:latin typeface="Arial" charset="0"/>
                <a:ea typeface="宋体" charset="0"/>
              </a:rPr>
              <a:t>Vulnerability management: </a:t>
            </a:r>
            <a:r>
              <a:rPr lang="en-US" altLang="zh-CN" sz="2400">
                <a:latin typeface="Arial" charset="0"/>
                <a:ea typeface="宋体" charset="0"/>
              </a:rPr>
              <a:t>the set of processes and technologies for discovering, reporting, and mitigating known vulnerabilities.</a:t>
            </a:r>
          </a:p>
          <a:p>
            <a:pPr eaLnBrk="1" hangingPunct="1">
              <a:lnSpc>
                <a:spcPct val="90000"/>
              </a:lnSpc>
            </a:pPr>
            <a:endParaRPr lang="en-US" altLang="zh-CN" sz="2400">
              <a:latin typeface="Arial" charset="0"/>
              <a:ea typeface="宋体" charset="0"/>
            </a:endParaRPr>
          </a:p>
        </p:txBody>
      </p:sp>
      <p:sp>
        <p:nvSpPr>
          <p:cNvPr id="135680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1DE390B-C4D9-DD45-B7B5-73F10C3E1377}" type="slidenum">
              <a:rPr lang="en-US" altLang="zh-CN" sz="1200">
                <a:latin typeface="Garamond" charset="0"/>
              </a:rPr>
              <a:pPr algn="r" eaLnBrk="1" hangingPunct="1"/>
              <a:t>670</a:t>
            </a:fld>
            <a:endParaRPr lang="en-US" altLang="zh-CN" sz="1200">
              <a:latin typeface="Garamond" charset="0"/>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F5797FE-D559-9949-A3AB-E2B81153F562}" type="slidenum">
              <a:rPr lang="en-US" altLang="zh-CN" sz="1200">
                <a:latin typeface="Garamond" charset="0"/>
              </a:rPr>
              <a:pPr eaLnBrk="1" hangingPunct="1"/>
              <a:t>671</a:t>
            </a:fld>
            <a:endParaRPr lang="en-US" altLang="zh-CN" sz="1200">
              <a:latin typeface="Garamond" charset="0"/>
            </a:endParaRPr>
          </a:p>
        </p:txBody>
      </p:sp>
      <p:sp>
        <p:nvSpPr>
          <p:cNvPr id="1357826" name="Rectangle 2"/>
          <p:cNvSpPr>
            <a:spLocks noGrp="1" noChangeArrowheads="1"/>
          </p:cNvSpPr>
          <p:nvPr>
            <p:ph type="title" idx="4294967295"/>
          </p:nvPr>
        </p:nvSpPr>
        <p:spPr>
          <a:xfrm>
            <a:off x="914400" y="404813"/>
            <a:ext cx="8229600" cy="1139825"/>
          </a:xfrm>
        </p:spPr>
        <p:txBody>
          <a:bodyPr/>
          <a:lstStyle/>
          <a:p>
            <a:pPr eaLnBrk="1" hangingPunct="1"/>
            <a:r>
              <a:rPr lang="en-US" altLang="zh-CN" b="1" i="1">
                <a:latin typeface="Garamond" charset="0"/>
                <a:ea typeface="宋体" charset="0"/>
              </a:rPr>
              <a:t>Defense in depth</a:t>
            </a:r>
            <a:r>
              <a:rPr lang="zh-CN" altLang="en-US" b="1" i="1">
                <a:latin typeface="Garamond" charset="0"/>
                <a:ea typeface="宋体" charset="0"/>
              </a:rPr>
              <a:t>：</a:t>
            </a:r>
          </a:p>
        </p:txBody>
      </p:sp>
      <p:sp>
        <p:nvSpPr>
          <p:cNvPr id="1357827" name="Rectangle 3"/>
          <p:cNvSpPr>
            <a:spLocks noGrp="1" noChangeArrowheads="1"/>
          </p:cNvSpPr>
          <p:nvPr>
            <p:ph type="body" idx="4294967295"/>
          </p:nvPr>
        </p:nvSpPr>
        <p:spPr>
          <a:xfrm>
            <a:off x="0" y="1600200"/>
            <a:ext cx="8229600" cy="4530725"/>
          </a:xfrm>
        </p:spPr>
        <p:txBody>
          <a:bodyPr/>
          <a:lstStyle/>
          <a:p>
            <a:pPr eaLnBrk="1" hangingPunct="1">
              <a:lnSpc>
                <a:spcPct val="80000"/>
              </a:lnSpc>
            </a:pPr>
            <a:endParaRPr lang="en-US" altLang="zh-CN" sz="2100" b="1" i="1">
              <a:latin typeface="Arial" charset="0"/>
              <a:ea typeface="宋体" charset="0"/>
            </a:endParaRPr>
          </a:p>
          <a:p>
            <a:pPr eaLnBrk="1" hangingPunct="1">
              <a:lnSpc>
                <a:spcPct val="80000"/>
              </a:lnSpc>
            </a:pPr>
            <a:r>
              <a:rPr lang="en-US" altLang="zh-CN" sz="2400">
                <a:latin typeface="Arial" charset="0"/>
                <a:ea typeface="宋体" charset="0"/>
              </a:rPr>
              <a:t>Defense in depth is predicated on the notion that every security control is vulnerable somehow, but that if one component fails another control at a separate layer still provides security services to mitigate the damage</a:t>
            </a:r>
          </a:p>
          <a:p>
            <a:pPr eaLnBrk="1" hangingPunct="1">
              <a:lnSpc>
                <a:spcPct val="80000"/>
              </a:lnSpc>
            </a:pPr>
            <a:endParaRPr lang="en-US" altLang="zh-CN" sz="2400">
              <a:latin typeface="Arial" charset="0"/>
              <a:ea typeface="宋体" charset="0"/>
            </a:endParaRPr>
          </a:p>
          <a:p>
            <a:pPr eaLnBrk="1" hangingPunct="1">
              <a:lnSpc>
                <a:spcPct val="80000"/>
              </a:lnSpc>
            </a:pPr>
            <a:r>
              <a:rPr lang="en-US" altLang="zh-CN" sz="2400">
                <a:latin typeface="Arial" charset="0"/>
                <a:ea typeface="宋体" charset="0"/>
              </a:rPr>
              <a:t>Each level of the defense in depth stack has its own unique security capabilities and constraints. The core security services - authentication, authorization, and auditing apply at all levels of the defense in depth stack</a:t>
            </a:r>
          </a:p>
          <a:p>
            <a:pPr eaLnBrk="1" hangingPunct="1">
              <a:lnSpc>
                <a:spcPct val="80000"/>
              </a:lnSpc>
            </a:pPr>
            <a:endParaRPr lang="en-US" altLang="zh-CN" sz="2400">
              <a:latin typeface="Arial" charset="0"/>
              <a:ea typeface="宋体" charset="0"/>
            </a:endParaRPr>
          </a:p>
        </p:txBody>
      </p:sp>
      <p:sp>
        <p:nvSpPr>
          <p:cNvPr id="135782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69E46AE-C20F-9246-9267-63D32F53800A}" type="slidenum">
              <a:rPr lang="en-US" altLang="zh-CN" sz="1200">
                <a:latin typeface="Garamond" charset="0"/>
              </a:rPr>
              <a:pPr algn="r" eaLnBrk="1" hangingPunct="1"/>
              <a:t>671</a:t>
            </a:fld>
            <a:endParaRPr lang="en-US" altLang="zh-CN" sz="1200">
              <a:latin typeface="Garamond" charset="0"/>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4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65BBD2E-61EC-6742-9762-BA66058CE518}" type="slidenum">
              <a:rPr lang="en-US" altLang="zh-CN" sz="1200">
                <a:latin typeface="Garamond" charset="0"/>
              </a:rPr>
              <a:pPr eaLnBrk="1" hangingPunct="1"/>
              <a:t>672</a:t>
            </a:fld>
            <a:endParaRPr lang="en-US" altLang="zh-CN" sz="1200">
              <a:latin typeface="Garamond" charset="0"/>
            </a:endParaRPr>
          </a:p>
        </p:txBody>
      </p:sp>
      <p:sp>
        <p:nvSpPr>
          <p:cNvPr id="1358850" name="Rectangle 2"/>
          <p:cNvSpPr>
            <a:spLocks noGrp="1" noChangeArrowheads="1"/>
          </p:cNvSpPr>
          <p:nvPr>
            <p:ph type="title" idx="4294967295"/>
          </p:nvPr>
        </p:nvSpPr>
        <p:spPr>
          <a:xfrm>
            <a:off x="0" y="277813"/>
            <a:ext cx="8229600" cy="1139825"/>
          </a:xfrm>
        </p:spPr>
        <p:txBody>
          <a:bodyPr/>
          <a:lstStyle/>
          <a:p>
            <a:pPr eaLnBrk="1" hangingPunct="1"/>
            <a:r>
              <a:rPr lang="en-US" altLang="zh-CN" b="1" i="1">
                <a:latin typeface="Garamond" charset="0"/>
                <a:ea typeface="宋体" charset="0"/>
              </a:rPr>
              <a:t>Defense in depth</a:t>
            </a:r>
            <a:r>
              <a:rPr lang="zh-CN" altLang="en-US" b="1" i="1">
                <a:latin typeface="Garamond" charset="0"/>
                <a:ea typeface="宋体" charset="0"/>
              </a:rPr>
              <a:t>（</a:t>
            </a:r>
            <a:r>
              <a:rPr lang="en-US" altLang="zh-CN" b="1" i="1">
                <a:latin typeface="Garamond" charset="0"/>
                <a:ea typeface="宋体" charset="0"/>
              </a:rPr>
              <a:t>1</a:t>
            </a:r>
            <a:r>
              <a:rPr lang="zh-CN" altLang="en-US" b="1" i="1">
                <a:latin typeface="Garamond" charset="0"/>
                <a:ea typeface="宋体" charset="0"/>
              </a:rPr>
              <a:t>）</a:t>
            </a:r>
            <a:endParaRPr lang="en-US" b="1" i="1">
              <a:latin typeface="Garamond" charset="0"/>
              <a:ea typeface="宋体" charset="0"/>
            </a:endParaRPr>
          </a:p>
        </p:txBody>
      </p:sp>
      <p:sp>
        <p:nvSpPr>
          <p:cNvPr id="1358851" name="Rectangle 3"/>
          <p:cNvSpPr>
            <a:spLocks noGrp="1" noChangeArrowheads="1"/>
          </p:cNvSpPr>
          <p:nvPr>
            <p:ph type="body" idx="4294967295"/>
          </p:nvPr>
        </p:nvSpPr>
        <p:spPr>
          <a:xfrm>
            <a:off x="0" y="1600200"/>
            <a:ext cx="8229600" cy="4530725"/>
          </a:xfrm>
        </p:spPr>
        <p:txBody>
          <a:bodyPr/>
          <a:lstStyle/>
          <a:p>
            <a:pPr eaLnBrk="1" hangingPunct="1">
              <a:lnSpc>
                <a:spcPct val="80000"/>
              </a:lnSpc>
            </a:pPr>
            <a:r>
              <a:rPr lang="en-US" altLang="zh-CN" sz="2400" b="1">
                <a:latin typeface="Arial" charset="0"/>
                <a:ea typeface="宋体" charset="0"/>
              </a:rPr>
              <a:t>Network security: </a:t>
            </a:r>
            <a:r>
              <a:rPr lang="en-US" altLang="zh-CN" sz="2400">
                <a:latin typeface="Arial" charset="0"/>
                <a:ea typeface="宋体" charset="0"/>
              </a:rPr>
              <a:t>design and operations for security mechanisms for the network.</a:t>
            </a:r>
          </a:p>
          <a:p>
            <a:pPr eaLnBrk="1" hangingPunct="1">
              <a:lnSpc>
                <a:spcPct val="80000"/>
              </a:lnSpc>
            </a:pPr>
            <a:endParaRPr lang="en-US" altLang="zh-CN" sz="2400">
              <a:latin typeface="Arial" charset="0"/>
              <a:ea typeface="宋体" charset="0"/>
            </a:endParaRPr>
          </a:p>
          <a:p>
            <a:pPr eaLnBrk="1" hangingPunct="1">
              <a:lnSpc>
                <a:spcPct val="80000"/>
              </a:lnSpc>
            </a:pPr>
            <a:r>
              <a:rPr lang="en-US" altLang="zh-CN" sz="2400" b="1">
                <a:latin typeface="Arial" charset="0"/>
                <a:ea typeface="宋体" charset="0"/>
              </a:rPr>
              <a:t>Host security: </a:t>
            </a:r>
            <a:r>
              <a:rPr lang="en-US" altLang="zh-CN" sz="2400">
                <a:latin typeface="Arial" charset="0"/>
                <a:ea typeface="宋体" charset="0"/>
              </a:rPr>
              <a:t>is concerned with access control on the servers and workstations.</a:t>
            </a:r>
          </a:p>
          <a:p>
            <a:pPr eaLnBrk="1" hangingPunct="1">
              <a:lnSpc>
                <a:spcPct val="80000"/>
              </a:lnSpc>
            </a:pPr>
            <a:endParaRPr lang="en-US" altLang="zh-CN" sz="2400">
              <a:latin typeface="Arial" charset="0"/>
              <a:ea typeface="宋体" charset="0"/>
            </a:endParaRPr>
          </a:p>
          <a:p>
            <a:pPr eaLnBrk="1" hangingPunct="1">
              <a:lnSpc>
                <a:spcPct val="80000"/>
              </a:lnSpc>
            </a:pPr>
            <a:r>
              <a:rPr lang="en-US" altLang="zh-CN" sz="2400" b="1">
                <a:latin typeface="Arial" charset="0"/>
                <a:ea typeface="宋体" charset="0"/>
              </a:rPr>
              <a:t>Application security: </a:t>
            </a:r>
            <a:r>
              <a:rPr lang="en-US" altLang="zh-CN" sz="2400">
                <a:latin typeface="Arial" charset="0"/>
                <a:ea typeface="宋体" charset="0"/>
              </a:rPr>
              <a:t>deals with two main concerns: 1) protecting the code and services running on the system</a:t>
            </a:r>
            <a:r>
              <a:rPr lang="zh-CN" altLang="en-US" sz="2400">
                <a:latin typeface="Arial" charset="0"/>
                <a:ea typeface="宋体" charset="0"/>
              </a:rPr>
              <a:t>；</a:t>
            </a:r>
            <a:r>
              <a:rPr lang="en-US" altLang="zh-CN" sz="2400">
                <a:latin typeface="Arial" charset="0"/>
                <a:ea typeface="宋体" charset="0"/>
              </a:rPr>
              <a:t>2) delivering reusable application security services.</a:t>
            </a:r>
          </a:p>
          <a:p>
            <a:pPr eaLnBrk="1" hangingPunct="1">
              <a:lnSpc>
                <a:spcPct val="80000"/>
              </a:lnSpc>
            </a:pPr>
            <a:endParaRPr lang="en-US" altLang="zh-CN" sz="2400">
              <a:latin typeface="Arial" charset="0"/>
              <a:ea typeface="宋体" charset="0"/>
            </a:endParaRPr>
          </a:p>
          <a:p>
            <a:pPr eaLnBrk="1" hangingPunct="1">
              <a:lnSpc>
                <a:spcPct val="80000"/>
              </a:lnSpc>
            </a:pPr>
            <a:r>
              <a:rPr lang="en-US" altLang="zh-CN" sz="2400" b="1">
                <a:latin typeface="Arial" charset="0"/>
                <a:ea typeface="宋体" charset="0"/>
              </a:rPr>
              <a:t>Data security: </a:t>
            </a:r>
            <a:r>
              <a:rPr lang="en-US" altLang="zh-CN" sz="2400">
                <a:latin typeface="Arial" charset="0"/>
                <a:ea typeface="宋体" charset="0"/>
              </a:rPr>
              <a:t>deals with securing access to data and its use, this is a primary concern for the security architecture and works in concert with other domains.</a:t>
            </a:r>
          </a:p>
          <a:p>
            <a:pPr eaLnBrk="1" hangingPunct="1">
              <a:lnSpc>
                <a:spcPct val="80000"/>
              </a:lnSpc>
            </a:pPr>
            <a:endParaRPr lang="zh-CN" altLang="en-US" sz="2400">
              <a:latin typeface="Arial" charset="0"/>
              <a:ea typeface="宋体" charset="0"/>
            </a:endParaRPr>
          </a:p>
        </p:txBody>
      </p:sp>
      <p:sp>
        <p:nvSpPr>
          <p:cNvPr id="135885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A2C74FE-6369-5841-93AC-DA208C8FD7DC}" type="slidenum">
              <a:rPr lang="en-US" altLang="zh-CN" sz="1200">
                <a:latin typeface="Garamond" charset="0"/>
              </a:rPr>
              <a:pPr algn="r" eaLnBrk="1" hangingPunct="1"/>
              <a:t>672</a:t>
            </a:fld>
            <a:endParaRPr lang="en-US" altLang="zh-CN" sz="1200">
              <a:latin typeface="Garamond" charset="0"/>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6AB8E04-D4A9-9446-BC74-49C59A1BD21A}" type="slidenum">
              <a:rPr lang="en-US" altLang="zh-CN" sz="1200">
                <a:latin typeface="Garamond" charset="0"/>
              </a:rPr>
              <a:pPr eaLnBrk="1" hangingPunct="1"/>
              <a:t>673</a:t>
            </a:fld>
            <a:endParaRPr lang="en-US" altLang="zh-CN" sz="1200">
              <a:latin typeface="Garamond" charset="0"/>
            </a:endParaRPr>
          </a:p>
        </p:txBody>
      </p:sp>
      <p:sp>
        <p:nvSpPr>
          <p:cNvPr id="1359874" name="Rectangle 2"/>
          <p:cNvSpPr>
            <a:spLocks noGrp="1" noChangeArrowheads="1"/>
          </p:cNvSpPr>
          <p:nvPr>
            <p:ph type="title" idx="4294967295"/>
          </p:nvPr>
        </p:nvSpPr>
        <p:spPr>
          <a:xfrm>
            <a:off x="914400" y="428625"/>
            <a:ext cx="8229600" cy="1139825"/>
          </a:xfrm>
        </p:spPr>
        <p:txBody>
          <a:bodyPr/>
          <a:lstStyle/>
          <a:p>
            <a:pPr eaLnBrk="1" hangingPunct="1"/>
            <a:r>
              <a:rPr lang="en-US" altLang="zh-CN" b="1" i="1">
                <a:latin typeface="Garamond" charset="0"/>
                <a:ea typeface="宋体" charset="0"/>
              </a:rPr>
              <a:t>Metrics</a:t>
            </a:r>
            <a:r>
              <a:rPr lang="zh-CN" altLang="en-US" b="1" i="1">
                <a:latin typeface="Garamond" charset="0"/>
                <a:ea typeface="宋体" charset="0"/>
              </a:rPr>
              <a:t>：</a:t>
            </a:r>
            <a:endParaRPr lang="zh-CN" altLang="en-US">
              <a:latin typeface="Garamond" charset="0"/>
              <a:ea typeface="宋体" charset="0"/>
            </a:endParaRPr>
          </a:p>
        </p:txBody>
      </p:sp>
      <p:sp>
        <p:nvSpPr>
          <p:cNvPr id="1359875" name="Rectangle 3"/>
          <p:cNvSpPr>
            <a:spLocks noGrp="1" noChangeArrowheads="1"/>
          </p:cNvSpPr>
          <p:nvPr>
            <p:ph type="body" idx="4294967295"/>
          </p:nvPr>
        </p:nvSpPr>
        <p:spPr>
          <a:xfrm>
            <a:off x="0" y="1600200"/>
            <a:ext cx="8229600" cy="4530725"/>
          </a:xfrm>
        </p:spPr>
        <p:txBody>
          <a:bodyPr/>
          <a:lstStyle/>
          <a:p>
            <a:pPr eaLnBrk="1" hangingPunct="1">
              <a:lnSpc>
                <a:spcPct val="90000"/>
              </a:lnSpc>
            </a:pPr>
            <a:r>
              <a:rPr lang="en-US" altLang="zh-CN" sz="2400">
                <a:latin typeface="Arial" charset="0"/>
                <a:ea typeface="宋体" charset="0"/>
              </a:rPr>
              <a:t>Security metrics are a basis for assessing the security posture and trends of the systems.</a:t>
            </a:r>
          </a:p>
          <a:p>
            <a:pPr eaLnBrk="1" hangingPunct="1">
              <a:lnSpc>
                <a:spcPct val="90000"/>
              </a:lnSpc>
            </a:pPr>
            <a:endParaRPr lang="en-US" altLang="zh-CN" sz="2400">
              <a:latin typeface="Arial" charset="0"/>
              <a:ea typeface="宋体" charset="0"/>
            </a:endParaRPr>
          </a:p>
          <a:p>
            <a:pPr eaLnBrk="1" hangingPunct="1">
              <a:lnSpc>
                <a:spcPct val="90000"/>
              </a:lnSpc>
            </a:pPr>
            <a:r>
              <a:rPr lang="en-US" altLang="zh-CN" sz="2400">
                <a:latin typeface="Arial" charset="0"/>
                <a:ea typeface="宋体" charset="0"/>
              </a:rPr>
              <a:t>The goal of security metrics is objective measurement that enables decision support regarding risk management for the business without requiring the business to be information security experts to make informed choices. </a:t>
            </a:r>
          </a:p>
          <a:p>
            <a:pPr eaLnBrk="1" hangingPunct="1">
              <a:lnSpc>
                <a:spcPct val="90000"/>
              </a:lnSpc>
            </a:pPr>
            <a:endParaRPr lang="en-US" altLang="zh-CN" sz="2400">
              <a:latin typeface="Arial" charset="0"/>
              <a:ea typeface="宋体" charset="0"/>
            </a:endParaRPr>
          </a:p>
          <a:p>
            <a:pPr eaLnBrk="1" hangingPunct="1">
              <a:lnSpc>
                <a:spcPct val="90000"/>
              </a:lnSpc>
            </a:pPr>
            <a:r>
              <a:rPr lang="en-US" altLang="zh-CN" sz="2400">
                <a:latin typeface="Arial" charset="0"/>
                <a:ea typeface="宋体" charset="0"/>
              </a:rPr>
              <a:t>Audit, assurance services, and risk assessment use security metrics for ongoing objective analysis.</a:t>
            </a:r>
          </a:p>
          <a:p>
            <a:pPr eaLnBrk="1" hangingPunct="1">
              <a:lnSpc>
                <a:spcPct val="90000"/>
              </a:lnSpc>
            </a:pPr>
            <a:endParaRPr lang="en-US" altLang="zh-CN" sz="2400">
              <a:latin typeface="Arial" charset="0"/>
              <a:ea typeface="宋体" charset="0"/>
            </a:endParaRPr>
          </a:p>
        </p:txBody>
      </p:sp>
      <p:sp>
        <p:nvSpPr>
          <p:cNvPr id="135987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C2980A91-CF80-0044-BB77-E29BC92827F8}" type="slidenum">
              <a:rPr lang="en-US" altLang="zh-CN" sz="1200">
                <a:latin typeface="Garamond" charset="0"/>
              </a:rPr>
              <a:pPr algn="r" eaLnBrk="1" hangingPunct="1"/>
              <a:t>673</a:t>
            </a:fld>
            <a:endParaRPr lang="en-US" altLang="zh-CN" sz="1200">
              <a:latin typeface="Garamond" charset="0"/>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089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02D82FE-D3E8-1D43-858B-0C884013483F}" type="slidenum">
              <a:rPr lang="en-US" altLang="zh-CN" sz="1200">
                <a:latin typeface="Garamond" charset="0"/>
              </a:rPr>
              <a:pPr eaLnBrk="1" hangingPunct="1"/>
              <a:t>674</a:t>
            </a:fld>
            <a:endParaRPr lang="en-US" altLang="zh-CN" sz="1200">
              <a:latin typeface="Garamond" charset="0"/>
            </a:endParaRPr>
          </a:p>
        </p:txBody>
      </p:sp>
      <p:sp>
        <p:nvSpPr>
          <p:cNvPr id="1360898" name="Rectangle 2"/>
          <p:cNvSpPr>
            <a:spLocks noGrp="1" noChangeArrowheads="1"/>
          </p:cNvSpPr>
          <p:nvPr>
            <p:ph type="title" idx="4294967295"/>
          </p:nvPr>
        </p:nvSpPr>
        <p:spPr>
          <a:xfrm>
            <a:off x="0" y="277813"/>
            <a:ext cx="8229600" cy="1139825"/>
          </a:xfrm>
        </p:spPr>
        <p:txBody>
          <a:bodyPr/>
          <a:lstStyle/>
          <a:p>
            <a:pPr eaLnBrk="1" hangingPunct="1"/>
            <a:r>
              <a:rPr lang="en-US" altLang="zh-CN" b="1" i="1">
                <a:latin typeface="Garamond" charset="0"/>
                <a:ea typeface="宋体" charset="0"/>
              </a:rPr>
              <a:t>Metrics</a:t>
            </a:r>
            <a:r>
              <a:rPr lang="zh-CN" altLang="en-US" b="1" i="1">
                <a:latin typeface="Garamond" charset="0"/>
                <a:ea typeface="宋体" charset="0"/>
              </a:rPr>
              <a:t>（</a:t>
            </a:r>
            <a:r>
              <a:rPr lang="en-US" altLang="zh-CN" b="1" i="1">
                <a:latin typeface="Garamond" charset="0"/>
                <a:ea typeface="宋体" charset="0"/>
              </a:rPr>
              <a:t>1</a:t>
            </a:r>
            <a:r>
              <a:rPr lang="zh-CN" altLang="en-US" b="1" i="1">
                <a:latin typeface="Garamond" charset="0"/>
                <a:ea typeface="宋体" charset="0"/>
              </a:rPr>
              <a:t>）</a:t>
            </a:r>
            <a:endParaRPr lang="en-US" b="1" i="1">
              <a:latin typeface="Garamond" charset="0"/>
              <a:ea typeface="宋体" charset="0"/>
            </a:endParaRPr>
          </a:p>
        </p:txBody>
      </p:sp>
      <p:sp>
        <p:nvSpPr>
          <p:cNvPr id="1360899" name="Rectangle 3"/>
          <p:cNvSpPr>
            <a:spLocks noGrp="1" noChangeArrowheads="1"/>
          </p:cNvSpPr>
          <p:nvPr>
            <p:ph type="body" idx="4294967295"/>
          </p:nvPr>
        </p:nvSpPr>
        <p:spPr>
          <a:xfrm>
            <a:off x="0" y="1600200"/>
            <a:ext cx="8229600" cy="4530725"/>
          </a:xfrm>
        </p:spPr>
        <p:txBody>
          <a:bodyPr/>
          <a:lstStyle/>
          <a:p>
            <a:pPr eaLnBrk="1" hangingPunct="1"/>
            <a:r>
              <a:rPr lang="en-US" altLang="zh-CN" sz="2400" b="1">
                <a:latin typeface="Arial" charset="0"/>
                <a:ea typeface="宋体" charset="0"/>
              </a:rPr>
              <a:t>Risk metrics</a:t>
            </a:r>
            <a:r>
              <a:rPr lang="en-US" altLang="zh-CN" sz="2400">
                <a:latin typeface="Arial" charset="0"/>
                <a:ea typeface="宋体" charset="0"/>
              </a:rPr>
              <a:t>: measure the overall assets, and their attendant countermeasures, threats, and vulnerabilities.</a:t>
            </a:r>
          </a:p>
          <a:p>
            <a:pPr eaLnBrk="1" hangingPunct="1"/>
            <a:r>
              <a:rPr lang="en-US" altLang="zh-CN" sz="2400" b="1">
                <a:latin typeface="Arial" charset="0"/>
                <a:ea typeface="宋体" charset="0"/>
              </a:rPr>
              <a:t>Enterprise reporting</a:t>
            </a:r>
            <a:r>
              <a:rPr lang="en-US" altLang="zh-CN" sz="2400">
                <a:latin typeface="Arial" charset="0"/>
                <a:ea typeface="宋体" charset="0"/>
              </a:rPr>
              <a:t>: enterprise view of security and risk. Enterprise reports show the states and rates of security, they can show which areas deserve additional focus and where the security services are increasing or decreasing the overall risk exposure.</a:t>
            </a:r>
          </a:p>
          <a:p>
            <a:pPr eaLnBrk="1" hangingPunct="1"/>
            <a:r>
              <a:rPr lang="en-US" altLang="zh-CN" sz="2400" b="1">
                <a:latin typeface="Arial" charset="0"/>
                <a:ea typeface="宋体" charset="0"/>
              </a:rPr>
              <a:t>Domain specific metrics</a:t>
            </a:r>
            <a:r>
              <a:rPr lang="en-US" altLang="zh-CN" sz="2400">
                <a:latin typeface="Arial" charset="0"/>
                <a:ea typeface="宋体" charset="0"/>
              </a:rPr>
              <a:t>: domain specific instrumentation of metrics, for example vulnerabilities not remediated, provide granular view of security in a system.</a:t>
            </a:r>
          </a:p>
          <a:p>
            <a:pPr eaLnBrk="1" hangingPunct="1"/>
            <a:endParaRPr lang="en-US" altLang="zh-CN" sz="2400">
              <a:latin typeface="Arial" charset="0"/>
              <a:ea typeface="宋体" charset="0"/>
            </a:endParaRPr>
          </a:p>
          <a:p>
            <a:pPr eaLnBrk="1" hangingPunct="1"/>
            <a:endParaRPr lang="en-US" altLang="zh-CN" sz="2600">
              <a:latin typeface="Arial" charset="0"/>
              <a:ea typeface="宋体" charset="0"/>
            </a:endParaRPr>
          </a:p>
          <a:p>
            <a:pPr eaLnBrk="1" hangingPunct="1"/>
            <a:endParaRPr lang="en-US" altLang="zh-CN" sz="2600">
              <a:latin typeface="Arial" charset="0"/>
              <a:ea typeface="宋体" charset="0"/>
            </a:endParaRPr>
          </a:p>
        </p:txBody>
      </p:sp>
      <p:sp>
        <p:nvSpPr>
          <p:cNvPr id="136090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A5F8C15-FE14-BE42-A150-F719922097CE}" type="slidenum">
              <a:rPr lang="en-US" altLang="zh-CN" sz="1200">
                <a:latin typeface="Garamond" charset="0"/>
              </a:rPr>
              <a:pPr algn="r" eaLnBrk="1" hangingPunct="1"/>
              <a:t>674</a:t>
            </a:fld>
            <a:endParaRPr lang="en-US" altLang="zh-CN" sz="1200">
              <a:latin typeface="Garamond" charset="0"/>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6BD8165-79EE-394C-8198-D6B6B18F70E9}" type="slidenum">
              <a:rPr lang="en-US" altLang="zh-CN" sz="1200">
                <a:latin typeface="Garamond" charset="0"/>
              </a:rPr>
              <a:pPr eaLnBrk="1" hangingPunct="1"/>
              <a:t>675</a:t>
            </a:fld>
            <a:endParaRPr lang="en-US" altLang="zh-CN" sz="1200">
              <a:latin typeface="Garamond" charset="0"/>
            </a:endParaRPr>
          </a:p>
        </p:txBody>
      </p:sp>
      <p:sp>
        <p:nvSpPr>
          <p:cNvPr id="1361922" name="Rectangle 2"/>
          <p:cNvSpPr>
            <a:spLocks noGrp="1" noChangeArrowheads="1"/>
          </p:cNvSpPr>
          <p:nvPr>
            <p:ph type="title" idx="4294967295"/>
          </p:nvPr>
        </p:nvSpPr>
        <p:spPr>
          <a:xfrm>
            <a:off x="0" y="277813"/>
            <a:ext cx="8229600" cy="1139825"/>
          </a:xfrm>
        </p:spPr>
        <p:txBody>
          <a:bodyPr/>
          <a:lstStyle/>
          <a:p>
            <a:pPr eaLnBrk="1" hangingPunct="1"/>
            <a:r>
              <a:rPr lang="en-US" altLang="zh-CN" sz="4000" b="1" i="1">
                <a:latin typeface="Garamond" charset="0"/>
                <a:ea typeface="宋体" charset="0"/>
              </a:rPr>
              <a:t>Assurance</a:t>
            </a:r>
            <a:r>
              <a:rPr lang="zh-CN" altLang="en-US" sz="4000" b="1" i="1">
                <a:latin typeface="Garamond" charset="0"/>
                <a:ea typeface="宋体" charset="0"/>
              </a:rPr>
              <a:t>：</a:t>
            </a:r>
            <a:br>
              <a:rPr lang="zh-CN" altLang="en-US" sz="4000" b="1" i="1">
                <a:latin typeface="Garamond" charset="0"/>
                <a:ea typeface="宋体" charset="0"/>
              </a:rPr>
            </a:br>
            <a:endParaRPr lang="zh-CN" altLang="en-US" sz="4000" b="1" i="1">
              <a:latin typeface="Garamond" charset="0"/>
              <a:ea typeface="宋体" charset="0"/>
            </a:endParaRPr>
          </a:p>
        </p:txBody>
      </p:sp>
      <p:sp>
        <p:nvSpPr>
          <p:cNvPr id="1361923" name="Rectangle 3"/>
          <p:cNvSpPr>
            <a:spLocks noGrp="1" noChangeArrowheads="1"/>
          </p:cNvSpPr>
          <p:nvPr>
            <p:ph type="body" idx="4294967295"/>
          </p:nvPr>
        </p:nvSpPr>
        <p:spPr>
          <a:xfrm>
            <a:off x="0" y="1600200"/>
            <a:ext cx="8229600" cy="4530725"/>
          </a:xfrm>
        </p:spPr>
        <p:txBody>
          <a:bodyPr/>
          <a:lstStyle/>
          <a:p>
            <a:pPr eaLnBrk="1" hangingPunct="1">
              <a:lnSpc>
                <a:spcPct val="80000"/>
              </a:lnSpc>
            </a:pPr>
            <a:r>
              <a:rPr lang="en-US" altLang="zh-CN" sz="2400">
                <a:latin typeface="Arial" charset="0"/>
                <a:ea typeface="宋体" charset="0"/>
              </a:rPr>
              <a:t>Assurance is the set of activities that create higher confidence in the system’s ability tocarry out its design goals even in the face of malicious abuse. </a:t>
            </a:r>
          </a:p>
          <a:p>
            <a:pPr eaLnBrk="1" hangingPunct="1">
              <a:lnSpc>
                <a:spcPct val="80000"/>
              </a:lnSpc>
            </a:pPr>
            <a:endParaRPr lang="en-US" altLang="zh-CN" sz="2400">
              <a:latin typeface="Arial" charset="0"/>
              <a:ea typeface="宋体" charset="0"/>
            </a:endParaRPr>
          </a:p>
          <a:p>
            <a:pPr eaLnBrk="1" hangingPunct="1">
              <a:lnSpc>
                <a:spcPct val="80000"/>
              </a:lnSpc>
            </a:pPr>
            <a:r>
              <a:rPr lang="en-US" altLang="zh-CN" sz="2400">
                <a:latin typeface="Arial" charset="0"/>
                <a:ea typeface="宋体" charset="0"/>
              </a:rPr>
              <a:t>These activities are performed by, or on behalf of, an enterprise as tests of the security practices. Activities include penetration testing, code auditing and analysis, and security specific hardware and software controls. </a:t>
            </a:r>
          </a:p>
          <a:p>
            <a:pPr eaLnBrk="1" hangingPunct="1">
              <a:lnSpc>
                <a:spcPct val="80000"/>
              </a:lnSpc>
            </a:pPr>
            <a:endParaRPr lang="en-US" altLang="zh-CN" sz="2400">
              <a:latin typeface="Arial" charset="0"/>
              <a:ea typeface="宋体" charset="0"/>
            </a:endParaRPr>
          </a:p>
          <a:p>
            <a:pPr eaLnBrk="1" hangingPunct="1">
              <a:lnSpc>
                <a:spcPct val="80000"/>
              </a:lnSpc>
            </a:pPr>
            <a:r>
              <a:rPr lang="en-US" altLang="zh-CN" sz="2400">
                <a:latin typeface="Arial" charset="0"/>
                <a:ea typeface="宋体" charset="0"/>
              </a:rPr>
              <a:t>The security processes, defense in depth technologies, and metrics are all built on sets of assumptions; assurance activities challenge these assumptions, and </a:t>
            </a:r>
            <a:r>
              <a:rPr lang="en-US" altLang="zh-CN" sz="2400" i="1">
                <a:latin typeface="Arial" charset="0"/>
                <a:ea typeface="宋体" charset="0"/>
              </a:rPr>
              <a:t>especially the implementations</a:t>
            </a:r>
            <a:r>
              <a:rPr lang="en-US" altLang="zh-CN" sz="2400">
                <a:latin typeface="Arial" charset="0"/>
                <a:ea typeface="宋体" charset="0"/>
              </a:rPr>
              <a:t>. </a:t>
            </a:r>
          </a:p>
        </p:txBody>
      </p:sp>
      <p:sp>
        <p:nvSpPr>
          <p:cNvPr id="136192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906638A-F4AB-6943-8B41-A242286A2174}" type="slidenum">
              <a:rPr lang="en-US" altLang="zh-CN" sz="1200">
                <a:latin typeface="Garamond" charset="0"/>
              </a:rPr>
              <a:pPr algn="r" eaLnBrk="1" hangingPunct="1"/>
              <a:t>675</a:t>
            </a:fld>
            <a:endParaRPr lang="en-US" altLang="zh-CN" sz="1200">
              <a:latin typeface="Garamond" charset="0"/>
            </a:endParaRP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D4DF02D-5F9C-374A-9832-E511D8BC87D0}" type="slidenum">
              <a:rPr lang="en-US" altLang="zh-CN" sz="1200">
                <a:latin typeface="Garamond" charset="0"/>
              </a:rPr>
              <a:pPr eaLnBrk="1" hangingPunct="1"/>
              <a:t>676</a:t>
            </a:fld>
            <a:endParaRPr lang="en-US" altLang="zh-CN" sz="1200">
              <a:latin typeface="Garamond" charset="0"/>
            </a:endParaRPr>
          </a:p>
        </p:txBody>
      </p:sp>
      <p:sp>
        <p:nvSpPr>
          <p:cNvPr id="1362946" name="Title 1"/>
          <p:cNvSpPr>
            <a:spLocks noGrp="1"/>
          </p:cNvSpPr>
          <p:nvPr>
            <p:ph type="title" idx="4294967295"/>
          </p:nvPr>
        </p:nvSpPr>
        <p:spPr>
          <a:xfrm>
            <a:off x="0" y="277813"/>
            <a:ext cx="8229600" cy="1139825"/>
          </a:xfrm>
        </p:spPr>
        <p:txBody>
          <a:bodyPr/>
          <a:lstStyle/>
          <a:p>
            <a:pPr algn="ctr" eaLnBrk="1" hangingPunct="1"/>
            <a:r>
              <a:rPr lang="en-US" altLang="zh-CN" b="1">
                <a:solidFill>
                  <a:schemeClr val="tx1"/>
                </a:solidFill>
                <a:latin typeface="Garamond" charset="0"/>
                <a:ea typeface="宋体" charset="0"/>
              </a:rPr>
              <a:t>Security Architecture Lifecycle</a:t>
            </a:r>
          </a:p>
        </p:txBody>
      </p:sp>
      <p:sp>
        <p:nvSpPr>
          <p:cNvPr id="1362947"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AB589156-8AF1-F644-835F-129E2E5418C5}" type="slidenum">
              <a:rPr lang="en-US" altLang="zh-CN" sz="1200">
                <a:latin typeface="Garamond" charset="0"/>
              </a:rPr>
              <a:pPr algn="r" eaLnBrk="1" hangingPunct="1"/>
              <a:t>676</a:t>
            </a:fld>
            <a:endParaRPr lang="en-US" altLang="zh-CN" sz="1200">
              <a:latin typeface="Garamond" charset="0"/>
            </a:endParaRPr>
          </a:p>
        </p:txBody>
      </p:sp>
      <p:sp>
        <p:nvSpPr>
          <p:cNvPr id="1362948"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F166BF2-53F7-074B-BED3-AD1782437577}" type="slidenum">
              <a:rPr lang="en-US" altLang="zh-CN" sz="1200">
                <a:latin typeface="Garamond" charset="0"/>
              </a:rPr>
              <a:pPr algn="r" eaLnBrk="1" hangingPunct="1"/>
              <a:t>676</a:t>
            </a:fld>
            <a:endParaRPr lang="en-US" altLang="zh-CN" sz="1200">
              <a:latin typeface="Garamond" charset="0"/>
            </a:endParaRPr>
          </a:p>
        </p:txBody>
      </p:sp>
      <p:pic>
        <p:nvPicPr>
          <p:cNvPr id="136294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484313"/>
            <a:ext cx="5184775" cy="427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6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7DFD89A-B8F1-114C-8989-C4CB93E9BBF7}" type="slidenum">
              <a:rPr lang="en-US" altLang="zh-CN" sz="1200">
                <a:latin typeface="Garamond" charset="0"/>
              </a:rPr>
              <a:pPr eaLnBrk="1" hangingPunct="1"/>
              <a:t>677</a:t>
            </a:fld>
            <a:endParaRPr lang="en-US" altLang="zh-CN" sz="1200">
              <a:latin typeface="Garamond" charset="0"/>
            </a:endParaRPr>
          </a:p>
        </p:txBody>
      </p:sp>
      <p:sp>
        <p:nvSpPr>
          <p:cNvPr id="1363970" name="Rectangle 2"/>
          <p:cNvSpPr>
            <a:spLocks noGrp="1" noChangeArrowheads="1"/>
          </p:cNvSpPr>
          <p:nvPr>
            <p:ph type="title" idx="4294967295"/>
          </p:nvPr>
        </p:nvSpPr>
        <p:spPr>
          <a:xfrm>
            <a:off x="0" y="277813"/>
            <a:ext cx="8229600" cy="1139825"/>
          </a:xfrm>
        </p:spPr>
        <p:txBody>
          <a:bodyPr/>
          <a:lstStyle/>
          <a:p>
            <a:pPr eaLnBrk="1" hangingPunct="1"/>
            <a:r>
              <a:rPr lang="en-US" altLang="zh-CN" sz="3800" b="1">
                <a:solidFill>
                  <a:schemeClr val="tx1"/>
                </a:solidFill>
                <a:latin typeface="Garamond" charset="0"/>
                <a:ea typeface="宋体" charset="0"/>
              </a:rPr>
              <a:t>Security Architecture Lifecycle</a:t>
            </a:r>
            <a:r>
              <a:rPr lang="zh-CN" altLang="en-US" sz="3800" b="1">
                <a:solidFill>
                  <a:schemeClr val="tx1"/>
                </a:solidFill>
                <a:latin typeface="Garamond" charset="0"/>
                <a:ea typeface="宋体" charset="0"/>
              </a:rPr>
              <a:t>（</a:t>
            </a:r>
            <a:r>
              <a:rPr lang="en-US" altLang="zh-CN" sz="3800" b="1">
                <a:solidFill>
                  <a:schemeClr val="tx1"/>
                </a:solidFill>
                <a:latin typeface="Garamond" charset="0"/>
                <a:ea typeface="宋体" charset="0"/>
              </a:rPr>
              <a:t>1</a:t>
            </a:r>
            <a:r>
              <a:rPr lang="zh-CN" altLang="en-US" sz="3800" b="1">
                <a:solidFill>
                  <a:schemeClr val="tx1"/>
                </a:solidFill>
                <a:latin typeface="Garamond" charset="0"/>
                <a:ea typeface="宋体" charset="0"/>
              </a:rPr>
              <a:t>）</a:t>
            </a:r>
            <a:endParaRPr lang="en-US" altLang="zh-CN" sz="3800" b="1">
              <a:solidFill>
                <a:schemeClr val="tx1"/>
              </a:solidFill>
              <a:latin typeface="Garamond" charset="0"/>
              <a:ea typeface="宋体" charset="0"/>
            </a:endParaRPr>
          </a:p>
        </p:txBody>
      </p:sp>
      <p:sp>
        <p:nvSpPr>
          <p:cNvPr id="1363971" name="Rectangle 3"/>
          <p:cNvSpPr>
            <a:spLocks noGrp="1" noChangeArrowheads="1"/>
          </p:cNvSpPr>
          <p:nvPr>
            <p:ph type="body" idx="4294967295"/>
          </p:nvPr>
        </p:nvSpPr>
        <p:spPr>
          <a:xfrm>
            <a:off x="0" y="1600200"/>
            <a:ext cx="8229600" cy="4530725"/>
          </a:xfrm>
        </p:spPr>
        <p:txBody>
          <a:bodyPr/>
          <a:lstStyle/>
          <a:p>
            <a:pPr eaLnBrk="1" hangingPunct="1">
              <a:lnSpc>
                <a:spcPct val="90000"/>
              </a:lnSpc>
            </a:pPr>
            <a:r>
              <a:rPr lang="en-US" altLang="zh-CN" sz="2100" b="1">
                <a:latin typeface="Arial" charset="0"/>
                <a:ea typeface="宋体" charset="0"/>
              </a:rPr>
              <a:t>Architecture Risk Assessment</a:t>
            </a:r>
            <a:r>
              <a:rPr lang="en-US" altLang="zh-CN" sz="2100">
                <a:latin typeface="Arial" charset="0"/>
                <a:ea typeface="宋体" charset="0"/>
              </a:rPr>
              <a:t>: assesses the business impact to critical business assets, the probability and impact of security threats and vulnerabilities. </a:t>
            </a:r>
          </a:p>
          <a:p>
            <a:pPr eaLnBrk="1" hangingPunct="1">
              <a:lnSpc>
                <a:spcPct val="90000"/>
              </a:lnSpc>
            </a:pPr>
            <a:r>
              <a:rPr lang="en-US" altLang="zh-CN" sz="2100" b="1">
                <a:latin typeface="Arial" charset="0"/>
                <a:ea typeface="宋体" charset="0"/>
              </a:rPr>
              <a:t>Security Architecture and Design</a:t>
            </a:r>
            <a:r>
              <a:rPr lang="en-US" altLang="zh-CN" sz="2100">
                <a:latin typeface="Arial" charset="0"/>
                <a:ea typeface="宋体" charset="0"/>
              </a:rPr>
              <a:t>: architecture and design of security services that enable business risk exposure targets to be met. </a:t>
            </a:r>
          </a:p>
          <a:p>
            <a:pPr eaLnBrk="1" hangingPunct="1">
              <a:lnSpc>
                <a:spcPct val="90000"/>
              </a:lnSpc>
            </a:pPr>
            <a:r>
              <a:rPr lang="en-US" altLang="zh-CN" sz="2100" b="1">
                <a:latin typeface="Arial" charset="0"/>
                <a:ea typeface="宋体" charset="0"/>
              </a:rPr>
              <a:t>Implementation</a:t>
            </a:r>
            <a:r>
              <a:rPr lang="en-US" altLang="zh-CN" sz="2100">
                <a:latin typeface="Arial" charset="0"/>
                <a:ea typeface="宋体" charset="0"/>
              </a:rPr>
              <a:t>: security processes and services implemented, operational, and managed. </a:t>
            </a:r>
          </a:p>
          <a:p>
            <a:pPr eaLnBrk="1" hangingPunct="1">
              <a:lnSpc>
                <a:spcPct val="90000"/>
              </a:lnSpc>
            </a:pPr>
            <a:r>
              <a:rPr lang="en-US" altLang="zh-CN" sz="2100" b="1">
                <a:latin typeface="Arial" charset="0"/>
                <a:ea typeface="宋体" charset="0"/>
              </a:rPr>
              <a:t>Operations and Monitoring</a:t>
            </a:r>
            <a:r>
              <a:rPr lang="en-US" altLang="zh-CN" sz="2100">
                <a:latin typeface="Arial" charset="0"/>
                <a:ea typeface="宋体" charset="0"/>
              </a:rPr>
              <a:t>: Ongoing processes, such as vulnerability management and threat management, that monitor and manage the operational state as well as the breadth and depth of systems security. </a:t>
            </a:r>
          </a:p>
        </p:txBody>
      </p:sp>
      <p:sp>
        <p:nvSpPr>
          <p:cNvPr id="136397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39FB71F-521A-F943-ADD5-6D66173E490F}" type="slidenum">
              <a:rPr lang="en-US" altLang="zh-CN" sz="1200">
                <a:latin typeface="Garamond" charset="0"/>
              </a:rPr>
              <a:pPr algn="r" eaLnBrk="1" hangingPunct="1"/>
              <a:t>677</a:t>
            </a:fld>
            <a:endParaRPr lang="en-US" altLang="zh-CN" sz="1200">
              <a:latin typeface="Garamond" charset="0"/>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C301952-A20C-A540-AFEA-BFA56D3C3A42}" type="slidenum">
              <a:rPr lang="en-US" altLang="zh-CN" sz="1200">
                <a:latin typeface="Garamond" charset="0"/>
              </a:rPr>
              <a:pPr eaLnBrk="1" hangingPunct="1"/>
              <a:t>678</a:t>
            </a:fld>
            <a:endParaRPr lang="en-US" altLang="zh-CN" sz="1200">
              <a:latin typeface="Garamond" charset="0"/>
            </a:endParaRPr>
          </a:p>
        </p:txBody>
      </p:sp>
      <p:sp>
        <p:nvSpPr>
          <p:cNvPr id="1364994" name="Rectangle 6"/>
          <p:cNvSpPr>
            <a:spLocks noGrp="1" noChangeArrowheads="1"/>
          </p:cNvSpPr>
          <p:nvPr>
            <p:ph type="title" idx="4294967295"/>
          </p:nvPr>
        </p:nvSpPr>
        <p:spPr>
          <a:xfrm>
            <a:off x="0" y="277813"/>
            <a:ext cx="8229600" cy="1139825"/>
          </a:xfrm>
        </p:spPr>
        <p:txBody>
          <a:bodyPr anchor="ctr"/>
          <a:lstStyle/>
          <a:p>
            <a:pPr eaLnBrk="1" hangingPunct="1"/>
            <a:r>
              <a:rPr lang="en-US" altLang="zh-CN">
                <a:latin typeface="Garamond" charset="0"/>
                <a:ea typeface="宋体" charset="0"/>
              </a:rPr>
              <a:t>Architectural Access Control Models</a:t>
            </a:r>
          </a:p>
        </p:txBody>
      </p:sp>
      <p:sp>
        <p:nvSpPr>
          <p:cNvPr id="1364995" name="Rectangle 7"/>
          <p:cNvSpPr>
            <a:spLocks noGrp="1" noChangeArrowheads="1"/>
          </p:cNvSpPr>
          <p:nvPr>
            <p:ph idx="4294967295"/>
          </p:nvPr>
        </p:nvSpPr>
        <p:spPr>
          <a:xfrm>
            <a:off x="0" y="1600200"/>
            <a:ext cx="8229600" cy="4530725"/>
          </a:xfrm>
        </p:spPr>
        <p:txBody>
          <a:bodyPr/>
          <a:lstStyle/>
          <a:p>
            <a:pPr eaLnBrk="1" hangingPunct="1"/>
            <a:r>
              <a:rPr lang="en-US" altLang="zh-CN" sz="2800">
                <a:latin typeface="Arial" charset="0"/>
                <a:ea typeface="宋体" charset="0"/>
              </a:rPr>
              <a:t>Decide whether access to a protected resource should be granted or denied</a:t>
            </a:r>
          </a:p>
          <a:p>
            <a:pPr eaLnBrk="1" hangingPunct="1"/>
            <a:r>
              <a:rPr lang="en-US" altLang="zh-CN" sz="2800">
                <a:latin typeface="Arial" charset="0"/>
                <a:ea typeface="宋体" charset="0"/>
              </a:rPr>
              <a:t>Discretionary access control</a:t>
            </a:r>
          </a:p>
          <a:p>
            <a:pPr lvl="1" eaLnBrk="1" hangingPunct="1"/>
            <a:r>
              <a:rPr lang="en-US" altLang="zh-CN" sz="2800">
                <a:latin typeface="Arial" charset="0"/>
                <a:ea typeface="宋体" charset="0"/>
              </a:rPr>
              <a:t>Based on the identity of the requestor, the resource, and whether the requestor has permission to access</a:t>
            </a:r>
          </a:p>
          <a:p>
            <a:pPr eaLnBrk="1" hangingPunct="1"/>
            <a:r>
              <a:rPr lang="en-US" altLang="zh-CN" sz="2800">
                <a:latin typeface="Arial" charset="0"/>
                <a:ea typeface="宋体" charset="0"/>
              </a:rPr>
              <a:t>Mandatory access control</a:t>
            </a:r>
          </a:p>
          <a:p>
            <a:pPr lvl="1" eaLnBrk="1" hangingPunct="1"/>
            <a:r>
              <a:rPr lang="en-US" altLang="zh-CN" sz="2800">
                <a:latin typeface="Arial" charset="0"/>
                <a:ea typeface="宋体" charset="0"/>
              </a:rPr>
              <a:t>Policy based</a:t>
            </a:r>
          </a:p>
          <a:p>
            <a:pPr lvl="1" eaLnBrk="1" hangingPunct="1"/>
            <a:endParaRPr lang="en-US" altLang="zh-CN" sz="2800">
              <a:latin typeface="Arial" charset="0"/>
              <a:ea typeface="宋体" charset="0"/>
            </a:endParaRPr>
          </a:p>
        </p:txBody>
      </p:sp>
      <p:sp>
        <p:nvSpPr>
          <p:cNvPr id="136499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B3C3180-4980-1542-8735-825895943EC6}" type="slidenum">
              <a:rPr lang="en-US" altLang="zh-CN" sz="1200">
                <a:latin typeface="Garamond" charset="0"/>
              </a:rPr>
              <a:pPr algn="r" eaLnBrk="1" hangingPunct="1"/>
              <a:t>678</a:t>
            </a:fld>
            <a:endParaRPr lang="en-US" altLang="zh-CN" sz="1200">
              <a:latin typeface="Garamond" charset="0"/>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A6F8BCC-12CF-A043-8ECA-2F1910EA3DB2}" type="slidenum">
              <a:rPr lang="en-US" altLang="zh-CN" sz="1200">
                <a:latin typeface="Garamond" charset="0"/>
              </a:rPr>
              <a:pPr eaLnBrk="1" hangingPunct="1"/>
              <a:t>679</a:t>
            </a:fld>
            <a:endParaRPr lang="en-US" altLang="zh-CN" sz="1200">
              <a:latin typeface="Garamond" charset="0"/>
            </a:endParaRPr>
          </a:p>
        </p:txBody>
      </p:sp>
      <p:sp>
        <p:nvSpPr>
          <p:cNvPr id="1366018" name="Rectangle 1028"/>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Role of Trust Management</a:t>
            </a:r>
          </a:p>
        </p:txBody>
      </p:sp>
      <p:sp>
        <p:nvSpPr>
          <p:cNvPr id="1366019" name="Rectangle 1029"/>
          <p:cNvSpPr>
            <a:spLocks noGrp="1" noChangeArrowheads="1"/>
          </p:cNvSpPr>
          <p:nvPr>
            <p:ph idx="4294967295"/>
          </p:nvPr>
        </p:nvSpPr>
        <p:spPr>
          <a:xfrm>
            <a:off x="0" y="1428750"/>
            <a:ext cx="8229600" cy="4530725"/>
          </a:xfrm>
        </p:spPr>
        <p:txBody>
          <a:bodyPr/>
          <a:lstStyle/>
          <a:p>
            <a:pPr eaLnBrk="1" hangingPunct="1"/>
            <a:r>
              <a:rPr lang="en-US" altLang="zh-CN" sz="2800">
                <a:latin typeface="Arial" charset="0"/>
                <a:ea typeface="宋体" charset="0"/>
              </a:rPr>
              <a:t>Each entity (peer) must protect itself against these threats</a:t>
            </a:r>
          </a:p>
          <a:p>
            <a:pPr eaLnBrk="1" hangingPunct="1"/>
            <a:r>
              <a:rPr lang="en-US" altLang="zh-CN" sz="2800">
                <a:latin typeface="Arial" charset="0"/>
                <a:ea typeface="宋体" charset="0"/>
              </a:rPr>
              <a:t>Trust Management can serve as a potential countermeasure</a:t>
            </a:r>
          </a:p>
          <a:p>
            <a:pPr lvl="1" eaLnBrk="1" hangingPunct="1"/>
            <a:r>
              <a:rPr lang="en-US" altLang="zh-CN">
                <a:latin typeface="Arial" charset="0"/>
                <a:ea typeface="宋体" charset="0"/>
              </a:rPr>
              <a:t>Trust relationships between peers help establish confidence</a:t>
            </a:r>
          </a:p>
          <a:p>
            <a:pPr eaLnBrk="1" hangingPunct="1"/>
            <a:r>
              <a:rPr lang="en-US" altLang="zh-CN" sz="2800">
                <a:latin typeface="Arial" charset="0"/>
                <a:ea typeface="宋体" charset="0"/>
              </a:rPr>
              <a:t>Two types of decentralized trust management systems</a:t>
            </a:r>
          </a:p>
          <a:p>
            <a:pPr lvl="1" eaLnBrk="1" hangingPunct="1"/>
            <a:r>
              <a:rPr lang="en-US" altLang="zh-CN">
                <a:latin typeface="Arial" charset="0"/>
                <a:ea typeface="宋体" charset="0"/>
              </a:rPr>
              <a:t>Credential and policy-based</a:t>
            </a:r>
          </a:p>
          <a:p>
            <a:pPr lvl="1" eaLnBrk="1" hangingPunct="1"/>
            <a:r>
              <a:rPr lang="en-US" altLang="zh-CN">
                <a:latin typeface="Arial" charset="0"/>
                <a:ea typeface="宋体" charset="0"/>
              </a:rPr>
              <a:t>Reputation-based</a:t>
            </a:r>
          </a:p>
        </p:txBody>
      </p:sp>
      <p:sp>
        <p:nvSpPr>
          <p:cNvPr id="136602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3522F93-88AA-4E4D-A6F7-B9D8FECA5AA3}" type="slidenum">
              <a:rPr lang="en-US" altLang="zh-CN" sz="1200">
                <a:latin typeface="Garamond" charset="0"/>
              </a:rPr>
              <a:pPr algn="r" eaLnBrk="1" hangingPunct="1"/>
              <a:t>679</a:t>
            </a:fld>
            <a:endParaRPr lang="en-US" altLang="zh-CN" sz="1200">
              <a:latin typeface="Garamond"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8962147-37D0-784A-9E71-ECB12B80EA95}" type="slidenum">
              <a:rPr lang="en-US" altLang="zh-CN" sz="1200">
                <a:latin typeface="Garamond" charset="0"/>
              </a:rPr>
              <a:pPr eaLnBrk="1" hangingPunct="1"/>
              <a:t>68</a:t>
            </a:fld>
            <a:endParaRPr lang="en-US" altLang="zh-CN" sz="1200">
              <a:latin typeface="Garamond" charset="0"/>
            </a:endParaRPr>
          </a:p>
        </p:txBody>
      </p:sp>
      <p:pic>
        <p:nvPicPr>
          <p:cNvPr id="153602" name="Picture 4" descr="img007"/>
          <p:cNvPicPr>
            <a:picLocks noChangeAspect="1" noChangeArrowheads="1"/>
          </p:cNvPicPr>
          <p:nvPr/>
        </p:nvPicPr>
        <p:blipFill>
          <a:blip r:embed="rId3">
            <a:extLst>
              <a:ext uri="{28A0092B-C50C-407E-A947-70E740481C1C}">
                <a14:useLocalDpi xmlns:a14="http://schemas.microsoft.com/office/drawing/2010/main" val="0"/>
              </a:ext>
            </a:extLst>
          </a:blip>
          <a:srcRect b="10005"/>
          <a:stretch>
            <a:fillRect/>
          </a:stretch>
        </p:blipFill>
        <p:spPr bwMode="auto">
          <a:xfrm>
            <a:off x="468313" y="333375"/>
            <a:ext cx="8207375" cy="568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D95D6F3-F553-7544-8460-DC8FC1BED310}" type="slidenum">
              <a:rPr lang="en-US" altLang="zh-CN" sz="1200">
                <a:latin typeface="Garamond" charset="0"/>
              </a:rPr>
              <a:pPr eaLnBrk="1" hangingPunct="1"/>
              <a:t>680</a:t>
            </a:fld>
            <a:endParaRPr lang="en-US" altLang="zh-CN" sz="1200">
              <a:latin typeface="Garamond" charset="0"/>
            </a:endParaRPr>
          </a:p>
        </p:txBody>
      </p:sp>
      <p:sp>
        <p:nvSpPr>
          <p:cNvPr id="1367042" name="Rectangle 2"/>
          <p:cNvSpPr>
            <a:spLocks noGrp="1" noChangeArrowheads="1"/>
          </p:cNvSpPr>
          <p:nvPr>
            <p:ph type="title" idx="4294967295"/>
          </p:nvPr>
        </p:nvSpPr>
        <p:spPr>
          <a:xfrm>
            <a:off x="0" y="277813"/>
            <a:ext cx="8229600" cy="1139825"/>
          </a:xfrm>
        </p:spPr>
        <p:txBody>
          <a:bodyPr/>
          <a:lstStyle/>
          <a:p>
            <a:pPr eaLnBrk="1" hangingPunct="1"/>
            <a:r>
              <a:rPr lang="en-US" altLang="zh-CN">
                <a:latin typeface="Garamond" charset="0"/>
                <a:ea typeface="宋体" charset="0"/>
              </a:rPr>
              <a:t>Architecture and Trust Management</a:t>
            </a:r>
          </a:p>
        </p:txBody>
      </p:sp>
      <p:sp>
        <p:nvSpPr>
          <p:cNvPr id="1367043" name="Rectangle 3"/>
          <p:cNvSpPr>
            <a:spLocks noGrp="1" noChangeArrowheads="1"/>
          </p:cNvSpPr>
          <p:nvPr>
            <p:ph idx="4294967295"/>
          </p:nvPr>
        </p:nvSpPr>
        <p:spPr>
          <a:xfrm>
            <a:off x="0" y="1143000"/>
            <a:ext cx="8229600" cy="4530725"/>
          </a:xfrm>
        </p:spPr>
        <p:txBody>
          <a:bodyPr/>
          <a:lstStyle/>
          <a:p>
            <a:pPr eaLnBrk="1" hangingPunct="1"/>
            <a:r>
              <a:rPr lang="en-US" altLang="zh-CN" sz="2800">
                <a:latin typeface="Arial" charset="0"/>
                <a:ea typeface="宋体" charset="0"/>
              </a:rPr>
              <a:t>Decentralized trust management has received a lot of attention from researchers [Grandison and Sloman, 2000]</a:t>
            </a:r>
          </a:p>
          <a:p>
            <a:pPr lvl="1" eaLnBrk="1" hangingPunct="1"/>
            <a:r>
              <a:rPr lang="en-US" altLang="zh-CN" sz="2400">
                <a:latin typeface="Arial" charset="0"/>
                <a:ea typeface="宋体" charset="0"/>
              </a:rPr>
              <a:t>Primary focus has been on developing new models</a:t>
            </a:r>
          </a:p>
          <a:p>
            <a:pPr eaLnBrk="1" hangingPunct="1"/>
            <a:r>
              <a:rPr lang="en-US" altLang="zh-CN" sz="2800" b="1">
                <a:solidFill>
                  <a:srgbClr val="567734"/>
                </a:solidFill>
                <a:latin typeface="Arial" charset="0"/>
                <a:ea typeface="宋体" charset="0"/>
              </a:rPr>
              <a:t>But how does one build a trust-enabled decentralized application?</a:t>
            </a:r>
          </a:p>
          <a:p>
            <a:pPr lvl="1" eaLnBrk="1" hangingPunct="1"/>
            <a:r>
              <a:rPr lang="en-US" altLang="zh-CN" sz="2400" b="1">
                <a:solidFill>
                  <a:srgbClr val="567734"/>
                </a:solidFill>
                <a:latin typeface="Arial" charset="0"/>
                <a:ea typeface="宋体" charset="0"/>
              </a:rPr>
              <a:t>How do I pick a trust model for a given application?</a:t>
            </a:r>
          </a:p>
          <a:p>
            <a:pPr lvl="1" eaLnBrk="1" hangingPunct="1"/>
            <a:r>
              <a:rPr lang="en-US" altLang="zh-CN" sz="2400" b="1">
                <a:solidFill>
                  <a:srgbClr val="567734"/>
                </a:solidFill>
                <a:latin typeface="Arial" charset="0"/>
                <a:ea typeface="宋体" charset="0"/>
              </a:rPr>
              <a:t>And, how do I incorporate the trust model within each entity?</a:t>
            </a:r>
            <a:endParaRPr lang="en-US" altLang="zh-CN" sz="2400" b="1">
              <a:solidFill>
                <a:srgbClr val="FF9900"/>
              </a:solidFill>
              <a:latin typeface="Arial" charset="0"/>
              <a:ea typeface="宋体" charset="0"/>
            </a:endParaRPr>
          </a:p>
        </p:txBody>
      </p:sp>
      <p:sp>
        <p:nvSpPr>
          <p:cNvPr id="136704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07ADF3B-35EA-0448-B78C-97596F5899FF}" type="slidenum">
              <a:rPr lang="en-US" altLang="zh-CN" sz="1200">
                <a:latin typeface="Garamond" charset="0"/>
              </a:rPr>
              <a:pPr algn="r" eaLnBrk="1" hangingPunct="1"/>
              <a:t>680</a:t>
            </a:fld>
            <a:endParaRPr lang="en-US" altLang="zh-CN" sz="1200">
              <a:latin typeface="Garamond" charset="0"/>
            </a:endParaRP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C361CBC-FC5C-CC4A-8633-6225007946F2}" type="slidenum">
              <a:rPr lang="en-US" altLang="zh-CN" sz="1200">
                <a:latin typeface="Garamond" charset="0"/>
              </a:rPr>
              <a:pPr eaLnBrk="1" hangingPunct="1"/>
              <a:t>681</a:t>
            </a:fld>
            <a:endParaRPr lang="en-US" altLang="zh-CN" sz="1200">
              <a:latin typeface="Garamond" charset="0"/>
            </a:endParaRPr>
          </a:p>
        </p:txBody>
      </p:sp>
      <p:sp>
        <p:nvSpPr>
          <p:cNvPr id="1368066" name="Rectangle 6"/>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Approach</a:t>
            </a:r>
          </a:p>
        </p:txBody>
      </p:sp>
      <p:sp>
        <p:nvSpPr>
          <p:cNvPr id="1368067" name="Rectangle 7"/>
          <p:cNvSpPr>
            <a:spLocks noGrp="1" noChangeArrowheads="1"/>
          </p:cNvSpPr>
          <p:nvPr>
            <p:ph idx="4294967295"/>
          </p:nvPr>
        </p:nvSpPr>
        <p:spPr>
          <a:xfrm>
            <a:off x="914400" y="1143000"/>
            <a:ext cx="8229600" cy="4530725"/>
          </a:xfrm>
        </p:spPr>
        <p:txBody>
          <a:bodyPr/>
          <a:lstStyle/>
          <a:p>
            <a:pPr eaLnBrk="1" hangingPunct="1"/>
            <a:r>
              <a:rPr lang="en-US" altLang="zh-CN" sz="2800">
                <a:latin typeface="Arial" charset="0"/>
                <a:ea typeface="宋体" charset="0"/>
              </a:rPr>
              <a:t>Select a suitable reputation-based trust model for a given application</a:t>
            </a:r>
          </a:p>
          <a:p>
            <a:pPr eaLnBrk="1" hangingPunct="1"/>
            <a:r>
              <a:rPr lang="en-US" altLang="zh-CN" sz="2800">
                <a:latin typeface="Arial" charset="0"/>
                <a:ea typeface="宋体" charset="0"/>
              </a:rPr>
              <a:t>Describe this trust model precisely</a:t>
            </a:r>
          </a:p>
          <a:p>
            <a:pPr eaLnBrk="1" hangingPunct="1"/>
            <a:r>
              <a:rPr lang="en-US" altLang="zh-CN" sz="2800">
                <a:latin typeface="Arial" charset="0"/>
                <a:ea typeface="宋体" charset="0"/>
              </a:rPr>
              <a:t>Incorporate the model within the structure (architecture) of an entity</a:t>
            </a:r>
          </a:p>
          <a:p>
            <a:pPr lvl="1" eaLnBrk="1" hangingPunct="1"/>
            <a:r>
              <a:rPr lang="en-US" altLang="zh-CN">
                <a:latin typeface="Arial" charset="0"/>
                <a:ea typeface="宋体" charset="0"/>
              </a:rPr>
              <a:t>Software architectural style for trust management (PACE)</a:t>
            </a:r>
          </a:p>
          <a:p>
            <a:pPr eaLnBrk="1" hangingPunct="1"/>
            <a:r>
              <a:rPr lang="en-US" altLang="zh-CN" sz="2800">
                <a:latin typeface="Arial" charset="0"/>
                <a:ea typeface="宋体" charset="0"/>
              </a:rPr>
              <a:t>Result – entity architecture consisting of </a:t>
            </a:r>
          </a:p>
          <a:p>
            <a:pPr lvl="1" eaLnBrk="1" hangingPunct="1"/>
            <a:r>
              <a:rPr lang="en-US" altLang="zh-CN">
                <a:latin typeface="Arial" charset="0"/>
                <a:ea typeface="宋体" charset="0"/>
              </a:rPr>
              <a:t>components that encapsulate the trust model</a:t>
            </a:r>
          </a:p>
          <a:p>
            <a:pPr lvl="1" eaLnBrk="1" hangingPunct="1"/>
            <a:r>
              <a:rPr lang="en-US" altLang="zh-CN">
                <a:latin typeface="Arial" charset="0"/>
                <a:ea typeface="宋体" charset="0"/>
              </a:rPr>
              <a:t>additional trust technologies to counter threats</a:t>
            </a:r>
          </a:p>
        </p:txBody>
      </p:sp>
      <p:sp>
        <p:nvSpPr>
          <p:cNvPr id="136806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2D2EEFB-6D47-D946-B5AA-F82D55D881D5}" type="slidenum">
              <a:rPr lang="en-US" altLang="zh-CN" sz="1200">
                <a:latin typeface="Garamond" charset="0"/>
              </a:rPr>
              <a:pPr algn="r" eaLnBrk="1" hangingPunct="1"/>
              <a:t>681</a:t>
            </a:fld>
            <a:endParaRPr lang="en-US" altLang="zh-CN" sz="1200">
              <a:latin typeface="Garamond" charset="0"/>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08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746F9D8-13E4-C844-A1F8-4DC8564542BC}" type="slidenum">
              <a:rPr lang="en-US" altLang="zh-CN" sz="1200">
                <a:latin typeface="Garamond" charset="0"/>
              </a:rPr>
              <a:pPr eaLnBrk="1" hangingPunct="1"/>
              <a:t>682</a:t>
            </a:fld>
            <a:endParaRPr lang="en-US" altLang="zh-CN" sz="1200">
              <a:latin typeface="Garamond" charset="0"/>
            </a:endParaRPr>
          </a:p>
        </p:txBody>
      </p:sp>
      <p:sp>
        <p:nvSpPr>
          <p:cNvPr id="1369090" name="Rectangle 4"/>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Key Insights</a:t>
            </a:r>
          </a:p>
        </p:txBody>
      </p:sp>
      <p:sp>
        <p:nvSpPr>
          <p:cNvPr id="1369091" name="Rectangle 5"/>
          <p:cNvSpPr>
            <a:spLocks noGrp="1" noChangeArrowheads="1"/>
          </p:cNvSpPr>
          <p:nvPr>
            <p:ph idx="4294967295"/>
          </p:nvPr>
        </p:nvSpPr>
        <p:spPr>
          <a:xfrm>
            <a:off x="0" y="1285875"/>
            <a:ext cx="8229600" cy="4530725"/>
          </a:xfrm>
        </p:spPr>
        <p:txBody>
          <a:bodyPr/>
          <a:lstStyle/>
          <a:p>
            <a:pPr eaLnBrk="1" hangingPunct="1"/>
            <a:r>
              <a:rPr lang="en-US" altLang="zh-CN" sz="2200" b="1">
                <a:latin typeface="Arial" charset="0"/>
                <a:ea typeface="宋体" charset="0"/>
              </a:rPr>
              <a:t>Trust</a:t>
            </a:r>
          </a:p>
          <a:p>
            <a:pPr lvl="1" eaLnBrk="1" hangingPunct="1"/>
            <a:r>
              <a:rPr lang="en-US" altLang="zh-CN" sz="2200">
                <a:latin typeface="Arial" charset="0"/>
                <a:ea typeface="宋体" charset="0"/>
              </a:rPr>
              <a:t>Cannot be isolated to one component</a:t>
            </a:r>
          </a:p>
          <a:p>
            <a:pPr lvl="1" eaLnBrk="1" hangingPunct="1"/>
            <a:r>
              <a:rPr lang="en-US" altLang="zh-CN" sz="2200">
                <a:latin typeface="Arial" charset="0"/>
                <a:ea typeface="宋体" charset="0"/>
              </a:rPr>
              <a:t>Is a dominant concern in decentralized applications and should be considered early on during application development</a:t>
            </a:r>
          </a:p>
          <a:p>
            <a:pPr lvl="1" eaLnBrk="1" hangingPunct="1"/>
            <a:r>
              <a:rPr lang="en-US" altLang="zh-CN" sz="2200">
                <a:latin typeface="Arial" charset="0"/>
                <a:ea typeface="宋体" charset="0"/>
              </a:rPr>
              <a:t>Having an explicit architecture is one way to consistently address the cross-cutting concern of trust </a:t>
            </a:r>
          </a:p>
          <a:p>
            <a:pPr eaLnBrk="1" hangingPunct="1"/>
            <a:r>
              <a:rPr lang="en-US" altLang="zh-CN" sz="2200" b="1">
                <a:latin typeface="Arial" charset="0"/>
                <a:ea typeface="宋体" charset="0"/>
              </a:rPr>
              <a:t>Architectural styles </a:t>
            </a:r>
          </a:p>
          <a:p>
            <a:pPr lvl="1" eaLnBrk="1" hangingPunct="1"/>
            <a:r>
              <a:rPr lang="en-US" altLang="zh-CN" sz="2200">
                <a:latin typeface="Arial" charset="0"/>
                <a:ea typeface="宋体" charset="0"/>
              </a:rPr>
              <a:t>Provide a foundation to reason about specific goals</a:t>
            </a:r>
          </a:p>
          <a:p>
            <a:pPr lvl="1" eaLnBrk="1" hangingPunct="1"/>
            <a:r>
              <a:rPr lang="en-US" altLang="zh-CN" sz="2200">
                <a:latin typeface="Arial" charset="0"/>
                <a:ea typeface="宋体" charset="0"/>
              </a:rPr>
              <a:t>Facilitate reuse of design knowledge</a:t>
            </a:r>
          </a:p>
          <a:p>
            <a:pPr lvl="1" eaLnBrk="1" hangingPunct="1"/>
            <a:r>
              <a:rPr lang="en-US" altLang="zh-CN" sz="2200">
                <a:latin typeface="Arial" charset="0"/>
                <a:ea typeface="宋体" charset="0"/>
              </a:rPr>
              <a:t>Allow known benefits to be leveraged and induce desirable properties</a:t>
            </a:r>
          </a:p>
        </p:txBody>
      </p:sp>
      <p:sp>
        <p:nvSpPr>
          <p:cNvPr id="136909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6FE573D6-00DD-7D49-B589-187676BB3F6C}" type="slidenum">
              <a:rPr lang="en-US" altLang="zh-CN" sz="1200">
                <a:latin typeface="Garamond" charset="0"/>
              </a:rPr>
              <a:pPr algn="r" eaLnBrk="1" hangingPunct="1"/>
              <a:t>682</a:t>
            </a:fld>
            <a:endParaRPr lang="en-US" altLang="zh-CN" sz="1200">
              <a:latin typeface="Garamond" charset="0"/>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50E653E-CD86-674E-B101-9C5A9BB2BFAE}" type="slidenum">
              <a:rPr lang="en-US" altLang="zh-CN" sz="1200">
                <a:latin typeface="Garamond" charset="0"/>
              </a:rPr>
              <a:pPr eaLnBrk="1" hangingPunct="1"/>
              <a:t>683</a:t>
            </a:fld>
            <a:endParaRPr lang="en-US" altLang="zh-CN" sz="1200">
              <a:latin typeface="Garamond" charset="0"/>
            </a:endParaRPr>
          </a:p>
        </p:txBody>
      </p:sp>
      <p:sp>
        <p:nvSpPr>
          <p:cNvPr id="1370114" name="Rectangle 4"/>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Design Guidelines: Approach</a:t>
            </a:r>
          </a:p>
        </p:txBody>
      </p:sp>
      <p:sp>
        <p:nvSpPr>
          <p:cNvPr id="1370115" name="Rectangle 5"/>
          <p:cNvSpPr>
            <a:spLocks noGrp="1" noChangeArrowheads="1"/>
          </p:cNvSpPr>
          <p:nvPr>
            <p:ph idx="4294967295"/>
          </p:nvPr>
        </p:nvSpPr>
        <p:spPr>
          <a:xfrm>
            <a:off x="0" y="1600200"/>
            <a:ext cx="8229600" cy="4530725"/>
          </a:xfrm>
        </p:spPr>
        <p:txBody>
          <a:bodyPr/>
          <a:lstStyle/>
          <a:p>
            <a:pPr eaLnBrk="1" hangingPunct="1"/>
            <a:r>
              <a:rPr lang="en-US" altLang="zh-CN">
                <a:latin typeface="Arial" charset="0"/>
                <a:ea typeface="宋体" charset="0"/>
              </a:rPr>
              <a:t>Identify threats of decentralization</a:t>
            </a:r>
          </a:p>
          <a:p>
            <a:pPr eaLnBrk="1" hangingPunct="1"/>
            <a:r>
              <a:rPr lang="en-US" altLang="zh-CN">
                <a:latin typeface="Arial" charset="0"/>
                <a:ea typeface="宋体" charset="0"/>
              </a:rPr>
              <a:t>Use the threats to identify guiding principles that help defend against the threats</a:t>
            </a:r>
          </a:p>
          <a:p>
            <a:pPr eaLnBrk="1" hangingPunct="1"/>
            <a:r>
              <a:rPr lang="en-US" altLang="zh-CN">
                <a:latin typeface="Arial" charset="0"/>
                <a:ea typeface="宋体" charset="0"/>
              </a:rPr>
              <a:t>Incorporate these principles within an architectural style focused on decentralized trust management</a:t>
            </a:r>
          </a:p>
        </p:txBody>
      </p:sp>
      <p:sp>
        <p:nvSpPr>
          <p:cNvPr id="137011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806D6CD-A78E-0742-8731-E23A18CD0832}" type="slidenum">
              <a:rPr lang="en-US" altLang="zh-CN" sz="1200">
                <a:latin typeface="Garamond" charset="0"/>
              </a:rPr>
              <a:pPr algn="r" eaLnBrk="1" hangingPunct="1"/>
              <a:t>683</a:t>
            </a:fld>
            <a:endParaRPr lang="en-US" altLang="zh-CN" sz="1200">
              <a:latin typeface="Garamond" charset="0"/>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364F9FD-A7A0-1B4E-BA1C-207243E260A0}" type="slidenum">
              <a:rPr lang="en-US" altLang="zh-CN" sz="1200">
                <a:latin typeface="Garamond" charset="0"/>
              </a:rPr>
              <a:pPr eaLnBrk="1" hangingPunct="1"/>
              <a:t>684</a:t>
            </a:fld>
            <a:endParaRPr lang="en-US" altLang="zh-CN" sz="1200">
              <a:latin typeface="Garamond" charset="0"/>
            </a:endParaRPr>
          </a:p>
        </p:txBody>
      </p:sp>
      <p:sp>
        <p:nvSpPr>
          <p:cNvPr id="1371138" name="Rectangle 2"/>
          <p:cNvSpPr>
            <a:spLocks noGrp="1" noChangeArrowheads="1"/>
          </p:cNvSpPr>
          <p:nvPr>
            <p:ph type="title" idx="4294967295"/>
          </p:nvPr>
        </p:nvSpPr>
        <p:spPr>
          <a:xfrm>
            <a:off x="0" y="2289175"/>
            <a:ext cx="8229600" cy="1139825"/>
          </a:xfrm>
        </p:spPr>
        <p:txBody>
          <a:bodyPr/>
          <a:lstStyle/>
          <a:p>
            <a:pPr algn="ctr" eaLnBrk="1" hangingPunct="1"/>
            <a:r>
              <a:rPr lang="en-US" altLang="zh-CN" sz="6000" b="1">
                <a:latin typeface="Garamond" charset="0"/>
                <a:ea typeface="宋体" charset="0"/>
              </a:rPr>
              <a:t>Topic 20 :Web 2.0 and Software Architecture</a:t>
            </a:r>
            <a:br>
              <a:rPr lang="en-US" altLang="zh-CN" sz="6000" b="1">
                <a:latin typeface="Garamond" charset="0"/>
                <a:ea typeface="宋体" charset="0"/>
              </a:rPr>
            </a:br>
            <a:br>
              <a:rPr lang="zh-CN" altLang="en-US" sz="6000" b="1">
                <a:latin typeface="Garamond" charset="0"/>
                <a:ea typeface="宋体" charset="0"/>
              </a:rPr>
            </a:br>
            <a:endParaRPr lang="zh-CN" altLang="en-US" sz="6000" b="1">
              <a:latin typeface="Garamond" charset="0"/>
              <a:ea typeface="宋体" charset="0"/>
            </a:endParaRPr>
          </a:p>
        </p:txBody>
      </p:sp>
      <p:sp>
        <p:nvSpPr>
          <p:cNvPr id="1371139"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ADF981C-474F-F944-8651-9371CA476C6C}" type="slidenum">
              <a:rPr lang="en-US" altLang="zh-CN" sz="1200">
                <a:latin typeface="Garamond" charset="0"/>
              </a:rPr>
              <a:pPr algn="r" eaLnBrk="1" hangingPunct="1"/>
              <a:t>684</a:t>
            </a:fld>
            <a:endParaRPr lang="en-US" altLang="zh-CN" sz="1200">
              <a:latin typeface="Garamond" charset="0"/>
            </a:endParaRPr>
          </a:p>
        </p:txBody>
      </p:sp>
      <p:sp>
        <p:nvSpPr>
          <p:cNvPr id="1371140" name="Slide Number Placeholder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2BFE459-5290-7B4A-B0BD-4944D50B3EB5}" type="slidenum">
              <a:rPr lang="en-US" altLang="zh-CN" sz="1200">
                <a:latin typeface="Garamond" charset="0"/>
              </a:rPr>
              <a:pPr algn="r" eaLnBrk="1" hangingPunct="1"/>
              <a:t>684</a:t>
            </a:fld>
            <a:endParaRPr lang="en-US" altLang="zh-CN" sz="1200">
              <a:latin typeface="Garamond" charset="0"/>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1429A91-E78A-B844-8C16-A8713821920D}" type="slidenum">
              <a:rPr lang="en-US" altLang="zh-CN" sz="1200">
                <a:latin typeface="Garamond" charset="0"/>
              </a:rPr>
              <a:pPr eaLnBrk="1" hangingPunct="1"/>
              <a:t>685</a:t>
            </a:fld>
            <a:endParaRPr lang="en-US" altLang="zh-CN" sz="1200">
              <a:latin typeface="Garamond" charset="0"/>
            </a:endParaRPr>
          </a:p>
        </p:txBody>
      </p:sp>
      <p:sp>
        <p:nvSpPr>
          <p:cNvPr id="1372162" name="Title 1"/>
          <p:cNvSpPr>
            <a:spLocks noGrp="1"/>
          </p:cNvSpPr>
          <p:nvPr>
            <p:ph type="title" idx="4294967295"/>
          </p:nvPr>
        </p:nvSpPr>
        <p:spPr>
          <a:xfrm>
            <a:off x="0" y="277813"/>
            <a:ext cx="8229600" cy="793750"/>
          </a:xfrm>
        </p:spPr>
        <p:txBody>
          <a:bodyPr/>
          <a:lstStyle/>
          <a:p>
            <a:pPr algn="ctr" eaLnBrk="1" hangingPunct="1"/>
            <a:r>
              <a:rPr lang="en-US" altLang="zh-CN" sz="4800">
                <a:latin typeface="Garamond" charset="0"/>
                <a:ea typeface="宋体" charset="0"/>
              </a:rPr>
              <a:t>contents</a:t>
            </a:r>
            <a:endParaRPr lang="en-GB" altLang="zh-CN" sz="4800">
              <a:latin typeface="Garamond" charset="0"/>
              <a:ea typeface="宋体" charset="0"/>
            </a:endParaRPr>
          </a:p>
        </p:txBody>
      </p:sp>
      <p:sp>
        <p:nvSpPr>
          <p:cNvPr id="1372163" name="Content Placeholder 2"/>
          <p:cNvSpPr>
            <a:spLocks noGrp="1"/>
          </p:cNvSpPr>
          <p:nvPr>
            <p:ph idx="4294967295"/>
          </p:nvPr>
        </p:nvSpPr>
        <p:spPr>
          <a:xfrm>
            <a:off x="0" y="1785938"/>
            <a:ext cx="8229600" cy="4530725"/>
          </a:xfrm>
        </p:spPr>
        <p:txBody>
          <a:bodyPr/>
          <a:lstStyle/>
          <a:p>
            <a:pPr eaLnBrk="1" hangingPunct="1"/>
            <a:r>
              <a:rPr lang="en-US" altLang="zh-CN" i="1">
                <a:solidFill>
                  <a:srgbClr val="35742A"/>
                </a:solidFill>
                <a:latin typeface="Arial" charset="0"/>
                <a:ea typeface="宋体" charset="0"/>
              </a:rPr>
              <a:t>What is Web 2.0?</a:t>
            </a:r>
          </a:p>
          <a:p>
            <a:pPr eaLnBrk="1" hangingPunct="1"/>
            <a:r>
              <a:rPr lang="en-US" altLang="zh-CN" i="1">
                <a:solidFill>
                  <a:srgbClr val="35742A"/>
                </a:solidFill>
                <a:latin typeface="Arial" charset="0"/>
                <a:ea typeface="宋体" charset="0"/>
              </a:rPr>
              <a:t>History: From Web 1.0 to 2.0</a:t>
            </a:r>
          </a:p>
          <a:p>
            <a:pPr eaLnBrk="1" hangingPunct="1"/>
            <a:r>
              <a:rPr lang="en-GB" altLang="zh-CN" i="1">
                <a:solidFill>
                  <a:srgbClr val="35742A"/>
                </a:solidFill>
                <a:latin typeface="Arial" charset="0"/>
                <a:ea typeface="宋体" charset="0"/>
              </a:rPr>
              <a:t>Basic Web 2.0 Reference Architecture</a:t>
            </a:r>
          </a:p>
          <a:p>
            <a:pPr eaLnBrk="1" hangingPunct="1"/>
            <a:r>
              <a:rPr lang="en-US" altLang="zh-CN" i="1">
                <a:solidFill>
                  <a:srgbClr val="35742A"/>
                </a:solidFill>
                <a:latin typeface="Arial" charset="0"/>
                <a:ea typeface="宋体" charset="0"/>
              </a:rPr>
              <a:t> </a:t>
            </a:r>
            <a:r>
              <a:rPr lang="en-GB" altLang="zh-CN" i="1">
                <a:solidFill>
                  <a:srgbClr val="35742A"/>
                </a:solidFill>
                <a:latin typeface="Arial" charset="0"/>
                <a:ea typeface="宋体" charset="0"/>
              </a:rPr>
              <a:t>Specific Patterns of Web 2.0</a:t>
            </a:r>
          </a:p>
          <a:p>
            <a:pPr eaLnBrk="1" hangingPunct="1"/>
            <a:r>
              <a:rPr lang="en-US" altLang="zh-CN" i="1">
                <a:solidFill>
                  <a:srgbClr val="35742A"/>
                </a:solidFill>
                <a:latin typeface="Arial" charset="0"/>
                <a:ea typeface="宋体" charset="0"/>
              </a:rPr>
              <a:t>Future of Web 2.0</a:t>
            </a:r>
            <a:endParaRPr lang="en-GB" altLang="zh-CN" i="1">
              <a:solidFill>
                <a:srgbClr val="35742A"/>
              </a:solidFill>
              <a:latin typeface="Arial" charset="0"/>
              <a:ea typeface="宋体" charset="0"/>
            </a:endParaRPr>
          </a:p>
        </p:txBody>
      </p:sp>
      <p:sp>
        <p:nvSpPr>
          <p:cNvPr id="137216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75CEEED-12E8-9E4C-ACC3-A93649C175CB}" type="slidenum">
              <a:rPr lang="en-US" altLang="zh-CN" sz="1200">
                <a:latin typeface="Garamond" charset="0"/>
              </a:rPr>
              <a:pPr algn="r" eaLnBrk="1" hangingPunct="1"/>
              <a:t>685</a:t>
            </a:fld>
            <a:endParaRPr lang="en-US" altLang="zh-CN" sz="1200">
              <a:latin typeface="Garamond" charset="0"/>
            </a:endParaRPr>
          </a:p>
        </p:txBody>
      </p:sp>
      <p:sp>
        <p:nvSpPr>
          <p:cNvPr id="1372165"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E378F58-91CC-0C44-B4BE-100BED6E2425}" type="slidenum">
              <a:rPr lang="en-US" altLang="zh-CN" sz="1200">
                <a:latin typeface="Garamond" charset="0"/>
              </a:rPr>
              <a:pPr algn="r" eaLnBrk="1" hangingPunct="1"/>
              <a:t>685</a:t>
            </a:fld>
            <a:endParaRPr lang="en-US" altLang="zh-CN" sz="1200">
              <a:latin typeface="Garamond" charset="0"/>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DDE893D-3504-C54A-A6D0-544B62C1AB13}" type="slidenum">
              <a:rPr lang="en-US" altLang="zh-CN" sz="1200">
                <a:latin typeface="Garamond" charset="0"/>
              </a:rPr>
              <a:pPr eaLnBrk="1" hangingPunct="1"/>
              <a:t>686</a:t>
            </a:fld>
            <a:endParaRPr lang="en-US" altLang="zh-CN" sz="1200">
              <a:latin typeface="Garamond" charset="0"/>
            </a:endParaRPr>
          </a:p>
        </p:txBody>
      </p:sp>
      <p:sp>
        <p:nvSpPr>
          <p:cNvPr id="1373186" name="Title 1"/>
          <p:cNvSpPr>
            <a:spLocks noGrp="1"/>
          </p:cNvSpPr>
          <p:nvPr>
            <p:ph type="title" idx="4294967295"/>
          </p:nvPr>
        </p:nvSpPr>
        <p:spPr>
          <a:xfrm>
            <a:off x="914400" y="428625"/>
            <a:ext cx="8229600" cy="1139825"/>
          </a:xfrm>
        </p:spPr>
        <p:txBody>
          <a:bodyPr/>
          <a:lstStyle/>
          <a:p>
            <a:pPr algn="ctr" eaLnBrk="1" hangingPunct="1"/>
            <a:r>
              <a:rPr lang="en-US" altLang="zh-CN">
                <a:latin typeface="Garamond" charset="0"/>
                <a:ea typeface="宋体" charset="0"/>
              </a:rPr>
              <a:t>What is Web 2.0?</a:t>
            </a:r>
            <a:endParaRPr lang="en-GB" altLang="zh-CN">
              <a:latin typeface="Garamond" charset="0"/>
              <a:ea typeface="宋体" charset="0"/>
            </a:endParaRPr>
          </a:p>
        </p:txBody>
      </p:sp>
      <p:sp>
        <p:nvSpPr>
          <p:cNvPr id="1373187" name="Content Placeholder 2"/>
          <p:cNvSpPr>
            <a:spLocks noGrp="1"/>
          </p:cNvSpPr>
          <p:nvPr>
            <p:ph idx="4294967295"/>
          </p:nvPr>
        </p:nvSpPr>
        <p:spPr>
          <a:xfrm>
            <a:off x="0" y="1857375"/>
            <a:ext cx="5186363" cy="4530725"/>
          </a:xfrm>
        </p:spPr>
        <p:txBody>
          <a:bodyPr/>
          <a:lstStyle/>
          <a:p>
            <a:pPr eaLnBrk="1" hangingPunct="1">
              <a:buFont typeface="Wingdings" charset="0"/>
              <a:buNone/>
            </a:pPr>
            <a:r>
              <a:rPr lang="en-US" altLang="zh-CN" sz="2400" i="1">
                <a:latin typeface="Arial" charset="0"/>
                <a:ea typeface="宋体" charset="0"/>
              </a:rPr>
              <a:t>   </a:t>
            </a:r>
            <a:r>
              <a:rPr lang="en-US" altLang="zh-CN" sz="2800" i="1">
                <a:latin typeface="Arial" charset="0"/>
                <a:ea typeface="宋体" charset="0"/>
              </a:rPr>
              <a:t>“</a:t>
            </a:r>
            <a:r>
              <a:rPr lang="en-GB" altLang="zh-CN" sz="2800" i="1">
                <a:latin typeface="Arial" charset="0"/>
                <a:ea typeface="宋体" charset="0"/>
              </a:rPr>
              <a:t>Design Patterns and Business Models for the Next Generation of Software”</a:t>
            </a:r>
            <a:r>
              <a:rPr lang="en-US" altLang="zh-CN" sz="2800" i="1">
                <a:latin typeface="Arial" charset="0"/>
                <a:ea typeface="宋体" charset="0"/>
              </a:rPr>
              <a:t> </a:t>
            </a:r>
          </a:p>
          <a:p>
            <a:pPr eaLnBrk="1" hangingPunct="1">
              <a:buFont typeface="Wingdings" charset="0"/>
              <a:buNone/>
            </a:pPr>
            <a:endParaRPr lang="en-US" altLang="zh-CN" sz="2800" i="1">
              <a:latin typeface="Arial" charset="0"/>
              <a:ea typeface="宋体" charset="0"/>
            </a:endParaRPr>
          </a:p>
          <a:p>
            <a:pPr eaLnBrk="1" hangingPunct="1">
              <a:buFont typeface="Wingdings" charset="0"/>
              <a:buNone/>
            </a:pPr>
            <a:r>
              <a:rPr lang="en-US" altLang="zh-CN" sz="2400" i="1">
                <a:latin typeface="Arial" charset="0"/>
                <a:ea typeface="宋体" charset="0"/>
              </a:rPr>
              <a:t>- Tim O’Reilly, 2005</a:t>
            </a:r>
            <a:endParaRPr lang="en-GB" altLang="zh-CN" sz="2400" i="1">
              <a:latin typeface="Arial" charset="0"/>
              <a:ea typeface="宋体" charset="0"/>
            </a:endParaRPr>
          </a:p>
        </p:txBody>
      </p:sp>
      <p:sp>
        <p:nvSpPr>
          <p:cNvPr id="137318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91DCEBF-D9DD-FD48-90A0-FEA4997A9E45}" type="slidenum">
              <a:rPr lang="en-US" altLang="zh-CN" sz="1200">
                <a:latin typeface="Garamond" charset="0"/>
              </a:rPr>
              <a:pPr algn="r" eaLnBrk="1" hangingPunct="1"/>
              <a:t>686</a:t>
            </a:fld>
            <a:endParaRPr lang="en-US" altLang="zh-CN" sz="1200">
              <a:latin typeface="Garamond" charset="0"/>
            </a:endParaRPr>
          </a:p>
        </p:txBody>
      </p:sp>
      <p:sp>
        <p:nvSpPr>
          <p:cNvPr id="1373189"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8EBBCF9-DC80-8E49-BD23-25B32137AAF7}" type="slidenum">
              <a:rPr lang="en-US" altLang="zh-CN" sz="1200">
                <a:latin typeface="Garamond" charset="0"/>
              </a:rPr>
              <a:pPr algn="r" eaLnBrk="1" hangingPunct="1"/>
              <a:t>686</a:t>
            </a:fld>
            <a:endParaRPr lang="en-US" altLang="zh-CN" sz="1200">
              <a:latin typeface="Garamond" charset="0"/>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0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D645EED-DA6F-604F-B8F7-38B0DFECADA2}" type="slidenum">
              <a:rPr lang="en-US" altLang="zh-CN" sz="1200">
                <a:latin typeface="Garamond" charset="0"/>
              </a:rPr>
              <a:pPr eaLnBrk="1" hangingPunct="1"/>
              <a:t>687</a:t>
            </a:fld>
            <a:endParaRPr lang="en-US" altLang="zh-CN" sz="1200">
              <a:latin typeface="Garamond" charset="0"/>
            </a:endParaRPr>
          </a:p>
        </p:txBody>
      </p:sp>
      <p:sp>
        <p:nvSpPr>
          <p:cNvPr id="1374210" name="Rectangle 2"/>
          <p:cNvSpPr>
            <a:spLocks noGrp="1" noChangeArrowheads="1"/>
          </p:cNvSpPr>
          <p:nvPr>
            <p:ph type="title" idx="4294967295"/>
          </p:nvPr>
        </p:nvSpPr>
        <p:spPr>
          <a:xfrm>
            <a:off x="914400" y="642938"/>
            <a:ext cx="8229600" cy="1139825"/>
          </a:xfrm>
        </p:spPr>
        <p:txBody>
          <a:bodyPr/>
          <a:lstStyle/>
          <a:p>
            <a:pPr algn="ctr" eaLnBrk="1" hangingPunct="1"/>
            <a:r>
              <a:rPr lang="en-US" altLang="zh-CN">
                <a:latin typeface="Garamond" charset="0"/>
                <a:ea typeface="宋体" charset="0"/>
              </a:rPr>
              <a:t>What is Web 2.0?</a:t>
            </a:r>
            <a:endParaRPr lang="zh-CN" altLang="en-US">
              <a:latin typeface="Garamond" charset="0"/>
              <a:ea typeface="宋体" charset="0"/>
            </a:endParaRPr>
          </a:p>
        </p:txBody>
      </p:sp>
      <p:sp>
        <p:nvSpPr>
          <p:cNvPr id="1374211" name="AutoShape 3"/>
          <p:cNvSpPr>
            <a:spLocks noGrp="1" noChangeAspect="1" noChangeArrowheads="1"/>
          </p:cNvSpPr>
          <p:nvPr>
            <p:ph type="body" idx="4294967295"/>
          </p:nvPr>
        </p:nvSpPr>
        <p:spPr>
          <a:xfrm>
            <a:off x="0" y="1928813"/>
            <a:ext cx="5976938" cy="4597400"/>
          </a:xfrm>
        </p:spPr>
        <p:txBody>
          <a:bodyPr/>
          <a:lstStyle/>
          <a:p>
            <a:pPr eaLnBrk="1" hangingPunct="1">
              <a:lnSpc>
                <a:spcPct val="90000"/>
              </a:lnSpc>
              <a:buFont typeface="Wingdings" charset="0"/>
              <a:buNone/>
            </a:pPr>
            <a:r>
              <a:rPr lang="en-US" altLang="zh-CN" sz="2400" i="1">
                <a:latin typeface="Arial" charset="0"/>
                <a:ea typeface="宋体" charset="0"/>
              </a:rPr>
              <a:t>   “The  central  principle   behind   the success of the giants born in the Web 1.0 era who have survived to lead the Web 2.0 era appears to be this, that  they have embraced the power of the web to harness collective intelligence”</a:t>
            </a:r>
            <a:endParaRPr lang="en-US" altLang="zh-CN" i="1">
              <a:latin typeface="Arial" charset="0"/>
              <a:ea typeface="宋体" charset="0"/>
            </a:endParaRPr>
          </a:p>
          <a:p>
            <a:pPr eaLnBrk="1" hangingPunct="1">
              <a:lnSpc>
                <a:spcPct val="90000"/>
              </a:lnSpc>
              <a:buFont typeface="Wingdings" charset="0"/>
              <a:buNone/>
            </a:pPr>
            <a:endParaRPr lang="en-US" altLang="zh-CN" sz="2400" i="1">
              <a:latin typeface="Arial" charset="0"/>
              <a:ea typeface="宋体" charset="0"/>
            </a:endParaRPr>
          </a:p>
          <a:p>
            <a:pPr eaLnBrk="1" hangingPunct="1">
              <a:lnSpc>
                <a:spcPct val="90000"/>
              </a:lnSpc>
              <a:buFont typeface="Wingdings" charset="0"/>
              <a:buNone/>
            </a:pPr>
            <a:r>
              <a:rPr lang="en-US" altLang="zh-CN" sz="2400" i="1">
                <a:latin typeface="Arial" charset="0"/>
                <a:ea typeface="宋体" charset="0"/>
              </a:rPr>
              <a:t>    - Tim O’Reilly, 2006</a:t>
            </a:r>
            <a:endParaRPr lang="en-US" altLang="zh-CN" sz="2400">
              <a:latin typeface="Arial" charset="0"/>
              <a:ea typeface="宋体" charset="0"/>
            </a:endParaRPr>
          </a:p>
          <a:p>
            <a:pPr eaLnBrk="1" hangingPunct="1">
              <a:lnSpc>
                <a:spcPct val="90000"/>
              </a:lnSpc>
            </a:pPr>
            <a:endParaRPr lang="zh-CN" altLang="en-US" sz="2400">
              <a:latin typeface="Arial" charset="0"/>
              <a:ea typeface="宋体" charset="0"/>
            </a:endParaRPr>
          </a:p>
        </p:txBody>
      </p:sp>
      <p:sp>
        <p:nvSpPr>
          <p:cNvPr id="137421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6AFEEAF-BF20-EA42-8B98-4088A49EE9DA}" type="slidenum">
              <a:rPr lang="en-US" altLang="zh-CN" sz="1200">
                <a:latin typeface="Garamond" charset="0"/>
              </a:rPr>
              <a:pPr algn="r" eaLnBrk="1" hangingPunct="1"/>
              <a:t>687</a:t>
            </a:fld>
            <a:endParaRPr lang="en-US" altLang="zh-CN" sz="1200">
              <a:latin typeface="Garamond" charset="0"/>
            </a:endParaRPr>
          </a:p>
        </p:txBody>
      </p:sp>
      <p:sp>
        <p:nvSpPr>
          <p:cNvPr id="1374213" name="Slide Number Placeholder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FF801714-F1CF-9D45-9D15-550A27354B47}" type="slidenum">
              <a:rPr lang="en-US" altLang="zh-CN" sz="1200">
                <a:latin typeface="Garamond" charset="0"/>
              </a:rPr>
              <a:pPr algn="r" eaLnBrk="1" hangingPunct="1"/>
              <a:t>687</a:t>
            </a:fld>
            <a:endParaRPr lang="en-US" altLang="zh-CN" sz="1200">
              <a:latin typeface="Garamond" charset="0"/>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6D85B8C-59A4-024E-A7DB-9C7578119E87}" type="slidenum">
              <a:rPr lang="en-US" altLang="zh-CN" sz="1200">
                <a:latin typeface="Garamond" charset="0"/>
              </a:rPr>
              <a:pPr eaLnBrk="1" hangingPunct="1"/>
              <a:t>688</a:t>
            </a:fld>
            <a:endParaRPr lang="en-US" altLang="zh-CN" sz="1200">
              <a:latin typeface="Garamond" charset="0"/>
            </a:endParaRPr>
          </a:p>
        </p:txBody>
      </p:sp>
      <p:sp>
        <p:nvSpPr>
          <p:cNvPr id="1375234" name="Rectangle 2"/>
          <p:cNvSpPr>
            <a:spLocks noGrp="1" noChangeArrowheads="1"/>
          </p:cNvSpPr>
          <p:nvPr>
            <p:ph type="title" idx="4294967295"/>
          </p:nvPr>
        </p:nvSpPr>
        <p:spPr>
          <a:xfrm>
            <a:off x="0" y="642938"/>
            <a:ext cx="8229600" cy="1139825"/>
          </a:xfrm>
        </p:spPr>
        <p:txBody>
          <a:bodyPr/>
          <a:lstStyle/>
          <a:p>
            <a:pPr algn="ctr" eaLnBrk="1" hangingPunct="1"/>
            <a:r>
              <a:rPr lang="en-US" altLang="zh-CN">
                <a:latin typeface="Garamond" charset="0"/>
                <a:ea typeface="宋体" charset="0"/>
              </a:rPr>
              <a:t>What is Web 2.0?</a:t>
            </a:r>
            <a:endParaRPr lang="zh-CN" altLang="en-US">
              <a:latin typeface="Garamond" charset="0"/>
              <a:ea typeface="宋体" charset="0"/>
            </a:endParaRPr>
          </a:p>
        </p:txBody>
      </p:sp>
      <p:sp>
        <p:nvSpPr>
          <p:cNvPr id="1375235"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D0F6EBE-39D5-634E-BF54-6C495E997DF5}" type="slidenum">
              <a:rPr lang="en-US" altLang="zh-CN" sz="1200">
                <a:latin typeface="Garamond" charset="0"/>
              </a:rPr>
              <a:pPr algn="r" eaLnBrk="1" hangingPunct="1"/>
              <a:t>688</a:t>
            </a:fld>
            <a:endParaRPr lang="en-US" altLang="zh-CN" sz="1200">
              <a:latin typeface="Garamond" charset="0"/>
            </a:endParaRPr>
          </a:p>
        </p:txBody>
      </p:sp>
      <p:sp>
        <p:nvSpPr>
          <p:cNvPr id="1375236" name="Slide Number Placeholder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873040F0-6C2A-0A4B-8FBF-A4D46D67510B}" type="slidenum">
              <a:rPr lang="en-US" altLang="zh-CN" sz="1200">
                <a:latin typeface="Garamond" charset="0"/>
              </a:rPr>
              <a:pPr algn="r" eaLnBrk="1" hangingPunct="1"/>
              <a:t>688</a:t>
            </a:fld>
            <a:endParaRPr lang="en-US" altLang="zh-CN" sz="1200">
              <a:latin typeface="Garamond" charset="0"/>
            </a:endParaRPr>
          </a:p>
        </p:txBody>
      </p:sp>
      <p:sp>
        <p:nvSpPr>
          <p:cNvPr id="1375237" name="Rectangle 5"/>
          <p:cNvSpPr>
            <a:spLocks noChangeArrowheads="1"/>
          </p:cNvSpPr>
          <p:nvPr/>
        </p:nvSpPr>
        <p:spPr bwMode="auto">
          <a:xfrm>
            <a:off x="785813" y="1928813"/>
            <a:ext cx="5616575" cy="301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p>
            <a:r>
              <a:rPr lang="zh-CN" altLang="en-US" sz="2400" i="1"/>
              <a:t>“</a:t>
            </a:r>
            <a:r>
              <a:rPr lang="en-US" altLang="zh-CN" sz="2400" i="1"/>
              <a:t>The Semantic Web is not a separate</a:t>
            </a:r>
          </a:p>
          <a:p>
            <a:r>
              <a:rPr lang="en-US" altLang="zh-CN" sz="2400" i="1"/>
              <a:t>Web but an extension of the current</a:t>
            </a:r>
          </a:p>
          <a:p>
            <a:r>
              <a:rPr lang="en-US" altLang="zh-CN" sz="2400" i="1"/>
              <a:t>one, in which information is given</a:t>
            </a:r>
          </a:p>
          <a:p>
            <a:r>
              <a:rPr lang="en-US" altLang="zh-CN" sz="2400" i="1"/>
              <a:t>well-defined meaning, better enabling</a:t>
            </a:r>
          </a:p>
          <a:p>
            <a:r>
              <a:rPr lang="en-US" altLang="zh-CN" sz="2400" i="1"/>
              <a:t>computers and people to work in</a:t>
            </a:r>
          </a:p>
          <a:p>
            <a:r>
              <a:rPr lang="en-US" altLang="zh-CN" sz="2400" i="1"/>
              <a:t>cooperation”</a:t>
            </a:r>
          </a:p>
          <a:p>
            <a:endParaRPr lang="en-US" altLang="zh-CN" sz="2400" i="1"/>
          </a:p>
          <a:p>
            <a:r>
              <a:rPr lang="en-US" altLang="zh-CN" sz="2400" i="1"/>
              <a:t>- Tim Berners-Lee, 2001</a:t>
            </a: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3B06CAC-DB5B-B84E-80F2-7BE19C34CC05}" type="slidenum">
              <a:rPr lang="en-US" altLang="zh-CN" sz="1200">
                <a:latin typeface="Garamond" charset="0"/>
              </a:rPr>
              <a:pPr eaLnBrk="1" hangingPunct="1"/>
              <a:t>689</a:t>
            </a:fld>
            <a:endParaRPr lang="en-US" altLang="zh-CN" sz="1200">
              <a:latin typeface="Garamond" charset="0"/>
            </a:endParaRPr>
          </a:p>
        </p:txBody>
      </p:sp>
      <p:sp>
        <p:nvSpPr>
          <p:cNvPr id="1376258" name="Rectangle 2"/>
          <p:cNvSpPr>
            <a:spLocks noGrp="1" noChangeArrowheads="1"/>
          </p:cNvSpPr>
          <p:nvPr>
            <p:ph type="title" idx="4294967295"/>
          </p:nvPr>
        </p:nvSpPr>
        <p:spPr>
          <a:xfrm>
            <a:off x="0" y="620713"/>
            <a:ext cx="8229600" cy="1139825"/>
          </a:xfrm>
        </p:spPr>
        <p:txBody>
          <a:bodyPr/>
          <a:lstStyle/>
          <a:p>
            <a:pPr algn="ctr" eaLnBrk="1" hangingPunct="1"/>
            <a:r>
              <a:rPr lang="en-US" altLang="zh-CN">
                <a:latin typeface="Garamond" charset="0"/>
                <a:ea typeface="宋体" charset="0"/>
              </a:rPr>
              <a:t>What is Web 2.0?</a:t>
            </a:r>
            <a:endParaRPr lang="zh-CN" altLang="en-US">
              <a:latin typeface="Garamond" charset="0"/>
              <a:ea typeface="宋体" charset="0"/>
            </a:endParaRPr>
          </a:p>
        </p:txBody>
      </p:sp>
      <p:sp>
        <p:nvSpPr>
          <p:cNvPr id="1376259" name="Rectangle 3"/>
          <p:cNvSpPr>
            <a:spLocks noGrp="1" noChangeArrowheads="1"/>
          </p:cNvSpPr>
          <p:nvPr>
            <p:ph type="body" idx="4294967295"/>
          </p:nvPr>
        </p:nvSpPr>
        <p:spPr>
          <a:xfrm>
            <a:off x="0" y="1600200"/>
            <a:ext cx="8229600" cy="4530725"/>
          </a:xfrm>
        </p:spPr>
        <p:txBody>
          <a:bodyPr/>
          <a:lstStyle/>
          <a:p>
            <a:pPr eaLnBrk="1" hangingPunct="1">
              <a:buFont typeface="Wingdings" charset="0"/>
              <a:buNone/>
            </a:pPr>
            <a:endParaRPr lang="en-US" altLang="zh-CN" b="1" i="1">
              <a:latin typeface="Arial" charset="0"/>
              <a:ea typeface="宋体" charset="0"/>
            </a:endParaRPr>
          </a:p>
          <a:p>
            <a:pPr algn="ctr" eaLnBrk="1" hangingPunct="1">
              <a:buFont typeface="Wingdings" charset="0"/>
              <a:buNone/>
            </a:pPr>
            <a:r>
              <a:rPr lang="en-US" altLang="zh-CN" b="1" i="1">
                <a:latin typeface="Arial" charset="0"/>
                <a:ea typeface="宋体" charset="0"/>
              </a:rPr>
              <a:t>Both are Ecosystems</a:t>
            </a:r>
          </a:p>
          <a:p>
            <a:pPr algn="ctr" eaLnBrk="1" hangingPunct="1">
              <a:buFont typeface="Wingdings" charset="0"/>
              <a:buNone/>
            </a:pPr>
            <a:endParaRPr lang="en-US" altLang="zh-CN" b="1" i="1">
              <a:latin typeface="Arial" charset="0"/>
              <a:ea typeface="宋体" charset="0"/>
            </a:endParaRPr>
          </a:p>
          <a:p>
            <a:pPr algn="ctr" eaLnBrk="1" hangingPunct="1">
              <a:buFont typeface="Wingdings" charset="0"/>
              <a:buNone/>
            </a:pPr>
            <a:r>
              <a:rPr lang="en-US" altLang="zh-CN" i="1">
                <a:latin typeface="Arial" charset="0"/>
                <a:ea typeface="宋体" charset="0"/>
              </a:rPr>
              <a:t>Semantic Web: interaction between machines</a:t>
            </a:r>
          </a:p>
          <a:p>
            <a:pPr algn="ctr" eaLnBrk="1" hangingPunct="1">
              <a:buFont typeface="Wingdings" charset="0"/>
              <a:buNone/>
            </a:pPr>
            <a:r>
              <a:rPr lang="en-US" altLang="zh-CN" i="1">
                <a:latin typeface="Arial" charset="0"/>
                <a:ea typeface="宋体" charset="0"/>
              </a:rPr>
              <a:t>Social Web: conversations between people</a:t>
            </a:r>
            <a:endParaRPr lang="en-US" altLang="zh-CN">
              <a:latin typeface="Arial" charset="0"/>
              <a:ea typeface="宋体" charset="0"/>
            </a:endParaRPr>
          </a:p>
          <a:p>
            <a:pPr algn="ctr" eaLnBrk="1" hangingPunct="1">
              <a:buFont typeface="Wingdings" charset="0"/>
              <a:buNone/>
            </a:pPr>
            <a:endParaRPr lang="zh-CN" altLang="en-US">
              <a:latin typeface="Arial" charset="0"/>
              <a:ea typeface="宋体" charset="0"/>
            </a:endParaRPr>
          </a:p>
        </p:txBody>
      </p:sp>
      <p:sp>
        <p:nvSpPr>
          <p:cNvPr id="137626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9EC1571-8D70-7B4E-8E89-B0DE24465957}" type="slidenum">
              <a:rPr lang="en-US" altLang="zh-CN" sz="1200">
                <a:latin typeface="Garamond" charset="0"/>
              </a:rPr>
              <a:pPr algn="r" eaLnBrk="1" hangingPunct="1"/>
              <a:t>689</a:t>
            </a:fld>
            <a:endParaRPr lang="en-US" altLang="zh-CN" sz="1200">
              <a:latin typeface="Garamond" charset="0"/>
            </a:endParaRPr>
          </a:p>
        </p:txBody>
      </p:sp>
      <p:sp>
        <p:nvSpPr>
          <p:cNvPr id="1376261" name="Slide Number Placeholder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342CE3A6-3C7C-304E-B2C9-B33521F17D84}" type="slidenum">
              <a:rPr lang="en-US" altLang="zh-CN" sz="1200">
                <a:latin typeface="Garamond" charset="0"/>
              </a:rPr>
              <a:pPr algn="r" eaLnBrk="1" hangingPunct="1"/>
              <a:t>689</a:t>
            </a:fld>
            <a:endParaRPr lang="en-US" altLang="zh-CN" sz="1200">
              <a:latin typeface="Garamond"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79"/>
          <p:cNvSpPr>
            <a:spLocks noGrp="1" noChangeArrowheads="1"/>
          </p:cNvSpPr>
          <p:nvPr>
            <p:ph type="title"/>
          </p:nvPr>
        </p:nvSpPr>
        <p:spPr>
          <a:noFill/>
        </p:spPr>
        <p:txBody>
          <a:bodyPr lIns="90488" tIns="44450" rIns="90488" bIns="44450" anchor="ctr"/>
          <a:lstStyle/>
          <a:p>
            <a:pPr eaLnBrk="1" hangingPunct="1"/>
            <a:r>
              <a:rPr lang="en-US" altLang="zh-CN">
                <a:latin typeface="Garamond" charset="0"/>
                <a:ea typeface="宋体" charset="0"/>
              </a:rPr>
              <a:t>Promised Benefits of </a:t>
            </a:r>
            <a:br>
              <a:rPr lang="en-US" altLang="zh-CN">
                <a:latin typeface="Garamond" charset="0"/>
                <a:ea typeface="宋体" charset="0"/>
              </a:rPr>
            </a:br>
            <a:r>
              <a:rPr lang="en-US" altLang="zh-CN">
                <a:latin typeface="Garamond" charset="0"/>
                <a:ea typeface="宋体" charset="0"/>
              </a:rPr>
              <a:t>Architectural Modeling</a:t>
            </a:r>
          </a:p>
        </p:txBody>
      </p:sp>
      <p:sp>
        <p:nvSpPr>
          <p:cNvPr id="155650" name="Rectangle 4"/>
          <p:cNvSpPr>
            <a:spLocks noGrp="1" noChangeArrowheads="1"/>
          </p:cNvSpPr>
          <p:nvPr>
            <p:ph idx="1"/>
          </p:nvPr>
        </p:nvSpPr>
        <p:spPr>
          <a:xfrm>
            <a:off x="203200" y="4394200"/>
            <a:ext cx="3721100" cy="1765300"/>
          </a:xfrm>
        </p:spPr>
        <p:txBody>
          <a:bodyPr lIns="90488" tIns="44450" rIns="90488" bIns="44450"/>
          <a:lstStyle/>
          <a:p>
            <a:pPr marL="285750" indent="-285750" eaLnBrk="1" hangingPunct="1"/>
            <a:r>
              <a:rPr lang="en-US" altLang="zh-CN" sz="2100">
                <a:latin typeface="Arial" charset="0"/>
                <a:ea typeface="宋体" charset="0"/>
              </a:rPr>
              <a:t>Clarify intentions</a:t>
            </a:r>
          </a:p>
          <a:p>
            <a:pPr marL="285750" indent="-285750" eaLnBrk="1" hangingPunct="1"/>
            <a:r>
              <a:rPr lang="en-US" altLang="zh-CN" sz="2100">
                <a:latin typeface="Arial" charset="0"/>
                <a:ea typeface="宋体" charset="0"/>
              </a:rPr>
              <a:t>Make decisions and implications explicit</a:t>
            </a:r>
          </a:p>
          <a:p>
            <a:pPr marL="285750" indent="-285750" eaLnBrk="1" hangingPunct="1"/>
            <a:r>
              <a:rPr lang="en-US" altLang="zh-CN" sz="2100">
                <a:latin typeface="Arial" charset="0"/>
                <a:ea typeface="宋体" charset="0"/>
              </a:rPr>
              <a:t>Permit system-level analysis</a:t>
            </a:r>
          </a:p>
        </p:txBody>
      </p:sp>
      <p:sp>
        <p:nvSpPr>
          <p:cNvPr id="15565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0029658-D28A-5840-BBA6-39A451632A66}" type="slidenum">
              <a:rPr lang="en-US" altLang="zh-CN" sz="1200">
                <a:latin typeface="Garamond" charset="0"/>
              </a:rPr>
              <a:pPr eaLnBrk="1" hangingPunct="1"/>
              <a:t>69</a:t>
            </a:fld>
            <a:endParaRPr lang="en-US" altLang="zh-CN" sz="1200">
              <a:latin typeface="Garamond" charset="0"/>
            </a:endParaRPr>
          </a:p>
        </p:txBody>
      </p:sp>
      <p:sp>
        <p:nvSpPr>
          <p:cNvPr id="155652" name="Rectangle 2"/>
          <p:cNvSpPr>
            <a:spLocks noChangeArrowheads="1"/>
          </p:cNvSpPr>
          <p:nvPr/>
        </p:nvSpPr>
        <p:spPr bwMode="auto">
          <a:xfrm>
            <a:off x="685800" y="6375400"/>
            <a:ext cx="190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zh-CN" altLang="en-US"/>
          </a:p>
        </p:txBody>
      </p:sp>
      <p:sp>
        <p:nvSpPr>
          <p:cNvPr id="155653" name="Rectangle 3"/>
          <p:cNvSpPr>
            <a:spLocks noChangeArrowheads="1"/>
          </p:cNvSpPr>
          <p:nvPr/>
        </p:nvSpPr>
        <p:spPr bwMode="auto">
          <a:xfrm>
            <a:off x="3124200" y="6359525"/>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endParaRPr lang="zh-CN" altLang="en-US"/>
          </a:p>
        </p:txBody>
      </p:sp>
      <p:grpSp>
        <p:nvGrpSpPr>
          <p:cNvPr id="155654" name="Group 5"/>
          <p:cNvGrpSpPr>
            <a:grpSpLocks/>
          </p:cNvGrpSpPr>
          <p:nvPr/>
        </p:nvGrpSpPr>
        <p:grpSpPr bwMode="auto">
          <a:xfrm>
            <a:off x="342900" y="1720850"/>
            <a:ext cx="8148638" cy="4473575"/>
            <a:chOff x="216" y="1084"/>
            <a:chExt cx="5133" cy="2818"/>
          </a:xfrm>
        </p:grpSpPr>
        <p:sp>
          <p:nvSpPr>
            <p:cNvPr id="72773" name="Rectangle 6"/>
            <p:cNvSpPr>
              <a:spLocks noChangeArrowheads="1"/>
            </p:cNvSpPr>
            <p:nvPr/>
          </p:nvSpPr>
          <p:spPr bwMode="auto">
            <a:xfrm>
              <a:off x="245" y="1084"/>
              <a:ext cx="844" cy="460"/>
            </a:xfrm>
            <a:prstGeom prst="rect">
              <a:avLst/>
            </a:prstGeom>
            <a:solidFill>
              <a:schemeClr val="bg1"/>
            </a:solidFill>
            <a:ln w="12700">
              <a:solidFill>
                <a:schemeClr val="hlink"/>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p>
          </p:txBody>
        </p:sp>
        <p:sp>
          <p:nvSpPr>
            <p:cNvPr id="72774" name="Rectangle 7"/>
            <p:cNvSpPr>
              <a:spLocks noChangeArrowheads="1"/>
            </p:cNvSpPr>
            <p:nvPr/>
          </p:nvSpPr>
          <p:spPr bwMode="auto">
            <a:xfrm>
              <a:off x="1097" y="1552"/>
              <a:ext cx="844" cy="460"/>
            </a:xfrm>
            <a:prstGeom prst="rect">
              <a:avLst/>
            </a:prstGeom>
            <a:solidFill>
              <a:srgbClr val="A2C1FE"/>
            </a:solidFill>
            <a:ln w="12700">
              <a:solidFill>
                <a:schemeClr val="hlink"/>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p>
          </p:txBody>
        </p:sp>
        <p:sp>
          <p:nvSpPr>
            <p:cNvPr id="72775" name="Rectangle 8"/>
            <p:cNvSpPr>
              <a:spLocks noChangeArrowheads="1"/>
            </p:cNvSpPr>
            <p:nvPr/>
          </p:nvSpPr>
          <p:spPr bwMode="auto">
            <a:xfrm>
              <a:off x="1949" y="2026"/>
              <a:ext cx="844" cy="460"/>
            </a:xfrm>
            <a:prstGeom prst="rect">
              <a:avLst/>
            </a:prstGeom>
            <a:solidFill>
              <a:schemeClr val="bg1"/>
            </a:solidFill>
            <a:ln w="12700">
              <a:solidFill>
                <a:schemeClr val="hlink"/>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p>
          </p:txBody>
        </p:sp>
        <p:sp>
          <p:nvSpPr>
            <p:cNvPr id="72776" name="Rectangle 9"/>
            <p:cNvSpPr>
              <a:spLocks noChangeArrowheads="1"/>
            </p:cNvSpPr>
            <p:nvPr/>
          </p:nvSpPr>
          <p:spPr bwMode="auto">
            <a:xfrm>
              <a:off x="2801" y="2500"/>
              <a:ext cx="844" cy="460"/>
            </a:xfrm>
            <a:prstGeom prst="rect">
              <a:avLst/>
            </a:prstGeom>
            <a:solidFill>
              <a:schemeClr val="bg1"/>
            </a:solidFill>
            <a:ln w="12700">
              <a:solidFill>
                <a:schemeClr val="hlink"/>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p>
          </p:txBody>
        </p:sp>
        <p:sp>
          <p:nvSpPr>
            <p:cNvPr id="72777" name="Rectangle 10"/>
            <p:cNvSpPr>
              <a:spLocks noChangeArrowheads="1"/>
            </p:cNvSpPr>
            <p:nvPr/>
          </p:nvSpPr>
          <p:spPr bwMode="auto">
            <a:xfrm>
              <a:off x="3653" y="2968"/>
              <a:ext cx="844" cy="460"/>
            </a:xfrm>
            <a:prstGeom prst="rect">
              <a:avLst/>
            </a:prstGeom>
            <a:solidFill>
              <a:schemeClr val="bg1"/>
            </a:solidFill>
            <a:ln w="12700">
              <a:solidFill>
                <a:schemeClr val="hlink"/>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p>
          </p:txBody>
        </p:sp>
        <p:sp>
          <p:nvSpPr>
            <p:cNvPr id="72778" name="Rectangle 11"/>
            <p:cNvSpPr>
              <a:spLocks noChangeArrowheads="1"/>
            </p:cNvSpPr>
            <p:nvPr/>
          </p:nvSpPr>
          <p:spPr bwMode="auto">
            <a:xfrm>
              <a:off x="4505" y="3442"/>
              <a:ext cx="844" cy="460"/>
            </a:xfrm>
            <a:prstGeom prst="rect">
              <a:avLst/>
            </a:prstGeom>
            <a:solidFill>
              <a:srgbClr val="E3BEFF"/>
            </a:solidFill>
            <a:ln w="12700">
              <a:solidFill>
                <a:schemeClr val="hlink"/>
              </a:solidFill>
              <a:miter lim="800000"/>
              <a:headEnd/>
              <a:tailEnd/>
            </a:ln>
            <a:effectLst>
              <a:outerShdw blurRad="63500" dist="107763" dir="2700000" algn="ctr" rotWithShape="0">
                <a:schemeClr val="bg2">
                  <a:alpha val="74998"/>
                </a:schemeClr>
              </a:outerShdw>
            </a:effectLst>
          </p:spPr>
          <p:txBody>
            <a:bodyPr wrap="none" anchor="ctr"/>
            <a:lstStyle/>
            <a:p>
              <a:pPr>
                <a:defRPr/>
              </a:pPr>
              <a:endParaRPr lang="zh-CN" altLang="en-US"/>
            </a:p>
          </p:txBody>
        </p:sp>
        <p:sp>
          <p:nvSpPr>
            <p:cNvPr id="155722" name="Rectangle 12"/>
            <p:cNvSpPr>
              <a:spLocks noChangeArrowheads="1"/>
            </p:cNvSpPr>
            <p:nvPr/>
          </p:nvSpPr>
          <p:spPr bwMode="auto">
            <a:xfrm>
              <a:off x="216" y="1208"/>
              <a:ext cx="915"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500" b="1"/>
                <a:t>Requirements</a:t>
              </a:r>
            </a:p>
          </p:txBody>
        </p:sp>
        <p:sp>
          <p:nvSpPr>
            <p:cNvPr id="155723" name="Rectangle 13"/>
            <p:cNvSpPr>
              <a:spLocks noChangeArrowheads="1"/>
            </p:cNvSpPr>
            <p:nvPr/>
          </p:nvSpPr>
          <p:spPr bwMode="auto">
            <a:xfrm>
              <a:off x="1101" y="1688"/>
              <a:ext cx="822"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500" b="1"/>
                <a:t>Architecture</a:t>
              </a:r>
            </a:p>
          </p:txBody>
        </p:sp>
        <p:sp>
          <p:nvSpPr>
            <p:cNvPr id="155724" name="Rectangle 14"/>
            <p:cNvSpPr>
              <a:spLocks noChangeArrowheads="1"/>
            </p:cNvSpPr>
            <p:nvPr/>
          </p:nvSpPr>
          <p:spPr bwMode="auto">
            <a:xfrm>
              <a:off x="2095" y="2168"/>
              <a:ext cx="514"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500" b="1"/>
                <a:t>Design</a:t>
              </a:r>
            </a:p>
          </p:txBody>
        </p:sp>
        <p:sp>
          <p:nvSpPr>
            <p:cNvPr id="155725" name="Rectangle 15"/>
            <p:cNvSpPr>
              <a:spLocks noChangeArrowheads="1"/>
            </p:cNvSpPr>
            <p:nvPr/>
          </p:nvSpPr>
          <p:spPr bwMode="auto">
            <a:xfrm>
              <a:off x="2862" y="2636"/>
              <a:ext cx="733"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500" b="1"/>
                <a:t>Code/Integ</a:t>
              </a:r>
            </a:p>
          </p:txBody>
        </p:sp>
        <p:sp>
          <p:nvSpPr>
            <p:cNvPr id="155726" name="Rectangle 16"/>
            <p:cNvSpPr>
              <a:spLocks noChangeArrowheads="1"/>
            </p:cNvSpPr>
            <p:nvPr/>
          </p:nvSpPr>
          <p:spPr bwMode="auto">
            <a:xfrm>
              <a:off x="3532" y="3082"/>
              <a:ext cx="1086"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spAutoFit/>
            </a:bodyPr>
            <a:lstStyle/>
            <a:p>
              <a:pPr algn="ctr" eaLnBrk="0" hangingPunct="0"/>
              <a:r>
                <a:rPr lang="en-US" altLang="zh-CN" sz="1500" b="1"/>
                <a:t>Test/Accept</a:t>
              </a:r>
            </a:p>
          </p:txBody>
        </p:sp>
        <p:sp>
          <p:nvSpPr>
            <p:cNvPr id="155727" name="Rectangle 17"/>
            <p:cNvSpPr>
              <a:spLocks noChangeArrowheads="1"/>
            </p:cNvSpPr>
            <p:nvPr/>
          </p:nvSpPr>
          <p:spPr bwMode="auto">
            <a:xfrm>
              <a:off x="4500" y="3596"/>
              <a:ext cx="841" cy="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1500" b="1"/>
                <a:t>Maintenance</a:t>
              </a:r>
            </a:p>
          </p:txBody>
        </p:sp>
      </p:grpSp>
      <p:sp>
        <p:nvSpPr>
          <p:cNvPr id="155655" name="Line 18"/>
          <p:cNvSpPr>
            <a:spLocks noChangeShapeType="1"/>
          </p:cNvSpPr>
          <p:nvPr/>
        </p:nvSpPr>
        <p:spPr bwMode="auto">
          <a:xfrm flipV="1">
            <a:off x="1468438" y="3373438"/>
            <a:ext cx="474662" cy="893762"/>
          </a:xfrm>
          <a:prstGeom prst="line">
            <a:avLst/>
          </a:prstGeom>
          <a:noFill/>
          <a:ln w="76200">
            <a:solidFill>
              <a:schemeClr val="tx2"/>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55656" name="Rectangle 19"/>
          <p:cNvSpPr>
            <a:spLocks noChangeArrowheads="1"/>
          </p:cNvSpPr>
          <p:nvPr/>
        </p:nvSpPr>
        <p:spPr bwMode="auto">
          <a:xfrm>
            <a:off x="3973513" y="1574800"/>
            <a:ext cx="1593850" cy="293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11125" tIns="55562" rIns="111125" bIns="55562">
            <a:spAutoFit/>
          </a:bodyPr>
          <a:lstStyle/>
          <a:p>
            <a:pPr defTabSz="1096963" eaLnBrk="0" hangingPunct="0"/>
            <a:r>
              <a:rPr lang="en-US" altLang="zh-CN" sz="1200" b="1">
                <a:solidFill>
                  <a:srgbClr val="00FF00"/>
                </a:solidFill>
              </a:rPr>
              <a:t>test &amp; debug (28%)</a:t>
            </a:r>
          </a:p>
        </p:txBody>
      </p:sp>
      <p:grpSp>
        <p:nvGrpSpPr>
          <p:cNvPr id="155657" name="Group 20"/>
          <p:cNvGrpSpPr>
            <a:grpSpLocks/>
          </p:cNvGrpSpPr>
          <p:nvPr/>
        </p:nvGrpSpPr>
        <p:grpSpPr bwMode="auto">
          <a:xfrm>
            <a:off x="4211638" y="1314450"/>
            <a:ext cx="4579937" cy="2419350"/>
            <a:chOff x="2653" y="828"/>
            <a:chExt cx="2885" cy="1524"/>
          </a:xfrm>
        </p:grpSpPr>
        <p:sp>
          <p:nvSpPr>
            <p:cNvPr id="155660" name="Rectangle 21"/>
            <p:cNvSpPr>
              <a:spLocks noChangeArrowheads="1"/>
            </p:cNvSpPr>
            <p:nvPr/>
          </p:nvSpPr>
          <p:spPr bwMode="auto">
            <a:xfrm>
              <a:off x="4316" y="837"/>
              <a:ext cx="924"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11125" tIns="55562" rIns="111125" bIns="55562">
              <a:spAutoFit/>
            </a:bodyPr>
            <a:lstStyle/>
            <a:p>
              <a:pPr defTabSz="1096963" eaLnBrk="0" hangingPunct="0"/>
              <a:r>
                <a:rPr lang="en-US" altLang="zh-CN" sz="1200" b="1" i="1">
                  <a:solidFill>
                    <a:srgbClr val="FC0128"/>
                  </a:solidFill>
                </a:rPr>
                <a:t>review document</a:t>
              </a:r>
            </a:p>
          </p:txBody>
        </p:sp>
        <p:sp>
          <p:nvSpPr>
            <p:cNvPr id="155661" name="Rectangle 22"/>
            <p:cNvSpPr>
              <a:spLocks noChangeArrowheads="1"/>
            </p:cNvSpPr>
            <p:nvPr/>
          </p:nvSpPr>
          <p:spPr bwMode="auto">
            <a:xfrm>
              <a:off x="5142" y="828"/>
              <a:ext cx="396"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11125" tIns="55562" rIns="111125" bIns="55562">
              <a:spAutoFit/>
            </a:bodyPr>
            <a:lstStyle/>
            <a:p>
              <a:pPr defTabSz="1096963" eaLnBrk="0" hangingPunct="0"/>
              <a:r>
                <a:rPr lang="en-US" altLang="zh-CN" sz="1200" b="1">
                  <a:solidFill>
                    <a:srgbClr val="FC0128"/>
                  </a:solidFill>
                </a:rPr>
                <a:t>  (6%)</a:t>
              </a:r>
            </a:p>
          </p:txBody>
        </p:sp>
        <p:sp>
          <p:nvSpPr>
            <p:cNvPr id="155662" name="Rectangle 23"/>
            <p:cNvSpPr>
              <a:spLocks noChangeArrowheads="1"/>
            </p:cNvSpPr>
            <p:nvPr/>
          </p:nvSpPr>
          <p:spPr bwMode="auto">
            <a:xfrm>
              <a:off x="4479" y="2033"/>
              <a:ext cx="647"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11125" tIns="55562" rIns="111125" bIns="55562">
              <a:spAutoFit/>
            </a:bodyPr>
            <a:lstStyle/>
            <a:p>
              <a:pPr defTabSz="1096963" eaLnBrk="0" hangingPunct="0"/>
              <a:r>
                <a:rPr lang="en-US" altLang="zh-CN" sz="1200" b="1" i="1">
                  <a:solidFill>
                    <a:srgbClr val="FC0128"/>
                  </a:solidFill>
                </a:rPr>
                <a:t>trace logic </a:t>
              </a:r>
            </a:p>
          </p:txBody>
        </p:sp>
        <p:sp>
          <p:nvSpPr>
            <p:cNvPr id="155663" name="Rectangle 24"/>
            <p:cNvSpPr>
              <a:spLocks noChangeArrowheads="1"/>
            </p:cNvSpPr>
            <p:nvPr/>
          </p:nvSpPr>
          <p:spPr bwMode="auto">
            <a:xfrm>
              <a:off x="5006" y="2033"/>
              <a:ext cx="422"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11125" tIns="55562" rIns="111125" bIns="55562">
              <a:spAutoFit/>
            </a:bodyPr>
            <a:lstStyle/>
            <a:p>
              <a:pPr defTabSz="1096963" eaLnBrk="0" hangingPunct="0"/>
              <a:r>
                <a:rPr lang="en-US" altLang="zh-CN" sz="1200" b="1">
                  <a:solidFill>
                    <a:srgbClr val="FC0128"/>
                  </a:solidFill>
                </a:rPr>
                <a:t> (23%)</a:t>
              </a:r>
            </a:p>
          </p:txBody>
        </p:sp>
        <p:sp>
          <p:nvSpPr>
            <p:cNvPr id="155664" name="Rectangle 25"/>
            <p:cNvSpPr>
              <a:spLocks noChangeArrowheads="1"/>
            </p:cNvSpPr>
            <p:nvPr/>
          </p:nvSpPr>
          <p:spPr bwMode="auto">
            <a:xfrm>
              <a:off x="3036" y="2167"/>
              <a:ext cx="1265"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11125" tIns="55562" rIns="111125" bIns="55562">
              <a:spAutoFit/>
            </a:bodyPr>
            <a:lstStyle/>
            <a:p>
              <a:pPr defTabSz="1096963" eaLnBrk="0" hangingPunct="0"/>
              <a:r>
                <a:rPr lang="en-US" altLang="zh-CN" sz="1200" b="1">
                  <a:solidFill>
                    <a:srgbClr val="00FF00"/>
                  </a:solidFill>
                </a:rPr>
                <a:t>implement change (19%)</a:t>
              </a:r>
            </a:p>
          </p:txBody>
        </p:sp>
        <p:sp>
          <p:nvSpPr>
            <p:cNvPr id="155665" name="Rectangle 26"/>
            <p:cNvSpPr>
              <a:spLocks noChangeArrowheads="1"/>
            </p:cNvSpPr>
            <p:nvPr/>
          </p:nvSpPr>
          <p:spPr bwMode="auto">
            <a:xfrm>
              <a:off x="2653" y="864"/>
              <a:ext cx="1170"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11125" tIns="55562" rIns="111125" bIns="55562">
              <a:spAutoFit/>
            </a:bodyPr>
            <a:lstStyle/>
            <a:p>
              <a:pPr defTabSz="1096963" eaLnBrk="0" hangingPunct="0"/>
              <a:r>
                <a:rPr lang="en-US" altLang="zh-CN" sz="1200" b="1">
                  <a:solidFill>
                    <a:srgbClr val="00FF00"/>
                  </a:solidFill>
                </a:rPr>
                <a:t>update document (6%)</a:t>
              </a:r>
            </a:p>
          </p:txBody>
        </p:sp>
        <p:sp>
          <p:nvSpPr>
            <p:cNvPr id="155666" name="Line 27"/>
            <p:cNvSpPr>
              <a:spLocks noChangeShapeType="1"/>
            </p:cNvSpPr>
            <p:nvPr/>
          </p:nvSpPr>
          <p:spPr bwMode="auto">
            <a:xfrm flipH="1">
              <a:off x="4233" y="909"/>
              <a:ext cx="378" cy="176"/>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12700">
                  <a:solidFill>
                    <a:srgbClr val="000000"/>
                  </a:solidFill>
                  <a:round/>
                  <a:headEnd/>
                  <a:tailEnd/>
                </a14:hiddenLine>
              </a:ext>
            </a:extLst>
          </p:spPr>
          <p:txBody>
            <a:bodyPr wrap="none" anchor="ctr"/>
            <a:lstStyle/>
            <a:p>
              <a:endParaRPr lang="en-US"/>
            </a:p>
          </p:txBody>
        </p:sp>
        <p:sp>
          <p:nvSpPr>
            <p:cNvPr id="155667" name="Line 28"/>
            <p:cNvSpPr>
              <a:spLocks noChangeShapeType="1"/>
            </p:cNvSpPr>
            <p:nvPr/>
          </p:nvSpPr>
          <p:spPr bwMode="auto">
            <a:xfrm flipH="1">
              <a:off x="4564" y="1216"/>
              <a:ext cx="240" cy="95"/>
            </a:xfrm>
            <a:prstGeom prst="line">
              <a:avLst/>
            </a:prstGeom>
            <a:noFill/>
            <a:ln w="127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55668" name="Line 29"/>
            <p:cNvSpPr>
              <a:spLocks noChangeShapeType="1"/>
            </p:cNvSpPr>
            <p:nvPr/>
          </p:nvSpPr>
          <p:spPr bwMode="auto">
            <a:xfrm flipH="1" flipV="1">
              <a:off x="4541" y="1825"/>
              <a:ext cx="365" cy="220"/>
            </a:xfrm>
            <a:prstGeom prst="line">
              <a:avLst/>
            </a:prstGeom>
            <a:noFill/>
            <a:ln w="12700">
              <a:solidFill>
                <a:srgbClr val="FC0128"/>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55669" name="Line 30"/>
            <p:cNvSpPr>
              <a:spLocks noChangeShapeType="1"/>
            </p:cNvSpPr>
            <p:nvPr/>
          </p:nvSpPr>
          <p:spPr bwMode="auto">
            <a:xfrm flipV="1">
              <a:off x="3468" y="1925"/>
              <a:ext cx="196" cy="185"/>
            </a:xfrm>
            <a:prstGeom prst="line">
              <a:avLst/>
            </a:prstGeom>
            <a:noFill/>
            <a:ln w="12700">
              <a:solidFill>
                <a:srgbClr val="00FF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55670" name="Line 31"/>
            <p:cNvSpPr>
              <a:spLocks noChangeShapeType="1"/>
            </p:cNvSpPr>
            <p:nvPr/>
          </p:nvSpPr>
          <p:spPr bwMode="auto">
            <a:xfrm>
              <a:off x="2933" y="1205"/>
              <a:ext cx="296" cy="137"/>
            </a:xfrm>
            <a:prstGeom prst="line">
              <a:avLst/>
            </a:prstGeom>
            <a:noFill/>
            <a:ln w="12700">
              <a:solidFill>
                <a:srgbClr val="00FF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55671" name="Line 32"/>
            <p:cNvSpPr>
              <a:spLocks noChangeShapeType="1"/>
            </p:cNvSpPr>
            <p:nvPr/>
          </p:nvSpPr>
          <p:spPr bwMode="auto">
            <a:xfrm>
              <a:off x="3461" y="1013"/>
              <a:ext cx="339" cy="129"/>
            </a:xfrm>
            <a:prstGeom prst="line">
              <a:avLst/>
            </a:prstGeom>
            <a:noFill/>
            <a:ln w="12700">
              <a:solidFill>
                <a:srgbClr val="00FF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55672" name="Arc 33"/>
            <p:cNvSpPr>
              <a:spLocks/>
            </p:cNvSpPr>
            <p:nvPr/>
          </p:nvSpPr>
          <p:spPr bwMode="auto">
            <a:xfrm>
              <a:off x="3989" y="1327"/>
              <a:ext cx="210" cy="254"/>
            </a:xfrm>
            <a:custGeom>
              <a:avLst/>
              <a:gdLst>
                <a:gd name="T0" fmla="*/ 0 w 7698"/>
                <a:gd name="T1" fmla="*/ 0 h 21600"/>
                <a:gd name="T2" fmla="*/ 0 w 7698"/>
                <a:gd name="T3" fmla="*/ 0 h 21600"/>
                <a:gd name="T4" fmla="*/ 0 w 7698"/>
                <a:gd name="T5" fmla="*/ 0 h 21600"/>
                <a:gd name="T6" fmla="*/ 0 60000 65536"/>
                <a:gd name="T7" fmla="*/ 0 60000 65536"/>
                <a:gd name="T8" fmla="*/ 0 60000 65536"/>
                <a:gd name="T9" fmla="*/ 0 w 7698"/>
                <a:gd name="T10" fmla="*/ 0 h 21600"/>
                <a:gd name="T11" fmla="*/ 7698 w 7698"/>
                <a:gd name="T12" fmla="*/ 21600 h 21600"/>
              </a:gdLst>
              <a:ahLst/>
              <a:cxnLst>
                <a:cxn ang="T6">
                  <a:pos x="T0" y="T1"/>
                </a:cxn>
                <a:cxn ang="T7">
                  <a:pos x="T2" y="T3"/>
                </a:cxn>
                <a:cxn ang="T8">
                  <a:pos x="T4" y="T5"/>
                </a:cxn>
              </a:cxnLst>
              <a:rect l="T9" t="T10" r="T11" b="T12"/>
              <a:pathLst>
                <a:path w="7698" h="21600" fill="none" extrusionOk="0">
                  <a:moveTo>
                    <a:pt x="0" y="0"/>
                  </a:moveTo>
                  <a:cubicBezTo>
                    <a:pt x="12" y="0"/>
                    <a:pt x="24" y="-1"/>
                    <a:pt x="37" y="0"/>
                  </a:cubicBezTo>
                  <a:cubicBezTo>
                    <a:pt x="2654" y="0"/>
                    <a:pt x="5250" y="475"/>
                    <a:pt x="7697" y="1404"/>
                  </a:cubicBezTo>
                </a:path>
                <a:path w="7698" h="21600" stroke="0" extrusionOk="0">
                  <a:moveTo>
                    <a:pt x="0" y="0"/>
                  </a:moveTo>
                  <a:cubicBezTo>
                    <a:pt x="12" y="0"/>
                    <a:pt x="24" y="-1"/>
                    <a:pt x="37" y="0"/>
                  </a:cubicBezTo>
                  <a:cubicBezTo>
                    <a:pt x="2654" y="0"/>
                    <a:pt x="5250" y="475"/>
                    <a:pt x="7697" y="1404"/>
                  </a:cubicBezTo>
                  <a:lnTo>
                    <a:pt x="37" y="21600"/>
                  </a:lnTo>
                  <a:lnTo>
                    <a:pt x="0" y="0"/>
                  </a:lnTo>
                  <a:close/>
                </a:path>
              </a:pathLst>
            </a:custGeom>
            <a:solidFill>
              <a:srgbClr val="F95AB7"/>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p>
              <a:endParaRPr lang="en-US"/>
            </a:p>
          </p:txBody>
        </p:sp>
        <p:sp>
          <p:nvSpPr>
            <p:cNvPr id="155673" name="Freeform 34" descr="Dark upward diagonal"/>
            <p:cNvSpPr>
              <a:spLocks/>
            </p:cNvSpPr>
            <p:nvPr/>
          </p:nvSpPr>
          <p:spPr bwMode="auto">
            <a:xfrm>
              <a:off x="3994" y="1187"/>
              <a:ext cx="201" cy="382"/>
            </a:xfrm>
            <a:custGeom>
              <a:avLst/>
              <a:gdLst>
                <a:gd name="T0" fmla="*/ 0 w 201"/>
                <a:gd name="T1" fmla="*/ 230 h 382"/>
                <a:gd name="T2" fmla="*/ 195 w 201"/>
                <a:gd name="T3" fmla="*/ 0 h 382"/>
                <a:gd name="T4" fmla="*/ 200 w 201"/>
                <a:gd name="T5" fmla="*/ 0 h 382"/>
                <a:gd name="T6" fmla="*/ 200 w 201"/>
                <a:gd name="T7" fmla="*/ 151 h 382"/>
                <a:gd name="T8" fmla="*/ 0 w 201"/>
                <a:gd name="T9" fmla="*/ 381 h 382"/>
                <a:gd name="T10" fmla="*/ 0 w 201"/>
                <a:gd name="T11" fmla="*/ 230 h 382"/>
                <a:gd name="T12" fmla="*/ 0 60000 65536"/>
                <a:gd name="T13" fmla="*/ 0 60000 65536"/>
                <a:gd name="T14" fmla="*/ 0 60000 65536"/>
                <a:gd name="T15" fmla="*/ 0 60000 65536"/>
                <a:gd name="T16" fmla="*/ 0 60000 65536"/>
                <a:gd name="T17" fmla="*/ 0 60000 65536"/>
                <a:gd name="T18" fmla="*/ 0 w 201"/>
                <a:gd name="T19" fmla="*/ 0 h 382"/>
                <a:gd name="T20" fmla="*/ 201 w 201"/>
                <a:gd name="T21" fmla="*/ 382 h 382"/>
              </a:gdLst>
              <a:ahLst/>
              <a:cxnLst>
                <a:cxn ang="T12">
                  <a:pos x="T0" y="T1"/>
                </a:cxn>
                <a:cxn ang="T13">
                  <a:pos x="T2" y="T3"/>
                </a:cxn>
                <a:cxn ang="T14">
                  <a:pos x="T4" y="T5"/>
                </a:cxn>
                <a:cxn ang="T15">
                  <a:pos x="T6" y="T7"/>
                </a:cxn>
                <a:cxn ang="T16">
                  <a:pos x="T8" y="T9"/>
                </a:cxn>
                <a:cxn ang="T17">
                  <a:pos x="T10" y="T11"/>
                </a:cxn>
              </a:cxnLst>
              <a:rect l="T18" t="T19" r="T20" b="T21"/>
              <a:pathLst>
                <a:path w="201" h="382">
                  <a:moveTo>
                    <a:pt x="0" y="230"/>
                  </a:moveTo>
                  <a:lnTo>
                    <a:pt x="195" y="0"/>
                  </a:lnTo>
                  <a:lnTo>
                    <a:pt x="200" y="0"/>
                  </a:lnTo>
                  <a:lnTo>
                    <a:pt x="200" y="151"/>
                  </a:lnTo>
                  <a:lnTo>
                    <a:pt x="0" y="381"/>
                  </a:lnTo>
                  <a:lnTo>
                    <a:pt x="0" y="230"/>
                  </a:lnTo>
                </a:path>
              </a:pathLst>
            </a:custGeom>
            <a:pattFill prst="dkUpDiag">
              <a:fgClr>
                <a:schemeClr val="tx1"/>
              </a:fgClr>
              <a:bgClr>
                <a:schemeClr val="bg1"/>
              </a:bgClr>
            </a:patt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en-US"/>
            </a:p>
          </p:txBody>
        </p:sp>
        <p:sp>
          <p:nvSpPr>
            <p:cNvPr id="155674" name="Freeform 35"/>
            <p:cNvSpPr>
              <a:spLocks/>
            </p:cNvSpPr>
            <p:nvPr/>
          </p:nvSpPr>
          <p:spPr bwMode="auto">
            <a:xfrm>
              <a:off x="3994" y="1187"/>
              <a:ext cx="205" cy="389"/>
            </a:xfrm>
            <a:custGeom>
              <a:avLst/>
              <a:gdLst>
                <a:gd name="T0" fmla="*/ 0 w 205"/>
                <a:gd name="T1" fmla="*/ 234 h 389"/>
                <a:gd name="T2" fmla="*/ 204 w 205"/>
                <a:gd name="T3" fmla="*/ 0 h 389"/>
                <a:gd name="T4" fmla="*/ 204 w 205"/>
                <a:gd name="T5" fmla="*/ 154 h 389"/>
                <a:gd name="T6" fmla="*/ 0 w 205"/>
                <a:gd name="T7" fmla="*/ 388 h 389"/>
                <a:gd name="T8" fmla="*/ 0 w 205"/>
                <a:gd name="T9" fmla="*/ 234 h 389"/>
                <a:gd name="T10" fmla="*/ 0 60000 65536"/>
                <a:gd name="T11" fmla="*/ 0 60000 65536"/>
                <a:gd name="T12" fmla="*/ 0 60000 65536"/>
                <a:gd name="T13" fmla="*/ 0 60000 65536"/>
                <a:gd name="T14" fmla="*/ 0 60000 65536"/>
                <a:gd name="T15" fmla="*/ 0 w 205"/>
                <a:gd name="T16" fmla="*/ 0 h 389"/>
                <a:gd name="T17" fmla="*/ 205 w 205"/>
                <a:gd name="T18" fmla="*/ 389 h 389"/>
              </a:gdLst>
              <a:ahLst/>
              <a:cxnLst>
                <a:cxn ang="T10">
                  <a:pos x="T0" y="T1"/>
                </a:cxn>
                <a:cxn ang="T11">
                  <a:pos x="T2" y="T3"/>
                </a:cxn>
                <a:cxn ang="T12">
                  <a:pos x="T4" y="T5"/>
                </a:cxn>
                <a:cxn ang="T13">
                  <a:pos x="T6" y="T7"/>
                </a:cxn>
                <a:cxn ang="T14">
                  <a:pos x="T8" y="T9"/>
                </a:cxn>
              </a:cxnLst>
              <a:rect l="T15" t="T16" r="T17" b="T18"/>
              <a:pathLst>
                <a:path w="205" h="389">
                  <a:moveTo>
                    <a:pt x="0" y="234"/>
                  </a:moveTo>
                  <a:lnTo>
                    <a:pt x="204" y="0"/>
                  </a:lnTo>
                  <a:lnTo>
                    <a:pt x="204" y="154"/>
                  </a:lnTo>
                  <a:lnTo>
                    <a:pt x="0" y="388"/>
                  </a:lnTo>
                  <a:lnTo>
                    <a:pt x="0" y="234"/>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5675" name="Arc 36"/>
            <p:cNvSpPr>
              <a:spLocks/>
            </p:cNvSpPr>
            <p:nvPr/>
          </p:nvSpPr>
          <p:spPr bwMode="auto">
            <a:xfrm>
              <a:off x="3728" y="1327"/>
              <a:ext cx="219" cy="254"/>
            </a:xfrm>
            <a:custGeom>
              <a:avLst/>
              <a:gdLst>
                <a:gd name="T0" fmla="*/ 0 w 8049"/>
                <a:gd name="T1" fmla="*/ 0 h 21600"/>
                <a:gd name="T2" fmla="*/ 0 w 8049"/>
                <a:gd name="T3" fmla="*/ 0 h 21600"/>
                <a:gd name="T4" fmla="*/ 0 w 8049"/>
                <a:gd name="T5" fmla="*/ 0 h 21600"/>
                <a:gd name="T6" fmla="*/ 0 60000 65536"/>
                <a:gd name="T7" fmla="*/ 0 60000 65536"/>
                <a:gd name="T8" fmla="*/ 0 60000 65536"/>
                <a:gd name="T9" fmla="*/ 0 w 8049"/>
                <a:gd name="T10" fmla="*/ 0 h 21600"/>
                <a:gd name="T11" fmla="*/ 8049 w 8049"/>
                <a:gd name="T12" fmla="*/ 21600 h 21600"/>
              </a:gdLst>
              <a:ahLst/>
              <a:cxnLst>
                <a:cxn ang="T6">
                  <a:pos x="T0" y="T1"/>
                </a:cxn>
                <a:cxn ang="T7">
                  <a:pos x="T2" y="T3"/>
                </a:cxn>
                <a:cxn ang="T8">
                  <a:pos x="T4" y="T5"/>
                </a:cxn>
              </a:cxnLst>
              <a:rect l="T9" t="T10" r="T11" b="T12"/>
              <a:pathLst>
                <a:path w="8049" h="21600" fill="none" extrusionOk="0">
                  <a:moveTo>
                    <a:pt x="-1" y="1555"/>
                  </a:moveTo>
                  <a:cubicBezTo>
                    <a:pt x="2547" y="532"/>
                    <a:pt x="5266" y="4"/>
                    <a:pt x="8012" y="0"/>
                  </a:cubicBezTo>
                </a:path>
                <a:path w="8049" h="21600" stroke="0" extrusionOk="0">
                  <a:moveTo>
                    <a:pt x="-1" y="1555"/>
                  </a:moveTo>
                  <a:cubicBezTo>
                    <a:pt x="2547" y="532"/>
                    <a:pt x="5266" y="4"/>
                    <a:pt x="8012" y="0"/>
                  </a:cubicBezTo>
                  <a:lnTo>
                    <a:pt x="8049" y="21600"/>
                  </a:lnTo>
                  <a:lnTo>
                    <a:pt x="-1" y="1555"/>
                  </a:lnTo>
                  <a:close/>
                </a:path>
              </a:pathLst>
            </a:custGeom>
            <a:solidFill>
              <a:srgbClr val="00AE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p>
              <a:endParaRPr lang="en-US"/>
            </a:p>
          </p:txBody>
        </p:sp>
        <p:sp>
          <p:nvSpPr>
            <p:cNvPr id="155676" name="Freeform 37" descr="Wide downward diagonal"/>
            <p:cNvSpPr>
              <a:spLocks/>
            </p:cNvSpPr>
            <p:nvPr/>
          </p:nvSpPr>
          <p:spPr bwMode="auto">
            <a:xfrm>
              <a:off x="3725" y="1187"/>
              <a:ext cx="224" cy="389"/>
            </a:xfrm>
            <a:custGeom>
              <a:avLst/>
              <a:gdLst>
                <a:gd name="T0" fmla="*/ 223 w 224"/>
                <a:gd name="T1" fmla="*/ 234 h 389"/>
                <a:gd name="T2" fmla="*/ 0 w 224"/>
                <a:gd name="T3" fmla="*/ 0 h 389"/>
                <a:gd name="T4" fmla="*/ 0 w 224"/>
                <a:gd name="T5" fmla="*/ 154 h 389"/>
                <a:gd name="T6" fmla="*/ 223 w 224"/>
                <a:gd name="T7" fmla="*/ 388 h 389"/>
                <a:gd name="T8" fmla="*/ 223 w 224"/>
                <a:gd name="T9" fmla="*/ 234 h 389"/>
                <a:gd name="T10" fmla="*/ 0 60000 65536"/>
                <a:gd name="T11" fmla="*/ 0 60000 65536"/>
                <a:gd name="T12" fmla="*/ 0 60000 65536"/>
                <a:gd name="T13" fmla="*/ 0 60000 65536"/>
                <a:gd name="T14" fmla="*/ 0 60000 65536"/>
                <a:gd name="T15" fmla="*/ 0 w 224"/>
                <a:gd name="T16" fmla="*/ 0 h 389"/>
                <a:gd name="T17" fmla="*/ 224 w 224"/>
                <a:gd name="T18" fmla="*/ 389 h 389"/>
              </a:gdLst>
              <a:ahLst/>
              <a:cxnLst>
                <a:cxn ang="T10">
                  <a:pos x="T0" y="T1"/>
                </a:cxn>
                <a:cxn ang="T11">
                  <a:pos x="T2" y="T3"/>
                </a:cxn>
                <a:cxn ang="T12">
                  <a:pos x="T4" y="T5"/>
                </a:cxn>
                <a:cxn ang="T13">
                  <a:pos x="T6" y="T7"/>
                </a:cxn>
                <a:cxn ang="T14">
                  <a:pos x="T8" y="T9"/>
                </a:cxn>
              </a:cxnLst>
              <a:rect l="T15" t="T16" r="T17" b="T18"/>
              <a:pathLst>
                <a:path w="224" h="389">
                  <a:moveTo>
                    <a:pt x="223" y="234"/>
                  </a:moveTo>
                  <a:lnTo>
                    <a:pt x="0" y="0"/>
                  </a:lnTo>
                  <a:lnTo>
                    <a:pt x="0" y="154"/>
                  </a:lnTo>
                  <a:lnTo>
                    <a:pt x="223" y="388"/>
                  </a:lnTo>
                  <a:lnTo>
                    <a:pt x="223" y="234"/>
                  </a:lnTo>
                </a:path>
              </a:pathLst>
            </a:custGeom>
            <a:pattFill prst="wdDnDiag">
              <a:fgClr>
                <a:schemeClr val="tx1"/>
              </a:fgClr>
              <a:bgClr>
                <a:schemeClr val="bg1"/>
              </a:bgClr>
            </a:pattFill>
            <a:ln w="12700" cap="rnd" cmpd="sng">
              <a:solidFill>
                <a:srgbClr val="000000"/>
              </a:solidFill>
              <a:prstDash val="solid"/>
              <a:round/>
              <a:headEnd type="none" w="med" len="med"/>
              <a:tailEnd type="none" w="med" len="med"/>
            </a:ln>
          </p:spPr>
          <p:txBody>
            <a:bodyPr/>
            <a:lstStyle/>
            <a:p>
              <a:endParaRPr lang="en-US"/>
            </a:p>
          </p:txBody>
        </p:sp>
        <p:sp>
          <p:nvSpPr>
            <p:cNvPr id="155677" name="Arc 38"/>
            <p:cNvSpPr>
              <a:spLocks/>
            </p:cNvSpPr>
            <p:nvPr/>
          </p:nvSpPr>
          <p:spPr bwMode="auto">
            <a:xfrm>
              <a:off x="4063" y="1366"/>
              <a:ext cx="585" cy="234"/>
            </a:xfrm>
            <a:custGeom>
              <a:avLst/>
              <a:gdLst>
                <a:gd name="T0" fmla="*/ 0 w 21544"/>
                <a:gd name="T1" fmla="*/ 0 h 20213"/>
                <a:gd name="T2" fmla="*/ 0 w 21544"/>
                <a:gd name="T3" fmla="*/ 0 h 20213"/>
                <a:gd name="T4" fmla="*/ 0 w 21544"/>
                <a:gd name="T5" fmla="*/ 0 h 20213"/>
                <a:gd name="T6" fmla="*/ 0 60000 65536"/>
                <a:gd name="T7" fmla="*/ 0 60000 65536"/>
                <a:gd name="T8" fmla="*/ 0 60000 65536"/>
                <a:gd name="T9" fmla="*/ 0 w 21544"/>
                <a:gd name="T10" fmla="*/ 0 h 20213"/>
                <a:gd name="T11" fmla="*/ 21544 w 21544"/>
                <a:gd name="T12" fmla="*/ 20213 h 20213"/>
              </a:gdLst>
              <a:ahLst/>
              <a:cxnLst>
                <a:cxn ang="T6">
                  <a:pos x="T0" y="T1"/>
                </a:cxn>
                <a:cxn ang="T7">
                  <a:pos x="T2" y="T3"/>
                </a:cxn>
                <a:cxn ang="T8">
                  <a:pos x="T4" y="T5"/>
                </a:cxn>
              </a:cxnLst>
              <a:rect l="T9" t="T10" r="T11" b="T12"/>
              <a:pathLst>
                <a:path w="21544" h="20213" fill="none" extrusionOk="0">
                  <a:moveTo>
                    <a:pt x="7615" y="-1"/>
                  </a:moveTo>
                  <a:cubicBezTo>
                    <a:pt x="15499" y="2970"/>
                    <a:pt x="20936" y="10253"/>
                    <a:pt x="21543" y="18657"/>
                  </a:cubicBezTo>
                </a:path>
                <a:path w="21544" h="20213" stroke="0" extrusionOk="0">
                  <a:moveTo>
                    <a:pt x="7615" y="-1"/>
                  </a:moveTo>
                  <a:cubicBezTo>
                    <a:pt x="15499" y="2970"/>
                    <a:pt x="20936" y="10253"/>
                    <a:pt x="21543" y="18657"/>
                  </a:cubicBezTo>
                  <a:lnTo>
                    <a:pt x="0" y="20213"/>
                  </a:lnTo>
                  <a:lnTo>
                    <a:pt x="7615" y="-1"/>
                  </a:lnTo>
                  <a:close/>
                </a:path>
              </a:pathLst>
            </a:custGeom>
            <a:solidFill>
              <a:srgbClr val="B760F9"/>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p>
              <a:endParaRPr lang="en-US"/>
            </a:p>
          </p:txBody>
        </p:sp>
        <p:sp>
          <p:nvSpPr>
            <p:cNvPr id="155678" name="Freeform 39" descr="Large checker board"/>
            <p:cNvSpPr>
              <a:spLocks/>
            </p:cNvSpPr>
            <p:nvPr/>
          </p:nvSpPr>
          <p:spPr bwMode="auto">
            <a:xfrm>
              <a:off x="4065" y="1420"/>
              <a:ext cx="585" cy="165"/>
            </a:xfrm>
            <a:custGeom>
              <a:avLst/>
              <a:gdLst>
                <a:gd name="T0" fmla="*/ 0 w 585"/>
                <a:gd name="T1" fmla="*/ 16 h 165"/>
                <a:gd name="T2" fmla="*/ 584 w 585"/>
                <a:gd name="T3" fmla="*/ 0 h 165"/>
                <a:gd name="T4" fmla="*/ 578 w 585"/>
                <a:gd name="T5" fmla="*/ 5 h 165"/>
                <a:gd name="T6" fmla="*/ 578 w 585"/>
                <a:gd name="T7" fmla="*/ 153 h 165"/>
                <a:gd name="T8" fmla="*/ 0 w 585"/>
                <a:gd name="T9" fmla="*/ 164 h 165"/>
                <a:gd name="T10" fmla="*/ 0 w 585"/>
                <a:gd name="T11" fmla="*/ 16 h 165"/>
                <a:gd name="T12" fmla="*/ 0 60000 65536"/>
                <a:gd name="T13" fmla="*/ 0 60000 65536"/>
                <a:gd name="T14" fmla="*/ 0 60000 65536"/>
                <a:gd name="T15" fmla="*/ 0 60000 65536"/>
                <a:gd name="T16" fmla="*/ 0 60000 65536"/>
                <a:gd name="T17" fmla="*/ 0 60000 65536"/>
                <a:gd name="T18" fmla="*/ 0 w 585"/>
                <a:gd name="T19" fmla="*/ 0 h 165"/>
                <a:gd name="T20" fmla="*/ 585 w 585"/>
                <a:gd name="T21" fmla="*/ 165 h 165"/>
              </a:gdLst>
              <a:ahLst/>
              <a:cxnLst>
                <a:cxn ang="T12">
                  <a:pos x="T0" y="T1"/>
                </a:cxn>
                <a:cxn ang="T13">
                  <a:pos x="T2" y="T3"/>
                </a:cxn>
                <a:cxn ang="T14">
                  <a:pos x="T4" y="T5"/>
                </a:cxn>
                <a:cxn ang="T15">
                  <a:pos x="T6" y="T7"/>
                </a:cxn>
                <a:cxn ang="T16">
                  <a:pos x="T8" y="T9"/>
                </a:cxn>
                <a:cxn ang="T17">
                  <a:pos x="T10" y="T11"/>
                </a:cxn>
              </a:cxnLst>
              <a:rect l="T18" t="T19" r="T20" b="T21"/>
              <a:pathLst>
                <a:path w="585" h="165">
                  <a:moveTo>
                    <a:pt x="0" y="16"/>
                  </a:moveTo>
                  <a:lnTo>
                    <a:pt x="584" y="0"/>
                  </a:lnTo>
                  <a:lnTo>
                    <a:pt x="578" y="5"/>
                  </a:lnTo>
                  <a:lnTo>
                    <a:pt x="578" y="153"/>
                  </a:lnTo>
                  <a:lnTo>
                    <a:pt x="0" y="164"/>
                  </a:lnTo>
                  <a:lnTo>
                    <a:pt x="0" y="16"/>
                  </a:lnTo>
                </a:path>
              </a:pathLst>
            </a:custGeom>
            <a:pattFill prst="lgCheck">
              <a:fgClr>
                <a:schemeClr val="tx1"/>
              </a:fgClr>
              <a:bgClr>
                <a:schemeClr val="bg1"/>
              </a:bgClr>
            </a:patt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en-US"/>
            </a:p>
          </p:txBody>
        </p:sp>
        <p:sp>
          <p:nvSpPr>
            <p:cNvPr id="155679" name="Freeform 40"/>
            <p:cNvSpPr>
              <a:spLocks/>
            </p:cNvSpPr>
            <p:nvPr/>
          </p:nvSpPr>
          <p:spPr bwMode="auto">
            <a:xfrm>
              <a:off x="4065" y="1427"/>
              <a:ext cx="585" cy="166"/>
            </a:xfrm>
            <a:custGeom>
              <a:avLst/>
              <a:gdLst>
                <a:gd name="T0" fmla="*/ 0 w 585"/>
                <a:gd name="T1" fmla="*/ 11 h 166"/>
                <a:gd name="T2" fmla="*/ 584 w 585"/>
                <a:gd name="T3" fmla="*/ 0 h 166"/>
                <a:gd name="T4" fmla="*/ 584 w 585"/>
                <a:gd name="T5" fmla="*/ 154 h 166"/>
                <a:gd name="T6" fmla="*/ 0 w 585"/>
                <a:gd name="T7" fmla="*/ 165 h 166"/>
                <a:gd name="T8" fmla="*/ 0 w 585"/>
                <a:gd name="T9" fmla="*/ 11 h 166"/>
                <a:gd name="T10" fmla="*/ 0 60000 65536"/>
                <a:gd name="T11" fmla="*/ 0 60000 65536"/>
                <a:gd name="T12" fmla="*/ 0 60000 65536"/>
                <a:gd name="T13" fmla="*/ 0 60000 65536"/>
                <a:gd name="T14" fmla="*/ 0 60000 65536"/>
                <a:gd name="T15" fmla="*/ 0 w 585"/>
                <a:gd name="T16" fmla="*/ 0 h 166"/>
                <a:gd name="T17" fmla="*/ 585 w 585"/>
                <a:gd name="T18" fmla="*/ 166 h 166"/>
              </a:gdLst>
              <a:ahLst/>
              <a:cxnLst>
                <a:cxn ang="T10">
                  <a:pos x="T0" y="T1"/>
                </a:cxn>
                <a:cxn ang="T11">
                  <a:pos x="T2" y="T3"/>
                </a:cxn>
                <a:cxn ang="T12">
                  <a:pos x="T4" y="T5"/>
                </a:cxn>
                <a:cxn ang="T13">
                  <a:pos x="T6" y="T7"/>
                </a:cxn>
                <a:cxn ang="T14">
                  <a:pos x="T8" y="T9"/>
                </a:cxn>
              </a:cxnLst>
              <a:rect l="T15" t="T16" r="T17" b="T18"/>
              <a:pathLst>
                <a:path w="585" h="166">
                  <a:moveTo>
                    <a:pt x="0" y="11"/>
                  </a:moveTo>
                  <a:lnTo>
                    <a:pt x="584" y="0"/>
                  </a:lnTo>
                  <a:lnTo>
                    <a:pt x="584" y="154"/>
                  </a:lnTo>
                  <a:lnTo>
                    <a:pt x="0" y="165"/>
                  </a:lnTo>
                  <a:lnTo>
                    <a:pt x="0" y="11"/>
                  </a:lnTo>
                </a:path>
              </a:pathLst>
            </a:custGeom>
            <a:noFill/>
            <a:ln w="12700" cap="rnd" cmpd="sng">
              <a:solidFill>
                <a:srgbClr val="000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55680" name="Arc 41"/>
            <p:cNvSpPr>
              <a:spLocks/>
            </p:cNvSpPr>
            <p:nvPr/>
          </p:nvSpPr>
          <p:spPr bwMode="auto">
            <a:xfrm>
              <a:off x="3272" y="1378"/>
              <a:ext cx="587" cy="373"/>
            </a:xfrm>
            <a:custGeom>
              <a:avLst/>
              <a:gdLst>
                <a:gd name="T0" fmla="*/ 0 w 21600"/>
                <a:gd name="T1" fmla="*/ 0 h 31678"/>
                <a:gd name="T2" fmla="*/ 0 w 21600"/>
                <a:gd name="T3" fmla="*/ 0 h 31678"/>
                <a:gd name="T4" fmla="*/ 0 w 21600"/>
                <a:gd name="T5" fmla="*/ 0 h 31678"/>
                <a:gd name="T6" fmla="*/ 0 60000 65536"/>
                <a:gd name="T7" fmla="*/ 0 60000 65536"/>
                <a:gd name="T8" fmla="*/ 0 60000 65536"/>
                <a:gd name="T9" fmla="*/ 0 w 21600"/>
                <a:gd name="T10" fmla="*/ 0 h 31678"/>
                <a:gd name="T11" fmla="*/ 21600 w 21600"/>
                <a:gd name="T12" fmla="*/ 31678 h 31678"/>
              </a:gdLst>
              <a:ahLst/>
              <a:cxnLst>
                <a:cxn ang="T6">
                  <a:pos x="T0" y="T1"/>
                </a:cxn>
                <a:cxn ang="T7">
                  <a:pos x="T2" y="T3"/>
                </a:cxn>
                <a:cxn ang="T8">
                  <a:pos x="T4" y="T5"/>
                </a:cxn>
              </a:cxnLst>
              <a:rect l="T9" t="T10" r="T11" b="T12"/>
              <a:pathLst>
                <a:path w="21600" h="31678" fill="none" extrusionOk="0">
                  <a:moveTo>
                    <a:pt x="3425" y="31677"/>
                  </a:moveTo>
                  <a:cubicBezTo>
                    <a:pt x="1188" y="28195"/>
                    <a:pt x="0" y="24144"/>
                    <a:pt x="0" y="20006"/>
                  </a:cubicBezTo>
                  <a:cubicBezTo>
                    <a:pt x="-1" y="11221"/>
                    <a:pt x="5320" y="3311"/>
                    <a:pt x="13456" y="-1"/>
                  </a:cubicBezTo>
                </a:path>
                <a:path w="21600" h="31678" stroke="0" extrusionOk="0">
                  <a:moveTo>
                    <a:pt x="3425" y="31677"/>
                  </a:moveTo>
                  <a:cubicBezTo>
                    <a:pt x="1188" y="28195"/>
                    <a:pt x="0" y="24144"/>
                    <a:pt x="0" y="20006"/>
                  </a:cubicBezTo>
                  <a:cubicBezTo>
                    <a:pt x="-1" y="11221"/>
                    <a:pt x="5320" y="3311"/>
                    <a:pt x="13456" y="-1"/>
                  </a:cubicBezTo>
                  <a:lnTo>
                    <a:pt x="21600" y="20006"/>
                  </a:lnTo>
                  <a:lnTo>
                    <a:pt x="3425" y="31677"/>
                  </a:lnTo>
                  <a:close/>
                </a:path>
              </a:pathLst>
            </a:custGeom>
            <a:solidFill>
              <a:srgbClr val="7FFF00"/>
            </a:solid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p>
              <a:endParaRPr lang="en-US"/>
            </a:p>
          </p:txBody>
        </p:sp>
        <p:sp>
          <p:nvSpPr>
            <p:cNvPr id="155681" name="Freeform 42" descr="Dashed downward diagonal"/>
            <p:cNvSpPr>
              <a:spLocks/>
            </p:cNvSpPr>
            <p:nvPr/>
          </p:nvSpPr>
          <p:spPr bwMode="auto">
            <a:xfrm>
              <a:off x="3270" y="1463"/>
              <a:ext cx="578" cy="154"/>
            </a:xfrm>
            <a:custGeom>
              <a:avLst/>
              <a:gdLst>
                <a:gd name="T0" fmla="*/ 577 w 578"/>
                <a:gd name="T1" fmla="*/ 0 h 154"/>
                <a:gd name="T2" fmla="*/ 0 w 578"/>
                <a:gd name="T3" fmla="*/ 0 h 154"/>
                <a:gd name="T4" fmla="*/ 0 w 578"/>
                <a:gd name="T5" fmla="*/ 148 h 154"/>
                <a:gd name="T6" fmla="*/ 577 w 578"/>
                <a:gd name="T7" fmla="*/ 153 h 154"/>
                <a:gd name="T8" fmla="*/ 577 w 578"/>
                <a:gd name="T9" fmla="*/ 0 h 154"/>
                <a:gd name="T10" fmla="*/ 0 60000 65536"/>
                <a:gd name="T11" fmla="*/ 0 60000 65536"/>
                <a:gd name="T12" fmla="*/ 0 60000 65536"/>
                <a:gd name="T13" fmla="*/ 0 60000 65536"/>
                <a:gd name="T14" fmla="*/ 0 60000 65536"/>
                <a:gd name="T15" fmla="*/ 0 w 578"/>
                <a:gd name="T16" fmla="*/ 0 h 154"/>
                <a:gd name="T17" fmla="*/ 578 w 578"/>
                <a:gd name="T18" fmla="*/ 154 h 154"/>
              </a:gdLst>
              <a:ahLst/>
              <a:cxnLst>
                <a:cxn ang="T10">
                  <a:pos x="T0" y="T1"/>
                </a:cxn>
                <a:cxn ang="T11">
                  <a:pos x="T2" y="T3"/>
                </a:cxn>
                <a:cxn ang="T12">
                  <a:pos x="T4" y="T5"/>
                </a:cxn>
                <a:cxn ang="T13">
                  <a:pos x="T6" y="T7"/>
                </a:cxn>
                <a:cxn ang="T14">
                  <a:pos x="T8" y="T9"/>
                </a:cxn>
              </a:cxnLst>
              <a:rect l="T15" t="T16" r="T17" b="T18"/>
              <a:pathLst>
                <a:path w="578" h="154">
                  <a:moveTo>
                    <a:pt x="577" y="0"/>
                  </a:moveTo>
                  <a:lnTo>
                    <a:pt x="0" y="0"/>
                  </a:lnTo>
                  <a:lnTo>
                    <a:pt x="0" y="148"/>
                  </a:lnTo>
                  <a:lnTo>
                    <a:pt x="577" y="153"/>
                  </a:lnTo>
                  <a:lnTo>
                    <a:pt x="577" y="0"/>
                  </a:lnTo>
                </a:path>
              </a:pathLst>
            </a:custGeom>
            <a:pattFill prst="dashDnDiag">
              <a:fgClr>
                <a:schemeClr val="tx1"/>
              </a:fgClr>
              <a:bgClr>
                <a:schemeClr val="bg1"/>
              </a:bgClr>
            </a:patt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en-US"/>
            </a:p>
          </p:txBody>
        </p:sp>
        <p:sp>
          <p:nvSpPr>
            <p:cNvPr id="155682" name="Line 43"/>
            <p:cNvSpPr>
              <a:spLocks noChangeShapeType="1"/>
            </p:cNvSpPr>
            <p:nvPr/>
          </p:nvSpPr>
          <p:spPr bwMode="auto">
            <a:xfrm>
              <a:off x="3272" y="1468"/>
              <a:ext cx="0" cy="14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683" name="Freeform 44" descr="Dashed downward diagonal"/>
            <p:cNvSpPr>
              <a:spLocks/>
            </p:cNvSpPr>
            <p:nvPr/>
          </p:nvSpPr>
          <p:spPr bwMode="auto">
            <a:xfrm>
              <a:off x="3362" y="1463"/>
              <a:ext cx="492" cy="291"/>
            </a:xfrm>
            <a:custGeom>
              <a:avLst/>
              <a:gdLst>
                <a:gd name="T0" fmla="*/ 491 w 492"/>
                <a:gd name="T1" fmla="*/ 0 h 291"/>
                <a:gd name="T2" fmla="*/ 0 w 492"/>
                <a:gd name="T3" fmla="*/ 136 h 291"/>
                <a:gd name="T4" fmla="*/ 0 w 492"/>
                <a:gd name="T5" fmla="*/ 290 h 291"/>
                <a:gd name="T6" fmla="*/ 491 w 492"/>
                <a:gd name="T7" fmla="*/ 154 h 291"/>
                <a:gd name="T8" fmla="*/ 491 w 492"/>
                <a:gd name="T9" fmla="*/ 0 h 291"/>
                <a:gd name="T10" fmla="*/ 0 60000 65536"/>
                <a:gd name="T11" fmla="*/ 0 60000 65536"/>
                <a:gd name="T12" fmla="*/ 0 60000 65536"/>
                <a:gd name="T13" fmla="*/ 0 60000 65536"/>
                <a:gd name="T14" fmla="*/ 0 60000 65536"/>
                <a:gd name="T15" fmla="*/ 0 w 492"/>
                <a:gd name="T16" fmla="*/ 0 h 291"/>
                <a:gd name="T17" fmla="*/ 492 w 492"/>
                <a:gd name="T18" fmla="*/ 291 h 291"/>
              </a:gdLst>
              <a:ahLst/>
              <a:cxnLst>
                <a:cxn ang="T10">
                  <a:pos x="T0" y="T1"/>
                </a:cxn>
                <a:cxn ang="T11">
                  <a:pos x="T2" y="T3"/>
                </a:cxn>
                <a:cxn ang="T12">
                  <a:pos x="T4" y="T5"/>
                </a:cxn>
                <a:cxn ang="T13">
                  <a:pos x="T6" y="T7"/>
                </a:cxn>
                <a:cxn ang="T14">
                  <a:pos x="T8" y="T9"/>
                </a:cxn>
              </a:cxnLst>
              <a:rect l="T15" t="T16" r="T17" b="T18"/>
              <a:pathLst>
                <a:path w="492" h="291">
                  <a:moveTo>
                    <a:pt x="491" y="0"/>
                  </a:moveTo>
                  <a:lnTo>
                    <a:pt x="0" y="136"/>
                  </a:lnTo>
                  <a:lnTo>
                    <a:pt x="0" y="290"/>
                  </a:lnTo>
                  <a:lnTo>
                    <a:pt x="491" y="154"/>
                  </a:lnTo>
                  <a:lnTo>
                    <a:pt x="491" y="0"/>
                  </a:lnTo>
                </a:path>
              </a:pathLst>
            </a:custGeom>
            <a:pattFill prst="dashDnDiag">
              <a:fgClr>
                <a:schemeClr val="tx1"/>
              </a:fgClr>
              <a:bgClr>
                <a:schemeClr val="bg1"/>
              </a:bgClr>
            </a:pattFill>
            <a:ln w="12700" cap="rnd" cmpd="sng">
              <a:solidFill>
                <a:srgbClr val="000000"/>
              </a:solidFill>
              <a:prstDash val="solid"/>
              <a:round/>
              <a:headEnd type="none" w="med" len="med"/>
              <a:tailEnd type="none" w="med" len="med"/>
            </a:ln>
          </p:spPr>
          <p:txBody>
            <a:bodyPr/>
            <a:lstStyle/>
            <a:p>
              <a:endParaRPr lang="en-US"/>
            </a:p>
          </p:txBody>
        </p:sp>
        <p:sp>
          <p:nvSpPr>
            <p:cNvPr id="155684" name="Arc 45" descr="Dashed downward diagonal"/>
            <p:cNvSpPr>
              <a:spLocks/>
            </p:cNvSpPr>
            <p:nvPr/>
          </p:nvSpPr>
          <p:spPr bwMode="auto">
            <a:xfrm>
              <a:off x="3276" y="1612"/>
              <a:ext cx="583" cy="135"/>
            </a:xfrm>
            <a:custGeom>
              <a:avLst/>
              <a:gdLst>
                <a:gd name="T0" fmla="*/ 0 w 21600"/>
                <a:gd name="T1" fmla="*/ 0 h 11676"/>
                <a:gd name="T2" fmla="*/ 0 w 21600"/>
                <a:gd name="T3" fmla="*/ 0 h 11676"/>
                <a:gd name="T4" fmla="*/ 0 w 21600"/>
                <a:gd name="T5" fmla="*/ 0 h 11676"/>
                <a:gd name="T6" fmla="*/ 0 60000 65536"/>
                <a:gd name="T7" fmla="*/ 0 60000 65536"/>
                <a:gd name="T8" fmla="*/ 0 60000 65536"/>
                <a:gd name="T9" fmla="*/ 0 w 21600"/>
                <a:gd name="T10" fmla="*/ 0 h 11676"/>
                <a:gd name="T11" fmla="*/ 21600 w 21600"/>
                <a:gd name="T12" fmla="*/ 11676 h 11676"/>
              </a:gdLst>
              <a:ahLst/>
              <a:cxnLst>
                <a:cxn ang="T6">
                  <a:pos x="T0" y="T1"/>
                </a:cxn>
                <a:cxn ang="T7">
                  <a:pos x="T2" y="T3"/>
                </a:cxn>
                <a:cxn ang="T8">
                  <a:pos x="T4" y="T5"/>
                </a:cxn>
              </a:cxnLst>
              <a:rect l="T9" t="T10" r="T11" b="T12"/>
              <a:pathLst>
                <a:path w="21600" h="11676" fill="none" extrusionOk="0">
                  <a:moveTo>
                    <a:pt x="3427" y="11676"/>
                  </a:moveTo>
                  <a:cubicBezTo>
                    <a:pt x="1189" y="8193"/>
                    <a:pt x="0" y="4140"/>
                    <a:pt x="0" y="0"/>
                  </a:cubicBezTo>
                </a:path>
                <a:path w="21600" h="11676" stroke="0" extrusionOk="0">
                  <a:moveTo>
                    <a:pt x="3427" y="11676"/>
                  </a:moveTo>
                  <a:cubicBezTo>
                    <a:pt x="1189" y="8193"/>
                    <a:pt x="0" y="4140"/>
                    <a:pt x="0" y="0"/>
                  </a:cubicBezTo>
                  <a:lnTo>
                    <a:pt x="21600" y="0"/>
                  </a:lnTo>
                  <a:lnTo>
                    <a:pt x="3427" y="11676"/>
                  </a:lnTo>
                  <a:close/>
                </a:path>
              </a:pathLst>
            </a:custGeom>
            <a:pattFill prst="dashDnDiag">
              <a:fgClr>
                <a:schemeClr val="tx1"/>
              </a:fgClr>
              <a:bgClr>
                <a:schemeClr val="bg1"/>
              </a:bgClr>
            </a:pattFill>
            <a:ln w="12700" cap="rnd">
              <a:solidFill>
                <a:srgbClr val="000000"/>
              </a:solidFill>
              <a:round/>
              <a:headEnd/>
              <a:tailEnd/>
            </a:ln>
          </p:spPr>
          <p:txBody>
            <a:bodyPr wrap="none" anchor="ctr"/>
            <a:lstStyle/>
            <a:p>
              <a:endParaRPr lang="en-US"/>
            </a:p>
          </p:txBody>
        </p:sp>
        <p:sp>
          <p:nvSpPr>
            <p:cNvPr id="155685" name="Arc 46" descr="Dark vertical"/>
            <p:cNvSpPr>
              <a:spLocks/>
            </p:cNvSpPr>
            <p:nvPr/>
          </p:nvSpPr>
          <p:spPr bwMode="auto">
            <a:xfrm>
              <a:off x="4063" y="1641"/>
              <a:ext cx="587" cy="267"/>
            </a:xfrm>
            <a:custGeom>
              <a:avLst/>
              <a:gdLst>
                <a:gd name="T0" fmla="*/ 0 w 21600"/>
                <a:gd name="T1" fmla="*/ 0 h 22748"/>
                <a:gd name="T2" fmla="*/ 0 w 21600"/>
                <a:gd name="T3" fmla="*/ 0 h 22748"/>
                <a:gd name="T4" fmla="*/ 0 w 21600"/>
                <a:gd name="T5" fmla="*/ 0 h 22748"/>
                <a:gd name="T6" fmla="*/ 0 60000 65536"/>
                <a:gd name="T7" fmla="*/ 0 60000 65536"/>
                <a:gd name="T8" fmla="*/ 0 60000 65536"/>
                <a:gd name="T9" fmla="*/ 0 w 21600"/>
                <a:gd name="T10" fmla="*/ 0 h 22748"/>
                <a:gd name="T11" fmla="*/ 21600 w 21600"/>
                <a:gd name="T12" fmla="*/ 22748 h 22748"/>
              </a:gdLst>
              <a:ahLst/>
              <a:cxnLst>
                <a:cxn ang="T6">
                  <a:pos x="T0" y="T1"/>
                </a:cxn>
                <a:cxn ang="T7">
                  <a:pos x="T2" y="T3"/>
                </a:cxn>
                <a:cxn ang="T8">
                  <a:pos x="T4" y="T5"/>
                </a:cxn>
              </a:cxnLst>
              <a:rect l="T9" t="T10" r="T11" b="T12"/>
              <a:pathLst>
                <a:path w="21600" h="22748" fill="none" extrusionOk="0">
                  <a:moveTo>
                    <a:pt x="21545" y="0"/>
                  </a:moveTo>
                  <a:cubicBezTo>
                    <a:pt x="21581" y="509"/>
                    <a:pt x="21600" y="1020"/>
                    <a:pt x="21600" y="1532"/>
                  </a:cubicBezTo>
                  <a:cubicBezTo>
                    <a:pt x="21600" y="11897"/>
                    <a:pt x="14236" y="20801"/>
                    <a:pt x="4055" y="22747"/>
                  </a:cubicBezTo>
                </a:path>
                <a:path w="21600" h="22748" stroke="0" extrusionOk="0">
                  <a:moveTo>
                    <a:pt x="21545" y="0"/>
                  </a:moveTo>
                  <a:cubicBezTo>
                    <a:pt x="21581" y="509"/>
                    <a:pt x="21600" y="1020"/>
                    <a:pt x="21600" y="1532"/>
                  </a:cubicBezTo>
                  <a:cubicBezTo>
                    <a:pt x="21600" y="11897"/>
                    <a:pt x="14236" y="20801"/>
                    <a:pt x="4055" y="22747"/>
                  </a:cubicBezTo>
                  <a:lnTo>
                    <a:pt x="0" y="1532"/>
                  </a:lnTo>
                  <a:lnTo>
                    <a:pt x="21545" y="0"/>
                  </a:lnTo>
                  <a:close/>
                </a:path>
              </a:pathLst>
            </a:custGeom>
            <a:pattFill prst="dkVert">
              <a:fgClr>
                <a:schemeClr val="tx1"/>
              </a:fgClr>
              <a:bgClr>
                <a:schemeClr val="bg1"/>
              </a:bgClr>
            </a:patt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p>
              <a:endParaRPr lang="en-US"/>
            </a:p>
          </p:txBody>
        </p:sp>
        <p:sp>
          <p:nvSpPr>
            <p:cNvPr id="155686" name="Freeform 47" descr="Dark vertical"/>
            <p:cNvSpPr>
              <a:spLocks/>
            </p:cNvSpPr>
            <p:nvPr/>
          </p:nvSpPr>
          <p:spPr bwMode="auto">
            <a:xfrm>
              <a:off x="4065" y="1504"/>
              <a:ext cx="585" cy="157"/>
            </a:xfrm>
            <a:custGeom>
              <a:avLst/>
              <a:gdLst>
                <a:gd name="T0" fmla="*/ 0 w 585"/>
                <a:gd name="T1" fmla="*/ 0 h 157"/>
                <a:gd name="T2" fmla="*/ 584 w 585"/>
                <a:gd name="T3" fmla="*/ 0 h 157"/>
                <a:gd name="T4" fmla="*/ 584 w 585"/>
                <a:gd name="T5" fmla="*/ 150 h 157"/>
                <a:gd name="T6" fmla="*/ 0 w 585"/>
                <a:gd name="T7" fmla="*/ 156 h 157"/>
                <a:gd name="T8" fmla="*/ 0 w 585"/>
                <a:gd name="T9" fmla="*/ 0 h 157"/>
                <a:gd name="T10" fmla="*/ 0 60000 65536"/>
                <a:gd name="T11" fmla="*/ 0 60000 65536"/>
                <a:gd name="T12" fmla="*/ 0 60000 65536"/>
                <a:gd name="T13" fmla="*/ 0 60000 65536"/>
                <a:gd name="T14" fmla="*/ 0 60000 65536"/>
                <a:gd name="T15" fmla="*/ 0 w 585"/>
                <a:gd name="T16" fmla="*/ 0 h 157"/>
                <a:gd name="T17" fmla="*/ 585 w 585"/>
                <a:gd name="T18" fmla="*/ 157 h 157"/>
              </a:gdLst>
              <a:ahLst/>
              <a:cxnLst>
                <a:cxn ang="T10">
                  <a:pos x="T0" y="T1"/>
                </a:cxn>
                <a:cxn ang="T11">
                  <a:pos x="T2" y="T3"/>
                </a:cxn>
                <a:cxn ang="T12">
                  <a:pos x="T4" y="T5"/>
                </a:cxn>
                <a:cxn ang="T13">
                  <a:pos x="T6" y="T7"/>
                </a:cxn>
                <a:cxn ang="T14">
                  <a:pos x="T8" y="T9"/>
                </a:cxn>
              </a:cxnLst>
              <a:rect l="T15" t="T16" r="T17" b="T18"/>
              <a:pathLst>
                <a:path w="585" h="157">
                  <a:moveTo>
                    <a:pt x="0" y="0"/>
                  </a:moveTo>
                  <a:lnTo>
                    <a:pt x="584" y="0"/>
                  </a:lnTo>
                  <a:lnTo>
                    <a:pt x="584" y="150"/>
                  </a:lnTo>
                  <a:lnTo>
                    <a:pt x="0" y="156"/>
                  </a:lnTo>
                  <a:lnTo>
                    <a:pt x="0" y="0"/>
                  </a:lnTo>
                </a:path>
              </a:pathLst>
            </a:custGeom>
            <a:pattFill prst="dkVert">
              <a:fgClr>
                <a:schemeClr val="tx1"/>
              </a:fgClr>
              <a:bgClr>
                <a:schemeClr val="bg1"/>
              </a:bgClr>
            </a:patt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en-US"/>
            </a:p>
          </p:txBody>
        </p:sp>
        <p:sp>
          <p:nvSpPr>
            <p:cNvPr id="155687" name="Line 48"/>
            <p:cNvSpPr>
              <a:spLocks noChangeShapeType="1"/>
            </p:cNvSpPr>
            <p:nvPr/>
          </p:nvSpPr>
          <p:spPr bwMode="auto">
            <a:xfrm>
              <a:off x="4656" y="1509"/>
              <a:ext cx="0" cy="1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688" name="Freeform 49" descr="Dark vertical"/>
            <p:cNvSpPr>
              <a:spLocks/>
            </p:cNvSpPr>
            <p:nvPr/>
          </p:nvSpPr>
          <p:spPr bwMode="auto">
            <a:xfrm>
              <a:off x="4065" y="1504"/>
              <a:ext cx="105" cy="402"/>
            </a:xfrm>
            <a:custGeom>
              <a:avLst/>
              <a:gdLst>
                <a:gd name="T0" fmla="*/ 0 w 105"/>
                <a:gd name="T1" fmla="*/ 0 h 402"/>
                <a:gd name="T2" fmla="*/ 104 w 105"/>
                <a:gd name="T3" fmla="*/ 246 h 402"/>
                <a:gd name="T4" fmla="*/ 104 w 105"/>
                <a:gd name="T5" fmla="*/ 401 h 402"/>
                <a:gd name="T6" fmla="*/ 0 w 105"/>
                <a:gd name="T7" fmla="*/ 155 h 402"/>
                <a:gd name="T8" fmla="*/ 0 w 105"/>
                <a:gd name="T9" fmla="*/ 0 h 402"/>
                <a:gd name="T10" fmla="*/ 0 60000 65536"/>
                <a:gd name="T11" fmla="*/ 0 60000 65536"/>
                <a:gd name="T12" fmla="*/ 0 60000 65536"/>
                <a:gd name="T13" fmla="*/ 0 60000 65536"/>
                <a:gd name="T14" fmla="*/ 0 60000 65536"/>
                <a:gd name="T15" fmla="*/ 0 w 105"/>
                <a:gd name="T16" fmla="*/ 0 h 402"/>
                <a:gd name="T17" fmla="*/ 105 w 105"/>
                <a:gd name="T18" fmla="*/ 402 h 402"/>
              </a:gdLst>
              <a:ahLst/>
              <a:cxnLst>
                <a:cxn ang="T10">
                  <a:pos x="T0" y="T1"/>
                </a:cxn>
                <a:cxn ang="T11">
                  <a:pos x="T2" y="T3"/>
                </a:cxn>
                <a:cxn ang="T12">
                  <a:pos x="T4" y="T5"/>
                </a:cxn>
                <a:cxn ang="T13">
                  <a:pos x="T6" y="T7"/>
                </a:cxn>
                <a:cxn ang="T14">
                  <a:pos x="T8" y="T9"/>
                </a:cxn>
              </a:cxnLst>
              <a:rect l="T15" t="T16" r="T17" b="T18"/>
              <a:pathLst>
                <a:path w="105" h="402">
                  <a:moveTo>
                    <a:pt x="0" y="0"/>
                  </a:moveTo>
                  <a:lnTo>
                    <a:pt x="104" y="246"/>
                  </a:lnTo>
                  <a:lnTo>
                    <a:pt x="104" y="401"/>
                  </a:lnTo>
                  <a:lnTo>
                    <a:pt x="0" y="155"/>
                  </a:lnTo>
                  <a:lnTo>
                    <a:pt x="0" y="0"/>
                  </a:lnTo>
                </a:path>
              </a:pathLst>
            </a:custGeom>
            <a:pattFill prst="dkVert">
              <a:fgClr>
                <a:schemeClr val="tx1"/>
              </a:fgClr>
              <a:bgClr>
                <a:schemeClr val="bg1"/>
              </a:bgClr>
            </a:pattFill>
            <a:ln w="12700" cap="rnd" cmpd="sng">
              <a:solidFill>
                <a:srgbClr val="000000"/>
              </a:solidFill>
              <a:prstDash val="solid"/>
              <a:round/>
              <a:headEnd type="none" w="med" len="med"/>
              <a:tailEnd type="none" w="med" len="med"/>
            </a:ln>
          </p:spPr>
          <p:txBody>
            <a:bodyPr/>
            <a:lstStyle/>
            <a:p>
              <a:endParaRPr lang="en-US"/>
            </a:p>
          </p:txBody>
        </p:sp>
        <p:sp>
          <p:nvSpPr>
            <p:cNvPr id="155689" name="Arc 50"/>
            <p:cNvSpPr>
              <a:spLocks/>
            </p:cNvSpPr>
            <p:nvPr/>
          </p:nvSpPr>
          <p:spPr bwMode="auto">
            <a:xfrm>
              <a:off x="4063" y="1657"/>
              <a:ext cx="583" cy="246"/>
            </a:xfrm>
            <a:custGeom>
              <a:avLst/>
              <a:gdLst>
                <a:gd name="T0" fmla="*/ 0 w 21600"/>
                <a:gd name="T1" fmla="*/ 0 h 21217"/>
                <a:gd name="T2" fmla="*/ 0 w 21600"/>
                <a:gd name="T3" fmla="*/ 0 h 21217"/>
                <a:gd name="T4" fmla="*/ 0 w 21600"/>
                <a:gd name="T5" fmla="*/ 0 h 21217"/>
                <a:gd name="T6" fmla="*/ 0 60000 65536"/>
                <a:gd name="T7" fmla="*/ 0 60000 65536"/>
                <a:gd name="T8" fmla="*/ 0 60000 65536"/>
                <a:gd name="T9" fmla="*/ 0 w 21600"/>
                <a:gd name="T10" fmla="*/ 0 h 21217"/>
                <a:gd name="T11" fmla="*/ 21600 w 21600"/>
                <a:gd name="T12" fmla="*/ 21217 h 21217"/>
              </a:gdLst>
              <a:ahLst/>
              <a:cxnLst>
                <a:cxn ang="T6">
                  <a:pos x="T0" y="T1"/>
                </a:cxn>
                <a:cxn ang="T7">
                  <a:pos x="T2" y="T3"/>
                </a:cxn>
                <a:cxn ang="T8">
                  <a:pos x="T4" y="T5"/>
                </a:cxn>
              </a:cxnLst>
              <a:rect l="T9" t="T10" r="T11" b="T12"/>
              <a:pathLst>
                <a:path w="21600" h="21217" fill="none" extrusionOk="0">
                  <a:moveTo>
                    <a:pt x="21600" y="0"/>
                  </a:moveTo>
                  <a:cubicBezTo>
                    <a:pt x="21600" y="10368"/>
                    <a:pt x="14232" y="19274"/>
                    <a:pt x="4048" y="21217"/>
                  </a:cubicBezTo>
                </a:path>
                <a:path w="21600" h="21217" stroke="0" extrusionOk="0">
                  <a:moveTo>
                    <a:pt x="21600" y="0"/>
                  </a:moveTo>
                  <a:cubicBezTo>
                    <a:pt x="21600" y="10368"/>
                    <a:pt x="14232" y="19274"/>
                    <a:pt x="4048" y="21217"/>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55690" name="Arc 51" descr="Dashed horizontal"/>
            <p:cNvSpPr>
              <a:spLocks/>
            </p:cNvSpPr>
            <p:nvPr/>
          </p:nvSpPr>
          <p:spPr bwMode="auto">
            <a:xfrm>
              <a:off x="3431" y="1674"/>
              <a:ext cx="605" cy="254"/>
            </a:xfrm>
            <a:custGeom>
              <a:avLst/>
              <a:gdLst>
                <a:gd name="T0" fmla="*/ 0 w 22266"/>
                <a:gd name="T1" fmla="*/ 0 h 21600"/>
                <a:gd name="T2" fmla="*/ 0 w 22266"/>
                <a:gd name="T3" fmla="*/ 0 h 21600"/>
                <a:gd name="T4" fmla="*/ 0 w 22266"/>
                <a:gd name="T5" fmla="*/ 0 h 21600"/>
                <a:gd name="T6" fmla="*/ 0 60000 65536"/>
                <a:gd name="T7" fmla="*/ 0 60000 65536"/>
                <a:gd name="T8" fmla="*/ 0 60000 65536"/>
                <a:gd name="T9" fmla="*/ 0 w 22266"/>
                <a:gd name="T10" fmla="*/ 0 h 21600"/>
                <a:gd name="T11" fmla="*/ 22266 w 22266"/>
                <a:gd name="T12" fmla="*/ 21600 h 21600"/>
              </a:gdLst>
              <a:ahLst/>
              <a:cxnLst>
                <a:cxn ang="T6">
                  <a:pos x="T0" y="T1"/>
                </a:cxn>
                <a:cxn ang="T7">
                  <a:pos x="T2" y="T3"/>
                </a:cxn>
                <a:cxn ang="T8">
                  <a:pos x="T4" y="T5"/>
                </a:cxn>
              </a:cxnLst>
              <a:rect l="T9" t="T10" r="T11" b="T12"/>
              <a:pathLst>
                <a:path w="22266" h="21600" fill="none" extrusionOk="0">
                  <a:moveTo>
                    <a:pt x="22266" y="21209"/>
                  </a:moveTo>
                  <a:cubicBezTo>
                    <a:pt x="20917" y="21469"/>
                    <a:pt x="19547" y="21599"/>
                    <a:pt x="18175" y="21600"/>
                  </a:cubicBezTo>
                  <a:cubicBezTo>
                    <a:pt x="10821" y="21600"/>
                    <a:pt x="3973" y="17859"/>
                    <a:pt x="0" y="11671"/>
                  </a:cubicBezTo>
                </a:path>
                <a:path w="22266" h="21600" stroke="0" extrusionOk="0">
                  <a:moveTo>
                    <a:pt x="22266" y="21209"/>
                  </a:moveTo>
                  <a:cubicBezTo>
                    <a:pt x="20917" y="21469"/>
                    <a:pt x="19547" y="21599"/>
                    <a:pt x="18175" y="21600"/>
                  </a:cubicBezTo>
                  <a:cubicBezTo>
                    <a:pt x="10821" y="21600"/>
                    <a:pt x="3973" y="17859"/>
                    <a:pt x="0" y="11671"/>
                  </a:cubicBezTo>
                  <a:lnTo>
                    <a:pt x="18175" y="0"/>
                  </a:lnTo>
                  <a:lnTo>
                    <a:pt x="22266" y="21209"/>
                  </a:lnTo>
                  <a:close/>
                </a:path>
              </a:pathLst>
            </a:custGeom>
            <a:pattFill prst="dashHorz">
              <a:fgClr>
                <a:schemeClr val="tx1"/>
              </a:fgClr>
              <a:bgClr>
                <a:schemeClr val="bg1"/>
              </a:bgClr>
            </a:pattFill>
            <a:ln>
              <a:noFill/>
            </a:ln>
            <a:extLst>
              <a:ext uri="{91240B29-F687-4f45-9708-019B960494DF}">
                <a14:hiddenLine xmlns:a14="http://schemas.microsoft.com/office/drawing/2010/main" xmlns="" w="12700" cap="rnd">
                  <a:solidFill>
                    <a:srgbClr val="000000"/>
                  </a:solidFill>
                  <a:round/>
                  <a:headEnd/>
                  <a:tailEnd/>
                </a14:hiddenLine>
              </a:ext>
            </a:extLst>
          </p:spPr>
          <p:txBody>
            <a:bodyPr wrap="none" anchor="ctr"/>
            <a:lstStyle/>
            <a:p>
              <a:endParaRPr lang="en-US"/>
            </a:p>
          </p:txBody>
        </p:sp>
        <p:sp>
          <p:nvSpPr>
            <p:cNvPr id="155691" name="Freeform 52" descr="Dashed horizontal"/>
            <p:cNvSpPr>
              <a:spLocks/>
            </p:cNvSpPr>
            <p:nvPr/>
          </p:nvSpPr>
          <p:spPr bwMode="auto">
            <a:xfrm>
              <a:off x="3921" y="1525"/>
              <a:ext cx="112" cy="404"/>
            </a:xfrm>
            <a:custGeom>
              <a:avLst/>
              <a:gdLst>
                <a:gd name="T0" fmla="*/ 5 w 112"/>
                <a:gd name="T1" fmla="*/ 0 h 404"/>
                <a:gd name="T2" fmla="*/ 111 w 112"/>
                <a:gd name="T3" fmla="*/ 241 h 404"/>
                <a:gd name="T4" fmla="*/ 111 w 112"/>
                <a:gd name="T5" fmla="*/ 392 h 404"/>
                <a:gd name="T6" fmla="*/ 63 w 112"/>
                <a:gd name="T7" fmla="*/ 403 h 404"/>
                <a:gd name="T8" fmla="*/ 0 w 112"/>
                <a:gd name="T9" fmla="*/ 162 h 404"/>
                <a:gd name="T10" fmla="*/ 0 w 112"/>
                <a:gd name="T11" fmla="*/ 0 h 404"/>
                <a:gd name="T12" fmla="*/ 5 w 112"/>
                <a:gd name="T13" fmla="*/ 0 h 404"/>
                <a:gd name="T14" fmla="*/ 0 60000 65536"/>
                <a:gd name="T15" fmla="*/ 0 60000 65536"/>
                <a:gd name="T16" fmla="*/ 0 60000 65536"/>
                <a:gd name="T17" fmla="*/ 0 60000 65536"/>
                <a:gd name="T18" fmla="*/ 0 60000 65536"/>
                <a:gd name="T19" fmla="*/ 0 60000 65536"/>
                <a:gd name="T20" fmla="*/ 0 60000 65536"/>
                <a:gd name="T21" fmla="*/ 0 w 112"/>
                <a:gd name="T22" fmla="*/ 0 h 404"/>
                <a:gd name="T23" fmla="*/ 112 w 112"/>
                <a:gd name="T24" fmla="*/ 404 h 4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404">
                  <a:moveTo>
                    <a:pt x="5" y="0"/>
                  </a:moveTo>
                  <a:lnTo>
                    <a:pt x="111" y="241"/>
                  </a:lnTo>
                  <a:lnTo>
                    <a:pt x="111" y="392"/>
                  </a:lnTo>
                  <a:lnTo>
                    <a:pt x="63" y="403"/>
                  </a:lnTo>
                  <a:lnTo>
                    <a:pt x="0" y="162"/>
                  </a:lnTo>
                  <a:lnTo>
                    <a:pt x="0" y="0"/>
                  </a:lnTo>
                  <a:lnTo>
                    <a:pt x="5" y="0"/>
                  </a:lnTo>
                </a:path>
              </a:pathLst>
            </a:custGeom>
            <a:pattFill prst="dashHorz">
              <a:fgClr>
                <a:schemeClr val="tx1"/>
              </a:fgClr>
              <a:bgClr>
                <a:schemeClr val="bg1"/>
              </a:bgClr>
            </a:patt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en-US"/>
            </a:p>
          </p:txBody>
        </p:sp>
        <p:sp>
          <p:nvSpPr>
            <p:cNvPr id="155692" name="Line 53"/>
            <p:cNvSpPr>
              <a:spLocks noChangeShapeType="1"/>
            </p:cNvSpPr>
            <p:nvPr/>
          </p:nvSpPr>
          <p:spPr bwMode="auto">
            <a:xfrm>
              <a:off x="4041" y="1775"/>
              <a:ext cx="0" cy="14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693" name="Freeform 54" descr="Dashed horizontal"/>
            <p:cNvSpPr>
              <a:spLocks/>
            </p:cNvSpPr>
            <p:nvPr/>
          </p:nvSpPr>
          <p:spPr bwMode="auto">
            <a:xfrm>
              <a:off x="3431" y="1525"/>
              <a:ext cx="491" cy="297"/>
            </a:xfrm>
            <a:custGeom>
              <a:avLst/>
              <a:gdLst>
                <a:gd name="T0" fmla="*/ 490 w 491"/>
                <a:gd name="T1" fmla="*/ 0 h 297"/>
                <a:gd name="T2" fmla="*/ 0 w 491"/>
                <a:gd name="T3" fmla="*/ 134 h 297"/>
                <a:gd name="T4" fmla="*/ 0 w 491"/>
                <a:gd name="T5" fmla="*/ 285 h 297"/>
                <a:gd name="T6" fmla="*/ 6 w 491"/>
                <a:gd name="T7" fmla="*/ 296 h 297"/>
                <a:gd name="T8" fmla="*/ 490 w 491"/>
                <a:gd name="T9" fmla="*/ 156 h 297"/>
                <a:gd name="T10" fmla="*/ 490 w 491"/>
                <a:gd name="T11" fmla="*/ 0 h 297"/>
                <a:gd name="T12" fmla="*/ 0 60000 65536"/>
                <a:gd name="T13" fmla="*/ 0 60000 65536"/>
                <a:gd name="T14" fmla="*/ 0 60000 65536"/>
                <a:gd name="T15" fmla="*/ 0 60000 65536"/>
                <a:gd name="T16" fmla="*/ 0 60000 65536"/>
                <a:gd name="T17" fmla="*/ 0 60000 65536"/>
                <a:gd name="T18" fmla="*/ 0 w 491"/>
                <a:gd name="T19" fmla="*/ 0 h 297"/>
                <a:gd name="T20" fmla="*/ 491 w 491"/>
                <a:gd name="T21" fmla="*/ 297 h 297"/>
              </a:gdLst>
              <a:ahLst/>
              <a:cxnLst>
                <a:cxn ang="T12">
                  <a:pos x="T0" y="T1"/>
                </a:cxn>
                <a:cxn ang="T13">
                  <a:pos x="T2" y="T3"/>
                </a:cxn>
                <a:cxn ang="T14">
                  <a:pos x="T4" y="T5"/>
                </a:cxn>
                <a:cxn ang="T15">
                  <a:pos x="T6" y="T7"/>
                </a:cxn>
                <a:cxn ang="T16">
                  <a:pos x="T8" y="T9"/>
                </a:cxn>
                <a:cxn ang="T17">
                  <a:pos x="T10" y="T11"/>
                </a:cxn>
              </a:cxnLst>
              <a:rect l="T18" t="T19" r="T20" b="T21"/>
              <a:pathLst>
                <a:path w="491" h="297">
                  <a:moveTo>
                    <a:pt x="490" y="0"/>
                  </a:moveTo>
                  <a:lnTo>
                    <a:pt x="0" y="134"/>
                  </a:lnTo>
                  <a:lnTo>
                    <a:pt x="0" y="285"/>
                  </a:lnTo>
                  <a:lnTo>
                    <a:pt x="6" y="296"/>
                  </a:lnTo>
                  <a:lnTo>
                    <a:pt x="490" y="156"/>
                  </a:lnTo>
                  <a:lnTo>
                    <a:pt x="490" y="0"/>
                  </a:lnTo>
                </a:path>
              </a:pathLst>
            </a:custGeom>
            <a:pattFill prst="dashHorz">
              <a:fgClr>
                <a:schemeClr val="tx1"/>
              </a:fgClr>
              <a:bgClr>
                <a:schemeClr val="bg1"/>
              </a:bgClr>
            </a:patt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en-US"/>
            </a:p>
          </p:txBody>
        </p:sp>
        <p:sp>
          <p:nvSpPr>
            <p:cNvPr id="155694" name="Line 55"/>
            <p:cNvSpPr>
              <a:spLocks noChangeShapeType="1"/>
            </p:cNvSpPr>
            <p:nvPr/>
          </p:nvSpPr>
          <p:spPr bwMode="auto">
            <a:xfrm>
              <a:off x="3433" y="1665"/>
              <a:ext cx="0" cy="14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695" name="Arc 56" descr="Dashed horizontal"/>
            <p:cNvSpPr>
              <a:spLocks/>
            </p:cNvSpPr>
            <p:nvPr/>
          </p:nvSpPr>
          <p:spPr bwMode="auto">
            <a:xfrm>
              <a:off x="3435" y="1674"/>
              <a:ext cx="601" cy="250"/>
            </a:xfrm>
            <a:custGeom>
              <a:avLst/>
              <a:gdLst>
                <a:gd name="T0" fmla="*/ 0 w 22256"/>
                <a:gd name="T1" fmla="*/ 0 h 21600"/>
                <a:gd name="T2" fmla="*/ 0 w 22256"/>
                <a:gd name="T3" fmla="*/ 0 h 21600"/>
                <a:gd name="T4" fmla="*/ 0 w 22256"/>
                <a:gd name="T5" fmla="*/ 0 h 21600"/>
                <a:gd name="T6" fmla="*/ 0 60000 65536"/>
                <a:gd name="T7" fmla="*/ 0 60000 65536"/>
                <a:gd name="T8" fmla="*/ 0 60000 65536"/>
                <a:gd name="T9" fmla="*/ 0 w 22256"/>
                <a:gd name="T10" fmla="*/ 0 h 21600"/>
                <a:gd name="T11" fmla="*/ 22256 w 22256"/>
                <a:gd name="T12" fmla="*/ 21600 h 21600"/>
              </a:gdLst>
              <a:ahLst/>
              <a:cxnLst>
                <a:cxn ang="T6">
                  <a:pos x="T0" y="T1"/>
                </a:cxn>
                <a:cxn ang="T7">
                  <a:pos x="T2" y="T3"/>
                </a:cxn>
                <a:cxn ang="T8">
                  <a:pos x="T4" y="T5"/>
                </a:cxn>
              </a:cxnLst>
              <a:rect l="T9" t="T10" r="T11" b="T12"/>
              <a:pathLst>
                <a:path w="22256" h="21600" fill="none" extrusionOk="0">
                  <a:moveTo>
                    <a:pt x="22256" y="21210"/>
                  </a:moveTo>
                  <a:cubicBezTo>
                    <a:pt x="20910" y="21469"/>
                    <a:pt x="19542" y="21599"/>
                    <a:pt x="18172" y="21600"/>
                  </a:cubicBezTo>
                  <a:cubicBezTo>
                    <a:pt x="10820" y="21600"/>
                    <a:pt x="3973" y="17860"/>
                    <a:pt x="-1" y="11676"/>
                  </a:cubicBezTo>
                </a:path>
                <a:path w="22256" h="21600" stroke="0" extrusionOk="0">
                  <a:moveTo>
                    <a:pt x="22256" y="21210"/>
                  </a:moveTo>
                  <a:cubicBezTo>
                    <a:pt x="20910" y="21469"/>
                    <a:pt x="19542" y="21599"/>
                    <a:pt x="18172" y="21600"/>
                  </a:cubicBezTo>
                  <a:cubicBezTo>
                    <a:pt x="10820" y="21600"/>
                    <a:pt x="3973" y="17860"/>
                    <a:pt x="-1" y="11676"/>
                  </a:cubicBezTo>
                  <a:lnTo>
                    <a:pt x="18172" y="0"/>
                  </a:lnTo>
                  <a:lnTo>
                    <a:pt x="22256" y="21210"/>
                  </a:lnTo>
                  <a:close/>
                </a:path>
              </a:pathLst>
            </a:custGeom>
            <a:pattFill prst="dashHorz">
              <a:fgClr>
                <a:schemeClr val="tx1"/>
              </a:fgClr>
              <a:bgClr>
                <a:schemeClr val="bg1"/>
              </a:bgClr>
            </a:pattFill>
            <a:ln w="12700" cap="rnd">
              <a:solidFill>
                <a:srgbClr val="000000"/>
              </a:solidFill>
              <a:round/>
              <a:headEnd/>
              <a:tailEnd/>
            </a:ln>
          </p:spPr>
          <p:txBody>
            <a:bodyPr wrap="none" anchor="ctr"/>
            <a:lstStyle/>
            <a:p>
              <a:endParaRPr lang="en-US"/>
            </a:p>
          </p:txBody>
        </p:sp>
        <p:sp>
          <p:nvSpPr>
            <p:cNvPr id="155696" name="Arc 57" descr="Dark upward diagonal"/>
            <p:cNvSpPr>
              <a:spLocks/>
            </p:cNvSpPr>
            <p:nvPr/>
          </p:nvSpPr>
          <p:spPr bwMode="auto">
            <a:xfrm>
              <a:off x="3989" y="1175"/>
              <a:ext cx="209" cy="250"/>
            </a:xfrm>
            <a:custGeom>
              <a:avLst/>
              <a:gdLst>
                <a:gd name="T0" fmla="*/ 0 w 7730"/>
                <a:gd name="T1" fmla="*/ 0 h 21600"/>
                <a:gd name="T2" fmla="*/ 0 w 7730"/>
                <a:gd name="T3" fmla="*/ 0 h 21600"/>
                <a:gd name="T4" fmla="*/ 0 w 7730"/>
                <a:gd name="T5" fmla="*/ 0 h 21600"/>
                <a:gd name="T6" fmla="*/ 0 60000 65536"/>
                <a:gd name="T7" fmla="*/ 0 60000 65536"/>
                <a:gd name="T8" fmla="*/ 0 60000 65536"/>
                <a:gd name="T9" fmla="*/ 0 w 7730"/>
                <a:gd name="T10" fmla="*/ 0 h 21600"/>
                <a:gd name="T11" fmla="*/ 7730 w 7730"/>
                <a:gd name="T12" fmla="*/ 21600 h 21600"/>
              </a:gdLst>
              <a:ahLst/>
              <a:cxnLst>
                <a:cxn ang="T6">
                  <a:pos x="T0" y="T1"/>
                </a:cxn>
                <a:cxn ang="T7">
                  <a:pos x="T2" y="T3"/>
                </a:cxn>
                <a:cxn ang="T8">
                  <a:pos x="T4" y="T5"/>
                </a:cxn>
              </a:cxnLst>
              <a:rect l="T9" t="T10" r="T11" b="T12"/>
              <a:pathLst>
                <a:path w="7730" h="21600" fill="none" extrusionOk="0">
                  <a:moveTo>
                    <a:pt x="0" y="0"/>
                  </a:moveTo>
                  <a:cubicBezTo>
                    <a:pt x="12" y="0"/>
                    <a:pt x="24" y="-1"/>
                    <a:pt x="37" y="0"/>
                  </a:cubicBezTo>
                  <a:cubicBezTo>
                    <a:pt x="2666" y="0"/>
                    <a:pt x="5273" y="480"/>
                    <a:pt x="7730" y="1416"/>
                  </a:cubicBezTo>
                </a:path>
                <a:path w="7730" h="21600" stroke="0" extrusionOk="0">
                  <a:moveTo>
                    <a:pt x="0" y="0"/>
                  </a:moveTo>
                  <a:cubicBezTo>
                    <a:pt x="12" y="0"/>
                    <a:pt x="24" y="-1"/>
                    <a:pt x="37" y="0"/>
                  </a:cubicBezTo>
                  <a:cubicBezTo>
                    <a:pt x="2666" y="0"/>
                    <a:pt x="5273" y="480"/>
                    <a:pt x="7730" y="1416"/>
                  </a:cubicBezTo>
                  <a:lnTo>
                    <a:pt x="37" y="21600"/>
                  </a:lnTo>
                  <a:lnTo>
                    <a:pt x="0" y="0"/>
                  </a:lnTo>
                  <a:close/>
                </a:path>
              </a:pathLst>
            </a:custGeom>
            <a:pattFill prst="dkUpDiag">
              <a:fgClr>
                <a:schemeClr val="tx1"/>
              </a:fgClr>
              <a:bgClr>
                <a:schemeClr val="bg1"/>
              </a:bgClr>
            </a:pattFill>
            <a:ln w="12700" cap="rnd">
              <a:solidFill>
                <a:srgbClr val="000000"/>
              </a:solidFill>
              <a:round/>
              <a:headEnd/>
              <a:tailEnd/>
            </a:ln>
          </p:spPr>
          <p:txBody>
            <a:bodyPr wrap="none" anchor="ctr"/>
            <a:lstStyle/>
            <a:p>
              <a:endParaRPr lang="en-US"/>
            </a:p>
          </p:txBody>
        </p:sp>
        <p:sp>
          <p:nvSpPr>
            <p:cNvPr id="155697" name="Line 58"/>
            <p:cNvSpPr>
              <a:spLocks noChangeShapeType="1"/>
            </p:cNvSpPr>
            <p:nvPr/>
          </p:nvSpPr>
          <p:spPr bwMode="auto">
            <a:xfrm flipV="1">
              <a:off x="3996" y="1165"/>
              <a:ext cx="0" cy="25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698" name="Line 59"/>
            <p:cNvSpPr>
              <a:spLocks noChangeShapeType="1"/>
            </p:cNvSpPr>
            <p:nvPr/>
          </p:nvSpPr>
          <p:spPr bwMode="auto">
            <a:xfrm flipV="1">
              <a:off x="3998" y="1184"/>
              <a:ext cx="200" cy="24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699" name="Arc 60" descr="Large checker board"/>
            <p:cNvSpPr>
              <a:spLocks/>
            </p:cNvSpPr>
            <p:nvPr/>
          </p:nvSpPr>
          <p:spPr bwMode="auto">
            <a:xfrm>
              <a:off x="4063" y="1214"/>
              <a:ext cx="581" cy="231"/>
            </a:xfrm>
            <a:custGeom>
              <a:avLst/>
              <a:gdLst>
                <a:gd name="T0" fmla="*/ 0 w 21542"/>
                <a:gd name="T1" fmla="*/ 0 h 20194"/>
                <a:gd name="T2" fmla="*/ 0 w 21542"/>
                <a:gd name="T3" fmla="*/ 0 h 20194"/>
                <a:gd name="T4" fmla="*/ 0 w 21542"/>
                <a:gd name="T5" fmla="*/ 0 h 20194"/>
                <a:gd name="T6" fmla="*/ 0 60000 65536"/>
                <a:gd name="T7" fmla="*/ 0 60000 65536"/>
                <a:gd name="T8" fmla="*/ 0 60000 65536"/>
                <a:gd name="T9" fmla="*/ 0 w 21542"/>
                <a:gd name="T10" fmla="*/ 0 h 20194"/>
                <a:gd name="T11" fmla="*/ 21542 w 21542"/>
                <a:gd name="T12" fmla="*/ 20194 h 20194"/>
              </a:gdLst>
              <a:ahLst/>
              <a:cxnLst>
                <a:cxn ang="T6">
                  <a:pos x="T0" y="T1"/>
                </a:cxn>
                <a:cxn ang="T7">
                  <a:pos x="T2" y="T3"/>
                </a:cxn>
                <a:cxn ang="T8">
                  <a:pos x="T4" y="T5"/>
                </a:cxn>
              </a:cxnLst>
              <a:rect l="T9" t="T10" r="T11" b="T12"/>
              <a:pathLst>
                <a:path w="21542" h="20194" fill="none" extrusionOk="0">
                  <a:moveTo>
                    <a:pt x="7666" y="0"/>
                  </a:moveTo>
                  <a:cubicBezTo>
                    <a:pt x="15518" y="2981"/>
                    <a:pt x="20930" y="10243"/>
                    <a:pt x="21542" y="18618"/>
                  </a:cubicBezTo>
                </a:path>
                <a:path w="21542" h="20194" stroke="0" extrusionOk="0">
                  <a:moveTo>
                    <a:pt x="7666" y="0"/>
                  </a:moveTo>
                  <a:cubicBezTo>
                    <a:pt x="15518" y="2981"/>
                    <a:pt x="20930" y="10243"/>
                    <a:pt x="21542" y="18618"/>
                  </a:cubicBezTo>
                  <a:lnTo>
                    <a:pt x="0" y="20194"/>
                  </a:lnTo>
                  <a:lnTo>
                    <a:pt x="7666" y="0"/>
                  </a:lnTo>
                  <a:close/>
                </a:path>
              </a:pathLst>
            </a:custGeom>
            <a:pattFill prst="lgCheck">
              <a:fgClr>
                <a:schemeClr val="tx1"/>
              </a:fgClr>
              <a:bgClr>
                <a:schemeClr val="bg1"/>
              </a:bgClr>
            </a:pattFill>
            <a:ln w="12700" cap="rnd">
              <a:solidFill>
                <a:srgbClr val="000000"/>
              </a:solidFill>
              <a:round/>
              <a:headEnd/>
              <a:tailEnd/>
            </a:ln>
          </p:spPr>
          <p:txBody>
            <a:bodyPr wrap="none" anchor="ctr"/>
            <a:lstStyle/>
            <a:p>
              <a:endParaRPr lang="en-US"/>
            </a:p>
          </p:txBody>
        </p:sp>
        <p:sp>
          <p:nvSpPr>
            <p:cNvPr id="155700" name="Line 61"/>
            <p:cNvSpPr>
              <a:spLocks noChangeShapeType="1"/>
            </p:cNvSpPr>
            <p:nvPr/>
          </p:nvSpPr>
          <p:spPr bwMode="auto">
            <a:xfrm flipV="1">
              <a:off x="4070" y="1208"/>
              <a:ext cx="203" cy="239"/>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01" name="Line 62"/>
            <p:cNvSpPr>
              <a:spLocks noChangeShapeType="1"/>
            </p:cNvSpPr>
            <p:nvPr/>
          </p:nvSpPr>
          <p:spPr bwMode="auto">
            <a:xfrm flipV="1">
              <a:off x="4070" y="1426"/>
              <a:ext cx="575" cy="2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02" name="Arc 63" descr="Dark vertical"/>
            <p:cNvSpPr>
              <a:spLocks/>
            </p:cNvSpPr>
            <p:nvPr/>
          </p:nvSpPr>
          <p:spPr bwMode="auto">
            <a:xfrm>
              <a:off x="4063" y="1486"/>
              <a:ext cx="583" cy="262"/>
            </a:xfrm>
            <a:custGeom>
              <a:avLst/>
              <a:gdLst>
                <a:gd name="T0" fmla="*/ 0 w 21600"/>
                <a:gd name="T1" fmla="*/ 0 h 22786"/>
                <a:gd name="T2" fmla="*/ 0 w 21600"/>
                <a:gd name="T3" fmla="*/ 0 h 22786"/>
                <a:gd name="T4" fmla="*/ 0 w 21600"/>
                <a:gd name="T5" fmla="*/ 0 h 22786"/>
                <a:gd name="T6" fmla="*/ 0 60000 65536"/>
                <a:gd name="T7" fmla="*/ 0 60000 65536"/>
                <a:gd name="T8" fmla="*/ 0 60000 65536"/>
                <a:gd name="T9" fmla="*/ 0 w 21600"/>
                <a:gd name="T10" fmla="*/ 0 h 22786"/>
                <a:gd name="T11" fmla="*/ 21600 w 21600"/>
                <a:gd name="T12" fmla="*/ 22786 h 22786"/>
              </a:gdLst>
              <a:ahLst/>
              <a:cxnLst>
                <a:cxn ang="T6">
                  <a:pos x="T0" y="T1"/>
                </a:cxn>
                <a:cxn ang="T7">
                  <a:pos x="T2" y="T3"/>
                </a:cxn>
                <a:cxn ang="T8">
                  <a:pos x="T4" y="T5"/>
                </a:cxn>
              </a:cxnLst>
              <a:rect l="T9" t="T10" r="T11" b="T12"/>
              <a:pathLst>
                <a:path w="21600" h="22786" fill="none" extrusionOk="0">
                  <a:moveTo>
                    <a:pt x="21542" y="0"/>
                  </a:moveTo>
                  <a:cubicBezTo>
                    <a:pt x="21580" y="522"/>
                    <a:pt x="21600" y="1045"/>
                    <a:pt x="21600" y="1569"/>
                  </a:cubicBezTo>
                  <a:cubicBezTo>
                    <a:pt x="21600" y="11937"/>
                    <a:pt x="14232" y="20843"/>
                    <a:pt x="4048" y="22786"/>
                  </a:cubicBezTo>
                </a:path>
                <a:path w="21600" h="22786" stroke="0" extrusionOk="0">
                  <a:moveTo>
                    <a:pt x="21542" y="0"/>
                  </a:moveTo>
                  <a:cubicBezTo>
                    <a:pt x="21580" y="522"/>
                    <a:pt x="21600" y="1045"/>
                    <a:pt x="21600" y="1569"/>
                  </a:cubicBezTo>
                  <a:cubicBezTo>
                    <a:pt x="21600" y="11937"/>
                    <a:pt x="14232" y="20843"/>
                    <a:pt x="4048" y="22786"/>
                  </a:cubicBezTo>
                  <a:lnTo>
                    <a:pt x="0" y="1569"/>
                  </a:lnTo>
                  <a:lnTo>
                    <a:pt x="21542" y="0"/>
                  </a:lnTo>
                  <a:close/>
                </a:path>
              </a:pathLst>
            </a:custGeom>
            <a:pattFill prst="dkVert">
              <a:fgClr>
                <a:schemeClr val="tx1"/>
              </a:fgClr>
              <a:bgClr>
                <a:schemeClr val="bg1"/>
              </a:bgClr>
            </a:pattFill>
            <a:ln w="12700" cap="rnd">
              <a:solidFill>
                <a:srgbClr val="000000"/>
              </a:solidFill>
              <a:round/>
              <a:headEnd/>
              <a:tailEnd/>
            </a:ln>
          </p:spPr>
          <p:txBody>
            <a:bodyPr wrap="none" anchor="ctr"/>
            <a:lstStyle/>
            <a:p>
              <a:endParaRPr lang="en-US"/>
            </a:p>
          </p:txBody>
        </p:sp>
        <p:sp>
          <p:nvSpPr>
            <p:cNvPr id="155703" name="Line 64"/>
            <p:cNvSpPr>
              <a:spLocks noChangeShapeType="1"/>
            </p:cNvSpPr>
            <p:nvPr/>
          </p:nvSpPr>
          <p:spPr bwMode="auto">
            <a:xfrm flipV="1">
              <a:off x="4070" y="1489"/>
              <a:ext cx="575" cy="19"/>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04" name="Line 65"/>
            <p:cNvSpPr>
              <a:spLocks noChangeShapeType="1"/>
            </p:cNvSpPr>
            <p:nvPr/>
          </p:nvSpPr>
          <p:spPr bwMode="auto">
            <a:xfrm>
              <a:off x="4072" y="1509"/>
              <a:ext cx="95" cy="24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05" name="Arc 66" descr="Dashed horizontal"/>
            <p:cNvSpPr>
              <a:spLocks/>
            </p:cNvSpPr>
            <p:nvPr/>
          </p:nvSpPr>
          <p:spPr bwMode="auto">
            <a:xfrm>
              <a:off x="3435" y="1522"/>
              <a:ext cx="601" cy="250"/>
            </a:xfrm>
            <a:custGeom>
              <a:avLst/>
              <a:gdLst>
                <a:gd name="T0" fmla="*/ 0 w 22256"/>
                <a:gd name="T1" fmla="*/ 0 h 21600"/>
                <a:gd name="T2" fmla="*/ 0 w 22256"/>
                <a:gd name="T3" fmla="*/ 0 h 21600"/>
                <a:gd name="T4" fmla="*/ 0 w 22256"/>
                <a:gd name="T5" fmla="*/ 0 h 21600"/>
                <a:gd name="T6" fmla="*/ 0 60000 65536"/>
                <a:gd name="T7" fmla="*/ 0 60000 65536"/>
                <a:gd name="T8" fmla="*/ 0 60000 65536"/>
                <a:gd name="T9" fmla="*/ 0 w 22256"/>
                <a:gd name="T10" fmla="*/ 0 h 21600"/>
                <a:gd name="T11" fmla="*/ 22256 w 22256"/>
                <a:gd name="T12" fmla="*/ 21600 h 21600"/>
              </a:gdLst>
              <a:ahLst/>
              <a:cxnLst>
                <a:cxn ang="T6">
                  <a:pos x="T0" y="T1"/>
                </a:cxn>
                <a:cxn ang="T7">
                  <a:pos x="T2" y="T3"/>
                </a:cxn>
                <a:cxn ang="T8">
                  <a:pos x="T4" y="T5"/>
                </a:cxn>
              </a:cxnLst>
              <a:rect l="T9" t="T10" r="T11" b="T12"/>
              <a:pathLst>
                <a:path w="22256" h="21600" fill="none" extrusionOk="0">
                  <a:moveTo>
                    <a:pt x="22256" y="21210"/>
                  </a:moveTo>
                  <a:cubicBezTo>
                    <a:pt x="20910" y="21469"/>
                    <a:pt x="19542" y="21599"/>
                    <a:pt x="18172" y="21600"/>
                  </a:cubicBezTo>
                  <a:cubicBezTo>
                    <a:pt x="10820" y="21600"/>
                    <a:pt x="3973" y="17860"/>
                    <a:pt x="-1" y="11676"/>
                  </a:cubicBezTo>
                </a:path>
                <a:path w="22256" h="21600" stroke="0" extrusionOk="0">
                  <a:moveTo>
                    <a:pt x="22256" y="21210"/>
                  </a:moveTo>
                  <a:cubicBezTo>
                    <a:pt x="20910" y="21469"/>
                    <a:pt x="19542" y="21599"/>
                    <a:pt x="18172" y="21600"/>
                  </a:cubicBezTo>
                  <a:cubicBezTo>
                    <a:pt x="10820" y="21600"/>
                    <a:pt x="3973" y="17860"/>
                    <a:pt x="-1" y="11676"/>
                  </a:cubicBezTo>
                  <a:lnTo>
                    <a:pt x="18172" y="0"/>
                  </a:lnTo>
                  <a:lnTo>
                    <a:pt x="22256" y="21210"/>
                  </a:lnTo>
                  <a:close/>
                </a:path>
              </a:pathLst>
            </a:custGeom>
            <a:pattFill prst="dashHorz">
              <a:fgClr>
                <a:schemeClr val="tx1"/>
              </a:fgClr>
              <a:bgClr>
                <a:schemeClr val="bg1"/>
              </a:bgClr>
            </a:pattFill>
            <a:ln w="12700" cap="rnd">
              <a:solidFill>
                <a:srgbClr val="000000"/>
              </a:solidFill>
              <a:round/>
              <a:headEnd/>
              <a:tailEnd/>
            </a:ln>
          </p:spPr>
          <p:txBody>
            <a:bodyPr wrap="none" anchor="ctr"/>
            <a:lstStyle/>
            <a:p>
              <a:endParaRPr lang="en-US"/>
            </a:p>
          </p:txBody>
        </p:sp>
        <p:sp>
          <p:nvSpPr>
            <p:cNvPr id="155706" name="Line 67"/>
            <p:cNvSpPr>
              <a:spLocks noChangeShapeType="1"/>
            </p:cNvSpPr>
            <p:nvPr/>
          </p:nvSpPr>
          <p:spPr bwMode="auto">
            <a:xfrm>
              <a:off x="3932" y="1530"/>
              <a:ext cx="99" cy="23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07" name="Line 68"/>
            <p:cNvSpPr>
              <a:spLocks noChangeShapeType="1"/>
            </p:cNvSpPr>
            <p:nvPr/>
          </p:nvSpPr>
          <p:spPr bwMode="auto">
            <a:xfrm flipH="1">
              <a:off x="3428" y="1530"/>
              <a:ext cx="497" cy="13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08" name="Arc 69" descr="Dashed downward diagonal"/>
            <p:cNvSpPr>
              <a:spLocks/>
            </p:cNvSpPr>
            <p:nvPr/>
          </p:nvSpPr>
          <p:spPr bwMode="auto">
            <a:xfrm>
              <a:off x="3276" y="1227"/>
              <a:ext cx="583" cy="368"/>
            </a:xfrm>
            <a:custGeom>
              <a:avLst/>
              <a:gdLst>
                <a:gd name="T0" fmla="*/ 0 w 21600"/>
                <a:gd name="T1" fmla="*/ 0 h 31636"/>
                <a:gd name="T2" fmla="*/ 0 w 21600"/>
                <a:gd name="T3" fmla="*/ 0 h 31636"/>
                <a:gd name="T4" fmla="*/ 0 w 21600"/>
                <a:gd name="T5" fmla="*/ 0 h 31636"/>
                <a:gd name="T6" fmla="*/ 0 60000 65536"/>
                <a:gd name="T7" fmla="*/ 0 60000 65536"/>
                <a:gd name="T8" fmla="*/ 0 60000 65536"/>
                <a:gd name="T9" fmla="*/ 0 w 21600"/>
                <a:gd name="T10" fmla="*/ 0 h 31636"/>
                <a:gd name="T11" fmla="*/ 21600 w 21600"/>
                <a:gd name="T12" fmla="*/ 31636 h 31636"/>
              </a:gdLst>
              <a:ahLst/>
              <a:cxnLst>
                <a:cxn ang="T6">
                  <a:pos x="T0" y="T1"/>
                </a:cxn>
                <a:cxn ang="T7">
                  <a:pos x="T2" y="T3"/>
                </a:cxn>
                <a:cxn ang="T8">
                  <a:pos x="T4" y="T5"/>
                </a:cxn>
              </a:cxnLst>
              <a:rect l="T9" t="T10" r="T11" b="T12"/>
              <a:pathLst>
                <a:path w="21600" h="31636" fill="none" extrusionOk="0">
                  <a:moveTo>
                    <a:pt x="3395" y="31636"/>
                  </a:moveTo>
                  <a:cubicBezTo>
                    <a:pt x="1178" y="28163"/>
                    <a:pt x="0" y="24129"/>
                    <a:pt x="0" y="20010"/>
                  </a:cubicBezTo>
                  <a:cubicBezTo>
                    <a:pt x="-1" y="11221"/>
                    <a:pt x="5324" y="3309"/>
                    <a:pt x="13466" y="0"/>
                  </a:cubicBezTo>
                </a:path>
                <a:path w="21600" h="31636" stroke="0" extrusionOk="0">
                  <a:moveTo>
                    <a:pt x="3395" y="31636"/>
                  </a:moveTo>
                  <a:cubicBezTo>
                    <a:pt x="1178" y="28163"/>
                    <a:pt x="0" y="24129"/>
                    <a:pt x="0" y="20010"/>
                  </a:cubicBezTo>
                  <a:cubicBezTo>
                    <a:pt x="-1" y="11221"/>
                    <a:pt x="5324" y="3309"/>
                    <a:pt x="13466" y="0"/>
                  </a:cubicBezTo>
                  <a:lnTo>
                    <a:pt x="21600" y="20010"/>
                  </a:lnTo>
                  <a:lnTo>
                    <a:pt x="3395" y="31636"/>
                  </a:lnTo>
                  <a:close/>
                </a:path>
              </a:pathLst>
            </a:custGeom>
            <a:pattFill prst="dashDnDiag">
              <a:fgClr>
                <a:schemeClr val="tx1"/>
              </a:fgClr>
              <a:bgClr>
                <a:schemeClr val="bg1"/>
              </a:bgClr>
            </a:pattFill>
            <a:ln w="12700" cap="rnd">
              <a:solidFill>
                <a:srgbClr val="000000"/>
              </a:solidFill>
              <a:round/>
              <a:headEnd/>
              <a:tailEnd/>
            </a:ln>
          </p:spPr>
          <p:txBody>
            <a:bodyPr wrap="none" anchor="ctr"/>
            <a:lstStyle/>
            <a:p>
              <a:endParaRPr lang="en-US"/>
            </a:p>
          </p:txBody>
        </p:sp>
        <p:sp>
          <p:nvSpPr>
            <p:cNvPr id="155709" name="Line 70"/>
            <p:cNvSpPr>
              <a:spLocks noChangeShapeType="1"/>
            </p:cNvSpPr>
            <p:nvPr/>
          </p:nvSpPr>
          <p:spPr bwMode="auto">
            <a:xfrm flipH="1">
              <a:off x="3359" y="1468"/>
              <a:ext cx="498" cy="12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10" name="Line 71"/>
            <p:cNvSpPr>
              <a:spLocks noChangeShapeType="1"/>
            </p:cNvSpPr>
            <p:nvPr/>
          </p:nvSpPr>
          <p:spPr bwMode="auto">
            <a:xfrm flipH="1" flipV="1">
              <a:off x="3633" y="1216"/>
              <a:ext cx="229" cy="25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11" name="Arc 72" descr="Wide downward diagonal"/>
            <p:cNvSpPr>
              <a:spLocks/>
            </p:cNvSpPr>
            <p:nvPr/>
          </p:nvSpPr>
          <p:spPr bwMode="auto">
            <a:xfrm>
              <a:off x="3728" y="1175"/>
              <a:ext cx="219" cy="250"/>
            </a:xfrm>
            <a:custGeom>
              <a:avLst/>
              <a:gdLst>
                <a:gd name="T0" fmla="*/ 0 w 8117"/>
                <a:gd name="T1" fmla="*/ 0 h 21600"/>
                <a:gd name="T2" fmla="*/ 0 w 8117"/>
                <a:gd name="T3" fmla="*/ 0 h 21600"/>
                <a:gd name="T4" fmla="*/ 0 w 8117"/>
                <a:gd name="T5" fmla="*/ 0 h 21600"/>
                <a:gd name="T6" fmla="*/ 0 60000 65536"/>
                <a:gd name="T7" fmla="*/ 0 60000 65536"/>
                <a:gd name="T8" fmla="*/ 0 60000 65536"/>
                <a:gd name="T9" fmla="*/ 0 w 8117"/>
                <a:gd name="T10" fmla="*/ 0 h 21600"/>
                <a:gd name="T11" fmla="*/ 8117 w 8117"/>
                <a:gd name="T12" fmla="*/ 21600 h 21600"/>
              </a:gdLst>
              <a:ahLst/>
              <a:cxnLst>
                <a:cxn ang="T6">
                  <a:pos x="T0" y="T1"/>
                </a:cxn>
                <a:cxn ang="T7">
                  <a:pos x="T2" y="T3"/>
                </a:cxn>
                <a:cxn ang="T8">
                  <a:pos x="T4" y="T5"/>
                </a:cxn>
              </a:cxnLst>
              <a:rect l="T9" t="T10" r="T11" b="T12"/>
              <a:pathLst>
                <a:path w="8117" h="21600" fill="none" extrusionOk="0">
                  <a:moveTo>
                    <a:pt x="0" y="1583"/>
                  </a:moveTo>
                  <a:cubicBezTo>
                    <a:pt x="2566" y="542"/>
                    <a:pt x="5310" y="4"/>
                    <a:pt x="8080" y="0"/>
                  </a:cubicBezTo>
                </a:path>
                <a:path w="8117" h="21600" stroke="0" extrusionOk="0">
                  <a:moveTo>
                    <a:pt x="0" y="1583"/>
                  </a:moveTo>
                  <a:cubicBezTo>
                    <a:pt x="2566" y="542"/>
                    <a:pt x="5310" y="4"/>
                    <a:pt x="8080" y="0"/>
                  </a:cubicBezTo>
                  <a:lnTo>
                    <a:pt x="8117" y="21600"/>
                  </a:lnTo>
                  <a:lnTo>
                    <a:pt x="0" y="1583"/>
                  </a:lnTo>
                  <a:close/>
                </a:path>
              </a:pathLst>
            </a:custGeom>
            <a:pattFill prst="wdDnDiag">
              <a:fgClr>
                <a:schemeClr val="tx1"/>
              </a:fgClr>
              <a:bgClr>
                <a:schemeClr val="bg1"/>
              </a:bgClr>
            </a:pattFill>
            <a:ln w="12700" cap="rnd">
              <a:solidFill>
                <a:srgbClr val="000000"/>
              </a:solidFill>
              <a:round/>
              <a:headEnd/>
              <a:tailEnd/>
            </a:ln>
          </p:spPr>
          <p:txBody>
            <a:bodyPr wrap="none" anchor="ctr"/>
            <a:lstStyle/>
            <a:p>
              <a:endParaRPr lang="en-US"/>
            </a:p>
          </p:txBody>
        </p:sp>
        <p:sp>
          <p:nvSpPr>
            <p:cNvPr id="155712" name="Line 73"/>
            <p:cNvSpPr>
              <a:spLocks noChangeShapeType="1"/>
            </p:cNvSpPr>
            <p:nvPr/>
          </p:nvSpPr>
          <p:spPr bwMode="auto">
            <a:xfrm flipH="1" flipV="1">
              <a:off x="3721" y="1184"/>
              <a:ext cx="230" cy="247"/>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13" name="Line 74"/>
            <p:cNvSpPr>
              <a:spLocks noChangeShapeType="1"/>
            </p:cNvSpPr>
            <p:nvPr/>
          </p:nvSpPr>
          <p:spPr bwMode="auto">
            <a:xfrm flipV="1">
              <a:off x="3952" y="1165"/>
              <a:ext cx="0" cy="258"/>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55714" name="Rectangle 75"/>
            <p:cNvSpPr>
              <a:spLocks noChangeArrowheads="1"/>
            </p:cNvSpPr>
            <p:nvPr/>
          </p:nvSpPr>
          <p:spPr bwMode="auto">
            <a:xfrm>
              <a:off x="4270" y="1054"/>
              <a:ext cx="1159"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11125" tIns="55562" rIns="111125" bIns="55562">
              <a:spAutoFit/>
            </a:bodyPr>
            <a:lstStyle/>
            <a:p>
              <a:pPr defTabSz="1096963" eaLnBrk="0" hangingPunct="0"/>
              <a:r>
                <a:rPr lang="en-US" altLang="zh-CN" sz="1200" b="1" i="1">
                  <a:solidFill>
                    <a:srgbClr val="FC0128"/>
                  </a:solidFill>
                </a:rPr>
                <a:t>define/analyze change</a:t>
              </a:r>
            </a:p>
          </p:txBody>
        </p:sp>
        <p:sp>
          <p:nvSpPr>
            <p:cNvPr id="155715" name="Rectangle 76"/>
            <p:cNvSpPr>
              <a:spLocks noChangeArrowheads="1"/>
            </p:cNvSpPr>
            <p:nvPr/>
          </p:nvSpPr>
          <p:spPr bwMode="auto">
            <a:xfrm>
              <a:off x="4976" y="1191"/>
              <a:ext cx="449" cy="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111125" tIns="55562" rIns="111125" bIns="55562">
              <a:spAutoFit/>
            </a:bodyPr>
            <a:lstStyle/>
            <a:p>
              <a:pPr defTabSz="1096963" eaLnBrk="0" hangingPunct="0"/>
              <a:r>
                <a:rPr lang="en-US" altLang="zh-CN" sz="1200" b="1">
                  <a:solidFill>
                    <a:srgbClr val="FC0128"/>
                  </a:solidFill>
                </a:rPr>
                <a:t>  (18%)</a:t>
              </a:r>
            </a:p>
          </p:txBody>
        </p:sp>
      </p:grpSp>
      <p:sp>
        <p:nvSpPr>
          <p:cNvPr id="155658" name="Line 77"/>
          <p:cNvSpPr>
            <a:spLocks noChangeShapeType="1"/>
          </p:cNvSpPr>
          <p:nvPr/>
        </p:nvSpPr>
        <p:spPr bwMode="auto">
          <a:xfrm flipH="1">
            <a:off x="7735888" y="4681538"/>
            <a:ext cx="246062" cy="665162"/>
          </a:xfrm>
          <a:prstGeom prst="line">
            <a:avLst/>
          </a:prstGeom>
          <a:noFill/>
          <a:ln w="76200">
            <a:solidFill>
              <a:srgbClr val="8901F3"/>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55659" name="Rectangle 78"/>
          <p:cNvSpPr>
            <a:spLocks noChangeArrowheads="1"/>
          </p:cNvSpPr>
          <p:nvPr/>
        </p:nvSpPr>
        <p:spPr bwMode="auto">
          <a:xfrm>
            <a:off x="6273800" y="3678238"/>
            <a:ext cx="2651125" cy="100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90488" tIns="44450" rIns="90488" bIns="44450">
            <a:spAutoFit/>
          </a:bodyPr>
          <a:lstStyle/>
          <a:p>
            <a:pPr algn="ctr" eaLnBrk="0" hangingPunct="0"/>
            <a:r>
              <a:rPr lang="en-US" altLang="zh-CN" sz="2000" b="1">
                <a:solidFill>
                  <a:srgbClr val="7B00E4"/>
                </a:solidFill>
                <a:latin typeface="Palatino" charset="0"/>
              </a:rPr>
              <a:t>Reduce maintenance </a:t>
            </a:r>
          </a:p>
          <a:p>
            <a:pPr algn="ctr" eaLnBrk="0" hangingPunct="0"/>
            <a:r>
              <a:rPr lang="en-US" altLang="zh-CN" sz="2000" b="1">
                <a:solidFill>
                  <a:srgbClr val="7B00E4"/>
                </a:solidFill>
                <a:latin typeface="Palatino" charset="0"/>
              </a:rPr>
              <a:t>costs, directly and</a:t>
            </a:r>
          </a:p>
          <a:p>
            <a:pPr algn="ctr" eaLnBrk="0" hangingPunct="0"/>
            <a:r>
              <a:rPr lang="en-US" altLang="zh-CN" sz="2000" b="1">
                <a:solidFill>
                  <a:srgbClr val="7B00E4"/>
                </a:solidFill>
                <a:latin typeface="Palatino" charset="0"/>
              </a:rPr>
              <a:t>indirectly</a:t>
            </a:r>
          </a:p>
        </p:txBody>
      </p:sp>
    </p:spTree>
  </p:cSld>
  <p:clrMapOvr>
    <a:masterClrMapping/>
  </p:clrMapOvr>
  <p:transition/>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D0FFAC0-2723-904C-8E28-9D7B1F11250A}" type="slidenum">
              <a:rPr lang="en-US" altLang="zh-CN" sz="1200">
                <a:latin typeface="Garamond" charset="0"/>
              </a:rPr>
              <a:pPr eaLnBrk="1" hangingPunct="1"/>
              <a:t>690</a:t>
            </a:fld>
            <a:endParaRPr lang="en-US" altLang="zh-CN" sz="1200">
              <a:latin typeface="Garamond" charset="0"/>
            </a:endParaRPr>
          </a:p>
        </p:txBody>
      </p:sp>
      <p:sp>
        <p:nvSpPr>
          <p:cNvPr id="137830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CD407F4-C465-9141-98C3-AE029BF63A58}" type="slidenum">
              <a:rPr lang="en-US" altLang="zh-CN" sz="1200">
                <a:latin typeface="Garamond" charset="0"/>
              </a:rPr>
              <a:pPr algn="r" eaLnBrk="1" hangingPunct="1"/>
              <a:t>690</a:t>
            </a:fld>
            <a:endParaRPr lang="en-US" altLang="zh-CN" sz="1200">
              <a:latin typeface="Garamond" charset="0"/>
            </a:endParaRPr>
          </a:p>
        </p:txBody>
      </p:sp>
      <p:sp>
        <p:nvSpPr>
          <p:cNvPr id="1378307" name="Slide Number Placeholder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A4C80102-2E9E-AD41-8D9F-8115F7CE3D24}" type="slidenum">
              <a:rPr lang="en-US" altLang="zh-CN" sz="1200">
                <a:latin typeface="Garamond" charset="0"/>
              </a:rPr>
              <a:pPr algn="r" eaLnBrk="1" hangingPunct="1"/>
              <a:t>690</a:t>
            </a:fld>
            <a:endParaRPr lang="en-US" altLang="zh-CN" sz="1200">
              <a:latin typeface="Garamond" charset="0"/>
            </a:endParaRPr>
          </a:p>
        </p:txBody>
      </p:sp>
      <p:pic>
        <p:nvPicPr>
          <p:cNvPr id="13783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947738"/>
            <a:ext cx="7119937" cy="534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78309" name="Rectangle 4"/>
          <p:cNvSpPr>
            <a:spLocks noChangeArrowheads="1"/>
          </p:cNvSpPr>
          <p:nvPr/>
        </p:nvSpPr>
        <p:spPr bwMode="auto">
          <a:xfrm>
            <a:off x="2643188" y="357188"/>
            <a:ext cx="364331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GB" altLang="zh-CN" sz="2400" b="1"/>
              <a:t>The Web As Platform</a:t>
            </a:r>
            <a:endParaRPr lang="en-GB" altLang="zh-CN" sz="2400"/>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2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EFA4D75-F084-B54B-8E6E-78080C8EE566}" type="slidenum">
              <a:rPr lang="en-US" altLang="zh-CN" sz="1200">
                <a:latin typeface="Garamond" charset="0"/>
              </a:rPr>
              <a:pPr eaLnBrk="1" hangingPunct="1"/>
              <a:t>691</a:t>
            </a:fld>
            <a:endParaRPr lang="en-US" altLang="zh-CN" sz="1200">
              <a:latin typeface="Garamond" charset="0"/>
            </a:endParaRPr>
          </a:p>
        </p:txBody>
      </p:sp>
      <p:sp>
        <p:nvSpPr>
          <p:cNvPr id="1379330" name="Rectangle 2"/>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History: From Web 1.0 to 2.0 </a:t>
            </a:r>
            <a:endParaRPr lang="zh-CN" altLang="en-US">
              <a:latin typeface="Garamond" charset="0"/>
              <a:ea typeface="宋体" charset="0"/>
            </a:endParaRPr>
          </a:p>
        </p:txBody>
      </p:sp>
      <p:sp>
        <p:nvSpPr>
          <p:cNvPr id="1379331" name="Rectangle 3"/>
          <p:cNvSpPr>
            <a:spLocks noGrp="1" noChangeArrowheads="1"/>
          </p:cNvSpPr>
          <p:nvPr>
            <p:ph type="body" idx="4294967295"/>
          </p:nvPr>
        </p:nvSpPr>
        <p:spPr>
          <a:xfrm>
            <a:off x="0" y="1600200"/>
            <a:ext cx="8229600" cy="4530725"/>
          </a:xfrm>
        </p:spPr>
        <p:txBody>
          <a:bodyPr/>
          <a:lstStyle/>
          <a:p>
            <a:pPr eaLnBrk="1" hangingPunct="1">
              <a:lnSpc>
                <a:spcPct val="80000"/>
              </a:lnSpc>
            </a:pPr>
            <a:r>
              <a:rPr lang="en-US" altLang="zh-CN" sz="2400">
                <a:latin typeface="Arial" charset="0"/>
                <a:ea typeface="宋体" charset="0"/>
              </a:rPr>
              <a:t>The term "Web 2.0" was coined in 1999 by Darcy DiNucci. In her article, "Fragmented Future" </a:t>
            </a:r>
          </a:p>
          <a:p>
            <a:pPr eaLnBrk="1" hangingPunct="1">
              <a:lnSpc>
                <a:spcPct val="80000"/>
              </a:lnSpc>
            </a:pPr>
            <a:r>
              <a:rPr lang="en-US" altLang="zh-CN" sz="2400">
                <a:latin typeface="Arial" charset="0"/>
                <a:ea typeface="宋体" charset="0"/>
              </a:rPr>
              <a:t>The term did not resurface until 2003</a:t>
            </a:r>
          </a:p>
          <a:p>
            <a:pPr eaLnBrk="1" hangingPunct="1">
              <a:lnSpc>
                <a:spcPct val="80000"/>
              </a:lnSpc>
            </a:pPr>
            <a:r>
              <a:rPr lang="en-US" altLang="zh-CN" sz="2400">
                <a:latin typeface="Arial" charset="0"/>
                <a:ea typeface="宋体" charset="0"/>
              </a:rPr>
              <a:t>In 2004, the term began its rise in popularity when O'Reilly Media and MediaLive hosted the first Web 2.0 conference </a:t>
            </a:r>
          </a:p>
          <a:p>
            <a:pPr eaLnBrk="1" hangingPunct="1">
              <a:lnSpc>
                <a:spcPct val="80000"/>
              </a:lnSpc>
            </a:pPr>
            <a:r>
              <a:rPr lang="en-US" altLang="zh-CN" sz="2400">
                <a:latin typeface="Arial" charset="0"/>
                <a:ea typeface="宋体" charset="0"/>
              </a:rPr>
              <a:t>O'Reilly's Web 2.0 conferences have been held every year since 2004, attracting entrepreneurs, large companies, and technology reporters </a:t>
            </a:r>
          </a:p>
          <a:p>
            <a:pPr eaLnBrk="1" hangingPunct="1">
              <a:lnSpc>
                <a:spcPct val="80000"/>
              </a:lnSpc>
            </a:pPr>
            <a:r>
              <a:rPr lang="en-US" altLang="zh-CN" sz="2400">
                <a:latin typeface="Arial" charset="0"/>
                <a:ea typeface="宋体" charset="0"/>
              </a:rPr>
              <a:t>Since that time, Web 2.0 has found a place in the lexicon; the Global Language Monitor recently declared it to be the one-millionth English word </a:t>
            </a:r>
          </a:p>
          <a:p>
            <a:pPr eaLnBrk="1" hangingPunct="1">
              <a:lnSpc>
                <a:spcPct val="80000"/>
              </a:lnSpc>
            </a:pPr>
            <a:endParaRPr lang="zh-CN" altLang="en-US" sz="2400">
              <a:latin typeface="Arial" charset="0"/>
              <a:ea typeface="宋体" charset="0"/>
            </a:endParaRPr>
          </a:p>
        </p:txBody>
      </p:sp>
      <p:sp>
        <p:nvSpPr>
          <p:cNvPr id="137933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4235E44-3E64-2341-9AB6-9859AF9EC303}" type="slidenum">
              <a:rPr lang="en-US" altLang="zh-CN" sz="1200">
                <a:latin typeface="Garamond" charset="0"/>
              </a:rPr>
              <a:pPr algn="r" eaLnBrk="1" hangingPunct="1"/>
              <a:t>691</a:t>
            </a:fld>
            <a:endParaRPr lang="en-US" altLang="zh-CN" sz="1200">
              <a:latin typeface="Garamond" charset="0"/>
            </a:endParaRPr>
          </a:p>
        </p:txBody>
      </p:sp>
      <p:sp>
        <p:nvSpPr>
          <p:cNvPr id="1379333" name="Slide Number Placeholder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8A29197B-1AB3-EB42-AB61-E29120A726F9}" type="slidenum">
              <a:rPr lang="en-US" altLang="zh-CN" sz="1200">
                <a:latin typeface="Garamond" charset="0"/>
              </a:rPr>
              <a:pPr algn="r" eaLnBrk="1" hangingPunct="1"/>
              <a:t>691</a:t>
            </a:fld>
            <a:endParaRPr lang="en-US" altLang="zh-CN" sz="1200">
              <a:latin typeface="Garamond" charset="0"/>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2838F22-D874-4F4C-9BCD-C2BA44CE64EB}" type="slidenum">
              <a:rPr lang="en-US" altLang="zh-CN" sz="1200">
                <a:latin typeface="Garamond" charset="0"/>
              </a:rPr>
              <a:pPr eaLnBrk="1" hangingPunct="1"/>
              <a:t>692</a:t>
            </a:fld>
            <a:endParaRPr lang="en-US" altLang="zh-CN" sz="1200">
              <a:latin typeface="Garamond" charset="0"/>
            </a:endParaRPr>
          </a:p>
        </p:txBody>
      </p:sp>
      <p:sp>
        <p:nvSpPr>
          <p:cNvPr id="1380354" name="Title 1"/>
          <p:cNvSpPr>
            <a:spLocks noGrp="1"/>
          </p:cNvSpPr>
          <p:nvPr>
            <p:ph type="title" idx="4294967295"/>
          </p:nvPr>
        </p:nvSpPr>
        <p:spPr>
          <a:xfrm>
            <a:off x="914400" y="500063"/>
            <a:ext cx="8229600" cy="1139825"/>
          </a:xfrm>
        </p:spPr>
        <p:txBody>
          <a:bodyPr/>
          <a:lstStyle/>
          <a:p>
            <a:pPr eaLnBrk="1" hangingPunct="1"/>
            <a:r>
              <a:rPr lang="en-US" altLang="zh-CN" sz="3600">
                <a:latin typeface="Garamond" charset="0"/>
                <a:ea typeface="宋体" charset="0"/>
              </a:rPr>
              <a:t>Web 1.0 and Web 2.0 : What</a:t>
            </a:r>
            <a:r>
              <a:rPr lang="en-US" altLang="zh-CN" sz="3600">
                <a:latin typeface="Arial" charset="0"/>
                <a:ea typeface="宋体" charset="0"/>
              </a:rPr>
              <a:t>’</a:t>
            </a:r>
            <a:r>
              <a:rPr lang="en-US" altLang="zh-CN" sz="3600">
                <a:latin typeface="Garamond" charset="0"/>
                <a:ea typeface="宋体" charset="0"/>
              </a:rPr>
              <a:t>s the difference</a:t>
            </a:r>
            <a:endParaRPr lang="en-GB" altLang="zh-CN" sz="3600">
              <a:latin typeface="Garamond" charset="0"/>
              <a:ea typeface="宋体" charset="0"/>
            </a:endParaRPr>
          </a:p>
        </p:txBody>
      </p:sp>
      <p:sp>
        <p:nvSpPr>
          <p:cNvPr id="1380355" name="Content Placeholder 2"/>
          <p:cNvSpPr>
            <a:spLocks noGrp="1"/>
          </p:cNvSpPr>
          <p:nvPr>
            <p:ph idx="4294967295"/>
          </p:nvPr>
        </p:nvSpPr>
        <p:spPr>
          <a:xfrm>
            <a:off x="0" y="1500188"/>
            <a:ext cx="5186363" cy="4530725"/>
          </a:xfrm>
        </p:spPr>
        <p:txBody>
          <a:bodyPr/>
          <a:lstStyle/>
          <a:p>
            <a:pPr eaLnBrk="1" hangingPunct="1">
              <a:buFont typeface="Wingdings" charset="0"/>
              <a:buNone/>
            </a:pPr>
            <a:r>
              <a:rPr lang="zh-CN" altLang="en-GB" i="1">
                <a:latin typeface="Arial" charset="0"/>
                <a:ea typeface="宋体" charset="0"/>
              </a:rPr>
              <a:t>   </a:t>
            </a:r>
            <a:r>
              <a:rPr lang="zh-CN" altLang="en-GB" sz="2400" i="1">
                <a:latin typeface="Arial" charset="0"/>
                <a:ea typeface="宋体" charset="0"/>
              </a:rPr>
              <a:t>“</a:t>
            </a:r>
            <a:r>
              <a:rPr lang="en-GB" altLang="zh-CN" sz="2400" i="1">
                <a:latin typeface="Arial" charset="0"/>
                <a:ea typeface="宋体" charset="0"/>
              </a:rPr>
              <a:t>Web 1.0 was about connecting computers and making technology more efficient for computers. Web 2.0 is about connecting people and making technology efficient for people.”</a:t>
            </a:r>
          </a:p>
          <a:p>
            <a:pPr eaLnBrk="1" hangingPunct="1">
              <a:buFont typeface="Wingdings" charset="0"/>
              <a:buNone/>
            </a:pPr>
            <a:endParaRPr lang="en-GB" altLang="zh-CN" sz="2400" i="1">
              <a:latin typeface="Arial" charset="0"/>
              <a:ea typeface="宋体" charset="0"/>
            </a:endParaRPr>
          </a:p>
          <a:p>
            <a:pPr eaLnBrk="1" hangingPunct="1">
              <a:buFont typeface="Wingdings" charset="0"/>
              <a:buNone/>
            </a:pPr>
            <a:r>
              <a:rPr lang="en-GB" altLang="zh-CN" sz="2400" i="1">
                <a:latin typeface="Arial" charset="0"/>
                <a:ea typeface="宋体" charset="0"/>
              </a:rPr>
              <a:t>   --Dan Zambonini</a:t>
            </a:r>
          </a:p>
          <a:p>
            <a:pPr eaLnBrk="1" hangingPunct="1"/>
            <a:endParaRPr lang="zh-CN" altLang="en-GB">
              <a:latin typeface="Arial" charset="0"/>
              <a:ea typeface="宋体" charset="0"/>
            </a:endParaRPr>
          </a:p>
        </p:txBody>
      </p:sp>
      <p:sp>
        <p:nvSpPr>
          <p:cNvPr id="138035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B979767-DD43-9247-9F0F-387419DDECE8}" type="slidenum">
              <a:rPr lang="en-US" altLang="zh-CN" sz="1200">
                <a:latin typeface="Garamond" charset="0"/>
              </a:rPr>
              <a:pPr algn="r" eaLnBrk="1" hangingPunct="1"/>
              <a:t>692</a:t>
            </a:fld>
            <a:endParaRPr lang="en-US" altLang="zh-CN" sz="1200">
              <a:latin typeface="Garamond" charset="0"/>
            </a:endParaRPr>
          </a:p>
        </p:txBody>
      </p:sp>
      <p:sp>
        <p:nvSpPr>
          <p:cNvPr id="1380357"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6BA22EDB-002E-4847-A119-6E2C08B19E28}" type="slidenum">
              <a:rPr lang="en-US" altLang="zh-CN" sz="1200">
                <a:latin typeface="Garamond" charset="0"/>
              </a:rPr>
              <a:pPr algn="r" eaLnBrk="1" hangingPunct="1"/>
              <a:t>692</a:t>
            </a:fld>
            <a:endParaRPr lang="en-US" altLang="zh-CN" sz="1200">
              <a:latin typeface="Garamond" charset="0"/>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9DF953C-6117-EE44-AB9F-02768DEFE71E}" type="slidenum">
              <a:rPr lang="en-US" altLang="zh-CN" sz="1200">
                <a:latin typeface="Garamond" charset="0"/>
              </a:rPr>
              <a:pPr eaLnBrk="1" hangingPunct="1"/>
              <a:t>693</a:t>
            </a:fld>
            <a:endParaRPr lang="en-US" altLang="zh-CN" sz="1200">
              <a:latin typeface="Garamond" charset="0"/>
            </a:endParaRPr>
          </a:p>
        </p:txBody>
      </p:sp>
      <p:sp>
        <p:nvSpPr>
          <p:cNvPr id="1381378" name="Rectangle 2"/>
          <p:cNvSpPr>
            <a:spLocks noGrp="1" noChangeArrowheads="1"/>
          </p:cNvSpPr>
          <p:nvPr>
            <p:ph type="title" idx="4294967295"/>
          </p:nvPr>
        </p:nvSpPr>
        <p:spPr>
          <a:xfrm>
            <a:off x="0" y="277813"/>
            <a:ext cx="8229600" cy="1139825"/>
          </a:xfrm>
        </p:spPr>
        <p:txBody>
          <a:bodyPr/>
          <a:lstStyle/>
          <a:p>
            <a:pPr algn="ctr" eaLnBrk="1" hangingPunct="1"/>
            <a:r>
              <a:rPr lang="en-US" altLang="zh-CN" sz="4400">
                <a:latin typeface="Garamond" charset="0"/>
                <a:ea typeface="宋体" charset="0"/>
              </a:rPr>
              <a:t>What</a:t>
            </a:r>
            <a:r>
              <a:rPr lang="en-US" altLang="zh-CN" sz="4400">
                <a:latin typeface="Arial" charset="0"/>
                <a:ea typeface="宋体" charset="0"/>
              </a:rPr>
              <a:t>’</a:t>
            </a:r>
            <a:r>
              <a:rPr lang="en-US" altLang="zh-CN" sz="4400">
                <a:latin typeface="Garamond" charset="0"/>
                <a:ea typeface="宋体" charset="0"/>
              </a:rPr>
              <a:t>s the difference?</a:t>
            </a:r>
            <a:endParaRPr lang="zh-CN" altLang="en-US">
              <a:latin typeface="Garamond" charset="0"/>
              <a:ea typeface="宋体" charset="0"/>
            </a:endParaRPr>
          </a:p>
        </p:txBody>
      </p:sp>
      <p:sp>
        <p:nvSpPr>
          <p:cNvPr id="1381379" name="Rectangle 5"/>
          <p:cNvSpPr>
            <a:spLocks noGrp="1" noChangeArrowheads="1"/>
          </p:cNvSpPr>
          <p:nvPr>
            <p:ph type="body" idx="4294967295"/>
          </p:nvPr>
        </p:nvSpPr>
        <p:spPr>
          <a:xfrm>
            <a:off x="4953000" y="1412875"/>
            <a:ext cx="4191000" cy="4525963"/>
          </a:xfrm>
          <a:noFill/>
        </p:spPr>
        <p:txBody>
          <a:bodyPr/>
          <a:lstStyle/>
          <a:p>
            <a:pPr eaLnBrk="1" hangingPunct="1">
              <a:lnSpc>
                <a:spcPct val="80000"/>
              </a:lnSpc>
            </a:pPr>
            <a:r>
              <a:rPr lang="en-US" altLang="zh-CN">
                <a:latin typeface="Arial" charset="0"/>
                <a:ea typeface="宋体" charset="0"/>
              </a:rPr>
              <a:t>Web 2.0</a:t>
            </a:r>
          </a:p>
          <a:p>
            <a:pPr lvl="1" eaLnBrk="1" hangingPunct="1">
              <a:lnSpc>
                <a:spcPct val="80000"/>
              </a:lnSpc>
            </a:pPr>
            <a:r>
              <a:rPr lang="en-US" altLang="zh-CN" sz="2400">
                <a:latin typeface="Arial" charset="0"/>
                <a:ea typeface="宋体" charset="0"/>
              </a:rPr>
              <a:t>the Web was actually the platform that allowed people to get things done.</a:t>
            </a:r>
          </a:p>
          <a:p>
            <a:pPr lvl="1" eaLnBrk="1" hangingPunct="1">
              <a:lnSpc>
                <a:spcPct val="80000"/>
              </a:lnSpc>
            </a:pPr>
            <a:r>
              <a:rPr lang="en-US" altLang="zh-CN" sz="2400">
                <a:latin typeface="Arial" charset="0"/>
                <a:ea typeface="宋体" charset="0"/>
              </a:rPr>
              <a:t>Internet based services such as social networking, communication tools. Sites that generally encourage collaboration and information sharing among users. </a:t>
            </a:r>
          </a:p>
          <a:p>
            <a:pPr lvl="1" eaLnBrk="1" hangingPunct="1">
              <a:lnSpc>
                <a:spcPct val="80000"/>
              </a:lnSpc>
            </a:pPr>
            <a:endParaRPr lang="zh-CN" altLang="en-US" sz="2400">
              <a:latin typeface="Arial" charset="0"/>
              <a:ea typeface="宋体" charset="0"/>
            </a:endParaRPr>
          </a:p>
        </p:txBody>
      </p:sp>
      <p:sp>
        <p:nvSpPr>
          <p:cNvPr id="138138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6B4EA551-93D4-944A-A2C2-D6125A21134A}" type="slidenum">
              <a:rPr lang="en-US" altLang="zh-CN" sz="1200">
                <a:latin typeface="Garamond" charset="0"/>
              </a:rPr>
              <a:pPr algn="r" eaLnBrk="1" hangingPunct="1"/>
              <a:t>693</a:t>
            </a:fld>
            <a:endParaRPr lang="en-US" altLang="zh-CN" sz="1200">
              <a:latin typeface="Garamond" charset="0"/>
            </a:endParaRPr>
          </a:p>
        </p:txBody>
      </p:sp>
      <p:sp>
        <p:nvSpPr>
          <p:cNvPr id="1381381" name="Slide Number Placeholder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D60538B-6BA6-BA45-8295-0CC51F86E0F4}" type="slidenum">
              <a:rPr lang="en-US" altLang="zh-CN" sz="1200">
                <a:latin typeface="Garamond" charset="0"/>
              </a:rPr>
              <a:pPr algn="r" eaLnBrk="1" hangingPunct="1"/>
              <a:t>693</a:t>
            </a:fld>
            <a:endParaRPr lang="en-US" altLang="zh-CN" sz="1200">
              <a:latin typeface="Garamond" charset="0"/>
            </a:endParaRPr>
          </a:p>
        </p:txBody>
      </p:sp>
      <p:sp>
        <p:nvSpPr>
          <p:cNvPr id="1381382" name="Rectangle 4"/>
          <p:cNvSpPr>
            <a:spLocks noChangeArrowheads="1"/>
          </p:cNvSpPr>
          <p:nvPr/>
        </p:nvSpPr>
        <p:spPr bwMode="auto">
          <a:xfrm>
            <a:off x="857250" y="1428750"/>
            <a:ext cx="4038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90000"/>
              </a:lnSpc>
              <a:spcBef>
                <a:spcPct val="20000"/>
              </a:spcBef>
              <a:buClr>
                <a:schemeClr val="accent1"/>
              </a:buClr>
              <a:buSzPct val="65000"/>
              <a:buFont typeface="Wingdings" charset="0"/>
              <a:buChar char="n"/>
            </a:pPr>
            <a:r>
              <a:rPr lang="en-US" altLang="zh-CN" sz="3200"/>
              <a:t>Web 1.0</a:t>
            </a:r>
          </a:p>
          <a:p>
            <a:pPr marL="669925" lvl="1" indent="-325438">
              <a:lnSpc>
                <a:spcPct val="90000"/>
              </a:lnSpc>
              <a:spcBef>
                <a:spcPct val="20000"/>
              </a:spcBef>
              <a:buClr>
                <a:schemeClr val="accent2"/>
              </a:buClr>
              <a:buSzPct val="60000"/>
              <a:buFont typeface="Wingdings" charset="0"/>
              <a:buChar char="q"/>
            </a:pPr>
            <a:r>
              <a:rPr lang="en-US" altLang="zh-CN" sz="2400"/>
              <a:t>HTML Web pages you read like a book. Static web pages, use of search engines, and surfing.</a:t>
            </a:r>
          </a:p>
          <a:p>
            <a:pPr marL="669925" lvl="1" indent="-325438">
              <a:lnSpc>
                <a:spcPct val="90000"/>
              </a:lnSpc>
              <a:spcBef>
                <a:spcPct val="20000"/>
              </a:spcBef>
              <a:buClr>
                <a:schemeClr val="accent2"/>
              </a:buClr>
              <a:buSzPct val="60000"/>
              <a:buFont typeface="Wingdings" charset="0"/>
              <a:buChar char="q"/>
            </a:pPr>
            <a:r>
              <a:rPr lang="en-US" altLang="zh-CN" sz="2400"/>
              <a:t>Web applications, information served to users, user interaction with online information</a:t>
            </a:r>
          </a:p>
          <a:p>
            <a:pPr marL="342900" indent="-342900">
              <a:lnSpc>
                <a:spcPct val="90000"/>
              </a:lnSpc>
              <a:spcBef>
                <a:spcPct val="20000"/>
              </a:spcBef>
              <a:buClr>
                <a:schemeClr val="accent1"/>
              </a:buClr>
              <a:buSzPct val="65000"/>
              <a:buFont typeface="Wingdings" charset="0"/>
              <a:buNone/>
            </a:pPr>
            <a:endParaRPr lang="en-US" altLang="zh-CN" sz="2400"/>
          </a:p>
          <a:p>
            <a:pPr marL="669925" lvl="1" indent="-325438">
              <a:lnSpc>
                <a:spcPct val="90000"/>
              </a:lnSpc>
              <a:spcBef>
                <a:spcPct val="20000"/>
              </a:spcBef>
              <a:buClr>
                <a:schemeClr val="accent2"/>
              </a:buClr>
              <a:buSzPct val="60000"/>
              <a:buFont typeface="Wingdings" charset="0"/>
              <a:buChar char="q"/>
            </a:pPr>
            <a:endParaRPr lang="zh-CN" altLang="en-US" sz="2400"/>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EF999E3-935E-1243-91AA-2BC0FCD9AB97}" type="slidenum">
              <a:rPr lang="en-US" altLang="zh-CN" sz="1200">
                <a:latin typeface="Garamond" charset="0"/>
              </a:rPr>
              <a:pPr eaLnBrk="1" hangingPunct="1"/>
              <a:t>694</a:t>
            </a:fld>
            <a:endParaRPr lang="en-US" altLang="zh-CN" sz="1200">
              <a:latin typeface="Garamond" charset="0"/>
            </a:endParaRPr>
          </a:p>
        </p:txBody>
      </p:sp>
      <p:sp>
        <p:nvSpPr>
          <p:cNvPr id="138240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962656E5-394B-474E-86CB-877D62557968}" type="slidenum">
              <a:rPr lang="en-US" altLang="zh-CN" sz="1200">
                <a:latin typeface="Garamond" charset="0"/>
              </a:rPr>
              <a:pPr algn="r" eaLnBrk="1" hangingPunct="1"/>
              <a:t>694</a:t>
            </a:fld>
            <a:endParaRPr lang="en-US" altLang="zh-CN" sz="1200">
              <a:latin typeface="Garamond" charset="0"/>
            </a:endParaRPr>
          </a:p>
        </p:txBody>
      </p:sp>
      <p:sp>
        <p:nvSpPr>
          <p:cNvPr id="1382403" name="Slide Number Placeholder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D23EA75-CBD6-4B4F-AAC5-7A1303DACFA1}" type="slidenum">
              <a:rPr lang="en-US" altLang="zh-CN" sz="1200">
                <a:latin typeface="Garamond" charset="0"/>
              </a:rPr>
              <a:pPr algn="r" eaLnBrk="1" hangingPunct="1"/>
              <a:t>694</a:t>
            </a:fld>
            <a:endParaRPr lang="en-US" altLang="zh-CN" sz="1200">
              <a:latin typeface="Garamond" charset="0"/>
            </a:endParaRPr>
          </a:p>
        </p:txBody>
      </p:sp>
      <p:sp>
        <p:nvSpPr>
          <p:cNvPr id="1382404" name="Rectangle 4"/>
          <p:cNvSpPr>
            <a:spLocks noChangeArrowheads="1"/>
          </p:cNvSpPr>
          <p:nvPr/>
        </p:nvSpPr>
        <p:spPr bwMode="auto">
          <a:xfrm>
            <a:off x="357188" y="285750"/>
            <a:ext cx="8424862" cy="1120775"/>
          </a:xfrm>
          <a:prstGeom prst="rect">
            <a:avLst/>
          </a:prstGeom>
          <a:solidFill>
            <a:schemeClr val="bg1">
              <a:alpha val="50195"/>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spcBef>
                <a:spcPct val="50000"/>
              </a:spcBef>
            </a:pPr>
            <a:r>
              <a:rPr lang="en-US" altLang="zh-CN" sz="4200">
                <a:solidFill>
                  <a:schemeClr val="tx2"/>
                </a:solidFill>
                <a:latin typeface="Garamond" charset="0"/>
              </a:rPr>
              <a:t>Web 1.0    vs.   Web 2.0</a:t>
            </a:r>
            <a:endParaRPr lang="zh-CN" altLang="en-US" sz="4200">
              <a:solidFill>
                <a:schemeClr val="tx2"/>
              </a:solidFill>
              <a:latin typeface="Garamond" charset="0"/>
            </a:endParaRPr>
          </a:p>
        </p:txBody>
      </p:sp>
      <p:pic>
        <p:nvPicPr>
          <p:cNvPr id="6" name="Picture 5" descr="3.1.bmp"/>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571625"/>
            <a:ext cx="5581650" cy="4143375"/>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672B02F-2FB2-2548-B175-CBBC548997D4}" type="slidenum">
              <a:rPr lang="en-US" altLang="zh-CN" sz="1200">
                <a:latin typeface="Garamond" charset="0"/>
              </a:rPr>
              <a:pPr eaLnBrk="1" hangingPunct="1"/>
              <a:t>695</a:t>
            </a:fld>
            <a:endParaRPr lang="en-US" altLang="zh-CN" sz="1200">
              <a:latin typeface="Garamond" charset="0"/>
            </a:endParaRPr>
          </a:p>
        </p:txBody>
      </p:sp>
      <p:sp>
        <p:nvSpPr>
          <p:cNvPr id="1383426" name="Rectangle 2"/>
          <p:cNvSpPr>
            <a:spLocks noGrp="1" noChangeArrowheads="1"/>
          </p:cNvSpPr>
          <p:nvPr>
            <p:ph type="title" idx="4294967295"/>
          </p:nvPr>
        </p:nvSpPr>
        <p:spPr>
          <a:xfrm>
            <a:off x="0" y="277813"/>
            <a:ext cx="8229600" cy="1139825"/>
          </a:xfrm>
        </p:spPr>
        <p:txBody>
          <a:bodyPr/>
          <a:lstStyle/>
          <a:p>
            <a:pPr algn="ctr" eaLnBrk="1" hangingPunct="1"/>
            <a:r>
              <a:rPr lang="en-US" altLang="zh-CN" sz="3200">
                <a:latin typeface="Garamond" charset="0"/>
                <a:ea typeface="宋体" charset="0"/>
              </a:rPr>
              <a:t>Web 1.0 and Web 2.0 </a:t>
            </a:r>
            <a:br>
              <a:rPr lang="en-US" altLang="zh-CN" sz="3200">
                <a:latin typeface="Garamond" charset="0"/>
                <a:ea typeface="宋体" charset="0"/>
              </a:rPr>
            </a:br>
            <a:r>
              <a:rPr lang="en-US" altLang="zh-CN" sz="3200">
                <a:latin typeface="Garamond" charset="0"/>
                <a:ea typeface="宋体" charset="0"/>
              </a:rPr>
              <a:t> Netscape &amp; Google</a:t>
            </a:r>
            <a:endParaRPr lang="zh-CN" altLang="en-US" sz="3200">
              <a:latin typeface="Garamond" charset="0"/>
              <a:ea typeface="宋体" charset="0"/>
            </a:endParaRPr>
          </a:p>
        </p:txBody>
      </p:sp>
      <p:sp>
        <p:nvSpPr>
          <p:cNvPr id="1383427" name="Rectangle 3"/>
          <p:cNvSpPr>
            <a:spLocks noGrp="1" noChangeArrowheads="1"/>
          </p:cNvSpPr>
          <p:nvPr>
            <p:ph type="body" idx="4294967295"/>
          </p:nvPr>
        </p:nvSpPr>
        <p:spPr>
          <a:xfrm>
            <a:off x="0" y="1600200"/>
            <a:ext cx="8229600" cy="4530725"/>
          </a:xfrm>
        </p:spPr>
        <p:txBody>
          <a:bodyPr/>
          <a:lstStyle/>
          <a:p>
            <a:pPr eaLnBrk="1" hangingPunct="1">
              <a:lnSpc>
                <a:spcPct val="80000"/>
              </a:lnSpc>
            </a:pPr>
            <a:r>
              <a:rPr lang="en-US" altLang="zh-CN" sz="2000">
                <a:latin typeface="Arial" charset="0"/>
                <a:ea typeface="宋体" charset="0"/>
              </a:rPr>
              <a:t>Netscape framed "the web as platform" in terms of the old software paradigm: their flagship product was the web browser, a desktop application, and their strategy was to use their dominance in the browser market to establish a market for high-priced server products. In short, Netscape focused on creating software, updating it on occasion, and distributing it to the end users. </a:t>
            </a:r>
          </a:p>
          <a:p>
            <a:pPr eaLnBrk="1" hangingPunct="1">
              <a:lnSpc>
                <a:spcPct val="80000"/>
              </a:lnSpc>
            </a:pPr>
            <a:endParaRPr lang="en-US" altLang="zh-CN" sz="2000">
              <a:latin typeface="Arial" charset="0"/>
              <a:ea typeface="宋体" charset="0"/>
            </a:endParaRPr>
          </a:p>
          <a:p>
            <a:pPr eaLnBrk="1" hangingPunct="1">
              <a:lnSpc>
                <a:spcPct val="80000"/>
              </a:lnSpc>
            </a:pPr>
            <a:r>
              <a:rPr lang="en-US" altLang="zh-CN" sz="2000">
                <a:latin typeface="Arial" charset="0"/>
                <a:ea typeface="宋体" charset="0"/>
              </a:rPr>
              <a:t>Google, a company which did not at the time focus on producing software, such as a browser, but instead focused on providing a service based on data. The data being the links Web page authors make between sites. Google exploits this user-generated content to offer Web search based on reputation through its "page rank" algorithm. Unlike software, which undergoes scheduled releases, such services are constantly updated, a process called "the perpetual beta".</a:t>
            </a:r>
            <a:endParaRPr lang="zh-CN" altLang="en-US" sz="2000">
              <a:latin typeface="Arial" charset="0"/>
              <a:ea typeface="宋体" charset="0"/>
            </a:endParaRPr>
          </a:p>
        </p:txBody>
      </p:sp>
      <p:sp>
        <p:nvSpPr>
          <p:cNvPr id="138342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40C65D6-F243-AB46-98BF-6BBA20F444DA}" type="slidenum">
              <a:rPr lang="en-US" altLang="zh-CN" sz="1200">
                <a:latin typeface="Garamond" charset="0"/>
              </a:rPr>
              <a:pPr algn="r" eaLnBrk="1" hangingPunct="1"/>
              <a:t>695</a:t>
            </a:fld>
            <a:endParaRPr lang="en-US" altLang="zh-CN" sz="1200">
              <a:latin typeface="Garamond" charset="0"/>
            </a:endParaRPr>
          </a:p>
        </p:txBody>
      </p:sp>
      <p:sp>
        <p:nvSpPr>
          <p:cNvPr id="1383429" name="Slide Number Placeholder 5"/>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A2B6165-A537-AA48-8240-CEA3D49334D1}" type="slidenum">
              <a:rPr lang="en-US" altLang="zh-CN" sz="1200">
                <a:latin typeface="Garamond" charset="0"/>
              </a:rPr>
              <a:pPr algn="r" eaLnBrk="1" hangingPunct="1"/>
              <a:t>695</a:t>
            </a:fld>
            <a:endParaRPr lang="en-US" altLang="zh-CN" sz="1200">
              <a:latin typeface="Garamond" charset="0"/>
            </a:endParaRP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4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D2B1140-9B46-D440-93BC-052F8C8D596F}" type="slidenum">
              <a:rPr lang="en-US" altLang="zh-CN" sz="1200">
                <a:latin typeface="Garamond" charset="0"/>
              </a:rPr>
              <a:pPr eaLnBrk="1" hangingPunct="1"/>
              <a:t>696</a:t>
            </a:fld>
            <a:endParaRPr lang="en-US" altLang="zh-CN" sz="1200">
              <a:latin typeface="Garamond" charset="0"/>
            </a:endParaRPr>
          </a:p>
        </p:txBody>
      </p:sp>
      <p:sp>
        <p:nvSpPr>
          <p:cNvPr id="1384450" name="Title 1"/>
          <p:cNvSpPr>
            <a:spLocks noGrp="1"/>
          </p:cNvSpPr>
          <p:nvPr>
            <p:ph type="title" idx="4294967295"/>
          </p:nvPr>
        </p:nvSpPr>
        <p:spPr>
          <a:xfrm>
            <a:off x="0" y="277813"/>
            <a:ext cx="8229600" cy="1139825"/>
          </a:xfrm>
        </p:spPr>
        <p:txBody>
          <a:bodyPr/>
          <a:lstStyle/>
          <a:p>
            <a:pPr algn="ctr" eaLnBrk="1" hangingPunct="1"/>
            <a:r>
              <a:rPr lang="en-GB" altLang="zh-CN" sz="3600" b="1">
                <a:latin typeface="Garamond" charset="0"/>
                <a:ea typeface="宋体" charset="0"/>
              </a:rPr>
              <a:t>Basic Web 2.0 Reference Architecture diagram</a:t>
            </a:r>
            <a:endParaRPr lang="en-GB" altLang="zh-CN" sz="3600">
              <a:latin typeface="Garamond" charset="0"/>
              <a:ea typeface="宋体" charset="0"/>
            </a:endParaRPr>
          </a:p>
        </p:txBody>
      </p:sp>
      <p:pic>
        <p:nvPicPr>
          <p:cNvPr id="1384451" name="Content Placeholder 4" descr="w2dp_050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1428750"/>
            <a:ext cx="4881563" cy="4392613"/>
          </a:xfrm>
        </p:spPr>
      </p:pic>
      <p:sp>
        <p:nvSpPr>
          <p:cNvPr id="138445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B4B58E3-C6AC-274E-9A9F-F9024FF584AD}" type="slidenum">
              <a:rPr lang="en-US" altLang="zh-CN" sz="1200">
                <a:latin typeface="Garamond" charset="0"/>
              </a:rPr>
              <a:pPr algn="r" eaLnBrk="1" hangingPunct="1"/>
              <a:t>696</a:t>
            </a:fld>
            <a:endParaRPr lang="en-US" altLang="zh-CN" sz="1200">
              <a:latin typeface="Garamond" charset="0"/>
            </a:endParaRPr>
          </a:p>
        </p:txBody>
      </p:sp>
      <p:sp>
        <p:nvSpPr>
          <p:cNvPr id="1384453"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57DA8E8-7B3E-254C-AB3E-3DCEFF04A3D8}" type="slidenum">
              <a:rPr lang="en-US" altLang="zh-CN" sz="1200">
                <a:latin typeface="Garamond" charset="0"/>
              </a:rPr>
              <a:pPr algn="r" eaLnBrk="1" hangingPunct="1"/>
              <a:t>696</a:t>
            </a:fld>
            <a:endParaRPr lang="en-US" altLang="zh-CN" sz="1200">
              <a:latin typeface="Garamond" charset="0"/>
            </a:endParaRPr>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0EAE05E-82FF-224A-9720-857E16E3BA27}" type="slidenum">
              <a:rPr lang="en-US" altLang="zh-CN" sz="1200">
                <a:latin typeface="Garamond" charset="0"/>
              </a:rPr>
              <a:pPr eaLnBrk="1" hangingPunct="1"/>
              <a:t>697</a:t>
            </a:fld>
            <a:endParaRPr lang="en-US" altLang="zh-CN" sz="1200">
              <a:latin typeface="Garamond" charset="0"/>
            </a:endParaRPr>
          </a:p>
        </p:txBody>
      </p:sp>
      <p:sp>
        <p:nvSpPr>
          <p:cNvPr id="1385474" name="Title 1"/>
          <p:cNvSpPr>
            <a:spLocks noGrp="1"/>
          </p:cNvSpPr>
          <p:nvPr>
            <p:ph type="title" idx="4294967295"/>
          </p:nvPr>
        </p:nvSpPr>
        <p:spPr>
          <a:xfrm>
            <a:off x="0" y="277813"/>
            <a:ext cx="8229600" cy="1139825"/>
          </a:xfrm>
        </p:spPr>
        <p:txBody>
          <a:bodyPr/>
          <a:lstStyle/>
          <a:p>
            <a:pPr algn="ctr" eaLnBrk="1" hangingPunct="1"/>
            <a:r>
              <a:rPr lang="en-GB" altLang="zh-CN" sz="3600">
                <a:latin typeface="Garamond" charset="0"/>
                <a:ea typeface="宋体" charset="0"/>
              </a:rPr>
              <a:t>Basic Web 2.0 Reference Architecture components</a:t>
            </a:r>
            <a:r>
              <a:rPr lang="zh-CN" altLang="en-US" sz="3600">
                <a:latin typeface="Garamond" charset="0"/>
                <a:ea typeface="宋体" charset="0"/>
              </a:rPr>
              <a:t>（</a:t>
            </a:r>
            <a:r>
              <a:rPr lang="en-US" altLang="zh-CN" sz="3600">
                <a:latin typeface="Garamond" charset="0"/>
                <a:ea typeface="宋体" charset="0"/>
              </a:rPr>
              <a:t>1</a:t>
            </a:r>
            <a:r>
              <a:rPr lang="zh-CN" altLang="en-US" sz="3600">
                <a:latin typeface="Garamond" charset="0"/>
                <a:ea typeface="宋体" charset="0"/>
              </a:rPr>
              <a:t>）</a:t>
            </a:r>
            <a:endParaRPr lang="zh-CN" altLang="en-GB" sz="3600">
              <a:latin typeface="Garamond" charset="0"/>
              <a:ea typeface="宋体" charset="0"/>
            </a:endParaRPr>
          </a:p>
        </p:txBody>
      </p:sp>
      <p:sp>
        <p:nvSpPr>
          <p:cNvPr id="1385475" name="Content Placeholder 2"/>
          <p:cNvSpPr>
            <a:spLocks noGrp="1"/>
          </p:cNvSpPr>
          <p:nvPr>
            <p:ph idx="4294967295"/>
          </p:nvPr>
        </p:nvSpPr>
        <p:spPr>
          <a:xfrm>
            <a:off x="0" y="1600200"/>
            <a:ext cx="8229600" cy="4530725"/>
          </a:xfrm>
        </p:spPr>
        <p:txBody>
          <a:bodyPr/>
          <a:lstStyle/>
          <a:p>
            <a:pPr eaLnBrk="1" hangingPunct="1"/>
            <a:r>
              <a:rPr lang="en-GB" altLang="zh-CN" sz="2800" b="1">
                <a:latin typeface="Arial" charset="0"/>
                <a:ea typeface="宋体" charset="0"/>
              </a:rPr>
              <a:t>Resource tier  </a:t>
            </a:r>
          </a:p>
          <a:p>
            <a:pPr marL="742950" lvl="1" indent="-285750" eaLnBrk="1" hangingPunct="1"/>
            <a:r>
              <a:rPr lang="en-GB" altLang="zh-CN" sz="1800">
                <a:latin typeface="Arial" charset="0"/>
                <a:ea typeface="宋体" charset="0"/>
              </a:rPr>
              <a:t>capabilities or backend systems that can support services that will be consumed over the Internet</a:t>
            </a:r>
          </a:p>
          <a:p>
            <a:pPr marL="742950" lvl="1" indent="-285750" eaLnBrk="1" hangingPunct="1"/>
            <a:r>
              <a:rPr lang="en-GB" altLang="zh-CN" sz="1800">
                <a:latin typeface="Arial" charset="0"/>
                <a:ea typeface="宋体" charset="0"/>
              </a:rPr>
              <a:t>data or processing needed for creating a rich user experience</a:t>
            </a:r>
          </a:p>
          <a:p>
            <a:pPr marL="742950" lvl="1" indent="-285750" eaLnBrk="1" hangingPunct="1"/>
            <a:r>
              <a:rPr lang="en-GB" altLang="zh-CN" sz="1800">
                <a:latin typeface="Arial" charset="0"/>
                <a:ea typeface="宋体" charset="0"/>
              </a:rPr>
              <a:t>typically includes files; databases; enterprise resource planning (ERP) and customer relationship management (CRM) systems; directories; and other common applications</a:t>
            </a:r>
          </a:p>
          <a:p>
            <a:pPr marL="742950" lvl="1" indent="-285750" eaLnBrk="1" hangingPunct="1"/>
            <a:endParaRPr lang="en-US" altLang="zh-CN" sz="1800">
              <a:latin typeface="Arial" charset="0"/>
              <a:ea typeface="宋体" charset="0"/>
            </a:endParaRPr>
          </a:p>
          <a:p>
            <a:pPr eaLnBrk="1" hangingPunct="1"/>
            <a:r>
              <a:rPr lang="en-GB" altLang="zh-CN" sz="2800" b="1">
                <a:latin typeface="Arial" charset="0"/>
                <a:ea typeface="宋体" charset="0"/>
              </a:rPr>
              <a:t>Service tier</a:t>
            </a:r>
            <a:r>
              <a:rPr lang="en-GB" altLang="zh-CN" sz="2800">
                <a:latin typeface="Arial" charset="0"/>
                <a:ea typeface="宋体" charset="0"/>
              </a:rPr>
              <a:t> </a:t>
            </a:r>
          </a:p>
          <a:p>
            <a:pPr marL="742950" lvl="1" indent="-285750" eaLnBrk="1" hangingPunct="1"/>
            <a:r>
              <a:rPr lang="en-GB" altLang="zh-CN" sz="1800">
                <a:latin typeface="Arial" charset="0"/>
                <a:ea typeface="宋体" charset="0"/>
              </a:rPr>
              <a:t>connects to the resource tier and packages as a service, giving the service provider control over what goes in and out</a:t>
            </a:r>
          </a:p>
          <a:p>
            <a:pPr marL="742950" lvl="1" indent="-285750" eaLnBrk="1" hangingPunct="1"/>
            <a:r>
              <a:rPr lang="en-GB" altLang="zh-CN" sz="1600">
                <a:latin typeface="Arial" charset="0"/>
                <a:ea typeface="宋体" charset="0"/>
              </a:rPr>
              <a:t>Within enterprises, the classic examples of this functionality are J2EE application servers deploying SOAP or EJB endpoints </a:t>
            </a:r>
          </a:p>
          <a:p>
            <a:pPr eaLnBrk="1" hangingPunct="1"/>
            <a:endParaRPr lang="en-GB" altLang="zh-CN">
              <a:latin typeface="Arial" charset="0"/>
              <a:ea typeface="宋体" charset="0"/>
            </a:endParaRPr>
          </a:p>
        </p:txBody>
      </p:sp>
      <p:sp>
        <p:nvSpPr>
          <p:cNvPr id="138547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ABBD37D-9BBF-2C4F-AD08-9DFE526BC60B}" type="slidenum">
              <a:rPr lang="en-US" altLang="zh-CN" sz="1200">
                <a:latin typeface="Garamond" charset="0"/>
              </a:rPr>
              <a:pPr algn="r" eaLnBrk="1" hangingPunct="1"/>
              <a:t>697</a:t>
            </a:fld>
            <a:endParaRPr lang="en-US" altLang="zh-CN" sz="1200">
              <a:latin typeface="Garamond" charset="0"/>
            </a:endParaRPr>
          </a:p>
        </p:txBody>
      </p:sp>
      <p:sp>
        <p:nvSpPr>
          <p:cNvPr id="1385477"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77336B1-03BC-7642-9CBA-9BCC8E20A2DF}" type="slidenum">
              <a:rPr lang="en-US" altLang="zh-CN" sz="1200">
                <a:latin typeface="Garamond" charset="0"/>
              </a:rPr>
              <a:pPr algn="r" eaLnBrk="1" hangingPunct="1"/>
              <a:t>697</a:t>
            </a:fld>
            <a:endParaRPr lang="en-US" altLang="zh-CN" sz="1200">
              <a:latin typeface="Garamond" charset="0"/>
            </a:endParaRPr>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842867F-26EF-AB4B-A326-9B0D6DCEAD88}" type="slidenum">
              <a:rPr lang="en-US" altLang="zh-CN" sz="1200">
                <a:latin typeface="Garamond" charset="0"/>
              </a:rPr>
              <a:pPr eaLnBrk="1" hangingPunct="1"/>
              <a:t>698</a:t>
            </a:fld>
            <a:endParaRPr lang="en-US" altLang="zh-CN" sz="1200">
              <a:latin typeface="Garamond" charset="0"/>
            </a:endParaRPr>
          </a:p>
        </p:txBody>
      </p:sp>
      <p:sp>
        <p:nvSpPr>
          <p:cNvPr id="1386498" name="Title 1"/>
          <p:cNvSpPr>
            <a:spLocks noGrp="1"/>
          </p:cNvSpPr>
          <p:nvPr>
            <p:ph type="title" idx="4294967295"/>
          </p:nvPr>
        </p:nvSpPr>
        <p:spPr>
          <a:xfrm>
            <a:off x="0" y="277813"/>
            <a:ext cx="8229600" cy="1139825"/>
          </a:xfrm>
        </p:spPr>
        <p:txBody>
          <a:bodyPr/>
          <a:lstStyle/>
          <a:p>
            <a:pPr algn="ctr" eaLnBrk="1" hangingPunct="1"/>
            <a:r>
              <a:rPr lang="en-GB" altLang="zh-CN" sz="3600">
                <a:latin typeface="Garamond" charset="0"/>
                <a:ea typeface="宋体" charset="0"/>
              </a:rPr>
              <a:t>Basic Web 2.0 Reference Architecture components</a:t>
            </a:r>
            <a:r>
              <a:rPr lang="zh-CN" altLang="en-US" sz="3600">
                <a:latin typeface="Garamond" charset="0"/>
                <a:ea typeface="宋体" charset="0"/>
              </a:rPr>
              <a:t>（</a:t>
            </a:r>
            <a:r>
              <a:rPr lang="en-US" altLang="zh-CN" sz="3600">
                <a:latin typeface="Garamond" charset="0"/>
                <a:ea typeface="宋体" charset="0"/>
              </a:rPr>
              <a:t>2</a:t>
            </a:r>
            <a:r>
              <a:rPr lang="zh-CN" altLang="en-US" sz="3600">
                <a:latin typeface="Garamond" charset="0"/>
                <a:ea typeface="宋体" charset="0"/>
              </a:rPr>
              <a:t>）</a:t>
            </a:r>
            <a:endParaRPr lang="zh-CN" altLang="en-GB" sz="3600">
              <a:latin typeface="Garamond" charset="0"/>
              <a:ea typeface="宋体" charset="0"/>
            </a:endParaRPr>
          </a:p>
        </p:txBody>
      </p:sp>
      <p:sp>
        <p:nvSpPr>
          <p:cNvPr id="1386499" name="Content Placeholder 2"/>
          <p:cNvSpPr>
            <a:spLocks noGrp="1"/>
          </p:cNvSpPr>
          <p:nvPr>
            <p:ph idx="4294967295"/>
          </p:nvPr>
        </p:nvSpPr>
        <p:spPr>
          <a:xfrm>
            <a:off x="0" y="1600200"/>
            <a:ext cx="8229600" cy="4530725"/>
          </a:xfrm>
        </p:spPr>
        <p:txBody>
          <a:bodyPr/>
          <a:lstStyle/>
          <a:p>
            <a:pPr eaLnBrk="1" hangingPunct="1"/>
            <a:r>
              <a:rPr lang="en-GB" altLang="zh-CN" sz="2800" b="1">
                <a:latin typeface="Arial" charset="0"/>
                <a:ea typeface="宋体" charset="0"/>
              </a:rPr>
              <a:t>Connectivity</a:t>
            </a:r>
            <a:r>
              <a:rPr lang="en-GB" altLang="zh-CN" sz="2800">
                <a:latin typeface="Arial" charset="0"/>
                <a:ea typeface="宋体" charset="0"/>
              </a:rPr>
              <a:t> </a:t>
            </a:r>
          </a:p>
          <a:p>
            <a:pPr marL="742950" lvl="1" indent="-285750" eaLnBrk="1" hangingPunct="1"/>
            <a:r>
              <a:rPr lang="en-GB" altLang="zh-CN" sz="1800">
                <a:latin typeface="Arial" charset="0"/>
                <a:ea typeface="宋体" charset="0"/>
              </a:rPr>
              <a:t>means of reaching a service</a:t>
            </a:r>
          </a:p>
          <a:p>
            <a:pPr marL="742950" lvl="1" indent="-285750" eaLnBrk="1" hangingPunct="1"/>
            <a:r>
              <a:rPr lang="en-GB" altLang="zh-CN" sz="1800">
                <a:latin typeface="Arial" charset="0"/>
                <a:ea typeface="宋体" charset="0"/>
              </a:rPr>
              <a:t>must be visible to and reachable by the service consumer</a:t>
            </a:r>
          </a:p>
          <a:p>
            <a:pPr marL="742950" lvl="1" indent="-285750" eaLnBrk="1" hangingPunct="1"/>
            <a:r>
              <a:rPr lang="en-GB" altLang="zh-CN" sz="1800">
                <a:latin typeface="Arial" charset="0"/>
                <a:ea typeface="宋体" charset="0"/>
              </a:rPr>
              <a:t>Connectivity is largely handled using standards and protocols such as XML over HTTP</a:t>
            </a:r>
            <a:endParaRPr lang="en-GB" altLang="zh-CN" sz="1800" b="1">
              <a:latin typeface="Arial" charset="0"/>
              <a:ea typeface="宋体" charset="0"/>
            </a:endParaRPr>
          </a:p>
          <a:p>
            <a:pPr eaLnBrk="1" hangingPunct="1">
              <a:buFont typeface="Wingdings" charset="0"/>
              <a:buNone/>
            </a:pPr>
            <a:endParaRPr lang="en-GB" altLang="zh-CN" sz="2000">
              <a:latin typeface="Arial" charset="0"/>
              <a:ea typeface="宋体" charset="0"/>
            </a:endParaRPr>
          </a:p>
          <a:p>
            <a:pPr eaLnBrk="1" hangingPunct="1"/>
            <a:r>
              <a:rPr lang="en-GB" altLang="zh-CN" sz="2800" b="1">
                <a:latin typeface="Arial" charset="0"/>
                <a:ea typeface="宋体" charset="0"/>
              </a:rPr>
              <a:t>Client tier</a:t>
            </a:r>
            <a:r>
              <a:rPr lang="en-GB" altLang="zh-CN" sz="2800">
                <a:latin typeface="Arial" charset="0"/>
                <a:ea typeface="宋体" charset="0"/>
              </a:rPr>
              <a:t> </a:t>
            </a:r>
          </a:p>
          <a:p>
            <a:pPr marL="742950" lvl="1" indent="-285750" eaLnBrk="1" hangingPunct="1"/>
            <a:r>
              <a:rPr lang="en-GB" altLang="zh-CN" sz="1800">
                <a:latin typeface="Arial" charset="0"/>
                <a:ea typeface="宋体" charset="0"/>
              </a:rPr>
              <a:t>helps users to consume services and displays graphical views of service calls to users</a:t>
            </a:r>
          </a:p>
          <a:p>
            <a:pPr marL="742950" lvl="1" indent="-285750" eaLnBrk="1" hangingPunct="1"/>
            <a:r>
              <a:rPr lang="en-GB" altLang="zh-CN" sz="1800">
                <a:latin typeface="Arial" charset="0"/>
                <a:ea typeface="宋体" charset="0"/>
              </a:rPr>
              <a:t>Examples of client-side implementations include web browsers, Adobe Flash Player, Microsoft Silverlight, Acrobat, iTunes</a:t>
            </a:r>
          </a:p>
          <a:p>
            <a:pPr eaLnBrk="1" hangingPunct="1">
              <a:buFont typeface="Wingdings" charset="0"/>
              <a:buNone/>
            </a:pPr>
            <a:endParaRPr lang="en-GB" altLang="zh-CN" sz="2000">
              <a:latin typeface="Arial" charset="0"/>
              <a:ea typeface="宋体" charset="0"/>
            </a:endParaRPr>
          </a:p>
          <a:p>
            <a:pPr eaLnBrk="1" hangingPunct="1"/>
            <a:endParaRPr lang="en-GB" altLang="zh-CN">
              <a:latin typeface="Arial" charset="0"/>
              <a:ea typeface="宋体" charset="0"/>
            </a:endParaRPr>
          </a:p>
        </p:txBody>
      </p:sp>
      <p:sp>
        <p:nvSpPr>
          <p:cNvPr id="138650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31B4701-C663-D541-89A0-2C86C14AB508}" type="slidenum">
              <a:rPr lang="en-US" altLang="zh-CN" sz="1200">
                <a:latin typeface="Garamond" charset="0"/>
              </a:rPr>
              <a:pPr algn="r" eaLnBrk="1" hangingPunct="1"/>
              <a:t>698</a:t>
            </a:fld>
            <a:endParaRPr lang="en-US" altLang="zh-CN" sz="1200">
              <a:latin typeface="Garamond" charset="0"/>
            </a:endParaRPr>
          </a:p>
        </p:txBody>
      </p:sp>
      <p:sp>
        <p:nvSpPr>
          <p:cNvPr id="1386501"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9ADD392E-C5B2-E846-9AF0-908DD1CDD70B}" type="slidenum">
              <a:rPr lang="en-US" altLang="zh-CN" sz="1200">
                <a:latin typeface="Garamond" charset="0"/>
              </a:rPr>
              <a:pPr algn="r" eaLnBrk="1" hangingPunct="1"/>
              <a:t>698</a:t>
            </a:fld>
            <a:endParaRPr lang="en-US" altLang="zh-CN" sz="1200">
              <a:latin typeface="Garamond" charset="0"/>
            </a:endParaRPr>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52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43E5BAF-7A7D-D24A-B40C-9AD30C85E6A8}" type="slidenum">
              <a:rPr lang="en-US" altLang="zh-CN" sz="1200">
                <a:latin typeface="Garamond" charset="0"/>
              </a:rPr>
              <a:pPr eaLnBrk="1" hangingPunct="1"/>
              <a:t>699</a:t>
            </a:fld>
            <a:endParaRPr lang="en-US" altLang="zh-CN" sz="1200">
              <a:latin typeface="Garamond" charset="0"/>
            </a:endParaRPr>
          </a:p>
        </p:txBody>
      </p:sp>
      <p:sp>
        <p:nvSpPr>
          <p:cNvPr id="138752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81C4A002-CC84-8A47-BA28-F3866EC7BDA1}" type="slidenum">
              <a:rPr lang="en-US" altLang="zh-CN" sz="1200">
                <a:latin typeface="Garamond" charset="0"/>
              </a:rPr>
              <a:pPr algn="r" eaLnBrk="1" hangingPunct="1"/>
              <a:t>699</a:t>
            </a:fld>
            <a:endParaRPr lang="en-US" altLang="zh-CN" sz="1200">
              <a:latin typeface="Garamond" charset="0"/>
            </a:endParaRPr>
          </a:p>
        </p:txBody>
      </p:sp>
      <p:sp>
        <p:nvSpPr>
          <p:cNvPr id="1387523"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E171C8A-673D-444C-A053-746EAEC166D4}" type="slidenum">
              <a:rPr lang="en-US" altLang="zh-CN" sz="1200">
                <a:latin typeface="Garamond" charset="0"/>
              </a:rPr>
              <a:pPr algn="r" eaLnBrk="1" hangingPunct="1"/>
              <a:t>699</a:t>
            </a:fld>
            <a:endParaRPr lang="en-US" altLang="zh-CN" sz="1200">
              <a:latin typeface="Garamond" charset="0"/>
            </a:endParaRPr>
          </a:p>
        </p:txBody>
      </p:sp>
      <p:sp>
        <p:nvSpPr>
          <p:cNvPr id="1387524" name="Rectangle 4"/>
          <p:cNvSpPr>
            <a:spLocks noChangeArrowheads="1"/>
          </p:cNvSpPr>
          <p:nvPr/>
        </p:nvSpPr>
        <p:spPr bwMode="auto">
          <a:xfrm>
            <a:off x="357188" y="5786438"/>
            <a:ext cx="85725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GB" altLang="zh-CN" sz="1600" b="1"/>
              <a:t>Detailed reference architecture for Web 2.0 application architects and developers</a:t>
            </a:r>
            <a:endParaRPr lang="en-GB" altLang="zh-CN" sz="1600"/>
          </a:p>
        </p:txBody>
      </p:sp>
      <p:pic>
        <p:nvPicPr>
          <p:cNvPr id="1387525" name="Picture 5" descr="w2dp_05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428625"/>
            <a:ext cx="658495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type="subTitle" idx="1"/>
          </p:nvPr>
        </p:nvSpPr>
        <p:spPr/>
        <p:txBody>
          <a:bodyPr/>
          <a:lstStyle/>
          <a:p>
            <a:pPr eaLnBrk="1" hangingPunct="1">
              <a:buFont typeface="Wingdings" charset="0"/>
              <a:buNone/>
            </a:pPr>
            <a:r>
              <a:rPr lang="en-GB" altLang="zh-CN">
                <a:latin typeface="Arial" charset="0"/>
                <a:ea typeface="宋体" charset="0"/>
              </a:rPr>
              <a:t> </a:t>
            </a:r>
          </a:p>
        </p:txBody>
      </p:sp>
      <p:pic>
        <p:nvPicPr>
          <p:cNvPr id="4" name="Picture 3" descr="A graph with text on it&#10;&#10;Description automatically generated with medium confidence">
            <a:extLst>
              <a:ext uri="{FF2B5EF4-FFF2-40B4-BE49-F238E27FC236}">
                <a16:creationId xmlns:a16="http://schemas.microsoft.com/office/drawing/2014/main" id="{32E48BB3-FAA0-7B09-0042-8533FD796D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spTree>
    <p:extLst>
      <p:ext uri="{BB962C8B-B14F-4D97-AF65-F5344CB8AC3E}">
        <p14:creationId xmlns:p14="http://schemas.microsoft.com/office/powerpoint/2010/main" val="9701892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Rectangle 2"/>
          <p:cNvSpPr>
            <a:spLocks noGrp="1" noChangeArrowheads="1"/>
          </p:cNvSpPr>
          <p:nvPr>
            <p:ph type="title"/>
          </p:nvPr>
        </p:nvSpPr>
        <p:spPr>
          <a:effectLst>
            <a:outerShdw dist="53882" dir="2700000" algn="ctr" rotWithShape="0">
              <a:srgbClr val="2969E8"/>
            </a:outerShdw>
          </a:effectLst>
        </p:spPr>
        <p:txBody>
          <a:bodyPr lIns="90487" tIns="44450" rIns="90487" bIns="44450" anchor="ctr"/>
          <a:lstStyle/>
          <a:p>
            <a:pPr algn="ctr" eaLnBrk="1" hangingPunct="1"/>
            <a:r>
              <a:rPr lang="en-US" altLang="zh-CN">
                <a:latin typeface="Garamond" charset="0"/>
                <a:ea typeface="宋体" charset="0"/>
              </a:rPr>
              <a:t>Architecture in the Life-Cycle </a:t>
            </a:r>
            <a:r>
              <a:rPr lang="en-US" altLang="zh-CN" sz="3800">
                <a:latin typeface="Garamond" charset="0"/>
                <a:ea typeface="宋体" charset="0"/>
              </a:rPr>
              <a:t>(1)</a:t>
            </a:r>
          </a:p>
        </p:txBody>
      </p:sp>
      <p:sp>
        <p:nvSpPr>
          <p:cNvPr id="159746" name="Rectangle 3"/>
          <p:cNvSpPr>
            <a:spLocks noGrp="1" noChangeArrowheads="1"/>
          </p:cNvSpPr>
          <p:nvPr>
            <p:ph idx="1"/>
          </p:nvPr>
        </p:nvSpPr>
        <p:spPr/>
        <p:txBody>
          <a:bodyPr lIns="90487" tIns="44450" rIns="90487" bIns="44450"/>
          <a:lstStyle/>
          <a:p>
            <a:pPr eaLnBrk="1" hangingPunct="1"/>
            <a:r>
              <a:rPr lang="en-US" altLang="zh-CN">
                <a:latin typeface="Arial" charset="0"/>
                <a:ea typeface="宋体" charset="0"/>
              </a:rPr>
              <a:t>Views of a Software System</a:t>
            </a:r>
          </a:p>
          <a:p>
            <a:pPr eaLnBrk="1" hangingPunct="1">
              <a:buFont typeface="Wingdings" charset="0"/>
              <a:buNone/>
            </a:pPr>
            <a:r>
              <a:rPr lang="en-US" altLang="zh-CN">
                <a:latin typeface="Arial" charset="0"/>
                <a:ea typeface="宋体" charset="0"/>
              </a:rPr>
              <a:t>  "An important objective of software architecture is the production of a consistent set of views of the system and its parts presented in a structure that satisfies the needs of both the end-user and later designers."(Witt et al.)</a:t>
            </a:r>
          </a:p>
        </p:txBody>
      </p:sp>
      <p:sp>
        <p:nvSpPr>
          <p:cNvPr id="1597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DB9DA4-7650-3744-B9F3-3EBB0556E9E6}" type="slidenum">
              <a:rPr lang="en-US" altLang="zh-CN" sz="1200">
                <a:latin typeface="Garamond" charset="0"/>
              </a:rPr>
              <a:pPr eaLnBrk="1" hangingPunct="1"/>
              <a:t>70</a:t>
            </a:fld>
            <a:endParaRPr lang="en-US" altLang="zh-CN" sz="1200">
              <a:latin typeface="Garamond" charset="0"/>
            </a:endParaRPr>
          </a:p>
        </p:txBody>
      </p:sp>
    </p:spTree>
  </p:cSld>
  <p:clrMapOvr>
    <a:masterClrMapping/>
  </p:clrMapOvr>
  <p:transition/>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03603D4-8169-5445-8415-54980735954A}" type="slidenum">
              <a:rPr lang="en-US" altLang="zh-CN" sz="1200">
                <a:latin typeface="Garamond" charset="0"/>
              </a:rPr>
              <a:pPr eaLnBrk="1" hangingPunct="1"/>
              <a:t>700</a:t>
            </a:fld>
            <a:endParaRPr lang="en-US" altLang="zh-CN" sz="1200">
              <a:latin typeface="Garamond" charset="0"/>
            </a:endParaRPr>
          </a:p>
        </p:txBody>
      </p:sp>
      <p:sp>
        <p:nvSpPr>
          <p:cNvPr id="1388546" name="Title 1"/>
          <p:cNvSpPr>
            <a:spLocks noGrp="1"/>
          </p:cNvSpPr>
          <p:nvPr>
            <p:ph type="title" idx="4294967295"/>
          </p:nvPr>
        </p:nvSpPr>
        <p:spPr>
          <a:xfrm>
            <a:off x="0" y="285750"/>
            <a:ext cx="8229600" cy="1139825"/>
          </a:xfrm>
        </p:spPr>
        <p:txBody>
          <a:bodyPr/>
          <a:lstStyle/>
          <a:p>
            <a:pPr algn="ctr" eaLnBrk="1" hangingPunct="1"/>
            <a:r>
              <a:rPr lang="en-GB" altLang="zh-CN" sz="3200">
                <a:latin typeface="Garamond" charset="0"/>
                <a:ea typeface="宋体" charset="0"/>
              </a:rPr>
              <a:t>Basic Web 2.0 Reference Architecture</a:t>
            </a:r>
            <a:br>
              <a:rPr lang="en-GB" altLang="zh-CN" sz="3200">
                <a:latin typeface="Garamond" charset="0"/>
                <a:ea typeface="宋体" charset="0"/>
              </a:rPr>
            </a:br>
            <a:r>
              <a:rPr lang="en-GB" altLang="zh-CN" sz="3200">
                <a:latin typeface="Garamond" charset="0"/>
                <a:ea typeface="宋体" charset="0"/>
              </a:rPr>
              <a:t> </a:t>
            </a:r>
            <a:r>
              <a:rPr lang="en-US" altLang="zh-CN" sz="3200">
                <a:latin typeface="Arial" charset="0"/>
                <a:ea typeface="宋体" charset="0"/>
              </a:rPr>
              <a:t>——</a:t>
            </a:r>
            <a:r>
              <a:rPr lang="en-GB" altLang="zh-CN" sz="3200" b="1">
                <a:latin typeface="Garamond" charset="0"/>
                <a:ea typeface="宋体" charset="0"/>
              </a:rPr>
              <a:t>The Resource Tier</a:t>
            </a:r>
            <a:endParaRPr lang="en-GB" altLang="zh-CN" sz="3200">
              <a:latin typeface="Garamond" charset="0"/>
              <a:ea typeface="宋体" charset="0"/>
            </a:endParaRPr>
          </a:p>
        </p:txBody>
      </p:sp>
      <p:sp>
        <p:nvSpPr>
          <p:cNvPr id="1388547"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AB60E53-E1BF-8841-8694-8B616DF223EF}" type="slidenum">
              <a:rPr lang="en-US" altLang="zh-CN" sz="1200">
                <a:latin typeface="Garamond" charset="0"/>
              </a:rPr>
              <a:pPr algn="r" eaLnBrk="1" hangingPunct="1"/>
              <a:t>700</a:t>
            </a:fld>
            <a:endParaRPr lang="en-US" altLang="zh-CN" sz="1200">
              <a:latin typeface="Garamond" charset="0"/>
            </a:endParaRPr>
          </a:p>
        </p:txBody>
      </p:sp>
      <p:sp>
        <p:nvSpPr>
          <p:cNvPr id="1388548"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C656D61-8A27-FC42-992E-CF39FBC5CED6}" type="slidenum">
              <a:rPr lang="en-US" altLang="zh-CN" sz="1200">
                <a:latin typeface="Garamond" charset="0"/>
              </a:rPr>
              <a:pPr algn="r" eaLnBrk="1" hangingPunct="1"/>
              <a:t>700</a:t>
            </a:fld>
            <a:endParaRPr lang="en-US" altLang="zh-CN" sz="1200">
              <a:latin typeface="Garamond" charset="0"/>
            </a:endParaRPr>
          </a:p>
        </p:txBody>
      </p:sp>
      <p:sp>
        <p:nvSpPr>
          <p:cNvPr id="1388549" name="Rectangle 4"/>
          <p:cNvSpPr>
            <a:spLocks noChangeArrowheads="1"/>
          </p:cNvSpPr>
          <p:nvPr/>
        </p:nvSpPr>
        <p:spPr bwMode="auto">
          <a:xfrm>
            <a:off x="3071813" y="4714875"/>
            <a:ext cx="35321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GB" altLang="zh-CN" b="1"/>
              <a:t>Detail view of the resource tier</a:t>
            </a:r>
            <a:endParaRPr lang="en-GB" altLang="zh-CN"/>
          </a:p>
        </p:txBody>
      </p:sp>
      <p:pic>
        <p:nvPicPr>
          <p:cNvPr id="1388550" name="Picture 5" descr="w2dp_050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813" y="2786063"/>
            <a:ext cx="8018462" cy="88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56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6927F76-527B-E547-89F0-A25DF10C336B}" type="slidenum">
              <a:rPr lang="en-US" altLang="zh-CN" sz="1200">
                <a:latin typeface="Garamond" charset="0"/>
              </a:rPr>
              <a:pPr eaLnBrk="1" hangingPunct="1"/>
              <a:t>701</a:t>
            </a:fld>
            <a:endParaRPr lang="en-US" altLang="zh-CN" sz="1200">
              <a:latin typeface="Garamond" charset="0"/>
            </a:endParaRPr>
          </a:p>
        </p:txBody>
      </p:sp>
      <p:sp>
        <p:nvSpPr>
          <p:cNvPr id="1389570" name="Title 1"/>
          <p:cNvSpPr>
            <a:spLocks noGrp="1"/>
          </p:cNvSpPr>
          <p:nvPr>
            <p:ph type="title" idx="4294967295"/>
          </p:nvPr>
        </p:nvSpPr>
        <p:spPr>
          <a:xfrm>
            <a:off x="0" y="277813"/>
            <a:ext cx="8229600" cy="1139825"/>
          </a:xfrm>
        </p:spPr>
        <p:txBody>
          <a:bodyPr/>
          <a:lstStyle/>
          <a:p>
            <a:pPr algn="ctr" eaLnBrk="1" hangingPunct="1"/>
            <a:r>
              <a:rPr lang="en-GB" altLang="zh-CN" sz="2800">
                <a:latin typeface="Garamond" charset="0"/>
                <a:ea typeface="宋体" charset="0"/>
              </a:rPr>
              <a:t>Basic Web 2.0 Reference Architecture</a:t>
            </a:r>
            <a:br>
              <a:rPr lang="en-GB" altLang="zh-CN" sz="2800">
                <a:latin typeface="Garamond" charset="0"/>
                <a:ea typeface="宋体" charset="0"/>
              </a:rPr>
            </a:br>
            <a:r>
              <a:rPr lang="en-GB" altLang="zh-CN" sz="2800">
                <a:latin typeface="Garamond" charset="0"/>
                <a:ea typeface="宋体" charset="0"/>
              </a:rPr>
              <a:t> </a:t>
            </a:r>
            <a:r>
              <a:rPr lang="en-US" altLang="zh-CN" sz="2800">
                <a:latin typeface="Arial" charset="0"/>
                <a:ea typeface="宋体" charset="0"/>
              </a:rPr>
              <a:t>——</a:t>
            </a:r>
            <a:r>
              <a:rPr lang="en-GB" altLang="zh-CN" sz="2800" b="1">
                <a:latin typeface="Garamond" charset="0"/>
                <a:ea typeface="宋体" charset="0"/>
              </a:rPr>
              <a:t>The Resource Tier </a:t>
            </a:r>
            <a:r>
              <a:rPr lang="zh-CN" altLang="en-US" sz="2800" b="1">
                <a:latin typeface="Garamond" charset="0"/>
                <a:ea typeface="宋体" charset="0"/>
              </a:rPr>
              <a:t>（</a:t>
            </a:r>
            <a:r>
              <a:rPr lang="en-US" altLang="zh-CN" sz="2800" b="1">
                <a:latin typeface="Garamond" charset="0"/>
                <a:ea typeface="宋体" charset="0"/>
              </a:rPr>
              <a:t>1</a:t>
            </a:r>
            <a:r>
              <a:rPr lang="zh-CN" altLang="en-US" sz="2800" b="1">
                <a:latin typeface="Garamond" charset="0"/>
                <a:ea typeface="宋体" charset="0"/>
              </a:rPr>
              <a:t>）</a:t>
            </a:r>
            <a:endParaRPr lang="zh-CN" altLang="en-GB" sz="2800">
              <a:latin typeface="Garamond" charset="0"/>
              <a:ea typeface="宋体" charset="0"/>
            </a:endParaRPr>
          </a:p>
        </p:txBody>
      </p:sp>
      <p:sp>
        <p:nvSpPr>
          <p:cNvPr id="1389571" name="Content Placeholder 2"/>
          <p:cNvSpPr>
            <a:spLocks noGrp="1"/>
          </p:cNvSpPr>
          <p:nvPr>
            <p:ph idx="4294967295"/>
          </p:nvPr>
        </p:nvSpPr>
        <p:spPr>
          <a:xfrm>
            <a:off x="914400" y="1357313"/>
            <a:ext cx="8229600" cy="4530725"/>
          </a:xfrm>
        </p:spPr>
        <p:txBody>
          <a:bodyPr/>
          <a:lstStyle/>
          <a:p>
            <a:pPr eaLnBrk="1" hangingPunct="1"/>
            <a:r>
              <a:rPr lang="en-GB" altLang="zh-CN" sz="2000" b="1">
                <a:latin typeface="Arial" charset="0"/>
                <a:ea typeface="宋体" charset="0"/>
              </a:rPr>
              <a:t>EIS</a:t>
            </a:r>
            <a:r>
              <a:rPr lang="zh-CN" altLang="en-US" sz="2000" b="1">
                <a:latin typeface="Arial" charset="0"/>
                <a:ea typeface="宋体" charset="0"/>
              </a:rPr>
              <a:t>：</a:t>
            </a:r>
            <a:r>
              <a:rPr lang="zh-CN" altLang="en-GB" sz="2000">
                <a:latin typeface="Arial" charset="0"/>
                <a:ea typeface="宋体" charset="0"/>
              </a:rPr>
              <a:t> </a:t>
            </a:r>
            <a:r>
              <a:rPr lang="en-GB" altLang="zh-CN" sz="2000">
                <a:latin typeface="Arial" charset="0"/>
                <a:ea typeface="宋体" charset="0"/>
              </a:rPr>
              <a:t>Enterprise Information System (EIS) is an abstract moniker for a component common in most IT systems. </a:t>
            </a:r>
          </a:p>
          <a:p>
            <a:pPr eaLnBrk="1" hangingPunct="1"/>
            <a:r>
              <a:rPr lang="en-GB" altLang="zh-CN" sz="2000" b="1">
                <a:latin typeface="Arial" charset="0"/>
                <a:ea typeface="宋体" charset="0"/>
              </a:rPr>
              <a:t>Databases </a:t>
            </a:r>
            <a:r>
              <a:rPr lang="zh-CN" altLang="en-US" sz="2000" b="1">
                <a:latin typeface="Arial" charset="0"/>
                <a:ea typeface="宋体" charset="0"/>
              </a:rPr>
              <a:t>：</a:t>
            </a:r>
            <a:r>
              <a:rPr lang="en-GB" altLang="zh-CN" sz="2000">
                <a:latin typeface="Arial" charset="0"/>
                <a:ea typeface="宋体" charset="0"/>
              </a:rPr>
              <a:t>Databases are typically used to persist data in a centralized repository designed in compliance with a relational model. </a:t>
            </a:r>
          </a:p>
          <a:p>
            <a:pPr eaLnBrk="1" hangingPunct="1"/>
            <a:r>
              <a:rPr lang="en-GB" altLang="zh-CN" sz="2000" b="1">
                <a:latin typeface="Arial" charset="0"/>
                <a:ea typeface="宋体" charset="0"/>
              </a:rPr>
              <a:t>Directories</a:t>
            </a:r>
            <a:r>
              <a:rPr lang="zh-CN" altLang="en-US" sz="2000" b="1">
                <a:latin typeface="Arial" charset="0"/>
                <a:ea typeface="宋体" charset="0"/>
              </a:rPr>
              <a:t>：</a:t>
            </a:r>
            <a:r>
              <a:rPr lang="zh-CN" altLang="en-GB" sz="2000">
                <a:latin typeface="Arial" charset="0"/>
                <a:ea typeface="宋体" charset="0"/>
              </a:rPr>
              <a:t> </a:t>
            </a:r>
            <a:r>
              <a:rPr lang="en-GB" altLang="zh-CN" sz="2000">
                <a:latin typeface="Arial" charset="0"/>
                <a:ea typeface="宋体" charset="0"/>
              </a:rPr>
              <a:t>Directories are lookup mechanisms that persist and maintain records containing information about users. </a:t>
            </a:r>
          </a:p>
          <a:p>
            <a:pPr eaLnBrk="1" hangingPunct="1"/>
            <a:r>
              <a:rPr lang="en-GB" altLang="zh-CN" sz="2000" b="1">
                <a:latin typeface="Arial" charset="0"/>
                <a:ea typeface="宋体" charset="0"/>
              </a:rPr>
              <a:t>ECM</a:t>
            </a:r>
            <a:r>
              <a:rPr lang="en-GB" altLang="zh-CN" sz="2000">
                <a:latin typeface="Arial" charset="0"/>
                <a:ea typeface="宋体" charset="0"/>
              </a:rPr>
              <a:t> </a:t>
            </a:r>
            <a:r>
              <a:rPr lang="en-GB" altLang="zh-CN" sz="2000" b="1">
                <a:latin typeface="Arial" charset="0"/>
                <a:ea typeface="宋体" charset="0"/>
              </a:rPr>
              <a:t>repository </a:t>
            </a:r>
            <a:r>
              <a:rPr lang="zh-CN" altLang="en-US" sz="2000" b="1">
                <a:latin typeface="Arial" charset="0"/>
                <a:ea typeface="宋体" charset="0"/>
              </a:rPr>
              <a:t>：</a:t>
            </a:r>
            <a:r>
              <a:rPr lang="en-GB" altLang="zh-CN" sz="2000">
                <a:latin typeface="Arial" charset="0"/>
                <a:ea typeface="宋体" charset="0"/>
              </a:rPr>
              <a:t>Enterprise content management (ECM) repositories are specialized types of EIS and database systems. </a:t>
            </a:r>
          </a:p>
          <a:p>
            <a:pPr eaLnBrk="1" hangingPunct="1"/>
            <a:r>
              <a:rPr lang="en-GB" altLang="zh-CN" sz="2000" b="1">
                <a:latin typeface="Arial" charset="0"/>
                <a:ea typeface="宋体" charset="0"/>
              </a:rPr>
              <a:t>Message queues</a:t>
            </a:r>
            <a:r>
              <a:rPr lang="zh-CN" altLang="en-US" sz="2000" b="1">
                <a:latin typeface="Arial" charset="0"/>
                <a:ea typeface="宋体" charset="0"/>
              </a:rPr>
              <a:t>：</a:t>
            </a:r>
            <a:r>
              <a:rPr lang="zh-CN" altLang="en-GB" sz="2000">
                <a:latin typeface="Arial" charset="0"/>
                <a:ea typeface="宋体" charset="0"/>
              </a:rPr>
              <a:t> </a:t>
            </a:r>
            <a:r>
              <a:rPr lang="en-GB" altLang="zh-CN" sz="2000">
                <a:latin typeface="Arial" charset="0"/>
                <a:ea typeface="宋体" charset="0"/>
              </a:rPr>
              <a:t>Message queues are ordered lists of messages for inter-component communications within many enterprises. </a:t>
            </a:r>
          </a:p>
          <a:p>
            <a:pPr eaLnBrk="1" hangingPunct="1"/>
            <a:r>
              <a:rPr lang="en-GB" altLang="zh-CN" sz="2000" b="1">
                <a:latin typeface="Arial" charset="0"/>
                <a:ea typeface="宋体" charset="0"/>
              </a:rPr>
              <a:t>Legacy systems </a:t>
            </a:r>
            <a:r>
              <a:rPr lang="zh-CN" altLang="en-US" sz="2000" b="1">
                <a:latin typeface="Arial" charset="0"/>
                <a:ea typeface="宋体" charset="0"/>
              </a:rPr>
              <a:t>：</a:t>
            </a:r>
            <a:r>
              <a:rPr lang="en-GB" altLang="zh-CN" sz="2000">
                <a:latin typeface="Arial" charset="0"/>
                <a:ea typeface="宋体" charset="0"/>
              </a:rPr>
              <a:t>The last component is a catchall generally used to denote anything that has existed through one or more IT revolutions. </a:t>
            </a:r>
          </a:p>
          <a:p>
            <a:pPr eaLnBrk="1" hangingPunct="1"/>
            <a:endParaRPr lang="zh-CN" altLang="en-GB">
              <a:latin typeface="Arial" charset="0"/>
              <a:ea typeface="宋体" charset="0"/>
            </a:endParaRPr>
          </a:p>
        </p:txBody>
      </p:sp>
      <p:sp>
        <p:nvSpPr>
          <p:cNvPr id="138957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C00DD37F-0BA9-D849-8BB2-DB6642A5A79E}" type="slidenum">
              <a:rPr lang="en-US" altLang="zh-CN" sz="1200">
                <a:latin typeface="Garamond" charset="0"/>
              </a:rPr>
              <a:pPr algn="r" eaLnBrk="1" hangingPunct="1"/>
              <a:t>701</a:t>
            </a:fld>
            <a:endParaRPr lang="en-US" altLang="zh-CN" sz="1200">
              <a:latin typeface="Garamond" charset="0"/>
            </a:endParaRPr>
          </a:p>
        </p:txBody>
      </p:sp>
      <p:sp>
        <p:nvSpPr>
          <p:cNvPr id="1389573"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33445C81-48C8-F64C-BBCF-BACB70FA490D}" type="slidenum">
              <a:rPr lang="en-US" altLang="zh-CN" sz="1200">
                <a:latin typeface="Garamond" charset="0"/>
              </a:rPr>
              <a:pPr algn="r" eaLnBrk="1" hangingPunct="1"/>
              <a:t>701</a:t>
            </a:fld>
            <a:endParaRPr lang="en-US" altLang="zh-CN" sz="1200">
              <a:latin typeface="Garamond" charset="0"/>
            </a:endParaRPr>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D495780-7817-5E4B-873D-DAD1D8E464F5}" type="slidenum">
              <a:rPr lang="en-US" altLang="zh-CN" sz="1200">
                <a:latin typeface="Garamond" charset="0"/>
              </a:rPr>
              <a:pPr eaLnBrk="1" hangingPunct="1"/>
              <a:t>702</a:t>
            </a:fld>
            <a:endParaRPr lang="en-US" altLang="zh-CN" sz="1200">
              <a:latin typeface="Garamond" charset="0"/>
            </a:endParaRPr>
          </a:p>
        </p:txBody>
      </p:sp>
      <p:sp>
        <p:nvSpPr>
          <p:cNvPr id="1390594" name="Title 1"/>
          <p:cNvSpPr>
            <a:spLocks noGrp="1"/>
          </p:cNvSpPr>
          <p:nvPr>
            <p:ph type="title" idx="4294967295"/>
          </p:nvPr>
        </p:nvSpPr>
        <p:spPr>
          <a:xfrm>
            <a:off x="0" y="277813"/>
            <a:ext cx="8229600" cy="1139825"/>
          </a:xfrm>
        </p:spPr>
        <p:txBody>
          <a:bodyPr/>
          <a:lstStyle/>
          <a:p>
            <a:pPr algn="ctr" eaLnBrk="1" hangingPunct="1"/>
            <a:r>
              <a:rPr lang="en-GB" altLang="zh-CN" sz="2800">
                <a:latin typeface="Garamond" charset="0"/>
                <a:ea typeface="宋体" charset="0"/>
              </a:rPr>
              <a:t>Basic Web 2.0 Reference Architecture</a:t>
            </a:r>
            <a:br>
              <a:rPr lang="en-GB" altLang="zh-CN" sz="2800">
                <a:latin typeface="Garamond" charset="0"/>
                <a:ea typeface="宋体" charset="0"/>
              </a:rPr>
            </a:br>
            <a:r>
              <a:rPr lang="en-GB" altLang="zh-CN" sz="2800">
                <a:latin typeface="Garamond" charset="0"/>
                <a:ea typeface="宋体" charset="0"/>
              </a:rPr>
              <a:t> </a:t>
            </a:r>
            <a:r>
              <a:rPr lang="en-US" altLang="zh-CN" sz="2800">
                <a:latin typeface="Arial" charset="0"/>
                <a:ea typeface="宋体" charset="0"/>
              </a:rPr>
              <a:t>——</a:t>
            </a:r>
            <a:r>
              <a:rPr lang="en-GB" altLang="zh-CN" sz="2800" b="1">
                <a:latin typeface="Garamond" charset="0"/>
                <a:ea typeface="宋体" charset="0"/>
              </a:rPr>
              <a:t>The Service Tier</a:t>
            </a:r>
            <a:endParaRPr lang="en-GB" altLang="zh-CN" sz="2800">
              <a:latin typeface="Garamond" charset="0"/>
              <a:ea typeface="宋体" charset="0"/>
            </a:endParaRPr>
          </a:p>
        </p:txBody>
      </p:sp>
      <p:sp>
        <p:nvSpPr>
          <p:cNvPr id="1390595"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62B32A17-E895-6F43-81D8-82E76F71B864}" type="slidenum">
              <a:rPr lang="en-US" altLang="zh-CN" sz="1200">
                <a:latin typeface="Garamond" charset="0"/>
              </a:rPr>
              <a:pPr algn="r" eaLnBrk="1" hangingPunct="1"/>
              <a:t>702</a:t>
            </a:fld>
            <a:endParaRPr lang="en-US" altLang="zh-CN" sz="1200">
              <a:latin typeface="Garamond" charset="0"/>
            </a:endParaRPr>
          </a:p>
        </p:txBody>
      </p:sp>
      <p:sp>
        <p:nvSpPr>
          <p:cNvPr id="1390596"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913A5CB6-F90A-C449-BEE8-43B0D13F5E84}" type="slidenum">
              <a:rPr lang="en-US" altLang="zh-CN" sz="1200">
                <a:latin typeface="Garamond" charset="0"/>
              </a:rPr>
              <a:pPr algn="r" eaLnBrk="1" hangingPunct="1"/>
              <a:t>702</a:t>
            </a:fld>
            <a:endParaRPr lang="en-US" altLang="zh-CN" sz="1200">
              <a:latin typeface="Garamond" charset="0"/>
            </a:endParaRPr>
          </a:p>
        </p:txBody>
      </p:sp>
      <p:sp>
        <p:nvSpPr>
          <p:cNvPr id="1390597" name="Rectangle 5"/>
          <p:cNvSpPr>
            <a:spLocks noChangeArrowheads="1"/>
          </p:cNvSpPr>
          <p:nvPr/>
        </p:nvSpPr>
        <p:spPr bwMode="auto">
          <a:xfrm>
            <a:off x="3000375" y="4857750"/>
            <a:ext cx="3352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GB" altLang="zh-CN" b="1"/>
              <a:t>Detail view of the service tier</a:t>
            </a:r>
            <a:endParaRPr lang="en-GB" altLang="zh-CN"/>
          </a:p>
        </p:txBody>
      </p:sp>
      <p:pic>
        <p:nvPicPr>
          <p:cNvPr id="1390598" name="Picture 4" descr="w2dp_050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571625"/>
            <a:ext cx="7143750" cy="2857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61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75E00AF-5596-074C-9D8E-9FA85EECEA8D}" type="slidenum">
              <a:rPr lang="en-US" altLang="zh-CN" sz="1200">
                <a:latin typeface="Garamond" charset="0"/>
              </a:rPr>
              <a:pPr eaLnBrk="1" hangingPunct="1"/>
              <a:t>703</a:t>
            </a:fld>
            <a:endParaRPr lang="en-US" altLang="zh-CN" sz="1200">
              <a:latin typeface="Garamond" charset="0"/>
            </a:endParaRPr>
          </a:p>
        </p:txBody>
      </p:sp>
      <p:sp>
        <p:nvSpPr>
          <p:cNvPr id="1391618" name="Content Placeholder 2"/>
          <p:cNvSpPr>
            <a:spLocks noGrp="1"/>
          </p:cNvSpPr>
          <p:nvPr>
            <p:ph idx="4294967295"/>
          </p:nvPr>
        </p:nvSpPr>
        <p:spPr>
          <a:xfrm>
            <a:off x="0" y="1600200"/>
            <a:ext cx="8229600" cy="4530725"/>
          </a:xfrm>
        </p:spPr>
        <p:txBody>
          <a:bodyPr/>
          <a:lstStyle/>
          <a:p>
            <a:pPr eaLnBrk="1" hangingPunct="1"/>
            <a:r>
              <a:rPr lang="en-GB" altLang="zh-CN" sz="2000" b="1">
                <a:latin typeface="Arial" charset="0"/>
                <a:ea typeface="宋体" charset="0"/>
              </a:rPr>
              <a:t>Service invocation layer</a:t>
            </a:r>
            <a:r>
              <a:rPr lang="zh-CN" altLang="en-US" sz="2000" b="1">
                <a:latin typeface="Arial" charset="0"/>
                <a:ea typeface="宋体" charset="0"/>
              </a:rPr>
              <a:t>：</a:t>
            </a:r>
            <a:r>
              <a:rPr lang="zh-CN" altLang="en-GB" sz="2000" b="1">
                <a:latin typeface="Arial" charset="0"/>
                <a:ea typeface="宋体" charset="0"/>
              </a:rPr>
              <a:t> </a:t>
            </a:r>
            <a:r>
              <a:rPr lang="en-GB" altLang="zh-CN" sz="2000">
                <a:latin typeface="Arial" charset="0"/>
                <a:ea typeface="宋体" charset="0"/>
              </a:rPr>
              <a:t>The service invocation layer is where listeners are plugged in to capture events that may trigger services to perform certain actions</a:t>
            </a:r>
          </a:p>
          <a:p>
            <a:pPr eaLnBrk="1" hangingPunct="1"/>
            <a:r>
              <a:rPr lang="en-GB" altLang="zh-CN" sz="2000" b="1">
                <a:latin typeface="Arial" charset="0"/>
                <a:ea typeface="宋体" charset="0"/>
              </a:rPr>
              <a:t>Service container</a:t>
            </a:r>
            <a:r>
              <a:rPr lang="en-GB" altLang="zh-CN" sz="2000">
                <a:latin typeface="Arial" charset="0"/>
                <a:ea typeface="宋体" charset="0"/>
              </a:rPr>
              <a:t> </a:t>
            </a:r>
            <a:r>
              <a:rPr lang="zh-CN" altLang="en-US" sz="2000">
                <a:latin typeface="Arial" charset="0"/>
                <a:ea typeface="宋体" charset="0"/>
              </a:rPr>
              <a:t>：</a:t>
            </a:r>
            <a:r>
              <a:rPr lang="en-GB" altLang="zh-CN" sz="2000">
                <a:latin typeface="Arial" charset="0"/>
                <a:ea typeface="宋体" charset="0"/>
              </a:rPr>
              <a:t>Once a service is invoked, a container instance is spawned to carry out the service invocation request until it is either successfully concluded or hits a fatal error. </a:t>
            </a:r>
          </a:p>
          <a:p>
            <a:pPr eaLnBrk="1" hangingPunct="1"/>
            <a:r>
              <a:rPr lang="en-GB" altLang="zh-CN" sz="2000" b="1">
                <a:latin typeface="Arial" charset="0"/>
                <a:ea typeface="宋体" charset="0"/>
              </a:rPr>
              <a:t>Business rules and workflow</a:t>
            </a:r>
            <a:r>
              <a:rPr lang="zh-CN" altLang="en-US" sz="2000" b="1">
                <a:latin typeface="Arial" charset="0"/>
                <a:ea typeface="宋体" charset="0"/>
              </a:rPr>
              <a:t>：</a:t>
            </a:r>
            <a:r>
              <a:rPr lang="zh-CN" altLang="en-GB" sz="2000">
                <a:latin typeface="Arial" charset="0"/>
                <a:ea typeface="宋体" charset="0"/>
              </a:rPr>
              <a:t> </a:t>
            </a:r>
            <a:r>
              <a:rPr lang="en-GB" altLang="zh-CN" sz="2000">
                <a:latin typeface="Arial" charset="0"/>
                <a:ea typeface="宋体" charset="0"/>
              </a:rPr>
              <a:t>All service invocation requests are subject to internal workflow constraints and business rules. </a:t>
            </a:r>
          </a:p>
          <a:p>
            <a:pPr eaLnBrk="1" hangingPunct="1"/>
            <a:r>
              <a:rPr lang="en-GB" altLang="zh-CN" sz="2000" b="1">
                <a:latin typeface="Arial" charset="0"/>
                <a:ea typeface="宋体" charset="0"/>
              </a:rPr>
              <a:t>Registry/repository</a:t>
            </a:r>
            <a:r>
              <a:rPr lang="zh-CN" altLang="en-US" sz="2000" b="1">
                <a:latin typeface="Arial" charset="0"/>
                <a:ea typeface="宋体" charset="0"/>
              </a:rPr>
              <a:t>：</a:t>
            </a:r>
            <a:r>
              <a:rPr lang="zh-CN" altLang="en-GB" sz="2000" b="1">
                <a:latin typeface="Arial" charset="0"/>
                <a:ea typeface="宋体" charset="0"/>
              </a:rPr>
              <a:t> </a:t>
            </a:r>
            <a:r>
              <a:rPr lang="en-GB" altLang="zh-CN" sz="2000">
                <a:latin typeface="Arial" charset="0"/>
                <a:ea typeface="宋体" charset="0"/>
              </a:rPr>
              <a:t>A registry is a central component that keeps track of services, perhaps even in multiple versions. </a:t>
            </a:r>
          </a:p>
          <a:p>
            <a:pPr eaLnBrk="1" hangingPunct="1"/>
            <a:r>
              <a:rPr lang="en-GB" altLang="zh-CN" sz="2000" b="1">
                <a:latin typeface="Arial" charset="0"/>
                <a:ea typeface="宋体" charset="0"/>
              </a:rPr>
              <a:t>Service provider interface (SPI) </a:t>
            </a:r>
            <a:r>
              <a:rPr lang="zh-CN" altLang="en-US" sz="2000" b="1">
                <a:latin typeface="Arial" charset="0"/>
                <a:ea typeface="宋体" charset="0"/>
              </a:rPr>
              <a:t>：</a:t>
            </a:r>
            <a:r>
              <a:rPr lang="en-GB" altLang="zh-CN" sz="2000">
                <a:latin typeface="Arial" charset="0"/>
                <a:ea typeface="宋体" charset="0"/>
              </a:rPr>
              <a:t>Since the service tier makes existing capabilities available to be consumed as services, an SPI is required to connect to the resource tier. </a:t>
            </a:r>
          </a:p>
          <a:p>
            <a:pPr eaLnBrk="1" hangingPunct="1"/>
            <a:endParaRPr lang="zh-CN" altLang="en-GB">
              <a:latin typeface="Arial" charset="0"/>
              <a:ea typeface="宋体" charset="0"/>
            </a:endParaRPr>
          </a:p>
        </p:txBody>
      </p:sp>
      <p:sp>
        <p:nvSpPr>
          <p:cNvPr id="1391619" name="Title 1"/>
          <p:cNvSpPr>
            <a:spLocks noGrp="1"/>
          </p:cNvSpPr>
          <p:nvPr>
            <p:ph type="title" idx="4294967295"/>
          </p:nvPr>
        </p:nvSpPr>
        <p:spPr>
          <a:xfrm>
            <a:off x="0" y="277813"/>
            <a:ext cx="8229600" cy="1139825"/>
          </a:xfrm>
        </p:spPr>
        <p:txBody>
          <a:bodyPr/>
          <a:lstStyle/>
          <a:p>
            <a:pPr algn="ctr" eaLnBrk="1" hangingPunct="1"/>
            <a:r>
              <a:rPr lang="en-GB" altLang="zh-CN" sz="2800">
                <a:latin typeface="Garamond" charset="0"/>
                <a:ea typeface="宋体" charset="0"/>
              </a:rPr>
              <a:t>Basic Web 2.0 Reference Architecture</a:t>
            </a:r>
            <a:br>
              <a:rPr lang="en-GB" altLang="zh-CN" sz="2800">
                <a:latin typeface="Garamond" charset="0"/>
                <a:ea typeface="宋体" charset="0"/>
              </a:rPr>
            </a:br>
            <a:r>
              <a:rPr lang="en-GB" altLang="zh-CN" sz="2800">
                <a:latin typeface="Garamond" charset="0"/>
                <a:ea typeface="宋体" charset="0"/>
              </a:rPr>
              <a:t> </a:t>
            </a:r>
            <a:r>
              <a:rPr lang="en-US" altLang="zh-CN" sz="2800">
                <a:latin typeface="Arial" charset="0"/>
                <a:ea typeface="宋体" charset="0"/>
              </a:rPr>
              <a:t>——</a:t>
            </a:r>
            <a:r>
              <a:rPr lang="en-GB" altLang="zh-CN" sz="2800" b="1">
                <a:latin typeface="Garamond" charset="0"/>
                <a:ea typeface="宋体" charset="0"/>
              </a:rPr>
              <a:t>The Service Tier</a:t>
            </a:r>
            <a:r>
              <a:rPr lang="zh-CN" altLang="en-US" sz="2800" b="1">
                <a:latin typeface="Garamond" charset="0"/>
                <a:ea typeface="宋体" charset="0"/>
              </a:rPr>
              <a:t>（</a:t>
            </a:r>
            <a:r>
              <a:rPr lang="en-US" altLang="zh-CN" sz="2800" b="1">
                <a:latin typeface="Garamond" charset="0"/>
                <a:ea typeface="宋体" charset="0"/>
              </a:rPr>
              <a:t>1</a:t>
            </a:r>
            <a:r>
              <a:rPr lang="zh-CN" altLang="en-US" sz="2800" b="1">
                <a:latin typeface="Garamond" charset="0"/>
                <a:ea typeface="宋体" charset="0"/>
              </a:rPr>
              <a:t>）</a:t>
            </a:r>
            <a:endParaRPr lang="zh-CN" altLang="en-GB" sz="2800">
              <a:latin typeface="Garamond" charset="0"/>
              <a:ea typeface="宋体" charset="0"/>
            </a:endParaRPr>
          </a:p>
        </p:txBody>
      </p:sp>
      <p:sp>
        <p:nvSpPr>
          <p:cNvPr id="139162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C5EF50CA-61E6-6E43-82B6-B9313668C90E}" type="slidenum">
              <a:rPr lang="en-US" altLang="zh-CN" sz="1200">
                <a:latin typeface="Garamond" charset="0"/>
              </a:rPr>
              <a:pPr algn="r" eaLnBrk="1" hangingPunct="1"/>
              <a:t>703</a:t>
            </a:fld>
            <a:endParaRPr lang="en-US" altLang="zh-CN" sz="1200">
              <a:latin typeface="Garamond" charset="0"/>
            </a:endParaRPr>
          </a:p>
        </p:txBody>
      </p:sp>
      <p:sp>
        <p:nvSpPr>
          <p:cNvPr id="1391621"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D105FD3-0688-CB4C-B0C7-771AC9C17EF6}" type="slidenum">
              <a:rPr lang="en-US" altLang="zh-CN" sz="1200">
                <a:latin typeface="Garamond" charset="0"/>
              </a:rPr>
              <a:pPr algn="r" eaLnBrk="1" hangingPunct="1"/>
              <a:t>703</a:t>
            </a:fld>
            <a:endParaRPr lang="en-US" altLang="zh-CN" sz="1200">
              <a:latin typeface="Garamond" charset="0"/>
            </a:endParaRP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ACA3A1A-CB7E-8843-8BF9-AD4FD188BC12}" type="slidenum">
              <a:rPr lang="en-US" altLang="zh-CN" sz="1200">
                <a:latin typeface="Garamond" charset="0"/>
              </a:rPr>
              <a:pPr eaLnBrk="1" hangingPunct="1"/>
              <a:t>704</a:t>
            </a:fld>
            <a:endParaRPr lang="en-US" altLang="zh-CN" sz="1200">
              <a:latin typeface="Garamond" charset="0"/>
            </a:endParaRPr>
          </a:p>
        </p:txBody>
      </p:sp>
      <p:sp>
        <p:nvSpPr>
          <p:cNvPr id="1392642" name="Title 1"/>
          <p:cNvSpPr>
            <a:spLocks noGrp="1"/>
          </p:cNvSpPr>
          <p:nvPr>
            <p:ph type="title" idx="4294967295"/>
          </p:nvPr>
        </p:nvSpPr>
        <p:spPr>
          <a:xfrm>
            <a:off x="0" y="277813"/>
            <a:ext cx="8229600" cy="1139825"/>
          </a:xfrm>
        </p:spPr>
        <p:txBody>
          <a:bodyPr/>
          <a:lstStyle/>
          <a:p>
            <a:pPr eaLnBrk="1" hangingPunct="1"/>
            <a:br>
              <a:rPr lang="zh-CN" altLang="en-GB" b="1">
                <a:latin typeface="Garamond" charset="0"/>
                <a:ea typeface="宋体" charset="0"/>
              </a:rPr>
            </a:br>
            <a:endParaRPr lang="zh-CN" altLang="en-GB">
              <a:latin typeface="Garamond" charset="0"/>
              <a:ea typeface="宋体" charset="0"/>
            </a:endParaRPr>
          </a:p>
        </p:txBody>
      </p:sp>
      <p:sp>
        <p:nvSpPr>
          <p:cNvPr id="1392643" name="Slide Number Placeholder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54894CC-4B3F-954A-B08A-E7F9996E4300}" type="slidenum">
              <a:rPr lang="en-US" altLang="zh-CN" sz="1200">
                <a:latin typeface="Garamond" charset="0"/>
              </a:rPr>
              <a:pPr algn="r" eaLnBrk="1" hangingPunct="1"/>
              <a:t>704</a:t>
            </a:fld>
            <a:endParaRPr lang="en-US" altLang="zh-CN" sz="1200">
              <a:latin typeface="Garamond" charset="0"/>
            </a:endParaRPr>
          </a:p>
        </p:txBody>
      </p:sp>
      <p:sp>
        <p:nvSpPr>
          <p:cNvPr id="1392644"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4324396-19F8-8C47-9455-47B192CE2E0E}" type="slidenum">
              <a:rPr lang="en-US" altLang="zh-CN" sz="1200">
                <a:latin typeface="Garamond" charset="0"/>
              </a:rPr>
              <a:pPr algn="r" eaLnBrk="1" hangingPunct="1"/>
              <a:t>704</a:t>
            </a:fld>
            <a:endParaRPr lang="en-US" altLang="zh-CN" sz="1200">
              <a:latin typeface="Garamond" charset="0"/>
            </a:endParaRPr>
          </a:p>
        </p:txBody>
      </p:sp>
      <p:sp>
        <p:nvSpPr>
          <p:cNvPr id="1392645" name="Rectangle 5"/>
          <p:cNvSpPr>
            <a:spLocks noChangeArrowheads="1"/>
          </p:cNvSpPr>
          <p:nvPr/>
        </p:nvSpPr>
        <p:spPr bwMode="auto">
          <a:xfrm>
            <a:off x="2428875" y="5000625"/>
            <a:ext cx="44418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GB" altLang="zh-CN" b="1"/>
              <a:t>Detail view of the client application tier</a:t>
            </a:r>
            <a:endParaRPr lang="en-GB" altLang="zh-CN"/>
          </a:p>
        </p:txBody>
      </p:sp>
      <p:sp>
        <p:nvSpPr>
          <p:cNvPr id="1392646" name="Title 1"/>
          <p:cNvSpPr txBox="1">
            <a:spLocks/>
          </p:cNvSpPr>
          <p:nvPr/>
        </p:nvSpPr>
        <p:spPr bwMode="auto">
          <a:xfrm>
            <a:off x="428625" y="285750"/>
            <a:ext cx="822960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a:r>
              <a:rPr lang="en-GB" altLang="zh-CN" sz="2800">
                <a:solidFill>
                  <a:schemeClr val="tx2"/>
                </a:solidFill>
                <a:latin typeface="Garamond" charset="0"/>
              </a:rPr>
              <a:t>Basic Web 2.0 Reference Architecture</a:t>
            </a:r>
            <a:br>
              <a:rPr lang="en-GB" altLang="zh-CN" sz="2800">
                <a:solidFill>
                  <a:schemeClr val="tx2"/>
                </a:solidFill>
                <a:latin typeface="Garamond" charset="0"/>
              </a:rPr>
            </a:br>
            <a:r>
              <a:rPr lang="en-GB" altLang="zh-CN" sz="2800">
                <a:solidFill>
                  <a:schemeClr val="tx2"/>
                </a:solidFill>
                <a:latin typeface="Garamond" charset="0"/>
              </a:rPr>
              <a:t> </a:t>
            </a:r>
            <a:r>
              <a:rPr lang="en-US" altLang="zh-CN" sz="2800">
                <a:solidFill>
                  <a:schemeClr val="tx2"/>
                </a:solidFill>
                <a:latin typeface="Garamond" charset="0"/>
              </a:rPr>
              <a:t>——</a:t>
            </a:r>
            <a:r>
              <a:rPr lang="en-GB" altLang="zh-CN" sz="2800" b="1">
                <a:solidFill>
                  <a:schemeClr val="tx2"/>
                </a:solidFill>
                <a:latin typeface="Garamond" charset="0"/>
              </a:rPr>
              <a:t>The Client Application Tier</a:t>
            </a:r>
          </a:p>
        </p:txBody>
      </p:sp>
      <p:pic>
        <p:nvPicPr>
          <p:cNvPr id="1392647" name="Picture 4" descr="w2dp_050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928813"/>
            <a:ext cx="6429375" cy="257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770BCFF-F9F7-F940-A5C8-95EC4A513227}" type="slidenum">
              <a:rPr lang="en-US" altLang="zh-CN" sz="1200">
                <a:latin typeface="Garamond" charset="0"/>
              </a:rPr>
              <a:pPr eaLnBrk="1" hangingPunct="1"/>
              <a:t>705</a:t>
            </a:fld>
            <a:endParaRPr lang="en-US" altLang="zh-CN" sz="1200">
              <a:latin typeface="Garamond" charset="0"/>
            </a:endParaRPr>
          </a:p>
        </p:txBody>
      </p:sp>
      <p:sp>
        <p:nvSpPr>
          <p:cNvPr id="1393666" name="Content Placeholder 2"/>
          <p:cNvSpPr>
            <a:spLocks noGrp="1"/>
          </p:cNvSpPr>
          <p:nvPr>
            <p:ph idx="4294967295"/>
          </p:nvPr>
        </p:nvSpPr>
        <p:spPr>
          <a:xfrm>
            <a:off x="0" y="1357313"/>
            <a:ext cx="8072438" cy="4530725"/>
          </a:xfrm>
        </p:spPr>
        <p:txBody>
          <a:bodyPr/>
          <a:lstStyle/>
          <a:p>
            <a:pPr eaLnBrk="1" hangingPunct="1"/>
            <a:r>
              <a:rPr lang="en-GB" altLang="zh-CN" sz="1800" b="1">
                <a:latin typeface="Arial" charset="0"/>
                <a:ea typeface="宋体" charset="0"/>
              </a:rPr>
              <a:t>Controller</a:t>
            </a:r>
            <a:r>
              <a:rPr lang="zh-CN" altLang="en-US" sz="1800" b="1">
                <a:latin typeface="Arial" charset="0"/>
                <a:ea typeface="宋体" charset="0"/>
              </a:rPr>
              <a:t>：</a:t>
            </a:r>
            <a:r>
              <a:rPr lang="zh-CN" altLang="en-GB" sz="1800" b="1">
                <a:latin typeface="Arial" charset="0"/>
                <a:ea typeface="宋体" charset="0"/>
              </a:rPr>
              <a:t> </a:t>
            </a:r>
            <a:r>
              <a:rPr lang="en-GB" altLang="zh-CN" sz="1800">
                <a:latin typeface="Arial" charset="0"/>
                <a:ea typeface="宋体" charset="0"/>
              </a:rPr>
              <a:t>The controller contains the master logic that runs all aspects of the client tier</a:t>
            </a:r>
          </a:p>
          <a:p>
            <a:pPr eaLnBrk="1" hangingPunct="1"/>
            <a:r>
              <a:rPr lang="en-GB" altLang="zh-CN" sz="1800" b="1">
                <a:latin typeface="Arial" charset="0"/>
                <a:ea typeface="宋体" charset="0"/>
              </a:rPr>
              <a:t>Data/state management</a:t>
            </a:r>
            <a:r>
              <a:rPr lang="zh-CN" altLang="en-US" sz="1800" b="1">
                <a:latin typeface="Arial" charset="0"/>
                <a:ea typeface="宋体" charset="0"/>
              </a:rPr>
              <a:t>：</a:t>
            </a:r>
            <a:r>
              <a:rPr lang="zh-CN" altLang="en-GB" sz="1800" b="1">
                <a:latin typeface="Arial" charset="0"/>
                <a:ea typeface="宋体" charset="0"/>
              </a:rPr>
              <a:t> </a:t>
            </a:r>
            <a:r>
              <a:rPr lang="en-GB" altLang="zh-CN" sz="1800">
                <a:latin typeface="Arial" charset="0"/>
                <a:ea typeface="宋体" charset="0"/>
              </a:rPr>
              <a:t>Any data used or mutated by the client tier may need to be held in multiple states to allow rollback to a previous state or for other auditing purposes. </a:t>
            </a:r>
          </a:p>
          <a:p>
            <a:pPr eaLnBrk="1" hangingPunct="1"/>
            <a:r>
              <a:rPr lang="en-GB" altLang="zh-CN" sz="1800" b="1">
                <a:latin typeface="Arial" charset="0"/>
                <a:ea typeface="宋体" charset="0"/>
              </a:rPr>
              <a:t>Security container/model </a:t>
            </a:r>
            <a:r>
              <a:rPr lang="zh-CN" altLang="en-US" sz="1800" b="1">
                <a:latin typeface="Arial" charset="0"/>
                <a:ea typeface="宋体" charset="0"/>
              </a:rPr>
              <a:t>：</a:t>
            </a:r>
            <a:r>
              <a:rPr lang="en-GB" altLang="zh-CN" sz="1800">
                <a:latin typeface="Arial" charset="0"/>
                <a:ea typeface="宋体" charset="0"/>
              </a:rPr>
              <a:t>A security model expresses how components are constrained to prevent malicious code from performing harmful actions on the client tier. </a:t>
            </a:r>
          </a:p>
          <a:p>
            <a:pPr eaLnBrk="1" hangingPunct="1"/>
            <a:r>
              <a:rPr lang="en-GB" altLang="zh-CN" sz="1800" b="1">
                <a:latin typeface="Arial" charset="0"/>
                <a:ea typeface="宋体" charset="0"/>
              </a:rPr>
              <a:t>Virtual machines</a:t>
            </a:r>
            <a:r>
              <a:rPr lang="zh-CN" altLang="en-US" sz="1800" b="1">
                <a:latin typeface="Arial" charset="0"/>
                <a:ea typeface="宋体" charset="0"/>
              </a:rPr>
              <a:t>：</a:t>
            </a:r>
            <a:r>
              <a:rPr lang="zh-CN" altLang="en-GB" sz="1800" b="1">
                <a:latin typeface="Arial" charset="0"/>
                <a:ea typeface="宋体" charset="0"/>
              </a:rPr>
              <a:t> </a:t>
            </a:r>
            <a:r>
              <a:rPr lang="en-GB" altLang="zh-CN" sz="1800">
                <a:latin typeface="Arial" charset="0"/>
                <a:ea typeface="宋体" charset="0"/>
              </a:rPr>
              <a:t>Virtual machines (VMs) are plug-ins that can emulate a specific runtime environment for various client-side technologies. </a:t>
            </a:r>
          </a:p>
          <a:p>
            <a:pPr eaLnBrk="1" hangingPunct="1"/>
            <a:r>
              <a:rPr lang="en-GB" altLang="zh-CN" sz="1800" b="1">
                <a:latin typeface="Arial" charset="0"/>
                <a:ea typeface="宋体" charset="0"/>
              </a:rPr>
              <a:t>Rendering and media </a:t>
            </a:r>
            <a:r>
              <a:rPr lang="zh-CN" altLang="en-US" sz="1800" b="1">
                <a:latin typeface="Arial" charset="0"/>
                <a:ea typeface="宋体" charset="0"/>
              </a:rPr>
              <a:t>：</a:t>
            </a:r>
            <a:r>
              <a:rPr lang="en-GB" altLang="zh-CN" sz="1800">
                <a:latin typeface="Arial" charset="0"/>
                <a:ea typeface="宋体" charset="0"/>
              </a:rPr>
              <a:t>Management of the media and rendering processes is required to present a graphical interface to users (assuming they are humans). </a:t>
            </a:r>
          </a:p>
          <a:p>
            <a:pPr eaLnBrk="1" hangingPunct="1"/>
            <a:r>
              <a:rPr lang="en-GB" altLang="zh-CN" sz="1800" b="1">
                <a:latin typeface="Arial" charset="0"/>
                <a:ea typeface="宋体" charset="0"/>
              </a:rPr>
              <a:t>Communications</a:t>
            </a:r>
            <a:r>
              <a:rPr lang="zh-CN" altLang="en-US" sz="1800" b="1">
                <a:latin typeface="Arial" charset="0"/>
                <a:ea typeface="宋体" charset="0"/>
              </a:rPr>
              <a:t>：</a:t>
            </a:r>
            <a:r>
              <a:rPr lang="en-GB" altLang="zh-CN" sz="1800">
                <a:latin typeface="Arial" charset="0"/>
                <a:ea typeface="宋体" charset="0"/>
              </a:rPr>
              <a:t>With every client-tier application, communication services are required. </a:t>
            </a:r>
          </a:p>
          <a:p>
            <a:pPr eaLnBrk="1" hangingPunct="1"/>
            <a:endParaRPr lang="zh-CN" altLang="en-GB">
              <a:latin typeface="Arial" charset="0"/>
              <a:ea typeface="宋体" charset="0"/>
            </a:endParaRPr>
          </a:p>
        </p:txBody>
      </p:sp>
      <p:sp>
        <p:nvSpPr>
          <p:cNvPr id="1393667"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FD44A071-DFD0-9C46-9B7A-A2002432549D}" type="slidenum">
              <a:rPr lang="en-US" altLang="zh-CN" sz="1200">
                <a:latin typeface="Garamond" charset="0"/>
              </a:rPr>
              <a:pPr algn="r" eaLnBrk="1" hangingPunct="1"/>
              <a:t>705</a:t>
            </a:fld>
            <a:endParaRPr lang="en-US" altLang="zh-CN" sz="1200">
              <a:latin typeface="Garamond" charset="0"/>
            </a:endParaRPr>
          </a:p>
        </p:txBody>
      </p:sp>
      <p:sp>
        <p:nvSpPr>
          <p:cNvPr id="1393668"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E39B1E4-4D79-5B47-922E-BE94BD118749}" type="slidenum">
              <a:rPr lang="en-US" altLang="zh-CN" sz="1200">
                <a:latin typeface="Garamond" charset="0"/>
              </a:rPr>
              <a:pPr algn="r" eaLnBrk="1" hangingPunct="1"/>
              <a:t>705</a:t>
            </a:fld>
            <a:endParaRPr lang="en-US" altLang="zh-CN" sz="1200">
              <a:latin typeface="Garamond" charset="0"/>
            </a:endParaRPr>
          </a:p>
        </p:txBody>
      </p:sp>
      <p:sp>
        <p:nvSpPr>
          <p:cNvPr id="1393669" name="Title 1"/>
          <p:cNvSpPr txBox="1">
            <a:spLocks/>
          </p:cNvSpPr>
          <p:nvPr/>
        </p:nvSpPr>
        <p:spPr bwMode="auto">
          <a:xfrm>
            <a:off x="428625" y="285750"/>
            <a:ext cx="8229600" cy="113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a:r>
              <a:rPr lang="en-GB" altLang="zh-CN" sz="2800">
                <a:solidFill>
                  <a:schemeClr val="tx2"/>
                </a:solidFill>
                <a:latin typeface="Garamond" charset="0"/>
              </a:rPr>
              <a:t>Basic Web 2.0 Reference Architecture</a:t>
            </a:r>
            <a:br>
              <a:rPr lang="en-GB" altLang="zh-CN" sz="2800">
                <a:solidFill>
                  <a:schemeClr val="tx2"/>
                </a:solidFill>
                <a:latin typeface="Garamond" charset="0"/>
              </a:rPr>
            </a:br>
            <a:r>
              <a:rPr lang="en-GB" altLang="zh-CN" sz="2800">
                <a:solidFill>
                  <a:schemeClr val="tx2"/>
                </a:solidFill>
                <a:latin typeface="Garamond" charset="0"/>
              </a:rPr>
              <a:t> </a:t>
            </a:r>
            <a:r>
              <a:rPr lang="en-US" altLang="zh-CN" sz="2800">
                <a:solidFill>
                  <a:schemeClr val="tx2"/>
                </a:solidFill>
                <a:latin typeface="Garamond" charset="0"/>
              </a:rPr>
              <a:t>——</a:t>
            </a:r>
            <a:r>
              <a:rPr lang="en-GB" altLang="zh-CN" sz="2800" b="1">
                <a:solidFill>
                  <a:schemeClr val="tx2"/>
                </a:solidFill>
                <a:latin typeface="Garamond" charset="0"/>
              </a:rPr>
              <a:t>The Client Application Tier</a:t>
            </a:r>
            <a:r>
              <a:rPr lang="zh-CN" altLang="en-US" sz="2800" b="1">
                <a:solidFill>
                  <a:schemeClr val="tx2"/>
                </a:solidFill>
                <a:latin typeface="Garamond" charset="0"/>
              </a:rPr>
              <a:t>（</a:t>
            </a:r>
            <a:r>
              <a:rPr lang="en-US" altLang="zh-CN" sz="2800" b="1">
                <a:solidFill>
                  <a:schemeClr val="tx2"/>
                </a:solidFill>
                <a:latin typeface="Garamond" charset="0"/>
              </a:rPr>
              <a:t>1</a:t>
            </a:r>
            <a:r>
              <a:rPr lang="zh-CN" altLang="en-US" sz="2800" b="1">
                <a:solidFill>
                  <a:schemeClr val="tx2"/>
                </a:solidFill>
                <a:latin typeface="Garamond" charset="0"/>
              </a:rPr>
              <a:t>）</a:t>
            </a:r>
            <a:endParaRPr lang="en-GB" sz="2800" b="1">
              <a:solidFill>
                <a:schemeClr val="tx2"/>
              </a:solidFill>
              <a:latin typeface="Garamond" charset="0"/>
            </a:endParaRP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8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77CD4F7-B248-584D-AA69-FE06CCE88D15}" type="slidenum">
              <a:rPr lang="en-US" altLang="zh-CN" sz="1200">
                <a:latin typeface="Garamond" charset="0"/>
              </a:rPr>
              <a:pPr eaLnBrk="1" hangingPunct="1"/>
              <a:t>706</a:t>
            </a:fld>
            <a:endParaRPr lang="en-US" altLang="zh-CN" sz="1200">
              <a:latin typeface="Garamond" charset="0"/>
            </a:endParaRPr>
          </a:p>
        </p:txBody>
      </p:sp>
      <p:sp>
        <p:nvSpPr>
          <p:cNvPr id="1394690" name="Title 1"/>
          <p:cNvSpPr>
            <a:spLocks noGrp="1"/>
          </p:cNvSpPr>
          <p:nvPr>
            <p:ph type="title" idx="4294967295"/>
          </p:nvPr>
        </p:nvSpPr>
        <p:spPr>
          <a:xfrm>
            <a:off x="0" y="277813"/>
            <a:ext cx="8229600" cy="1139825"/>
          </a:xfrm>
        </p:spPr>
        <p:txBody>
          <a:bodyPr/>
          <a:lstStyle/>
          <a:p>
            <a:pPr eaLnBrk="1" hangingPunct="1"/>
            <a:r>
              <a:rPr lang="en-GB" altLang="zh-CN" sz="3600" b="1">
                <a:latin typeface="Garamond" charset="0"/>
                <a:ea typeface="宋体" charset="0"/>
              </a:rPr>
              <a:t>Architectural Models That Span Tiers</a:t>
            </a:r>
            <a:br>
              <a:rPr lang="en-GB" altLang="zh-CN" b="1">
                <a:latin typeface="Garamond" charset="0"/>
                <a:ea typeface="宋体" charset="0"/>
              </a:rPr>
            </a:br>
            <a:endParaRPr lang="en-GB" altLang="zh-CN">
              <a:latin typeface="Garamond" charset="0"/>
              <a:ea typeface="宋体" charset="0"/>
            </a:endParaRPr>
          </a:p>
        </p:txBody>
      </p:sp>
      <p:sp>
        <p:nvSpPr>
          <p:cNvPr id="1394691" name="Content Placeholder 2"/>
          <p:cNvSpPr>
            <a:spLocks noGrp="1"/>
          </p:cNvSpPr>
          <p:nvPr>
            <p:ph idx="4294967295"/>
          </p:nvPr>
        </p:nvSpPr>
        <p:spPr>
          <a:xfrm>
            <a:off x="0" y="1600200"/>
            <a:ext cx="8229600" cy="4530725"/>
          </a:xfrm>
        </p:spPr>
        <p:txBody>
          <a:bodyPr/>
          <a:lstStyle/>
          <a:p>
            <a:pPr eaLnBrk="1" hangingPunct="1"/>
            <a:r>
              <a:rPr lang="en-GB" altLang="zh-CN" sz="1600" b="1">
                <a:latin typeface="Arial" charset="0"/>
                <a:ea typeface="宋体" charset="0"/>
              </a:rPr>
              <a:t>The SOA and MVC architectural models are key pillars of Web 2.0.</a:t>
            </a:r>
          </a:p>
          <a:p>
            <a:pPr eaLnBrk="1" hangingPunct="1"/>
            <a:r>
              <a:rPr lang="en-GB" altLang="zh-CN" sz="1600" b="1">
                <a:latin typeface="Arial" charset="0"/>
                <a:ea typeface="宋体" charset="0"/>
              </a:rPr>
              <a:t> The services tier and the client application tier must be built using similar design principles so that they can provide a platform for interaction. </a:t>
            </a:r>
          </a:p>
          <a:p>
            <a:pPr eaLnBrk="1" hangingPunct="1"/>
            <a:r>
              <a:rPr lang="en-GB" altLang="zh-CN" sz="1600" b="1">
                <a:latin typeface="Arial" charset="0"/>
                <a:ea typeface="宋体" charset="0"/>
              </a:rPr>
              <a:t>Resource tier and client application tier designers tend to abide by the core tenets and axioms of the Reference Model for SOA and apply application design principles such as MVC. </a:t>
            </a:r>
          </a:p>
          <a:p>
            <a:pPr eaLnBrk="1" hangingPunct="1"/>
            <a:r>
              <a:rPr lang="en-GB" altLang="zh-CN" sz="1600" b="1">
                <a:latin typeface="Arial" charset="0"/>
                <a:ea typeface="宋体" charset="0"/>
              </a:rPr>
              <a:t>The MVC paradigm encourages design of applications in such a way that data sets can be repurposed for multiple views or targets on the edge, as it separates the core data from other bytes concerned with logic or views.</a:t>
            </a:r>
          </a:p>
          <a:p>
            <a:pPr eaLnBrk="1" hangingPunct="1"/>
            <a:endParaRPr lang="en-GB" altLang="zh-CN" sz="1600" b="1">
              <a:latin typeface="Arial" charset="0"/>
              <a:ea typeface="宋体" charset="0"/>
            </a:endParaRPr>
          </a:p>
          <a:p>
            <a:pPr eaLnBrk="1" hangingPunct="1"/>
            <a:r>
              <a:rPr lang="en-GB" altLang="zh-CN" b="1">
                <a:latin typeface="Arial" charset="0"/>
                <a:ea typeface="宋体" charset="0"/>
              </a:rPr>
              <a:t>Model-View-Controller (MVC)</a:t>
            </a:r>
          </a:p>
          <a:p>
            <a:pPr eaLnBrk="1" hangingPunct="1"/>
            <a:r>
              <a:rPr lang="en-GB" altLang="zh-CN" b="1">
                <a:latin typeface="Arial" charset="0"/>
                <a:ea typeface="宋体" charset="0"/>
              </a:rPr>
              <a:t>Service-Oriented Architecture (SOA)</a:t>
            </a:r>
          </a:p>
          <a:p>
            <a:pPr eaLnBrk="1" hangingPunct="1"/>
            <a:endParaRPr lang="en-GB" altLang="zh-CN">
              <a:latin typeface="Arial" charset="0"/>
              <a:ea typeface="宋体" charset="0"/>
            </a:endParaRPr>
          </a:p>
        </p:txBody>
      </p:sp>
      <p:sp>
        <p:nvSpPr>
          <p:cNvPr id="139469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3313FD2-B0C5-BB49-99ED-E9348A1A150D}" type="slidenum">
              <a:rPr lang="en-US" altLang="zh-CN" sz="1200">
                <a:latin typeface="Garamond" charset="0"/>
              </a:rPr>
              <a:pPr algn="r" eaLnBrk="1" hangingPunct="1"/>
              <a:t>706</a:t>
            </a:fld>
            <a:endParaRPr lang="en-US" altLang="zh-CN" sz="1200">
              <a:latin typeface="Garamond" charset="0"/>
            </a:endParaRPr>
          </a:p>
        </p:txBody>
      </p:sp>
      <p:sp>
        <p:nvSpPr>
          <p:cNvPr id="1394693"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FB13E2BE-A397-4344-BB85-393AAB4457C7}" type="slidenum">
              <a:rPr lang="en-US" altLang="zh-CN" sz="1200">
                <a:latin typeface="Garamond" charset="0"/>
              </a:rPr>
              <a:pPr algn="r" eaLnBrk="1" hangingPunct="1"/>
              <a:t>706</a:t>
            </a:fld>
            <a:endParaRPr lang="en-US" altLang="zh-CN" sz="1200">
              <a:latin typeface="Garamond" charset="0"/>
            </a:endParaRPr>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DB512E3-BC0F-D84A-A67A-E516AF7F2CF4}" type="slidenum">
              <a:rPr lang="en-US" altLang="zh-CN" sz="1200">
                <a:latin typeface="Garamond" charset="0"/>
              </a:rPr>
              <a:pPr eaLnBrk="1" hangingPunct="1"/>
              <a:t>707</a:t>
            </a:fld>
            <a:endParaRPr lang="en-US" altLang="zh-CN" sz="1200">
              <a:latin typeface="Garamond" charset="0"/>
            </a:endParaRPr>
          </a:p>
        </p:txBody>
      </p:sp>
      <p:sp>
        <p:nvSpPr>
          <p:cNvPr id="1395714" name="Rectangle 2"/>
          <p:cNvSpPr>
            <a:spLocks noGrp="1" noChangeArrowheads="1"/>
          </p:cNvSpPr>
          <p:nvPr>
            <p:ph type="title" idx="4294967295"/>
          </p:nvPr>
        </p:nvSpPr>
        <p:spPr>
          <a:xfrm>
            <a:off x="914400" y="2349500"/>
            <a:ext cx="8229600" cy="1139825"/>
          </a:xfrm>
        </p:spPr>
        <p:txBody>
          <a:bodyPr/>
          <a:lstStyle/>
          <a:p>
            <a:pPr algn="ctr" eaLnBrk="1" hangingPunct="1"/>
            <a:r>
              <a:rPr lang="en-US" altLang="zh-CN" sz="4400" b="1">
                <a:latin typeface="Garamond" charset="0"/>
                <a:ea typeface="宋体" charset="0"/>
              </a:rPr>
              <a:t>Topic 21:</a:t>
            </a:r>
            <a:r>
              <a:rPr lang="en-GB" altLang="zh-CN" sz="4400">
                <a:latin typeface="Garamond" charset="0"/>
                <a:ea typeface="宋体" charset="0"/>
              </a:rPr>
              <a:t> </a:t>
            </a:r>
            <a:r>
              <a:rPr lang="en-US" altLang="zh-CN" sz="4400" b="1">
                <a:latin typeface="Garamond" charset="0"/>
                <a:ea typeface="宋体" charset="0"/>
              </a:rPr>
              <a:t>Cloud Computing and Software Architecture</a:t>
            </a:r>
            <a:br>
              <a:rPr lang="en-US" altLang="zh-CN" sz="7100">
                <a:latin typeface="Garamond" charset="0"/>
                <a:ea typeface="宋体" charset="0"/>
              </a:rPr>
            </a:br>
            <a:endParaRPr lang="en-US" altLang="zh-CN" sz="7100">
              <a:latin typeface="Garamond" charset="0"/>
              <a:ea typeface="宋体" charset="0"/>
            </a:endParaRPr>
          </a:p>
        </p:txBody>
      </p:sp>
      <p:sp>
        <p:nvSpPr>
          <p:cNvPr id="1395715"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A46EC616-C0BC-9C4F-AE9A-9BE86F5F0420}" type="slidenum">
              <a:rPr lang="en-US" altLang="zh-CN" sz="1200">
                <a:latin typeface="Garamond" charset="0"/>
              </a:rPr>
              <a:pPr algn="r" eaLnBrk="1" hangingPunct="1"/>
              <a:t>707</a:t>
            </a:fld>
            <a:endParaRPr lang="en-US" altLang="zh-CN" sz="1200">
              <a:latin typeface="Garamond" charset="0"/>
            </a:endParaRP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E27AC4B-0E4E-0742-A6B2-49A6800C417C}" type="slidenum">
              <a:rPr lang="en-US" altLang="zh-CN" sz="1200">
                <a:latin typeface="Garamond" charset="0"/>
              </a:rPr>
              <a:pPr eaLnBrk="1" hangingPunct="1"/>
              <a:t>708</a:t>
            </a:fld>
            <a:endParaRPr lang="en-US" altLang="zh-CN" sz="1200">
              <a:latin typeface="Garamond" charset="0"/>
            </a:endParaRPr>
          </a:p>
        </p:txBody>
      </p:sp>
      <p:sp>
        <p:nvSpPr>
          <p:cNvPr id="1396738" name="Rectangle 2"/>
          <p:cNvSpPr>
            <a:spLocks noGrp="1" noChangeArrowheads="1"/>
          </p:cNvSpPr>
          <p:nvPr>
            <p:ph type="title" idx="4294967295"/>
          </p:nvPr>
        </p:nvSpPr>
        <p:spPr>
          <a:xfrm>
            <a:off x="914400" y="357188"/>
            <a:ext cx="8229600" cy="1139825"/>
          </a:xfrm>
        </p:spPr>
        <p:txBody>
          <a:bodyPr/>
          <a:lstStyle/>
          <a:p>
            <a:pPr algn="ctr" eaLnBrk="1" hangingPunct="1"/>
            <a:r>
              <a:rPr lang="en-US" altLang="zh-CN">
                <a:latin typeface="Garamond" charset="0"/>
                <a:ea typeface="宋体" charset="0"/>
              </a:rPr>
              <a:t>Definition of Cloud Computing</a:t>
            </a:r>
            <a:endParaRPr lang="en-GB" altLang="zh-CN">
              <a:latin typeface="Garamond" charset="0"/>
              <a:ea typeface="宋体" charset="0"/>
            </a:endParaRPr>
          </a:p>
        </p:txBody>
      </p:sp>
      <p:sp>
        <p:nvSpPr>
          <p:cNvPr id="1396739" name="Rectangle 3"/>
          <p:cNvSpPr>
            <a:spLocks noGrp="1" noChangeArrowheads="1"/>
          </p:cNvSpPr>
          <p:nvPr>
            <p:ph type="body" idx="4294967295"/>
          </p:nvPr>
        </p:nvSpPr>
        <p:spPr>
          <a:xfrm>
            <a:off x="914400" y="1412875"/>
            <a:ext cx="8229600" cy="4530725"/>
          </a:xfrm>
        </p:spPr>
        <p:txBody>
          <a:bodyPr/>
          <a:lstStyle/>
          <a:p>
            <a:pPr eaLnBrk="1" hangingPunct="1">
              <a:buFont typeface="Wingdings" charset="0"/>
              <a:buNone/>
            </a:pPr>
            <a:r>
              <a:rPr lang="en-US" altLang="zh-CN" sz="2400">
                <a:latin typeface="Arial" charset="0"/>
                <a:ea typeface="宋体" charset="0"/>
              </a:rPr>
              <a:t>    “</a:t>
            </a:r>
            <a:r>
              <a:rPr lang="en-US" altLang="zh-CN" sz="2400" b="1" i="1">
                <a:latin typeface="Arial" charset="0"/>
                <a:ea typeface="宋体" charset="0"/>
              </a:rPr>
              <a:t>Cloud computing</a:t>
            </a:r>
            <a:r>
              <a:rPr lang="en-US" altLang="zh-CN" sz="2400" i="1">
                <a:latin typeface="Arial" charset="0"/>
                <a:ea typeface="宋体" charset="0"/>
              </a:rPr>
              <a:t> is a model for enabling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a:t>
            </a:r>
            <a:r>
              <a:rPr lang="en-US" altLang="zh-CN" sz="2400" b="1" i="1">
                <a:latin typeface="Arial" charset="0"/>
                <a:ea typeface="宋体" charset="0"/>
              </a:rPr>
              <a:t>characteristics,</a:t>
            </a:r>
            <a:r>
              <a:rPr lang="en-US" altLang="zh-CN" sz="2400" i="1">
                <a:latin typeface="Arial" charset="0"/>
                <a:ea typeface="宋体" charset="0"/>
              </a:rPr>
              <a:t> three </a:t>
            </a:r>
            <a:r>
              <a:rPr lang="en-US" altLang="zh-CN" sz="2400" b="1" i="1">
                <a:latin typeface="Arial" charset="0"/>
                <a:ea typeface="宋体" charset="0"/>
              </a:rPr>
              <a:t>service models</a:t>
            </a:r>
            <a:r>
              <a:rPr lang="en-US" altLang="zh-CN" sz="2400" i="1">
                <a:latin typeface="Arial" charset="0"/>
                <a:ea typeface="宋体" charset="0"/>
              </a:rPr>
              <a:t>, and four </a:t>
            </a:r>
            <a:r>
              <a:rPr lang="en-US" altLang="zh-CN" sz="2400" b="1" i="1">
                <a:latin typeface="Arial" charset="0"/>
                <a:ea typeface="宋体" charset="0"/>
              </a:rPr>
              <a:t>deployment models</a:t>
            </a:r>
            <a:r>
              <a:rPr lang="en-US" altLang="zh-CN" sz="2400" i="1">
                <a:latin typeface="Arial" charset="0"/>
                <a:ea typeface="宋体" charset="0"/>
              </a:rPr>
              <a:t>.”</a:t>
            </a:r>
          </a:p>
          <a:p>
            <a:pPr algn="ctr" eaLnBrk="1" hangingPunct="1">
              <a:buFont typeface="Wingdings" charset="0"/>
              <a:buNone/>
            </a:pPr>
            <a:r>
              <a:rPr lang="en-US" altLang="zh-CN" sz="2400">
                <a:latin typeface="Arial" charset="0"/>
                <a:ea typeface="宋体" charset="0"/>
              </a:rPr>
              <a:t>   </a:t>
            </a:r>
          </a:p>
          <a:p>
            <a:pPr algn="ctr" eaLnBrk="1" hangingPunct="1">
              <a:buFont typeface="Wingdings" charset="0"/>
              <a:buNone/>
            </a:pPr>
            <a:r>
              <a:rPr lang="en-US" altLang="zh-CN" sz="2400">
                <a:latin typeface="Arial" charset="0"/>
                <a:ea typeface="宋体" charset="0"/>
              </a:rPr>
              <a:t>——</a:t>
            </a:r>
            <a:r>
              <a:rPr lang="en-US" altLang="zh-CN" sz="1800" b="1">
                <a:latin typeface="Arial" charset="0"/>
                <a:ea typeface="宋体" charset="0"/>
              </a:rPr>
              <a:t>National Institute of Standards and Technology, Information Technology Laboratory</a:t>
            </a:r>
            <a:endParaRPr lang="en-US" altLang="zh-CN" sz="1800">
              <a:latin typeface="Arial" charset="0"/>
              <a:ea typeface="宋体" charset="0"/>
            </a:endParaRPr>
          </a:p>
        </p:txBody>
      </p:sp>
      <p:sp>
        <p:nvSpPr>
          <p:cNvPr id="139674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0861968-E8F7-9E47-9075-C31650445C58}" type="slidenum">
              <a:rPr lang="en-US" altLang="zh-CN" sz="1200">
                <a:latin typeface="Garamond" charset="0"/>
              </a:rPr>
              <a:pPr algn="r" eaLnBrk="1" hangingPunct="1"/>
              <a:t>708</a:t>
            </a:fld>
            <a:endParaRPr lang="en-US" altLang="zh-CN" sz="1200">
              <a:latin typeface="Garamond" charset="0"/>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776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A4FAC47-CAEC-1040-8CB6-101771326198}" type="slidenum">
              <a:rPr lang="en-US" altLang="zh-CN" sz="1200">
                <a:latin typeface="Garamond" charset="0"/>
              </a:rPr>
              <a:pPr eaLnBrk="1" hangingPunct="1"/>
              <a:t>709</a:t>
            </a:fld>
            <a:endParaRPr lang="en-US" altLang="zh-CN" sz="1200">
              <a:latin typeface="Garamond" charset="0"/>
            </a:endParaRPr>
          </a:p>
        </p:txBody>
      </p:sp>
      <p:sp>
        <p:nvSpPr>
          <p:cNvPr id="139776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A8460EB-04F3-484E-9765-C71D87B802D1}" type="slidenum">
              <a:rPr lang="en-US" altLang="zh-CN" sz="1200">
                <a:latin typeface="Garamond" charset="0"/>
              </a:rPr>
              <a:pPr algn="r" eaLnBrk="1" hangingPunct="1"/>
              <a:t>709</a:t>
            </a:fld>
            <a:endParaRPr lang="en-US" altLang="zh-CN" sz="1200">
              <a:latin typeface="Garamond" charset="0"/>
            </a:endParaRPr>
          </a:p>
        </p:txBody>
      </p:sp>
      <p:pic>
        <p:nvPicPr>
          <p:cNvPr id="1397763" name="Picture 4" descr="6a00d83451c75869e20120a6900a37970c-800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404813"/>
            <a:ext cx="8208962" cy="566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ChangeArrowheads="1"/>
          </p:cNvSpPr>
          <p:nvPr>
            <p:ph type="title"/>
          </p:nvPr>
        </p:nvSpPr>
        <p:spPr>
          <a:effectLst>
            <a:outerShdw dist="53882" dir="2700000" algn="ctr" rotWithShape="0">
              <a:srgbClr val="2969E8"/>
            </a:outerShdw>
          </a:effectLst>
        </p:spPr>
        <p:txBody>
          <a:bodyPr lIns="90487" tIns="44450" rIns="90487" bIns="44450" anchor="ctr"/>
          <a:lstStyle/>
          <a:p>
            <a:pPr algn="ctr" eaLnBrk="1" hangingPunct="1"/>
            <a:r>
              <a:rPr lang="en-US" altLang="zh-CN">
                <a:latin typeface="Garamond" charset="0"/>
                <a:ea typeface="宋体" charset="0"/>
              </a:rPr>
              <a:t>Architecture in the Life-Cycle </a:t>
            </a:r>
            <a:r>
              <a:rPr lang="en-US" altLang="zh-CN" sz="3800">
                <a:latin typeface="Garamond" charset="0"/>
                <a:ea typeface="宋体" charset="0"/>
              </a:rPr>
              <a:t>(2)</a:t>
            </a:r>
          </a:p>
        </p:txBody>
      </p:sp>
      <p:sp>
        <p:nvSpPr>
          <p:cNvPr id="161794" name="Rectangle 3"/>
          <p:cNvSpPr>
            <a:spLocks noGrp="1" noChangeArrowheads="1"/>
          </p:cNvSpPr>
          <p:nvPr>
            <p:ph idx="1"/>
          </p:nvPr>
        </p:nvSpPr>
        <p:spPr/>
        <p:txBody>
          <a:bodyPr lIns="90487" tIns="44450" rIns="90487" bIns="44450"/>
          <a:lstStyle/>
          <a:p>
            <a:pPr eaLnBrk="1" hangingPunct="1"/>
            <a:r>
              <a:rPr lang="en-US" altLang="zh-CN">
                <a:latin typeface="Arial" charset="0"/>
                <a:ea typeface="宋体" charset="0"/>
              </a:rPr>
              <a:t>Customer </a:t>
            </a:r>
          </a:p>
          <a:p>
            <a:pPr eaLnBrk="1" hangingPunct="1">
              <a:buFont typeface="Wingdings" charset="0"/>
              <a:buNone/>
            </a:pPr>
            <a:r>
              <a:rPr lang="en-US" altLang="zh-CN">
                <a:latin typeface="Arial" charset="0"/>
                <a:ea typeface="宋体" charset="0"/>
              </a:rPr>
              <a:t>       Concern </a:t>
            </a:r>
          </a:p>
          <a:p>
            <a:pPr eaLnBrk="1" hangingPunct="1">
              <a:buFont typeface="Wingdings" charset="0"/>
              <a:buNone/>
            </a:pPr>
            <a:r>
              <a:rPr lang="en-US" altLang="zh-CN">
                <a:latin typeface="Arial" charset="0"/>
                <a:ea typeface="宋体" charset="0"/>
              </a:rPr>
              <a:t>              Schedule and budget estimation </a:t>
            </a:r>
          </a:p>
          <a:p>
            <a:pPr eaLnBrk="1" hangingPunct="1">
              <a:buFont typeface="Wingdings" charset="0"/>
              <a:buNone/>
            </a:pPr>
            <a:r>
              <a:rPr lang="en-US" altLang="zh-CN">
                <a:latin typeface="Arial" charset="0"/>
                <a:ea typeface="宋体" charset="0"/>
              </a:rPr>
              <a:t>              Feasibility and risk assessment </a:t>
            </a:r>
          </a:p>
          <a:p>
            <a:pPr eaLnBrk="1" hangingPunct="1">
              <a:buFont typeface="Wingdings" charset="0"/>
              <a:buNone/>
            </a:pPr>
            <a:r>
              <a:rPr lang="en-US" altLang="zh-CN">
                <a:latin typeface="Arial" charset="0"/>
                <a:ea typeface="宋体" charset="0"/>
              </a:rPr>
              <a:t>              Requirements Traceability </a:t>
            </a:r>
          </a:p>
          <a:p>
            <a:pPr eaLnBrk="1" hangingPunct="1">
              <a:buFont typeface="Wingdings" charset="0"/>
              <a:buNone/>
            </a:pPr>
            <a:r>
              <a:rPr lang="en-US" altLang="zh-CN">
                <a:latin typeface="Arial" charset="0"/>
                <a:ea typeface="宋体" charset="0"/>
              </a:rPr>
              <a:t>              Progress Tracking</a:t>
            </a:r>
          </a:p>
        </p:txBody>
      </p:sp>
      <p:sp>
        <p:nvSpPr>
          <p:cNvPr id="1617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2551A1B-C730-5D41-A49A-5B19384D7830}" type="slidenum">
              <a:rPr lang="en-US" altLang="zh-CN" sz="1200">
                <a:latin typeface="Garamond" charset="0"/>
              </a:rPr>
              <a:pPr eaLnBrk="1" hangingPunct="1"/>
              <a:t>71</a:t>
            </a:fld>
            <a:endParaRPr lang="en-US" altLang="zh-CN" sz="1200">
              <a:latin typeface="Garamond" charset="0"/>
            </a:endParaRPr>
          </a:p>
        </p:txBody>
      </p:sp>
    </p:spTree>
  </p:cSld>
  <p:clrMapOvr>
    <a:masterClrMapping/>
  </p:clrMapOvr>
  <p:transition/>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E064733-8C5B-6342-98E0-E1FF566FE6F1}" type="slidenum">
              <a:rPr lang="en-US" altLang="zh-CN" sz="1200">
                <a:latin typeface="Garamond" charset="0"/>
              </a:rPr>
              <a:pPr eaLnBrk="1" hangingPunct="1"/>
              <a:t>710</a:t>
            </a:fld>
            <a:endParaRPr lang="en-US" altLang="zh-CN" sz="1200">
              <a:latin typeface="Garamond" charset="0"/>
            </a:endParaRPr>
          </a:p>
        </p:txBody>
      </p:sp>
      <p:sp>
        <p:nvSpPr>
          <p:cNvPr id="1398786" name="Rectangle 2"/>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Definition of Cloud Computing</a:t>
            </a:r>
            <a:r>
              <a:rPr lang="en-US" altLang="zh-CN" sz="3800" b="1">
                <a:latin typeface="Garamond" charset="0"/>
                <a:ea typeface="宋体" charset="0"/>
              </a:rPr>
              <a:t> </a:t>
            </a:r>
            <a:br>
              <a:rPr lang="en-US" altLang="zh-CN" sz="3800" b="1">
                <a:latin typeface="Garamond" charset="0"/>
                <a:ea typeface="宋体" charset="0"/>
              </a:rPr>
            </a:br>
            <a:r>
              <a:rPr lang="en-US" altLang="zh-CN" sz="3800">
                <a:latin typeface="Arial" charset="0"/>
                <a:ea typeface="宋体" charset="0"/>
              </a:rPr>
              <a:t>——</a:t>
            </a:r>
            <a:r>
              <a:rPr lang="en-US" altLang="zh-CN" sz="3800">
                <a:latin typeface="Garamond" charset="0"/>
                <a:ea typeface="宋体" charset="0"/>
              </a:rPr>
              <a:t>Essential Characteristics(1)</a:t>
            </a:r>
          </a:p>
        </p:txBody>
      </p:sp>
      <p:sp>
        <p:nvSpPr>
          <p:cNvPr id="1398787" name="Rectangle 3"/>
          <p:cNvSpPr>
            <a:spLocks noGrp="1" noChangeArrowheads="1"/>
          </p:cNvSpPr>
          <p:nvPr>
            <p:ph type="body" idx="4294967295"/>
          </p:nvPr>
        </p:nvSpPr>
        <p:spPr>
          <a:xfrm>
            <a:off x="0" y="1857375"/>
            <a:ext cx="8229600" cy="4530725"/>
          </a:xfrm>
        </p:spPr>
        <p:txBody>
          <a:bodyPr/>
          <a:lstStyle/>
          <a:p>
            <a:pPr eaLnBrk="1" hangingPunct="1">
              <a:lnSpc>
                <a:spcPct val="80000"/>
              </a:lnSpc>
            </a:pPr>
            <a:r>
              <a:rPr lang="en-US" altLang="ja-JP" sz="2400" b="1" i="1">
                <a:latin typeface="Arial" charset="0"/>
                <a:ea typeface="宋体" charset="0"/>
              </a:rPr>
              <a:t>On-demand self-service</a:t>
            </a:r>
            <a:endParaRPr lang="en-US" altLang="ja-JP" sz="2400" i="1">
              <a:latin typeface="Arial" charset="0"/>
              <a:ea typeface="宋体" charset="0"/>
            </a:endParaRPr>
          </a:p>
          <a:p>
            <a:pPr eaLnBrk="1" hangingPunct="1">
              <a:lnSpc>
                <a:spcPct val="80000"/>
              </a:lnSpc>
              <a:buFont typeface="Wingdings" charset="0"/>
              <a:buNone/>
            </a:pPr>
            <a:r>
              <a:rPr lang="en-US" altLang="ja-JP" sz="1500">
                <a:latin typeface="Arial" charset="0"/>
                <a:ea typeface="宋体" charset="0"/>
              </a:rPr>
              <a:t>       </a:t>
            </a:r>
            <a:r>
              <a:rPr lang="en-US" altLang="ja-JP" sz="1800">
                <a:latin typeface="Arial" charset="0"/>
                <a:ea typeface="宋体" charset="0"/>
              </a:rPr>
              <a:t>A consumer can unilaterally provision computing capabilities, such as server time and network storage, as needed automatically without requiring human interaction with each service’s provider. </a:t>
            </a:r>
            <a:endParaRPr lang="en-US" altLang="ja-JP" sz="1800" i="1">
              <a:latin typeface="Arial" charset="0"/>
              <a:ea typeface="宋体" charset="0"/>
            </a:endParaRPr>
          </a:p>
          <a:p>
            <a:pPr eaLnBrk="1" hangingPunct="1">
              <a:lnSpc>
                <a:spcPct val="80000"/>
              </a:lnSpc>
            </a:pPr>
            <a:r>
              <a:rPr lang="en-US" altLang="ja-JP" sz="2400" b="1" i="1">
                <a:latin typeface="Arial" charset="0"/>
                <a:ea typeface="宋体" charset="0"/>
              </a:rPr>
              <a:t>Broad network access </a:t>
            </a:r>
          </a:p>
          <a:p>
            <a:pPr eaLnBrk="1" hangingPunct="1">
              <a:lnSpc>
                <a:spcPct val="80000"/>
              </a:lnSpc>
              <a:buFont typeface="Wingdings" charset="0"/>
              <a:buNone/>
            </a:pPr>
            <a:r>
              <a:rPr lang="en-US" altLang="ja-JP" sz="1500">
                <a:latin typeface="Arial" charset="0"/>
                <a:ea typeface="宋体" charset="0"/>
              </a:rPr>
              <a:t>      </a:t>
            </a:r>
            <a:r>
              <a:rPr lang="en-US" altLang="ja-JP" sz="1800">
                <a:latin typeface="Arial" charset="0"/>
                <a:ea typeface="宋体" charset="0"/>
              </a:rPr>
              <a:t>Capabilities are available over the network and accessed through standard mechanisms that promote use by heterogeneous thin or thick client platforms (e.g., mobile phones, laptops, and PDAs).</a:t>
            </a:r>
            <a:endParaRPr lang="en-US" altLang="ja-JP" sz="1800" i="1">
              <a:latin typeface="Arial" charset="0"/>
              <a:ea typeface="宋体" charset="0"/>
            </a:endParaRPr>
          </a:p>
          <a:p>
            <a:pPr eaLnBrk="1" hangingPunct="1">
              <a:lnSpc>
                <a:spcPct val="80000"/>
              </a:lnSpc>
            </a:pPr>
            <a:r>
              <a:rPr lang="en-US" altLang="ja-JP" sz="2400" b="1" i="1">
                <a:latin typeface="Arial" charset="0"/>
                <a:ea typeface="宋体" charset="0"/>
              </a:rPr>
              <a:t>Resource pooling </a:t>
            </a:r>
          </a:p>
          <a:p>
            <a:pPr eaLnBrk="1" hangingPunct="1">
              <a:lnSpc>
                <a:spcPct val="80000"/>
              </a:lnSpc>
              <a:buFont typeface="Wingdings" charset="0"/>
              <a:buNone/>
            </a:pPr>
            <a:r>
              <a:rPr lang="en-US" altLang="ja-JP" sz="1500">
                <a:latin typeface="Arial" charset="0"/>
                <a:ea typeface="宋体" charset="0"/>
              </a:rPr>
              <a:t>      </a:t>
            </a:r>
            <a:r>
              <a:rPr lang="en-US" altLang="ja-JP" sz="1800">
                <a:latin typeface="Arial" charset="0"/>
                <a:ea typeface="宋体" charset="0"/>
              </a:rPr>
              <a:t>The provider’s computing resources are pooled to serve multiple consumers using a multi-tenant model, with different physical and virtual resources dynamically assigned and reassigned according to consumer demand. There is a sense of location independence in that the customer generally has no control or knowledge over the exact location of the provided resources but may be able to specify location at a higher level of abstraction (e.g., country, state, or datacenter</a:t>
            </a:r>
            <a:r>
              <a:rPr lang="en-US" altLang="ja-JP" sz="1500">
                <a:latin typeface="Arial" charset="0"/>
                <a:ea typeface="宋体" charset="0"/>
              </a:rPr>
              <a:t>). </a:t>
            </a:r>
          </a:p>
        </p:txBody>
      </p:sp>
      <p:sp>
        <p:nvSpPr>
          <p:cNvPr id="139878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C766D789-0044-9A42-9526-7A1CEE0A6E75}" type="slidenum">
              <a:rPr lang="en-US" altLang="zh-CN" sz="1200">
                <a:latin typeface="Garamond" charset="0"/>
              </a:rPr>
              <a:pPr algn="r" eaLnBrk="1" hangingPunct="1"/>
              <a:t>710</a:t>
            </a:fld>
            <a:endParaRPr lang="en-US" altLang="zh-CN" sz="1200">
              <a:latin typeface="Garamond" charset="0"/>
            </a:endParaRPr>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80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50DC8BE-3F70-1142-B7C2-8B3733C303B0}" type="slidenum">
              <a:rPr lang="en-US" altLang="zh-CN" sz="1200">
                <a:latin typeface="Garamond" charset="0"/>
              </a:rPr>
              <a:pPr eaLnBrk="1" hangingPunct="1"/>
              <a:t>711</a:t>
            </a:fld>
            <a:endParaRPr lang="en-US" altLang="zh-CN" sz="1200">
              <a:latin typeface="Garamond" charset="0"/>
            </a:endParaRPr>
          </a:p>
        </p:txBody>
      </p:sp>
      <p:sp>
        <p:nvSpPr>
          <p:cNvPr id="1399810" name="Rectangle 2"/>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Definition of Cloud Computing</a:t>
            </a:r>
            <a:r>
              <a:rPr lang="en-US" altLang="zh-CN" sz="3800" b="1">
                <a:latin typeface="Garamond" charset="0"/>
                <a:ea typeface="宋体" charset="0"/>
              </a:rPr>
              <a:t> </a:t>
            </a:r>
            <a:br>
              <a:rPr lang="en-US" altLang="zh-CN" sz="3800" b="1">
                <a:latin typeface="Garamond" charset="0"/>
                <a:ea typeface="宋体" charset="0"/>
              </a:rPr>
            </a:br>
            <a:r>
              <a:rPr lang="en-US" altLang="zh-CN" sz="3800">
                <a:latin typeface="Arial" charset="0"/>
                <a:ea typeface="宋体" charset="0"/>
              </a:rPr>
              <a:t>——</a:t>
            </a:r>
            <a:r>
              <a:rPr lang="en-US" altLang="zh-CN" sz="3800">
                <a:latin typeface="Garamond" charset="0"/>
                <a:ea typeface="宋体" charset="0"/>
              </a:rPr>
              <a:t>Essential Characteristics(1)</a:t>
            </a:r>
          </a:p>
        </p:txBody>
      </p:sp>
      <p:sp>
        <p:nvSpPr>
          <p:cNvPr id="1399811" name="Rectangle 3"/>
          <p:cNvSpPr>
            <a:spLocks noGrp="1" noChangeArrowheads="1"/>
          </p:cNvSpPr>
          <p:nvPr>
            <p:ph type="body" idx="4294967295"/>
          </p:nvPr>
        </p:nvSpPr>
        <p:spPr>
          <a:xfrm>
            <a:off x="0" y="1785938"/>
            <a:ext cx="8229600" cy="4530725"/>
          </a:xfrm>
        </p:spPr>
        <p:txBody>
          <a:bodyPr/>
          <a:lstStyle/>
          <a:p>
            <a:pPr eaLnBrk="1" hangingPunct="1">
              <a:lnSpc>
                <a:spcPct val="80000"/>
              </a:lnSpc>
            </a:pPr>
            <a:r>
              <a:rPr lang="en-US" altLang="ja-JP" sz="2400" b="1" i="1">
                <a:latin typeface="Arial" charset="0"/>
                <a:ea typeface="宋体" charset="0"/>
              </a:rPr>
              <a:t>Rapid elasticity</a:t>
            </a:r>
            <a:r>
              <a:rPr lang="en-US" altLang="ja-JP" sz="1500" i="1">
                <a:latin typeface="Arial" charset="0"/>
                <a:ea typeface="宋体" charset="0"/>
              </a:rPr>
              <a:t>.</a:t>
            </a:r>
          </a:p>
          <a:p>
            <a:pPr eaLnBrk="1" hangingPunct="1">
              <a:lnSpc>
                <a:spcPct val="80000"/>
              </a:lnSpc>
              <a:buFont typeface="Wingdings" charset="0"/>
              <a:buNone/>
            </a:pPr>
            <a:r>
              <a:rPr lang="en-US" altLang="ja-JP" sz="1500" i="1">
                <a:latin typeface="Arial" charset="0"/>
                <a:ea typeface="宋体" charset="0"/>
              </a:rPr>
              <a:t>       </a:t>
            </a:r>
          </a:p>
          <a:p>
            <a:pPr eaLnBrk="1" hangingPunct="1">
              <a:lnSpc>
                <a:spcPct val="80000"/>
              </a:lnSpc>
              <a:buFont typeface="Wingdings" charset="0"/>
              <a:buNone/>
            </a:pPr>
            <a:r>
              <a:rPr lang="en-US" altLang="ja-JP" sz="1500" i="1">
                <a:latin typeface="Arial" charset="0"/>
                <a:ea typeface="宋体" charset="0"/>
              </a:rPr>
              <a:t>      </a:t>
            </a:r>
            <a:r>
              <a:rPr lang="en-US" altLang="ja-JP" sz="1800">
                <a:latin typeface="Arial" charset="0"/>
                <a:ea typeface="宋体" charset="0"/>
              </a:rPr>
              <a:t>Capabilities can be rapidly and elastically provisioned, in some cases automatically, to quickly scale out and rapidly released to quickly scale in. To the consumer, the capabilities available for provisioning often appear to be unlimited and can be purchased in any quantity at any time.</a:t>
            </a:r>
          </a:p>
          <a:p>
            <a:pPr eaLnBrk="1" hangingPunct="1">
              <a:lnSpc>
                <a:spcPct val="80000"/>
              </a:lnSpc>
              <a:buFont typeface="Wingdings" charset="0"/>
              <a:buNone/>
            </a:pPr>
            <a:endParaRPr lang="en-US" altLang="ja-JP" sz="1800" i="1">
              <a:latin typeface="Arial" charset="0"/>
              <a:ea typeface="宋体" charset="0"/>
            </a:endParaRPr>
          </a:p>
          <a:p>
            <a:pPr eaLnBrk="1" hangingPunct="1">
              <a:lnSpc>
                <a:spcPct val="80000"/>
              </a:lnSpc>
            </a:pPr>
            <a:r>
              <a:rPr lang="en-US" altLang="ja-JP" sz="2400" b="1" i="1">
                <a:latin typeface="Arial" charset="0"/>
                <a:ea typeface="宋体" charset="0"/>
              </a:rPr>
              <a:t>Measured Service </a:t>
            </a:r>
          </a:p>
          <a:p>
            <a:pPr eaLnBrk="1" hangingPunct="1">
              <a:lnSpc>
                <a:spcPct val="80000"/>
              </a:lnSpc>
              <a:buFont typeface="Wingdings" charset="0"/>
              <a:buNone/>
            </a:pPr>
            <a:r>
              <a:rPr lang="en-US" altLang="ja-JP" sz="2400" b="1" i="1">
                <a:latin typeface="Arial" charset="0"/>
                <a:ea typeface="宋体" charset="0"/>
              </a:rPr>
              <a:t>    </a:t>
            </a:r>
            <a:r>
              <a:rPr lang="en-US" altLang="ja-JP" sz="1800">
                <a:latin typeface="Arial" charset="0"/>
                <a:ea typeface="宋体" charset="0"/>
              </a:rPr>
              <a:t>Cloud systems automatically control and optimize resource use by leveraging a metering capability at some level of abstraction appropriate to the type of service (e.g., storage, processing, bandwidth, and active user accounts). Resource usage can be monitored, controlled, and reported providing transparency for both the provider and consumer of the utilized service.</a:t>
            </a:r>
            <a:endParaRPr lang="en-US" altLang="zh-CN" sz="1800">
              <a:latin typeface="Arial" charset="0"/>
              <a:ea typeface="宋体" charset="0"/>
            </a:endParaRPr>
          </a:p>
        </p:txBody>
      </p:sp>
      <p:sp>
        <p:nvSpPr>
          <p:cNvPr id="139981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3A028A7-3A1B-3D46-B4D2-C51F6CE6BC12}" type="slidenum">
              <a:rPr lang="en-US" altLang="zh-CN" sz="1200">
                <a:latin typeface="Garamond" charset="0"/>
              </a:rPr>
              <a:pPr algn="r" eaLnBrk="1" hangingPunct="1"/>
              <a:t>711</a:t>
            </a:fld>
            <a:endParaRPr lang="en-US" altLang="zh-CN" sz="1200">
              <a:latin typeface="Garamond" charset="0"/>
            </a:endParaRP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56374AF-5A75-6F44-951F-AFA42A37A53B}" type="slidenum">
              <a:rPr lang="en-US" altLang="zh-CN" sz="1200">
                <a:latin typeface="Garamond" charset="0"/>
              </a:rPr>
              <a:pPr eaLnBrk="1" hangingPunct="1"/>
              <a:t>712</a:t>
            </a:fld>
            <a:endParaRPr lang="en-US" altLang="zh-CN" sz="1200">
              <a:latin typeface="Garamond" charset="0"/>
            </a:endParaRPr>
          </a:p>
        </p:txBody>
      </p:sp>
      <p:sp>
        <p:nvSpPr>
          <p:cNvPr id="1400834" name="Rectangle 2"/>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Definition of Cloud Computing</a:t>
            </a:r>
            <a:r>
              <a:rPr lang="en-US" altLang="zh-CN" sz="3800" b="1">
                <a:latin typeface="Garamond" charset="0"/>
                <a:ea typeface="宋体" charset="0"/>
              </a:rPr>
              <a:t> </a:t>
            </a:r>
            <a:br>
              <a:rPr lang="en-US" altLang="zh-CN" sz="3800" b="1">
                <a:latin typeface="Garamond" charset="0"/>
                <a:ea typeface="宋体" charset="0"/>
              </a:rPr>
            </a:br>
            <a:r>
              <a:rPr lang="en-US" altLang="zh-CN" sz="3800">
                <a:latin typeface="Arial" charset="0"/>
                <a:ea typeface="宋体" charset="0"/>
              </a:rPr>
              <a:t>——</a:t>
            </a:r>
            <a:r>
              <a:rPr lang="en-US" altLang="zh-CN" sz="3800">
                <a:latin typeface="Garamond" charset="0"/>
                <a:ea typeface="宋体" charset="0"/>
              </a:rPr>
              <a:t> Service Models</a:t>
            </a:r>
          </a:p>
        </p:txBody>
      </p:sp>
      <p:sp>
        <p:nvSpPr>
          <p:cNvPr id="1400835" name="Rectangle 3"/>
          <p:cNvSpPr>
            <a:spLocks noGrp="1" noChangeArrowheads="1"/>
          </p:cNvSpPr>
          <p:nvPr>
            <p:ph type="body" idx="4294967295"/>
          </p:nvPr>
        </p:nvSpPr>
        <p:spPr>
          <a:xfrm>
            <a:off x="0" y="1600200"/>
            <a:ext cx="8229600" cy="4530725"/>
          </a:xfrm>
        </p:spPr>
        <p:txBody>
          <a:bodyPr/>
          <a:lstStyle/>
          <a:p>
            <a:pPr eaLnBrk="1" hangingPunct="1">
              <a:lnSpc>
                <a:spcPct val="80000"/>
              </a:lnSpc>
            </a:pPr>
            <a:r>
              <a:rPr lang="en-US" altLang="ja-JP" sz="2400" i="1">
                <a:latin typeface="Arial" charset="0"/>
                <a:ea typeface="宋体" charset="0"/>
              </a:rPr>
              <a:t>Cloud Software as a Service (SaaS)</a:t>
            </a:r>
            <a:r>
              <a:rPr lang="en-US" altLang="ja-JP" sz="1500" b="1" i="1">
                <a:latin typeface="Arial" charset="0"/>
                <a:ea typeface="宋体" charset="0"/>
              </a:rPr>
              <a:t>.</a:t>
            </a:r>
            <a:r>
              <a:rPr lang="en-US" altLang="ja-JP" sz="1500">
                <a:latin typeface="Arial" charset="0"/>
                <a:ea typeface="宋体" charset="0"/>
              </a:rPr>
              <a:t> </a:t>
            </a:r>
          </a:p>
          <a:p>
            <a:pPr eaLnBrk="1" hangingPunct="1">
              <a:lnSpc>
                <a:spcPct val="80000"/>
              </a:lnSpc>
              <a:buClr>
                <a:schemeClr val="accent2"/>
              </a:buClr>
              <a:buFont typeface="Wingdings" charset="0"/>
              <a:buChar char="q"/>
            </a:pPr>
            <a:r>
              <a:rPr lang="en-US" altLang="ja-JP" sz="1500">
                <a:latin typeface="Arial" charset="0"/>
                <a:ea typeface="宋体" charset="0"/>
              </a:rPr>
              <a:t>The capability provided to the consumer is to use the provider’s applications running on a cloud infrastructure. </a:t>
            </a:r>
          </a:p>
          <a:p>
            <a:pPr eaLnBrk="1" hangingPunct="1">
              <a:lnSpc>
                <a:spcPct val="80000"/>
              </a:lnSpc>
              <a:buClr>
                <a:schemeClr val="accent2"/>
              </a:buClr>
              <a:buFont typeface="Wingdings" charset="0"/>
              <a:buChar char="q"/>
            </a:pPr>
            <a:r>
              <a:rPr lang="en-US" altLang="ja-JP" sz="1500">
                <a:latin typeface="Arial" charset="0"/>
                <a:ea typeface="宋体" charset="0"/>
              </a:rPr>
              <a:t>applications are accessible from various client devices through a thin client interface</a:t>
            </a:r>
          </a:p>
          <a:p>
            <a:pPr eaLnBrk="1" hangingPunct="1">
              <a:lnSpc>
                <a:spcPct val="80000"/>
              </a:lnSpc>
              <a:buClr>
                <a:schemeClr val="accent2"/>
              </a:buClr>
              <a:buFont typeface="Wingdings" charset="0"/>
              <a:buChar char="q"/>
            </a:pPr>
            <a:r>
              <a:rPr lang="en-US" altLang="ja-JP" sz="1500">
                <a:latin typeface="Arial" charset="0"/>
                <a:ea typeface="宋体" charset="0"/>
              </a:rPr>
              <a:t>The consumer does not manage or control the underlying cloud infrastructure</a:t>
            </a:r>
            <a:endParaRPr lang="en-US" altLang="ja-JP" sz="1500" i="1">
              <a:latin typeface="Arial" charset="0"/>
              <a:ea typeface="宋体" charset="0"/>
            </a:endParaRPr>
          </a:p>
          <a:p>
            <a:pPr eaLnBrk="1" hangingPunct="1">
              <a:lnSpc>
                <a:spcPct val="80000"/>
              </a:lnSpc>
            </a:pPr>
            <a:r>
              <a:rPr lang="en-US" altLang="ja-JP" sz="2400" i="1">
                <a:latin typeface="Arial" charset="0"/>
                <a:ea typeface="宋体" charset="0"/>
              </a:rPr>
              <a:t>Cloud Platform as a Service (PaaS). </a:t>
            </a:r>
          </a:p>
          <a:p>
            <a:pPr eaLnBrk="1" hangingPunct="1">
              <a:lnSpc>
                <a:spcPct val="80000"/>
              </a:lnSpc>
              <a:buClr>
                <a:schemeClr val="accent2"/>
              </a:buClr>
              <a:buFont typeface="Wingdings" charset="0"/>
              <a:buChar char="q"/>
            </a:pPr>
            <a:r>
              <a:rPr lang="en-US" altLang="ja-JP" sz="1500">
                <a:latin typeface="Arial" charset="0"/>
                <a:ea typeface="宋体" charset="0"/>
              </a:rPr>
              <a:t>The capability provided to the consumer is to deploy onto the cloud infrastructure consumer-created or acquired applications created using programming languages and tools supported by the provider. </a:t>
            </a:r>
          </a:p>
          <a:p>
            <a:pPr eaLnBrk="1" hangingPunct="1">
              <a:lnSpc>
                <a:spcPct val="80000"/>
              </a:lnSpc>
              <a:buClr>
                <a:schemeClr val="accent2"/>
              </a:buClr>
              <a:buFont typeface="Wingdings" charset="0"/>
              <a:buChar char="q"/>
            </a:pPr>
            <a:r>
              <a:rPr lang="en-US" altLang="ja-JP" sz="1500">
                <a:latin typeface="Arial" charset="0"/>
                <a:ea typeface="宋体" charset="0"/>
              </a:rPr>
              <a:t>The consumer does not manage or control the underlying cloud infrastructure</a:t>
            </a:r>
          </a:p>
          <a:p>
            <a:pPr eaLnBrk="1" hangingPunct="1">
              <a:lnSpc>
                <a:spcPct val="80000"/>
              </a:lnSpc>
            </a:pPr>
            <a:r>
              <a:rPr lang="en-US" altLang="ja-JP" sz="2400" i="1">
                <a:latin typeface="Arial" charset="0"/>
                <a:ea typeface="宋体" charset="0"/>
              </a:rPr>
              <a:t>Cloud Infrastructure as a Service (IaaS). </a:t>
            </a:r>
          </a:p>
          <a:p>
            <a:pPr eaLnBrk="1" hangingPunct="1">
              <a:lnSpc>
                <a:spcPct val="80000"/>
              </a:lnSpc>
              <a:buClr>
                <a:schemeClr val="accent2"/>
              </a:buClr>
              <a:buFont typeface="Wingdings" charset="0"/>
              <a:buChar char="q"/>
            </a:pPr>
            <a:r>
              <a:rPr lang="en-US" altLang="ja-JP" sz="1500">
                <a:latin typeface="Arial" charset="0"/>
                <a:ea typeface="宋体" charset="0"/>
              </a:rPr>
              <a:t>The capability provided to the consumer is to provision processing, storage, networks, and other fundamental computing resources where the consumer is able to deploy and run arbitrary software, which can include operating systems and applications. </a:t>
            </a:r>
          </a:p>
          <a:p>
            <a:pPr eaLnBrk="1" hangingPunct="1">
              <a:lnSpc>
                <a:spcPct val="80000"/>
              </a:lnSpc>
              <a:buClr>
                <a:schemeClr val="accent2"/>
              </a:buClr>
              <a:buFont typeface="Wingdings" charset="0"/>
              <a:buChar char="q"/>
            </a:pPr>
            <a:r>
              <a:rPr lang="en-US" altLang="ja-JP" sz="1500">
                <a:latin typeface="Arial" charset="0"/>
                <a:ea typeface="宋体" charset="0"/>
              </a:rPr>
              <a:t>The consumer does not manage or control the underlying cloud infrastructure but has control over operating systems, storage, deployed applications, and possibly limited control of select networking components (e.g., host firewalls).</a:t>
            </a:r>
          </a:p>
        </p:txBody>
      </p:sp>
      <p:sp>
        <p:nvSpPr>
          <p:cNvPr id="140083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CB637583-8664-C348-AA80-419B8E04D8C6}" type="slidenum">
              <a:rPr lang="en-US" altLang="zh-CN" sz="1200">
                <a:latin typeface="Garamond" charset="0"/>
              </a:rPr>
              <a:pPr algn="r" eaLnBrk="1" hangingPunct="1"/>
              <a:t>712</a:t>
            </a:fld>
            <a:endParaRPr lang="en-US" altLang="zh-CN" sz="1200">
              <a:latin typeface="Garamond" charset="0"/>
            </a:endParaRP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85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32A7791-0C00-F246-A5B2-ECF88EA86E1A}" type="slidenum">
              <a:rPr lang="en-US" altLang="zh-CN" sz="1200">
                <a:latin typeface="Garamond" charset="0"/>
              </a:rPr>
              <a:pPr eaLnBrk="1" hangingPunct="1"/>
              <a:t>713</a:t>
            </a:fld>
            <a:endParaRPr lang="en-US" altLang="zh-CN" sz="1200">
              <a:latin typeface="Garamond" charset="0"/>
            </a:endParaRPr>
          </a:p>
        </p:txBody>
      </p:sp>
      <p:sp>
        <p:nvSpPr>
          <p:cNvPr id="1401858" name="Rectangle 2"/>
          <p:cNvSpPr>
            <a:spLocks noGrp="1" noChangeArrowheads="1"/>
          </p:cNvSpPr>
          <p:nvPr>
            <p:ph type="title" idx="4294967295"/>
          </p:nvPr>
        </p:nvSpPr>
        <p:spPr>
          <a:xfrm>
            <a:off x="0" y="277813"/>
            <a:ext cx="8229600" cy="1139825"/>
          </a:xfrm>
        </p:spPr>
        <p:txBody>
          <a:bodyPr/>
          <a:lstStyle/>
          <a:p>
            <a:pPr algn="ctr" eaLnBrk="1" hangingPunct="1"/>
            <a:r>
              <a:rPr lang="en-US" altLang="zh-CN" sz="3600">
                <a:latin typeface="Garamond" charset="0"/>
                <a:ea typeface="宋体" charset="0"/>
              </a:rPr>
              <a:t>Definition of Cloud Computing</a:t>
            </a:r>
            <a:r>
              <a:rPr lang="en-US" altLang="zh-CN" sz="3600" b="1">
                <a:latin typeface="Garamond" charset="0"/>
                <a:ea typeface="宋体" charset="0"/>
              </a:rPr>
              <a:t> </a:t>
            </a:r>
            <a:br>
              <a:rPr lang="en-US" altLang="zh-CN" sz="3600" b="1">
                <a:latin typeface="Garamond" charset="0"/>
                <a:ea typeface="宋体" charset="0"/>
              </a:rPr>
            </a:br>
            <a:r>
              <a:rPr lang="en-US" altLang="zh-CN" sz="3600">
                <a:latin typeface="Arial" charset="0"/>
                <a:ea typeface="宋体" charset="0"/>
              </a:rPr>
              <a:t>——</a:t>
            </a:r>
            <a:r>
              <a:rPr lang="en-US" altLang="zh-CN" sz="3600">
                <a:latin typeface="Garamond" charset="0"/>
                <a:ea typeface="宋体" charset="0"/>
              </a:rPr>
              <a:t> </a:t>
            </a:r>
            <a:r>
              <a:rPr lang="en-US" altLang="ja-JP" sz="3600">
                <a:latin typeface="Garamond" charset="0"/>
                <a:ea typeface="宋体" charset="0"/>
              </a:rPr>
              <a:t>Deployment Models</a:t>
            </a:r>
            <a:r>
              <a:rPr lang="en-US" altLang="ja-JP" sz="3800">
                <a:latin typeface="Garamond" charset="0"/>
                <a:ea typeface="宋体" charset="0"/>
              </a:rPr>
              <a:t> </a:t>
            </a:r>
            <a:endParaRPr lang="en-US" altLang="zh-CN" sz="3800">
              <a:latin typeface="Garamond" charset="0"/>
              <a:ea typeface="宋体" charset="0"/>
            </a:endParaRPr>
          </a:p>
        </p:txBody>
      </p:sp>
      <p:sp>
        <p:nvSpPr>
          <p:cNvPr id="1401859" name="Rectangle 3"/>
          <p:cNvSpPr>
            <a:spLocks noGrp="1" noChangeArrowheads="1"/>
          </p:cNvSpPr>
          <p:nvPr>
            <p:ph type="body" idx="4294967295"/>
          </p:nvPr>
        </p:nvSpPr>
        <p:spPr>
          <a:xfrm>
            <a:off x="914400" y="1643063"/>
            <a:ext cx="8229600" cy="4530725"/>
          </a:xfrm>
        </p:spPr>
        <p:txBody>
          <a:bodyPr/>
          <a:lstStyle/>
          <a:p>
            <a:pPr eaLnBrk="1" hangingPunct="1">
              <a:lnSpc>
                <a:spcPct val="80000"/>
              </a:lnSpc>
            </a:pPr>
            <a:r>
              <a:rPr lang="en-US" altLang="ja-JP" sz="1800" b="1" i="1">
                <a:latin typeface="Arial" charset="0"/>
                <a:ea typeface="宋体" charset="0"/>
              </a:rPr>
              <a:t>Private cloud</a:t>
            </a:r>
          </a:p>
          <a:p>
            <a:pPr eaLnBrk="1" hangingPunct="1">
              <a:lnSpc>
                <a:spcPct val="80000"/>
              </a:lnSpc>
              <a:buFont typeface="Wingdings" charset="0"/>
              <a:buNone/>
            </a:pPr>
            <a:r>
              <a:rPr lang="en-US" altLang="ja-JP" sz="1800" b="1" i="1">
                <a:latin typeface="Arial" charset="0"/>
                <a:ea typeface="宋体" charset="0"/>
              </a:rPr>
              <a:t>    </a:t>
            </a:r>
            <a:r>
              <a:rPr lang="en-US" altLang="ja-JP" sz="1800" i="1">
                <a:latin typeface="Arial" charset="0"/>
                <a:ea typeface="宋体" charset="0"/>
              </a:rPr>
              <a:t> </a:t>
            </a:r>
            <a:r>
              <a:rPr lang="en-US" altLang="ja-JP" sz="1800">
                <a:latin typeface="Arial" charset="0"/>
                <a:ea typeface="宋体" charset="0"/>
              </a:rPr>
              <a:t>The cloud infrastructure is operated solely for an organization. It may be managed by the organization or a third party and may exist on premise or off premise.</a:t>
            </a:r>
            <a:endParaRPr lang="en-US" altLang="ja-JP" sz="1800" i="1">
              <a:latin typeface="Arial" charset="0"/>
              <a:ea typeface="宋体" charset="0"/>
            </a:endParaRPr>
          </a:p>
          <a:p>
            <a:pPr eaLnBrk="1" hangingPunct="1">
              <a:lnSpc>
                <a:spcPct val="80000"/>
              </a:lnSpc>
            </a:pPr>
            <a:r>
              <a:rPr lang="en-US" altLang="ja-JP" sz="1800" b="1" i="1">
                <a:latin typeface="Arial" charset="0"/>
                <a:ea typeface="宋体" charset="0"/>
              </a:rPr>
              <a:t>Community cloud</a:t>
            </a:r>
          </a:p>
          <a:p>
            <a:pPr eaLnBrk="1" hangingPunct="1">
              <a:lnSpc>
                <a:spcPct val="80000"/>
              </a:lnSpc>
              <a:buFont typeface="Wingdings" charset="0"/>
              <a:buNone/>
            </a:pPr>
            <a:r>
              <a:rPr lang="en-US" altLang="ja-JP" sz="1800" b="1" i="1">
                <a:latin typeface="Arial" charset="0"/>
                <a:ea typeface="宋体" charset="0"/>
              </a:rPr>
              <a:t>     </a:t>
            </a:r>
            <a:r>
              <a:rPr lang="en-US" altLang="ja-JP" sz="1800">
                <a:latin typeface="Arial" charset="0"/>
                <a:ea typeface="宋体" charset="0"/>
              </a:rPr>
              <a:t>The cloud infrastructure is shared by several organizations and supports a specific community that has shared concerns (e.g., mission, security requirements, policy, and compliance considerations). It may be managed by the organizations or a third party and may exist on premise or off premise.</a:t>
            </a:r>
            <a:endParaRPr lang="en-US" altLang="ja-JP" sz="1800" i="1">
              <a:latin typeface="Arial" charset="0"/>
              <a:ea typeface="宋体" charset="0"/>
            </a:endParaRPr>
          </a:p>
          <a:p>
            <a:pPr eaLnBrk="1" hangingPunct="1">
              <a:lnSpc>
                <a:spcPct val="80000"/>
              </a:lnSpc>
            </a:pPr>
            <a:r>
              <a:rPr lang="en-US" altLang="ja-JP" sz="1800" b="1" i="1">
                <a:latin typeface="Arial" charset="0"/>
                <a:ea typeface="宋体" charset="0"/>
              </a:rPr>
              <a:t>Public cloud</a:t>
            </a:r>
          </a:p>
          <a:p>
            <a:pPr eaLnBrk="1" hangingPunct="1">
              <a:lnSpc>
                <a:spcPct val="80000"/>
              </a:lnSpc>
              <a:buFont typeface="Wingdings" charset="0"/>
              <a:buNone/>
            </a:pPr>
            <a:r>
              <a:rPr lang="en-US" altLang="ja-JP" sz="1800" b="1" i="1">
                <a:latin typeface="Arial" charset="0"/>
                <a:ea typeface="宋体" charset="0"/>
              </a:rPr>
              <a:t>    </a:t>
            </a:r>
            <a:r>
              <a:rPr lang="en-US" altLang="ja-JP" sz="1800" i="1">
                <a:latin typeface="Arial" charset="0"/>
                <a:ea typeface="宋体" charset="0"/>
              </a:rPr>
              <a:t> </a:t>
            </a:r>
            <a:r>
              <a:rPr lang="en-US" altLang="ja-JP" sz="1800">
                <a:latin typeface="Arial" charset="0"/>
                <a:ea typeface="宋体" charset="0"/>
              </a:rPr>
              <a:t>The cloud infrastructure is made available to the general public or a large industry group and is owned by an organization selling cloud services.</a:t>
            </a:r>
            <a:endParaRPr lang="en-US" altLang="ja-JP" sz="1800" i="1">
              <a:latin typeface="Arial" charset="0"/>
              <a:ea typeface="宋体" charset="0"/>
            </a:endParaRPr>
          </a:p>
          <a:p>
            <a:pPr eaLnBrk="1" hangingPunct="1">
              <a:lnSpc>
                <a:spcPct val="80000"/>
              </a:lnSpc>
            </a:pPr>
            <a:r>
              <a:rPr lang="en-US" altLang="ja-JP" sz="1800" b="1" i="1">
                <a:latin typeface="Arial" charset="0"/>
                <a:ea typeface="宋体" charset="0"/>
              </a:rPr>
              <a:t>Hybrid cloud</a:t>
            </a:r>
          </a:p>
          <a:p>
            <a:pPr eaLnBrk="1" hangingPunct="1">
              <a:lnSpc>
                <a:spcPct val="80000"/>
              </a:lnSpc>
              <a:buFont typeface="Wingdings" charset="0"/>
              <a:buNone/>
            </a:pPr>
            <a:r>
              <a:rPr lang="en-US" altLang="ja-JP" sz="1800" b="1" i="1">
                <a:latin typeface="Arial" charset="0"/>
                <a:ea typeface="宋体" charset="0"/>
              </a:rPr>
              <a:t>    </a:t>
            </a:r>
            <a:r>
              <a:rPr lang="en-US" altLang="ja-JP" sz="1800">
                <a:latin typeface="Arial" charset="0"/>
                <a:ea typeface="宋体" charset="0"/>
              </a:rPr>
              <a:t> The cloud infrastructure is a composition of two or more clouds (private, community, or public) that remain unique entities but are bound together by standardized or proprietary technology that enables data and application portability (e.g., cloud bursting for load-balancing between clouds).</a:t>
            </a:r>
            <a:endParaRPr lang="en-US" altLang="zh-CN" sz="1800">
              <a:latin typeface="Arial" charset="0"/>
              <a:ea typeface="宋体" charset="0"/>
            </a:endParaRPr>
          </a:p>
        </p:txBody>
      </p:sp>
      <p:sp>
        <p:nvSpPr>
          <p:cNvPr id="140186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E8C30AE-EA82-E64D-8B47-91B91D2CAA4F}" type="slidenum">
              <a:rPr lang="en-US" altLang="zh-CN" sz="1200">
                <a:latin typeface="Garamond" charset="0"/>
              </a:rPr>
              <a:pPr algn="r" eaLnBrk="1" hangingPunct="1"/>
              <a:t>713</a:t>
            </a:fld>
            <a:endParaRPr lang="en-US" altLang="zh-CN" sz="1200">
              <a:latin typeface="Garamond" charset="0"/>
            </a:endParaRP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ADFD2EE-6B69-A442-A76E-0F4E6FA22C1D}" type="slidenum">
              <a:rPr lang="en-US" altLang="zh-CN" sz="1200">
                <a:latin typeface="Garamond" charset="0"/>
              </a:rPr>
              <a:pPr eaLnBrk="1" hangingPunct="1"/>
              <a:t>714</a:t>
            </a:fld>
            <a:endParaRPr lang="en-US" altLang="zh-CN" sz="1200">
              <a:latin typeface="Garamond" charset="0"/>
            </a:endParaRPr>
          </a:p>
        </p:txBody>
      </p:sp>
      <p:sp>
        <p:nvSpPr>
          <p:cNvPr id="140288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41EB521-6DB6-C04C-B0ED-8A9583D1315D}" type="slidenum">
              <a:rPr lang="en-US" altLang="zh-CN" sz="1200">
                <a:latin typeface="Garamond" charset="0"/>
              </a:rPr>
              <a:pPr algn="r" eaLnBrk="1" hangingPunct="1"/>
              <a:t>714</a:t>
            </a:fld>
            <a:endParaRPr lang="en-US" altLang="zh-CN" sz="1200">
              <a:latin typeface="Garamond" charset="0"/>
            </a:endParaRPr>
          </a:p>
        </p:txBody>
      </p:sp>
      <p:pic>
        <p:nvPicPr>
          <p:cNvPr id="140288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6250"/>
            <a:ext cx="7848600"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90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3333560-1C38-8F4F-8CB6-9409734474C1}" type="slidenum">
              <a:rPr lang="en-US" altLang="zh-CN" sz="1200">
                <a:latin typeface="Garamond" charset="0"/>
              </a:rPr>
              <a:pPr eaLnBrk="1" hangingPunct="1"/>
              <a:t>715</a:t>
            </a:fld>
            <a:endParaRPr lang="en-US" altLang="zh-CN" sz="1200">
              <a:latin typeface="Garamond" charset="0"/>
            </a:endParaRPr>
          </a:p>
        </p:txBody>
      </p:sp>
      <p:sp>
        <p:nvSpPr>
          <p:cNvPr id="140390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BD535B8-DC34-154E-9ED6-14170AA12B10}" type="slidenum">
              <a:rPr lang="en-US" altLang="zh-CN" sz="1200">
                <a:latin typeface="Garamond" charset="0"/>
              </a:rPr>
              <a:pPr algn="r" eaLnBrk="1" hangingPunct="1"/>
              <a:t>715</a:t>
            </a:fld>
            <a:endParaRPr lang="en-US" altLang="zh-CN" sz="1200">
              <a:latin typeface="Garamond" charset="0"/>
            </a:endParaRPr>
          </a:p>
        </p:txBody>
      </p:sp>
      <p:pic>
        <p:nvPicPr>
          <p:cNvPr id="140390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76250"/>
            <a:ext cx="7632700" cy="568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2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AB94CEA-40DE-CF42-B386-23146946309E}" type="slidenum">
              <a:rPr lang="en-US" altLang="zh-CN" sz="1200">
                <a:latin typeface="Garamond" charset="0"/>
              </a:rPr>
              <a:pPr eaLnBrk="1" hangingPunct="1"/>
              <a:t>716</a:t>
            </a:fld>
            <a:endParaRPr lang="en-US" altLang="zh-CN" sz="1200">
              <a:latin typeface="Garamond" charset="0"/>
            </a:endParaRPr>
          </a:p>
        </p:txBody>
      </p:sp>
      <p:pic>
        <p:nvPicPr>
          <p:cNvPr id="1404930" name="Content Placeholder 4" descr="6a00d83451c75869e20120a69005de970c-800wi.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85813" y="333375"/>
            <a:ext cx="8358187" cy="5929313"/>
          </a:xfrm>
        </p:spPr>
      </p:pic>
      <p:sp>
        <p:nvSpPr>
          <p:cNvPr id="1404931"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F307737-5A8E-8B42-89ED-EE8285AC2665}" type="slidenum">
              <a:rPr lang="en-US" altLang="zh-CN" sz="1200">
                <a:latin typeface="Garamond" charset="0"/>
              </a:rPr>
              <a:pPr algn="r" eaLnBrk="1" hangingPunct="1"/>
              <a:t>716</a:t>
            </a:fld>
            <a:endParaRPr lang="en-US" altLang="zh-CN" sz="1200">
              <a:latin typeface="Garamond" charset="0"/>
            </a:endParaRPr>
          </a:p>
        </p:txBody>
      </p:sp>
      <p:sp>
        <p:nvSpPr>
          <p:cNvPr id="1404932"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FBE4D12-D686-A24D-AF9E-D77A5714175C}" type="slidenum">
              <a:rPr lang="en-US" altLang="zh-CN" sz="1200">
                <a:latin typeface="Garamond" charset="0"/>
              </a:rPr>
              <a:pPr algn="r" eaLnBrk="1" hangingPunct="1"/>
              <a:t>716</a:t>
            </a:fld>
            <a:endParaRPr lang="en-US" altLang="zh-CN" sz="1200">
              <a:latin typeface="Garamond" charset="0"/>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95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BE6FCBA-CB7B-794C-A29C-B0F0CDA27D3F}" type="slidenum">
              <a:rPr lang="en-US" altLang="zh-CN" sz="1200">
                <a:latin typeface="Garamond" charset="0"/>
              </a:rPr>
              <a:pPr eaLnBrk="1" hangingPunct="1"/>
              <a:t>717</a:t>
            </a:fld>
            <a:endParaRPr lang="en-US" altLang="zh-CN" sz="1200">
              <a:latin typeface="Garamond" charset="0"/>
            </a:endParaRPr>
          </a:p>
        </p:txBody>
      </p:sp>
      <p:sp>
        <p:nvSpPr>
          <p:cNvPr id="1405954" name="Title 1"/>
          <p:cNvSpPr>
            <a:spLocks noGrp="1"/>
          </p:cNvSpPr>
          <p:nvPr>
            <p:ph type="title" idx="4294967295"/>
          </p:nvPr>
        </p:nvSpPr>
        <p:spPr>
          <a:xfrm>
            <a:off x="0" y="277813"/>
            <a:ext cx="8229600" cy="1139825"/>
          </a:xfrm>
        </p:spPr>
        <p:txBody>
          <a:bodyPr anchor="ctr"/>
          <a:lstStyle/>
          <a:p>
            <a:pPr algn="ctr" eaLnBrk="1" hangingPunct="1"/>
            <a:r>
              <a:rPr lang="en-US" altLang="zh-CN">
                <a:latin typeface="Garamond" charset="0"/>
                <a:ea typeface="宋体" charset="0"/>
              </a:rPr>
              <a:t>Organizing the Clouds</a:t>
            </a:r>
          </a:p>
        </p:txBody>
      </p:sp>
      <p:sp>
        <p:nvSpPr>
          <p:cNvPr id="1405955"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4AF3ADA-F869-9448-9B76-11D94D6F3467}" type="slidenum">
              <a:rPr lang="en-US" altLang="zh-CN" sz="1200">
                <a:latin typeface="Garamond" charset="0"/>
              </a:rPr>
              <a:pPr algn="r" eaLnBrk="1" hangingPunct="1"/>
              <a:t>717</a:t>
            </a:fld>
            <a:endParaRPr lang="en-US" altLang="zh-CN" sz="1200">
              <a:latin typeface="Garamond" charset="0"/>
            </a:endParaRPr>
          </a:p>
        </p:txBody>
      </p:sp>
      <p:sp>
        <p:nvSpPr>
          <p:cNvPr id="1405956" name="Rectangle 2"/>
          <p:cNvSpPr>
            <a:spLocks noChangeArrowheads="1"/>
          </p:cNvSpPr>
          <p:nvPr/>
        </p:nvSpPr>
        <p:spPr bwMode="auto">
          <a:xfrm>
            <a:off x="571500" y="5945188"/>
            <a:ext cx="7065963" cy="627062"/>
          </a:xfrm>
          <a:prstGeom prst="rect">
            <a:avLst/>
          </a:prstGeom>
          <a:solidFill>
            <a:srgbClr val="0070C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CC"/>
            </a:extrusionClr>
          </a:sp3d>
        </p:spPr>
        <p:txBody>
          <a:bodyPr wrap="none" anchor="ctr">
            <a:flatTx/>
          </a:bodyPr>
          <a:lstStyle/>
          <a:p>
            <a:pPr algn="ctr" eaLnBrk="0" hangingPunct="0">
              <a:spcBef>
                <a:spcPct val="20000"/>
              </a:spcBef>
            </a:pPr>
            <a:r>
              <a:rPr lang="en-US" altLang="zh-CN" sz="1600">
                <a:solidFill>
                  <a:schemeClr val="tx2"/>
                </a:solidFill>
                <a:latin typeface="Arial Black" charset="0"/>
              </a:rPr>
              <a:t>Infrastructure-as-a-Service</a:t>
            </a:r>
          </a:p>
        </p:txBody>
      </p:sp>
      <p:sp>
        <p:nvSpPr>
          <p:cNvPr id="10" name="Rectangle 55"/>
          <p:cNvSpPr>
            <a:spLocks noChangeArrowheads="1"/>
          </p:cNvSpPr>
          <p:nvPr/>
        </p:nvSpPr>
        <p:spPr bwMode="auto">
          <a:xfrm>
            <a:off x="571500" y="2711450"/>
            <a:ext cx="881063" cy="3208338"/>
          </a:xfrm>
          <a:prstGeom prst="rect">
            <a:avLst/>
          </a:prstGeom>
          <a:solidFill>
            <a:schemeClr val="accent6">
              <a:lumMod val="75000"/>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6">
                <a:lumMod val="75000"/>
              </a:schemeClr>
            </a:extrusionClr>
          </a:sp3d>
        </p:spPr>
        <p:txBody>
          <a:bodyPr vert="eaVert" wrap="none" anchor="ctr">
            <a:flatTx/>
          </a:bodyPr>
          <a:lstStyle/>
          <a:p>
            <a:pPr algn="ctr" eaLnBrk="0" fontAlgn="auto" hangingPunct="0">
              <a:spcBef>
                <a:spcPts val="0"/>
              </a:spcBef>
              <a:spcAft>
                <a:spcPts val="0"/>
              </a:spcAft>
              <a:defRPr/>
            </a:pPr>
            <a:r>
              <a:rPr lang="en-US" sz="1600" dirty="0">
                <a:solidFill>
                  <a:schemeClr val="tx2"/>
                </a:solidFill>
                <a:latin typeface="Arial Black" pitchFamily="34" charset="0"/>
                <a:ea typeface="+mn-ea"/>
                <a:cs typeface="+mn-cs"/>
              </a:rPr>
              <a:t>Security-as-a-Service</a:t>
            </a:r>
          </a:p>
        </p:txBody>
      </p:sp>
      <p:sp>
        <p:nvSpPr>
          <p:cNvPr id="1405958" name="Rectangle 2"/>
          <p:cNvSpPr>
            <a:spLocks noChangeArrowheads="1"/>
          </p:cNvSpPr>
          <p:nvPr/>
        </p:nvSpPr>
        <p:spPr bwMode="auto">
          <a:xfrm>
            <a:off x="1452563" y="5278438"/>
            <a:ext cx="6246812" cy="641350"/>
          </a:xfrm>
          <a:prstGeom prst="rect">
            <a:avLst/>
          </a:prstGeom>
          <a:gradFill rotWithShape="0">
            <a:gsLst>
              <a:gs pos="0">
                <a:srgbClr val="71DBDB"/>
              </a:gs>
              <a:gs pos="50000">
                <a:srgbClr val="33CCCC"/>
              </a:gs>
              <a:gs pos="100000">
                <a:srgbClr val="71DBDB"/>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33CCCC"/>
            </a:extrusionClr>
          </a:sp3d>
        </p:spPr>
        <p:txBody>
          <a:bodyPr wrap="none" anchor="ctr">
            <a:flatTx/>
          </a:bodyPr>
          <a:lstStyle/>
          <a:p>
            <a:pPr algn="ctr" eaLnBrk="0" hangingPunct="0">
              <a:spcBef>
                <a:spcPct val="20000"/>
              </a:spcBef>
            </a:pPr>
            <a:r>
              <a:rPr lang="en-US" altLang="zh-CN" sz="1600">
                <a:solidFill>
                  <a:schemeClr val="tx2"/>
                </a:solidFill>
                <a:latin typeface="Arial Black" charset="0"/>
              </a:rPr>
              <a:t>Storage-as-a-Service</a:t>
            </a:r>
          </a:p>
        </p:txBody>
      </p:sp>
      <p:sp>
        <p:nvSpPr>
          <p:cNvPr id="1405959" name="Rectangle 47"/>
          <p:cNvSpPr>
            <a:spLocks noChangeArrowheads="1"/>
          </p:cNvSpPr>
          <p:nvPr/>
        </p:nvSpPr>
        <p:spPr bwMode="auto">
          <a:xfrm>
            <a:off x="1452563" y="2711450"/>
            <a:ext cx="893762" cy="2566988"/>
          </a:xfrm>
          <a:prstGeom prst="rect">
            <a:avLst/>
          </a:prstGeom>
          <a:solidFill>
            <a:srgbClr val="00B05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B050"/>
            </a:extrusionClr>
          </a:sp3d>
        </p:spPr>
        <p:txBody>
          <a:bodyPr vert="eaVert" wrap="none" anchor="ctr">
            <a:flatTx/>
          </a:bodyPr>
          <a:lstStyle/>
          <a:p>
            <a:pPr algn="ctr" eaLnBrk="0" hangingPunct="0">
              <a:spcBef>
                <a:spcPct val="20000"/>
              </a:spcBef>
            </a:pPr>
            <a:r>
              <a:rPr lang="en-US" altLang="zh-CN" sz="1400">
                <a:solidFill>
                  <a:schemeClr val="tx2"/>
                </a:solidFill>
                <a:latin typeface="Arial Black" charset="0"/>
              </a:rPr>
              <a:t>Integration-as-a-Service</a:t>
            </a:r>
          </a:p>
        </p:txBody>
      </p:sp>
      <p:sp>
        <p:nvSpPr>
          <p:cNvPr id="1405960" name="Rectangle 5"/>
          <p:cNvSpPr>
            <a:spLocks noChangeArrowheads="1"/>
          </p:cNvSpPr>
          <p:nvPr/>
        </p:nvSpPr>
        <p:spPr bwMode="auto">
          <a:xfrm>
            <a:off x="2333625" y="4637088"/>
            <a:ext cx="5286375" cy="641350"/>
          </a:xfrm>
          <a:prstGeom prst="rect">
            <a:avLst/>
          </a:prstGeom>
          <a:solidFill>
            <a:schemeClr val="folHlink"/>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eaLnBrk="0" hangingPunct="0">
              <a:spcBef>
                <a:spcPct val="20000"/>
              </a:spcBef>
            </a:pPr>
            <a:r>
              <a:rPr lang="en-US" altLang="zh-CN" sz="1600">
                <a:solidFill>
                  <a:schemeClr val="tx2"/>
                </a:solidFill>
                <a:latin typeface="Arial Black" charset="0"/>
              </a:rPr>
              <a:t>Database-as-a-Service</a:t>
            </a:r>
          </a:p>
        </p:txBody>
      </p:sp>
      <p:sp>
        <p:nvSpPr>
          <p:cNvPr id="1405961" name="Rectangle 20"/>
          <p:cNvSpPr>
            <a:spLocks noChangeArrowheads="1"/>
          </p:cNvSpPr>
          <p:nvPr/>
        </p:nvSpPr>
        <p:spPr bwMode="auto">
          <a:xfrm>
            <a:off x="2333625" y="3995738"/>
            <a:ext cx="5286375" cy="641350"/>
          </a:xfrm>
          <a:prstGeom prst="rect">
            <a:avLst/>
          </a:prstGeom>
          <a:solidFill>
            <a:srgbClr val="FFCC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CC00"/>
            </a:extrusionClr>
          </a:sp3d>
        </p:spPr>
        <p:txBody>
          <a:bodyPr wrap="none" anchor="ctr">
            <a:flatTx/>
          </a:bodyPr>
          <a:lstStyle/>
          <a:p>
            <a:pPr algn="ctr" eaLnBrk="0" hangingPunct="0">
              <a:spcBef>
                <a:spcPct val="20000"/>
              </a:spcBef>
            </a:pPr>
            <a:r>
              <a:rPr lang="en-US" altLang="zh-CN" sz="1600">
                <a:solidFill>
                  <a:schemeClr val="tx2"/>
                </a:solidFill>
                <a:latin typeface="Arial Black" charset="0"/>
              </a:rPr>
              <a:t>Information-as-a-Service</a:t>
            </a:r>
          </a:p>
        </p:txBody>
      </p:sp>
      <p:sp>
        <p:nvSpPr>
          <p:cNvPr id="1405962" name="Rectangle 25"/>
          <p:cNvSpPr>
            <a:spLocks noChangeArrowheads="1"/>
          </p:cNvSpPr>
          <p:nvPr/>
        </p:nvSpPr>
        <p:spPr bwMode="auto">
          <a:xfrm>
            <a:off x="2333625" y="3352800"/>
            <a:ext cx="5286375" cy="642938"/>
          </a:xfrm>
          <a:prstGeom prst="rect">
            <a:avLst/>
          </a:prstGeom>
          <a:solidFill>
            <a:srgbClr val="FF66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6600"/>
            </a:extrusionClr>
          </a:sp3d>
        </p:spPr>
        <p:txBody>
          <a:bodyPr wrap="none" anchor="ctr">
            <a:flatTx/>
          </a:bodyPr>
          <a:lstStyle/>
          <a:p>
            <a:pPr algn="ctr" eaLnBrk="0" hangingPunct="0">
              <a:spcBef>
                <a:spcPct val="20000"/>
              </a:spcBef>
            </a:pPr>
            <a:r>
              <a:rPr lang="en-US" altLang="zh-CN" sz="1600">
                <a:solidFill>
                  <a:schemeClr val="tx2"/>
                </a:solidFill>
                <a:latin typeface="Arial Black" charset="0"/>
              </a:rPr>
              <a:t>Process-as-a-Service</a:t>
            </a:r>
          </a:p>
        </p:txBody>
      </p:sp>
      <p:sp>
        <p:nvSpPr>
          <p:cNvPr id="1405963" name="Rectangle 47"/>
          <p:cNvSpPr>
            <a:spLocks noChangeArrowheads="1"/>
          </p:cNvSpPr>
          <p:nvPr/>
        </p:nvSpPr>
        <p:spPr bwMode="auto">
          <a:xfrm>
            <a:off x="7620000" y="3357563"/>
            <a:ext cx="881063" cy="3214687"/>
          </a:xfrm>
          <a:prstGeom prst="rect">
            <a:avLst/>
          </a:prstGeom>
          <a:solidFill>
            <a:srgbClr val="FF00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00FF"/>
            </a:extrusionClr>
          </a:sp3d>
        </p:spPr>
        <p:txBody>
          <a:bodyPr vert="eaVert" wrap="none" anchor="ctr">
            <a:flatTx/>
          </a:bodyPr>
          <a:lstStyle/>
          <a:p>
            <a:pPr algn="ctr" eaLnBrk="0" hangingPunct="0">
              <a:spcBef>
                <a:spcPct val="20000"/>
              </a:spcBef>
            </a:pPr>
            <a:r>
              <a:rPr lang="en-US" altLang="zh-CN" sz="1600">
                <a:solidFill>
                  <a:schemeClr val="tx2"/>
                </a:solidFill>
                <a:latin typeface="Arial Black" charset="0"/>
              </a:rPr>
              <a:t>Platform-as-a-Service</a:t>
            </a:r>
          </a:p>
        </p:txBody>
      </p:sp>
      <p:sp>
        <p:nvSpPr>
          <p:cNvPr id="1405964" name="Rectangle 42"/>
          <p:cNvSpPr>
            <a:spLocks noChangeArrowheads="1"/>
          </p:cNvSpPr>
          <p:nvPr/>
        </p:nvSpPr>
        <p:spPr bwMode="auto">
          <a:xfrm>
            <a:off x="2333625" y="2711450"/>
            <a:ext cx="6167438" cy="641350"/>
          </a:xfrm>
          <a:prstGeom prst="rect">
            <a:avLst/>
          </a:prstGeom>
          <a:solidFill>
            <a:srgbClr val="99336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93366"/>
            </a:extrusionClr>
          </a:sp3d>
        </p:spPr>
        <p:txBody>
          <a:bodyPr wrap="none" anchor="ctr">
            <a:flatTx/>
          </a:bodyPr>
          <a:lstStyle/>
          <a:p>
            <a:pPr algn="ctr" eaLnBrk="0" hangingPunct="0">
              <a:spcBef>
                <a:spcPct val="20000"/>
              </a:spcBef>
            </a:pPr>
            <a:r>
              <a:rPr lang="en-US" altLang="zh-CN" sz="1600">
                <a:solidFill>
                  <a:schemeClr val="tx2"/>
                </a:solidFill>
                <a:latin typeface="Arial Black" charset="0"/>
              </a:rPr>
              <a:t>Application-as-a-Service</a:t>
            </a:r>
          </a:p>
        </p:txBody>
      </p:sp>
      <p:sp>
        <p:nvSpPr>
          <p:cNvPr id="14" name="Rectangle 2"/>
          <p:cNvSpPr>
            <a:spLocks noChangeArrowheads="1"/>
          </p:cNvSpPr>
          <p:nvPr/>
        </p:nvSpPr>
        <p:spPr bwMode="auto">
          <a:xfrm>
            <a:off x="571500" y="2070100"/>
            <a:ext cx="7929563" cy="641350"/>
          </a:xfrm>
          <a:prstGeom prst="rect">
            <a:avLst/>
          </a:prstGeom>
          <a:solidFill>
            <a:schemeClr val="accent2">
              <a:lumMod val="40000"/>
              <a:lumOff val="60000"/>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2">
                <a:lumMod val="60000"/>
                <a:lumOff val="40000"/>
              </a:schemeClr>
            </a:extrusionClr>
          </a:sp3d>
        </p:spPr>
        <p:txBody>
          <a:bodyPr wrap="none" anchor="ctr">
            <a:flatTx/>
          </a:bodyPr>
          <a:lstStyle/>
          <a:p>
            <a:pPr algn="ctr" eaLnBrk="0" fontAlgn="auto" hangingPunct="0">
              <a:spcBef>
                <a:spcPts val="0"/>
              </a:spcBef>
              <a:spcAft>
                <a:spcPts val="0"/>
              </a:spcAft>
              <a:defRPr/>
            </a:pPr>
            <a:r>
              <a:rPr lang="en-US" sz="1600" dirty="0">
                <a:solidFill>
                  <a:schemeClr val="tx2"/>
                </a:solidFill>
                <a:latin typeface="Arial Black" pitchFamily="34" charset="0"/>
                <a:ea typeface="+mn-ea"/>
                <a:cs typeface="+mn-cs"/>
              </a:rPr>
              <a:t>Management/Governance-as-a-Service</a:t>
            </a:r>
          </a:p>
        </p:txBody>
      </p:sp>
      <p:sp>
        <p:nvSpPr>
          <p:cNvPr id="11" name="Rectangle 2"/>
          <p:cNvSpPr>
            <a:spLocks noChangeArrowheads="1"/>
          </p:cNvSpPr>
          <p:nvPr/>
        </p:nvSpPr>
        <p:spPr bwMode="auto">
          <a:xfrm>
            <a:off x="571500" y="1428750"/>
            <a:ext cx="7929563" cy="641350"/>
          </a:xfrm>
          <a:prstGeom prst="rect">
            <a:avLst/>
          </a:prstGeom>
          <a:solidFill>
            <a:schemeClr val="accent3"/>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3">
                <a:lumMod val="60000"/>
                <a:lumOff val="40000"/>
              </a:schemeClr>
            </a:extrusionClr>
          </a:sp3d>
        </p:spPr>
        <p:txBody>
          <a:bodyPr wrap="none" anchor="ctr">
            <a:flatTx/>
          </a:bodyPr>
          <a:lstStyle/>
          <a:p>
            <a:pPr algn="ctr" eaLnBrk="0" fontAlgn="auto" hangingPunct="0">
              <a:spcBef>
                <a:spcPts val="0"/>
              </a:spcBef>
              <a:spcAft>
                <a:spcPts val="0"/>
              </a:spcAft>
              <a:defRPr/>
            </a:pPr>
            <a:r>
              <a:rPr lang="en-US" sz="1600" dirty="0">
                <a:solidFill>
                  <a:schemeClr val="tx2"/>
                </a:solidFill>
                <a:latin typeface="Arial Black" pitchFamily="34" charset="0"/>
                <a:ea typeface="+mn-ea"/>
                <a:cs typeface="+mn-cs"/>
              </a:rPr>
              <a:t>Testing-as-a-Service</a:t>
            </a:r>
          </a:p>
        </p:txBody>
      </p:sp>
    </p:spTree>
  </p:cSld>
  <p:clrMapOvr>
    <a:masterClrMapping/>
  </p:clrMapOvr>
  <p:transition advTm="54070"/>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800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F599CC6-DB03-1E4A-85F3-AA272AC17F88}" type="slidenum">
              <a:rPr lang="en-US" altLang="zh-CN" sz="1200">
                <a:latin typeface="Garamond" charset="0"/>
              </a:rPr>
              <a:pPr eaLnBrk="1" hangingPunct="1"/>
              <a:t>718</a:t>
            </a:fld>
            <a:endParaRPr lang="en-US" altLang="zh-CN" sz="1200">
              <a:latin typeface="Garamond" charset="0"/>
            </a:endParaRPr>
          </a:p>
        </p:txBody>
      </p:sp>
      <p:sp>
        <p:nvSpPr>
          <p:cNvPr id="1408002" name="Rectangle 2"/>
          <p:cNvSpPr>
            <a:spLocks noGrp="1" noChangeArrowheads="1"/>
          </p:cNvSpPr>
          <p:nvPr>
            <p:ph type="title" idx="4294967295"/>
          </p:nvPr>
        </p:nvSpPr>
        <p:spPr>
          <a:xfrm>
            <a:off x="251520" y="476672"/>
            <a:ext cx="8229600" cy="1139825"/>
          </a:xfrm>
        </p:spPr>
        <p:txBody>
          <a:bodyPr/>
          <a:lstStyle/>
          <a:p>
            <a:pPr algn="ctr" eaLnBrk="1" hangingPunct="1"/>
            <a:r>
              <a:rPr lang="en-US" altLang="zh-CN" sz="4000" dirty="0">
                <a:latin typeface="Garamond" charset="0"/>
                <a:ea typeface="宋体" charset="0"/>
              </a:rPr>
              <a:t>Cloud Computing</a:t>
            </a:r>
            <a:r>
              <a:rPr lang="en-US" altLang="zh-CN" sz="4000" dirty="0">
                <a:latin typeface="Arial" charset="0"/>
                <a:ea typeface="宋体" charset="0"/>
              </a:rPr>
              <a:t>’</a:t>
            </a:r>
            <a:r>
              <a:rPr lang="en-US" altLang="zh-CN" sz="4000" dirty="0">
                <a:latin typeface="Garamond" charset="0"/>
                <a:ea typeface="宋体" charset="0"/>
              </a:rPr>
              <a:t>s Brother Buzzwords</a:t>
            </a:r>
          </a:p>
        </p:txBody>
      </p:sp>
      <p:sp>
        <p:nvSpPr>
          <p:cNvPr id="1408003" name="Rectangle 3"/>
          <p:cNvSpPr>
            <a:spLocks noGrp="1" noChangeArrowheads="1"/>
          </p:cNvSpPr>
          <p:nvPr>
            <p:ph type="body" idx="4294967295"/>
          </p:nvPr>
        </p:nvSpPr>
        <p:spPr>
          <a:xfrm>
            <a:off x="0" y="1600200"/>
            <a:ext cx="8229600" cy="4530725"/>
          </a:xfrm>
        </p:spPr>
        <p:txBody>
          <a:bodyPr/>
          <a:lstStyle/>
          <a:p>
            <a:pPr eaLnBrk="1" hangingPunct="1">
              <a:spcBef>
                <a:spcPct val="50000"/>
              </a:spcBef>
            </a:pPr>
            <a:endParaRPr lang="en-US" altLang="zh-CN" b="1">
              <a:latin typeface="Arial" charset="0"/>
              <a:ea typeface="宋体" charset="0"/>
            </a:endParaRPr>
          </a:p>
          <a:p>
            <a:pPr lvl="1" eaLnBrk="1" hangingPunct="1">
              <a:spcBef>
                <a:spcPct val="50000"/>
              </a:spcBef>
              <a:buClr>
                <a:schemeClr val="accent1"/>
              </a:buClr>
              <a:buSzPct val="65000"/>
              <a:buFont typeface="Wingdings" charset="0"/>
              <a:buChar char="n"/>
            </a:pPr>
            <a:r>
              <a:rPr lang="en-US" altLang="zh-CN" sz="2800" i="1">
                <a:latin typeface="Arial" charset="0"/>
                <a:ea typeface="宋体" charset="0"/>
              </a:rPr>
              <a:t>Utility computing</a:t>
            </a:r>
          </a:p>
          <a:p>
            <a:pPr lvl="1" eaLnBrk="1" hangingPunct="1">
              <a:spcBef>
                <a:spcPct val="50000"/>
              </a:spcBef>
              <a:buClr>
                <a:schemeClr val="accent1"/>
              </a:buClr>
              <a:buSzPct val="65000"/>
              <a:buFont typeface="Wingdings" charset="0"/>
              <a:buChar char="n"/>
            </a:pPr>
            <a:r>
              <a:rPr lang="en-US" altLang="zh-CN" sz="2800" i="1">
                <a:latin typeface="Arial" charset="0"/>
                <a:ea typeface="宋体" charset="0"/>
              </a:rPr>
              <a:t>Distributed computing </a:t>
            </a:r>
          </a:p>
          <a:p>
            <a:pPr lvl="1" eaLnBrk="1" hangingPunct="1">
              <a:spcBef>
                <a:spcPct val="50000"/>
              </a:spcBef>
              <a:buClr>
                <a:schemeClr val="accent1"/>
              </a:buClr>
              <a:buSzPct val="65000"/>
              <a:buFont typeface="Wingdings" charset="0"/>
              <a:buChar char="n"/>
            </a:pPr>
            <a:r>
              <a:rPr lang="en-US" altLang="zh-CN" sz="2800" i="1">
                <a:latin typeface="Arial" charset="0"/>
                <a:ea typeface="宋体" charset="0"/>
              </a:rPr>
              <a:t>Grid computing</a:t>
            </a:r>
          </a:p>
        </p:txBody>
      </p:sp>
      <p:sp>
        <p:nvSpPr>
          <p:cNvPr id="140800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E1F103A-4F65-9E46-8034-871ED693E4A2}" type="slidenum">
              <a:rPr lang="en-US" altLang="zh-CN" sz="1200">
                <a:latin typeface="Garamond" charset="0"/>
              </a:rPr>
              <a:pPr algn="r" eaLnBrk="1" hangingPunct="1"/>
              <a:t>718</a:t>
            </a:fld>
            <a:endParaRPr lang="en-US" altLang="zh-CN" sz="1200">
              <a:latin typeface="Garamond" charset="0"/>
            </a:endParaRPr>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1B9FF27-3C11-C249-828F-1F34F309C0AA}" type="slidenum">
              <a:rPr lang="en-US" altLang="zh-CN" sz="1200">
                <a:latin typeface="Garamond" charset="0"/>
              </a:rPr>
              <a:pPr eaLnBrk="1" hangingPunct="1"/>
              <a:t>719</a:t>
            </a:fld>
            <a:endParaRPr lang="en-US" altLang="zh-CN" sz="1200">
              <a:latin typeface="Garamond" charset="0"/>
            </a:endParaRPr>
          </a:p>
        </p:txBody>
      </p:sp>
      <p:sp>
        <p:nvSpPr>
          <p:cNvPr id="1409026" name="Rectangle 3"/>
          <p:cNvSpPr>
            <a:spLocks noGrp="1" noChangeArrowheads="1"/>
          </p:cNvSpPr>
          <p:nvPr>
            <p:ph type="title" idx="4294967295"/>
          </p:nvPr>
        </p:nvSpPr>
        <p:spPr>
          <a:xfrm>
            <a:off x="0" y="277813"/>
            <a:ext cx="8229600" cy="1139825"/>
          </a:xfrm>
        </p:spPr>
        <p:txBody>
          <a:bodyPr/>
          <a:lstStyle/>
          <a:p>
            <a:pPr marL="838200" indent="-838200" algn="ctr" eaLnBrk="1" hangingPunct="1"/>
            <a:r>
              <a:rPr lang="en-US" altLang="zh-CN" sz="3800">
                <a:latin typeface="Garamond" charset="0"/>
                <a:ea typeface="宋体" charset="0"/>
              </a:rPr>
              <a:t>Comparison of Utility Computing and Cloud Computing </a:t>
            </a:r>
          </a:p>
        </p:txBody>
      </p:sp>
      <p:sp>
        <p:nvSpPr>
          <p:cNvPr id="1409027" name="Rectangle 4"/>
          <p:cNvSpPr>
            <a:spLocks noGrp="1" noChangeArrowheads="1"/>
          </p:cNvSpPr>
          <p:nvPr>
            <p:ph type="body" idx="4294967295"/>
          </p:nvPr>
        </p:nvSpPr>
        <p:spPr>
          <a:xfrm>
            <a:off x="0" y="1600200"/>
            <a:ext cx="8229600" cy="1995488"/>
          </a:xfrm>
        </p:spPr>
        <p:txBody>
          <a:bodyPr/>
          <a:lstStyle/>
          <a:p>
            <a:pPr eaLnBrk="1" hangingPunct="1"/>
            <a:r>
              <a:rPr lang="en-US" altLang="zh-CN">
                <a:latin typeface="Arial" charset="0"/>
                <a:ea typeface="宋体" charset="0"/>
              </a:rPr>
              <a:t>Utility computing is a business model, it is a type of price model to deliver application infrastructure resource. </a:t>
            </a:r>
          </a:p>
        </p:txBody>
      </p:sp>
      <p:sp>
        <p:nvSpPr>
          <p:cNvPr id="140902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DA1C1CD-FC83-1C4E-96DB-368B1D444BAA}" type="slidenum">
              <a:rPr lang="en-US" altLang="zh-CN" sz="1200">
                <a:latin typeface="Garamond" charset="0"/>
              </a:rPr>
              <a:pPr algn="r" eaLnBrk="1" hangingPunct="1"/>
              <a:t>719</a:t>
            </a:fld>
            <a:endParaRPr lang="en-US" altLang="zh-CN" sz="1200">
              <a:latin typeface="Garamond" charset="0"/>
            </a:endParaRPr>
          </a:p>
        </p:txBody>
      </p:sp>
      <p:sp>
        <p:nvSpPr>
          <p:cNvPr id="1409029" name="Rectangle 2"/>
          <p:cNvSpPr>
            <a:spLocks noChangeArrowheads="1"/>
          </p:cNvSpPr>
          <p:nvPr/>
        </p:nvSpPr>
        <p:spPr bwMode="auto">
          <a:xfrm>
            <a:off x="0" y="3505200"/>
            <a:ext cx="9144000" cy="3352800"/>
          </a:xfrm>
          <a:prstGeom prst="rect">
            <a:avLst/>
          </a:prstGeom>
          <a:solidFill>
            <a:schemeClr val="accent1"/>
          </a:solidFill>
          <a:ln w="9525">
            <a:solidFill>
              <a:schemeClr val="tx1"/>
            </a:solidFill>
            <a:miter lim="800000"/>
            <a:headEnd/>
            <a:tailEnd/>
          </a:ln>
        </p:spPr>
        <p:txBody>
          <a:bodyPr wrap="none" anchor="ctr"/>
          <a:lstStyle/>
          <a:p>
            <a:pPr algn="ctr"/>
            <a:endParaRPr lang="en-US" altLang="zh-CN" sz="2800"/>
          </a:p>
        </p:txBody>
      </p:sp>
      <p:pic>
        <p:nvPicPr>
          <p:cNvPr id="140903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38600"/>
            <a:ext cx="304800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09031" name="Oval 6"/>
          <p:cNvSpPr>
            <a:spLocks noChangeArrowheads="1"/>
          </p:cNvSpPr>
          <p:nvPr/>
        </p:nvSpPr>
        <p:spPr bwMode="auto">
          <a:xfrm>
            <a:off x="3048000" y="4724400"/>
            <a:ext cx="2971800" cy="2133600"/>
          </a:xfrm>
          <a:prstGeom prst="ellipse">
            <a:avLst/>
          </a:prstGeom>
          <a:solidFill>
            <a:srgbClr val="33CCCC"/>
          </a:solidFill>
          <a:ln w="9525">
            <a:solidFill>
              <a:schemeClr val="tx1"/>
            </a:solidFill>
            <a:round/>
            <a:headEnd/>
            <a:tailEnd/>
          </a:ln>
        </p:spPr>
        <p:txBody>
          <a:bodyPr wrap="none" anchor="ctr"/>
          <a:lstStyle/>
          <a:p>
            <a:pPr algn="ctr"/>
            <a:endParaRPr lang="en-US" altLang="zh-CN" sz="2400"/>
          </a:p>
          <a:p>
            <a:pPr algn="ctr"/>
            <a:r>
              <a:rPr lang="en-US" altLang="zh-CN" sz="2400"/>
              <a:t>Monitor</a:t>
            </a:r>
          </a:p>
          <a:p>
            <a:pPr algn="ctr"/>
            <a:r>
              <a:rPr lang="en-US" altLang="zh-CN" sz="2400"/>
              <a:t>Meter</a:t>
            </a:r>
          </a:p>
          <a:p>
            <a:pPr algn="ctr"/>
            <a:r>
              <a:rPr lang="en-US" altLang="zh-CN" sz="2400"/>
              <a:t>Billing</a:t>
            </a:r>
          </a:p>
          <a:p>
            <a:pPr algn="ctr"/>
            <a:r>
              <a:rPr lang="en-US" altLang="zh-CN" sz="2400"/>
              <a:t>Pay</a:t>
            </a:r>
          </a:p>
        </p:txBody>
      </p:sp>
      <p:pic>
        <p:nvPicPr>
          <p:cNvPr id="140903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038600"/>
            <a:ext cx="304800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09033" name="Text Box 8"/>
          <p:cNvSpPr txBox="1">
            <a:spLocks noChangeArrowheads="1"/>
          </p:cNvSpPr>
          <p:nvPr/>
        </p:nvSpPr>
        <p:spPr bwMode="auto">
          <a:xfrm>
            <a:off x="3124200" y="4648200"/>
            <a:ext cx="27971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tLang="zh-CN" sz="2800"/>
              <a:t>Utility computing</a:t>
            </a:r>
          </a:p>
        </p:txBody>
      </p:sp>
      <p:sp>
        <p:nvSpPr>
          <p:cNvPr id="1409034" name="Text Box 9"/>
          <p:cNvSpPr txBox="1">
            <a:spLocks noChangeArrowheads="1"/>
          </p:cNvSpPr>
          <p:nvPr/>
        </p:nvSpPr>
        <p:spPr bwMode="auto">
          <a:xfrm>
            <a:off x="2667000" y="3505200"/>
            <a:ext cx="4114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tLang="zh-CN" sz="2800"/>
              <a:t>Cloud computing</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ChangeArrowheads="1"/>
          </p:cNvSpPr>
          <p:nvPr>
            <p:ph type="title"/>
          </p:nvPr>
        </p:nvSpPr>
        <p:spPr>
          <a:effectLst>
            <a:outerShdw dist="53882" dir="2700000" algn="ctr" rotWithShape="0">
              <a:srgbClr val="2969E8"/>
            </a:outerShdw>
          </a:effectLst>
        </p:spPr>
        <p:txBody>
          <a:bodyPr lIns="90487" tIns="44450" rIns="90487" bIns="44450" anchor="ctr"/>
          <a:lstStyle/>
          <a:p>
            <a:pPr algn="ctr" eaLnBrk="1" hangingPunct="1"/>
            <a:r>
              <a:rPr lang="en-US" altLang="zh-CN">
                <a:latin typeface="Garamond" charset="0"/>
                <a:ea typeface="宋体" charset="0"/>
              </a:rPr>
              <a:t>Architecture in the Life-Cycle </a:t>
            </a:r>
            <a:r>
              <a:rPr lang="en-US" altLang="zh-CN" sz="3800">
                <a:latin typeface="Garamond" charset="0"/>
                <a:ea typeface="宋体" charset="0"/>
              </a:rPr>
              <a:t>(3)</a:t>
            </a:r>
          </a:p>
        </p:txBody>
      </p:sp>
      <p:sp>
        <p:nvSpPr>
          <p:cNvPr id="163842" name="Rectangle 3"/>
          <p:cNvSpPr>
            <a:spLocks noGrp="1" noChangeArrowheads="1"/>
          </p:cNvSpPr>
          <p:nvPr>
            <p:ph idx="1"/>
          </p:nvPr>
        </p:nvSpPr>
        <p:spPr/>
        <p:txBody>
          <a:bodyPr lIns="90487" tIns="44450" rIns="90487" bIns="44450"/>
          <a:lstStyle/>
          <a:p>
            <a:pPr eaLnBrk="1" hangingPunct="1"/>
            <a:r>
              <a:rPr lang="en-US" altLang="zh-CN" sz="3400">
                <a:latin typeface="Arial" charset="0"/>
                <a:ea typeface="宋体" charset="0"/>
              </a:rPr>
              <a:t>User </a:t>
            </a:r>
          </a:p>
          <a:p>
            <a:pPr eaLnBrk="1" hangingPunct="1">
              <a:buFont typeface="Wingdings" charset="0"/>
              <a:buNone/>
            </a:pPr>
            <a:r>
              <a:rPr lang="en-US" altLang="zh-CN" sz="3400">
                <a:latin typeface="Arial" charset="0"/>
                <a:ea typeface="宋体" charset="0"/>
              </a:rPr>
              <a:t>       Concern </a:t>
            </a:r>
          </a:p>
          <a:p>
            <a:pPr eaLnBrk="1" hangingPunct="1">
              <a:buFont typeface="Wingdings" charset="0"/>
              <a:buNone/>
            </a:pPr>
            <a:r>
              <a:rPr lang="en-US" altLang="zh-CN" sz="3400">
                <a:latin typeface="Arial" charset="0"/>
                <a:ea typeface="宋体" charset="0"/>
              </a:rPr>
              <a:t>            </a:t>
            </a:r>
            <a:r>
              <a:rPr lang="en-US" altLang="zh-CN">
                <a:latin typeface="Arial" charset="0"/>
                <a:ea typeface="宋体" charset="0"/>
              </a:rPr>
              <a:t>Consistency with requirements and 			usage scenarios </a:t>
            </a:r>
          </a:p>
          <a:p>
            <a:pPr eaLnBrk="1" hangingPunct="1">
              <a:buFont typeface="Wingdings" charset="0"/>
              <a:buNone/>
            </a:pPr>
            <a:r>
              <a:rPr lang="en-US" altLang="zh-CN">
                <a:latin typeface="Arial" charset="0"/>
                <a:ea typeface="宋体" charset="0"/>
              </a:rPr>
              <a:t> 		     Future requirement growth  					accommodation </a:t>
            </a:r>
          </a:p>
          <a:p>
            <a:pPr eaLnBrk="1" hangingPunct="1">
              <a:buFont typeface="Wingdings" charset="0"/>
              <a:buNone/>
            </a:pPr>
            <a:r>
              <a:rPr lang="en-US" altLang="zh-CN">
                <a:latin typeface="Arial" charset="0"/>
                <a:ea typeface="宋体" charset="0"/>
              </a:rPr>
              <a:t>              Performance, reliability, 					interoperability,  etc.</a:t>
            </a:r>
          </a:p>
        </p:txBody>
      </p:sp>
      <p:sp>
        <p:nvSpPr>
          <p:cNvPr id="1638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31A2222-C759-EA4D-94D9-9672AFAB8C3F}" type="slidenum">
              <a:rPr lang="en-US" altLang="zh-CN" sz="1200">
                <a:latin typeface="Garamond" charset="0"/>
              </a:rPr>
              <a:pPr eaLnBrk="1" hangingPunct="1"/>
              <a:t>72</a:t>
            </a:fld>
            <a:endParaRPr lang="en-US" altLang="zh-CN" sz="1200">
              <a:latin typeface="Garamond" charset="0"/>
            </a:endParaRPr>
          </a:p>
        </p:txBody>
      </p:sp>
    </p:spTree>
  </p:cSld>
  <p:clrMapOvr>
    <a:masterClrMapping/>
  </p:clrMapOvr>
  <p:transition/>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04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93C4F02-C298-A243-83C3-51149E052393}" type="slidenum">
              <a:rPr lang="en-US" altLang="zh-CN" sz="1200">
                <a:latin typeface="Garamond" charset="0"/>
              </a:rPr>
              <a:pPr eaLnBrk="1" hangingPunct="1"/>
              <a:t>720</a:t>
            </a:fld>
            <a:endParaRPr lang="en-US" altLang="zh-CN" sz="1200">
              <a:latin typeface="Garamond" charset="0"/>
            </a:endParaRPr>
          </a:p>
        </p:txBody>
      </p:sp>
      <p:sp>
        <p:nvSpPr>
          <p:cNvPr id="1410050" name="Rectangle 2"/>
          <p:cNvSpPr>
            <a:spLocks noGrp="1" noChangeArrowheads="1"/>
          </p:cNvSpPr>
          <p:nvPr>
            <p:ph type="title" idx="4294967295"/>
          </p:nvPr>
        </p:nvSpPr>
        <p:spPr>
          <a:xfrm>
            <a:off x="0" y="277813"/>
            <a:ext cx="8229600" cy="1139825"/>
          </a:xfrm>
        </p:spPr>
        <p:txBody>
          <a:bodyPr/>
          <a:lstStyle/>
          <a:p>
            <a:pPr algn="ctr" eaLnBrk="1" hangingPunct="1"/>
            <a:r>
              <a:rPr lang="en-US" altLang="zh-CN" sz="3200" b="1">
                <a:latin typeface="Garamond" charset="0"/>
                <a:ea typeface="宋体" charset="0"/>
              </a:rPr>
              <a:t>Comparison of Distributed Computing and Cloud Computing</a:t>
            </a:r>
          </a:p>
        </p:txBody>
      </p:sp>
      <p:sp>
        <p:nvSpPr>
          <p:cNvPr id="1410051" name="Rectangle 3"/>
          <p:cNvSpPr>
            <a:spLocks noGrp="1" noChangeArrowheads="1"/>
          </p:cNvSpPr>
          <p:nvPr>
            <p:ph type="body" idx="4294967295"/>
          </p:nvPr>
        </p:nvSpPr>
        <p:spPr>
          <a:xfrm>
            <a:off x="914400" y="1357313"/>
            <a:ext cx="8229600" cy="2532062"/>
          </a:xfrm>
        </p:spPr>
        <p:txBody>
          <a:bodyPr/>
          <a:lstStyle/>
          <a:p>
            <a:pPr eaLnBrk="1" hangingPunct="1">
              <a:lnSpc>
                <a:spcPct val="90000"/>
              </a:lnSpc>
            </a:pPr>
            <a:r>
              <a:rPr lang="en-US" altLang="zh-CN" sz="2100">
                <a:latin typeface="Arial" charset="0"/>
                <a:ea typeface="宋体" charset="0"/>
              </a:rPr>
              <a:t>Distributed computing deals with hardware and software systems containing more than one processing element or storage element, concurrent processes, or multiple programs, running under a loosely or tightly controlled regime.</a:t>
            </a:r>
          </a:p>
          <a:p>
            <a:pPr eaLnBrk="1" hangingPunct="1">
              <a:lnSpc>
                <a:spcPct val="90000"/>
              </a:lnSpc>
            </a:pPr>
            <a:r>
              <a:rPr lang="en-US" altLang="zh-CN" sz="2100">
                <a:latin typeface="Arial" charset="0"/>
                <a:ea typeface="宋体" charset="0"/>
              </a:rPr>
              <a:t>In distributed computing</a:t>
            </a:r>
            <a:r>
              <a:rPr lang="zh-CN" altLang="en-US" sz="2100">
                <a:latin typeface="Arial" charset="0"/>
                <a:ea typeface="宋体" charset="0"/>
              </a:rPr>
              <a:t>， </a:t>
            </a:r>
            <a:r>
              <a:rPr lang="en-US" altLang="zh-CN" sz="2100">
                <a:latin typeface="Arial" charset="0"/>
                <a:ea typeface="宋体" charset="0"/>
              </a:rPr>
              <a:t>a program is split up into parts that run simultaneously on multiple computers communicating over a network. </a:t>
            </a:r>
          </a:p>
        </p:txBody>
      </p:sp>
      <p:sp>
        <p:nvSpPr>
          <p:cNvPr id="141005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38AEBFD1-DA91-154A-9A26-DCA40DA0F65B}" type="slidenum">
              <a:rPr lang="en-US" altLang="zh-CN" sz="1200">
                <a:latin typeface="Garamond" charset="0"/>
              </a:rPr>
              <a:pPr algn="r" eaLnBrk="1" hangingPunct="1"/>
              <a:t>720</a:t>
            </a:fld>
            <a:endParaRPr lang="en-US" altLang="zh-CN" sz="1200">
              <a:latin typeface="Garamond" charset="0"/>
            </a:endParaRPr>
          </a:p>
        </p:txBody>
      </p:sp>
      <p:pic>
        <p:nvPicPr>
          <p:cNvPr id="141005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9144000" cy="302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6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B16ACC2-D03A-984C-9EA1-A75DBDB06355}" type="slidenum">
              <a:rPr lang="en-US" altLang="zh-CN" sz="1200">
                <a:latin typeface="Garamond" charset="0"/>
              </a:rPr>
              <a:pPr eaLnBrk="1" hangingPunct="1"/>
              <a:t>721</a:t>
            </a:fld>
            <a:endParaRPr lang="en-US" altLang="zh-CN" sz="1200">
              <a:latin typeface="Garamond" charset="0"/>
            </a:endParaRPr>
          </a:p>
        </p:txBody>
      </p:sp>
      <p:sp>
        <p:nvSpPr>
          <p:cNvPr id="141517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D8C51E9-161D-224B-A3E8-34E78FA616A7}" type="slidenum">
              <a:rPr lang="en-US" altLang="zh-CN" sz="1200">
                <a:latin typeface="Garamond" charset="0"/>
              </a:rPr>
              <a:pPr algn="r" eaLnBrk="1" hangingPunct="1"/>
              <a:t>721</a:t>
            </a:fld>
            <a:endParaRPr lang="en-US" altLang="zh-CN" sz="1200">
              <a:latin typeface="Garamond" charset="0"/>
            </a:endParaRPr>
          </a:p>
        </p:txBody>
      </p:sp>
      <p:pic>
        <p:nvPicPr>
          <p:cNvPr id="141517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476250"/>
            <a:ext cx="7416800" cy="545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19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3743A9-FBF4-3147-924D-7A6DDCA4E578}" type="slidenum">
              <a:rPr lang="en-US" altLang="zh-CN" sz="1200">
                <a:latin typeface="Garamond" charset="0"/>
              </a:rPr>
              <a:pPr eaLnBrk="1" hangingPunct="1"/>
              <a:t>722</a:t>
            </a:fld>
            <a:endParaRPr lang="en-US" altLang="zh-CN" sz="1200">
              <a:latin typeface="Garamond" charset="0"/>
            </a:endParaRPr>
          </a:p>
        </p:txBody>
      </p:sp>
      <p:sp>
        <p:nvSpPr>
          <p:cNvPr id="141619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91563EB0-41E9-A44F-92E3-C0701A368570}" type="slidenum">
              <a:rPr lang="en-US" altLang="zh-CN" sz="1200">
                <a:latin typeface="Garamond" charset="0"/>
              </a:rPr>
              <a:pPr algn="r" eaLnBrk="1" hangingPunct="1"/>
              <a:t>722</a:t>
            </a:fld>
            <a:endParaRPr lang="en-US" altLang="zh-CN" sz="1200">
              <a:latin typeface="Garamond" charset="0"/>
            </a:endParaRPr>
          </a:p>
        </p:txBody>
      </p:sp>
      <p:pic>
        <p:nvPicPr>
          <p:cNvPr id="14161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549275"/>
            <a:ext cx="7416800" cy="535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6C852FA-7624-7949-9D25-3A8CED9A0EBB}" type="slidenum">
              <a:rPr lang="en-US" altLang="zh-CN" sz="1200">
                <a:latin typeface="Garamond" charset="0"/>
              </a:rPr>
              <a:pPr eaLnBrk="1" hangingPunct="1"/>
              <a:t>723</a:t>
            </a:fld>
            <a:endParaRPr lang="en-US" altLang="zh-CN" sz="1200">
              <a:latin typeface="Garamond" charset="0"/>
            </a:endParaRPr>
          </a:p>
        </p:txBody>
      </p:sp>
      <p:sp>
        <p:nvSpPr>
          <p:cNvPr id="141721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A5D533D-7B06-7940-9F06-E3877CAFDB18}" type="slidenum">
              <a:rPr lang="en-US" altLang="zh-CN" sz="1200">
                <a:latin typeface="Garamond" charset="0"/>
              </a:rPr>
              <a:pPr algn="r" eaLnBrk="1" hangingPunct="1"/>
              <a:t>723</a:t>
            </a:fld>
            <a:endParaRPr lang="en-US" altLang="zh-CN" sz="1200">
              <a:latin typeface="Garamond" charset="0"/>
            </a:endParaRPr>
          </a:p>
        </p:txBody>
      </p:sp>
      <p:pic>
        <p:nvPicPr>
          <p:cNvPr id="14172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549275"/>
            <a:ext cx="8064500" cy="5319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824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9909380-8403-BB49-A11E-AD7FC024048B}" type="slidenum">
              <a:rPr lang="en-US" altLang="zh-CN" sz="1200">
                <a:latin typeface="Garamond" charset="0"/>
              </a:rPr>
              <a:pPr eaLnBrk="1" hangingPunct="1"/>
              <a:t>724</a:t>
            </a:fld>
            <a:endParaRPr lang="en-US" altLang="zh-CN" sz="1200">
              <a:latin typeface="Garamond" charset="0"/>
            </a:endParaRPr>
          </a:p>
        </p:txBody>
      </p:sp>
      <p:sp>
        <p:nvSpPr>
          <p:cNvPr id="141824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AED5C16-F9BC-1E42-971B-9F6AFEA8FAC6}" type="slidenum">
              <a:rPr lang="en-US" altLang="zh-CN" sz="1200">
                <a:latin typeface="Garamond" charset="0"/>
              </a:rPr>
              <a:pPr algn="r" eaLnBrk="1" hangingPunct="1"/>
              <a:t>724</a:t>
            </a:fld>
            <a:endParaRPr lang="en-US" altLang="zh-CN" sz="1200">
              <a:latin typeface="Garamond" charset="0"/>
            </a:endParaRPr>
          </a:p>
        </p:txBody>
      </p:sp>
      <p:pic>
        <p:nvPicPr>
          <p:cNvPr id="14182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692150"/>
            <a:ext cx="7343775" cy="5408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E86720C-D0EA-E542-B29D-699E4F83413F}" type="slidenum">
              <a:rPr lang="en-US" altLang="zh-CN" sz="1200">
                <a:latin typeface="Garamond" charset="0"/>
              </a:rPr>
              <a:pPr eaLnBrk="1" hangingPunct="1"/>
              <a:t>725</a:t>
            </a:fld>
            <a:endParaRPr lang="en-US" altLang="zh-CN" sz="1200">
              <a:latin typeface="Garamond" charset="0"/>
            </a:endParaRPr>
          </a:p>
        </p:txBody>
      </p:sp>
      <p:sp>
        <p:nvSpPr>
          <p:cNvPr id="141926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F220248-E7DD-AB41-9F0D-6467D4B473C2}" type="slidenum">
              <a:rPr lang="en-US" altLang="zh-CN" sz="1200">
                <a:latin typeface="Garamond" charset="0"/>
              </a:rPr>
              <a:pPr algn="r" eaLnBrk="1" hangingPunct="1"/>
              <a:t>725</a:t>
            </a:fld>
            <a:endParaRPr lang="en-US" altLang="zh-CN" sz="1200">
              <a:latin typeface="Garamond" charset="0"/>
            </a:endParaRPr>
          </a:p>
        </p:txBody>
      </p:sp>
      <p:pic>
        <p:nvPicPr>
          <p:cNvPr id="14192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549275"/>
            <a:ext cx="7527925" cy="5208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28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33A4631-703E-4E45-8E7A-118D56DB6835}" type="slidenum">
              <a:rPr lang="en-US" altLang="zh-CN" sz="1200">
                <a:latin typeface="Garamond" charset="0"/>
              </a:rPr>
              <a:pPr eaLnBrk="1" hangingPunct="1"/>
              <a:t>726</a:t>
            </a:fld>
            <a:endParaRPr lang="en-US" altLang="zh-CN" sz="1200">
              <a:latin typeface="Garamond" charset="0"/>
            </a:endParaRPr>
          </a:p>
        </p:txBody>
      </p:sp>
      <p:sp>
        <p:nvSpPr>
          <p:cNvPr id="142029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318ECD19-63F6-5245-82E2-CD9E5F0560F7}" type="slidenum">
              <a:rPr lang="en-US" altLang="zh-CN" sz="1200">
                <a:latin typeface="Garamond" charset="0"/>
              </a:rPr>
              <a:pPr algn="r" eaLnBrk="1" hangingPunct="1"/>
              <a:t>726</a:t>
            </a:fld>
            <a:endParaRPr lang="en-US" altLang="zh-CN" sz="1200">
              <a:latin typeface="Garamond" charset="0"/>
            </a:endParaRPr>
          </a:p>
        </p:txBody>
      </p:sp>
      <p:pic>
        <p:nvPicPr>
          <p:cNvPr id="14202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765175"/>
            <a:ext cx="7070725" cy="5064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0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C3B3970-8C12-A048-8439-8E3980F91500}" type="slidenum">
              <a:rPr lang="en-US" altLang="zh-CN" sz="1200">
                <a:latin typeface="Garamond" charset="0"/>
              </a:rPr>
              <a:pPr eaLnBrk="1" hangingPunct="1"/>
              <a:t>727</a:t>
            </a:fld>
            <a:endParaRPr lang="en-US" altLang="zh-CN" sz="1200">
              <a:latin typeface="Garamond" charset="0"/>
            </a:endParaRPr>
          </a:p>
        </p:txBody>
      </p:sp>
      <p:sp>
        <p:nvSpPr>
          <p:cNvPr id="1425410" name="Rectangle 2"/>
          <p:cNvSpPr>
            <a:spLocks noGrp="1" noChangeArrowheads="1"/>
          </p:cNvSpPr>
          <p:nvPr>
            <p:ph type="title" idx="4294967295"/>
          </p:nvPr>
        </p:nvSpPr>
        <p:spPr>
          <a:xfrm>
            <a:off x="0" y="277813"/>
            <a:ext cx="8229600" cy="1139825"/>
          </a:xfrm>
        </p:spPr>
        <p:txBody>
          <a:bodyPr/>
          <a:lstStyle/>
          <a:p>
            <a:pPr algn="ctr" eaLnBrk="1" hangingPunct="1"/>
            <a:r>
              <a:rPr lang="en-US" altLang="zh-CN" sz="3600">
                <a:latin typeface="NimbusRomNo9L-Medi" charset="0"/>
                <a:ea typeface="宋体" charset="0"/>
              </a:rPr>
              <a:t>New Application Opportunities</a:t>
            </a:r>
          </a:p>
        </p:txBody>
      </p:sp>
      <p:sp>
        <p:nvSpPr>
          <p:cNvPr id="1425411" name="Rectangle 3"/>
          <p:cNvSpPr>
            <a:spLocks noGrp="1" noChangeArrowheads="1"/>
          </p:cNvSpPr>
          <p:nvPr>
            <p:ph type="body" idx="4294967295"/>
          </p:nvPr>
        </p:nvSpPr>
        <p:spPr>
          <a:xfrm>
            <a:off x="0" y="1600200"/>
            <a:ext cx="8218488" cy="4530725"/>
          </a:xfrm>
        </p:spPr>
        <p:txBody>
          <a:bodyPr/>
          <a:lstStyle/>
          <a:p>
            <a:pPr eaLnBrk="1" hangingPunct="1"/>
            <a:r>
              <a:rPr lang="en-US" altLang="zh-CN" sz="2800">
                <a:latin typeface="Arial" charset="0"/>
                <a:ea typeface="宋体" charset="0"/>
              </a:rPr>
              <a:t>Mobile interactive applications.</a:t>
            </a:r>
          </a:p>
          <a:p>
            <a:pPr eaLnBrk="1" hangingPunct="1"/>
            <a:endParaRPr lang="en-US" altLang="zh-CN" sz="2800">
              <a:latin typeface="Arial" charset="0"/>
              <a:ea typeface="宋体" charset="0"/>
            </a:endParaRPr>
          </a:p>
          <a:p>
            <a:pPr eaLnBrk="1" hangingPunct="1"/>
            <a:r>
              <a:rPr lang="en-US" altLang="zh-CN" sz="2800">
                <a:latin typeface="Arial" charset="0"/>
                <a:ea typeface="宋体" charset="0"/>
              </a:rPr>
              <a:t>Parallel batch processing.</a:t>
            </a:r>
          </a:p>
          <a:p>
            <a:pPr eaLnBrk="1" hangingPunct="1"/>
            <a:endParaRPr lang="en-US" altLang="zh-CN" sz="2800">
              <a:latin typeface="Arial" charset="0"/>
              <a:ea typeface="宋体" charset="0"/>
            </a:endParaRPr>
          </a:p>
          <a:p>
            <a:pPr eaLnBrk="1" hangingPunct="1"/>
            <a:r>
              <a:rPr lang="en-US" altLang="zh-CN" sz="2800">
                <a:latin typeface="Arial" charset="0"/>
                <a:ea typeface="宋体" charset="0"/>
              </a:rPr>
              <a:t>The rise of analytics.</a:t>
            </a:r>
          </a:p>
          <a:p>
            <a:pPr eaLnBrk="1" hangingPunct="1"/>
            <a:endParaRPr lang="en-US" altLang="zh-CN" sz="2800">
              <a:latin typeface="Arial" charset="0"/>
              <a:ea typeface="宋体" charset="0"/>
            </a:endParaRPr>
          </a:p>
          <a:p>
            <a:pPr eaLnBrk="1" hangingPunct="1"/>
            <a:r>
              <a:rPr lang="en-US" altLang="zh-CN" sz="2800">
                <a:latin typeface="Arial" charset="0"/>
                <a:ea typeface="宋体" charset="0"/>
              </a:rPr>
              <a:t>Extension of compute-intensive desktop applications.</a:t>
            </a:r>
          </a:p>
          <a:p>
            <a:pPr eaLnBrk="1" hangingPunct="1">
              <a:buFont typeface="Wingdings" charset="0"/>
              <a:buNone/>
            </a:pPr>
            <a:endParaRPr lang="en-US" altLang="zh-CN" sz="2800">
              <a:latin typeface="Arial" charset="0"/>
              <a:ea typeface="宋体" charset="0"/>
            </a:endParaRPr>
          </a:p>
          <a:p>
            <a:pPr eaLnBrk="1" hangingPunct="1"/>
            <a:endParaRPr lang="en-US" altLang="zh-CN">
              <a:latin typeface="Arial" charset="0"/>
              <a:ea typeface="宋体" charset="0"/>
            </a:endParaRPr>
          </a:p>
        </p:txBody>
      </p:sp>
      <p:sp>
        <p:nvSpPr>
          <p:cNvPr id="142541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D144668-DCE0-294E-A633-1D24EF9B3DF6}" type="slidenum">
              <a:rPr lang="en-US" altLang="zh-CN" sz="1200">
                <a:latin typeface="Garamond" charset="0"/>
              </a:rPr>
              <a:pPr algn="r" eaLnBrk="1" hangingPunct="1"/>
              <a:t>727</a:t>
            </a:fld>
            <a:endParaRPr lang="en-US" altLang="zh-CN" sz="1200">
              <a:latin typeface="Garamond" charset="0"/>
            </a:endParaRPr>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43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562EACB-D50B-B34A-8C70-8F1457E303B5}" type="slidenum">
              <a:rPr lang="en-US" altLang="zh-CN" sz="1200">
                <a:latin typeface="Garamond" charset="0"/>
              </a:rPr>
              <a:pPr eaLnBrk="1" hangingPunct="1"/>
              <a:t>728</a:t>
            </a:fld>
            <a:endParaRPr lang="en-US" altLang="zh-CN" sz="1200">
              <a:latin typeface="Garamond" charset="0"/>
            </a:endParaRPr>
          </a:p>
        </p:txBody>
      </p:sp>
      <p:sp>
        <p:nvSpPr>
          <p:cNvPr id="1426434" name="Rectangle 2"/>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Obstacles and Opportunities</a:t>
            </a:r>
          </a:p>
        </p:txBody>
      </p:sp>
      <p:graphicFrame>
        <p:nvGraphicFramePr>
          <p:cNvPr id="1426435" name="Object 4"/>
          <p:cNvGraphicFramePr>
            <a:graphicFrameLocks noGrp="1" noChangeAspect="1"/>
          </p:cNvGraphicFramePr>
          <p:nvPr>
            <p:ph idx="4294967295"/>
          </p:nvPr>
        </p:nvGraphicFramePr>
        <p:xfrm>
          <a:off x="1000125" y="1844675"/>
          <a:ext cx="8143875" cy="3870325"/>
        </p:xfrm>
        <a:graphic>
          <a:graphicData uri="http://schemas.openxmlformats.org/presentationml/2006/ole">
            <mc:AlternateContent xmlns:mc="http://schemas.openxmlformats.org/markup-compatibility/2006">
              <mc:Choice xmlns:v="urn:schemas-microsoft-com:vml" Requires="v">
                <p:oleObj name="Bitmap Image" r:id="rId2" imgW="5676190" imgH="2534004" progId="Paint.Picture">
                  <p:embed/>
                </p:oleObj>
              </mc:Choice>
              <mc:Fallback>
                <p:oleObj name="Bitmap Image" r:id="rId2" imgW="5676190" imgH="2534004"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1844675"/>
                        <a:ext cx="8143875" cy="3870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42643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55A7A43-2C37-BD46-AD0F-3EFF255254D0}" type="slidenum">
              <a:rPr lang="en-US" altLang="zh-CN" sz="1200">
                <a:latin typeface="Garamond" charset="0"/>
              </a:rPr>
              <a:pPr algn="r" eaLnBrk="1" hangingPunct="1"/>
              <a:t>728</a:t>
            </a:fld>
            <a:endParaRPr lang="en-US" altLang="zh-CN" sz="1200">
              <a:latin typeface="Garamond" charset="0"/>
            </a:endParaRPr>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562B6B1-2844-D14B-ACCD-7091203641C7}" type="slidenum">
              <a:rPr lang="en-US" altLang="zh-CN" sz="1200">
                <a:latin typeface="Garamond" charset="0"/>
              </a:rPr>
              <a:pPr eaLnBrk="1" hangingPunct="1"/>
              <a:t>729</a:t>
            </a:fld>
            <a:endParaRPr lang="en-US" altLang="zh-CN" sz="1200">
              <a:latin typeface="Garamond" charset="0"/>
            </a:endParaRPr>
          </a:p>
        </p:txBody>
      </p:sp>
      <p:sp>
        <p:nvSpPr>
          <p:cNvPr id="1427458" name="Rectangle 2"/>
          <p:cNvSpPr>
            <a:spLocks noGrp="1" noChangeArrowheads="1"/>
          </p:cNvSpPr>
          <p:nvPr>
            <p:ph type="title" idx="4294967295"/>
          </p:nvPr>
        </p:nvSpPr>
        <p:spPr>
          <a:xfrm>
            <a:off x="0" y="277813"/>
            <a:ext cx="8229600" cy="1139825"/>
          </a:xfrm>
        </p:spPr>
        <p:txBody>
          <a:bodyPr/>
          <a:lstStyle/>
          <a:p>
            <a:pPr algn="ctr" eaLnBrk="1" hangingPunct="1"/>
            <a:r>
              <a:rPr lang="en-US" altLang="zh-CN">
                <a:latin typeface="Garamond" charset="0"/>
                <a:ea typeface="宋体" charset="0"/>
              </a:rPr>
              <a:t>Some Observations</a:t>
            </a:r>
          </a:p>
        </p:txBody>
      </p:sp>
      <p:sp>
        <p:nvSpPr>
          <p:cNvPr id="1427459" name="Rectangle 3"/>
          <p:cNvSpPr>
            <a:spLocks noGrp="1" noChangeArrowheads="1"/>
          </p:cNvSpPr>
          <p:nvPr>
            <p:ph type="body" idx="4294967295"/>
          </p:nvPr>
        </p:nvSpPr>
        <p:spPr>
          <a:xfrm>
            <a:off x="0" y="1600200"/>
            <a:ext cx="8229600" cy="4530725"/>
          </a:xfrm>
        </p:spPr>
        <p:txBody>
          <a:bodyPr/>
          <a:lstStyle/>
          <a:p>
            <a:pPr eaLnBrk="1" hangingPunct="1">
              <a:lnSpc>
                <a:spcPct val="80000"/>
              </a:lnSpc>
            </a:pPr>
            <a:r>
              <a:rPr lang="en-US" altLang="zh-CN" sz="2100" b="1">
                <a:latin typeface="Arial" charset="0"/>
                <a:ea typeface="宋体" charset="0"/>
              </a:rPr>
              <a:t>The long dreamed vision of computing as a utility is finally emerging. The elasticity of a utility matches the need of businesses providing services directly to customers over the Internet.</a:t>
            </a:r>
          </a:p>
          <a:p>
            <a:pPr eaLnBrk="1" hangingPunct="1">
              <a:lnSpc>
                <a:spcPct val="80000"/>
              </a:lnSpc>
            </a:pPr>
            <a:endParaRPr lang="en-US" altLang="zh-CN" sz="2100" b="1">
              <a:latin typeface="Arial" charset="0"/>
              <a:ea typeface="宋体" charset="0"/>
            </a:endParaRPr>
          </a:p>
          <a:p>
            <a:pPr eaLnBrk="1" hangingPunct="1">
              <a:lnSpc>
                <a:spcPct val="80000"/>
              </a:lnSpc>
            </a:pPr>
            <a:r>
              <a:rPr lang="en-US" altLang="zh-CN" sz="2100" b="1">
                <a:latin typeface="Arial" charset="0"/>
                <a:ea typeface="宋体" charset="0"/>
              </a:rPr>
              <a:t>From the cloud provider’s view, the construction of large datacenters at low cost uncovered the possibility of selling resources on a pay-as-you-go model below the costs of medium-sized datacenters.</a:t>
            </a:r>
          </a:p>
          <a:p>
            <a:pPr eaLnBrk="1" hangingPunct="1">
              <a:lnSpc>
                <a:spcPct val="80000"/>
              </a:lnSpc>
            </a:pPr>
            <a:endParaRPr lang="en-US" altLang="zh-CN" sz="2100" b="1">
              <a:latin typeface="Arial" charset="0"/>
              <a:ea typeface="宋体" charset="0"/>
            </a:endParaRPr>
          </a:p>
          <a:p>
            <a:pPr eaLnBrk="1" hangingPunct="1">
              <a:lnSpc>
                <a:spcPct val="80000"/>
              </a:lnSpc>
            </a:pPr>
            <a:r>
              <a:rPr lang="en-US" altLang="zh-CN" sz="2100" b="1">
                <a:latin typeface="Arial" charset="0"/>
                <a:ea typeface="宋体" charset="0"/>
              </a:rPr>
              <a:t>From the cloud user’s view, it would be as startling for a new software startup to build its own datacenter. Also many other organizations take advantage of the elasticity of Cloud Computing such as newspapers like Washington Post, movie companies like Pixar.</a:t>
            </a:r>
            <a:endParaRPr lang="en-US" altLang="zh-CN" sz="2500">
              <a:latin typeface="Arial" charset="0"/>
              <a:ea typeface="宋体" charset="0"/>
            </a:endParaRPr>
          </a:p>
          <a:p>
            <a:pPr eaLnBrk="1" hangingPunct="1">
              <a:lnSpc>
                <a:spcPct val="80000"/>
              </a:lnSpc>
            </a:pPr>
            <a:endParaRPr lang="en-US" altLang="zh-CN" sz="2100">
              <a:latin typeface="Arial" charset="0"/>
              <a:ea typeface="宋体" charset="0"/>
            </a:endParaRPr>
          </a:p>
        </p:txBody>
      </p:sp>
      <p:sp>
        <p:nvSpPr>
          <p:cNvPr id="1427460"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DB5F366-C019-9B4E-94CB-A6059F445655}" type="slidenum">
              <a:rPr lang="en-US" altLang="zh-CN" sz="1200">
                <a:latin typeface="Garamond" charset="0"/>
              </a:rPr>
              <a:pPr algn="r" eaLnBrk="1" hangingPunct="1"/>
              <a:t>729</a:t>
            </a:fld>
            <a:endParaRPr lang="en-US" altLang="zh-CN" sz="1200">
              <a:latin typeface="Garamond"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ChangeArrowheads="1"/>
          </p:cNvSpPr>
          <p:nvPr>
            <p:ph type="title"/>
          </p:nvPr>
        </p:nvSpPr>
        <p:spPr>
          <a:effectLst>
            <a:outerShdw dist="53882" dir="2700000" algn="ctr" rotWithShape="0">
              <a:srgbClr val="2969E8"/>
            </a:outerShdw>
          </a:effectLst>
        </p:spPr>
        <p:txBody>
          <a:bodyPr lIns="90487" tIns="44450" rIns="90487" bIns="44450" anchor="ctr"/>
          <a:lstStyle/>
          <a:p>
            <a:pPr algn="ctr" eaLnBrk="1" hangingPunct="1"/>
            <a:r>
              <a:rPr lang="en-US" altLang="zh-CN">
                <a:latin typeface="Garamond" charset="0"/>
                <a:ea typeface="宋体" charset="0"/>
              </a:rPr>
              <a:t>Architecture in the Life-Cycle </a:t>
            </a:r>
            <a:r>
              <a:rPr lang="en-US" altLang="zh-CN" sz="3800">
                <a:latin typeface="Garamond" charset="0"/>
                <a:ea typeface="宋体" charset="0"/>
              </a:rPr>
              <a:t>(4)</a:t>
            </a:r>
          </a:p>
        </p:txBody>
      </p:sp>
      <p:sp>
        <p:nvSpPr>
          <p:cNvPr id="165890" name="Rectangle 3"/>
          <p:cNvSpPr>
            <a:spLocks noGrp="1" noChangeArrowheads="1"/>
          </p:cNvSpPr>
          <p:nvPr>
            <p:ph idx="1"/>
          </p:nvPr>
        </p:nvSpPr>
        <p:spPr/>
        <p:txBody>
          <a:bodyPr lIns="90487" tIns="44450" rIns="90487" bIns="44450"/>
          <a:lstStyle/>
          <a:p>
            <a:pPr eaLnBrk="1" hangingPunct="1"/>
            <a:r>
              <a:rPr lang="en-US" altLang="zh-CN">
                <a:latin typeface="Arial" charset="0"/>
                <a:ea typeface="宋体" charset="0"/>
              </a:rPr>
              <a:t>Architect </a:t>
            </a:r>
          </a:p>
          <a:p>
            <a:pPr eaLnBrk="1" hangingPunct="1">
              <a:buFont typeface="Wingdings" charset="0"/>
              <a:buNone/>
            </a:pPr>
            <a:r>
              <a:rPr lang="en-US" altLang="zh-CN">
                <a:latin typeface="Arial" charset="0"/>
                <a:ea typeface="宋体" charset="0"/>
              </a:rPr>
              <a:t>       Concern </a:t>
            </a:r>
          </a:p>
          <a:p>
            <a:pPr eaLnBrk="1" hangingPunct="1">
              <a:buFont typeface="Wingdings" charset="0"/>
              <a:buNone/>
            </a:pPr>
            <a:r>
              <a:rPr lang="en-US" altLang="zh-CN">
                <a:latin typeface="Arial" charset="0"/>
                <a:ea typeface="宋体" charset="0"/>
              </a:rPr>
              <a:t>              Requirements Traceability </a:t>
            </a:r>
          </a:p>
          <a:p>
            <a:pPr eaLnBrk="1" hangingPunct="1">
              <a:buFont typeface="Wingdings" charset="0"/>
              <a:buNone/>
            </a:pPr>
            <a:r>
              <a:rPr lang="en-US" altLang="zh-CN">
                <a:latin typeface="Arial" charset="0"/>
                <a:ea typeface="宋体" charset="0"/>
              </a:rPr>
              <a:t>       	     Support of tradeoff analyses </a:t>
            </a:r>
          </a:p>
          <a:p>
            <a:pPr eaLnBrk="1" hangingPunct="1">
              <a:buFont typeface="Wingdings" charset="0"/>
              <a:buNone/>
            </a:pPr>
            <a:r>
              <a:rPr lang="en-US" altLang="zh-CN">
                <a:latin typeface="Arial" charset="0"/>
                <a:ea typeface="宋体" charset="0"/>
              </a:rPr>
              <a:t>       	     Completeness, consistency of </a:t>
            </a:r>
          </a:p>
          <a:p>
            <a:pPr eaLnBrk="1" hangingPunct="1">
              <a:buFont typeface="Wingdings" charset="0"/>
              <a:buNone/>
            </a:pPr>
            <a:r>
              <a:rPr lang="en-US" altLang="zh-CN">
                <a:latin typeface="Arial" charset="0"/>
                <a:ea typeface="宋体" charset="0"/>
              </a:rPr>
              <a:t>		         architecture</a:t>
            </a:r>
          </a:p>
        </p:txBody>
      </p:sp>
      <p:sp>
        <p:nvSpPr>
          <p:cNvPr id="1658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44D33D5-B6A1-3D43-9689-6A8CAAA80604}" type="slidenum">
              <a:rPr lang="en-US" altLang="zh-CN" sz="1200">
                <a:latin typeface="Garamond" charset="0"/>
              </a:rPr>
              <a:pPr eaLnBrk="1" hangingPunct="1"/>
              <a:t>73</a:t>
            </a:fld>
            <a:endParaRPr lang="en-US" altLang="zh-CN" sz="1200">
              <a:latin typeface="Garamond" charset="0"/>
            </a:endParaRPr>
          </a:p>
        </p:txBody>
      </p:sp>
    </p:spTree>
  </p:cSld>
  <p:clrMapOvr>
    <a:masterClrMapping/>
  </p:clrMapOvr>
  <p:transition/>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48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6926EDC-67DA-A343-8099-41D00F63B58E}" type="slidenum">
              <a:rPr lang="en-US" altLang="zh-CN" sz="1200">
                <a:latin typeface="Garamond" charset="0"/>
              </a:rPr>
              <a:pPr eaLnBrk="1" hangingPunct="1"/>
              <a:t>730</a:t>
            </a:fld>
            <a:endParaRPr lang="en-US" altLang="zh-CN" sz="1200">
              <a:latin typeface="Garamond" charset="0"/>
            </a:endParaRPr>
          </a:p>
        </p:txBody>
      </p:sp>
      <p:sp>
        <p:nvSpPr>
          <p:cNvPr id="1428482" name="Title 1"/>
          <p:cNvSpPr>
            <a:spLocks noGrp="1"/>
          </p:cNvSpPr>
          <p:nvPr>
            <p:ph type="title" idx="4294967295"/>
          </p:nvPr>
        </p:nvSpPr>
        <p:spPr>
          <a:xfrm>
            <a:off x="0" y="277813"/>
            <a:ext cx="8229600" cy="1139825"/>
          </a:xfrm>
        </p:spPr>
        <p:txBody>
          <a:bodyPr anchor="ctr"/>
          <a:lstStyle/>
          <a:p>
            <a:pPr algn="ctr" eaLnBrk="1" hangingPunct="1"/>
            <a:r>
              <a:rPr lang="en-US" altLang="zh-CN" sz="3600">
                <a:latin typeface="Garamond" charset="0"/>
                <a:ea typeface="宋体" charset="0"/>
              </a:rPr>
              <a:t>Relationships</a:t>
            </a:r>
            <a:r>
              <a:rPr lang="zh-CN" altLang="en-US" sz="3600">
                <a:latin typeface="Garamond" charset="0"/>
                <a:ea typeface="宋体" charset="0"/>
              </a:rPr>
              <a:t>：</a:t>
            </a:r>
            <a:r>
              <a:rPr lang="en-US" altLang="zh-CN" sz="3600">
                <a:latin typeface="Garamond" charset="0"/>
                <a:ea typeface="宋体" charset="0"/>
              </a:rPr>
              <a:t>SOA and Cloud Computing</a:t>
            </a:r>
          </a:p>
        </p:txBody>
      </p:sp>
      <p:sp>
        <p:nvSpPr>
          <p:cNvPr id="1428483" name="Slide Number Placeholder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D99FC19B-9DAD-2A41-BD23-97BDC4A5DB78}" type="slidenum">
              <a:rPr lang="en-US" altLang="zh-CN" sz="1200">
                <a:latin typeface="Garamond" charset="0"/>
              </a:rPr>
              <a:pPr algn="r" eaLnBrk="1" hangingPunct="1"/>
              <a:t>730</a:t>
            </a:fld>
            <a:endParaRPr lang="en-US" altLang="zh-CN" sz="1200">
              <a:latin typeface="Garamond" charset="0"/>
            </a:endParaRPr>
          </a:p>
        </p:txBody>
      </p:sp>
      <p:sp>
        <p:nvSpPr>
          <p:cNvPr id="1428484" name="Slide Number Placeholder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endParaRPr lang="en-US" altLang="zh-CN" sz="1400">
              <a:solidFill>
                <a:srgbClr val="C0C0C0"/>
              </a:solidFill>
            </a:endParaRPr>
          </a:p>
          <a:p>
            <a:pPr algn="r" eaLnBrk="1" hangingPunct="1"/>
            <a:fld id="{DB7EDA46-3120-944C-B22F-E4608D72118A}" type="slidenum">
              <a:rPr lang="en-US" altLang="zh-CN" sz="1400">
                <a:solidFill>
                  <a:srgbClr val="C0C0C0"/>
                </a:solidFill>
              </a:rPr>
              <a:pPr algn="r" eaLnBrk="1" hangingPunct="1"/>
              <a:t>730</a:t>
            </a:fld>
            <a:endParaRPr lang="en-US" altLang="zh-CN" sz="1400">
              <a:solidFill>
                <a:srgbClr val="C0C0C0"/>
              </a:solidFill>
            </a:endParaRPr>
          </a:p>
        </p:txBody>
      </p:sp>
      <p:sp>
        <p:nvSpPr>
          <p:cNvPr id="1428485" name="Oval 6"/>
          <p:cNvSpPr>
            <a:spLocks noChangeArrowheads="1"/>
          </p:cNvSpPr>
          <p:nvPr/>
        </p:nvSpPr>
        <p:spPr bwMode="auto">
          <a:xfrm>
            <a:off x="3714750" y="1857375"/>
            <a:ext cx="2571750" cy="2571750"/>
          </a:xfrm>
          <a:prstGeom prst="ellipse">
            <a:avLst/>
          </a:prstGeom>
          <a:solidFill>
            <a:srgbClr val="FF3300">
              <a:alpha val="39999"/>
            </a:srgbClr>
          </a:solidFill>
          <a:ln w="9525">
            <a:solidFill>
              <a:schemeClr val="tx1"/>
            </a:solidFill>
            <a:round/>
            <a:headEnd/>
            <a:tailEnd/>
          </a:ln>
        </p:spPr>
        <p:txBody>
          <a:bodyPr/>
          <a:lstStyle/>
          <a:p>
            <a:pPr marL="342900" indent="-342900" algn="ctr">
              <a:spcBef>
                <a:spcPct val="20000"/>
              </a:spcBef>
            </a:pPr>
            <a:r>
              <a:rPr lang="en-US" altLang="zh-CN" sz="3600"/>
              <a:t>SOA</a:t>
            </a:r>
          </a:p>
        </p:txBody>
      </p:sp>
      <p:sp>
        <p:nvSpPr>
          <p:cNvPr id="1428486" name="Oval 7"/>
          <p:cNvSpPr>
            <a:spLocks noChangeArrowheads="1"/>
          </p:cNvSpPr>
          <p:nvPr/>
        </p:nvSpPr>
        <p:spPr bwMode="auto">
          <a:xfrm>
            <a:off x="4786313" y="3357563"/>
            <a:ext cx="2643187" cy="2643187"/>
          </a:xfrm>
          <a:prstGeom prst="ellipse">
            <a:avLst/>
          </a:prstGeom>
          <a:solidFill>
            <a:srgbClr val="33CC33">
              <a:alpha val="39999"/>
            </a:srgbClr>
          </a:solidFill>
          <a:ln w="9525">
            <a:solidFill>
              <a:schemeClr val="tx1"/>
            </a:solidFill>
            <a:round/>
            <a:headEnd/>
            <a:tailEnd/>
          </a:ln>
        </p:spPr>
        <p:txBody>
          <a:bodyPr/>
          <a:lstStyle/>
          <a:p>
            <a:pPr marL="342900" indent="-342900" algn="ctr">
              <a:spcBef>
                <a:spcPct val="20000"/>
              </a:spcBef>
            </a:pPr>
            <a:r>
              <a:rPr lang="en-US" altLang="zh-CN" sz="2400"/>
              <a:t>Cloud</a:t>
            </a:r>
          </a:p>
          <a:p>
            <a:pPr marL="342900" indent="-342900" algn="ctr">
              <a:spcBef>
                <a:spcPct val="20000"/>
              </a:spcBef>
            </a:pPr>
            <a:r>
              <a:rPr lang="en-US" altLang="zh-CN" sz="2400"/>
              <a:t>Computing</a:t>
            </a:r>
          </a:p>
        </p:txBody>
      </p:sp>
      <p:sp>
        <p:nvSpPr>
          <p:cNvPr id="1428487" name="Oval 6"/>
          <p:cNvSpPr>
            <a:spLocks noChangeArrowheads="1"/>
          </p:cNvSpPr>
          <p:nvPr/>
        </p:nvSpPr>
        <p:spPr bwMode="auto">
          <a:xfrm>
            <a:off x="1785938" y="2000250"/>
            <a:ext cx="3643312" cy="3714750"/>
          </a:xfrm>
          <a:prstGeom prst="ellipse">
            <a:avLst/>
          </a:prstGeom>
          <a:solidFill>
            <a:srgbClr val="0070C0">
              <a:alpha val="39999"/>
            </a:srgbClr>
          </a:solidFill>
          <a:ln w="9525">
            <a:solidFill>
              <a:schemeClr val="tx1"/>
            </a:solidFill>
            <a:round/>
            <a:headEnd/>
            <a:tailEnd/>
          </a:ln>
        </p:spPr>
        <p:txBody>
          <a:bodyPr/>
          <a:lstStyle/>
          <a:p>
            <a:pPr marL="342900" indent="-342900" algn="ctr">
              <a:spcBef>
                <a:spcPct val="20000"/>
              </a:spcBef>
            </a:pPr>
            <a:r>
              <a:rPr lang="en-US" altLang="zh-CN" sz="3200"/>
              <a:t>Enterprise</a:t>
            </a:r>
          </a:p>
          <a:p>
            <a:pPr marL="342900" indent="-342900" algn="ctr">
              <a:spcBef>
                <a:spcPct val="20000"/>
              </a:spcBef>
            </a:pPr>
            <a:r>
              <a:rPr lang="en-US" altLang="zh-CN" sz="3200"/>
              <a:t>Architecture</a:t>
            </a:r>
          </a:p>
        </p:txBody>
      </p:sp>
    </p:spTree>
    <p:custDataLst>
      <p:tags r:id="rId1"/>
    </p:custDataLst>
  </p:cSld>
  <p:clrMapOvr>
    <a:masterClrMapping/>
  </p:clrMapOvr>
  <p:transition advTm="109650"/>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52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C4EC62-3861-8A43-ACB7-8A8E8EBD623D}" type="slidenum">
              <a:rPr lang="en-US" altLang="zh-CN" sz="1200">
                <a:latin typeface="Garamond" charset="0"/>
              </a:rPr>
              <a:pPr eaLnBrk="1" hangingPunct="1"/>
              <a:t>731</a:t>
            </a:fld>
            <a:endParaRPr lang="en-US" altLang="zh-CN" sz="1200">
              <a:latin typeface="Garamond" charset="0"/>
            </a:endParaRPr>
          </a:p>
        </p:txBody>
      </p:sp>
      <p:sp>
        <p:nvSpPr>
          <p:cNvPr id="1430530" name="Title 1"/>
          <p:cNvSpPr>
            <a:spLocks noGrp="1"/>
          </p:cNvSpPr>
          <p:nvPr>
            <p:ph type="title" idx="4294967295"/>
          </p:nvPr>
        </p:nvSpPr>
        <p:spPr>
          <a:xfrm>
            <a:off x="0" y="277813"/>
            <a:ext cx="8229600" cy="1139825"/>
          </a:xfrm>
        </p:spPr>
        <p:txBody>
          <a:bodyPr anchor="ctr"/>
          <a:lstStyle/>
          <a:p>
            <a:pPr algn="ctr" eaLnBrk="1" hangingPunct="1"/>
            <a:r>
              <a:rPr lang="en-US" altLang="zh-CN">
                <a:latin typeface="Garamond" charset="0"/>
                <a:ea typeface="宋体" charset="0"/>
              </a:rPr>
              <a:t>SOA and Cloud Computing</a:t>
            </a:r>
          </a:p>
        </p:txBody>
      </p:sp>
      <p:sp>
        <p:nvSpPr>
          <p:cNvPr id="1430531" name="Content Placeholder 2"/>
          <p:cNvSpPr>
            <a:spLocks noGrp="1"/>
          </p:cNvSpPr>
          <p:nvPr>
            <p:ph idx="4294967295"/>
          </p:nvPr>
        </p:nvSpPr>
        <p:spPr>
          <a:xfrm>
            <a:off x="0" y="1600200"/>
            <a:ext cx="3971925" cy="4530725"/>
          </a:xfrm>
        </p:spPr>
        <p:txBody>
          <a:bodyPr/>
          <a:lstStyle/>
          <a:p>
            <a:pPr eaLnBrk="1" hangingPunct="1"/>
            <a:r>
              <a:rPr lang="en-US" altLang="zh-CN" sz="1900">
                <a:latin typeface="Arial" charset="0"/>
                <a:ea typeface="宋体" charset="0"/>
              </a:rPr>
              <a:t>One can consider cloud computing the extension of SOA out to cloud-delivered resources, such as storage-as-a-service, data-as-a-service, platform-as-a-service -- you get the idea. </a:t>
            </a:r>
          </a:p>
          <a:p>
            <a:pPr eaLnBrk="1" hangingPunct="1"/>
            <a:r>
              <a:rPr lang="en-US" altLang="zh-CN" sz="1900">
                <a:latin typeface="Arial" charset="0"/>
                <a:ea typeface="宋体" charset="0"/>
              </a:rPr>
              <a:t>The trick is to determine which services, information, and processes are good candidates to reside in the clouds, as well as which cloud services should be abstracted within the existing or emerging SOA.</a:t>
            </a:r>
          </a:p>
        </p:txBody>
      </p:sp>
      <p:sp>
        <p:nvSpPr>
          <p:cNvPr id="143053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21742D63-259B-0A41-A74E-74796A7321BB}" type="slidenum">
              <a:rPr lang="en-US" altLang="zh-CN" sz="1200">
                <a:latin typeface="Garamond" charset="0"/>
              </a:rPr>
              <a:pPr algn="r" eaLnBrk="1" hangingPunct="1"/>
              <a:t>731</a:t>
            </a:fld>
            <a:endParaRPr lang="en-US" altLang="zh-CN" sz="1200">
              <a:latin typeface="Garamond" charset="0"/>
            </a:endParaRPr>
          </a:p>
        </p:txBody>
      </p:sp>
      <p:sp>
        <p:nvSpPr>
          <p:cNvPr id="1430533" name="Slide Number Placeholder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endParaRPr lang="en-US" altLang="zh-CN" sz="1400">
              <a:solidFill>
                <a:srgbClr val="C0C0C0"/>
              </a:solidFill>
            </a:endParaRPr>
          </a:p>
          <a:p>
            <a:pPr algn="r" eaLnBrk="1" hangingPunct="1"/>
            <a:fld id="{296E0142-CCDC-2543-81FC-AD56BB88247E}" type="slidenum">
              <a:rPr lang="en-US" altLang="zh-CN" sz="1400">
                <a:solidFill>
                  <a:srgbClr val="C0C0C0"/>
                </a:solidFill>
              </a:rPr>
              <a:pPr algn="r" eaLnBrk="1" hangingPunct="1"/>
              <a:t>731</a:t>
            </a:fld>
            <a:endParaRPr lang="en-US" altLang="zh-CN" sz="1400">
              <a:solidFill>
                <a:srgbClr val="C0C0C0"/>
              </a:solidFill>
            </a:endParaRPr>
          </a:p>
        </p:txBody>
      </p:sp>
      <p:sp>
        <p:nvSpPr>
          <p:cNvPr id="1430534" name="Line 6"/>
          <p:cNvSpPr>
            <a:spLocks noChangeShapeType="1"/>
          </p:cNvSpPr>
          <p:nvPr/>
        </p:nvSpPr>
        <p:spPr bwMode="auto">
          <a:xfrm>
            <a:off x="3392488" y="2009775"/>
            <a:ext cx="123825" cy="46038"/>
          </a:xfrm>
          <a:prstGeom prst="line">
            <a:avLst/>
          </a:prstGeom>
          <a:noFill/>
          <a:ln w="9525">
            <a:solidFill>
              <a:srgbClr val="F4F3D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0535" name="Line 7"/>
          <p:cNvSpPr>
            <a:spLocks noChangeShapeType="1"/>
          </p:cNvSpPr>
          <p:nvPr/>
        </p:nvSpPr>
        <p:spPr bwMode="auto">
          <a:xfrm>
            <a:off x="3392488" y="2165350"/>
            <a:ext cx="123825" cy="46038"/>
          </a:xfrm>
          <a:prstGeom prst="line">
            <a:avLst/>
          </a:prstGeom>
          <a:noFill/>
          <a:ln w="9525">
            <a:solidFill>
              <a:srgbClr val="F4F3D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0536" name="Line 8"/>
          <p:cNvSpPr>
            <a:spLocks noChangeShapeType="1"/>
          </p:cNvSpPr>
          <p:nvPr/>
        </p:nvSpPr>
        <p:spPr bwMode="auto">
          <a:xfrm>
            <a:off x="3392488" y="2320925"/>
            <a:ext cx="123825" cy="46038"/>
          </a:xfrm>
          <a:prstGeom prst="line">
            <a:avLst/>
          </a:prstGeom>
          <a:noFill/>
          <a:ln w="9525">
            <a:solidFill>
              <a:srgbClr val="F4F3D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0537" name="Line 9"/>
          <p:cNvSpPr>
            <a:spLocks noChangeShapeType="1"/>
          </p:cNvSpPr>
          <p:nvPr/>
        </p:nvSpPr>
        <p:spPr bwMode="auto">
          <a:xfrm>
            <a:off x="3392488" y="2478088"/>
            <a:ext cx="123825" cy="46037"/>
          </a:xfrm>
          <a:prstGeom prst="line">
            <a:avLst/>
          </a:prstGeom>
          <a:noFill/>
          <a:ln w="9525">
            <a:solidFill>
              <a:srgbClr val="F4F3D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0538" name="Line 10"/>
          <p:cNvSpPr>
            <a:spLocks noChangeShapeType="1"/>
          </p:cNvSpPr>
          <p:nvPr/>
        </p:nvSpPr>
        <p:spPr bwMode="auto">
          <a:xfrm>
            <a:off x="3392488" y="2635250"/>
            <a:ext cx="123825" cy="46038"/>
          </a:xfrm>
          <a:prstGeom prst="line">
            <a:avLst/>
          </a:prstGeom>
          <a:noFill/>
          <a:ln w="9525">
            <a:solidFill>
              <a:srgbClr val="F4F3D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0539" name="Line 11"/>
          <p:cNvSpPr>
            <a:spLocks noChangeShapeType="1"/>
          </p:cNvSpPr>
          <p:nvPr/>
        </p:nvSpPr>
        <p:spPr bwMode="auto">
          <a:xfrm>
            <a:off x="3392488" y="2789238"/>
            <a:ext cx="123825" cy="46037"/>
          </a:xfrm>
          <a:prstGeom prst="line">
            <a:avLst/>
          </a:prstGeom>
          <a:noFill/>
          <a:ln w="9525">
            <a:solidFill>
              <a:srgbClr val="F4F3D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0540" name="Line 12"/>
          <p:cNvSpPr>
            <a:spLocks noChangeShapeType="1"/>
          </p:cNvSpPr>
          <p:nvPr/>
        </p:nvSpPr>
        <p:spPr bwMode="auto">
          <a:xfrm>
            <a:off x="3392488" y="2946400"/>
            <a:ext cx="123825" cy="46038"/>
          </a:xfrm>
          <a:prstGeom prst="line">
            <a:avLst/>
          </a:prstGeom>
          <a:noFill/>
          <a:ln w="9525">
            <a:solidFill>
              <a:srgbClr val="F4F3D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0541" name="Line 13"/>
          <p:cNvSpPr>
            <a:spLocks noChangeShapeType="1"/>
          </p:cNvSpPr>
          <p:nvPr/>
        </p:nvSpPr>
        <p:spPr bwMode="auto">
          <a:xfrm>
            <a:off x="3392488" y="3101975"/>
            <a:ext cx="123825" cy="46038"/>
          </a:xfrm>
          <a:prstGeom prst="line">
            <a:avLst/>
          </a:prstGeom>
          <a:noFill/>
          <a:ln w="9525">
            <a:solidFill>
              <a:srgbClr val="F4F3D9"/>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30542" name="Cloud"/>
          <p:cNvSpPr>
            <a:spLocks noChangeAspect="1" noEditPoints="1" noChangeArrowheads="1"/>
          </p:cNvSpPr>
          <p:nvPr/>
        </p:nvSpPr>
        <p:spPr bwMode="auto">
          <a:xfrm rot="5429583">
            <a:off x="5081588" y="3940175"/>
            <a:ext cx="2122488" cy="240823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00B050"/>
              </a:gs>
              <a:gs pos="100000">
                <a:srgbClr val="DDDDDD"/>
              </a:gs>
            </a:gsLst>
            <a:path path="rect">
              <a:fillToRect l="50000" t="50000" r="50000" b="50000"/>
            </a:path>
          </a:gradFill>
          <a:ln w="9525">
            <a:solidFill>
              <a:srgbClr val="C0C0C0"/>
            </a:solidFill>
            <a:miter lim="800000"/>
            <a:headEnd/>
            <a:tailEnd/>
          </a:ln>
        </p:spPr>
        <p:txBody>
          <a:bodyPr rot="10800000" vert="eaVert"/>
          <a:lstStyle/>
          <a:p>
            <a:pPr algn="ctr">
              <a:lnSpc>
                <a:spcPct val="125000"/>
              </a:lnSpc>
              <a:spcBef>
                <a:spcPct val="20000"/>
              </a:spcBef>
            </a:pPr>
            <a:r>
              <a:rPr lang="en-US" altLang="zh-CN" sz="1400" b="1" i="1">
                <a:latin typeface="Calibri" charset="0"/>
              </a:rPr>
              <a:t>Cloud Computing</a:t>
            </a:r>
          </a:p>
          <a:p>
            <a:pPr algn="ctr">
              <a:lnSpc>
                <a:spcPct val="125000"/>
              </a:lnSpc>
              <a:spcBef>
                <a:spcPct val="20000"/>
              </a:spcBef>
            </a:pPr>
            <a:r>
              <a:rPr lang="en-US" altLang="zh-CN" sz="1100" b="1" i="1">
                <a:latin typeface="Calibri" charset="0"/>
              </a:rPr>
              <a:t>Services On-Demand</a:t>
            </a:r>
          </a:p>
          <a:p>
            <a:pPr algn="ctr">
              <a:lnSpc>
                <a:spcPct val="125000"/>
              </a:lnSpc>
              <a:spcBef>
                <a:spcPct val="20000"/>
              </a:spcBef>
            </a:pPr>
            <a:r>
              <a:rPr lang="en-US" altLang="zh-CN" sz="1100" b="1" i="1">
                <a:latin typeface="Calibri" charset="0"/>
              </a:rPr>
              <a:t>Database On-Demand</a:t>
            </a:r>
          </a:p>
          <a:p>
            <a:pPr algn="ctr">
              <a:lnSpc>
                <a:spcPct val="125000"/>
              </a:lnSpc>
              <a:spcBef>
                <a:spcPct val="20000"/>
              </a:spcBef>
            </a:pPr>
            <a:r>
              <a:rPr lang="en-US" altLang="zh-CN" sz="1100" b="1" i="1">
                <a:latin typeface="Calibri" charset="0"/>
              </a:rPr>
              <a:t>Applications On-Demand</a:t>
            </a:r>
          </a:p>
          <a:p>
            <a:pPr algn="ctr">
              <a:lnSpc>
                <a:spcPct val="125000"/>
              </a:lnSpc>
              <a:spcBef>
                <a:spcPct val="20000"/>
              </a:spcBef>
            </a:pPr>
            <a:r>
              <a:rPr lang="en-US" altLang="zh-CN" sz="1100" b="1" i="1">
                <a:latin typeface="Calibri" charset="0"/>
              </a:rPr>
              <a:t>Platform On-Demand</a:t>
            </a:r>
          </a:p>
        </p:txBody>
      </p:sp>
      <p:sp>
        <p:nvSpPr>
          <p:cNvPr id="1430543" name="Cloud"/>
          <p:cNvSpPr>
            <a:spLocks noChangeAspect="1" noEditPoints="1" noChangeArrowheads="1"/>
          </p:cNvSpPr>
          <p:nvPr/>
        </p:nvSpPr>
        <p:spPr bwMode="auto">
          <a:xfrm rot="5429583">
            <a:off x="4515644" y="1086644"/>
            <a:ext cx="3192463" cy="362267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0">
            <a:gsLst>
              <a:gs pos="0">
                <a:srgbClr val="7030A0"/>
              </a:gs>
              <a:gs pos="100000">
                <a:srgbClr val="DDDDDD"/>
              </a:gs>
            </a:gsLst>
            <a:path path="rect">
              <a:fillToRect l="50000" t="50000" r="50000" b="50000"/>
            </a:path>
          </a:gradFill>
          <a:ln w="9525">
            <a:solidFill>
              <a:srgbClr val="C0C0C0"/>
            </a:solidFill>
            <a:miter lim="800000"/>
            <a:headEnd/>
            <a:tailEnd/>
          </a:ln>
        </p:spPr>
        <p:txBody>
          <a:bodyPr rot="10800000" vert="eaVert"/>
          <a:lstStyle/>
          <a:p>
            <a:pPr algn="ctr">
              <a:lnSpc>
                <a:spcPct val="125000"/>
              </a:lnSpc>
              <a:spcBef>
                <a:spcPct val="20000"/>
              </a:spcBef>
            </a:pPr>
            <a:endParaRPr lang="en-US" altLang="zh-CN" sz="1400" b="1" i="1">
              <a:latin typeface="Calibri" charset="0"/>
            </a:endParaRPr>
          </a:p>
          <a:p>
            <a:pPr algn="ctr">
              <a:lnSpc>
                <a:spcPct val="125000"/>
              </a:lnSpc>
              <a:spcBef>
                <a:spcPct val="20000"/>
              </a:spcBef>
            </a:pPr>
            <a:r>
              <a:rPr lang="en-US" altLang="zh-CN" sz="1400" b="1" i="1">
                <a:latin typeface="Calibri" charset="0"/>
              </a:rPr>
              <a:t>SOA</a:t>
            </a:r>
          </a:p>
          <a:p>
            <a:pPr algn="ctr">
              <a:lnSpc>
                <a:spcPct val="125000"/>
              </a:lnSpc>
              <a:spcBef>
                <a:spcPct val="20000"/>
              </a:spcBef>
            </a:pPr>
            <a:r>
              <a:rPr lang="en-US" altLang="zh-CN" sz="1200" b="1" i="1">
                <a:latin typeface="Calibri" charset="0"/>
              </a:rPr>
              <a:t>Shared Services</a:t>
            </a:r>
          </a:p>
          <a:p>
            <a:pPr algn="ctr">
              <a:lnSpc>
                <a:spcPct val="125000"/>
              </a:lnSpc>
              <a:spcBef>
                <a:spcPct val="20000"/>
              </a:spcBef>
            </a:pPr>
            <a:r>
              <a:rPr lang="en-US" altLang="zh-CN" sz="1200" b="1" i="1">
                <a:latin typeface="Calibri" charset="0"/>
              </a:rPr>
              <a:t>Shared Information</a:t>
            </a:r>
          </a:p>
          <a:p>
            <a:pPr algn="ctr">
              <a:lnSpc>
                <a:spcPct val="125000"/>
              </a:lnSpc>
              <a:spcBef>
                <a:spcPct val="20000"/>
              </a:spcBef>
            </a:pPr>
            <a:r>
              <a:rPr lang="en-US" altLang="zh-CN" sz="1200" b="1" i="1">
                <a:latin typeface="Calibri" charset="0"/>
              </a:rPr>
              <a:t>Shared Processes</a:t>
            </a:r>
          </a:p>
          <a:p>
            <a:pPr algn="ctr">
              <a:lnSpc>
                <a:spcPct val="125000"/>
              </a:lnSpc>
              <a:spcBef>
                <a:spcPct val="20000"/>
              </a:spcBef>
            </a:pPr>
            <a:r>
              <a:rPr lang="en-US" altLang="zh-CN" sz="1200" b="1" i="1">
                <a:latin typeface="Calibri" charset="0"/>
              </a:rPr>
              <a:t>Agility</a:t>
            </a:r>
          </a:p>
          <a:p>
            <a:pPr algn="ctr">
              <a:lnSpc>
                <a:spcPct val="125000"/>
              </a:lnSpc>
              <a:spcBef>
                <a:spcPct val="20000"/>
              </a:spcBef>
            </a:pPr>
            <a:r>
              <a:rPr lang="en-US" altLang="zh-CN" sz="1200" b="1" i="1">
                <a:latin typeface="Calibri" charset="0"/>
              </a:rPr>
              <a:t>Integration</a:t>
            </a:r>
          </a:p>
          <a:p>
            <a:pPr algn="ctr">
              <a:lnSpc>
                <a:spcPct val="125000"/>
              </a:lnSpc>
              <a:spcBef>
                <a:spcPct val="20000"/>
              </a:spcBef>
            </a:pPr>
            <a:r>
              <a:rPr lang="en-US" altLang="zh-CN" sz="1200" b="1" i="1">
                <a:latin typeface="Calibri" charset="0"/>
              </a:rPr>
              <a:t>Governance</a:t>
            </a:r>
          </a:p>
          <a:p>
            <a:pPr algn="ctr">
              <a:lnSpc>
                <a:spcPct val="125000"/>
              </a:lnSpc>
              <a:spcBef>
                <a:spcPct val="20000"/>
              </a:spcBef>
            </a:pPr>
            <a:endParaRPr lang="en-US" altLang="zh-CN" sz="1400" b="1" i="1">
              <a:latin typeface="Calibri" charset="0"/>
            </a:endParaRPr>
          </a:p>
        </p:txBody>
      </p:sp>
    </p:spTree>
  </p:cSld>
  <p:clrMapOvr>
    <a:masterClrMapping/>
  </p:clrMapOvr>
  <p:transition advTm="116700"/>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257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DE53445-C3B5-A944-9AE6-858B3543190A}" type="slidenum">
              <a:rPr lang="en-US" altLang="zh-CN" sz="1200">
                <a:latin typeface="Garamond" charset="0"/>
              </a:rPr>
              <a:pPr eaLnBrk="1" hangingPunct="1"/>
              <a:t>732</a:t>
            </a:fld>
            <a:endParaRPr lang="en-US" altLang="zh-CN" sz="1200">
              <a:latin typeface="Garamond" charset="0"/>
            </a:endParaRPr>
          </a:p>
        </p:txBody>
      </p:sp>
      <p:sp>
        <p:nvSpPr>
          <p:cNvPr id="1432578" name="Rectangle 3"/>
          <p:cNvSpPr>
            <a:spLocks noGrp="1" noChangeArrowheads="1"/>
          </p:cNvSpPr>
          <p:nvPr>
            <p:ph type="title" idx="4294967295"/>
          </p:nvPr>
        </p:nvSpPr>
        <p:spPr>
          <a:xfrm>
            <a:off x="838200" y="571500"/>
            <a:ext cx="8305800" cy="533400"/>
          </a:xfrm>
        </p:spPr>
        <p:txBody>
          <a:bodyPr anchor="ctr"/>
          <a:lstStyle/>
          <a:p>
            <a:pPr algn="ctr" eaLnBrk="1" hangingPunct="1"/>
            <a:r>
              <a:rPr lang="en-US" altLang="zh-CN">
                <a:latin typeface="Garamond" charset="0"/>
                <a:ea typeface="宋体" charset="0"/>
              </a:rPr>
              <a:t>The Basic Idea</a:t>
            </a:r>
          </a:p>
        </p:txBody>
      </p:sp>
      <p:sp>
        <p:nvSpPr>
          <p:cNvPr id="1432579"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B593DCA-67CF-B749-8F31-B570FFE80574}" type="slidenum">
              <a:rPr lang="en-US" altLang="zh-CN" sz="1200">
                <a:latin typeface="Garamond" charset="0"/>
              </a:rPr>
              <a:pPr algn="r" eaLnBrk="1" hangingPunct="1"/>
              <a:t>732</a:t>
            </a:fld>
            <a:endParaRPr lang="en-US" altLang="zh-CN" sz="1200">
              <a:latin typeface="Garamond" charset="0"/>
            </a:endParaRPr>
          </a:p>
        </p:txBody>
      </p:sp>
      <p:sp>
        <p:nvSpPr>
          <p:cNvPr id="1432580" name="Slide Number Placeholder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endParaRPr lang="en-US" altLang="zh-CN" sz="1400">
              <a:solidFill>
                <a:srgbClr val="C0C0C0"/>
              </a:solidFill>
            </a:endParaRPr>
          </a:p>
          <a:p>
            <a:pPr algn="r" eaLnBrk="1" hangingPunct="1"/>
            <a:fld id="{3AF38271-B0E5-1D43-B92D-7185E49E8514}" type="slidenum">
              <a:rPr lang="en-US" altLang="zh-CN" sz="1400">
                <a:solidFill>
                  <a:srgbClr val="C0C0C0"/>
                </a:solidFill>
              </a:rPr>
              <a:pPr algn="r" eaLnBrk="1" hangingPunct="1"/>
              <a:t>732</a:t>
            </a:fld>
            <a:endParaRPr lang="en-US" altLang="zh-CN" sz="1400">
              <a:solidFill>
                <a:srgbClr val="C0C0C0"/>
              </a:solidFill>
            </a:endParaRPr>
          </a:p>
        </p:txBody>
      </p:sp>
      <p:pic>
        <p:nvPicPr>
          <p:cNvPr id="14325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 y="2184400"/>
            <a:ext cx="8450263" cy="3798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2582" name="Rectangle 4"/>
          <p:cNvSpPr>
            <a:spLocks noChangeArrowheads="1"/>
          </p:cNvSpPr>
          <p:nvPr/>
        </p:nvSpPr>
        <p:spPr bwMode="auto">
          <a:xfrm>
            <a:off x="4618038" y="4090988"/>
            <a:ext cx="836612" cy="227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39688" rIns="0" bIns="39688" anchor="b"/>
          <a:lstStyle/>
          <a:p>
            <a:pPr marL="228600" indent="-228600" eaLnBrk="0" hangingPunct="0"/>
            <a:endParaRPr lang="en-US" altLang="zh-CN" sz="800" b="1"/>
          </a:p>
        </p:txBody>
      </p:sp>
      <p:sp>
        <p:nvSpPr>
          <p:cNvPr id="1432583" name="Text Box 5"/>
          <p:cNvSpPr txBox="1">
            <a:spLocks noChangeArrowheads="1"/>
          </p:cNvSpPr>
          <p:nvPr/>
        </p:nvSpPr>
        <p:spPr bwMode="auto">
          <a:xfrm>
            <a:off x="4768850" y="3965575"/>
            <a:ext cx="838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7788" tIns="39688" rIns="77788" bIns="39688">
            <a:spAutoFit/>
          </a:bodyPr>
          <a:lstStyle>
            <a:lvl1pPr eaLnBrk="0" hangingPunct="0">
              <a:tabLst>
                <a:tab pos="171450" algn="l"/>
              </a:tabLst>
              <a:defRPr sz="2400">
                <a:solidFill>
                  <a:schemeClr val="tx1"/>
                </a:solidFill>
                <a:latin typeface="Arial" charset="0"/>
                <a:ea typeface="宋体" charset="0"/>
                <a:cs typeface="宋体" charset="0"/>
              </a:defRPr>
            </a:lvl1pPr>
            <a:lvl2pPr marL="742950" indent="-285750" eaLnBrk="0" hangingPunct="0">
              <a:tabLst>
                <a:tab pos="171450" algn="l"/>
              </a:tabLst>
              <a:defRPr sz="2400">
                <a:solidFill>
                  <a:schemeClr val="tx1"/>
                </a:solidFill>
                <a:latin typeface="Arial" charset="0"/>
                <a:ea typeface="宋体" charset="0"/>
                <a:cs typeface="宋体" charset="0"/>
              </a:defRPr>
            </a:lvl2pPr>
            <a:lvl3pPr marL="1143000" indent="-228600" eaLnBrk="0" hangingPunct="0">
              <a:tabLst>
                <a:tab pos="171450" algn="l"/>
              </a:tabLst>
              <a:defRPr sz="2400">
                <a:solidFill>
                  <a:schemeClr val="tx1"/>
                </a:solidFill>
                <a:latin typeface="Arial" charset="0"/>
                <a:ea typeface="宋体" charset="0"/>
                <a:cs typeface="宋体" charset="0"/>
              </a:defRPr>
            </a:lvl3pPr>
            <a:lvl4pPr marL="1600200" indent="-228600" eaLnBrk="0" hangingPunct="0">
              <a:tabLst>
                <a:tab pos="171450" algn="l"/>
              </a:tabLst>
              <a:defRPr sz="2400">
                <a:solidFill>
                  <a:schemeClr val="tx1"/>
                </a:solidFill>
                <a:latin typeface="Arial" charset="0"/>
                <a:ea typeface="宋体" charset="0"/>
                <a:cs typeface="宋体" charset="0"/>
              </a:defRPr>
            </a:lvl4pPr>
            <a:lvl5pPr marL="2057400" indent="-228600" eaLnBrk="0" hangingPunct="0">
              <a:tabLst>
                <a:tab pos="171450" algn="l"/>
              </a:tabLst>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171450" algn="l"/>
              </a:tabLs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171450" algn="l"/>
              </a:tabLs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171450" algn="l"/>
              </a:tabLs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171450" algn="l"/>
              </a:tabLst>
              <a:defRPr sz="2400">
                <a:solidFill>
                  <a:schemeClr val="tx1"/>
                </a:solidFill>
                <a:latin typeface="Arial" charset="0"/>
                <a:ea typeface="宋体" charset="0"/>
                <a:cs typeface="宋体" charset="0"/>
              </a:defRPr>
            </a:lvl9pPr>
          </a:lstStyle>
          <a:p>
            <a:pPr algn="ctr"/>
            <a:r>
              <a:rPr lang="en-US" altLang="zh-CN" sz="900" b="1"/>
              <a:t>New Accounts</a:t>
            </a:r>
          </a:p>
        </p:txBody>
      </p:sp>
      <p:grpSp>
        <p:nvGrpSpPr>
          <p:cNvPr id="1432584" name="Group 6"/>
          <p:cNvGrpSpPr>
            <a:grpSpLocks noChangeAspect="1"/>
          </p:cNvGrpSpPr>
          <p:nvPr/>
        </p:nvGrpSpPr>
        <p:grpSpPr bwMode="auto">
          <a:xfrm>
            <a:off x="654050" y="2568575"/>
            <a:ext cx="1371600" cy="454025"/>
            <a:chOff x="332" y="904"/>
            <a:chExt cx="916" cy="248"/>
          </a:xfrm>
        </p:grpSpPr>
        <p:sp>
          <p:nvSpPr>
            <p:cNvPr id="1432603" name="AutoShape 7"/>
            <p:cNvSpPr>
              <a:spLocks noChangeAspect="1" noChangeArrowheads="1"/>
            </p:cNvSpPr>
            <p:nvPr/>
          </p:nvSpPr>
          <p:spPr bwMode="auto">
            <a:xfrm>
              <a:off x="336" y="912"/>
              <a:ext cx="912" cy="240"/>
            </a:xfrm>
            <a:prstGeom prst="roundRect">
              <a:avLst>
                <a:gd name="adj" fmla="val 3500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round/>
                  <a:headEnd/>
                  <a:tailEnd/>
                </a14:hiddenLine>
              </a:ext>
            </a:extLst>
          </p:spPr>
          <p:txBody>
            <a:bodyPr lIns="0" tIns="0" rIns="0" bIns="0" anchor="ctr"/>
            <a:lstStyle/>
            <a:p>
              <a:pPr algn="ctr">
                <a:spcBef>
                  <a:spcPct val="20000"/>
                </a:spcBef>
                <a:buFontTx/>
                <a:buChar char="•"/>
              </a:pPr>
              <a:endParaRPr lang="en-US" altLang="zh-CN" sz="1600"/>
            </a:p>
          </p:txBody>
        </p:sp>
        <p:sp>
          <p:nvSpPr>
            <p:cNvPr id="1432604" name="AutoShape 8"/>
            <p:cNvSpPr>
              <a:spLocks noChangeAspect="1" noChangeArrowheads="1"/>
            </p:cNvSpPr>
            <p:nvPr/>
          </p:nvSpPr>
          <p:spPr bwMode="auto">
            <a:xfrm>
              <a:off x="332" y="904"/>
              <a:ext cx="912" cy="240"/>
            </a:xfrm>
            <a:prstGeom prst="roundRect">
              <a:avLst>
                <a:gd name="adj" fmla="val 3500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round/>
                  <a:headEnd/>
                  <a:tailEnd/>
                </a14:hiddenLine>
              </a:ext>
            </a:extLst>
          </p:spPr>
          <p:txBody>
            <a:bodyPr lIns="0" tIns="0" rIns="0" bIns="0" anchor="ctr"/>
            <a:lstStyle/>
            <a:p>
              <a:pPr algn="ctr" defTabSz="271463" eaLnBrk="0" hangingPunct="0"/>
              <a:r>
                <a:rPr lang="en-US" altLang="zh-CN" sz="1200" b="1"/>
                <a:t>Finance/ Operations</a:t>
              </a:r>
            </a:p>
          </p:txBody>
        </p:sp>
      </p:grpSp>
      <p:sp>
        <p:nvSpPr>
          <p:cNvPr id="1432585" name="Text Box 10"/>
          <p:cNvSpPr txBox="1">
            <a:spLocks noChangeArrowheads="1"/>
          </p:cNvSpPr>
          <p:nvPr/>
        </p:nvSpPr>
        <p:spPr bwMode="auto">
          <a:xfrm>
            <a:off x="3244850" y="4165600"/>
            <a:ext cx="914400" cy="488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7788" tIns="39688" rIns="77788" bIns="39688">
            <a:spAutoFit/>
          </a:bodyPr>
          <a:lstStyle>
            <a:lvl1pPr marL="517525" indent="-5175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a:r>
              <a:rPr lang="en-US" altLang="zh-CN" sz="900" b="1"/>
              <a:t>Commission</a:t>
            </a:r>
          </a:p>
          <a:p>
            <a:pPr algn="ctr"/>
            <a:r>
              <a:rPr lang="en-US" altLang="zh-CN" sz="900" b="1"/>
              <a:t>Calculation</a:t>
            </a:r>
          </a:p>
          <a:p>
            <a:pPr algn="ctr"/>
            <a:endParaRPr lang="en-US" altLang="zh-CN" sz="900" b="1"/>
          </a:p>
        </p:txBody>
      </p:sp>
      <p:grpSp>
        <p:nvGrpSpPr>
          <p:cNvPr id="1432586" name="Group 11"/>
          <p:cNvGrpSpPr>
            <a:grpSpLocks noChangeAspect="1"/>
          </p:cNvGrpSpPr>
          <p:nvPr/>
        </p:nvGrpSpPr>
        <p:grpSpPr bwMode="auto">
          <a:xfrm>
            <a:off x="654050" y="5308600"/>
            <a:ext cx="1371600" cy="454025"/>
            <a:chOff x="332" y="904"/>
            <a:chExt cx="916" cy="248"/>
          </a:xfrm>
        </p:grpSpPr>
        <p:sp>
          <p:nvSpPr>
            <p:cNvPr id="1432601" name="AutoShape 12"/>
            <p:cNvSpPr>
              <a:spLocks noChangeAspect="1" noChangeArrowheads="1"/>
            </p:cNvSpPr>
            <p:nvPr/>
          </p:nvSpPr>
          <p:spPr bwMode="auto">
            <a:xfrm>
              <a:off x="336" y="912"/>
              <a:ext cx="912" cy="240"/>
            </a:xfrm>
            <a:prstGeom prst="roundRect">
              <a:avLst>
                <a:gd name="adj" fmla="val 3500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round/>
                  <a:headEnd/>
                  <a:tailEnd/>
                </a14:hiddenLine>
              </a:ext>
            </a:extLst>
          </p:spPr>
          <p:txBody>
            <a:bodyPr lIns="0" tIns="0" rIns="0" bIns="0" anchor="ctr"/>
            <a:lstStyle/>
            <a:p>
              <a:pPr algn="ctr">
                <a:spcBef>
                  <a:spcPct val="20000"/>
                </a:spcBef>
                <a:buFontTx/>
                <a:buChar char="•"/>
              </a:pPr>
              <a:endParaRPr lang="en-US" altLang="zh-CN" sz="1600"/>
            </a:p>
          </p:txBody>
        </p:sp>
        <p:sp>
          <p:nvSpPr>
            <p:cNvPr id="1432602" name="AutoShape 13"/>
            <p:cNvSpPr>
              <a:spLocks noChangeAspect="1" noChangeArrowheads="1"/>
            </p:cNvSpPr>
            <p:nvPr/>
          </p:nvSpPr>
          <p:spPr bwMode="auto">
            <a:xfrm>
              <a:off x="332" y="904"/>
              <a:ext cx="912" cy="240"/>
            </a:xfrm>
            <a:prstGeom prst="roundRect">
              <a:avLst>
                <a:gd name="adj" fmla="val 3500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5875">
                  <a:solidFill>
                    <a:srgbClr val="000000"/>
                  </a:solidFill>
                  <a:round/>
                  <a:headEnd/>
                  <a:tailEnd/>
                </a14:hiddenLine>
              </a:ext>
            </a:extLst>
          </p:spPr>
          <p:txBody>
            <a:bodyPr lIns="0" tIns="0" rIns="0" bIns="0" anchor="ctr"/>
            <a:lstStyle/>
            <a:p>
              <a:pPr algn="ctr" defTabSz="271463" eaLnBrk="0" hangingPunct="0"/>
              <a:r>
                <a:rPr lang="en-US" altLang="zh-CN" sz="1200" b="1"/>
                <a:t>Sales</a:t>
              </a:r>
            </a:p>
          </p:txBody>
        </p:sp>
      </p:grpSp>
      <p:sp>
        <p:nvSpPr>
          <p:cNvPr id="1432587" name="Text Box 14"/>
          <p:cNvSpPr txBox="1">
            <a:spLocks noChangeArrowheads="1"/>
          </p:cNvSpPr>
          <p:nvPr/>
        </p:nvSpPr>
        <p:spPr bwMode="auto">
          <a:xfrm>
            <a:off x="3244850" y="4699000"/>
            <a:ext cx="8382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7788" tIns="39688" rIns="77788" bIns="39688">
            <a:spAutoFit/>
          </a:bodyPr>
          <a:lstStyle>
            <a:lvl1pPr marL="517525" indent="-5175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a:r>
              <a:rPr lang="en-US" altLang="zh-CN" sz="900" b="1"/>
              <a:t>Data</a:t>
            </a:r>
          </a:p>
          <a:p>
            <a:pPr algn="ctr"/>
            <a:r>
              <a:rPr lang="en-US" altLang="zh-CN" sz="900" b="1"/>
              <a:t>Cleaning</a:t>
            </a:r>
          </a:p>
        </p:txBody>
      </p:sp>
      <p:pic>
        <p:nvPicPr>
          <p:cNvPr id="1432588" name="Picture 16" descr="Salesforce Customer Relationship Management Log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l="8157" t="15836" b="24377"/>
          <a:stretch>
            <a:fillRect/>
          </a:stretch>
        </p:blipFill>
        <p:spPr bwMode="auto">
          <a:xfrm>
            <a:off x="7283450" y="5384800"/>
            <a:ext cx="1138238" cy="25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2589" name="Rectangle 23"/>
          <p:cNvSpPr>
            <a:spLocks noChangeArrowheads="1"/>
          </p:cNvSpPr>
          <p:nvPr/>
        </p:nvSpPr>
        <p:spPr bwMode="auto">
          <a:xfrm>
            <a:off x="3475038" y="3479800"/>
            <a:ext cx="8382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39688" rIns="0" bIns="39688" anchor="b"/>
          <a:lstStyle/>
          <a:p>
            <a:pPr marL="228600" indent="-228600" eaLnBrk="0" hangingPunct="0"/>
            <a:endParaRPr lang="en-US" altLang="zh-CN" sz="800" b="1"/>
          </a:p>
        </p:txBody>
      </p:sp>
      <p:sp>
        <p:nvSpPr>
          <p:cNvPr id="1432590" name="Text Box 24"/>
          <p:cNvSpPr txBox="1">
            <a:spLocks noChangeArrowheads="1"/>
          </p:cNvSpPr>
          <p:nvPr/>
        </p:nvSpPr>
        <p:spPr bwMode="auto">
          <a:xfrm>
            <a:off x="3702050" y="3251200"/>
            <a:ext cx="914400"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77788" tIns="39688" rIns="77788" bIns="39688">
            <a:spAutoFit/>
          </a:bodyPr>
          <a:lstStyle>
            <a:lvl1pPr marL="1143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a:r>
              <a:rPr lang="en-US" altLang="zh-CN" sz="900" b="1"/>
              <a:t>Sales Order Update</a:t>
            </a:r>
          </a:p>
        </p:txBody>
      </p:sp>
      <p:sp>
        <p:nvSpPr>
          <p:cNvPr id="1432591" name="Rectangle 26"/>
          <p:cNvSpPr>
            <a:spLocks noChangeArrowheads="1"/>
          </p:cNvSpPr>
          <p:nvPr/>
        </p:nvSpPr>
        <p:spPr bwMode="auto">
          <a:xfrm>
            <a:off x="142875" y="1857375"/>
            <a:ext cx="6481763" cy="4103688"/>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algn="ctr">
              <a:spcBef>
                <a:spcPct val="20000"/>
              </a:spcBef>
              <a:buFontTx/>
              <a:buChar char="•"/>
            </a:pPr>
            <a:endParaRPr lang="en-US" altLang="zh-CN" sz="1600"/>
          </a:p>
        </p:txBody>
      </p:sp>
      <p:sp>
        <p:nvSpPr>
          <p:cNvPr id="1432592" name="Text Box 27"/>
          <p:cNvSpPr txBox="1">
            <a:spLocks noChangeArrowheads="1"/>
          </p:cNvSpPr>
          <p:nvPr/>
        </p:nvSpPr>
        <p:spPr bwMode="auto">
          <a:xfrm>
            <a:off x="5400675" y="2144713"/>
            <a:ext cx="735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tLang="zh-CN" sz="2000" b="1"/>
              <a:t>SOA</a:t>
            </a:r>
          </a:p>
        </p:txBody>
      </p:sp>
      <p:pic>
        <p:nvPicPr>
          <p:cNvPr id="1432593" name="Picture 31" descr="See full size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3" y="4160838"/>
            <a:ext cx="500062" cy="412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2594" name="AutoShape 33" descr="http://images.google.com/imgres?imgurl=http://www.kf6nvr.net/blog/WindowsLiveWriter/HowDidIMissAmazonEC2_AE3E/aws_logo13.jpg&amp;imgrefurl=http://www.kf6nvr.net/blog/archives/2007_03.html&amp;usg=__mSdRMDlftAHvK92FTdXNscnVxww=&amp;h=72&amp;w=183&amp;sz=10&amp;hl=en&amp;start=2&amp;sig2=iMhD0WtNXPDqzyO2zFKDYA&amp;tbnid=YorqmaUyyGbkRM:&amp;tbnh=40&amp;tbnw=102&amp;ei=CfhGSYHMG93dtgf6oaWSDg&amp;prev=/images%3Fq%3DAmazon%2BEC2%2BLogo%26hl%3Den%26safe%3Doff%26sa%3D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buFontTx/>
              <a:buChar char="•"/>
            </a:pPr>
            <a:endParaRPr lang="en-US" altLang="zh-CN" sz="1600"/>
          </a:p>
        </p:txBody>
      </p:sp>
      <p:sp>
        <p:nvSpPr>
          <p:cNvPr id="1432595" name="AutoShape 35" descr="http://images.google.com/imgres?imgurl=http://www.kf6nvr.net/blog/WindowsLiveWriter/HowDidIMissAmazonEC2_AE3E/aws_logo13.jpg&amp;imgrefurl=http://www.kf6nvr.net/blog/archives/2007_03.html&amp;usg=__mSdRMDlftAHvK92FTdXNscnVxww=&amp;h=72&amp;w=183&amp;sz=10&amp;hl=en&amp;start=2&amp;sig2=iMhD0WtNXPDqzyO2zFKDYA&amp;tbnid=YorqmaUyyGbkRM:&amp;tbnh=40&amp;tbnw=102&amp;ei=CfhGSYHMG93dtgf6oaWSDg&amp;prev=/images%3Fq%3DAmazon%2BEC2%2BLogo%26hl%3Den%26safe%3Doff%26sa%3D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buFontTx/>
              <a:buChar char="•"/>
            </a:pPr>
            <a:endParaRPr lang="en-US" altLang="zh-CN" sz="1600"/>
          </a:p>
        </p:txBody>
      </p:sp>
      <p:sp>
        <p:nvSpPr>
          <p:cNvPr id="1432596" name="AutoShape 37" descr="http://images.google.com/imgres?imgurl=http://www.cosmicsitcom.com/Cosmic_Sitcom/Blog/Entries/2008/3/2_Best_Web_2.0_Applications_files/amaxon-web-services-logo.png&amp;imgrefurl=http://www.cosmicsitcom.com/Cosmic_Sitcom/Blog/Entries/2008/3/2_Best_Web_2.0_Applications.html&amp;usg=__w5mQpjLBn19iCYMslJAQf22vYd4=&amp;h=86&amp;w=173&amp;sz=7&amp;hl=en&amp;start=1&amp;sig2=8oQeLwBA8V-x_b0g722I_A&amp;tbnid=tghydifQ3J4-MM:&amp;tbnh=50&amp;tbnw=100&amp;ei=CfhGSYHMG93dtgf6oaWSDg&amp;prev=/images%3Fq%3DAmazon%2BEC2%2BLogo%26hl%3Den%26safe%3Doff%26sa%3D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buFontTx/>
              <a:buChar char="•"/>
            </a:pPr>
            <a:endParaRPr lang="en-US" altLang="zh-CN" sz="1600"/>
          </a:p>
        </p:txBody>
      </p:sp>
      <p:sp>
        <p:nvSpPr>
          <p:cNvPr id="1432597" name="AutoShape 39" descr="http://images.google.com/imgres?imgurl=http://www.cosmicsitcom.com/Cosmic_Sitcom/Blog/Entries/2008/3/2_Best_Web_2.0_Applications_files/amaxon-web-services-logo.png&amp;imgrefurl=http://www.cosmicsitcom.com/Cosmic_Sitcom/Blog/Entries/2008/3/2_Best_Web_2.0_Applications.html&amp;usg=__w5mQpjLBn19iCYMslJAQf22vYd4=&amp;h=86&amp;w=173&amp;sz=7&amp;hl=en&amp;start=1&amp;sig2=8oQeLwBA8V-x_b0g722I_A&amp;tbnid=tghydifQ3J4-MM:&amp;tbnh=50&amp;tbnw=100&amp;ei=CfhGSYHMG93dtgf6oaWSDg&amp;prev=/images%3Fq%3DAmazon%2BEC2%2BLogo%26hl%3Den%26safe%3Doff%26sa%3D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spcBef>
                <a:spcPct val="20000"/>
              </a:spcBef>
              <a:buFontTx/>
              <a:buChar char="•"/>
            </a:pPr>
            <a:endParaRPr lang="en-US" altLang="zh-CN" sz="1600"/>
          </a:p>
        </p:txBody>
      </p:sp>
      <p:pic>
        <p:nvPicPr>
          <p:cNvPr id="1432598" name="Picture 41" descr="http://www.cosmicsitcom.com/Cosmic_Sitcom/Blog/Entries/2008/3/2_Best_Web_2.0_Applications_files/amaxon-web-services-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5863" y="4732338"/>
            <a:ext cx="642937" cy="319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2599" name="Picture 43" descr="http://www.fmwonline.com/Conferences/2007/Xignite-Logo.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2988" y="3732213"/>
            <a:ext cx="9286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2600" name="Text Box 27"/>
          <p:cNvSpPr txBox="1">
            <a:spLocks noChangeArrowheads="1"/>
          </p:cNvSpPr>
          <p:nvPr/>
        </p:nvSpPr>
        <p:spPr bwMode="auto">
          <a:xfrm>
            <a:off x="6858000" y="2214563"/>
            <a:ext cx="185737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r>
              <a:rPr lang="en-US" altLang="zh-CN" sz="2000" b="1"/>
              <a:t>Cloud Resources</a:t>
            </a:r>
          </a:p>
        </p:txBody>
      </p:sp>
    </p:spTree>
  </p:cSld>
  <p:clrMapOvr>
    <a:masterClrMapping/>
  </p:clrMapOvr>
  <p:transition advTm="55290"/>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62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9411BF8-1CA7-114B-989D-26BE46F8641C}" type="slidenum">
              <a:rPr lang="en-US" altLang="zh-CN" sz="1200">
                <a:latin typeface="Garamond" charset="0"/>
              </a:rPr>
              <a:pPr eaLnBrk="1" hangingPunct="1"/>
              <a:t>733</a:t>
            </a:fld>
            <a:endParaRPr lang="en-US" altLang="zh-CN" sz="1200">
              <a:latin typeface="Garamond" charset="0"/>
            </a:endParaRPr>
          </a:p>
        </p:txBody>
      </p:sp>
      <p:sp>
        <p:nvSpPr>
          <p:cNvPr id="1434626" name="Title 1"/>
          <p:cNvSpPr>
            <a:spLocks noGrp="1"/>
          </p:cNvSpPr>
          <p:nvPr>
            <p:ph type="title" idx="4294967295"/>
          </p:nvPr>
        </p:nvSpPr>
        <p:spPr>
          <a:xfrm>
            <a:off x="0" y="277813"/>
            <a:ext cx="8229600" cy="1139825"/>
          </a:xfrm>
        </p:spPr>
        <p:txBody>
          <a:bodyPr anchor="ctr"/>
          <a:lstStyle/>
          <a:p>
            <a:pPr algn="ctr" eaLnBrk="1" hangingPunct="1"/>
            <a:r>
              <a:rPr lang="en-US" altLang="zh-CN">
                <a:latin typeface="Garamond" charset="0"/>
                <a:ea typeface="宋体" charset="0"/>
              </a:rPr>
              <a:t>IT is Skeptical</a:t>
            </a:r>
          </a:p>
        </p:txBody>
      </p:sp>
      <p:sp>
        <p:nvSpPr>
          <p:cNvPr id="1434627" name="Content Placeholder 2"/>
          <p:cNvSpPr>
            <a:spLocks noGrp="1"/>
          </p:cNvSpPr>
          <p:nvPr>
            <p:ph idx="4294967295"/>
          </p:nvPr>
        </p:nvSpPr>
        <p:spPr>
          <a:xfrm>
            <a:off x="5029200" y="1600200"/>
            <a:ext cx="4114800" cy="4530725"/>
          </a:xfrm>
        </p:spPr>
        <p:txBody>
          <a:bodyPr/>
          <a:lstStyle/>
          <a:p>
            <a:pPr eaLnBrk="1" hangingPunct="1"/>
            <a:r>
              <a:rPr lang="en-US" altLang="zh-CN" sz="2100">
                <a:latin typeface="Arial" charset="0"/>
                <a:ea typeface="宋体" charset="0"/>
              </a:rPr>
              <a:t>Enterprise IT is understandably skittish about cloud computing.</a:t>
            </a:r>
          </a:p>
          <a:p>
            <a:pPr eaLnBrk="1" hangingPunct="1"/>
            <a:r>
              <a:rPr lang="en-US" altLang="zh-CN" sz="2100">
                <a:latin typeface="Arial" charset="0"/>
                <a:ea typeface="宋体" charset="0"/>
              </a:rPr>
              <a:t>However, many of the cloud computing resources out there will actually provide better service than on-premise.</a:t>
            </a:r>
          </a:p>
          <a:p>
            <a:pPr eaLnBrk="1" hangingPunct="1"/>
            <a:r>
              <a:rPr lang="en-US" altLang="zh-CN" sz="2100">
                <a:latin typeface="Arial" charset="0"/>
                <a:ea typeface="宋体" charset="0"/>
              </a:rPr>
              <a:t>Security and performance are still issues.</a:t>
            </a:r>
          </a:p>
        </p:txBody>
      </p:sp>
      <p:sp>
        <p:nvSpPr>
          <p:cNvPr id="143462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4CD247AC-C523-5646-80C5-688E4292DF22}" type="slidenum">
              <a:rPr lang="en-US" altLang="zh-CN" sz="1200">
                <a:latin typeface="Garamond" charset="0"/>
              </a:rPr>
              <a:pPr algn="r" eaLnBrk="1" hangingPunct="1"/>
              <a:t>733</a:t>
            </a:fld>
            <a:endParaRPr lang="en-US" altLang="zh-CN" sz="1200">
              <a:latin typeface="Garamond" charset="0"/>
            </a:endParaRPr>
          </a:p>
        </p:txBody>
      </p:sp>
      <p:sp>
        <p:nvSpPr>
          <p:cNvPr id="1434629" name="Slide Number Placeholder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endParaRPr lang="en-US" altLang="zh-CN" sz="1400">
              <a:solidFill>
                <a:srgbClr val="C0C0C0"/>
              </a:solidFill>
            </a:endParaRPr>
          </a:p>
          <a:p>
            <a:pPr algn="r" eaLnBrk="1" hangingPunct="1"/>
            <a:fld id="{5E4937CF-3F58-B949-9C5D-7B34A5B7009F}" type="slidenum">
              <a:rPr lang="en-US" altLang="zh-CN" sz="1400">
                <a:solidFill>
                  <a:srgbClr val="C0C0C0"/>
                </a:solidFill>
              </a:rPr>
              <a:pPr algn="r" eaLnBrk="1" hangingPunct="1"/>
              <a:t>733</a:t>
            </a:fld>
            <a:endParaRPr lang="en-US" altLang="zh-CN" sz="1400">
              <a:solidFill>
                <a:srgbClr val="C0C0C0"/>
              </a:solidFill>
            </a:endParaRPr>
          </a:p>
        </p:txBody>
      </p:sp>
      <p:pic>
        <p:nvPicPr>
          <p:cNvPr id="1434630" name="Picture 6" descr="C:\Users\David\AppData\Local\Microsoft\Windows\Temporary Internet Files\Content.IE5\OT3CMZZQ\MCj02934940000[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1625600"/>
            <a:ext cx="2757487" cy="408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advTm="213250"/>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67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D4F943F-A717-D143-84EC-186387DD5ADE}" type="slidenum">
              <a:rPr lang="en-US" altLang="zh-CN" sz="1200">
                <a:latin typeface="Garamond" charset="0"/>
              </a:rPr>
              <a:pPr eaLnBrk="1" hangingPunct="1"/>
              <a:t>734</a:t>
            </a:fld>
            <a:endParaRPr lang="en-US" altLang="zh-CN" sz="1200">
              <a:latin typeface="Garamond" charset="0"/>
            </a:endParaRPr>
          </a:p>
        </p:txBody>
      </p:sp>
      <p:sp>
        <p:nvSpPr>
          <p:cNvPr id="1436674" name="Title 1"/>
          <p:cNvSpPr>
            <a:spLocks noGrp="1"/>
          </p:cNvSpPr>
          <p:nvPr>
            <p:ph type="title" idx="4294967295"/>
          </p:nvPr>
        </p:nvSpPr>
        <p:spPr>
          <a:xfrm>
            <a:off x="0" y="277813"/>
            <a:ext cx="8229600" cy="1139825"/>
          </a:xfrm>
        </p:spPr>
        <p:txBody>
          <a:bodyPr anchor="ctr"/>
          <a:lstStyle/>
          <a:p>
            <a:pPr algn="ctr" eaLnBrk="1" hangingPunct="1"/>
            <a:r>
              <a:rPr lang="en-US" altLang="zh-CN">
                <a:latin typeface="Garamond" charset="0"/>
                <a:ea typeface="宋体" charset="0"/>
              </a:rPr>
              <a:t>However, Not So Fast</a:t>
            </a:r>
          </a:p>
        </p:txBody>
      </p:sp>
      <p:sp>
        <p:nvSpPr>
          <p:cNvPr id="1436675" name="Content Placeholder 2"/>
          <p:cNvSpPr>
            <a:spLocks noGrp="1"/>
          </p:cNvSpPr>
          <p:nvPr>
            <p:ph idx="4294967295"/>
          </p:nvPr>
        </p:nvSpPr>
        <p:spPr>
          <a:xfrm>
            <a:off x="5029200" y="1643063"/>
            <a:ext cx="4114800" cy="4525962"/>
          </a:xfrm>
        </p:spPr>
        <p:txBody>
          <a:bodyPr/>
          <a:lstStyle/>
          <a:p>
            <a:pPr eaLnBrk="1" hangingPunct="1"/>
            <a:r>
              <a:rPr lang="en-US" altLang="zh-CN">
                <a:latin typeface="Arial" charset="0"/>
                <a:ea typeface="宋体" charset="0"/>
              </a:rPr>
              <a:t>Not all computing resources should exist in the clouds.</a:t>
            </a:r>
          </a:p>
          <a:p>
            <a:pPr eaLnBrk="1" hangingPunct="1"/>
            <a:r>
              <a:rPr lang="en-US" altLang="zh-CN">
                <a:latin typeface="Arial" charset="0"/>
                <a:ea typeface="宋体" charset="0"/>
              </a:rPr>
              <a:t>Cloud computing is not always cost effective.</a:t>
            </a:r>
          </a:p>
          <a:p>
            <a:pPr eaLnBrk="1" hangingPunct="1"/>
            <a:r>
              <a:rPr lang="en-US" altLang="zh-CN">
                <a:latin typeface="Arial" charset="0"/>
                <a:ea typeface="宋体" charset="0"/>
              </a:rPr>
              <a:t>Do your homework before making the move.</a:t>
            </a:r>
          </a:p>
        </p:txBody>
      </p:sp>
      <p:sp>
        <p:nvSpPr>
          <p:cNvPr id="1436676"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8E546A8-6C35-7B41-B952-BA93DA4FA06E}" type="slidenum">
              <a:rPr lang="en-US" altLang="zh-CN" sz="1200">
                <a:latin typeface="Garamond" charset="0"/>
              </a:rPr>
              <a:pPr algn="r" eaLnBrk="1" hangingPunct="1"/>
              <a:t>734</a:t>
            </a:fld>
            <a:endParaRPr lang="en-US" altLang="zh-CN" sz="1200">
              <a:latin typeface="Garamond" charset="0"/>
            </a:endParaRPr>
          </a:p>
        </p:txBody>
      </p:sp>
      <p:sp>
        <p:nvSpPr>
          <p:cNvPr id="1436677" name="Slide Number Placeholder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endParaRPr lang="en-US" altLang="zh-CN" sz="1400">
              <a:solidFill>
                <a:srgbClr val="C0C0C0"/>
              </a:solidFill>
            </a:endParaRPr>
          </a:p>
          <a:p>
            <a:pPr algn="r" eaLnBrk="1" hangingPunct="1"/>
            <a:fld id="{DE20EB86-E800-4843-85E3-EAC79110C18F}" type="slidenum">
              <a:rPr lang="en-US" altLang="zh-CN" sz="1400">
                <a:solidFill>
                  <a:srgbClr val="C0C0C0"/>
                </a:solidFill>
              </a:rPr>
              <a:pPr algn="r" eaLnBrk="1" hangingPunct="1"/>
              <a:t>734</a:t>
            </a:fld>
            <a:endParaRPr lang="en-US" altLang="zh-CN" sz="1400">
              <a:solidFill>
                <a:srgbClr val="C0C0C0"/>
              </a:solidFill>
            </a:endParaRPr>
          </a:p>
        </p:txBody>
      </p:sp>
      <p:pic>
        <p:nvPicPr>
          <p:cNvPr id="1436678" name="Picture 2" descr="C:\Users\David\AppData\Local\Microsoft\Windows\Temporary Internet Files\Content.IE5\WEWNCQW1\MPj0386109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2078038"/>
            <a:ext cx="2419350"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advTm="112900"/>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872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97B4038-E7B8-F840-A873-5CE2E675701C}" type="slidenum">
              <a:rPr lang="en-US" altLang="zh-CN" sz="1200">
                <a:latin typeface="Garamond" charset="0"/>
              </a:rPr>
              <a:pPr eaLnBrk="1" hangingPunct="1"/>
              <a:t>735</a:t>
            </a:fld>
            <a:endParaRPr lang="en-US" altLang="zh-CN" sz="1200">
              <a:latin typeface="Garamond" charset="0"/>
            </a:endParaRPr>
          </a:p>
        </p:txBody>
      </p:sp>
      <p:sp>
        <p:nvSpPr>
          <p:cNvPr id="1438722" name="Title 1"/>
          <p:cNvSpPr>
            <a:spLocks noGrp="1"/>
          </p:cNvSpPr>
          <p:nvPr>
            <p:ph type="title" idx="4294967295"/>
          </p:nvPr>
        </p:nvSpPr>
        <p:spPr>
          <a:xfrm>
            <a:off x="0" y="277813"/>
            <a:ext cx="8229600" cy="1139825"/>
          </a:xfrm>
        </p:spPr>
        <p:txBody>
          <a:bodyPr anchor="ctr"/>
          <a:lstStyle/>
          <a:p>
            <a:pPr eaLnBrk="1" hangingPunct="1"/>
            <a:r>
              <a:rPr lang="en-US" altLang="zh-CN">
                <a:latin typeface="Garamond" charset="0"/>
                <a:ea typeface="宋体" charset="0"/>
              </a:rPr>
              <a:t>When Cloud Computing may be a Fit</a:t>
            </a:r>
          </a:p>
        </p:txBody>
      </p:sp>
      <p:sp>
        <p:nvSpPr>
          <p:cNvPr id="1438723" name="Content Placeholder 2"/>
          <p:cNvSpPr>
            <a:spLocks noGrp="1"/>
          </p:cNvSpPr>
          <p:nvPr>
            <p:ph idx="4294967295"/>
          </p:nvPr>
        </p:nvSpPr>
        <p:spPr>
          <a:xfrm>
            <a:off x="0" y="1600200"/>
            <a:ext cx="8229600" cy="4530725"/>
          </a:xfrm>
        </p:spPr>
        <p:txBody>
          <a:bodyPr/>
          <a:lstStyle/>
          <a:p>
            <a:pPr eaLnBrk="1" hangingPunct="1"/>
            <a:r>
              <a:rPr lang="en-US" altLang="zh-CN" sz="2600">
                <a:latin typeface="Arial" charset="0"/>
                <a:ea typeface="宋体" charset="0"/>
              </a:rPr>
              <a:t>When the processes, applications, and data are largely independent.</a:t>
            </a:r>
          </a:p>
          <a:p>
            <a:pPr eaLnBrk="1" hangingPunct="1"/>
            <a:r>
              <a:rPr lang="en-US" altLang="zh-CN" sz="2600">
                <a:latin typeface="Arial" charset="0"/>
                <a:ea typeface="宋体" charset="0"/>
              </a:rPr>
              <a:t>When the points of integration are well defined.</a:t>
            </a:r>
          </a:p>
          <a:p>
            <a:pPr eaLnBrk="1" hangingPunct="1"/>
            <a:r>
              <a:rPr lang="en-US" altLang="zh-CN" sz="2600">
                <a:latin typeface="Arial" charset="0"/>
                <a:ea typeface="宋体" charset="0"/>
              </a:rPr>
              <a:t>When a lower level of security will work just fine. </a:t>
            </a:r>
          </a:p>
          <a:p>
            <a:pPr eaLnBrk="1" hangingPunct="1"/>
            <a:r>
              <a:rPr lang="en-US" altLang="zh-CN" sz="2600">
                <a:latin typeface="Arial" charset="0"/>
                <a:ea typeface="宋体" charset="0"/>
              </a:rPr>
              <a:t>When the core internal enterprise architecture is healthy.</a:t>
            </a:r>
          </a:p>
          <a:p>
            <a:pPr eaLnBrk="1" hangingPunct="1"/>
            <a:r>
              <a:rPr lang="en-US" altLang="zh-CN" sz="2600">
                <a:latin typeface="Arial" charset="0"/>
                <a:ea typeface="宋体" charset="0"/>
              </a:rPr>
              <a:t>When the Web is the desired platform.</a:t>
            </a:r>
          </a:p>
          <a:p>
            <a:pPr eaLnBrk="1" hangingPunct="1"/>
            <a:r>
              <a:rPr lang="en-US" altLang="zh-CN" sz="2600">
                <a:latin typeface="Arial" charset="0"/>
                <a:ea typeface="宋体" charset="0"/>
              </a:rPr>
              <a:t>When cost is an issue.</a:t>
            </a:r>
          </a:p>
          <a:p>
            <a:pPr eaLnBrk="1" hangingPunct="1"/>
            <a:r>
              <a:rPr lang="en-US" altLang="zh-CN" sz="2600">
                <a:latin typeface="Arial" charset="0"/>
                <a:ea typeface="宋体" charset="0"/>
              </a:rPr>
              <a:t>When the applications are new.      </a:t>
            </a:r>
          </a:p>
          <a:p>
            <a:pPr eaLnBrk="1" hangingPunct="1"/>
            <a:endParaRPr lang="en-US" altLang="zh-CN" sz="2600">
              <a:latin typeface="Arial" charset="0"/>
              <a:ea typeface="宋体" charset="0"/>
            </a:endParaRPr>
          </a:p>
        </p:txBody>
      </p:sp>
      <p:sp>
        <p:nvSpPr>
          <p:cNvPr id="1438724"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1A6C3C23-3FB5-1D41-9E54-01F9F95210B1}" type="slidenum">
              <a:rPr lang="en-US" altLang="zh-CN" sz="1200">
                <a:latin typeface="Garamond" charset="0"/>
              </a:rPr>
              <a:pPr algn="r" eaLnBrk="1" hangingPunct="1"/>
              <a:t>735</a:t>
            </a:fld>
            <a:endParaRPr lang="en-US" altLang="zh-CN" sz="1200">
              <a:latin typeface="Garamond" charset="0"/>
            </a:endParaRPr>
          </a:p>
        </p:txBody>
      </p:sp>
      <p:sp>
        <p:nvSpPr>
          <p:cNvPr id="1438725" name="Slide Number Placeholder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endParaRPr lang="en-US" altLang="zh-CN" sz="1400">
              <a:solidFill>
                <a:srgbClr val="C0C0C0"/>
              </a:solidFill>
            </a:endParaRPr>
          </a:p>
          <a:p>
            <a:pPr algn="r" eaLnBrk="1" hangingPunct="1"/>
            <a:fld id="{ADCA9210-C4B3-CE4F-8A25-28BA17CE52F8}" type="slidenum">
              <a:rPr lang="en-US" altLang="zh-CN" sz="1400">
                <a:solidFill>
                  <a:srgbClr val="C0C0C0"/>
                </a:solidFill>
              </a:rPr>
              <a:pPr algn="r" eaLnBrk="1" hangingPunct="1"/>
              <a:t>735</a:t>
            </a:fld>
            <a:endParaRPr lang="en-US" altLang="zh-CN" sz="1400">
              <a:solidFill>
                <a:srgbClr val="C0C0C0"/>
              </a:solidFill>
            </a:endParaRPr>
          </a:p>
        </p:txBody>
      </p:sp>
    </p:spTree>
  </p:cSld>
  <p:clrMapOvr>
    <a:masterClrMapping/>
  </p:clrMapOvr>
  <p:transition advTm="258291"/>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76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1B3E9B0-AE02-3C41-A69F-B52CF238C2A8}" type="slidenum">
              <a:rPr lang="en-US" altLang="zh-CN" sz="1200">
                <a:latin typeface="Garamond" charset="0"/>
              </a:rPr>
              <a:pPr eaLnBrk="1" hangingPunct="1"/>
              <a:t>736</a:t>
            </a:fld>
            <a:endParaRPr lang="en-US" altLang="zh-CN" sz="1200">
              <a:latin typeface="Garamond" charset="0"/>
            </a:endParaRPr>
          </a:p>
        </p:txBody>
      </p:sp>
      <p:sp>
        <p:nvSpPr>
          <p:cNvPr id="1440770" name="Title 1"/>
          <p:cNvSpPr>
            <a:spLocks noGrp="1"/>
          </p:cNvSpPr>
          <p:nvPr>
            <p:ph type="title" idx="4294967295"/>
          </p:nvPr>
        </p:nvSpPr>
        <p:spPr>
          <a:xfrm>
            <a:off x="0" y="277813"/>
            <a:ext cx="8229600" cy="1139825"/>
          </a:xfrm>
        </p:spPr>
        <p:txBody>
          <a:bodyPr anchor="ctr"/>
          <a:lstStyle/>
          <a:p>
            <a:pPr eaLnBrk="1" hangingPunct="1"/>
            <a:r>
              <a:rPr lang="en-US" altLang="zh-CN">
                <a:latin typeface="Garamond" charset="0"/>
                <a:ea typeface="宋体" charset="0"/>
              </a:rPr>
              <a:t>When Cloud Computing may not a Fit</a:t>
            </a:r>
          </a:p>
        </p:txBody>
      </p:sp>
      <p:sp>
        <p:nvSpPr>
          <p:cNvPr id="1440771" name="Content Placeholder 2"/>
          <p:cNvSpPr>
            <a:spLocks noGrp="1"/>
          </p:cNvSpPr>
          <p:nvPr>
            <p:ph idx="4294967295"/>
          </p:nvPr>
        </p:nvSpPr>
        <p:spPr>
          <a:xfrm>
            <a:off x="0" y="1600200"/>
            <a:ext cx="8229600" cy="4530725"/>
          </a:xfrm>
        </p:spPr>
        <p:txBody>
          <a:bodyPr/>
          <a:lstStyle/>
          <a:p>
            <a:pPr eaLnBrk="1" hangingPunct="1"/>
            <a:r>
              <a:rPr lang="en-US" altLang="zh-CN" sz="2600">
                <a:latin typeface="Arial" charset="0"/>
                <a:ea typeface="宋体" charset="0"/>
              </a:rPr>
              <a:t>When the processes, applications, and data are largely coupled.</a:t>
            </a:r>
          </a:p>
          <a:p>
            <a:pPr eaLnBrk="1" hangingPunct="1"/>
            <a:r>
              <a:rPr lang="en-US" altLang="zh-CN" sz="2600">
                <a:latin typeface="Arial" charset="0"/>
                <a:ea typeface="宋体" charset="0"/>
              </a:rPr>
              <a:t>When the points of integration are not well defined.</a:t>
            </a:r>
          </a:p>
          <a:p>
            <a:pPr eaLnBrk="1" hangingPunct="1"/>
            <a:r>
              <a:rPr lang="en-US" altLang="zh-CN" sz="2600">
                <a:latin typeface="Arial" charset="0"/>
                <a:ea typeface="宋体" charset="0"/>
              </a:rPr>
              <a:t>When a high level of security is required. </a:t>
            </a:r>
          </a:p>
          <a:p>
            <a:pPr eaLnBrk="1" hangingPunct="1"/>
            <a:r>
              <a:rPr lang="en-US" altLang="zh-CN" sz="2600">
                <a:latin typeface="Arial" charset="0"/>
                <a:ea typeface="宋体" charset="0"/>
              </a:rPr>
              <a:t>When the core internal enterprise architecture needs work.</a:t>
            </a:r>
          </a:p>
          <a:p>
            <a:pPr eaLnBrk="1" hangingPunct="1"/>
            <a:r>
              <a:rPr lang="en-US" altLang="zh-CN" sz="2600">
                <a:latin typeface="Arial" charset="0"/>
                <a:ea typeface="宋体" charset="0"/>
              </a:rPr>
              <a:t>When the application requires a native interface.</a:t>
            </a:r>
          </a:p>
          <a:p>
            <a:pPr eaLnBrk="1" hangingPunct="1"/>
            <a:r>
              <a:rPr lang="en-US" altLang="zh-CN" sz="2600">
                <a:latin typeface="Arial" charset="0"/>
                <a:ea typeface="宋体" charset="0"/>
              </a:rPr>
              <a:t>When cost is an issue.</a:t>
            </a:r>
          </a:p>
          <a:p>
            <a:pPr eaLnBrk="1" hangingPunct="1"/>
            <a:r>
              <a:rPr lang="en-US" altLang="zh-CN" sz="2600">
                <a:latin typeface="Arial" charset="0"/>
                <a:ea typeface="宋体" charset="0"/>
              </a:rPr>
              <a:t>When the application is legacy.      </a:t>
            </a:r>
          </a:p>
          <a:p>
            <a:pPr eaLnBrk="1" hangingPunct="1"/>
            <a:endParaRPr lang="en-US" altLang="zh-CN" sz="2600">
              <a:latin typeface="Arial" charset="0"/>
              <a:ea typeface="宋体" charset="0"/>
            </a:endParaRPr>
          </a:p>
        </p:txBody>
      </p:sp>
      <p:sp>
        <p:nvSpPr>
          <p:cNvPr id="1440772"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EE6BE41-5148-EF47-9ACC-AEB4D24FDA88}" type="slidenum">
              <a:rPr lang="en-US" altLang="zh-CN" sz="1200">
                <a:latin typeface="Garamond" charset="0"/>
              </a:rPr>
              <a:pPr algn="r" eaLnBrk="1" hangingPunct="1"/>
              <a:t>736</a:t>
            </a:fld>
            <a:endParaRPr lang="en-US" altLang="zh-CN" sz="1200">
              <a:latin typeface="Garamond" charset="0"/>
            </a:endParaRPr>
          </a:p>
        </p:txBody>
      </p:sp>
      <p:sp>
        <p:nvSpPr>
          <p:cNvPr id="1440773" name="Slide Number Placeholder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endParaRPr lang="en-US" altLang="zh-CN" sz="1400">
              <a:solidFill>
                <a:srgbClr val="C0C0C0"/>
              </a:solidFill>
            </a:endParaRPr>
          </a:p>
          <a:p>
            <a:pPr algn="r" eaLnBrk="1" hangingPunct="1"/>
            <a:fld id="{CE5FF50D-47E9-934E-8443-397E6475AF18}" type="slidenum">
              <a:rPr lang="en-US" altLang="zh-CN" sz="1400">
                <a:solidFill>
                  <a:srgbClr val="C0C0C0"/>
                </a:solidFill>
              </a:rPr>
              <a:pPr algn="r" eaLnBrk="1" hangingPunct="1"/>
              <a:t>736</a:t>
            </a:fld>
            <a:endParaRPr lang="en-US" altLang="zh-CN" sz="1400">
              <a:solidFill>
                <a:srgbClr val="C0C0C0"/>
              </a:solidFill>
            </a:endParaRPr>
          </a:p>
        </p:txBody>
      </p:sp>
    </p:spTree>
  </p:cSld>
  <p:clrMapOvr>
    <a:masterClrMapping/>
  </p:clrMapOvr>
  <p:transition advTm="236560"/>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2817"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10CF62B-9682-F448-B7F2-569208C3D7F3}" type="slidenum">
              <a:rPr lang="en-US" altLang="zh-CN" sz="1200">
                <a:latin typeface="Garamond" charset="0"/>
              </a:rPr>
              <a:pPr eaLnBrk="1" hangingPunct="1"/>
              <a:t>737</a:t>
            </a:fld>
            <a:endParaRPr lang="en-US" altLang="zh-CN" sz="1200">
              <a:latin typeface="Garamond" charset="0"/>
            </a:endParaRPr>
          </a:p>
        </p:txBody>
      </p:sp>
      <p:sp>
        <p:nvSpPr>
          <p:cNvPr id="1442818" name="Title 1"/>
          <p:cNvSpPr>
            <a:spLocks noGrp="1"/>
          </p:cNvSpPr>
          <p:nvPr>
            <p:ph type="title" idx="4294967295"/>
          </p:nvPr>
        </p:nvSpPr>
        <p:spPr>
          <a:xfrm>
            <a:off x="0" y="277813"/>
            <a:ext cx="8229600" cy="1139825"/>
          </a:xfrm>
        </p:spPr>
        <p:txBody>
          <a:bodyPr anchor="ctr"/>
          <a:lstStyle/>
          <a:p>
            <a:pPr algn="ctr" eaLnBrk="1" hangingPunct="1"/>
            <a:r>
              <a:rPr lang="en-US" altLang="zh-CN">
                <a:latin typeface="Garamond" charset="0"/>
                <a:ea typeface="宋体" charset="0"/>
              </a:rPr>
              <a:t>Start with the Architecture</a:t>
            </a:r>
          </a:p>
        </p:txBody>
      </p:sp>
      <p:sp>
        <p:nvSpPr>
          <p:cNvPr id="1442819" name="Content Placeholder 2"/>
          <p:cNvSpPr>
            <a:spLocks noGrp="1"/>
          </p:cNvSpPr>
          <p:nvPr>
            <p:ph idx="4294967295"/>
          </p:nvPr>
        </p:nvSpPr>
        <p:spPr>
          <a:xfrm>
            <a:off x="5572125" y="1600200"/>
            <a:ext cx="3571875" cy="4262438"/>
          </a:xfrm>
        </p:spPr>
        <p:txBody>
          <a:bodyPr/>
          <a:lstStyle/>
          <a:p>
            <a:pPr eaLnBrk="1" hangingPunct="1">
              <a:lnSpc>
                <a:spcPct val="90000"/>
              </a:lnSpc>
              <a:buFont typeface="Wingdings" charset="0"/>
              <a:buNone/>
            </a:pPr>
            <a:r>
              <a:rPr lang="en-US" altLang="zh-CN" sz="2600" b="1">
                <a:latin typeface="Arial" charset="0"/>
                <a:ea typeface="宋体" charset="0"/>
              </a:rPr>
              <a:t>Understand:</a:t>
            </a:r>
          </a:p>
          <a:p>
            <a:pPr eaLnBrk="1" hangingPunct="1">
              <a:lnSpc>
                <a:spcPct val="90000"/>
              </a:lnSpc>
              <a:buFont typeface="Wingdings" charset="0"/>
              <a:buNone/>
            </a:pPr>
            <a:endParaRPr lang="en-US" altLang="zh-CN" sz="2600" b="1">
              <a:latin typeface="Arial" charset="0"/>
              <a:ea typeface="宋体" charset="0"/>
            </a:endParaRPr>
          </a:p>
          <a:p>
            <a:pPr eaLnBrk="1" hangingPunct="1">
              <a:lnSpc>
                <a:spcPct val="90000"/>
              </a:lnSpc>
            </a:pPr>
            <a:r>
              <a:rPr lang="en-US" altLang="zh-CN" sz="2100">
                <a:latin typeface="Arial" charset="0"/>
                <a:ea typeface="宋体" charset="0"/>
              </a:rPr>
              <a:t>Business drivers</a:t>
            </a:r>
          </a:p>
          <a:p>
            <a:pPr eaLnBrk="1" hangingPunct="1">
              <a:lnSpc>
                <a:spcPct val="90000"/>
              </a:lnSpc>
            </a:pPr>
            <a:r>
              <a:rPr lang="en-US" altLang="zh-CN" sz="2100">
                <a:latin typeface="Arial" charset="0"/>
                <a:ea typeface="宋体" charset="0"/>
              </a:rPr>
              <a:t>Information under management</a:t>
            </a:r>
          </a:p>
          <a:p>
            <a:pPr eaLnBrk="1" hangingPunct="1">
              <a:lnSpc>
                <a:spcPct val="90000"/>
              </a:lnSpc>
            </a:pPr>
            <a:r>
              <a:rPr lang="en-US" altLang="zh-CN" sz="2100">
                <a:latin typeface="Arial" charset="0"/>
                <a:ea typeface="宋体" charset="0"/>
              </a:rPr>
              <a:t>Existing services under management</a:t>
            </a:r>
          </a:p>
          <a:p>
            <a:pPr eaLnBrk="1" hangingPunct="1">
              <a:lnSpc>
                <a:spcPct val="90000"/>
              </a:lnSpc>
            </a:pPr>
            <a:r>
              <a:rPr lang="en-US" altLang="zh-CN" sz="2100">
                <a:latin typeface="Arial" charset="0"/>
                <a:ea typeface="宋体" charset="0"/>
              </a:rPr>
              <a:t>Core business processes</a:t>
            </a:r>
          </a:p>
        </p:txBody>
      </p:sp>
      <p:sp>
        <p:nvSpPr>
          <p:cNvPr id="1442820" name="Slide Number Placeholder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697F80BA-1F0A-984E-B15E-750F1982A7DC}" type="slidenum">
              <a:rPr lang="en-US" altLang="zh-CN" sz="1200">
                <a:latin typeface="Garamond" charset="0"/>
              </a:rPr>
              <a:pPr algn="r" eaLnBrk="1" hangingPunct="1"/>
              <a:t>737</a:t>
            </a:fld>
            <a:endParaRPr lang="en-US" altLang="zh-CN" sz="1200">
              <a:latin typeface="Garamond" charset="0"/>
            </a:endParaRPr>
          </a:p>
        </p:txBody>
      </p:sp>
      <p:sp>
        <p:nvSpPr>
          <p:cNvPr id="1442821" name="Slide Number Placeholder 3"/>
          <p:cNvSpPr txBox="1">
            <a:spLocks noGrp="1"/>
          </p:cNvSpPr>
          <p:nvPr/>
        </p:nvSpPr>
        <p:spPr bwMode="auto">
          <a:xfrm>
            <a:off x="2332038" y="6427788"/>
            <a:ext cx="7524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20000"/>
              </a:spcBef>
              <a:buFontTx/>
              <a:buChar char="•"/>
            </a:pPr>
            <a:endParaRPr lang="en-US" altLang="zh-CN" sz="800">
              <a:solidFill>
                <a:srgbClr val="FFFFFF"/>
              </a:solidFill>
            </a:endParaRPr>
          </a:p>
          <a:p>
            <a:pPr eaLnBrk="1" hangingPunct="1">
              <a:spcBef>
                <a:spcPct val="20000"/>
              </a:spcBef>
              <a:buFontTx/>
              <a:buChar char="•"/>
            </a:pPr>
            <a:fld id="{326D9C4B-246A-324D-8228-DEAC58C94F24}" type="slidenum">
              <a:rPr lang="en-US" altLang="zh-CN" sz="800">
                <a:solidFill>
                  <a:srgbClr val="FFFFFF"/>
                </a:solidFill>
              </a:rPr>
              <a:pPr eaLnBrk="1" hangingPunct="1">
                <a:spcBef>
                  <a:spcPct val="20000"/>
                </a:spcBef>
                <a:buFontTx/>
                <a:buChar char="•"/>
              </a:pPr>
              <a:t>737</a:t>
            </a:fld>
            <a:endParaRPr lang="en-US" altLang="zh-CN" sz="800">
              <a:solidFill>
                <a:srgbClr val="FFFFFF"/>
              </a:solidFill>
            </a:endParaRPr>
          </a:p>
        </p:txBody>
      </p:sp>
      <p:sp>
        <p:nvSpPr>
          <p:cNvPr id="1442822" name="Date Placeholder 4"/>
          <p:cNvSpPr txBox="1">
            <a:spLocks noGrp="1"/>
          </p:cNvSpPr>
          <p:nvPr/>
        </p:nvSpPr>
        <p:spPr bwMode="auto">
          <a:xfrm>
            <a:off x="1751013" y="6427788"/>
            <a:ext cx="41592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20000"/>
              </a:spcBef>
              <a:buFontTx/>
              <a:buChar char="•"/>
            </a:pPr>
            <a:endParaRPr lang="en-US" altLang="zh-CN" sz="800">
              <a:solidFill>
                <a:srgbClr val="FFFFFF"/>
              </a:solidFill>
            </a:endParaRPr>
          </a:p>
        </p:txBody>
      </p:sp>
      <p:pic>
        <p:nvPicPr>
          <p:cNvPr id="1442823" name="Picture 2" descr="C:\Users\David\AppData\Local\Microsoft\Windows\Temporary Internet Files\Content.IE5\2UCWGAV5\MPj0430626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1785938"/>
            <a:ext cx="2716213" cy="407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advTm="202380"/>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486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9AC88DB-399C-D44F-B509-8E2D70C58476}" type="slidenum">
              <a:rPr lang="en-US" altLang="zh-CN" sz="1200">
                <a:latin typeface="Garamond" charset="0"/>
              </a:rPr>
              <a:pPr eaLnBrk="1" hangingPunct="1"/>
              <a:t>738</a:t>
            </a:fld>
            <a:endParaRPr lang="en-US" altLang="zh-CN" sz="1200">
              <a:latin typeface="Garamond" charset="0"/>
            </a:endParaRPr>
          </a:p>
        </p:txBody>
      </p:sp>
      <p:sp>
        <p:nvSpPr>
          <p:cNvPr id="1444866" name="Rectangle 2"/>
          <p:cNvSpPr>
            <a:spLocks noGrp="1" noChangeArrowheads="1"/>
          </p:cNvSpPr>
          <p:nvPr>
            <p:ph type="title" idx="4294967295"/>
          </p:nvPr>
        </p:nvSpPr>
        <p:spPr>
          <a:xfrm>
            <a:off x="0" y="277813"/>
            <a:ext cx="8229600" cy="1139825"/>
          </a:xfrm>
        </p:spPr>
        <p:txBody>
          <a:bodyPr anchor="ctr"/>
          <a:lstStyle/>
          <a:p>
            <a:pPr algn="ctr" eaLnBrk="1" hangingPunct="1"/>
            <a:r>
              <a:rPr lang="en-US" altLang="zh-CN">
                <a:latin typeface="Garamond" charset="0"/>
                <a:ea typeface="宋体" charset="0"/>
              </a:rPr>
              <a:t>Getting Ready</a:t>
            </a:r>
          </a:p>
        </p:txBody>
      </p:sp>
      <p:sp>
        <p:nvSpPr>
          <p:cNvPr id="1444867" name="Rectangle 3"/>
          <p:cNvSpPr>
            <a:spLocks noGrp="1" noChangeArrowheads="1"/>
          </p:cNvSpPr>
          <p:nvPr>
            <p:ph type="body" idx="4294967295"/>
          </p:nvPr>
        </p:nvSpPr>
        <p:spPr>
          <a:xfrm>
            <a:off x="0" y="1600200"/>
            <a:ext cx="8229600" cy="4530725"/>
          </a:xfrm>
        </p:spPr>
        <p:txBody>
          <a:bodyPr/>
          <a:lstStyle/>
          <a:p>
            <a:pPr eaLnBrk="1" hangingPunct="1">
              <a:lnSpc>
                <a:spcPct val="90000"/>
              </a:lnSpc>
            </a:pPr>
            <a:r>
              <a:rPr lang="en-US" altLang="zh-CN" sz="2100">
                <a:latin typeface="Arial" charset="0"/>
                <a:ea typeface="宋体" charset="0"/>
              </a:rPr>
              <a:t>So, how do you prepare yourself? I have a few suggestions:</a:t>
            </a:r>
          </a:p>
          <a:p>
            <a:pPr lvl="1" eaLnBrk="1" hangingPunct="1">
              <a:lnSpc>
                <a:spcPct val="90000"/>
              </a:lnSpc>
            </a:pPr>
            <a:r>
              <a:rPr lang="en-US" altLang="zh-CN" sz="2000" b="1">
                <a:latin typeface="Arial" charset="0"/>
                <a:ea typeface="宋体" charset="0"/>
              </a:rPr>
              <a:t>First, accept the notion that it's okay to leverage services that are hosted on the Internet as part of your SOA.</a:t>
            </a:r>
            <a:r>
              <a:rPr lang="en-US" altLang="zh-CN" sz="2000">
                <a:latin typeface="Arial" charset="0"/>
                <a:ea typeface="宋体" charset="0"/>
              </a:rPr>
              <a:t> Normal security management needs to apply, of course. </a:t>
            </a:r>
          </a:p>
          <a:p>
            <a:pPr lvl="1" eaLnBrk="1" hangingPunct="1">
              <a:lnSpc>
                <a:spcPct val="90000"/>
              </a:lnSpc>
            </a:pPr>
            <a:r>
              <a:rPr lang="en-US" altLang="zh-CN" sz="2000">
                <a:latin typeface="Arial" charset="0"/>
                <a:ea typeface="宋体" charset="0"/>
              </a:rPr>
              <a:t>Second, </a:t>
            </a:r>
            <a:r>
              <a:rPr lang="en-US" altLang="zh-CN" sz="2000" b="1">
                <a:latin typeface="Arial" charset="0"/>
                <a:ea typeface="宋体" charset="0"/>
              </a:rPr>
              <a:t>create a strategy for the consumption and management of cloud services</a:t>
            </a:r>
            <a:r>
              <a:rPr lang="en-US" altLang="zh-CN" sz="2000">
                <a:latin typeface="Arial" charset="0"/>
                <a:ea typeface="宋体" charset="0"/>
              </a:rPr>
              <a:t>, including how you'll deal with semantic management, security, transactions, etc.</a:t>
            </a:r>
          </a:p>
          <a:p>
            <a:pPr lvl="1" eaLnBrk="1" hangingPunct="1">
              <a:lnSpc>
                <a:spcPct val="90000"/>
              </a:lnSpc>
            </a:pPr>
            <a:r>
              <a:rPr lang="en-US" altLang="zh-CN" sz="2000">
                <a:latin typeface="Arial" charset="0"/>
                <a:ea typeface="宋体" charset="0"/>
              </a:rPr>
              <a:t>Finally, </a:t>
            </a:r>
            <a:r>
              <a:rPr lang="en-US" altLang="zh-CN" sz="2000" b="1">
                <a:latin typeface="Arial" charset="0"/>
                <a:ea typeface="宋体" charset="0"/>
              </a:rPr>
              <a:t>create a proof of concept now.</a:t>
            </a:r>
            <a:r>
              <a:rPr lang="en-US" altLang="zh-CN" sz="2000">
                <a:latin typeface="Arial" charset="0"/>
                <a:ea typeface="宋体" charset="0"/>
              </a:rPr>
              <a:t> This does a few things including getting you through the initial learning process and providing proof points as to the feasibility of leveraging cloud computing resources. </a:t>
            </a:r>
          </a:p>
        </p:txBody>
      </p:sp>
      <p:sp>
        <p:nvSpPr>
          <p:cNvPr id="1444868"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E18A2A10-662A-0B4B-989B-EC16319DFA69}" type="slidenum">
              <a:rPr lang="en-US" altLang="zh-CN" sz="1200">
                <a:latin typeface="Garamond" charset="0"/>
              </a:rPr>
              <a:pPr algn="r" eaLnBrk="1" hangingPunct="1"/>
              <a:t>738</a:t>
            </a:fld>
            <a:endParaRPr lang="en-US" altLang="zh-CN" sz="1200">
              <a:latin typeface="Garamond" charset="0"/>
            </a:endParaRPr>
          </a:p>
        </p:txBody>
      </p:sp>
      <p:sp>
        <p:nvSpPr>
          <p:cNvPr id="1444869" name="Slide Number Placeholder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endParaRPr lang="en-US" altLang="zh-CN" sz="1400">
              <a:solidFill>
                <a:srgbClr val="C0C0C0"/>
              </a:solidFill>
            </a:endParaRPr>
          </a:p>
          <a:p>
            <a:pPr algn="r" eaLnBrk="1" hangingPunct="1"/>
            <a:fld id="{1D6542A0-A48F-2443-89D0-F2679C710B7A}" type="slidenum">
              <a:rPr lang="en-US" altLang="zh-CN" sz="1400">
                <a:solidFill>
                  <a:srgbClr val="C0C0C0"/>
                </a:solidFill>
              </a:rPr>
              <a:pPr algn="r" eaLnBrk="1" hangingPunct="1"/>
              <a:t>738</a:t>
            </a:fld>
            <a:endParaRPr lang="en-US" altLang="zh-CN" sz="1400">
              <a:solidFill>
                <a:srgbClr val="C0C0C0"/>
              </a:solidFill>
            </a:endParaRPr>
          </a:p>
        </p:txBody>
      </p:sp>
    </p:spTree>
  </p:cSld>
  <p:clrMapOvr>
    <a:masterClrMapping/>
  </p:clrMapOvr>
  <p:transition advTm="80500"/>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91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A6B51D0-CABF-5943-8B53-719442C71F40}" type="slidenum">
              <a:rPr lang="en-US" altLang="zh-CN" sz="1200">
                <a:latin typeface="Garamond" charset="0"/>
              </a:rPr>
              <a:pPr eaLnBrk="1" hangingPunct="1"/>
              <a:t>739</a:t>
            </a:fld>
            <a:endParaRPr lang="en-US" altLang="zh-CN" sz="1200">
              <a:latin typeface="Garamond" charset="0"/>
            </a:endParaRPr>
          </a:p>
        </p:txBody>
      </p:sp>
      <p:sp>
        <p:nvSpPr>
          <p:cNvPr id="1446914" name="Title 1"/>
          <p:cNvSpPr>
            <a:spLocks noGrp="1"/>
          </p:cNvSpPr>
          <p:nvPr>
            <p:ph type="title" idx="4294967295"/>
          </p:nvPr>
        </p:nvSpPr>
        <p:spPr>
          <a:xfrm>
            <a:off x="0" y="277813"/>
            <a:ext cx="8229600" cy="1139825"/>
          </a:xfrm>
        </p:spPr>
        <p:txBody>
          <a:bodyPr anchor="ctr"/>
          <a:lstStyle/>
          <a:p>
            <a:pPr algn="ctr" eaLnBrk="1" hangingPunct="1"/>
            <a:r>
              <a:rPr lang="en-US" altLang="zh-CN">
                <a:latin typeface="Garamond" charset="0"/>
                <a:ea typeface="宋体" charset="0"/>
              </a:rPr>
              <a:t>Stepping to the Clouds</a:t>
            </a:r>
          </a:p>
        </p:txBody>
      </p:sp>
      <p:sp>
        <p:nvSpPr>
          <p:cNvPr id="1446915" name="Content Placeholder 2"/>
          <p:cNvSpPr>
            <a:spLocks noGrp="1"/>
          </p:cNvSpPr>
          <p:nvPr>
            <p:ph idx="4294967295"/>
          </p:nvPr>
        </p:nvSpPr>
        <p:spPr>
          <a:xfrm>
            <a:off x="0" y="1600200"/>
            <a:ext cx="4114800" cy="4530725"/>
          </a:xfrm>
        </p:spPr>
        <p:txBody>
          <a:bodyPr/>
          <a:lstStyle/>
          <a:p>
            <a:pPr eaLnBrk="1" hangingPunct="1">
              <a:buFont typeface="Wingdings" charset="0"/>
              <a:buNone/>
            </a:pPr>
            <a:r>
              <a:rPr lang="en-US" altLang="zh-CN" sz="1900">
                <a:latin typeface="Arial" charset="0"/>
                <a:ea typeface="宋体" charset="0"/>
              </a:rPr>
              <a:t>1.	Access the business.</a:t>
            </a:r>
          </a:p>
          <a:p>
            <a:pPr eaLnBrk="1" hangingPunct="1">
              <a:buFont typeface="Wingdings" charset="0"/>
              <a:buNone/>
            </a:pPr>
            <a:r>
              <a:rPr lang="en-US" altLang="zh-CN" sz="1900">
                <a:latin typeface="Arial" charset="0"/>
                <a:ea typeface="宋体" charset="0"/>
              </a:rPr>
              <a:t>2.	Access the culture.</a:t>
            </a:r>
          </a:p>
          <a:p>
            <a:pPr eaLnBrk="1" hangingPunct="1">
              <a:buFont typeface="Wingdings" charset="0"/>
              <a:buNone/>
            </a:pPr>
            <a:r>
              <a:rPr lang="en-US" altLang="zh-CN" sz="1900">
                <a:latin typeface="Arial" charset="0"/>
                <a:ea typeface="宋体" charset="0"/>
              </a:rPr>
              <a:t>3.	Access the value.</a:t>
            </a:r>
          </a:p>
          <a:p>
            <a:pPr eaLnBrk="1" hangingPunct="1">
              <a:buFont typeface="Wingdings" charset="0"/>
              <a:buNone/>
            </a:pPr>
            <a:r>
              <a:rPr lang="en-US" altLang="zh-CN" sz="1900">
                <a:latin typeface="Arial" charset="0"/>
                <a:ea typeface="宋体" charset="0"/>
              </a:rPr>
              <a:t>4.	Understand your data.</a:t>
            </a:r>
          </a:p>
          <a:p>
            <a:pPr eaLnBrk="1" hangingPunct="1">
              <a:buFont typeface="Wingdings" charset="0"/>
              <a:buNone/>
            </a:pPr>
            <a:r>
              <a:rPr lang="en-US" altLang="zh-CN" sz="1900">
                <a:latin typeface="Arial" charset="0"/>
                <a:ea typeface="宋体" charset="0"/>
              </a:rPr>
              <a:t>5.	Understand your services.</a:t>
            </a:r>
          </a:p>
          <a:p>
            <a:pPr eaLnBrk="1" hangingPunct="1">
              <a:buFont typeface="Wingdings" charset="0"/>
              <a:buNone/>
            </a:pPr>
            <a:r>
              <a:rPr lang="en-US" altLang="zh-CN" sz="1900">
                <a:latin typeface="Arial" charset="0"/>
                <a:ea typeface="宋体" charset="0"/>
              </a:rPr>
              <a:t>6.	Understand your processes.</a:t>
            </a:r>
          </a:p>
          <a:p>
            <a:pPr eaLnBrk="1" hangingPunct="1">
              <a:buFont typeface="Wingdings" charset="0"/>
              <a:buNone/>
            </a:pPr>
            <a:r>
              <a:rPr lang="en-US" altLang="zh-CN" sz="1900">
                <a:latin typeface="Arial" charset="0"/>
                <a:ea typeface="宋体" charset="0"/>
              </a:rPr>
              <a:t>7.	Understand the cloud resources.</a:t>
            </a:r>
          </a:p>
          <a:p>
            <a:pPr eaLnBrk="1" hangingPunct="1">
              <a:buFont typeface="Wingdings" charset="0"/>
              <a:buNone/>
            </a:pPr>
            <a:r>
              <a:rPr lang="en-US" altLang="zh-CN" sz="1900">
                <a:latin typeface="Arial" charset="0"/>
                <a:ea typeface="宋体" charset="0"/>
              </a:rPr>
              <a:t>8.	Identify candidate data.</a:t>
            </a:r>
          </a:p>
          <a:p>
            <a:pPr eaLnBrk="1" hangingPunct="1">
              <a:buFont typeface="Wingdings" charset="0"/>
              <a:buNone/>
            </a:pPr>
            <a:r>
              <a:rPr lang="en-US" altLang="zh-CN" sz="1900">
                <a:latin typeface="Arial" charset="0"/>
                <a:ea typeface="宋体" charset="0"/>
              </a:rPr>
              <a:t>9.	Identify candidate services.</a:t>
            </a:r>
          </a:p>
          <a:p>
            <a:pPr eaLnBrk="1" hangingPunct="1">
              <a:buFont typeface="Wingdings" charset="0"/>
              <a:buNone/>
            </a:pPr>
            <a:endParaRPr lang="en-US" altLang="zh-CN" sz="1900">
              <a:latin typeface="Arial" charset="0"/>
              <a:ea typeface="宋体" charset="0"/>
            </a:endParaRPr>
          </a:p>
        </p:txBody>
      </p:sp>
      <p:sp>
        <p:nvSpPr>
          <p:cNvPr id="1446916" name="Slide Number Placeholder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B50D6861-967E-334B-986C-C92CA89CCD53}" type="slidenum">
              <a:rPr lang="en-US" altLang="zh-CN" sz="1200">
                <a:latin typeface="Garamond" charset="0"/>
              </a:rPr>
              <a:pPr algn="r" eaLnBrk="1" hangingPunct="1"/>
              <a:t>739</a:t>
            </a:fld>
            <a:endParaRPr lang="en-US" altLang="zh-CN" sz="1200">
              <a:latin typeface="Garamond" charset="0"/>
            </a:endParaRPr>
          </a:p>
        </p:txBody>
      </p:sp>
      <p:sp>
        <p:nvSpPr>
          <p:cNvPr id="1446917" name="Slide Number Placeholder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endParaRPr lang="en-US" altLang="zh-CN" sz="1400">
              <a:solidFill>
                <a:srgbClr val="C0C0C0"/>
              </a:solidFill>
            </a:endParaRPr>
          </a:p>
          <a:p>
            <a:pPr algn="r" eaLnBrk="1" hangingPunct="1"/>
            <a:fld id="{44A268E6-F0A0-2448-8DFF-FA2F8DAF8FBC}" type="slidenum">
              <a:rPr lang="en-US" altLang="zh-CN" sz="1400">
                <a:solidFill>
                  <a:srgbClr val="C0C0C0"/>
                </a:solidFill>
              </a:rPr>
              <a:pPr algn="r" eaLnBrk="1" hangingPunct="1"/>
              <a:t>739</a:t>
            </a:fld>
            <a:endParaRPr lang="en-US" altLang="zh-CN" sz="1400">
              <a:solidFill>
                <a:srgbClr val="C0C0C0"/>
              </a:solidFill>
            </a:endParaRPr>
          </a:p>
        </p:txBody>
      </p:sp>
      <p:sp>
        <p:nvSpPr>
          <p:cNvPr id="1446918" name="Content Placeholder 2"/>
          <p:cNvSpPr txBox="1">
            <a:spLocks/>
          </p:cNvSpPr>
          <p:nvPr/>
        </p:nvSpPr>
        <p:spPr bwMode="auto">
          <a:xfrm>
            <a:off x="4714875" y="1643063"/>
            <a:ext cx="41148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spcBef>
                <a:spcPct val="20000"/>
              </a:spcBef>
            </a:pPr>
            <a:r>
              <a:rPr lang="en-US" altLang="zh-CN" sz="1900"/>
              <a:t>10.	Identify candidate processes.</a:t>
            </a:r>
          </a:p>
          <a:p>
            <a:pPr eaLnBrk="1" hangingPunct="1">
              <a:spcBef>
                <a:spcPct val="20000"/>
              </a:spcBef>
            </a:pPr>
            <a:r>
              <a:rPr lang="en-US" altLang="zh-CN" sz="1900"/>
              <a:t>11.	Create a governance strategy.</a:t>
            </a:r>
          </a:p>
          <a:p>
            <a:pPr eaLnBrk="1" hangingPunct="1">
              <a:spcBef>
                <a:spcPct val="20000"/>
              </a:spcBef>
            </a:pPr>
            <a:r>
              <a:rPr lang="en-US" altLang="zh-CN" sz="1900"/>
              <a:t>12.	Create a security strategy. </a:t>
            </a:r>
          </a:p>
          <a:p>
            <a:pPr eaLnBrk="1" hangingPunct="1">
              <a:spcBef>
                <a:spcPct val="20000"/>
              </a:spcBef>
            </a:pPr>
            <a:r>
              <a:rPr lang="en-US" altLang="zh-CN" sz="1900"/>
              <a:t>13.	Bind candidate services to data and processes.</a:t>
            </a:r>
          </a:p>
          <a:p>
            <a:pPr eaLnBrk="1" hangingPunct="1">
              <a:spcBef>
                <a:spcPct val="20000"/>
              </a:spcBef>
            </a:pPr>
            <a:r>
              <a:rPr lang="en-US" altLang="zh-CN" sz="1900"/>
              <a:t>14.	Relocate services, processes, and information.  </a:t>
            </a:r>
          </a:p>
          <a:p>
            <a:pPr eaLnBrk="1" hangingPunct="1">
              <a:spcBef>
                <a:spcPct val="20000"/>
              </a:spcBef>
            </a:pPr>
            <a:r>
              <a:rPr lang="en-US" altLang="zh-CN" sz="1900"/>
              <a:t>15.	Implement security. </a:t>
            </a:r>
          </a:p>
          <a:p>
            <a:pPr eaLnBrk="1" hangingPunct="1">
              <a:spcBef>
                <a:spcPct val="20000"/>
              </a:spcBef>
            </a:pPr>
            <a:r>
              <a:rPr lang="en-US" altLang="zh-CN" sz="1900"/>
              <a:t>16.	Implement governance.</a:t>
            </a:r>
          </a:p>
          <a:p>
            <a:pPr eaLnBrk="1" hangingPunct="1">
              <a:spcBef>
                <a:spcPct val="20000"/>
              </a:spcBef>
            </a:pPr>
            <a:r>
              <a:rPr lang="en-US" altLang="zh-CN" sz="1900"/>
              <a:t>17.	Implement operations. </a:t>
            </a:r>
          </a:p>
        </p:txBody>
      </p:sp>
    </p:spTree>
  </p:cSld>
  <p:clrMapOvr>
    <a:masterClrMapping/>
  </p:clrMapOvr>
  <p:transition advTm="85010"/>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noChangeArrowheads="1"/>
          </p:cNvSpPr>
          <p:nvPr>
            <p:ph type="title"/>
          </p:nvPr>
        </p:nvSpPr>
        <p:spPr>
          <a:effectLst>
            <a:outerShdw dist="53882" dir="2700000" algn="ctr" rotWithShape="0">
              <a:srgbClr val="2969E8"/>
            </a:outerShdw>
          </a:effectLst>
        </p:spPr>
        <p:txBody>
          <a:bodyPr lIns="90487" tIns="44450" rIns="90487" bIns="44450" anchor="ctr"/>
          <a:lstStyle/>
          <a:p>
            <a:pPr algn="ctr" eaLnBrk="1" hangingPunct="1"/>
            <a:r>
              <a:rPr lang="en-US" altLang="zh-CN">
                <a:latin typeface="Garamond" charset="0"/>
                <a:ea typeface="宋体" charset="0"/>
              </a:rPr>
              <a:t>Architecture in the Life-Cycle </a:t>
            </a:r>
            <a:r>
              <a:rPr lang="en-US" altLang="zh-CN" sz="3800">
                <a:latin typeface="Garamond" charset="0"/>
                <a:ea typeface="宋体" charset="0"/>
              </a:rPr>
              <a:t>(5)</a:t>
            </a:r>
          </a:p>
        </p:txBody>
      </p:sp>
      <p:sp>
        <p:nvSpPr>
          <p:cNvPr id="167938" name="Rectangle 3"/>
          <p:cNvSpPr>
            <a:spLocks noGrp="1" noChangeArrowheads="1"/>
          </p:cNvSpPr>
          <p:nvPr>
            <p:ph idx="1"/>
          </p:nvPr>
        </p:nvSpPr>
        <p:spPr/>
        <p:txBody>
          <a:bodyPr lIns="90487" tIns="44450" rIns="90487" bIns="44450"/>
          <a:lstStyle/>
          <a:p>
            <a:pPr eaLnBrk="1" hangingPunct="1"/>
            <a:r>
              <a:rPr lang="en-US" altLang="zh-CN">
                <a:latin typeface="Arial" charset="0"/>
                <a:ea typeface="宋体" charset="0"/>
              </a:rPr>
              <a:t>Developer </a:t>
            </a:r>
          </a:p>
          <a:p>
            <a:pPr eaLnBrk="1" hangingPunct="1">
              <a:buFont typeface="Wingdings" charset="0"/>
              <a:buNone/>
            </a:pPr>
            <a:r>
              <a:rPr lang="en-US" altLang="zh-CN">
                <a:latin typeface="Arial" charset="0"/>
                <a:ea typeface="宋体" charset="0"/>
              </a:rPr>
              <a:t>       Concern </a:t>
            </a:r>
          </a:p>
          <a:p>
            <a:pPr eaLnBrk="1" hangingPunct="1">
              <a:buFont typeface="Wingdings" charset="0"/>
              <a:buNone/>
            </a:pPr>
            <a:r>
              <a:rPr lang="en-US" altLang="zh-CN">
                <a:latin typeface="Arial" charset="0"/>
                <a:ea typeface="宋体" charset="0"/>
              </a:rPr>
              <a:t>              Sufficient detail for design </a:t>
            </a:r>
          </a:p>
          <a:p>
            <a:pPr eaLnBrk="1" hangingPunct="1">
              <a:buFont typeface="Wingdings" charset="0"/>
              <a:buNone/>
            </a:pPr>
            <a:r>
              <a:rPr lang="en-US" altLang="zh-CN">
                <a:latin typeface="Arial" charset="0"/>
                <a:ea typeface="宋体" charset="0"/>
              </a:rPr>
              <a:t>              Reference for selecting/assembling 			components </a:t>
            </a:r>
          </a:p>
          <a:p>
            <a:pPr eaLnBrk="1" hangingPunct="1">
              <a:buFont typeface="Wingdings" charset="0"/>
              <a:buNone/>
            </a:pPr>
            <a:r>
              <a:rPr lang="en-US" altLang="zh-CN">
                <a:latin typeface="Arial" charset="0"/>
                <a:ea typeface="宋体" charset="0"/>
              </a:rPr>
              <a:t>              Maintain interoperability with 			existing systems</a:t>
            </a:r>
          </a:p>
        </p:txBody>
      </p:sp>
      <p:sp>
        <p:nvSpPr>
          <p:cNvPr id="1679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41A8CCF-DD24-674D-9A4C-526509BFE236}" type="slidenum">
              <a:rPr lang="en-US" altLang="zh-CN" sz="1200">
                <a:latin typeface="Garamond" charset="0"/>
              </a:rPr>
              <a:pPr eaLnBrk="1" hangingPunct="1"/>
              <a:t>74</a:t>
            </a:fld>
            <a:endParaRPr lang="en-US" altLang="zh-CN" sz="1200">
              <a:latin typeface="Garamond" charset="0"/>
            </a:endParaRPr>
          </a:p>
        </p:txBody>
      </p:sp>
    </p:spTree>
  </p:cSld>
  <p:clrMapOvr>
    <a:masterClrMapping/>
  </p:clrMapOvr>
  <p:transition/>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89" name="Rectangle 2"/>
          <p:cNvSpPr>
            <a:spLocks noGrp="1" noChangeArrowheads="1"/>
          </p:cNvSpPr>
          <p:nvPr>
            <p:ph type="ctrTitle"/>
          </p:nvPr>
        </p:nvSpPr>
        <p:spPr>
          <a:xfrm>
            <a:off x="914400" y="1708150"/>
            <a:ext cx="7623175" cy="1363663"/>
          </a:xfrm>
        </p:spPr>
        <p:txBody>
          <a:bodyPr lIns="0" tIns="0" rIns="0" bIns="0"/>
          <a:lstStyle/>
          <a:p>
            <a:pPr eaLnBrk="1" hangingPunct="1"/>
            <a:r>
              <a:rPr lang="en-US" altLang="zh-CN" sz="4400" dirty="0">
                <a:solidFill>
                  <a:schemeClr val="accent2"/>
                </a:solidFill>
                <a:latin typeface="Garamond" charset="0"/>
                <a:ea typeface="宋体" charset="0"/>
              </a:rPr>
              <a:t>Topic 22: Software Architecture </a:t>
            </a:r>
            <a:r>
              <a:rPr lang="en-US" sz="4400" dirty="0">
                <a:solidFill>
                  <a:schemeClr val="accent2"/>
                </a:solidFill>
                <a:latin typeface="Garamond" charset="0"/>
                <a:ea typeface="宋体" charset="0"/>
              </a:rPr>
              <a:t>and Concurrency</a:t>
            </a:r>
            <a:endParaRPr lang="en-US" altLang="zh-CN" sz="4400" dirty="0">
              <a:solidFill>
                <a:schemeClr val="accent2"/>
              </a:solidFill>
              <a:latin typeface="Garamond" charset="0"/>
              <a:ea typeface="宋体" charset="0"/>
            </a:endParaRPr>
          </a:p>
        </p:txBody>
      </p:sp>
      <p:sp>
        <p:nvSpPr>
          <p:cNvPr id="1471490" name="Rectangle 3"/>
          <p:cNvSpPr>
            <a:spLocks noGrp="1" noChangeArrowheads="1"/>
          </p:cNvSpPr>
          <p:nvPr>
            <p:ph type="subTitle" idx="1"/>
          </p:nvPr>
        </p:nvSpPr>
        <p:spPr>
          <a:xfrm>
            <a:off x="2339975" y="5661025"/>
            <a:ext cx="6553200" cy="865188"/>
          </a:xfrm>
        </p:spPr>
        <p:txBody>
          <a:bodyPr/>
          <a:lstStyle/>
          <a:p>
            <a:pPr eaLnBrk="1" hangingPunct="1">
              <a:buFont typeface="Wingdings" charset="0"/>
              <a:buNone/>
            </a:pPr>
            <a:r>
              <a:rPr lang="en-US" altLang="zh-CN" sz="800">
                <a:solidFill>
                  <a:srgbClr val="FF9933"/>
                </a:solidFill>
                <a:latin typeface="Arial" charset="0"/>
                <a:ea typeface="宋体" charset="0"/>
              </a:rPr>
              <a:t>  </a:t>
            </a:r>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5" dirty="0"/>
              <a:t>W</a:t>
            </a:r>
            <a:r>
              <a:rPr spc="-20" dirty="0"/>
              <a:t>h</a:t>
            </a:r>
            <a:r>
              <a:rPr spc="-5" dirty="0"/>
              <a:t>y</a:t>
            </a:r>
            <a:r>
              <a:rPr spc="20" dirty="0"/>
              <a:t> </a:t>
            </a:r>
            <a:r>
              <a:rPr spc="-10" dirty="0"/>
              <a:t>i</a:t>
            </a:r>
            <a:r>
              <a:rPr spc="-5" dirty="0"/>
              <a:t>s</a:t>
            </a:r>
            <a:r>
              <a:rPr spc="5" dirty="0"/>
              <a:t> </a:t>
            </a:r>
            <a:r>
              <a:rPr spc="-5" dirty="0"/>
              <a:t>c</a:t>
            </a:r>
            <a:r>
              <a:rPr spc="-20" dirty="0"/>
              <a:t>o</a:t>
            </a:r>
            <a:r>
              <a:rPr spc="-5" dirty="0"/>
              <a:t>n</a:t>
            </a:r>
            <a:r>
              <a:rPr spc="-20" dirty="0"/>
              <a:t>c</a:t>
            </a:r>
            <a:r>
              <a:rPr spc="-5" dirty="0"/>
              <a:t>urren</a:t>
            </a:r>
            <a:r>
              <a:rPr dirty="0"/>
              <a:t>c</a:t>
            </a:r>
            <a:r>
              <a:rPr spc="-5" dirty="0"/>
              <a:t>y</a:t>
            </a:r>
            <a:r>
              <a:rPr spc="55" dirty="0"/>
              <a:t> </a:t>
            </a:r>
            <a:r>
              <a:rPr spc="-5" dirty="0"/>
              <a:t>so</a:t>
            </a:r>
            <a:r>
              <a:rPr spc="10" dirty="0"/>
              <a:t> </a:t>
            </a:r>
            <a:r>
              <a:rPr spc="-10" dirty="0"/>
              <a:t>important?</a:t>
            </a:r>
          </a:p>
        </p:txBody>
      </p:sp>
      <p:sp>
        <p:nvSpPr>
          <p:cNvPr id="4" name="object 4"/>
          <p:cNvSpPr>
            <a:spLocks noGrp="1"/>
          </p:cNvSpPr>
          <p:nvPr>
            <p:ph type="sldNum" sz="quarter" idx="12"/>
          </p:nvPr>
        </p:nvSpPr>
        <p:spPr>
          <a:xfrm>
            <a:off x="8769350" y="6548438"/>
            <a:ext cx="150813" cy="177800"/>
          </a:xfrm>
        </p:spPr>
        <p:txBody>
          <a:bodyPr lIns="0" tIns="0" rIns="0" bIns="0" rtlCol="0">
            <a:spAutoFit/>
          </a:bodyPr>
          <a:lstStyle/>
          <a:p>
            <a:pPr marL="75565">
              <a:defRPr/>
            </a:pPr>
            <a:fld id="{6F533576-FAE4-B545-87EB-F815FA802851}" type="slidenum">
              <a:rPr spc="-270" dirty="0"/>
              <a:pPr marL="75565">
                <a:defRPr/>
              </a:pPr>
              <a:t>741</a:t>
            </a:fld>
            <a:endParaRPr spc="-270" dirty="0"/>
          </a:p>
        </p:txBody>
      </p:sp>
      <p:sp>
        <p:nvSpPr>
          <p:cNvPr id="1473539" name="object 3"/>
          <p:cNvSpPr txBox="1">
            <a:spLocks noChangeArrowheads="1"/>
          </p:cNvSpPr>
          <p:nvPr/>
        </p:nvSpPr>
        <p:spPr bwMode="auto">
          <a:xfrm>
            <a:off x="279400" y="1092200"/>
            <a:ext cx="8507413" cy="289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Traditionally, specialized area of interest to a few experts: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Operating systems</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Networking</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Databases</a:t>
            </a:r>
            <a:endParaRPr lang="en-US">
              <a:latin typeface="Comic Sans MS" charset="0"/>
              <a:cs typeface="Comic Sans MS" charset="0"/>
            </a:endParaRP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Multicore and the Internet make it relevant to every programmer!</a:t>
            </a:r>
          </a:p>
        </p:txBody>
      </p:sp>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spAutoFit/>
          </a:bodyPr>
          <a:lstStyle/>
          <a:p>
            <a:pPr marL="90170">
              <a:defRPr/>
            </a:pPr>
            <a:r>
              <a:rPr spc="-10" dirty="0"/>
              <a:t>Evol</a:t>
            </a:r>
            <a:r>
              <a:rPr spc="-15" dirty="0"/>
              <a:t>u</a:t>
            </a:r>
            <a:r>
              <a:rPr spc="-10" dirty="0"/>
              <a:t>tio</a:t>
            </a:r>
            <a:r>
              <a:rPr spc="-5" dirty="0"/>
              <a:t>n</a:t>
            </a:r>
            <a:r>
              <a:rPr spc="35" dirty="0"/>
              <a:t> </a:t>
            </a:r>
            <a:r>
              <a:rPr spc="-5" dirty="0"/>
              <a:t>of hardwa</a:t>
            </a:r>
            <a:r>
              <a:rPr spc="-15" dirty="0"/>
              <a:t>r</a:t>
            </a:r>
            <a:r>
              <a:rPr spc="-5" dirty="0"/>
              <a:t>e</a:t>
            </a:r>
            <a:r>
              <a:rPr spc="45" dirty="0"/>
              <a:t> </a:t>
            </a:r>
            <a:r>
              <a:rPr spc="-10" dirty="0"/>
              <a:t>(so</a:t>
            </a:r>
            <a:r>
              <a:rPr spc="-20" dirty="0"/>
              <a:t>u</a:t>
            </a:r>
            <a:r>
              <a:rPr spc="-5" dirty="0"/>
              <a:t>r</a:t>
            </a:r>
            <a:r>
              <a:rPr spc="-20" dirty="0"/>
              <a:t>c</a:t>
            </a:r>
            <a:r>
              <a:rPr spc="-5" dirty="0"/>
              <a:t>e:</a:t>
            </a:r>
            <a:r>
              <a:rPr spc="55" dirty="0"/>
              <a:t> </a:t>
            </a:r>
            <a:r>
              <a:rPr spc="-5" dirty="0"/>
              <a:t>Intel)</a:t>
            </a:r>
          </a:p>
        </p:txBody>
      </p:sp>
      <p:sp>
        <p:nvSpPr>
          <p:cNvPr id="4" name="object 4"/>
          <p:cNvSpPr>
            <a:spLocks noGrp="1"/>
          </p:cNvSpPr>
          <p:nvPr>
            <p:ph type="sldNum" sz="quarter" idx="12"/>
          </p:nvPr>
        </p:nvSpPr>
        <p:spPr/>
        <p:txBody>
          <a:bodyPr rtlCol="0">
            <a:spAutoFit/>
          </a:bodyPr>
          <a:lstStyle/>
          <a:p>
            <a:pPr marL="75565">
              <a:defRPr/>
            </a:pPr>
            <a:fld id="{B5D8116D-7E6B-184E-91A4-9F88360C77D0}" type="slidenum">
              <a:rPr spc="-270"/>
              <a:pPr marL="75565">
                <a:defRPr/>
              </a:pPr>
              <a:t>742</a:t>
            </a:fld>
            <a:endParaRPr spc="-270"/>
          </a:p>
        </p:txBody>
      </p:sp>
      <p:sp>
        <p:nvSpPr>
          <p:cNvPr id="1475587" name="object 3"/>
          <p:cNvSpPr>
            <a:spLocks noChangeArrowheads="1"/>
          </p:cNvSpPr>
          <p:nvPr/>
        </p:nvSpPr>
        <p:spPr bwMode="auto">
          <a:xfrm>
            <a:off x="1504950" y="1049338"/>
            <a:ext cx="5700713" cy="5256212"/>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5" dirty="0"/>
              <a:t>M</a:t>
            </a:r>
            <a:r>
              <a:rPr spc="-20" dirty="0"/>
              <a:t>u</a:t>
            </a:r>
            <a:r>
              <a:rPr spc="-10" dirty="0"/>
              <a:t>ltipro</a:t>
            </a:r>
            <a:r>
              <a:rPr spc="-15" dirty="0"/>
              <a:t>c</a:t>
            </a:r>
            <a:r>
              <a:rPr spc="-5" dirty="0"/>
              <a:t>essi</a:t>
            </a:r>
            <a:r>
              <a:rPr dirty="0"/>
              <a:t>n</a:t>
            </a:r>
            <a:r>
              <a:rPr spc="-5" dirty="0"/>
              <a:t>g</a:t>
            </a:r>
          </a:p>
        </p:txBody>
      </p:sp>
      <p:sp>
        <p:nvSpPr>
          <p:cNvPr id="1476610" name="object 3"/>
          <p:cNvSpPr txBox="1">
            <a:spLocks noChangeArrowheads="1"/>
          </p:cNvSpPr>
          <p:nvPr/>
        </p:nvSpPr>
        <p:spPr bwMode="auto">
          <a:xfrm>
            <a:off x="377825" y="1087438"/>
            <a:ext cx="8074025" cy="150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tabLst>
                <a:tab pos="209550" algn="l"/>
              </a:tabLst>
              <a:defRPr sz="2400">
                <a:solidFill>
                  <a:schemeClr val="tx1"/>
                </a:solidFill>
                <a:latin typeface="Arial" charset="0"/>
                <a:ea typeface="宋体" charset="0"/>
                <a:cs typeface="宋体" charset="0"/>
              </a:defRPr>
            </a:lvl1pPr>
            <a:lvl2pPr marL="742950" indent="-285750" eaLnBrk="0" hangingPunct="0">
              <a:tabLst>
                <a:tab pos="209550" algn="l"/>
              </a:tabLst>
              <a:defRPr sz="2400">
                <a:solidFill>
                  <a:schemeClr val="tx1"/>
                </a:solidFill>
                <a:latin typeface="Arial" charset="0"/>
                <a:ea typeface="宋体" charset="0"/>
                <a:cs typeface="宋体" charset="0"/>
              </a:defRPr>
            </a:lvl2pPr>
            <a:lvl3pPr marL="1143000" indent="-228600" eaLnBrk="0" hangingPunct="0">
              <a:tabLst>
                <a:tab pos="209550" algn="l"/>
              </a:tabLst>
              <a:defRPr sz="2400">
                <a:solidFill>
                  <a:schemeClr val="tx1"/>
                </a:solidFill>
                <a:latin typeface="Arial" charset="0"/>
                <a:ea typeface="宋体" charset="0"/>
                <a:cs typeface="宋体" charset="0"/>
              </a:defRPr>
            </a:lvl3pPr>
            <a:lvl4pPr marL="1600200" indent="-228600" eaLnBrk="0" hangingPunct="0">
              <a:tabLst>
                <a:tab pos="209550" algn="l"/>
              </a:tabLst>
              <a:defRPr sz="2400">
                <a:solidFill>
                  <a:schemeClr val="tx1"/>
                </a:solidFill>
                <a:latin typeface="Arial" charset="0"/>
                <a:ea typeface="宋体" charset="0"/>
                <a:cs typeface="宋体" charset="0"/>
              </a:defRPr>
            </a:lvl4pPr>
            <a:lvl5pPr marL="2057400" indent="-228600" eaLnBrk="0" hangingPunct="0">
              <a:tabLst>
                <a:tab pos="209550" algn="l"/>
              </a:tabLst>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9pPr>
          </a:lstStyle>
          <a:p>
            <a:pPr eaLnBrk="1" hangingPunct="1">
              <a:buFont typeface="Arial" charset="0"/>
              <a:buChar char="•"/>
            </a:pPr>
            <a:r>
              <a:rPr lang="en-US">
                <a:latin typeface="Comic Sans MS" charset="0"/>
                <a:cs typeface="Comic Sans MS" charset="0"/>
              </a:rPr>
              <a:t>Until a few years ago: systems with one processing unit</a:t>
            </a:r>
          </a:p>
          <a:p>
            <a:pPr eaLnBrk="1" hangingPunct="1"/>
            <a:r>
              <a:rPr lang="en-US">
                <a:latin typeface="Comic Sans MS" charset="0"/>
                <a:cs typeface="Comic Sans MS" charset="0"/>
              </a:rPr>
              <a:t>were standard</a:t>
            </a:r>
          </a:p>
          <a:p>
            <a:pPr eaLnBrk="1" hangingPunct="1">
              <a:spcBef>
                <a:spcPts val="575"/>
              </a:spcBef>
              <a:buFont typeface="Arial" charset="0"/>
              <a:buChar char="•"/>
            </a:pPr>
            <a:r>
              <a:rPr lang="en-US">
                <a:latin typeface="Comic Sans MS" charset="0"/>
                <a:cs typeface="Comic Sans MS" charset="0"/>
              </a:rPr>
              <a:t>Today: most end-user systems have multiple processing units in the form of multi-core processors</a:t>
            </a:r>
          </a:p>
        </p:txBody>
      </p:sp>
      <p:sp>
        <p:nvSpPr>
          <p:cNvPr id="1476611" name="object 4"/>
          <p:cNvSpPr txBox="1">
            <a:spLocks noChangeArrowheads="1"/>
          </p:cNvSpPr>
          <p:nvPr/>
        </p:nvSpPr>
        <p:spPr bwMode="auto">
          <a:xfrm>
            <a:off x="377825" y="4884738"/>
            <a:ext cx="8426450" cy="151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tabLst>
                <a:tab pos="209550" algn="l"/>
              </a:tabLst>
              <a:defRPr sz="2400">
                <a:solidFill>
                  <a:schemeClr val="tx1"/>
                </a:solidFill>
                <a:latin typeface="Arial" charset="0"/>
                <a:ea typeface="宋体" charset="0"/>
                <a:cs typeface="宋体" charset="0"/>
              </a:defRPr>
            </a:lvl1pPr>
            <a:lvl2pPr marL="742950" indent="-285750" eaLnBrk="0" hangingPunct="0">
              <a:tabLst>
                <a:tab pos="209550" algn="l"/>
              </a:tabLst>
              <a:defRPr sz="2400">
                <a:solidFill>
                  <a:schemeClr val="tx1"/>
                </a:solidFill>
                <a:latin typeface="Arial" charset="0"/>
                <a:ea typeface="宋体" charset="0"/>
                <a:cs typeface="宋体" charset="0"/>
              </a:defRPr>
            </a:lvl2pPr>
            <a:lvl3pPr marL="1143000" indent="-228600" eaLnBrk="0" hangingPunct="0">
              <a:tabLst>
                <a:tab pos="209550" algn="l"/>
              </a:tabLst>
              <a:defRPr sz="2400">
                <a:solidFill>
                  <a:schemeClr val="tx1"/>
                </a:solidFill>
                <a:latin typeface="Arial" charset="0"/>
                <a:ea typeface="宋体" charset="0"/>
                <a:cs typeface="宋体" charset="0"/>
              </a:defRPr>
            </a:lvl3pPr>
            <a:lvl4pPr marL="1600200" indent="-228600" eaLnBrk="0" hangingPunct="0">
              <a:tabLst>
                <a:tab pos="209550" algn="l"/>
              </a:tabLst>
              <a:defRPr sz="2400">
                <a:solidFill>
                  <a:schemeClr val="tx1"/>
                </a:solidFill>
                <a:latin typeface="Arial" charset="0"/>
                <a:ea typeface="宋体" charset="0"/>
                <a:cs typeface="宋体" charset="0"/>
              </a:defRPr>
            </a:lvl4pPr>
            <a:lvl5pPr marL="2057400" indent="-228600" eaLnBrk="0" hangingPunct="0">
              <a:tabLst>
                <a:tab pos="209550" algn="l"/>
              </a:tabLst>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9pPr>
          </a:lstStyle>
          <a:p>
            <a:pPr eaLnBrk="1" hangingPunct="1">
              <a:lnSpc>
                <a:spcPts val="2875"/>
              </a:lnSpc>
              <a:buSzPct val="96000"/>
              <a:buFont typeface="Arial" charset="0"/>
              <a:buChar char="•"/>
            </a:pPr>
            <a:r>
              <a:rPr lang="en-US" sz="2500" i="1">
                <a:cs typeface="Arial" charset="0"/>
              </a:rPr>
              <a:t>Multiprocessing</a:t>
            </a:r>
            <a:r>
              <a:rPr lang="en-US">
                <a:latin typeface="Comic Sans MS" charset="0"/>
                <a:cs typeface="Comic Sans MS" charset="0"/>
              </a:rPr>
              <a:t>: the use of more than one processing unit in a system</a:t>
            </a:r>
          </a:p>
          <a:p>
            <a:pPr eaLnBrk="1" hangingPunct="1">
              <a:lnSpc>
                <a:spcPts val="2988"/>
              </a:lnSpc>
              <a:spcBef>
                <a:spcPts val="375"/>
              </a:spcBef>
              <a:buFont typeface="Arial" charset="0"/>
              <a:buChar char="•"/>
            </a:pPr>
            <a:r>
              <a:rPr lang="en-US">
                <a:latin typeface="Comic Sans MS" charset="0"/>
                <a:cs typeface="Comic Sans MS" charset="0"/>
              </a:rPr>
              <a:t>Execution of processes is said to be </a:t>
            </a:r>
            <a:r>
              <a:rPr lang="en-US" sz="2500" i="1">
                <a:cs typeface="Arial" charset="0"/>
              </a:rPr>
              <a:t>parallel</a:t>
            </a:r>
            <a:r>
              <a:rPr lang="en-US">
                <a:latin typeface="Comic Sans MS" charset="0"/>
                <a:cs typeface="Comic Sans MS" charset="0"/>
              </a:rPr>
              <a:t>, as they are</a:t>
            </a:r>
          </a:p>
          <a:p>
            <a:pPr eaLnBrk="1" hangingPunct="1">
              <a:lnSpc>
                <a:spcPts val="2875"/>
              </a:lnSpc>
            </a:pPr>
            <a:r>
              <a:rPr lang="en-US">
                <a:latin typeface="Comic Sans MS" charset="0"/>
                <a:cs typeface="Comic Sans MS" charset="0"/>
              </a:rPr>
              <a:t>running at the same time</a:t>
            </a:r>
          </a:p>
        </p:txBody>
      </p:sp>
      <p:sp>
        <p:nvSpPr>
          <p:cNvPr id="1476612" name="object 5"/>
          <p:cNvSpPr>
            <a:spLocks noChangeArrowheads="1"/>
          </p:cNvSpPr>
          <p:nvPr/>
        </p:nvSpPr>
        <p:spPr bwMode="auto">
          <a:xfrm>
            <a:off x="3548063" y="2790825"/>
            <a:ext cx="169862" cy="7032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13" name="object 6"/>
          <p:cNvSpPr>
            <a:spLocks/>
          </p:cNvSpPr>
          <p:nvPr/>
        </p:nvSpPr>
        <p:spPr bwMode="auto">
          <a:xfrm>
            <a:off x="3595688" y="2814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14" name="object 7"/>
          <p:cNvSpPr>
            <a:spLocks noChangeArrowheads="1"/>
          </p:cNvSpPr>
          <p:nvPr/>
        </p:nvSpPr>
        <p:spPr bwMode="auto">
          <a:xfrm>
            <a:off x="1871663" y="2790825"/>
            <a:ext cx="1160462" cy="703263"/>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15" name="object 8"/>
          <p:cNvSpPr>
            <a:spLocks noChangeArrowheads="1"/>
          </p:cNvSpPr>
          <p:nvPr/>
        </p:nvSpPr>
        <p:spPr bwMode="auto">
          <a:xfrm>
            <a:off x="3700463" y="2790825"/>
            <a:ext cx="169862" cy="7032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16" name="object 9"/>
          <p:cNvSpPr>
            <a:spLocks/>
          </p:cNvSpPr>
          <p:nvPr/>
        </p:nvSpPr>
        <p:spPr bwMode="auto">
          <a:xfrm>
            <a:off x="3748088" y="2814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17" name="object 10"/>
          <p:cNvSpPr>
            <a:spLocks noChangeArrowheads="1"/>
          </p:cNvSpPr>
          <p:nvPr/>
        </p:nvSpPr>
        <p:spPr bwMode="auto">
          <a:xfrm>
            <a:off x="4005263" y="2790825"/>
            <a:ext cx="169862" cy="7032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18" name="object 11"/>
          <p:cNvSpPr>
            <a:spLocks/>
          </p:cNvSpPr>
          <p:nvPr/>
        </p:nvSpPr>
        <p:spPr bwMode="auto">
          <a:xfrm>
            <a:off x="4052888" y="2814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19" name="object 12"/>
          <p:cNvSpPr>
            <a:spLocks noChangeArrowheads="1"/>
          </p:cNvSpPr>
          <p:nvPr/>
        </p:nvSpPr>
        <p:spPr bwMode="auto">
          <a:xfrm>
            <a:off x="3852863" y="2790825"/>
            <a:ext cx="169862" cy="7032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20" name="object 13"/>
          <p:cNvSpPr>
            <a:spLocks/>
          </p:cNvSpPr>
          <p:nvPr/>
        </p:nvSpPr>
        <p:spPr bwMode="auto">
          <a:xfrm>
            <a:off x="3900488" y="2814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21" name="object 14"/>
          <p:cNvSpPr>
            <a:spLocks noChangeArrowheads="1"/>
          </p:cNvSpPr>
          <p:nvPr/>
        </p:nvSpPr>
        <p:spPr bwMode="auto">
          <a:xfrm>
            <a:off x="4157663" y="2790825"/>
            <a:ext cx="169862" cy="7032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22" name="object 15"/>
          <p:cNvSpPr>
            <a:spLocks/>
          </p:cNvSpPr>
          <p:nvPr/>
        </p:nvSpPr>
        <p:spPr bwMode="auto">
          <a:xfrm>
            <a:off x="4205288" y="2814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6" name="object 16"/>
          <p:cNvSpPr txBox="1"/>
          <p:nvPr/>
        </p:nvSpPr>
        <p:spPr>
          <a:xfrm>
            <a:off x="1919288" y="2814638"/>
            <a:ext cx="1066800" cy="609600"/>
          </a:xfrm>
          <a:prstGeom prst="rect">
            <a:avLst/>
          </a:prstGeom>
          <a:ln w="9525">
            <a:solidFill>
              <a:srgbClr val="000000"/>
            </a:solidFill>
          </a:ln>
        </p:spPr>
        <p:txBody>
          <a:bodyPr lIns="0" tIns="0" rIns="0" bIns="0">
            <a:spAutoFit/>
          </a:bodyPr>
          <a:lstStyle/>
          <a:p>
            <a:pPr marL="110489">
              <a:defRPr/>
            </a:pPr>
            <a:r>
              <a:rPr sz="1650" i="1" spc="-35" dirty="0">
                <a:solidFill>
                  <a:srgbClr val="3333FF"/>
                </a:solidFill>
                <a:latin typeface="Arial"/>
                <a:cs typeface="Arial"/>
              </a:rPr>
              <a:t>Pro</a:t>
            </a:r>
            <a:r>
              <a:rPr sz="1650" i="1" spc="-45" dirty="0">
                <a:solidFill>
                  <a:srgbClr val="3333FF"/>
                </a:solidFill>
                <a:latin typeface="Arial"/>
                <a:cs typeface="Arial"/>
              </a:rPr>
              <a:t>c</a:t>
            </a:r>
            <a:r>
              <a:rPr sz="1650" i="1" spc="-50" dirty="0">
                <a:solidFill>
                  <a:srgbClr val="3333FF"/>
                </a:solidFill>
                <a:latin typeface="Arial"/>
                <a:cs typeface="Arial"/>
              </a:rPr>
              <a:t>ess</a:t>
            </a:r>
            <a:r>
              <a:rPr sz="1650" i="1" spc="35" dirty="0">
                <a:solidFill>
                  <a:srgbClr val="3333FF"/>
                </a:solidFill>
                <a:latin typeface="Arial"/>
                <a:cs typeface="Arial"/>
              </a:rPr>
              <a:t> </a:t>
            </a:r>
            <a:r>
              <a:rPr sz="1650" i="1" spc="-200" dirty="0">
                <a:solidFill>
                  <a:srgbClr val="3333FF"/>
                </a:solidFill>
                <a:latin typeface="Arial"/>
                <a:cs typeface="Arial"/>
              </a:rPr>
              <a:t>1</a:t>
            </a:r>
            <a:endParaRPr sz="1650">
              <a:latin typeface="Arial"/>
              <a:cs typeface="Arial"/>
            </a:endParaRPr>
          </a:p>
        </p:txBody>
      </p:sp>
      <p:sp>
        <p:nvSpPr>
          <p:cNvPr id="1476624" name="object 17"/>
          <p:cNvSpPr>
            <a:spLocks noChangeArrowheads="1"/>
          </p:cNvSpPr>
          <p:nvPr/>
        </p:nvSpPr>
        <p:spPr bwMode="auto">
          <a:xfrm>
            <a:off x="3095625" y="2986088"/>
            <a:ext cx="503238" cy="309562"/>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25" name="object 18"/>
          <p:cNvSpPr>
            <a:spLocks/>
          </p:cNvSpPr>
          <p:nvPr/>
        </p:nvSpPr>
        <p:spPr bwMode="auto">
          <a:xfrm>
            <a:off x="3138488" y="3060700"/>
            <a:ext cx="304800" cy="119063"/>
          </a:xfrm>
          <a:custGeom>
            <a:avLst/>
            <a:gdLst>
              <a:gd name="T0" fmla="*/ 231231 w 305435"/>
              <a:gd name="T1" fmla="*/ 73526 h 118110"/>
              <a:gd name="T2" fmla="*/ 189693 w 305435"/>
              <a:gd name="T3" fmla="*/ 98225 h 118110"/>
              <a:gd name="T4" fmla="*/ 187546 w 305435"/>
              <a:gd name="T5" fmla="*/ 106161 h 118110"/>
              <a:gd name="T6" fmla="*/ 194615 w 305435"/>
              <a:gd name="T7" fmla="*/ 118651 h 118110"/>
              <a:gd name="T8" fmla="*/ 202315 w 305435"/>
              <a:gd name="T9" fmla="*/ 120731 h 118110"/>
              <a:gd name="T10" fmla="*/ 208371 w 305435"/>
              <a:gd name="T11" fmla="*/ 117218 h 118110"/>
              <a:gd name="T12" fmla="*/ 281387 w 305435"/>
              <a:gd name="T13" fmla="*/ 73766 h 118110"/>
              <a:gd name="T14" fmla="*/ 277914 w 305435"/>
              <a:gd name="T15" fmla="*/ 73766 h 118110"/>
              <a:gd name="T16" fmla="*/ 231231 w 305435"/>
              <a:gd name="T17" fmla="*/ 73526 h 118110"/>
              <a:gd name="T18" fmla="*/ 252970 w 305435"/>
              <a:gd name="T19" fmla="*/ 60625 h 118110"/>
              <a:gd name="T20" fmla="*/ 231231 w 305435"/>
              <a:gd name="T21" fmla="*/ 73526 h 118110"/>
              <a:gd name="T22" fmla="*/ 277914 w 305435"/>
              <a:gd name="T23" fmla="*/ 73766 h 118110"/>
              <a:gd name="T24" fmla="*/ 277922 w 305435"/>
              <a:gd name="T25" fmla="*/ 71944 h 118110"/>
              <a:gd name="T26" fmla="*/ 271603 w 305435"/>
              <a:gd name="T27" fmla="*/ 71944 h 118110"/>
              <a:gd name="T28" fmla="*/ 252970 w 305435"/>
              <a:gd name="T29" fmla="*/ 60625 h 118110"/>
              <a:gd name="T30" fmla="*/ 202944 w 305435"/>
              <a:gd name="T31" fmla="*/ 0 h 118110"/>
              <a:gd name="T32" fmla="*/ 195120 w 305435"/>
              <a:gd name="T33" fmla="*/ 2082 h 118110"/>
              <a:gd name="T34" fmla="*/ 191585 w 305435"/>
              <a:gd name="T35" fmla="*/ 8196 h 118110"/>
              <a:gd name="T36" fmla="*/ 188052 w 305435"/>
              <a:gd name="T37" fmla="*/ 14442 h 118110"/>
              <a:gd name="T38" fmla="*/ 190070 w 305435"/>
              <a:gd name="T39" fmla="*/ 22376 h 118110"/>
              <a:gd name="T40" fmla="*/ 231373 w 305435"/>
              <a:gd name="T41" fmla="*/ 47505 h 118110"/>
              <a:gd name="T42" fmla="*/ 278040 w 305435"/>
              <a:gd name="T43" fmla="*/ 47746 h 118110"/>
              <a:gd name="T44" fmla="*/ 277914 w 305435"/>
              <a:gd name="T45" fmla="*/ 73766 h 118110"/>
              <a:gd name="T46" fmla="*/ 281387 w 305435"/>
              <a:gd name="T47" fmla="*/ 73766 h 118110"/>
              <a:gd name="T48" fmla="*/ 303028 w 305435"/>
              <a:gd name="T49" fmla="*/ 60886 h 118110"/>
              <a:gd name="T50" fmla="*/ 202944 w 305435"/>
              <a:gd name="T51" fmla="*/ 0 h 118110"/>
              <a:gd name="T52" fmla="*/ 126 w 305435"/>
              <a:gd name="T53" fmla="*/ 46316 h 118110"/>
              <a:gd name="T54" fmla="*/ 0 w 305435"/>
              <a:gd name="T55" fmla="*/ 72335 h 118110"/>
              <a:gd name="T56" fmla="*/ 231231 w 305435"/>
              <a:gd name="T57" fmla="*/ 73526 h 118110"/>
              <a:gd name="T58" fmla="*/ 252970 w 305435"/>
              <a:gd name="T59" fmla="*/ 60625 h 118110"/>
              <a:gd name="T60" fmla="*/ 231373 w 305435"/>
              <a:gd name="T61" fmla="*/ 47505 h 118110"/>
              <a:gd name="T62" fmla="*/ 126 w 305435"/>
              <a:gd name="T63" fmla="*/ 46316 h 118110"/>
              <a:gd name="T64" fmla="*/ 271603 w 305435"/>
              <a:gd name="T65" fmla="*/ 49568 h 118110"/>
              <a:gd name="T66" fmla="*/ 252970 w 305435"/>
              <a:gd name="T67" fmla="*/ 60625 h 118110"/>
              <a:gd name="T68" fmla="*/ 271603 w 305435"/>
              <a:gd name="T69" fmla="*/ 71944 h 118110"/>
              <a:gd name="T70" fmla="*/ 271603 w 305435"/>
              <a:gd name="T71" fmla="*/ 49568 h 118110"/>
              <a:gd name="T72" fmla="*/ 278031 w 305435"/>
              <a:gd name="T73" fmla="*/ 49568 h 118110"/>
              <a:gd name="T74" fmla="*/ 271603 w 305435"/>
              <a:gd name="T75" fmla="*/ 49568 h 118110"/>
              <a:gd name="T76" fmla="*/ 271603 w 305435"/>
              <a:gd name="T77" fmla="*/ 71944 h 118110"/>
              <a:gd name="T78" fmla="*/ 277922 w 305435"/>
              <a:gd name="T79" fmla="*/ 71944 h 118110"/>
              <a:gd name="T80" fmla="*/ 278031 w 305435"/>
              <a:gd name="T81" fmla="*/ 49568 h 118110"/>
              <a:gd name="T82" fmla="*/ 231373 w 305435"/>
              <a:gd name="T83" fmla="*/ 47505 h 118110"/>
              <a:gd name="T84" fmla="*/ 252970 w 305435"/>
              <a:gd name="T85" fmla="*/ 60625 h 118110"/>
              <a:gd name="T86" fmla="*/ 271603 w 305435"/>
              <a:gd name="T87" fmla="*/ 49568 h 118110"/>
              <a:gd name="T88" fmla="*/ 278031 w 305435"/>
              <a:gd name="T89" fmla="*/ 49568 h 118110"/>
              <a:gd name="T90" fmla="*/ 278040 w 305435"/>
              <a:gd name="T91" fmla="*/ 47746 h 118110"/>
              <a:gd name="T92" fmla="*/ 231373 w 305435"/>
              <a:gd name="T93" fmla="*/ 47505 h 11811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05435" h="118110">
                <a:moveTo>
                  <a:pt x="232680" y="71774"/>
                </a:moveTo>
                <a:lnTo>
                  <a:pt x="190881" y="95885"/>
                </a:lnTo>
                <a:lnTo>
                  <a:pt x="188721" y="103632"/>
                </a:lnTo>
                <a:lnTo>
                  <a:pt x="195833" y="115824"/>
                </a:lnTo>
                <a:lnTo>
                  <a:pt x="203581" y="117855"/>
                </a:lnTo>
                <a:lnTo>
                  <a:pt x="209676" y="114426"/>
                </a:lnTo>
                <a:lnTo>
                  <a:pt x="283149" y="72009"/>
                </a:lnTo>
                <a:lnTo>
                  <a:pt x="279654" y="72009"/>
                </a:lnTo>
                <a:lnTo>
                  <a:pt x="232680" y="71774"/>
                </a:lnTo>
                <a:close/>
              </a:path>
              <a:path w="305435" h="118110">
                <a:moveTo>
                  <a:pt x="254554" y="59181"/>
                </a:moveTo>
                <a:lnTo>
                  <a:pt x="232680" y="71774"/>
                </a:lnTo>
                <a:lnTo>
                  <a:pt x="279654" y="72009"/>
                </a:lnTo>
                <a:lnTo>
                  <a:pt x="279662" y="70230"/>
                </a:lnTo>
                <a:lnTo>
                  <a:pt x="273304" y="70230"/>
                </a:lnTo>
                <a:lnTo>
                  <a:pt x="254554" y="59181"/>
                </a:lnTo>
                <a:close/>
              </a:path>
              <a:path w="305435" h="118110">
                <a:moveTo>
                  <a:pt x="204216" y="0"/>
                </a:moveTo>
                <a:lnTo>
                  <a:pt x="196342" y="2032"/>
                </a:lnTo>
                <a:lnTo>
                  <a:pt x="192785" y="8000"/>
                </a:lnTo>
                <a:lnTo>
                  <a:pt x="189230" y="14097"/>
                </a:lnTo>
                <a:lnTo>
                  <a:pt x="191261" y="21843"/>
                </a:lnTo>
                <a:lnTo>
                  <a:pt x="232822" y="46374"/>
                </a:lnTo>
                <a:lnTo>
                  <a:pt x="279781" y="46609"/>
                </a:lnTo>
                <a:lnTo>
                  <a:pt x="279654" y="72009"/>
                </a:lnTo>
                <a:lnTo>
                  <a:pt x="283149" y="72009"/>
                </a:lnTo>
                <a:lnTo>
                  <a:pt x="304926" y="59436"/>
                </a:lnTo>
                <a:lnTo>
                  <a:pt x="204216" y="0"/>
                </a:lnTo>
                <a:close/>
              </a:path>
              <a:path w="305435" h="118110">
                <a:moveTo>
                  <a:pt x="126" y="45212"/>
                </a:moveTo>
                <a:lnTo>
                  <a:pt x="0" y="70612"/>
                </a:lnTo>
                <a:lnTo>
                  <a:pt x="232680" y="71774"/>
                </a:lnTo>
                <a:lnTo>
                  <a:pt x="254554" y="59181"/>
                </a:lnTo>
                <a:lnTo>
                  <a:pt x="232822" y="46374"/>
                </a:lnTo>
                <a:lnTo>
                  <a:pt x="126" y="45212"/>
                </a:lnTo>
                <a:close/>
              </a:path>
              <a:path w="305435" h="118110">
                <a:moveTo>
                  <a:pt x="273304" y="48387"/>
                </a:moveTo>
                <a:lnTo>
                  <a:pt x="254554" y="59181"/>
                </a:lnTo>
                <a:lnTo>
                  <a:pt x="273304" y="70230"/>
                </a:lnTo>
                <a:lnTo>
                  <a:pt x="273304" y="48387"/>
                </a:lnTo>
                <a:close/>
              </a:path>
              <a:path w="305435" h="118110">
                <a:moveTo>
                  <a:pt x="279772" y="48387"/>
                </a:moveTo>
                <a:lnTo>
                  <a:pt x="273304" y="48387"/>
                </a:lnTo>
                <a:lnTo>
                  <a:pt x="273304" y="70230"/>
                </a:lnTo>
                <a:lnTo>
                  <a:pt x="279662" y="70230"/>
                </a:lnTo>
                <a:lnTo>
                  <a:pt x="279772" y="48387"/>
                </a:lnTo>
                <a:close/>
              </a:path>
              <a:path w="305435" h="118110">
                <a:moveTo>
                  <a:pt x="232822" y="46374"/>
                </a:moveTo>
                <a:lnTo>
                  <a:pt x="254554" y="59181"/>
                </a:lnTo>
                <a:lnTo>
                  <a:pt x="273304" y="48387"/>
                </a:lnTo>
                <a:lnTo>
                  <a:pt x="279772" y="48387"/>
                </a:lnTo>
                <a:lnTo>
                  <a:pt x="279781" y="46609"/>
                </a:lnTo>
                <a:lnTo>
                  <a:pt x="232822" y="463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26" name="object 19"/>
          <p:cNvSpPr>
            <a:spLocks noChangeArrowheads="1"/>
          </p:cNvSpPr>
          <p:nvPr/>
        </p:nvSpPr>
        <p:spPr bwMode="auto">
          <a:xfrm>
            <a:off x="5681663" y="2790825"/>
            <a:ext cx="1160462" cy="703263"/>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20" name="object 20"/>
          <p:cNvSpPr txBox="1"/>
          <p:nvPr/>
        </p:nvSpPr>
        <p:spPr>
          <a:xfrm>
            <a:off x="5729288" y="2814638"/>
            <a:ext cx="1066800" cy="609600"/>
          </a:xfrm>
          <a:prstGeom prst="rect">
            <a:avLst/>
          </a:prstGeom>
          <a:ln w="9525">
            <a:solidFill>
              <a:srgbClr val="000000"/>
            </a:solidFill>
          </a:ln>
        </p:spPr>
        <p:txBody>
          <a:bodyPr lIns="0" tIns="0" rIns="0" bIns="0">
            <a:spAutoFit/>
          </a:bodyPr>
          <a:lstStyle/>
          <a:p>
            <a:pPr marL="156845">
              <a:defRPr/>
            </a:pPr>
            <a:r>
              <a:rPr sz="2500" i="1" spc="-275" dirty="0">
                <a:solidFill>
                  <a:srgbClr val="3333FF"/>
                </a:solidFill>
                <a:latin typeface="Arial"/>
                <a:cs typeface="Arial"/>
              </a:rPr>
              <a:t>CPU</a:t>
            </a:r>
            <a:r>
              <a:rPr sz="2500" i="1" spc="5" dirty="0">
                <a:solidFill>
                  <a:srgbClr val="3333FF"/>
                </a:solidFill>
                <a:latin typeface="Arial"/>
                <a:cs typeface="Arial"/>
              </a:rPr>
              <a:t> </a:t>
            </a:r>
            <a:r>
              <a:rPr sz="2500" i="1" spc="-310" dirty="0">
                <a:solidFill>
                  <a:srgbClr val="3333FF"/>
                </a:solidFill>
                <a:latin typeface="Arial"/>
                <a:cs typeface="Arial"/>
              </a:rPr>
              <a:t>1</a:t>
            </a:r>
            <a:endParaRPr sz="2500">
              <a:latin typeface="Arial"/>
              <a:cs typeface="Arial"/>
            </a:endParaRPr>
          </a:p>
        </p:txBody>
      </p:sp>
      <p:sp>
        <p:nvSpPr>
          <p:cNvPr id="1476628" name="object 21"/>
          <p:cNvSpPr>
            <a:spLocks noChangeArrowheads="1"/>
          </p:cNvSpPr>
          <p:nvPr/>
        </p:nvSpPr>
        <p:spPr bwMode="auto">
          <a:xfrm>
            <a:off x="5229225" y="2986088"/>
            <a:ext cx="503238" cy="309562"/>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29" name="object 22"/>
          <p:cNvSpPr>
            <a:spLocks/>
          </p:cNvSpPr>
          <p:nvPr/>
        </p:nvSpPr>
        <p:spPr bwMode="auto">
          <a:xfrm>
            <a:off x="5272088" y="3060700"/>
            <a:ext cx="304800" cy="119063"/>
          </a:xfrm>
          <a:custGeom>
            <a:avLst/>
            <a:gdLst>
              <a:gd name="T0" fmla="*/ 231231 w 305435"/>
              <a:gd name="T1" fmla="*/ 73526 h 118110"/>
              <a:gd name="T2" fmla="*/ 189693 w 305435"/>
              <a:gd name="T3" fmla="*/ 98225 h 118110"/>
              <a:gd name="T4" fmla="*/ 187547 w 305435"/>
              <a:gd name="T5" fmla="*/ 106161 h 118110"/>
              <a:gd name="T6" fmla="*/ 194616 w 305435"/>
              <a:gd name="T7" fmla="*/ 118651 h 118110"/>
              <a:gd name="T8" fmla="*/ 202315 w 305435"/>
              <a:gd name="T9" fmla="*/ 120731 h 118110"/>
              <a:gd name="T10" fmla="*/ 208371 w 305435"/>
              <a:gd name="T11" fmla="*/ 117218 h 118110"/>
              <a:gd name="T12" fmla="*/ 281387 w 305435"/>
              <a:gd name="T13" fmla="*/ 73766 h 118110"/>
              <a:gd name="T14" fmla="*/ 277914 w 305435"/>
              <a:gd name="T15" fmla="*/ 73766 h 118110"/>
              <a:gd name="T16" fmla="*/ 231231 w 305435"/>
              <a:gd name="T17" fmla="*/ 73526 h 118110"/>
              <a:gd name="T18" fmla="*/ 252970 w 305435"/>
              <a:gd name="T19" fmla="*/ 60625 h 118110"/>
              <a:gd name="T20" fmla="*/ 231231 w 305435"/>
              <a:gd name="T21" fmla="*/ 73526 h 118110"/>
              <a:gd name="T22" fmla="*/ 277914 w 305435"/>
              <a:gd name="T23" fmla="*/ 73766 h 118110"/>
              <a:gd name="T24" fmla="*/ 277922 w 305435"/>
              <a:gd name="T25" fmla="*/ 71944 h 118110"/>
              <a:gd name="T26" fmla="*/ 271603 w 305435"/>
              <a:gd name="T27" fmla="*/ 71944 h 118110"/>
              <a:gd name="T28" fmla="*/ 252970 w 305435"/>
              <a:gd name="T29" fmla="*/ 60625 h 118110"/>
              <a:gd name="T30" fmla="*/ 202944 w 305435"/>
              <a:gd name="T31" fmla="*/ 0 h 118110"/>
              <a:gd name="T32" fmla="*/ 195120 w 305435"/>
              <a:gd name="T33" fmla="*/ 2082 h 118110"/>
              <a:gd name="T34" fmla="*/ 191586 w 305435"/>
              <a:gd name="T35" fmla="*/ 8196 h 118110"/>
              <a:gd name="T36" fmla="*/ 188052 w 305435"/>
              <a:gd name="T37" fmla="*/ 14442 h 118110"/>
              <a:gd name="T38" fmla="*/ 190071 w 305435"/>
              <a:gd name="T39" fmla="*/ 22376 h 118110"/>
              <a:gd name="T40" fmla="*/ 231373 w 305435"/>
              <a:gd name="T41" fmla="*/ 47505 h 118110"/>
              <a:gd name="T42" fmla="*/ 278040 w 305435"/>
              <a:gd name="T43" fmla="*/ 47746 h 118110"/>
              <a:gd name="T44" fmla="*/ 277914 w 305435"/>
              <a:gd name="T45" fmla="*/ 73766 h 118110"/>
              <a:gd name="T46" fmla="*/ 281387 w 305435"/>
              <a:gd name="T47" fmla="*/ 73766 h 118110"/>
              <a:gd name="T48" fmla="*/ 303028 w 305435"/>
              <a:gd name="T49" fmla="*/ 60886 h 118110"/>
              <a:gd name="T50" fmla="*/ 202944 w 305435"/>
              <a:gd name="T51" fmla="*/ 0 h 118110"/>
              <a:gd name="T52" fmla="*/ 126 w 305435"/>
              <a:gd name="T53" fmla="*/ 46316 h 118110"/>
              <a:gd name="T54" fmla="*/ 0 w 305435"/>
              <a:gd name="T55" fmla="*/ 72335 h 118110"/>
              <a:gd name="T56" fmla="*/ 231231 w 305435"/>
              <a:gd name="T57" fmla="*/ 73526 h 118110"/>
              <a:gd name="T58" fmla="*/ 252970 w 305435"/>
              <a:gd name="T59" fmla="*/ 60625 h 118110"/>
              <a:gd name="T60" fmla="*/ 231373 w 305435"/>
              <a:gd name="T61" fmla="*/ 47505 h 118110"/>
              <a:gd name="T62" fmla="*/ 126 w 305435"/>
              <a:gd name="T63" fmla="*/ 46316 h 118110"/>
              <a:gd name="T64" fmla="*/ 271603 w 305435"/>
              <a:gd name="T65" fmla="*/ 49568 h 118110"/>
              <a:gd name="T66" fmla="*/ 252970 w 305435"/>
              <a:gd name="T67" fmla="*/ 60625 h 118110"/>
              <a:gd name="T68" fmla="*/ 271603 w 305435"/>
              <a:gd name="T69" fmla="*/ 71944 h 118110"/>
              <a:gd name="T70" fmla="*/ 271603 w 305435"/>
              <a:gd name="T71" fmla="*/ 49568 h 118110"/>
              <a:gd name="T72" fmla="*/ 278031 w 305435"/>
              <a:gd name="T73" fmla="*/ 49568 h 118110"/>
              <a:gd name="T74" fmla="*/ 271603 w 305435"/>
              <a:gd name="T75" fmla="*/ 49568 h 118110"/>
              <a:gd name="T76" fmla="*/ 271603 w 305435"/>
              <a:gd name="T77" fmla="*/ 71944 h 118110"/>
              <a:gd name="T78" fmla="*/ 277922 w 305435"/>
              <a:gd name="T79" fmla="*/ 71944 h 118110"/>
              <a:gd name="T80" fmla="*/ 278031 w 305435"/>
              <a:gd name="T81" fmla="*/ 49568 h 118110"/>
              <a:gd name="T82" fmla="*/ 231373 w 305435"/>
              <a:gd name="T83" fmla="*/ 47505 h 118110"/>
              <a:gd name="T84" fmla="*/ 252970 w 305435"/>
              <a:gd name="T85" fmla="*/ 60625 h 118110"/>
              <a:gd name="T86" fmla="*/ 271603 w 305435"/>
              <a:gd name="T87" fmla="*/ 49568 h 118110"/>
              <a:gd name="T88" fmla="*/ 278031 w 305435"/>
              <a:gd name="T89" fmla="*/ 49568 h 118110"/>
              <a:gd name="T90" fmla="*/ 278040 w 305435"/>
              <a:gd name="T91" fmla="*/ 47746 h 118110"/>
              <a:gd name="T92" fmla="*/ 231373 w 305435"/>
              <a:gd name="T93" fmla="*/ 47505 h 11811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05435" h="118110">
                <a:moveTo>
                  <a:pt x="232680" y="71774"/>
                </a:moveTo>
                <a:lnTo>
                  <a:pt x="190881" y="95885"/>
                </a:lnTo>
                <a:lnTo>
                  <a:pt x="188722" y="103632"/>
                </a:lnTo>
                <a:lnTo>
                  <a:pt x="195834" y="115824"/>
                </a:lnTo>
                <a:lnTo>
                  <a:pt x="203581" y="117855"/>
                </a:lnTo>
                <a:lnTo>
                  <a:pt x="209676" y="114426"/>
                </a:lnTo>
                <a:lnTo>
                  <a:pt x="283149" y="72009"/>
                </a:lnTo>
                <a:lnTo>
                  <a:pt x="279654" y="72009"/>
                </a:lnTo>
                <a:lnTo>
                  <a:pt x="232680" y="71774"/>
                </a:lnTo>
                <a:close/>
              </a:path>
              <a:path w="305435" h="118110">
                <a:moveTo>
                  <a:pt x="254554" y="59181"/>
                </a:moveTo>
                <a:lnTo>
                  <a:pt x="232680" y="71774"/>
                </a:lnTo>
                <a:lnTo>
                  <a:pt x="279654" y="72009"/>
                </a:lnTo>
                <a:lnTo>
                  <a:pt x="279662" y="70230"/>
                </a:lnTo>
                <a:lnTo>
                  <a:pt x="273304" y="70230"/>
                </a:lnTo>
                <a:lnTo>
                  <a:pt x="254554" y="59181"/>
                </a:lnTo>
                <a:close/>
              </a:path>
              <a:path w="305435" h="118110">
                <a:moveTo>
                  <a:pt x="204216" y="0"/>
                </a:moveTo>
                <a:lnTo>
                  <a:pt x="196342" y="2032"/>
                </a:lnTo>
                <a:lnTo>
                  <a:pt x="192786" y="8000"/>
                </a:lnTo>
                <a:lnTo>
                  <a:pt x="189230" y="14097"/>
                </a:lnTo>
                <a:lnTo>
                  <a:pt x="191262" y="21843"/>
                </a:lnTo>
                <a:lnTo>
                  <a:pt x="232822" y="46374"/>
                </a:lnTo>
                <a:lnTo>
                  <a:pt x="279781" y="46609"/>
                </a:lnTo>
                <a:lnTo>
                  <a:pt x="279654" y="72009"/>
                </a:lnTo>
                <a:lnTo>
                  <a:pt x="283149" y="72009"/>
                </a:lnTo>
                <a:lnTo>
                  <a:pt x="304926" y="59436"/>
                </a:lnTo>
                <a:lnTo>
                  <a:pt x="204216" y="0"/>
                </a:lnTo>
                <a:close/>
              </a:path>
              <a:path w="305435" h="118110">
                <a:moveTo>
                  <a:pt x="126" y="45212"/>
                </a:moveTo>
                <a:lnTo>
                  <a:pt x="0" y="70612"/>
                </a:lnTo>
                <a:lnTo>
                  <a:pt x="232680" y="71774"/>
                </a:lnTo>
                <a:lnTo>
                  <a:pt x="254554" y="59181"/>
                </a:lnTo>
                <a:lnTo>
                  <a:pt x="232822" y="46374"/>
                </a:lnTo>
                <a:lnTo>
                  <a:pt x="126" y="45212"/>
                </a:lnTo>
                <a:close/>
              </a:path>
              <a:path w="305435" h="118110">
                <a:moveTo>
                  <a:pt x="273304" y="48387"/>
                </a:moveTo>
                <a:lnTo>
                  <a:pt x="254554" y="59181"/>
                </a:lnTo>
                <a:lnTo>
                  <a:pt x="273304" y="70230"/>
                </a:lnTo>
                <a:lnTo>
                  <a:pt x="273304" y="48387"/>
                </a:lnTo>
                <a:close/>
              </a:path>
              <a:path w="305435" h="118110">
                <a:moveTo>
                  <a:pt x="279772" y="48387"/>
                </a:moveTo>
                <a:lnTo>
                  <a:pt x="273304" y="48387"/>
                </a:lnTo>
                <a:lnTo>
                  <a:pt x="273304" y="70230"/>
                </a:lnTo>
                <a:lnTo>
                  <a:pt x="279662" y="70230"/>
                </a:lnTo>
                <a:lnTo>
                  <a:pt x="279772" y="48387"/>
                </a:lnTo>
                <a:close/>
              </a:path>
              <a:path w="305435" h="118110">
                <a:moveTo>
                  <a:pt x="232822" y="46374"/>
                </a:moveTo>
                <a:lnTo>
                  <a:pt x="254554" y="59181"/>
                </a:lnTo>
                <a:lnTo>
                  <a:pt x="273304" y="48387"/>
                </a:lnTo>
                <a:lnTo>
                  <a:pt x="279772" y="48387"/>
                </a:lnTo>
                <a:lnTo>
                  <a:pt x="279781" y="46609"/>
                </a:lnTo>
                <a:lnTo>
                  <a:pt x="232822" y="463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30" name="object 23"/>
          <p:cNvSpPr>
            <a:spLocks noChangeArrowheads="1"/>
          </p:cNvSpPr>
          <p:nvPr/>
        </p:nvSpPr>
        <p:spPr bwMode="auto">
          <a:xfrm>
            <a:off x="4386263" y="2790825"/>
            <a:ext cx="169862" cy="7032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31" name="object 24"/>
          <p:cNvSpPr>
            <a:spLocks/>
          </p:cNvSpPr>
          <p:nvPr/>
        </p:nvSpPr>
        <p:spPr bwMode="auto">
          <a:xfrm>
            <a:off x="4433888" y="2814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32" name="object 25"/>
          <p:cNvSpPr>
            <a:spLocks noChangeArrowheads="1"/>
          </p:cNvSpPr>
          <p:nvPr/>
        </p:nvSpPr>
        <p:spPr bwMode="auto">
          <a:xfrm>
            <a:off x="4691063" y="2790825"/>
            <a:ext cx="169862" cy="7032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33" name="object 26"/>
          <p:cNvSpPr>
            <a:spLocks/>
          </p:cNvSpPr>
          <p:nvPr/>
        </p:nvSpPr>
        <p:spPr bwMode="auto">
          <a:xfrm>
            <a:off x="4738688" y="2814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34" name="object 27"/>
          <p:cNvSpPr>
            <a:spLocks noChangeArrowheads="1"/>
          </p:cNvSpPr>
          <p:nvPr/>
        </p:nvSpPr>
        <p:spPr bwMode="auto">
          <a:xfrm>
            <a:off x="5072063" y="2790825"/>
            <a:ext cx="169862" cy="70326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35" name="object 28"/>
          <p:cNvSpPr>
            <a:spLocks/>
          </p:cNvSpPr>
          <p:nvPr/>
        </p:nvSpPr>
        <p:spPr bwMode="auto">
          <a:xfrm>
            <a:off x="5119688" y="2814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36" name="object 29"/>
          <p:cNvSpPr>
            <a:spLocks noChangeArrowheads="1"/>
          </p:cNvSpPr>
          <p:nvPr/>
        </p:nvSpPr>
        <p:spPr bwMode="auto">
          <a:xfrm>
            <a:off x="3548063" y="3552825"/>
            <a:ext cx="169862" cy="7032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37" name="object 30"/>
          <p:cNvSpPr>
            <a:spLocks/>
          </p:cNvSpPr>
          <p:nvPr/>
        </p:nvSpPr>
        <p:spPr bwMode="auto">
          <a:xfrm>
            <a:off x="35956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38" name="object 31"/>
          <p:cNvSpPr>
            <a:spLocks/>
          </p:cNvSpPr>
          <p:nvPr/>
        </p:nvSpPr>
        <p:spPr bwMode="auto">
          <a:xfrm>
            <a:off x="35956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39" name="object 32"/>
          <p:cNvSpPr>
            <a:spLocks noChangeArrowheads="1"/>
          </p:cNvSpPr>
          <p:nvPr/>
        </p:nvSpPr>
        <p:spPr bwMode="auto">
          <a:xfrm>
            <a:off x="3700463" y="3552825"/>
            <a:ext cx="169862" cy="7032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40" name="object 33"/>
          <p:cNvSpPr>
            <a:spLocks/>
          </p:cNvSpPr>
          <p:nvPr/>
        </p:nvSpPr>
        <p:spPr bwMode="auto">
          <a:xfrm>
            <a:off x="37480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41" name="object 34"/>
          <p:cNvSpPr>
            <a:spLocks/>
          </p:cNvSpPr>
          <p:nvPr/>
        </p:nvSpPr>
        <p:spPr bwMode="auto">
          <a:xfrm>
            <a:off x="37480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42" name="object 35"/>
          <p:cNvSpPr>
            <a:spLocks noChangeArrowheads="1"/>
          </p:cNvSpPr>
          <p:nvPr/>
        </p:nvSpPr>
        <p:spPr bwMode="auto">
          <a:xfrm>
            <a:off x="1871663" y="3552825"/>
            <a:ext cx="1160462" cy="703263"/>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43" name="object 36"/>
          <p:cNvSpPr>
            <a:spLocks noChangeArrowheads="1"/>
          </p:cNvSpPr>
          <p:nvPr/>
        </p:nvSpPr>
        <p:spPr bwMode="auto">
          <a:xfrm>
            <a:off x="4005263" y="3552825"/>
            <a:ext cx="169862" cy="7032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44" name="object 37"/>
          <p:cNvSpPr>
            <a:spLocks/>
          </p:cNvSpPr>
          <p:nvPr/>
        </p:nvSpPr>
        <p:spPr bwMode="auto">
          <a:xfrm>
            <a:off x="40528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45" name="object 38"/>
          <p:cNvSpPr>
            <a:spLocks/>
          </p:cNvSpPr>
          <p:nvPr/>
        </p:nvSpPr>
        <p:spPr bwMode="auto">
          <a:xfrm>
            <a:off x="40528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46" name="object 39"/>
          <p:cNvSpPr>
            <a:spLocks noChangeArrowheads="1"/>
          </p:cNvSpPr>
          <p:nvPr/>
        </p:nvSpPr>
        <p:spPr bwMode="auto">
          <a:xfrm>
            <a:off x="3852863" y="3552825"/>
            <a:ext cx="169862" cy="7032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47" name="object 40"/>
          <p:cNvSpPr>
            <a:spLocks/>
          </p:cNvSpPr>
          <p:nvPr/>
        </p:nvSpPr>
        <p:spPr bwMode="auto">
          <a:xfrm>
            <a:off x="39004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48" name="object 41"/>
          <p:cNvSpPr>
            <a:spLocks/>
          </p:cNvSpPr>
          <p:nvPr/>
        </p:nvSpPr>
        <p:spPr bwMode="auto">
          <a:xfrm>
            <a:off x="39004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49" name="object 42"/>
          <p:cNvSpPr>
            <a:spLocks noChangeArrowheads="1"/>
          </p:cNvSpPr>
          <p:nvPr/>
        </p:nvSpPr>
        <p:spPr bwMode="auto">
          <a:xfrm>
            <a:off x="4157663" y="3552825"/>
            <a:ext cx="169862" cy="7032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50" name="object 43"/>
          <p:cNvSpPr>
            <a:spLocks/>
          </p:cNvSpPr>
          <p:nvPr/>
        </p:nvSpPr>
        <p:spPr bwMode="auto">
          <a:xfrm>
            <a:off x="42052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51" name="object 44"/>
          <p:cNvSpPr>
            <a:spLocks/>
          </p:cNvSpPr>
          <p:nvPr/>
        </p:nvSpPr>
        <p:spPr bwMode="auto">
          <a:xfrm>
            <a:off x="42052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5" name="object 45"/>
          <p:cNvSpPr txBox="1"/>
          <p:nvPr/>
        </p:nvSpPr>
        <p:spPr>
          <a:xfrm>
            <a:off x="1919288" y="3576638"/>
            <a:ext cx="1066800" cy="609600"/>
          </a:xfrm>
          <a:prstGeom prst="rect">
            <a:avLst/>
          </a:prstGeom>
          <a:solidFill>
            <a:srgbClr val="000000"/>
          </a:solidFill>
        </p:spPr>
        <p:txBody>
          <a:bodyPr lIns="0" tIns="0" rIns="0" bIns="0">
            <a:spAutoFit/>
          </a:bodyPr>
          <a:lstStyle/>
          <a:p>
            <a:pPr marL="114935">
              <a:defRPr/>
            </a:pPr>
            <a:r>
              <a:rPr sz="1650" i="1" spc="-35" dirty="0">
                <a:solidFill>
                  <a:srgbClr val="FFFFFF"/>
                </a:solidFill>
                <a:latin typeface="Arial"/>
                <a:cs typeface="Arial"/>
              </a:rPr>
              <a:t>Pro</a:t>
            </a:r>
            <a:r>
              <a:rPr sz="1650" i="1" spc="-50" dirty="0">
                <a:solidFill>
                  <a:srgbClr val="FFFFFF"/>
                </a:solidFill>
                <a:latin typeface="Arial"/>
                <a:cs typeface="Arial"/>
              </a:rPr>
              <a:t>cess</a:t>
            </a:r>
            <a:r>
              <a:rPr sz="1650" i="1" spc="35" dirty="0">
                <a:solidFill>
                  <a:srgbClr val="FFFFFF"/>
                </a:solidFill>
                <a:latin typeface="Arial"/>
                <a:cs typeface="Arial"/>
              </a:rPr>
              <a:t> </a:t>
            </a:r>
            <a:r>
              <a:rPr sz="1650" i="1" spc="55" dirty="0">
                <a:solidFill>
                  <a:srgbClr val="FFFFFF"/>
                </a:solidFill>
                <a:latin typeface="Arial"/>
                <a:cs typeface="Arial"/>
              </a:rPr>
              <a:t>2</a:t>
            </a:r>
            <a:endParaRPr sz="1650">
              <a:latin typeface="Arial"/>
              <a:cs typeface="Arial"/>
            </a:endParaRPr>
          </a:p>
        </p:txBody>
      </p:sp>
      <p:sp>
        <p:nvSpPr>
          <p:cNvPr id="1476653" name="object 46"/>
          <p:cNvSpPr>
            <a:spLocks noChangeArrowheads="1"/>
          </p:cNvSpPr>
          <p:nvPr/>
        </p:nvSpPr>
        <p:spPr bwMode="auto">
          <a:xfrm>
            <a:off x="3095625" y="3748088"/>
            <a:ext cx="503238" cy="309562"/>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54" name="object 47"/>
          <p:cNvSpPr>
            <a:spLocks/>
          </p:cNvSpPr>
          <p:nvPr/>
        </p:nvSpPr>
        <p:spPr bwMode="auto">
          <a:xfrm>
            <a:off x="3138488" y="3822700"/>
            <a:ext cx="304800" cy="119063"/>
          </a:xfrm>
          <a:custGeom>
            <a:avLst/>
            <a:gdLst>
              <a:gd name="T0" fmla="*/ 231231 w 305435"/>
              <a:gd name="T1" fmla="*/ 73526 h 118110"/>
              <a:gd name="T2" fmla="*/ 189693 w 305435"/>
              <a:gd name="T3" fmla="*/ 98225 h 118110"/>
              <a:gd name="T4" fmla="*/ 187546 w 305435"/>
              <a:gd name="T5" fmla="*/ 106160 h 118110"/>
              <a:gd name="T6" fmla="*/ 194615 w 305435"/>
              <a:gd name="T7" fmla="*/ 118651 h 118110"/>
              <a:gd name="T8" fmla="*/ 202315 w 305435"/>
              <a:gd name="T9" fmla="*/ 120732 h 118110"/>
              <a:gd name="T10" fmla="*/ 208371 w 305435"/>
              <a:gd name="T11" fmla="*/ 117218 h 118110"/>
              <a:gd name="T12" fmla="*/ 281387 w 305435"/>
              <a:gd name="T13" fmla="*/ 73765 h 118110"/>
              <a:gd name="T14" fmla="*/ 277914 w 305435"/>
              <a:gd name="T15" fmla="*/ 73765 h 118110"/>
              <a:gd name="T16" fmla="*/ 231231 w 305435"/>
              <a:gd name="T17" fmla="*/ 73526 h 118110"/>
              <a:gd name="T18" fmla="*/ 252970 w 305435"/>
              <a:gd name="T19" fmla="*/ 60625 h 118110"/>
              <a:gd name="T20" fmla="*/ 231231 w 305435"/>
              <a:gd name="T21" fmla="*/ 73526 h 118110"/>
              <a:gd name="T22" fmla="*/ 277914 w 305435"/>
              <a:gd name="T23" fmla="*/ 73765 h 118110"/>
              <a:gd name="T24" fmla="*/ 277922 w 305435"/>
              <a:gd name="T25" fmla="*/ 71945 h 118110"/>
              <a:gd name="T26" fmla="*/ 271603 w 305435"/>
              <a:gd name="T27" fmla="*/ 71945 h 118110"/>
              <a:gd name="T28" fmla="*/ 252970 w 305435"/>
              <a:gd name="T29" fmla="*/ 60625 h 118110"/>
              <a:gd name="T30" fmla="*/ 202944 w 305435"/>
              <a:gd name="T31" fmla="*/ 0 h 118110"/>
              <a:gd name="T32" fmla="*/ 195120 w 305435"/>
              <a:gd name="T33" fmla="*/ 2081 h 118110"/>
              <a:gd name="T34" fmla="*/ 191585 w 305435"/>
              <a:gd name="T35" fmla="*/ 8196 h 118110"/>
              <a:gd name="T36" fmla="*/ 188052 w 305435"/>
              <a:gd name="T37" fmla="*/ 14441 h 118110"/>
              <a:gd name="T38" fmla="*/ 190070 w 305435"/>
              <a:gd name="T39" fmla="*/ 22376 h 118110"/>
              <a:gd name="T40" fmla="*/ 231373 w 305435"/>
              <a:gd name="T41" fmla="*/ 47505 h 118110"/>
              <a:gd name="T42" fmla="*/ 278040 w 305435"/>
              <a:gd name="T43" fmla="*/ 47745 h 118110"/>
              <a:gd name="T44" fmla="*/ 277914 w 305435"/>
              <a:gd name="T45" fmla="*/ 73765 h 118110"/>
              <a:gd name="T46" fmla="*/ 281387 w 305435"/>
              <a:gd name="T47" fmla="*/ 73765 h 118110"/>
              <a:gd name="T48" fmla="*/ 303028 w 305435"/>
              <a:gd name="T49" fmla="*/ 60886 h 118110"/>
              <a:gd name="T50" fmla="*/ 202944 w 305435"/>
              <a:gd name="T51" fmla="*/ 0 h 118110"/>
              <a:gd name="T52" fmla="*/ 126 w 305435"/>
              <a:gd name="T53" fmla="*/ 46316 h 118110"/>
              <a:gd name="T54" fmla="*/ 0 w 305435"/>
              <a:gd name="T55" fmla="*/ 72335 h 118110"/>
              <a:gd name="T56" fmla="*/ 231231 w 305435"/>
              <a:gd name="T57" fmla="*/ 73526 h 118110"/>
              <a:gd name="T58" fmla="*/ 252970 w 305435"/>
              <a:gd name="T59" fmla="*/ 60625 h 118110"/>
              <a:gd name="T60" fmla="*/ 231373 w 305435"/>
              <a:gd name="T61" fmla="*/ 47505 h 118110"/>
              <a:gd name="T62" fmla="*/ 126 w 305435"/>
              <a:gd name="T63" fmla="*/ 46316 h 118110"/>
              <a:gd name="T64" fmla="*/ 271603 w 305435"/>
              <a:gd name="T65" fmla="*/ 49568 h 118110"/>
              <a:gd name="T66" fmla="*/ 252970 w 305435"/>
              <a:gd name="T67" fmla="*/ 60625 h 118110"/>
              <a:gd name="T68" fmla="*/ 271603 w 305435"/>
              <a:gd name="T69" fmla="*/ 71945 h 118110"/>
              <a:gd name="T70" fmla="*/ 271603 w 305435"/>
              <a:gd name="T71" fmla="*/ 49568 h 118110"/>
              <a:gd name="T72" fmla="*/ 278031 w 305435"/>
              <a:gd name="T73" fmla="*/ 49568 h 118110"/>
              <a:gd name="T74" fmla="*/ 271603 w 305435"/>
              <a:gd name="T75" fmla="*/ 49568 h 118110"/>
              <a:gd name="T76" fmla="*/ 271603 w 305435"/>
              <a:gd name="T77" fmla="*/ 71945 h 118110"/>
              <a:gd name="T78" fmla="*/ 277922 w 305435"/>
              <a:gd name="T79" fmla="*/ 71945 h 118110"/>
              <a:gd name="T80" fmla="*/ 278031 w 305435"/>
              <a:gd name="T81" fmla="*/ 49568 h 118110"/>
              <a:gd name="T82" fmla="*/ 231373 w 305435"/>
              <a:gd name="T83" fmla="*/ 47505 h 118110"/>
              <a:gd name="T84" fmla="*/ 252970 w 305435"/>
              <a:gd name="T85" fmla="*/ 60625 h 118110"/>
              <a:gd name="T86" fmla="*/ 271603 w 305435"/>
              <a:gd name="T87" fmla="*/ 49568 h 118110"/>
              <a:gd name="T88" fmla="*/ 278031 w 305435"/>
              <a:gd name="T89" fmla="*/ 49568 h 118110"/>
              <a:gd name="T90" fmla="*/ 278040 w 305435"/>
              <a:gd name="T91" fmla="*/ 47745 h 118110"/>
              <a:gd name="T92" fmla="*/ 231373 w 305435"/>
              <a:gd name="T93" fmla="*/ 47505 h 11811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05435" h="118110">
                <a:moveTo>
                  <a:pt x="232680" y="71774"/>
                </a:moveTo>
                <a:lnTo>
                  <a:pt x="190881" y="95885"/>
                </a:lnTo>
                <a:lnTo>
                  <a:pt x="188721" y="103631"/>
                </a:lnTo>
                <a:lnTo>
                  <a:pt x="195833" y="115824"/>
                </a:lnTo>
                <a:lnTo>
                  <a:pt x="203581" y="117856"/>
                </a:lnTo>
                <a:lnTo>
                  <a:pt x="209676" y="114426"/>
                </a:lnTo>
                <a:lnTo>
                  <a:pt x="283149" y="72008"/>
                </a:lnTo>
                <a:lnTo>
                  <a:pt x="279654" y="72008"/>
                </a:lnTo>
                <a:lnTo>
                  <a:pt x="232680" y="71774"/>
                </a:lnTo>
                <a:close/>
              </a:path>
              <a:path w="305435" h="118110">
                <a:moveTo>
                  <a:pt x="254554" y="59181"/>
                </a:moveTo>
                <a:lnTo>
                  <a:pt x="232680" y="71774"/>
                </a:lnTo>
                <a:lnTo>
                  <a:pt x="279654" y="72008"/>
                </a:lnTo>
                <a:lnTo>
                  <a:pt x="279662" y="70231"/>
                </a:lnTo>
                <a:lnTo>
                  <a:pt x="273304" y="70231"/>
                </a:lnTo>
                <a:lnTo>
                  <a:pt x="254554" y="59181"/>
                </a:lnTo>
                <a:close/>
              </a:path>
              <a:path w="305435" h="118110">
                <a:moveTo>
                  <a:pt x="204216" y="0"/>
                </a:moveTo>
                <a:lnTo>
                  <a:pt x="196342" y="2031"/>
                </a:lnTo>
                <a:lnTo>
                  <a:pt x="192785" y="8000"/>
                </a:lnTo>
                <a:lnTo>
                  <a:pt x="189230" y="14096"/>
                </a:lnTo>
                <a:lnTo>
                  <a:pt x="191261" y="21843"/>
                </a:lnTo>
                <a:lnTo>
                  <a:pt x="232822" y="46374"/>
                </a:lnTo>
                <a:lnTo>
                  <a:pt x="279781" y="46608"/>
                </a:lnTo>
                <a:lnTo>
                  <a:pt x="279654" y="72008"/>
                </a:lnTo>
                <a:lnTo>
                  <a:pt x="283149" y="72008"/>
                </a:lnTo>
                <a:lnTo>
                  <a:pt x="304926" y="59436"/>
                </a:lnTo>
                <a:lnTo>
                  <a:pt x="204216" y="0"/>
                </a:lnTo>
                <a:close/>
              </a:path>
              <a:path w="305435" h="118110">
                <a:moveTo>
                  <a:pt x="126" y="45212"/>
                </a:moveTo>
                <a:lnTo>
                  <a:pt x="0" y="70612"/>
                </a:lnTo>
                <a:lnTo>
                  <a:pt x="232680" y="71774"/>
                </a:lnTo>
                <a:lnTo>
                  <a:pt x="254554" y="59181"/>
                </a:lnTo>
                <a:lnTo>
                  <a:pt x="232822" y="46374"/>
                </a:lnTo>
                <a:lnTo>
                  <a:pt x="126" y="45212"/>
                </a:lnTo>
                <a:close/>
              </a:path>
              <a:path w="305435" h="118110">
                <a:moveTo>
                  <a:pt x="273304" y="48387"/>
                </a:moveTo>
                <a:lnTo>
                  <a:pt x="254554" y="59181"/>
                </a:lnTo>
                <a:lnTo>
                  <a:pt x="273304" y="70231"/>
                </a:lnTo>
                <a:lnTo>
                  <a:pt x="273304" y="48387"/>
                </a:lnTo>
                <a:close/>
              </a:path>
              <a:path w="305435" h="118110">
                <a:moveTo>
                  <a:pt x="279772" y="48387"/>
                </a:moveTo>
                <a:lnTo>
                  <a:pt x="273304" y="48387"/>
                </a:lnTo>
                <a:lnTo>
                  <a:pt x="273304" y="70231"/>
                </a:lnTo>
                <a:lnTo>
                  <a:pt x="279662" y="70231"/>
                </a:lnTo>
                <a:lnTo>
                  <a:pt x="279772" y="48387"/>
                </a:lnTo>
                <a:close/>
              </a:path>
              <a:path w="305435" h="118110">
                <a:moveTo>
                  <a:pt x="232822" y="46374"/>
                </a:moveTo>
                <a:lnTo>
                  <a:pt x="254554" y="59181"/>
                </a:lnTo>
                <a:lnTo>
                  <a:pt x="273304" y="48387"/>
                </a:lnTo>
                <a:lnTo>
                  <a:pt x="279772" y="48387"/>
                </a:lnTo>
                <a:lnTo>
                  <a:pt x="279781" y="46608"/>
                </a:lnTo>
                <a:lnTo>
                  <a:pt x="232822" y="463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55" name="object 48"/>
          <p:cNvSpPr>
            <a:spLocks noChangeArrowheads="1"/>
          </p:cNvSpPr>
          <p:nvPr/>
        </p:nvSpPr>
        <p:spPr bwMode="auto">
          <a:xfrm>
            <a:off x="5681663" y="3552825"/>
            <a:ext cx="1160462" cy="703263"/>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49" name="object 49"/>
          <p:cNvSpPr txBox="1"/>
          <p:nvPr/>
        </p:nvSpPr>
        <p:spPr>
          <a:xfrm>
            <a:off x="5729288" y="3576638"/>
            <a:ext cx="1066800" cy="609600"/>
          </a:xfrm>
          <a:prstGeom prst="rect">
            <a:avLst/>
          </a:prstGeom>
          <a:ln w="9525">
            <a:solidFill>
              <a:srgbClr val="000000"/>
            </a:solidFill>
          </a:ln>
        </p:spPr>
        <p:txBody>
          <a:bodyPr lIns="0" tIns="0" rIns="0" bIns="0">
            <a:spAutoFit/>
          </a:bodyPr>
          <a:lstStyle/>
          <a:p>
            <a:pPr marL="142875">
              <a:defRPr/>
            </a:pPr>
            <a:r>
              <a:rPr sz="2500" i="1" spc="-270" dirty="0">
                <a:solidFill>
                  <a:srgbClr val="3333FF"/>
                </a:solidFill>
                <a:latin typeface="Arial"/>
                <a:cs typeface="Arial"/>
              </a:rPr>
              <a:t>CPU </a:t>
            </a:r>
            <a:r>
              <a:rPr sz="2500" i="1" spc="75" dirty="0">
                <a:solidFill>
                  <a:srgbClr val="3333FF"/>
                </a:solidFill>
                <a:latin typeface="Arial"/>
                <a:cs typeface="Arial"/>
              </a:rPr>
              <a:t>2</a:t>
            </a:r>
            <a:endParaRPr sz="2500">
              <a:latin typeface="Arial"/>
              <a:cs typeface="Arial"/>
            </a:endParaRPr>
          </a:p>
        </p:txBody>
      </p:sp>
      <p:sp>
        <p:nvSpPr>
          <p:cNvPr id="1476657" name="object 50"/>
          <p:cNvSpPr>
            <a:spLocks noChangeArrowheads="1"/>
          </p:cNvSpPr>
          <p:nvPr/>
        </p:nvSpPr>
        <p:spPr bwMode="auto">
          <a:xfrm>
            <a:off x="5229225" y="3748088"/>
            <a:ext cx="503238" cy="309562"/>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58" name="object 51"/>
          <p:cNvSpPr>
            <a:spLocks/>
          </p:cNvSpPr>
          <p:nvPr/>
        </p:nvSpPr>
        <p:spPr bwMode="auto">
          <a:xfrm>
            <a:off x="5272088" y="3822700"/>
            <a:ext cx="304800" cy="119063"/>
          </a:xfrm>
          <a:custGeom>
            <a:avLst/>
            <a:gdLst>
              <a:gd name="T0" fmla="*/ 231231 w 305435"/>
              <a:gd name="T1" fmla="*/ 73526 h 118110"/>
              <a:gd name="T2" fmla="*/ 189693 w 305435"/>
              <a:gd name="T3" fmla="*/ 98225 h 118110"/>
              <a:gd name="T4" fmla="*/ 187547 w 305435"/>
              <a:gd name="T5" fmla="*/ 106160 h 118110"/>
              <a:gd name="T6" fmla="*/ 194616 w 305435"/>
              <a:gd name="T7" fmla="*/ 118651 h 118110"/>
              <a:gd name="T8" fmla="*/ 202315 w 305435"/>
              <a:gd name="T9" fmla="*/ 120732 h 118110"/>
              <a:gd name="T10" fmla="*/ 208371 w 305435"/>
              <a:gd name="T11" fmla="*/ 117218 h 118110"/>
              <a:gd name="T12" fmla="*/ 281387 w 305435"/>
              <a:gd name="T13" fmla="*/ 73765 h 118110"/>
              <a:gd name="T14" fmla="*/ 277914 w 305435"/>
              <a:gd name="T15" fmla="*/ 73765 h 118110"/>
              <a:gd name="T16" fmla="*/ 231231 w 305435"/>
              <a:gd name="T17" fmla="*/ 73526 h 118110"/>
              <a:gd name="T18" fmla="*/ 252970 w 305435"/>
              <a:gd name="T19" fmla="*/ 60625 h 118110"/>
              <a:gd name="T20" fmla="*/ 231231 w 305435"/>
              <a:gd name="T21" fmla="*/ 73526 h 118110"/>
              <a:gd name="T22" fmla="*/ 277914 w 305435"/>
              <a:gd name="T23" fmla="*/ 73765 h 118110"/>
              <a:gd name="T24" fmla="*/ 277922 w 305435"/>
              <a:gd name="T25" fmla="*/ 71945 h 118110"/>
              <a:gd name="T26" fmla="*/ 271603 w 305435"/>
              <a:gd name="T27" fmla="*/ 71945 h 118110"/>
              <a:gd name="T28" fmla="*/ 252970 w 305435"/>
              <a:gd name="T29" fmla="*/ 60625 h 118110"/>
              <a:gd name="T30" fmla="*/ 202944 w 305435"/>
              <a:gd name="T31" fmla="*/ 0 h 118110"/>
              <a:gd name="T32" fmla="*/ 195120 w 305435"/>
              <a:gd name="T33" fmla="*/ 2081 h 118110"/>
              <a:gd name="T34" fmla="*/ 191586 w 305435"/>
              <a:gd name="T35" fmla="*/ 8196 h 118110"/>
              <a:gd name="T36" fmla="*/ 188052 w 305435"/>
              <a:gd name="T37" fmla="*/ 14441 h 118110"/>
              <a:gd name="T38" fmla="*/ 190071 w 305435"/>
              <a:gd name="T39" fmla="*/ 22376 h 118110"/>
              <a:gd name="T40" fmla="*/ 231373 w 305435"/>
              <a:gd name="T41" fmla="*/ 47505 h 118110"/>
              <a:gd name="T42" fmla="*/ 278040 w 305435"/>
              <a:gd name="T43" fmla="*/ 47745 h 118110"/>
              <a:gd name="T44" fmla="*/ 277914 w 305435"/>
              <a:gd name="T45" fmla="*/ 73765 h 118110"/>
              <a:gd name="T46" fmla="*/ 281387 w 305435"/>
              <a:gd name="T47" fmla="*/ 73765 h 118110"/>
              <a:gd name="T48" fmla="*/ 303028 w 305435"/>
              <a:gd name="T49" fmla="*/ 60886 h 118110"/>
              <a:gd name="T50" fmla="*/ 202944 w 305435"/>
              <a:gd name="T51" fmla="*/ 0 h 118110"/>
              <a:gd name="T52" fmla="*/ 126 w 305435"/>
              <a:gd name="T53" fmla="*/ 46316 h 118110"/>
              <a:gd name="T54" fmla="*/ 0 w 305435"/>
              <a:gd name="T55" fmla="*/ 72335 h 118110"/>
              <a:gd name="T56" fmla="*/ 231231 w 305435"/>
              <a:gd name="T57" fmla="*/ 73526 h 118110"/>
              <a:gd name="T58" fmla="*/ 252970 w 305435"/>
              <a:gd name="T59" fmla="*/ 60625 h 118110"/>
              <a:gd name="T60" fmla="*/ 231373 w 305435"/>
              <a:gd name="T61" fmla="*/ 47505 h 118110"/>
              <a:gd name="T62" fmla="*/ 126 w 305435"/>
              <a:gd name="T63" fmla="*/ 46316 h 118110"/>
              <a:gd name="T64" fmla="*/ 271603 w 305435"/>
              <a:gd name="T65" fmla="*/ 49568 h 118110"/>
              <a:gd name="T66" fmla="*/ 252970 w 305435"/>
              <a:gd name="T67" fmla="*/ 60625 h 118110"/>
              <a:gd name="T68" fmla="*/ 271603 w 305435"/>
              <a:gd name="T69" fmla="*/ 71945 h 118110"/>
              <a:gd name="T70" fmla="*/ 271603 w 305435"/>
              <a:gd name="T71" fmla="*/ 49568 h 118110"/>
              <a:gd name="T72" fmla="*/ 278031 w 305435"/>
              <a:gd name="T73" fmla="*/ 49568 h 118110"/>
              <a:gd name="T74" fmla="*/ 271603 w 305435"/>
              <a:gd name="T75" fmla="*/ 49568 h 118110"/>
              <a:gd name="T76" fmla="*/ 271603 w 305435"/>
              <a:gd name="T77" fmla="*/ 71945 h 118110"/>
              <a:gd name="T78" fmla="*/ 277922 w 305435"/>
              <a:gd name="T79" fmla="*/ 71945 h 118110"/>
              <a:gd name="T80" fmla="*/ 278031 w 305435"/>
              <a:gd name="T81" fmla="*/ 49568 h 118110"/>
              <a:gd name="T82" fmla="*/ 231373 w 305435"/>
              <a:gd name="T83" fmla="*/ 47505 h 118110"/>
              <a:gd name="T84" fmla="*/ 252970 w 305435"/>
              <a:gd name="T85" fmla="*/ 60625 h 118110"/>
              <a:gd name="T86" fmla="*/ 271603 w 305435"/>
              <a:gd name="T87" fmla="*/ 49568 h 118110"/>
              <a:gd name="T88" fmla="*/ 278031 w 305435"/>
              <a:gd name="T89" fmla="*/ 49568 h 118110"/>
              <a:gd name="T90" fmla="*/ 278040 w 305435"/>
              <a:gd name="T91" fmla="*/ 47745 h 118110"/>
              <a:gd name="T92" fmla="*/ 231373 w 305435"/>
              <a:gd name="T93" fmla="*/ 47505 h 11811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05435" h="118110">
                <a:moveTo>
                  <a:pt x="232680" y="71774"/>
                </a:moveTo>
                <a:lnTo>
                  <a:pt x="190881" y="95885"/>
                </a:lnTo>
                <a:lnTo>
                  <a:pt x="188722" y="103631"/>
                </a:lnTo>
                <a:lnTo>
                  <a:pt x="195834" y="115824"/>
                </a:lnTo>
                <a:lnTo>
                  <a:pt x="203581" y="117856"/>
                </a:lnTo>
                <a:lnTo>
                  <a:pt x="209676" y="114426"/>
                </a:lnTo>
                <a:lnTo>
                  <a:pt x="283149" y="72008"/>
                </a:lnTo>
                <a:lnTo>
                  <a:pt x="279654" y="72008"/>
                </a:lnTo>
                <a:lnTo>
                  <a:pt x="232680" y="71774"/>
                </a:lnTo>
                <a:close/>
              </a:path>
              <a:path w="305435" h="118110">
                <a:moveTo>
                  <a:pt x="254554" y="59181"/>
                </a:moveTo>
                <a:lnTo>
                  <a:pt x="232680" y="71774"/>
                </a:lnTo>
                <a:lnTo>
                  <a:pt x="279654" y="72008"/>
                </a:lnTo>
                <a:lnTo>
                  <a:pt x="279662" y="70231"/>
                </a:lnTo>
                <a:lnTo>
                  <a:pt x="273304" y="70231"/>
                </a:lnTo>
                <a:lnTo>
                  <a:pt x="254554" y="59181"/>
                </a:lnTo>
                <a:close/>
              </a:path>
              <a:path w="305435" h="118110">
                <a:moveTo>
                  <a:pt x="204216" y="0"/>
                </a:moveTo>
                <a:lnTo>
                  <a:pt x="196342" y="2031"/>
                </a:lnTo>
                <a:lnTo>
                  <a:pt x="192786" y="8000"/>
                </a:lnTo>
                <a:lnTo>
                  <a:pt x="189230" y="14096"/>
                </a:lnTo>
                <a:lnTo>
                  <a:pt x="191262" y="21843"/>
                </a:lnTo>
                <a:lnTo>
                  <a:pt x="232822" y="46374"/>
                </a:lnTo>
                <a:lnTo>
                  <a:pt x="279781" y="46608"/>
                </a:lnTo>
                <a:lnTo>
                  <a:pt x="279654" y="72008"/>
                </a:lnTo>
                <a:lnTo>
                  <a:pt x="283149" y="72008"/>
                </a:lnTo>
                <a:lnTo>
                  <a:pt x="304926" y="59436"/>
                </a:lnTo>
                <a:lnTo>
                  <a:pt x="204216" y="0"/>
                </a:lnTo>
                <a:close/>
              </a:path>
              <a:path w="305435" h="118110">
                <a:moveTo>
                  <a:pt x="126" y="45212"/>
                </a:moveTo>
                <a:lnTo>
                  <a:pt x="0" y="70612"/>
                </a:lnTo>
                <a:lnTo>
                  <a:pt x="232680" y="71774"/>
                </a:lnTo>
                <a:lnTo>
                  <a:pt x="254554" y="59181"/>
                </a:lnTo>
                <a:lnTo>
                  <a:pt x="232822" y="46374"/>
                </a:lnTo>
                <a:lnTo>
                  <a:pt x="126" y="45212"/>
                </a:lnTo>
                <a:close/>
              </a:path>
              <a:path w="305435" h="118110">
                <a:moveTo>
                  <a:pt x="273304" y="48387"/>
                </a:moveTo>
                <a:lnTo>
                  <a:pt x="254554" y="59181"/>
                </a:lnTo>
                <a:lnTo>
                  <a:pt x="273304" y="70231"/>
                </a:lnTo>
                <a:lnTo>
                  <a:pt x="273304" y="48387"/>
                </a:lnTo>
                <a:close/>
              </a:path>
              <a:path w="305435" h="118110">
                <a:moveTo>
                  <a:pt x="279772" y="48387"/>
                </a:moveTo>
                <a:lnTo>
                  <a:pt x="273304" y="48387"/>
                </a:lnTo>
                <a:lnTo>
                  <a:pt x="273304" y="70231"/>
                </a:lnTo>
                <a:lnTo>
                  <a:pt x="279662" y="70231"/>
                </a:lnTo>
                <a:lnTo>
                  <a:pt x="279772" y="48387"/>
                </a:lnTo>
                <a:close/>
              </a:path>
              <a:path w="305435" h="118110">
                <a:moveTo>
                  <a:pt x="232822" y="46374"/>
                </a:moveTo>
                <a:lnTo>
                  <a:pt x="254554" y="59181"/>
                </a:lnTo>
                <a:lnTo>
                  <a:pt x="273304" y="48387"/>
                </a:lnTo>
                <a:lnTo>
                  <a:pt x="279772" y="48387"/>
                </a:lnTo>
                <a:lnTo>
                  <a:pt x="279781" y="46608"/>
                </a:lnTo>
                <a:lnTo>
                  <a:pt x="232822" y="463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59" name="object 52"/>
          <p:cNvSpPr>
            <a:spLocks noChangeArrowheads="1"/>
          </p:cNvSpPr>
          <p:nvPr/>
        </p:nvSpPr>
        <p:spPr bwMode="auto">
          <a:xfrm>
            <a:off x="4386263" y="3552825"/>
            <a:ext cx="169862" cy="7032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60" name="object 53"/>
          <p:cNvSpPr>
            <a:spLocks/>
          </p:cNvSpPr>
          <p:nvPr/>
        </p:nvSpPr>
        <p:spPr bwMode="auto">
          <a:xfrm>
            <a:off x="44338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61" name="object 54"/>
          <p:cNvSpPr>
            <a:spLocks/>
          </p:cNvSpPr>
          <p:nvPr/>
        </p:nvSpPr>
        <p:spPr bwMode="auto">
          <a:xfrm>
            <a:off x="44338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62" name="object 55"/>
          <p:cNvSpPr>
            <a:spLocks noChangeArrowheads="1"/>
          </p:cNvSpPr>
          <p:nvPr/>
        </p:nvSpPr>
        <p:spPr bwMode="auto">
          <a:xfrm>
            <a:off x="4691063" y="3552825"/>
            <a:ext cx="169862" cy="7032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63" name="object 56"/>
          <p:cNvSpPr>
            <a:spLocks/>
          </p:cNvSpPr>
          <p:nvPr/>
        </p:nvSpPr>
        <p:spPr bwMode="auto">
          <a:xfrm>
            <a:off x="47386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64" name="object 57"/>
          <p:cNvSpPr>
            <a:spLocks/>
          </p:cNvSpPr>
          <p:nvPr/>
        </p:nvSpPr>
        <p:spPr bwMode="auto">
          <a:xfrm>
            <a:off x="47386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6665" name="object 58"/>
          <p:cNvSpPr>
            <a:spLocks noChangeArrowheads="1"/>
          </p:cNvSpPr>
          <p:nvPr/>
        </p:nvSpPr>
        <p:spPr bwMode="auto">
          <a:xfrm>
            <a:off x="5072063" y="3552825"/>
            <a:ext cx="169862" cy="7032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6666" name="object 59"/>
          <p:cNvSpPr>
            <a:spLocks/>
          </p:cNvSpPr>
          <p:nvPr/>
        </p:nvSpPr>
        <p:spPr bwMode="auto">
          <a:xfrm>
            <a:off x="51196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6667" name="object 60"/>
          <p:cNvSpPr>
            <a:spLocks/>
          </p:cNvSpPr>
          <p:nvPr/>
        </p:nvSpPr>
        <p:spPr bwMode="auto">
          <a:xfrm>
            <a:off x="5119688" y="3576638"/>
            <a:ext cx="76200" cy="609600"/>
          </a:xfrm>
          <a:custGeom>
            <a:avLst/>
            <a:gdLst>
              <a:gd name="T0" fmla="*/ 0 w 76200"/>
              <a:gd name="T1" fmla="*/ 609600 h 609600"/>
              <a:gd name="T2" fmla="*/ 76200 w 76200"/>
              <a:gd name="T3" fmla="*/ 609600 h 609600"/>
              <a:gd name="T4" fmla="*/ 76200 w 76200"/>
              <a:gd name="T5" fmla="*/ 0 h 609600"/>
              <a:gd name="T6" fmla="*/ 0 w 76200"/>
              <a:gd name="T7" fmla="*/ 0 h 609600"/>
              <a:gd name="T8" fmla="*/ 0 w 762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200" h="609600">
                <a:moveTo>
                  <a:pt x="0" y="609600"/>
                </a:moveTo>
                <a:lnTo>
                  <a:pt x="76200" y="609600"/>
                </a:lnTo>
                <a:lnTo>
                  <a:pt x="762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1" name="object 61"/>
          <p:cNvSpPr txBox="1"/>
          <p:nvPr/>
        </p:nvSpPr>
        <p:spPr>
          <a:xfrm>
            <a:off x="3979863" y="4189413"/>
            <a:ext cx="914400" cy="185737"/>
          </a:xfrm>
          <a:prstGeom prst="rect">
            <a:avLst/>
          </a:prstGeom>
        </p:spPr>
        <p:txBody>
          <a:bodyPr lIns="0" tIns="0" rIns="0" bIns="0">
            <a:spAutoFit/>
          </a:bodyPr>
          <a:lstStyle/>
          <a:p>
            <a:pPr marL="12700">
              <a:defRPr/>
            </a:pPr>
            <a:r>
              <a:rPr sz="1250" i="1" spc="305" dirty="0">
                <a:solidFill>
                  <a:srgbClr val="3333FF"/>
                </a:solidFill>
                <a:latin typeface="Arial"/>
                <a:cs typeface="Arial"/>
              </a:rPr>
              <a:t>I</a:t>
            </a:r>
            <a:r>
              <a:rPr sz="1250" i="1" spc="-75" dirty="0">
                <a:solidFill>
                  <a:srgbClr val="3333FF"/>
                </a:solidFill>
                <a:latin typeface="Arial"/>
                <a:cs typeface="Arial"/>
              </a:rPr>
              <a:t>n</a:t>
            </a:r>
            <a:r>
              <a:rPr sz="1250" i="1" spc="114" dirty="0">
                <a:solidFill>
                  <a:srgbClr val="3333FF"/>
                </a:solidFill>
                <a:latin typeface="Arial"/>
                <a:cs typeface="Arial"/>
              </a:rPr>
              <a:t>st</a:t>
            </a:r>
            <a:r>
              <a:rPr sz="1250" i="1" spc="110" dirty="0">
                <a:solidFill>
                  <a:srgbClr val="3333FF"/>
                </a:solidFill>
                <a:latin typeface="Arial"/>
                <a:cs typeface="Arial"/>
              </a:rPr>
              <a:t>r</a:t>
            </a:r>
            <a:r>
              <a:rPr sz="1250" i="1" spc="-45" dirty="0">
                <a:solidFill>
                  <a:srgbClr val="3333FF"/>
                </a:solidFill>
                <a:latin typeface="Arial"/>
                <a:cs typeface="Arial"/>
              </a:rPr>
              <a:t>uc</a:t>
            </a:r>
            <a:r>
              <a:rPr sz="1250" i="1" spc="45" dirty="0">
                <a:solidFill>
                  <a:srgbClr val="3333FF"/>
                </a:solidFill>
                <a:latin typeface="Arial"/>
                <a:cs typeface="Arial"/>
              </a:rPr>
              <a:t>ti</a:t>
            </a:r>
            <a:r>
              <a:rPr sz="1250" i="1" spc="110" dirty="0">
                <a:solidFill>
                  <a:srgbClr val="3333FF"/>
                </a:solidFill>
                <a:latin typeface="Arial"/>
                <a:cs typeface="Arial"/>
              </a:rPr>
              <a:t>o</a:t>
            </a:r>
            <a:r>
              <a:rPr sz="1250" i="1" spc="-75" dirty="0">
                <a:solidFill>
                  <a:srgbClr val="3333FF"/>
                </a:solidFill>
                <a:latin typeface="Arial"/>
                <a:cs typeface="Arial"/>
              </a:rPr>
              <a:t>n</a:t>
            </a:r>
            <a:r>
              <a:rPr sz="1250" i="1" spc="-45" dirty="0">
                <a:solidFill>
                  <a:srgbClr val="3333FF"/>
                </a:solidFill>
                <a:latin typeface="Arial"/>
                <a:cs typeface="Arial"/>
              </a:rPr>
              <a:t>s</a:t>
            </a:r>
            <a:endParaRPr sz="1250">
              <a:latin typeface="Arial"/>
              <a:cs typeface="Arial"/>
            </a:endParaRPr>
          </a:p>
        </p:txBody>
      </p:sp>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5" dirty="0"/>
              <a:t>M</a:t>
            </a:r>
            <a:r>
              <a:rPr spc="-20" dirty="0"/>
              <a:t>u</a:t>
            </a:r>
            <a:r>
              <a:rPr spc="-10" dirty="0"/>
              <a:t>lti</a:t>
            </a:r>
            <a:r>
              <a:rPr dirty="0"/>
              <a:t>t</a:t>
            </a:r>
            <a:r>
              <a:rPr spc="-5" dirty="0"/>
              <a:t>asking</a:t>
            </a:r>
            <a:r>
              <a:rPr spc="25" dirty="0"/>
              <a:t> </a:t>
            </a:r>
            <a:r>
              <a:rPr spc="-5" dirty="0"/>
              <a:t>&amp; </a:t>
            </a:r>
            <a:r>
              <a:rPr dirty="0"/>
              <a:t>m</a:t>
            </a:r>
            <a:r>
              <a:rPr spc="-5" dirty="0"/>
              <a:t>ultith</a:t>
            </a:r>
            <a:r>
              <a:rPr spc="-20" dirty="0"/>
              <a:t>r</a:t>
            </a:r>
            <a:r>
              <a:rPr spc="-5" dirty="0"/>
              <a:t>eading</a:t>
            </a:r>
          </a:p>
        </p:txBody>
      </p:sp>
      <p:sp>
        <p:nvSpPr>
          <p:cNvPr id="1477634" name="object 3"/>
          <p:cNvSpPr txBox="1">
            <a:spLocks noChangeArrowheads="1"/>
          </p:cNvSpPr>
          <p:nvPr/>
        </p:nvSpPr>
        <p:spPr bwMode="auto">
          <a:xfrm>
            <a:off x="377825" y="958850"/>
            <a:ext cx="8243888" cy="157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Even on systems with a single processing unit programs may appear to run in parallel:</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Multitasking*</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Multithreading (within a process, see in a few slides)</a:t>
            </a:r>
            <a:endParaRPr lang="en-US">
              <a:latin typeface="Comic Sans MS" charset="0"/>
              <a:cs typeface="Comic Sans MS" charset="0"/>
            </a:endParaRPr>
          </a:p>
        </p:txBody>
      </p:sp>
      <p:sp>
        <p:nvSpPr>
          <p:cNvPr id="1477635" name="object 4"/>
          <p:cNvSpPr>
            <a:spLocks noChangeArrowheads="1"/>
          </p:cNvSpPr>
          <p:nvPr/>
        </p:nvSpPr>
        <p:spPr bwMode="auto">
          <a:xfrm>
            <a:off x="2952750" y="3544888"/>
            <a:ext cx="177800" cy="627062"/>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36" name="object 5"/>
          <p:cNvSpPr>
            <a:spLocks/>
          </p:cNvSpPr>
          <p:nvPr/>
        </p:nvSpPr>
        <p:spPr bwMode="auto">
          <a:xfrm>
            <a:off x="3000375"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37" name="object 6"/>
          <p:cNvSpPr>
            <a:spLocks noChangeArrowheads="1"/>
          </p:cNvSpPr>
          <p:nvPr/>
        </p:nvSpPr>
        <p:spPr bwMode="auto">
          <a:xfrm>
            <a:off x="1800225" y="2681288"/>
            <a:ext cx="1244600" cy="625475"/>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38" name="object 7"/>
          <p:cNvSpPr>
            <a:spLocks noChangeArrowheads="1"/>
          </p:cNvSpPr>
          <p:nvPr/>
        </p:nvSpPr>
        <p:spPr bwMode="auto">
          <a:xfrm>
            <a:off x="3446463" y="3544888"/>
            <a:ext cx="176212" cy="627062"/>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39" name="object 8"/>
          <p:cNvSpPr>
            <a:spLocks/>
          </p:cNvSpPr>
          <p:nvPr/>
        </p:nvSpPr>
        <p:spPr bwMode="auto">
          <a:xfrm>
            <a:off x="3492500"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40" name="object 9"/>
          <p:cNvSpPr>
            <a:spLocks noChangeArrowheads="1"/>
          </p:cNvSpPr>
          <p:nvPr/>
        </p:nvSpPr>
        <p:spPr bwMode="auto">
          <a:xfrm>
            <a:off x="3281363" y="3544888"/>
            <a:ext cx="176212" cy="627062"/>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41" name="object 10"/>
          <p:cNvSpPr>
            <a:spLocks/>
          </p:cNvSpPr>
          <p:nvPr/>
        </p:nvSpPr>
        <p:spPr bwMode="auto">
          <a:xfrm>
            <a:off x="3328988"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42" name="object 11"/>
          <p:cNvSpPr>
            <a:spLocks noChangeArrowheads="1"/>
          </p:cNvSpPr>
          <p:nvPr/>
        </p:nvSpPr>
        <p:spPr bwMode="auto">
          <a:xfrm>
            <a:off x="2268538" y="3279775"/>
            <a:ext cx="312737" cy="398463"/>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43" name="object 12"/>
          <p:cNvSpPr>
            <a:spLocks/>
          </p:cNvSpPr>
          <p:nvPr/>
        </p:nvSpPr>
        <p:spPr bwMode="auto">
          <a:xfrm>
            <a:off x="2365375" y="3302000"/>
            <a:ext cx="117475" cy="201613"/>
          </a:xfrm>
          <a:custGeom>
            <a:avLst/>
            <a:gdLst>
              <a:gd name="T0" fmla="*/ 13871 w 118110"/>
              <a:gd name="T1" fmla="*/ 86051 h 200660"/>
              <a:gd name="T2" fmla="*/ 7871 w 118110"/>
              <a:gd name="T3" fmla="*/ 89658 h 200660"/>
              <a:gd name="T4" fmla="*/ 1998 w 118110"/>
              <a:gd name="T5" fmla="*/ 93265 h 200660"/>
              <a:gd name="T6" fmla="*/ 0 w 118110"/>
              <a:gd name="T7" fmla="*/ 101122 h 200660"/>
              <a:gd name="T8" fmla="*/ 3499 w 118110"/>
              <a:gd name="T9" fmla="*/ 107305 h 200660"/>
              <a:gd name="T10" fmla="*/ 58733 w 118110"/>
              <a:gd name="T11" fmla="*/ 203275 h 200660"/>
              <a:gd name="T12" fmla="*/ 72914 w 118110"/>
              <a:gd name="T13" fmla="*/ 177768 h 200660"/>
              <a:gd name="T14" fmla="*/ 46110 w 118110"/>
              <a:gd name="T15" fmla="*/ 177768 h 200660"/>
              <a:gd name="T16" fmla="*/ 45742 w 118110"/>
              <a:gd name="T17" fmla="*/ 130137 h 200660"/>
              <a:gd name="T18" fmla="*/ 24992 w 118110"/>
              <a:gd name="T19" fmla="*/ 94166 h 200660"/>
              <a:gd name="T20" fmla="*/ 21493 w 118110"/>
              <a:gd name="T21" fmla="*/ 87983 h 200660"/>
              <a:gd name="T22" fmla="*/ 13871 w 118110"/>
              <a:gd name="T23" fmla="*/ 86051 h 200660"/>
              <a:gd name="T24" fmla="*/ 45742 w 118110"/>
              <a:gd name="T25" fmla="*/ 130137 h 200660"/>
              <a:gd name="T26" fmla="*/ 46110 w 118110"/>
              <a:gd name="T27" fmla="*/ 177768 h 200660"/>
              <a:gd name="T28" fmla="*/ 71103 w 118110"/>
              <a:gd name="T29" fmla="*/ 177511 h 200660"/>
              <a:gd name="T30" fmla="*/ 71055 w 118110"/>
              <a:gd name="T31" fmla="*/ 171199 h 200660"/>
              <a:gd name="T32" fmla="*/ 47736 w 118110"/>
              <a:gd name="T33" fmla="*/ 171199 h 200660"/>
              <a:gd name="T34" fmla="*/ 58397 w 118110"/>
              <a:gd name="T35" fmla="*/ 152076 h 200660"/>
              <a:gd name="T36" fmla="*/ 45742 w 118110"/>
              <a:gd name="T37" fmla="*/ 130137 h 200660"/>
              <a:gd name="T38" fmla="*/ 101969 w 118110"/>
              <a:gd name="T39" fmla="*/ 85277 h 200660"/>
              <a:gd name="T40" fmla="*/ 94346 w 118110"/>
              <a:gd name="T41" fmla="*/ 87467 h 200660"/>
              <a:gd name="T42" fmla="*/ 90973 w 118110"/>
              <a:gd name="T43" fmla="*/ 93652 h 200660"/>
              <a:gd name="T44" fmla="*/ 70736 w 118110"/>
              <a:gd name="T45" fmla="*/ 129946 h 200660"/>
              <a:gd name="T46" fmla="*/ 71103 w 118110"/>
              <a:gd name="T47" fmla="*/ 177511 h 200660"/>
              <a:gd name="T48" fmla="*/ 46110 w 118110"/>
              <a:gd name="T49" fmla="*/ 177768 h 200660"/>
              <a:gd name="T50" fmla="*/ 72914 w 118110"/>
              <a:gd name="T51" fmla="*/ 177768 h 200660"/>
              <a:gd name="T52" fmla="*/ 112591 w 118110"/>
              <a:gd name="T53" fmla="*/ 106403 h 200660"/>
              <a:gd name="T54" fmla="*/ 116090 w 118110"/>
              <a:gd name="T55" fmla="*/ 100220 h 200660"/>
              <a:gd name="T56" fmla="*/ 113966 w 118110"/>
              <a:gd name="T57" fmla="*/ 92363 h 200660"/>
              <a:gd name="T58" fmla="*/ 107967 w 118110"/>
              <a:gd name="T59" fmla="*/ 88884 h 200660"/>
              <a:gd name="T60" fmla="*/ 101969 w 118110"/>
              <a:gd name="T61" fmla="*/ 85277 h 200660"/>
              <a:gd name="T62" fmla="*/ 58397 w 118110"/>
              <a:gd name="T63" fmla="*/ 152076 h 200660"/>
              <a:gd name="T64" fmla="*/ 47736 w 118110"/>
              <a:gd name="T65" fmla="*/ 171199 h 200660"/>
              <a:gd name="T66" fmla="*/ 69354 w 118110"/>
              <a:gd name="T67" fmla="*/ 171071 h 200660"/>
              <a:gd name="T68" fmla="*/ 58397 w 118110"/>
              <a:gd name="T69" fmla="*/ 152076 h 200660"/>
              <a:gd name="T70" fmla="*/ 70736 w 118110"/>
              <a:gd name="T71" fmla="*/ 129946 h 200660"/>
              <a:gd name="T72" fmla="*/ 58397 w 118110"/>
              <a:gd name="T73" fmla="*/ 152076 h 200660"/>
              <a:gd name="T74" fmla="*/ 69354 w 118110"/>
              <a:gd name="T75" fmla="*/ 171071 h 200660"/>
              <a:gd name="T76" fmla="*/ 47736 w 118110"/>
              <a:gd name="T77" fmla="*/ 171199 h 200660"/>
              <a:gd name="T78" fmla="*/ 71055 w 118110"/>
              <a:gd name="T79" fmla="*/ 171199 h 200660"/>
              <a:gd name="T80" fmla="*/ 70736 w 118110"/>
              <a:gd name="T81" fmla="*/ 129946 h 200660"/>
              <a:gd name="T82" fmla="*/ 69729 w 118110"/>
              <a:gd name="T83" fmla="*/ 0 h 200660"/>
              <a:gd name="T84" fmla="*/ 44737 w 118110"/>
              <a:gd name="T85" fmla="*/ 129 h 200660"/>
              <a:gd name="T86" fmla="*/ 45742 w 118110"/>
              <a:gd name="T87" fmla="*/ 130137 h 200660"/>
              <a:gd name="T88" fmla="*/ 58397 w 118110"/>
              <a:gd name="T89" fmla="*/ 152076 h 200660"/>
              <a:gd name="T90" fmla="*/ 70736 w 118110"/>
              <a:gd name="T91" fmla="*/ 129946 h 200660"/>
              <a:gd name="T92" fmla="*/ 69729 w 118110"/>
              <a:gd name="T93" fmla="*/ 0 h 20066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18110" h="200660">
                <a:moveTo>
                  <a:pt x="14097" y="84836"/>
                </a:moveTo>
                <a:lnTo>
                  <a:pt x="8000" y="88392"/>
                </a:lnTo>
                <a:lnTo>
                  <a:pt x="2031" y="91948"/>
                </a:lnTo>
                <a:lnTo>
                  <a:pt x="0" y="99695"/>
                </a:lnTo>
                <a:lnTo>
                  <a:pt x="3556" y="105791"/>
                </a:lnTo>
                <a:lnTo>
                  <a:pt x="59690" y="200406"/>
                </a:lnTo>
                <a:lnTo>
                  <a:pt x="74102" y="175260"/>
                </a:lnTo>
                <a:lnTo>
                  <a:pt x="46862" y="175260"/>
                </a:lnTo>
                <a:lnTo>
                  <a:pt x="46488" y="128301"/>
                </a:lnTo>
                <a:lnTo>
                  <a:pt x="25400" y="92837"/>
                </a:lnTo>
                <a:lnTo>
                  <a:pt x="21843" y="86741"/>
                </a:lnTo>
                <a:lnTo>
                  <a:pt x="14097" y="84836"/>
                </a:lnTo>
                <a:close/>
              </a:path>
              <a:path w="118110" h="200660">
                <a:moveTo>
                  <a:pt x="46488" y="128301"/>
                </a:moveTo>
                <a:lnTo>
                  <a:pt x="46862" y="175260"/>
                </a:lnTo>
                <a:lnTo>
                  <a:pt x="72262" y="175006"/>
                </a:lnTo>
                <a:lnTo>
                  <a:pt x="72213" y="168783"/>
                </a:lnTo>
                <a:lnTo>
                  <a:pt x="48514" y="168783"/>
                </a:lnTo>
                <a:lnTo>
                  <a:pt x="59349" y="149930"/>
                </a:lnTo>
                <a:lnTo>
                  <a:pt x="46488" y="128301"/>
                </a:lnTo>
                <a:close/>
              </a:path>
              <a:path w="118110" h="200660">
                <a:moveTo>
                  <a:pt x="103631" y="84074"/>
                </a:moveTo>
                <a:lnTo>
                  <a:pt x="95885" y="86233"/>
                </a:lnTo>
                <a:lnTo>
                  <a:pt x="92456" y="92329"/>
                </a:lnTo>
                <a:lnTo>
                  <a:pt x="71888" y="128113"/>
                </a:lnTo>
                <a:lnTo>
                  <a:pt x="72262" y="175006"/>
                </a:lnTo>
                <a:lnTo>
                  <a:pt x="46862" y="175260"/>
                </a:lnTo>
                <a:lnTo>
                  <a:pt x="74102" y="175260"/>
                </a:lnTo>
                <a:lnTo>
                  <a:pt x="114427" y="104901"/>
                </a:lnTo>
                <a:lnTo>
                  <a:pt x="117983" y="98806"/>
                </a:lnTo>
                <a:lnTo>
                  <a:pt x="115824" y="91059"/>
                </a:lnTo>
                <a:lnTo>
                  <a:pt x="109728" y="87630"/>
                </a:lnTo>
                <a:lnTo>
                  <a:pt x="103631" y="84074"/>
                </a:lnTo>
                <a:close/>
              </a:path>
              <a:path w="118110" h="200660">
                <a:moveTo>
                  <a:pt x="59349" y="149930"/>
                </a:moveTo>
                <a:lnTo>
                  <a:pt x="48514" y="168783"/>
                </a:lnTo>
                <a:lnTo>
                  <a:pt x="70485" y="168656"/>
                </a:lnTo>
                <a:lnTo>
                  <a:pt x="59349" y="149930"/>
                </a:lnTo>
                <a:close/>
              </a:path>
              <a:path w="118110" h="200660">
                <a:moveTo>
                  <a:pt x="71888" y="128113"/>
                </a:moveTo>
                <a:lnTo>
                  <a:pt x="59349" y="149930"/>
                </a:lnTo>
                <a:lnTo>
                  <a:pt x="70485" y="168656"/>
                </a:lnTo>
                <a:lnTo>
                  <a:pt x="48514" y="168783"/>
                </a:lnTo>
                <a:lnTo>
                  <a:pt x="72213" y="168783"/>
                </a:lnTo>
                <a:lnTo>
                  <a:pt x="71888" y="128113"/>
                </a:lnTo>
                <a:close/>
              </a:path>
              <a:path w="118110" h="200660">
                <a:moveTo>
                  <a:pt x="70866" y="0"/>
                </a:moveTo>
                <a:lnTo>
                  <a:pt x="45466" y="126"/>
                </a:lnTo>
                <a:lnTo>
                  <a:pt x="46488" y="128301"/>
                </a:lnTo>
                <a:lnTo>
                  <a:pt x="59349" y="149930"/>
                </a:lnTo>
                <a:lnTo>
                  <a:pt x="71888" y="128113"/>
                </a:lnTo>
                <a:lnTo>
                  <a:pt x="7086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7644" name="object 13"/>
          <p:cNvSpPr>
            <a:spLocks noChangeArrowheads="1"/>
          </p:cNvSpPr>
          <p:nvPr/>
        </p:nvSpPr>
        <p:spPr bwMode="auto">
          <a:xfrm>
            <a:off x="5253038" y="3544888"/>
            <a:ext cx="1244600" cy="627062"/>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45" name="object 14"/>
          <p:cNvSpPr>
            <a:spLocks noChangeArrowheads="1"/>
          </p:cNvSpPr>
          <p:nvPr/>
        </p:nvSpPr>
        <p:spPr bwMode="auto">
          <a:xfrm>
            <a:off x="4764088" y="3700463"/>
            <a:ext cx="527050" cy="312737"/>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46" name="object 15"/>
          <p:cNvSpPr>
            <a:spLocks/>
          </p:cNvSpPr>
          <p:nvPr/>
        </p:nvSpPr>
        <p:spPr bwMode="auto">
          <a:xfrm>
            <a:off x="4806950" y="3776663"/>
            <a:ext cx="328613" cy="119062"/>
          </a:xfrm>
          <a:custGeom>
            <a:avLst/>
            <a:gdLst>
              <a:gd name="T0" fmla="*/ 255767 w 328929"/>
              <a:gd name="T1" fmla="*/ 73562 h 118110"/>
              <a:gd name="T2" fmla="*/ 220217 w 328929"/>
              <a:gd name="T3" fmla="*/ 94709 h 118110"/>
              <a:gd name="T4" fmla="*/ 214139 w 328929"/>
              <a:gd name="T5" fmla="*/ 98222 h 118110"/>
              <a:gd name="T6" fmla="*/ 211986 w 328929"/>
              <a:gd name="T7" fmla="*/ 106158 h 118110"/>
              <a:gd name="T8" fmla="*/ 219077 w 328929"/>
              <a:gd name="T9" fmla="*/ 118648 h 118110"/>
              <a:gd name="T10" fmla="*/ 226802 w 328929"/>
              <a:gd name="T11" fmla="*/ 120729 h 118110"/>
              <a:gd name="T12" fmla="*/ 232881 w 328929"/>
              <a:gd name="T13" fmla="*/ 117216 h 118110"/>
              <a:gd name="T14" fmla="*/ 306141 w 328929"/>
              <a:gd name="T15" fmla="*/ 73764 h 118110"/>
              <a:gd name="T16" fmla="*/ 302656 w 328929"/>
              <a:gd name="T17" fmla="*/ 73764 h 118110"/>
              <a:gd name="T18" fmla="*/ 255767 w 328929"/>
              <a:gd name="T19" fmla="*/ 73562 h 118110"/>
              <a:gd name="T20" fmla="*/ 277525 w 328929"/>
              <a:gd name="T21" fmla="*/ 60619 h 118110"/>
              <a:gd name="T22" fmla="*/ 255767 w 328929"/>
              <a:gd name="T23" fmla="*/ 73562 h 118110"/>
              <a:gd name="T24" fmla="*/ 302656 w 328929"/>
              <a:gd name="T25" fmla="*/ 73764 h 118110"/>
              <a:gd name="T26" fmla="*/ 302664 w 328929"/>
              <a:gd name="T27" fmla="*/ 71943 h 118110"/>
              <a:gd name="T28" fmla="*/ 296198 w 328929"/>
              <a:gd name="T29" fmla="*/ 71943 h 118110"/>
              <a:gd name="T30" fmla="*/ 277525 w 328929"/>
              <a:gd name="T31" fmla="*/ 60619 h 118110"/>
              <a:gd name="T32" fmla="*/ 227308 w 328929"/>
              <a:gd name="T33" fmla="*/ 0 h 118110"/>
              <a:gd name="T34" fmla="*/ 219458 w 328929"/>
              <a:gd name="T35" fmla="*/ 2082 h 118110"/>
              <a:gd name="T36" fmla="*/ 215911 w 328929"/>
              <a:gd name="T37" fmla="*/ 8196 h 118110"/>
              <a:gd name="T38" fmla="*/ 212366 w 328929"/>
              <a:gd name="T39" fmla="*/ 14441 h 118110"/>
              <a:gd name="T40" fmla="*/ 214392 w 328929"/>
              <a:gd name="T41" fmla="*/ 22376 h 118110"/>
              <a:gd name="T42" fmla="*/ 255964 w 328929"/>
              <a:gd name="T43" fmla="*/ 47543 h 118110"/>
              <a:gd name="T44" fmla="*/ 302783 w 328929"/>
              <a:gd name="T45" fmla="*/ 47746 h 118110"/>
              <a:gd name="T46" fmla="*/ 302656 w 328929"/>
              <a:gd name="T47" fmla="*/ 73764 h 118110"/>
              <a:gd name="T48" fmla="*/ 306141 w 328929"/>
              <a:gd name="T49" fmla="*/ 73764 h 118110"/>
              <a:gd name="T50" fmla="*/ 327856 w 328929"/>
              <a:gd name="T51" fmla="*/ 60885 h 118110"/>
              <a:gd name="T52" fmla="*/ 227308 w 328929"/>
              <a:gd name="T53" fmla="*/ 0 h 118110"/>
              <a:gd name="T54" fmla="*/ 127 w 328929"/>
              <a:gd name="T55" fmla="*/ 46443 h 118110"/>
              <a:gd name="T56" fmla="*/ 0 w 328929"/>
              <a:gd name="T57" fmla="*/ 72463 h 118110"/>
              <a:gd name="T58" fmla="*/ 255767 w 328929"/>
              <a:gd name="T59" fmla="*/ 73562 h 118110"/>
              <a:gd name="T60" fmla="*/ 277525 w 328929"/>
              <a:gd name="T61" fmla="*/ 60619 h 118110"/>
              <a:gd name="T62" fmla="*/ 255964 w 328929"/>
              <a:gd name="T63" fmla="*/ 47543 h 118110"/>
              <a:gd name="T64" fmla="*/ 127 w 328929"/>
              <a:gd name="T65" fmla="*/ 46443 h 118110"/>
              <a:gd name="T66" fmla="*/ 296325 w 328929"/>
              <a:gd name="T67" fmla="*/ 49436 h 118110"/>
              <a:gd name="T68" fmla="*/ 277525 w 328929"/>
              <a:gd name="T69" fmla="*/ 60619 h 118110"/>
              <a:gd name="T70" fmla="*/ 296198 w 328929"/>
              <a:gd name="T71" fmla="*/ 71943 h 118110"/>
              <a:gd name="T72" fmla="*/ 296325 w 328929"/>
              <a:gd name="T73" fmla="*/ 49436 h 118110"/>
              <a:gd name="T74" fmla="*/ 302774 w 328929"/>
              <a:gd name="T75" fmla="*/ 49436 h 118110"/>
              <a:gd name="T76" fmla="*/ 296325 w 328929"/>
              <a:gd name="T77" fmla="*/ 49436 h 118110"/>
              <a:gd name="T78" fmla="*/ 296198 w 328929"/>
              <a:gd name="T79" fmla="*/ 71943 h 118110"/>
              <a:gd name="T80" fmla="*/ 302664 w 328929"/>
              <a:gd name="T81" fmla="*/ 71943 h 118110"/>
              <a:gd name="T82" fmla="*/ 302774 w 328929"/>
              <a:gd name="T83" fmla="*/ 49436 h 118110"/>
              <a:gd name="T84" fmla="*/ 255964 w 328929"/>
              <a:gd name="T85" fmla="*/ 47543 h 118110"/>
              <a:gd name="T86" fmla="*/ 277525 w 328929"/>
              <a:gd name="T87" fmla="*/ 60619 h 118110"/>
              <a:gd name="T88" fmla="*/ 296325 w 328929"/>
              <a:gd name="T89" fmla="*/ 49436 h 118110"/>
              <a:gd name="T90" fmla="*/ 302774 w 328929"/>
              <a:gd name="T91" fmla="*/ 49436 h 118110"/>
              <a:gd name="T92" fmla="*/ 302783 w 328929"/>
              <a:gd name="T93" fmla="*/ 47746 h 118110"/>
              <a:gd name="T94" fmla="*/ 255964 w 328929"/>
              <a:gd name="T95" fmla="*/ 47543 h 1181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8929" h="118110">
                <a:moveTo>
                  <a:pt x="256505" y="71812"/>
                </a:moveTo>
                <a:lnTo>
                  <a:pt x="220853" y="92456"/>
                </a:lnTo>
                <a:lnTo>
                  <a:pt x="214757" y="95885"/>
                </a:lnTo>
                <a:lnTo>
                  <a:pt x="212598" y="103632"/>
                </a:lnTo>
                <a:lnTo>
                  <a:pt x="219710" y="115824"/>
                </a:lnTo>
                <a:lnTo>
                  <a:pt x="227457" y="117856"/>
                </a:lnTo>
                <a:lnTo>
                  <a:pt x="233553" y="114427"/>
                </a:lnTo>
                <a:lnTo>
                  <a:pt x="307025" y="72009"/>
                </a:lnTo>
                <a:lnTo>
                  <a:pt x="303530" y="72009"/>
                </a:lnTo>
                <a:lnTo>
                  <a:pt x="256505" y="71812"/>
                </a:lnTo>
                <a:close/>
              </a:path>
              <a:path w="328929" h="118110">
                <a:moveTo>
                  <a:pt x="278326" y="59176"/>
                </a:moveTo>
                <a:lnTo>
                  <a:pt x="256505" y="71812"/>
                </a:lnTo>
                <a:lnTo>
                  <a:pt x="303530" y="72009"/>
                </a:lnTo>
                <a:lnTo>
                  <a:pt x="303538" y="70231"/>
                </a:lnTo>
                <a:lnTo>
                  <a:pt x="297053" y="70231"/>
                </a:lnTo>
                <a:lnTo>
                  <a:pt x="278326" y="59176"/>
                </a:lnTo>
                <a:close/>
              </a:path>
              <a:path w="328929" h="118110">
                <a:moveTo>
                  <a:pt x="227965" y="0"/>
                </a:moveTo>
                <a:lnTo>
                  <a:pt x="220091" y="2032"/>
                </a:lnTo>
                <a:lnTo>
                  <a:pt x="216535" y="8001"/>
                </a:lnTo>
                <a:lnTo>
                  <a:pt x="212979" y="14097"/>
                </a:lnTo>
                <a:lnTo>
                  <a:pt x="215011" y="21844"/>
                </a:lnTo>
                <a:lnTo>
                  <a:pt x="256703" y="46412"/>
                </a:lnTo>
                <a:lnTo>
                  <a:pt x="303657" y="46609"/>
                </a:lnTo>
                <a:lnTo>
                  <a:pt x="303530" y="72009"/>
                </a:lnTo>
                <a:lnTo>
                  <a:pt x="307025" y="72009"/>
                </a:lnTo>
                <a:lnTo>
                  <a:pt x="328803" y="59436"/>
                </a:lnTo>
                <a:lnTo>
                  <a:pt x="227965" y="0"/>
                </a:lnTo>
                <a:close/>
              </a:path>
              <a:path w="328929" h="118110">
                <a:moveTo>
                  <a:pt x="127" y="45339"/>
                </a:moveTo>
                <a:lnTo>
                  <a:pt x="0" y="70739"/>
                </a:lnTo>
                <a:lnTo>
                  <a:pt x="256505" y="71812"/>
                </a:lnTo>
                <a:lnTo>
                  <a:pt x="278326" y="59176"/>
                </a:lnTo>
                <a:lnTo>
                  <a:pt x="256703" y="46412"/>
                </a:lnTo>
                <a:lnTo>
                  <a:pt x="127" y="45339"/>
                </a:lnTo>
                <a:close/>
              </a:path>
              <a:path w="328929" h="118110">
                <a:moveTo>
                  <a:pt x="297180" y="48260"/>
                </a:moveTo>
                <a:lnTo>
                  <a:pt x="278326" y="59176"/>
                </a:lnTo>
                <a:lnTo>
                  <a:pt x="297053" y="70231"/>
                </a:lnTo>
                <a:lnTo>
                  <a:pt x="297180" y="48260"/>
                </a:lnTo>
                <a:close/>
              </a:path>
              <a:path w="328929" h="118110">
                <a:moveTo>
                  <a:pt x="303648" y="48260"/>
                </a:moveTo>
                <a:lnTo>
                  <a:pt x="297180" y="48260"/>
                </a:lnTo>
                <a:lnTo>
                  <a:pt x="297053" y="70231"/>
                </a:lnTo>
                <a:lnTo>
                  <a:pt x="303538" y="70231"/>
                </a:lnTo>
                <a:lnTo>
                  <a:pt x="303648" y="48260"/>
                </a:lnTo>
                <a:close/>
              </a:path>
              <a:path w="328929" h="118110">
                <a:moveTo>
                  <a:pt x="256703" y="46412"/>
                </a:moveTo>
                <a:lnTo>
                  <a:pt x="278326" y="59176"/>
                </a:lnTo>
                <a:lnTo>
                  <a:pt x="297180" y="48260"/>
                </a:lnTo>
                <a:lnTo>
                  <a:pt x="303648" y="48260"/>
                </a:lnTo>
                <a:lnTo>
                  <a:pt x="303657" y="46609"/>
                </a:lnTo>
                <a:lnTo>
                  <a:pt x="256703" y="464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7647" name="object 16"/>
          <p:cNvSpPr>
            <a:spLocks noChangeArrowheads="1"/>
          </p:cNvSpPr>
          <p:nvPr/>
        </p:nvSpPr>
        <p:spPr bwMode="auto">
          <a:xfrm>
            <a:off x="4184650" y="3544888"/>
            <a:ext cx="177800" cy="627062"/>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48" name="object 17"/>
          <p:cNvSpPr>
            <a:spLocks/>
          </p:cNvSpPr>
          <p:nvPr/>
        </p:nvSpPr>
        <p:spPr bwMode="auto">
          <a:xfrm>
            <a:off x="4232275"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49" name="object 18"/>
          <p:cNvSpPr>
            <a:spLocks noChangeArrowheads="1"/>
          </p:cNvSpPr>
          <p:nvPr/>
        </p:nvSpPr>
        <p:spPr bwMode="auto">
          <a:xfrm>
            <a:off x="4595813" y="3544888"/>
            <a:ext cx="177800" cy="627062"/>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50" name="object 19"/>
          <p:cNvSpPr>
            <a:spLocks/>
          </p:cNvSpPr>
          <p:nvPr/>
        </p:nvSpPr>
        <p:spPr bwMode="auto">
          <a:xfrm>
            <a:off x="4643438"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51" name="object 20"/>
          <p:cNvSpPr>
            <a:spLocks noChangeArrowheads="1"/>
          </p:cNvSpPr>
          <p:nvPr/>
        </p:nvSpPr>
        <p:spPr bwMode="auto">
          <a:xfrm>
            <a:off x="2459038" y="3544888"/>
            <a:ext cx="177800" cy="627062"/>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52" name="object 21"/>
          <p:cNvSpPr>
            <a:spLocks/>
          </p:cNvSpPr>
          <p:nvPr/>
        </p:nvSpPr>
        <p:spPr bwMode="auto">
          <a:xfrm>
            <a:off x="2506663"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7653" name="object 22"/>
          <p:cNvSpPr>
            <a:spLocks/>
          </p:cNvSpPr>
          <p:nvPr/>
        </p:nvSpPr>
        <p:spPr bwMode="auto">
          <a:xfrm>
            <a:off x="2506663"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54" name="object 23"/>
          <p:cNvSpPr>
            <a:spLocks noChangeArrowheads="1"/>
          </p:cNvSpPr>
          <p:nvPr/>
        </p:nvSpPr>
        <p:spPr bwMode="auto">
          <a:xfrm>
            <a:off x="3116263" y="2681288"/>
            <a:ext cx="1246187" cy="625475"/>
          </a:xfrm>
          <a:prstGeom prst="rect">
            <a:avLst/>
          </a:prstGeom>
          <a:blipFill dpi="0" rotWithShape="1">
            <a:blip r:embed="rId1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55" name="object 24"/>
          <p:cNvSpPr>
            <a:spLocks noChangeArrowheads="1"/>
          </p:cNvSpPr>
          <p:nvPr/>
        </p:nvSpPr>
        <p:spPr bwMode="auto">
          <a:xfrm>
            <a:off x="2624138" y="3544888"/>
            <a:ext cx="176212" cy="627062"/>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56" name="object 25"/>
          <p:cNvSpPr>
            <a:spLocks/>
          </p:cNvSpPr>
          <p:nvPr/>
        </p:nvSpPr>
        <p:spPr bwMode="auto">
          <a:xfrm>
            <a:off x="2671763"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7657" name="object 26"/>
          <p:cNvSpPr>
            <a:spLocks/>
          </p:cNvSpPr>
          <p:nvPr/>
        </p:nvSpPr>
        <p:spPr bwMode="auto">
          <a:xfrm>
            <a:off x="2671763"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58" name="object 27"/>
          <p:cNvSpPr>
            <a:spLocks noChangeArrowheads="1"/>
          </p:cNvSpPr>
          <p:nvPr/>
        </p:nvSpPr>
        <p:spPr bwMode="auto">
          <a:xfrm>
            <a:off x="3116263" y="3546475"/>
            <a:ext cx="177800" cy="625475"/>
          </a:xfrm>
          <a:prstGeom prst="rect">
            <a:avLst/>
          </a:prstGeom>
          <a:blipFill dpi="0" rotWithShape="1">
            <a:blip r:embed="rId1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59" name="object 28"/>
          <p:cNvSpPr>
            <a:spLocks/>
          </p:cNvSpPr>
          <p:nvPr/>
        </p:nvSpPr>
        <p:spPr bwMode="auto">
          <a:xfrm>
            <a:off x="3163888" y="3570288"/>
            <a:ext cx="82550" cy="531812"/>
          </a:xfrm>
          <a:custGeom>
            <a:avLst/>
            <a:gdLst>
              <a:gd name="T0" fmla="*/ 0 w 82550"/>
              <a:gd name="T1" fmla="*/ 531115 h 532129"/>
              <a:gd name="T2" fmla="*/ 82144 w 82550"/>
              <a:gd name="T3" fmla="*/ 531115 h 532129"/>
              <a:gd name="T4" fmla="*/ 82144 w 82550"/>
              <a:gd name="T5" fmla="*/ 0 h 532129"/>
              <a:gd name="T6" fmla="*/ 0 w 82550"/>
              <a:gd name="T7" fmla="*/ 0 h 532129"/>
              <a:gd name="T8" fmla="*/ 0 w 82550"/>
              <a:gd name="T9" fmla="*/ 531115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7660" name="object 29"/>
          <p:cNvSpPr>
            <a:spLocks/>
          </p:cNvSpPr>
          <p:nvPr/>
        </p:nvSpPr>
        <p:spPr bwMode="auto">
          <a:xfrm>
            <a:off x="3163888" y="3570288"/>
            <a:ext cx="82550" cy="531812"/>
          </a:xfrm>
          <a:custGeom>
            <a:avLst/>
            <a:gdLst>
              <a:gd name="T0" fmla="*/ 0 w 82550"/>
              <a:gd name="T1" fmla="*/ 531115 h 532129"/>
              <a:gd name="T2" fmla="*/ 82144 w 82550"/>
              <a:gd name="T3" fmla="*/ 531115 h 532129"/>
              <a:gd name="T4" fmla="*/ 82144 w 82550"/>
              <a:gd name="T5" fmla="*/ 0 h 532129"/>
              <a:gd name="T6" fmla="*/ 0 w 82550"/>
              <a:gd name="T7" fmla="*/ 0 h 532129"/>
              <a:gd name="T8" fmla="*/ 0 w 82550"/>
              <a:gd name="T9" fmla="*/ 531115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61" name="object 30"/>
          <p:cNvSpPr>
            <a:spLocks noChangeArrowheads="1"/>
          </p:cNvSpPr>
          <p:nvPr/>
        </p:nvSpPr>
        <p:spPr bwMode="auto">
          <a:xfrm>
            <a:off x="2789238" y="3544888"/>
            <a:ext cx="176212" cy="627062"/>
          </a:xfrm>
          <a:prstGeom prst="rect">
            <a:avLst/>
          </a:prstGeom>
          <a:blipFill dpi="0" rotWithShape="1">
            <a:blip r:embed="rId1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62" name="object 31"/>
          <p:cNvSpPr>
            <a:spLocks/>
          </p:cNvSpPr>
          <p:nvPr/>
        </p:nvSpPr>
        <p:spPr bwMode="auto">
          <a:xfrm>
            <a:off x="2835275"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7663" name="object 32"/>
          <p:cNvSpPr>
            <a:spLocks/>
          </p:cNvSpPr>
          <p:nvPr/>
        </p:nvSpPr>
        <p:spPr bwMode="auto">
          <a:xfrm>
            <a:off x="2835275"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64" name="object 33"/>
          <p:cNvSpPr>
            <a:spLocks noChangeArrowheads="1"/>
          </p:cNvSpPr>
          <p:nvPr/>
        </p:nvSpPr>
        <p:spPr bwMode="auto">
          <a:xfrm>
            <a:off x="3609975" y="3544888"/>
            <a:ext cx="177800" cy="627062"/>
          </a:xfrm>
          <a:prstGeom prst="rect">
            <a:avLst/>
          </a:prstGeom>
          <a:blipFill dpi="0" rotWithShape="1">
            <a:blip r:embed="rId1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65" name="object 34"/>
          <p:cNvSpPr>
            <a:spLocks/>
          </p:cNvSpPr>
          <p:nvPr/>
        </p:nvSpPr>
        <p:spPr bwMode="auto">
          <a:xfrm>
            <a:off x="3657600"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7666" name="object 35"/>
          <p:cNvSpPr>
            <a:spLocks/>
          </p:cNvSpPr>
          <p:nvPr/>
        </p:nvSpPr>
        <p:spPr bwMode="auto">
          <a:xfrm>
            <a:off x="3657600"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67" name="object 36"/>
          <p:cNvSpPr>
            <a:spLocks noChangeArrowheads="1"/>
          </p:cNvSpPr>
          <p:nvPr/>
        </p:nvSpPr>
        <p:spPr bwMode="auto">
          <a:xfrm>
            <a:off x="3856038" y="3544888"/>
            <a:ext cx="177800" cy="627062"/>
          </a:xfrm>
          <a:prstGeom prst="rect">
            <a:avLst/>
          </a:prstGeom>
          <a:blipFill dpi="0" rotWithShape="1">
            <a:blip r:embed="rId1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68" name="object 37"/>
          <p:cNvSpPr>
            <a:spLocks/>
          </p:cNvSpPr>
          <p:nvPr/>
        </p:nvSpPr>
        <p:spPr bwMode="auto">
          <a:xfrm>
            <a:off x="3903663"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7669" name="object 38"/>
          <p:cNvSpPr>
            <a:spLocks/>
          </p:cNvSpPr>
          <p:nvPr/>
        </p:nvSpPr>
        <p:spPr bwMode="auto">
          <a:xfrm>
            <a:off x="3903663"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70" name="object 39"/>
          <p:cNvSpPr>
            <a:spLocks noChangeArrowheads="1"/>
          </p:cNvSpPr>
          <p:nvPr/>
        </p:nvSpPr>
        <p:spPr bwMode="auto">
          <a:xfrm>
            <a:off x="2295525" y="3546475"/>
            <a:ext cx="176213" cy="625475"/>
          </a:xfrm>
          <a:prstGeom prst="rect">
            <a:avLst/>
          </a:prstGeom>
          <a:blipFill dpi="0" rotWithShape="1">
            <a:blip r:embed="rId1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71" name="object 40"/>
          <p:cNvSpPr>
            <a:spLocks/>
          </p:cNvSpPr>
          <p:nvPr/>
        </p:nvSpPr>
        <p:spPr bwMode="auto">
          <a:xfrm>
            <a:off x="2343150" y="3570288"/>
            <a:ext cx="82550" cy="531812"/>
          </a:xfrm>
          <a:custGeom>
            <a:avLst/>
            <a:gdLst>
              <a:gd name="T0" fmla="*/ 0 w 82550"/>
              <a:gd name="T1" fmla="*/ 531115 h 532129"/>
              <a:gd name="T2" fmla="*/ 82144 w 82550"/>
              <a:gd name="T3" fmla="*/ 531115 h 532129"/>
              <a:gd name="T4" fmla="*/ 82144 w 82550"/>
              <a:gd name="T5" fmla="*/ 0 h 532129"/>
              <a:gd name="T6" fmla="*/ 0 w 82550"/>
              <a:gd name="T7" fmla="*/ 0 h 532129"/>
              <a:gd name="T8" fmla="*/ 0 w 82550"/>
              <a:gd name="T9" fmla="*/ 531115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77672" name="object 41"/>
          <p:cNvSpPr>
            <a:spLocks/>
          </p:cNvSpPr>
          <p:nvPr/>
        </p:nvSpPr>
        <p:spPr bwMode="auto">
          <a:xfrm>
            <a:off x="2343150" y="3570288"/>
            <a:ext cx="82550" cy="531812"/>
          </a:xfrm>
          <a:custGeom>
            <a:avLst/>
            <a:gdLst>
              <a:gd name="T0" fmla="*/ 0 w 82550"/>
              <a:gd name="T1" fmla="*/ 531115 h 532129"/>
              <a:gd name="T2" fmla="*/ 82144 w 82550"/>
              <a:gd name="T3" fmla="*/ 531115 h 532129"/>
              <a:gd name="T4" fmla="*/ 82144 w 82550"/>
              <a:gd name="T5" fmla="*/ 0 h 532129"/>
              <a:gd name="T6" fmla="*/ 0 w 82550"/>
              <a:gd name="T7" fmla="*/ 0 h 532129"/>
              <a:gd name="T8" fmla="*/ 0 w 82550"/>
              <a:gd name="T9" fmla="*/ 531115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73" name="object 42"/>
          <p:cNvSpPr>
            <a:spLocks noChangeArrowheads="1"/>
          </p:cNvSpPr>
          <p:nvPr/>
        </p:nvSpPr>
        <p:spPr bwMode="auto">
          <a:xfrm>
            <a:off x="2132013" y="3544888"/>
            <a:ext cx="176212" cy="627062"/>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74" name="object 43"/>
          <p:cNvSpPr>
            <a:spLocks/>
          </p:cNvSpPr>
          <p:nvPr/>
        </p:nvSpPr>
        <p:spPr bwMode="auto">
          <a:xfrm>
            <a:off x="2178050"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75" name="object 44"/>
          <p:cNvSpPr>
            <a:spLocks noChangeArrowheads="1"/>
          </p:cNvSpPr>
          <p:nvPr/>
        </p:nvSpPr>
        <p:spPr bwMode="auto">
          <a:xfrm>
            <a:off x="1966913" y="3544888"/>
            <a:ext cx="177800" cy="627062"/>
          </a:xfrm>
          <a:prstGeom prst="rect">
            <a:avLst/>
          </a:prstGeom>
          <a:blipFill dpi="0" rotWithShape="1">
            <a:blip r:embed="rId1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76" name="object 45"/>
          <p:cNvSpPr>
            <a:spLocks/>
          </p:cNvSpPr>
          <p:nvPr/>
        </p:nvSpPr>
        <p:spPr bwMode="auto">
          <a:xfrm>
            <a:off x="2014538"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77" name="object 46"/>
          <p:cNvSpPr>
            <a:spLocks noChangeArrowheads="1"/>
          </p:cNvSpPr>
          <p:nvPr/>
        </p:nvSpPr>
        <p:spPr bwMode="auto">
          <a:xfrm>
            <a:off x="1803400" y="3544888"/>
            <a:ext cx="176213" cy="627062"/>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78" name="object 47"/>
          <p:cNvSpPr>
            <a:spLocks/>
          </p:cNvSpPr>
          <p:nvPr/>
        </p:nvSpPr>
        <p:spPr bwMode="auto">
          <a:xfrm>
            <a:off x="1851025" y="3568700"/>
            <a:ext cx="82550" cy="531813"/>
          </a:xfrm>
          <a:custGeom>
            <a:avLst/>
            <a:gdLst>
              <a:gd name="T0" fmla="*/ 0 w 82550"/>
              <a:gd name="T1" fmla="*/ 531118 h 532129"/>
              <a:gd name="T2" fmla="*/ 82144 w 82550"/>
              <a:gd name="T3" fmla="*/ 531118 h 532129"/>
              <a:gd name="T4" fmla="*/ 82144 w 82550"/>
              <a:gd name="T5" fmla="*/ 0 h 532129"/>
              <a:gd name="T6" fmla="*/ 0 w 82550"/>
              <a:gd name="T7" fmla="*/ 0 h 532129"/>
              <a:gd name="T8" fmla="*/ 0 w 82550"/>
              <a:gd name="T9" fmla="*/ 531118 h 5321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550" h="532129">
                <a:moveTo>
                  <a:pt x="0" y="532066"/>
                </a:moveTo>
                <a:lnTo>
                  <a:pt x="82144" y="532066"/>
                </a:lnTo>
                <a:lnTo>
                  <a:pt x="82144" y="0"/>
                </a:lnTo>
                <a:lnTo>
                  <a:pt x="0" y="0"/>
                </a:lnTo>
                <a:lnTo>
                  <a:pt x="0" y="53206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77679" name="object 48"/>
          <p:cNvSpPr>
            <a:spLocks noChangeArrowheads="1"/>
          </p:cNvSpPr>
          <p:nvPr/>
        </p:nvSpPr>
        <p:spPr bwMode="auto">
          <a:xfrm>
            <a:off x="3584575" y="3279775"/>
            <a:ext cx="311150" cy="398463"/>
          </a:xfrm>
          <a:prstGeom prst="rect">
            <a:avLst/>
          </a:prstGeom>
          <a:blipFill dpi="0" rotWithShape="1">
            <a:blip r:embed="rId1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77680" name="object 49"/>
          <p:cNvSpPr>
            <a:spLocks/>
          </p:cNvSpPr>
          <p:nvPr/>
        </p:nvSpPr>
        <p:spPr bwMode="auto">
          <a:xfrm>
            <a:off x="3679825" y="3303588"/>
            <a:ext cx="117475" cy="200025"/>
          </a:xfrm>
          <a:custGeom>
            <a:avLst/>
            <a:gdLst>
              <a:gd name="T0" fmla="*/ 13871 w 118110"/>
              <a:gd name="T1" fmla="*/ 84033 h 200660"/>
              <a:gd name="T2" fmla="*/ 7871 w 118110"/>
              <a:gd name="T3" fmla="*/ 87554 h 200660"/>
              <a:gd name="T4" fmla="*/ 1999 w 118110"/>
              <a:gd name="T5" fmla="*/ 91204 h 200660"/>
              <a:gd name="T6" fmla="*/ 0 w 118110"/>
              <a:gd name="T7" fmla="*/ 98877 h 200660"/>
              <a:gd name="T8" fmla="*/ 58732 w 118110"/>
              <a:gd name="T9" fmla="*/ 198510 h 200660"/>
              <a:gd name="T10" fmla="*/ 72933 w 118110"/>
              <a:gd name="T11" fmla="*/ 173601 h 200660"/>
              <a:gd name="T12" fmla="*/ 46110 w 118110"/>
              <a:gd name="T13" fmla="*/ 173601 h 200660"/>
              <a:gd name="T14" fmla="*/ 45742 w 118110"/>
              <a:gd name="T15" fmla="*/ 127156 h 200660"/>
              <a:gd name="T16" fmla="*/ 21494 w 118110"/>
              <a:gd name="T17" fmla="*/ 86046 h 200660"/>
              <a:gd name="T18" fmla="*/ 13871 w 118110"/>
              <a:gd name="T19" fmla="*/ 84033 h 200660"/>
              <a:gd name="T20" fmla="*/ 45742 w 118110"/>
              <a:gd name="T21" fmla="*/ 127156 h 200660"/>
              <a:gd name="T22" fmla="*/ 46110 w 118110"/>
              <a:gd name="T23" fmla="*/ 173601 h 200660"/>
              <a:gd name="T24" fmla="*/ 71103 w 118110"/>
              <a:gd name="T25" fmla="*/ 173476 h 200660"/>
              <a:gd name="T26" fmla="*/ 71055 w 118110"/>
              <a:gd name="T27" fmla="*/ 167311 h 200660"/>
              <a:gd name="T28" fmla="*/ 47735 w 118110"/>
              <a:gd name="T29" fmla="*/ 167311 h 200660"/>
              <a:gd name="T30" fmla="*/ 58396 w 118110"/>
              <a:gd name="T31" fmla="*/ 148608 h 200660"/>
              <a:gd name="T32" fmla="*/ 45742 w 118110"/>
              <a:gd name="T33" fmla="*/ 127156 h 200660"/>
              <a:gd name="T34" fmla="*/ 101970 w 118110"/>
              <a:gd name="T35" fmla="*/ 83403 h 200660"/>
              <a:gd name="T36" fmla="*/ 94346 w 118110"/>
              <a:gd name="T37" fmla="*/ 85417 h 200660"/>
              <a:gd name="T38" fmla="*/ 90972 w 118110"/>
              <a:gd name="T39" fmla="*/ 91455 h 200660"/>
              <a:gd name="T40" fmla="*/ 70736 w 118110"/>
              <a:gd name="T41" fmla="*/ 126960 h 200660"/>
              <a:gd name="T42" fmla="*/ 71103 w 118110"/>
              <a:gd name="T43" fmla="*/ 173476 h 200660"/>
              <a:gd name="T44" fmla="*/ 46110 w 118110"/>
              <a:gd name="T45" fmla="*/ 173601 h 200660"/>
              <a:gd name="T46" fmla="*/ 72933 w 118110"/>
              <a:gd name="T47" fmla="*/ 173601 h 200660"/>
              <a:gd name="T48" fmla="*/ 112590 w 118110"/>
              <a:gd name="T49" fmla="*/ 104035 h 200660"/>
              <a:gd name="T50" fmla="*/ 115964 w 118110"/>
              <a:gd name="T51" fmla="*/ 97997 h 200660"/>
              <a:gd name="T52" fmla="*/ 113966 w 118110"/>
              <a:gd name="T53" fmla="*/ 90322 h 200660"/>
              <a:gd name="T54" fmla="*/ 107966 w 118110"/>
              <a:gd name="T55" fmla="*/ 86801 h 200660"/>
              <a:gd name="T56" fmla="*/ 101970 w 118110"/>
              <a:gd name="T57" fmla="*/ 83403 h 200660"/>
              <a:gd name="T58" fmla="*/ 58396 w 118110"/>
              <a:gd name="T59" fmla="*/ 148608 h 200660"/>
              <a:gd name="T60" fmla="*/ 47735 w 118110"/>
              <a:gd name="T61" fmla="*/ 167311 h 200660"/>
              <a:gd name="T62" fmla="*/ 69354 w 118110"/>
              <a:gd name="T63" fmla="*/ 167186 h 200660"/>
              <a:gd name="T64" fmla="*/ 58396 w 118110"/>
              <a:gd name="T65" fmla="*/ 148608 h 200660"/>
              <a:gd name="T66" fmla="*/ 70736 w 118110"/>
              <a:gd name="T67" fmla="*/ 126960 h 200660"/>
              <a:gd name="T68" fmla="*/ 58396 w 118110"/>
              <a:gd name="T69" fmla="*/ 148608 h 200660"/>
              <a:gd name="T70" fmla="*/ 69354 w 118110"/>
              <a:gd name="T71" fmla="*/ 167186 h 200660"/>
              <a:gd name="T72" fmla="*/ 47735 w 118110"/>
              <a:gd name="T73" fmla="*/ 167311 h 200660"/>
              <a:gd name="T74" fmla="*/ 71055 w 118110"/>
              <a:gd name="T75" fmla="*/ 167311 h 200660"/>
              <a:gd name="T76" fmla="*/ 70736 w 118110"/>
              <a:gd name="T77" fmla="*/ 126960 h 200660"/>
              <a:gd name="T78" fmla="*/ 69728 w 118110"/>
              <a:gd name="T79" fmla="*/ 0 h 200660"/>
              <a:gd name="T80" fmla="*/ 44736 w 118110"/>
              <a:gd name="T81" fmla="*/ 250 h 200660"/>
              <a:gd name="T82" fmla="*/ 45742 w 118110"/>
              <a:gd name="T83" fmla="*/ 127156 h 200660"/>
              <a:gd name="T84" fmla="*/ 58396 w 118110"/>
              <a:gd name="T85" fmla="*/ 148608 h 200660"/>
              <a:gd name="T86" fmla="*/ 70736 w 118110"/>
              <a:gd name="T87" fmla="*/ 126960 h 200660"/>
              <a:gd name="T88" fmla="*/ 69728 w 118110"/>
              <a:gd name="T89" fmla="*/ 0 h 2006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8110" h="200660">
                <a:moveTo>
                  <a:pt x="14097" y="84836"/>
                </a:moveTo>
                <a:lnTo>
                  <a:pt x="8000" y="88391"/>
                </a:lnTo>
                <a:lnTo>
                  <a:pt x="2032" y="92075"/>
                </a:lnTo>
                <a:lnTo>
                  <a:pt x="0" y="99822"/>
                </a:lnTo>
                <a:lnTo>
                  <a:pt x="59689" y="200406"/>
                </a:lnTo>
                <a:lnTo>
                  <a:pt x="74121" y="175260"/>
                </a:lnTo>
                <a:lnTo>
                  <a:pt x="46862" y="175260"/>
                </a:lnTo>
                <a:lnTo>
                  <a:pt x="46488" y="128371"/>
                </a:lnTo>
                <a:lnTo>
                  <a:pt x="21844" y="86868"/>
                </a:lnTo>
                <a:lnTo>
                  <a:pt x="14097" y="84836"/>
                </a:lnTo>
                <a:close/>
              </a:path>
              <a:path w="118110" h="200660">
                <a:moveTo>
                  <a:pt x="46488" y="128371"/>
                </a:moveTo>
                <a:lnTo>
                  <a:pt x="46862" y="175260"/>
                </a:lnTo>
                <a:lnTo>
                  <a:pt x="72262" y="175133"/>
                </a:lnTo>
                <a:lnTo>
                  <a:pt x="72213" y="168910"/>
                </a:lnTo>
                <a:lnTo>
                  <a:pt x="48513" y="168910"/>
                </a:lnTo>
                <a:lnTo>
                  <a:pt x="59348" y="150028"/>
                </a:lnTo>
                <a:lnTo>
                  <a:pt x="46488" y="128371"/>
                </a:lnTo>
                <a:close/>
              </a:path>
              <a:path w="118110" h="200660">
                <a:moveTo>
                  <a:pt x="103632" y="84200"/>
                </a:moveTo>
                <a:lnTo>
                  <a:pt x="95885" y="86233"/>
                </a:lnTo>
                <a:lnTo>
                  <a:pt x="92455" y="92328"/>
                </a:lnTo>
                <a:lnTo>
                  <a:pt x="71888" y="128173"/>
                </a:lnTo>
                <a:lnTo>
                  <a:pt x="72262" y="175133"/>
                </a:lnTo>
                <a:lnTo>
                  <a:pt x="46862" y="175260"/>
                </a:lnTo>
                <a:lnTo>
                  <a:pt x="74121" y="175260"/>
                </a:lnTo>
                <a:lnTo>
                  <a:pt x="114426" y="105028"/>
                </a:lnTo>
                <a:lnTo>
                  <a:pt x="117855" y="98933"/>
                </a:lnTo>
                <a:lnTo>
                  <a:pt x="115824" y="91186"/>
                </a:lnTo>
                <a:lnTo>
                  <a:pt x="109727" y="87630"/>
                </a:lnTo>
                <a:lnTo>
                  <a:pt x="103632" y="84200"/>
                </a:lnTo>
                <a:close/>
              </a:path>
              <a:path w="118110" h="200660">
                <a:moveTo>
                  <a:pt x="59348" y="150028"/>
                </a:moveTo>
                <a:lnTo>
                  <a:pt x="48513" y="168910"/>
                </a:lnTo>
                <a:lnTo>
                  <a:pt x="70485" y="168783"/>
                </a:lnTo>
                <a:lnTo>
                  <a:pt x="59348" y="150028"/>
                </a:lnTo>
                <a:close/>
              </a:path>
              <a:path w="118110" h="200660">
                <a:moveTo>
                  <a:pt x="71888" y="128173"/>
                </a:moveTo>
                <a:lnTo>
                  <a:pt x="59348" y="150028"/>
                </a:lnTo>
                <a:lnTo>
                  <a:pt x="70485" y="168783"/>
                </a:lnTo>
                <a:lnTo>
                  <a:pt x="48513" y="168910"/>
                </a:lnTo>
                <a:lnTo>
                  <a:pt x="72213" y="168910"/>
                </a:lnTo>
                <a:lnTo>
                  <a:pt x="71888" y="128173"/>
                </a:lnTo>
                <a:close/>
              </a:path>
              <a:path w="118110" h="200660">
                <a:moveTo>
                  <a:pt x="70865" y="0"/>
                </a:moveTo>
                <a:lnTo>
                  <a:pt x="45465" y="253"/>
                </a:lnTo>
                <a:lnTo>
                  <a:pt x="46488" y="128371"/>
                </a:lnTo>
                <a:lnTo>
                  <a:pt x="59348" y="150028"/>
                </a:lnTo>
                <a:lnTo>
                  <a:pt x="71888" y="128173"/>
                </a:lnTo>
                <a:lnTo>
                  <a:pt x="7086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50" name="object 50"/>
          <p:cNvSpPr txBox="1"/>
          <p:nvPr/>
        </p:nvSpPr>
        <p:spPr>
          <a:xfrm>
            <a:off x="377825" y="4124325"/>
            <a:ext cx="8188325" cy="2424113"/>
          </a:xfrm>
          <a:prstGeom prst="rect">
            <a:avLst/>
          </a:prstGeom>
        </p:spPr>
        <p:txBody>
          <a:bodyPr lIns="0" tIns="0" rIns="0" bIns="0">
            <a:spAutoFit/>
          </a:bodyPr>
          <a:lstStyle>
            <a:lvl1pPr marL="2605088"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defRPr/>
            </a:pPr>
            <a:r>
              <a:rPr lang="en-US" sz="1050" i="1" dirty="0">
                <a:solidFill>
                  <a:srgbClr val="3333FF"/>
                </a:solidFill>
                <a:cs typeface="Arial" charset="0"/>
              </a:rPr>
              <a:t>Instructions</a:t>
            </a:r>
            <a:endParaRPr lang="en-US" sz="1050" dirty="0">
              <a:cs typeface="Arial" charset="0"/>
            </a:endParaRPr>
          </a:p>
          <a:p>
            <a:pPr eaLnBrk="1" hangingPunct="1">
              <a:lnSpc>
                <a:spcPct val="98000"/>
              </a:lnSpc>
              <a:spcBef>
                <a:spcPts val="463"/>
              </a:spcBef>
              <a:defRPr/>
            </a:pPr>
            <a:r>
              <a:rPr lang="en-US" sz="1800" dirty="0">
                <a:latin typeface="Comic Sans MS" charset="0"/>
                <a:cs typeface="Comic Sans MS" charset="0"/>
              </a:rPr>
              <a:t>Multi-tasked execution of processes is said to be </a:t>
            </a:r>
            <a:r>
              <a:rPr lang="en-US" sz="2000" i="1" dirty="0">
                <a:cs typeface="Arial" charset="0"/>
              </a:rPr>
              <a:t>interleaved</a:t>
            </a:r>
            <a:r>
              <a:rPr lang="en-US" sz="1800" dirty="0">
                <a:latin typeface="Comic Sans MS" charset="0"/>
                <a:cs typeface="Comic Sans MS" charset="0"/>
              </a:rPr>
              <a:t>, as all are in progress, but only one is running at a time. (Closely related concept: </a:t>
            </a:r>
            <a:r>
              <a:rPr lang="en-US" sz="1800" b="1" dirty="0" err="1">
                <a:solidFill>
                  <a:srgbClr val="8A0000"/>
                </a:solidFill>
                <a:latin typeface="Comic Sans MS" charset="0"/>
                <a:cs typeface="Comic Sans MS" charset="0"/>
              </a:rPr>
              <a:t>coroutines</a:t>
            </a:r>
            <a:r>
              <a:rPr lang="en-US" sz="1800" dirty="0">
                <a:latin typeface="Comic Sans MS" charset="0"/>
                <a:cs typeface="Comic Sans MS" charset="0"/>
              </a:rPr>
              <a:t>.)</a:t>
            </a:r>
          </a:p>
          <a:p>
            <a:pPr eaLnBrk="1" hangingPunct="1">
              <a:defRPr/>
            </a:pPr>
            <a:endParaRPr lang="en-US" sz="1800" dirty="0">
              <a:latin typeface="Times New Roman" charset="0"/>
              <a:cs typeface="Times New Roman" charset="0"/>
            </a:endParaRPr>
          </a:p>
          <a:p>
            <a:pPr eaLnBrk="1" hangingPunct="1">
              <a:lnSpc>
                <a:spcPts val="2163"/>
              </a:lnSpc>
              <a:spcBef>
                <a:spcPts val="2038"/>
              </a:spcBef>
              <a:defRPr/>
            </a:pPr>
            <a:r>
              <a:rPr lang="en-US" sz="1600" i="1" dirty="0">
                <a:solidFill>
                  <a:srgbClr val="3333FF"/>
                </a:solidFill>
                <a:cs typeface="Arial" charset="0"/>
              </a:rPr>
              <a:t>*This is	common terminology, but </a:t>
            </a:r>
            <a:r>
              <a:rPr lang="ja-JP" altLang="en-US" sz="1600" i="1" dirty="0">
                <a:solidFill>
                  <a:srgbClr val="3333FF"/>
                </a:solidFill>
                <a:cs typeface="Arial" charset="0"/>
              </a:rPr>
              <a:t>“</a:t>
            </a:r>
            <a:r>
              <a:rPr lang="en-US" sz="1600" i="1" dirty="0">
                <a:solidFill>
                  <a:srgbClr val="3333FF"/>
                </a:solidFill>
                <a:cs typeface="Arial" charset="0"/>
              </a:rPr>
              <a:t>multiprocessing</a:t>
            </a:r>
            <a:r>
              <a:rPr lang="ja-JP" altLang="en-US" sz="1600" i="1" dirty="0">
                <a:solidFill>
                  <a:srgbClr val="3333FF"/>
                </a:solidFill>
                <a:cs typeface="Arial" charset="0"/>
              </a:rPr>
              <a:t>”</a:t>
            </a:r>
            <a:r>
              <a:rPr lang="en-US" altLang="ja-JP" sz="1600" i="1" dirty="0">
                <a:solidFill>
                  <a:srgbClr val="3333FF"/>
                </a:solidFill>
                <a:cs typeface="Arial" charset="0"/>
              </a:rPr>
              <a:t> was also used previously as a synonym for </a:t>
            </a:r>
            <a:r>
              <a:rPr lang="ja-JP" altLang="en-US" sz="1600" i="1" dirty="0">
                <a:solidFill>
                  <a:srgbClr val="3333FF"/>
                </a:solidFill>
                <a:cs typeface="Arial" charset="0"/>
              </a:rPr>
              <a:t>“</a:t>
            </a:r>
            <a:r>
              <a:rPr lang="en-US" altLang="ja-JP" sz="1600" i="1" dirty="0">
                <a:solidFill>
                  <a:srgbClr val="3333FF"/>
                </a:solidFill>
                <a:cs typeface="Arial" charset="0"/>
              </a:rPr>
              <a:t>multitasking</a:t>
            </a:r>
            <a:r>
              <a:rPr lang="ja-JP" altLang="en-US" sz="1600" i="1" dirty="0">
                <a:solidFill>
                  <a:srgbClr val="3333FF"/>
                </a:solidFill>
                <a:cs typeface="Arial" charset="0"/>
              </a:rPr>
              <a:t>”</a:t>
            </a:r>
            <a:endParaRPr lang="en-US" sz="1600" dirty="0">
              <a:cs typeface="Arial" charset="0"/>
            </a:endParaRPr>
          </a:p>
        </p:txBody>
      </p:sp>
      <p:sp>
        <p:nvSpPr>
          <p:cNvPr id="51" name="object 51"/>
          <p:cNvSpPr txBox="1"/>
          <p:nvPr/>
        </p:nvSpPr>
        <p:spPr>
          <a:xfrm>
            <a:off x="1847850" y="2705100"/>
            <a:ext cx="2466975" cy="531813"/>
          </a:xfrm>
          <a:prstGeom prst="rect">
            <a:avLst/>
          </a:prstGeom>
          <a:ln w="9525">
            <a:solidFill>
              <a:srgbClr val="000000"/>
            </a:solidFill>
          </a:ln>
        </p:spPr>
        <p:txBody>
          <a:bodyPr lIns="0" tIns="0" rIns="0" bIns="0">
            <a:spAutoFit/>
          </a:bodyPr>
          <a:lstStyle/>
          <a:p>
            <a:pPr marL="114300">
              <a:tabLst>
                <a:tab pos="1429385" algn="l"/>
              </a:tabLst>
              <a:defRPr/>
            </a:pPr>
            <a:r>
              <a:rPr sz="1650" i="1" spc="-35" dirty="0">
                <a:solidFill>
                  <a:srgbClr val="3333FF"/>
                </a:solidFill>
                <a:latin typeface="Arial"/>
                <a:cs typeface="Arial"/>
              </a:rPr>
              <a:t>Pro</a:t>
            </a:r>
            <a:r>
              <a:rPr sz="1650" i="1" spc="-45" dirty="0">
                <a:solidFill>
                  <a:srgbClr val="3333FF"/>
                </a:solidFill>
                <a:latin typeface="Arial"/>
                <a:cs typeface="Arial"/>
              </a:rPr>
              <a:t>c</a:t>
            </a:r>
            <a:r>
              <a:rPr sz="1650" i="1" spc="-50" dirty="0">
                <a:solidFill>
                  <a:srgbClr val="3333FF"/>
                </a:solidFill>
                <a:latin typeface="Arial"/>
                <a:cs typeface="Arial"/>
              </a:rPr>
              <a:t>ess</a:t>
            </a:r>
            <a:r>
              <a:rPr sz="1650" i="1" spc="35" dirty="0">
                <a:solidFill>
                  <a:srgbClr val="3333FF"/>
                </a:solidFill>
                <a:latin typeface="Arial"/>
                <a:cs typeface="Arial"/>
              </a:rPr>
              <a:t> </a:t>
            </a:r>
            <a:r>
              <a:rPr sz="1650" i="1" spc="-200" dirty="0">
                <a:solidFill>
                  <a:srgbClr val="3333FF"/>
                </a:solidFill>
                <a:latin typeface="Arial"/>
                <a:cs typeface="Arial"/>
              </a:rPr>
              <a:t>1</a:t>
            </a:r>
            <a:r>
              <a:rPr sz="1650" i="1" dirty="0">
                <a:solidFill>
                  <a:srgbClr val="3333FF"/>
                </a:solidFill>
                <a:latin typeface="Arial"/>
                <a:cs typeface="Arial"/>
              </a:rPr>
              <a:t>	</a:t>
            </a:r>
            <a:r>
              <a:rPr sz="1650" i="1" spc="-35" dirty="0">
                <a:solidFill>
                  <a:srgbClr val="FFFFFF"/>
                </a:solidFill>
                <a:latin typeface="Arial"/>
                <a:cs typeface="Arial"/>
              </a:rPr>
              <a:t>Pro</a:t>
            </a:r>
            <a:r>
              <a:rPr sz="1650" i="1" spc="-45" dirty="0">
                <a:solidFill>
                  <a:srgbClr val="FFFFFF"/>
                </a:solidFill>
                <a:latin typeface="Arial"/>
                <a:cs typeface="Arial"/>
              </a:rPr>
              <a:t>c</a:t>
            </a:r>
            <a:r>
              <a:rPr sz="1650" i="1" spc="-50" dirty="0">
                <a:solidFill>
                  <a:srgbClr val="FFFFFF"/>
                </a:solidFill>
                <a:latin typeface="Arial"/>
                <a:cs typeface="Arial"/>
              </a:rPr>
              <a:t>ess</a:t>
            </a:r>
            <a:r>
              <a:rPr sz="1650" i="1" spc="35" dirty="0">
                <a:solidFill>
                  <a:srgbClr val="FFFFFF"/>
                </a:solidFill>
                <a:latin typeface="Arial"/>
                <a:cs typeface="Arial"/>
              </a:rPr>
              <a:t> </a:t>
            </a:r>
            <a:r>
              <a:rPr sz="1650" i="1" spc="55" dirty="0">
                <a:solidFill>
                  <a:srgbClr val="FFFFFF"/>
                </a:solidFill>
                <a:latin typeface="Arial"/>
                <a:cs typeface="Arial"/>
              </a:rPr>
              <a:t>2</a:t>
            </a:r>
            <a:endParaRPr sz="1650">
              <a:latin typeface="Arial"/>
              <a:cs typeface="Arial"/>
            </a:endParaRPr>
          </a:p>
        </p:txBody>
      </p:sp>
      <p:sp>
        <p:nvSpPr>
          <p:cNvPr id="52" name="object 52"/>
          <p:cNvSpPr txBox="1"/>
          <p:nvPr/>
        </p:nvSpPr>
        <p:spPr>
          <a:xfrm>
            <a:off x="5300663" y="3568700"/>
            <a:ext cx="1150937" cy="531813"/>
          </a:xfrm>
          <a:prstGeom prst="rect">
            <a:avLst/>
          </a:prstGeom>
          <a:ln w="9525">
            <a:solidFill>
              <a:srgbClr val="000000"/>
            </a:solidFill>
          </a:ln>
        </p:spPr>
        <p:txBody>
          <a:bodyPr lIns="0" tIns="0" rIns="0" bIns="0">
            <a:spAutoFit/>
          </a:bodyPr>
          <a:lstStyle/>
          <a:p>
            <a:pPr marL="266700">
              <a:defRPr/>
            </a:pPr>
            <a:r>
              <a:rPr sz="2500" i="1" spc="-275" dirty="0">
                <a:solidFill>
                  <a:srgbClr val="3333FF"/>
                </a:solidFill>
                <a:latin typeface="Arial"/>
                <a:cs typeface="Arial"/>
              </a:rPr>
              <a:t>CPU</a:t>
            </a:r>
            <a:endParaRPr sz="2500">
              <a:latin typeface="Arial"/>
              <a:cs typeface="Arial"/>
            </a:endParaRPr>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5" dirty="0"/>
              <a:t>Pro</a:t>
            </a:r>
            <a:r>
              <a:rPr spc="-15" dirty="0"/>
              <a:t>c</a:t>
            </a:r>
            <a:r>
              <a:rPr spc="-5" dirty="0"/>
              <a:t>esses</a:t>
            </a:r>
          </a:p>
        </p:txBody>
      </p:sp>
      <p:sp>
        <p:nvSpPr>
          <p:cNvPr id="1478658" name="object 3"/>
          <p:cNvSpPr txBox="1">
            <a:spLocks noChangeArrowheads="1"/>
          </p:cNvSpPr>
          <p:nvPr/>
        </p:nvSpPr>
        <p:spPr bwMode="auto">
          <a:xfrm>
            <a:off x="377825" y="1079500"/>
            <a:ext cx="7413625" cy="1149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tabLst>
                <a:tab pos="209550" algn="l"/>
              </a:tabLst>
              <a:defRPr sz="2400">
                <a:solidFill>
                  <a:schemeClr val="tx1"/>
                </a:solidFill>
                <a:latin typeface="Arial" charset="0"/>
                <a:ea typeface="宋体" charset="0"/>
                <a:cs typeface="宋体" charset="0"/>
              </a:defRPr>
            </a:lvl1pPr>
            <a:lvl2pPr marL="742950" indent="-285750" eaLnBrk="0" hangingPunct="0">
              <a:tabLst>
                <a:tab pos="209550" algn="l"/>
              </a:tabLst>
              <a:defRPr sz="2400">
                <a:solidFill>
                  <a:schemeClr val="tx1"/>
                </a:solidFill>
                <a:latin typeface="Arial" charset="0"/>
                <a:ea typeface="宋体" charset="0"/>
                <a:cs typeface="宋体" charset="0"/>
              </a:defRPr>
            </a:lvl2pPr>
            <a:lvl3pPr marL="1143000" indent="-228600" eaLnBrk="0" hangingPunct="0">
              <a:tabLst>
                <a:tab pos="209550" algn="l"/>
              </a:tabLst>
              <a:defRPr sz="2400">
                <a:solidFill>
                  <a:schemeClr val="tx1"/>
                </a:solidFill>
                <a:latin typeface="Arial" charset="0"/>
                <a:ea typeface="宋体" charset="0"/>
                <a:cs typeface="宋体" charset="0"/>
              </a:defRPr>
            </a:lvl3pPr>
            <a:lvl4pPr marL="1600200" indent="-228600" eaLnBrk="0" hangingPunct="0">
              <a:tabLst>
                <a:tab pos="209550" algn="l"/>
              </a:tabLst>
              <a:defRPr sz="2400">
                <a:solidFill>
                  <a:schemeClr val="tx1"/>
                </a:solidFill>
                <a:latin typeface="Arial" charset="0"/>
                <a:ea typeface="宋体" charset="0"/>
                <a:cs typeface="宋体" charset="0"/>
              </a:defRPr>
            </a:lvl4pPr>
            <a:lvl5pPr marL="2057400" indent="-228600" eaLnBrk="0" hangingPunct="0">
              <a:tabLst>
                <a:tab pos="209550" algn="l"/>
              </a:tabLst>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tabLst>
                <a:tab pos="209550" algn="l"/>
              </a:tabLst>
              <a:defRPr sz="2400">
                <a:solidFill>
                  <a:schemeClr val="tx1"/>
                </a:solidFill>
                <a:latin typeface="Arial" charset="0"/>
                <a:ea typeface="宋体" charset="0"/>
                <a:cs typeface="宋体" charset="0"/>
              </a:defRPr>
            </a:lvl9pPr>
          </a:lstStyle>
          <a:p>
            <a:pPr eaLnBrk="1" hangingPunct="1">
              <a:buFont typeface="Arial" charset="0"/>
              <a:buChar char="•"/>
            </a:pPr>
            <a:r>
              <a:rPr lang="en-US">
                <a:latin typeface="Comic Sans MS" charset="0"/>
                <a:cs typeface="Comic Sans MS" charset="0"/>
              </a:rPr>
              <a:t>A (sequential) </a:t>
            </a:r>
            <a:r>
              <a:rPr lang="en-US" sz="2500" i="1">
                <a:cs typeface="Arial" charset="0"/>
              </a:rPr>
              <a:t>program </a:t>
            </a:r>
            <a:r>
              <a:rPr lang="en-US">
                <a:latin typeface="Comic Sans MS" charset="0"/>
                <a:cs typeface="Comic Sans MS" charset="0"/>
              </a:rPr>
              <a:t>is a set of instructions</a:t>
            </a:r>
          </a:p>
          <a:p>
            <a:pPr eaLnBrk="1" hangingPunct="1">
              <a:lnSpc>
                <a:spcPts val="2875"/>
              </a:lnSpc>
              <a:spcBef>
                <a:spcPts val="650"/>
              </a:spcBef>
              <a:buFont typeface="Arial" charset="0"/>
              <a:buChar char="•"/>
            </a:pPr>
            <a:r>
              <a:rPr lang="en-US">
                <a:latin typeface="Comic Sans MS" charset="0"/>
                <a:cs typeface="Comic Sans MS" charset="0"/>
              </a:rPr>
              <a:t>A </a:t>
            </a:r>
            <a:r>
              <a:rPr lang="en-US" sz="2500" i="1">
                <a:cs typeface="Arial" charset="0"/>
              </a:rPr>
              <a:t>process </a:t>
            </a:r>
            <a:r>
              <a:rPr lang="en-US">
                <a:latin typeface="Comic Sans MS" charset="0"/>
                <a:cs typeface="Comic Sans MS" charset="0"/>
              </a:rPr>
              <a:t>is an instance of a program that is being executed</a:t>
            </a:r>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10" dirty="0"/>
              <a:t>Con</a:t>
            </a:r>
            <a:r>
              <a:rPr spc="-15" dirty="0"/>
              <a:t>c</a:t>
            </a:r>
            <a:r>
              <a:rPr spc="-5" dirty="0"/>
              <a:t>u</a:t>
            </a:r>
            <a:r>
              <a:rPr spc="-20" dirty="0"/>
              <a:t>r</a:t>
            </a:r>
            <a:r>
              <a:rPr spc="-5" dirty="0"/>
              <a:t>ren</a:t>
            </a:r>
            <a:r>
              <a:rPr dirty="0"/>
              <a:t>c</a:t>
            </a:r>
            <a:r>
              <a:rPr spc="-5" dirty="0"/>
              <a:t>y</a:t>
            </a:r>
          </a:p>
        </p:txBody>
      </p:sp>
      <p:sp>
        <p:nvSpPr>
          <p:cNvPr id="3" name="object 3"/>
          <p:cNvSpPr txBox="1"/>
          <p:nvPr/>
        </p:nvSpPr>
        <p:spPr>
          <a:xfrm>
            <a:off x="377825" y="1087438"/>
            <a:ext cx="8305800" cy="1509712"/>
          </a:xfrm>
          <a:prstGeom prst="rect">
            <a:avLst/>
          </a:prstGeom>
        </p:spPr>
        <p:txBody>
          <a:bodyPr lIns="0" tIns="0" rIns="0" bIns="0">
            <a:spAutoFit/>
          </a:bodyPr>
          <a:lstStyle/>
          <a:p>
            <a:pPr marL="209550" indent="-196850">
              <a:buFont typeface="Arial"/>
              <a:buChar char="•"/>
              <a:tabLst>
                <a:tab pos="210185" algn="l"/>
              </a:tabLst>
              <a:defRPr/>
            </a:pPr>
            <a:r>
              <a:rPr sz="2400" spc="-5" dirty="0">
                <a:latin typeface="Comic Sans MS"/>
                <a:cs typeface="Comic Sans MS"/>
              </a:rPr>
              <a:t>Bot</a:t>
            </a:r>
            <a:r>
              <a:rPr sz="2400" dirty="0">
                <a:latin typeface="Comic Sans MS"/>
                <a:cs typeface="Comic Sans MS"/>
              </a:rPr>
              <a:t>h</a:t>
            </a:r>
            <a:r>
              <a:rPr sz="2400" spc="-10" dirty="0">
                <a:latin typeface="Comic Sans MS"/>
                <a:cs typeface="Comic Sans MS"/>
              </a:rPr>
              <a:t> </a:t>
            </a:r>
            <a:r>
              <a:rPr sz="2400" dirty="0">
                <a:latin typeface="Comic Sans MS"/>
                <a:cs typeface="Comic Sans MS"/>
              </a:rPr>
              <a:t>mul</a:t>
            </a:r>
            <a:r>
              <a:rPr sz="2400" spc="-10" dirty="0">
                <a:latin typeface="Comic Sans MS"/>
                <a:cs typeface="Comic Sans MS"/>
              </a:rPr>
              <a:t>t</a:t>
            </a:r>
            <a:r>
              <a:rPr sz="2400" spc="-5" dirty="0">
                <a:latin typeface="Comic Sans MS"/>
                <a:cs typeface="Comic Sans MS"/>
              </a:rPr>
              <a:t>iproces</a:t>
            </a:r>
            <a:r>
              <a:rPr sz="2400" dirty="0">
                <a:latin typeface="Comic Sans MS"/>
                <a:cs typeface="Comic Sans MS"/>
              </a:rPr>
              <a:t>sing</a:t>
            </a:r>
            <a:r>
              <a:rPr sz="2400" spc="-5" dirty="0">
                <a:latin typeface="Comic Sans MS"/>
                <a:cs typeface="Comic Sans MS"/>
              </a:rPr>
              <a:t> </a:t>
            </a:r>
            <a:r>
              <a:rPr sz="2400" dirty="0">
                <a:latin typeface="Comic Sans MS"/>
                <a:cs typeface="Comic Sans MS"/>
              </a:rPr>
              <a:t>and</a:t>
            </a:r>
            <a:r>
              <a:rPr sz="2400" spc="-5" dirty="0">
                <a:latin typeface="Comic Sans MS"/>
                <a:cs typeface="Comic Sans MS"/>
              </a:rPr>
              <a:t> </a:t>
            </a:r>
            <a:r>
              <a:rPr sz="2400" dirty="0">
                <a:latin typeface="Comic Sans MS"/>
                <a:cs typeface="Comic Sans MS"/>
              </a:rPr>
              <a:t>multi</a:t>
            </a:r>
            <a:r>
              <a:rPr sz="2400" spc="-15" dirty="0">
                <a:latin typeface="Comic Sans MS"/>
                <a:cs typeface="Comic Sans MS"/>
              </a:rPr>
              <a:t>t</a:t>
            </a:r>
            <a:r>
              <a:rPr sz="2400" dirty="0">
                <a:latin typeface="Comic Sans MS"/>
                <a:cs typeface="Comic Sans MS"/>
              </a:rPr>
              <a:t>hrea</a:t>
            </a:r>
            <a:r>
              <a:rPr sz="2400" spc="-15" dirty="0">
                <a:latin typeface="Comic Sans MS"/>
                <a:cs typeface="Comic Sans MS"/>
              </a:rPr>
              <a:t>d</a:t>
            </a:r>
            <a:r>
              <a:rPr sz="2400" spc="-5" dirty="0">
                <a:latin typeface="Comic Sans MS"/>
                <a:cs typeface="Comic Sans MS"/>
              </a:rPr>
              <a:t>in</a:t>
            </a:r>
            <a:r>
              <a:rPr sz="2400" dirty="0">
                <a:latin typeface="Comic Sans MS"/>
                <a:cs typeface="Comic Sans MS"/>
              </a:rPr>
              <a:t>g are</a:t>
            </a:r>
            <a:r>
              <a:rPr sz="2400" spc="-20" dirty="0">
                <a:latin typeface="Comic Sans MS"/>
                <a:cs typeface="Comic Sans MS"/>
              </a:rPr>
              <a:t> </a:t>
            </a:r>
            <a:r>
              <a:rPr sz="2400" dirty="0">
                <a:latin typeface="Comic Sans MS"/>
                <a:cs typeface="Comic Sans MS"/>
              </a:rPr>
              <a:t>examples</a:t>
            </a:r>
            <a:r>
              <a:rPr sz="2400" spc="-30" dirty="0">
                <a:latin typeface="Comic Sans MS"/>
                <a:cs typeface="Comic Sans MS"/>
              </a:rPr>
              <a:t> </a:t>
            </a:r>
            <a:r>
              <a:rPr sz="2400" dirty="0">
                <a:latin typeface="Comic Sans MS"/>
                <a:cs typeface="Comic Sans MS"/>
              </a:rPr>
              <a:t>of</a:t>
            </a:r>
            <a:endParaRPr sz="2400">
              <a:latin typeface="Comic Sans MS"/>
              <a:cs typeface="Comic Sans MS"/>
            </a:endParaRPr>
          </a:p>
          <a:p>
            <a:pPr marL="12700">
              <a:defRPr/>
            </a:pPr>
            <a:r>
              <a:rPr sz="2400" spc="-5" dirty="0">
                <a:latin typeface="Comic Sans MS"/>
                <a:cs typeface="Comic Sans MS"/>
              </a:rPr>
              <a:t>conc</a:t>
            </a:r>
            <a:r>
              <a:rPr sz="2400" dirty="0">
                <a:latin typeface="Comic Sans MS"/>
                <a:cs typeface="Comic Sans MS"/>
              </a:rPr>
              <a:t>urrent</a:t>
            </a:r>
            <a:r>
              <a:rPr sz="2400" spc="-15" dirty="0">
                <a:latin typeface="Comic Sans MS"/>
                <a:cs typeface="Comic Sans MS"/>
              </a:rPr>
              <a:t> </a:t>
            </a:r>
            <a:r>
              <a:rPr sz="2400" spc="-5" dirty="0">
                <a:latin typeface="Comic Sans MS"/>
                <a:cs typeface="Comic Sans MS"/>
              </a:rPr>
              <a:t>comput</a:t>
            </a:r>
            <a:r>
              <a:rPr sz="2400" spc="-20" dirty="0">
                <a:latin typeface="Comic Sans MS"/>
                <a:cs typeface="Comic Sans MS"/>
              </a:rPr>
              <a:t>a</a:t>
            </a:r>
            <a:r>
              <a:rPr sz="2400" spc="-5" dirty="0">
                <a:latin typeface="Comic Sans MS"/>
                <a:cs typeface="Comic Sans MS"/>
              </a:rPr>
              <a:t>tion</a:t>
            </a:r>
            <a:endParaRPr sz="2400">
              <a:latin typeface="Comic Sans MS"/>
              <a:cs typeface="Comic Sans MS"/>
            </a:endParaRPr>
          </a:p>
          <a:p>
            <a:pPr marL="209550" indent="-196850">
              <a:lnSpc>
                <a:spcPts val="2830"/>
              </a:lnSpc>
              <a:spcBef>
                <a:spcPts val="575"/>
              </a:spcBef>
              <a:buFont typeface="Arial"/>
              <a:buChar char="•"/>
              <a:tabLst>
                <a:tab pos="210185" algn="l"/>
              </a:tabLst>
              <a:defRPr/>
            </a:pPr>
            <a:r>
              <a:rPr sz="2400" spc="-5" dirty="0">
                <a:latin typeface="Comic Sans MS"/>
                <a:cs typeface="Comic Sans MS"/>
              </a:rPr>
              <a:t>T</a:t>
            </a:r>
            <a:r>
              <a:rPr sz="2400" dirty="0">
                <a:latin typeface="Comic Sans MS"/>
                <a:cs typeface="Comic Sans MS"/>
              </a:rPr>
              <a:t>h</a:t>
            </a:r>
            <a:r>
              <a:rPr sz="2400" spc="-5" dirty="0">
                <a:latin typeface="Comic Sans MS"/>
                <a:cs typeface="Comic Sans MS"/>
              </a:rPr>
              <a:t>e</a:t>
            </a:r>
            <a:r>
              <a:rPr sz="2400" dirty="0">
                <a:latin typeface="Comic Sans MS"/>
                <a:cs typeface="Comic Sans MS"/>
              </a:rPr>
              <a:t> execution</a:t>
            </a:r>
            <a:r>
              <a:rPr sz="2400" spc="-10" dirty="0">
                <a:latin typeface="Comic Sans MS"/>
                <a:cs typeface="Comic Sans MS"/>
              </a:rPr>
              <a:t> </a:t>
            </a:r>
            <a:r>
              <a:rPr sz="2400" spc="-15" dirty="0">
                <a:latin typeface="Comic Sans MS"/>
                <a:cs typeface="Comic Sans MS"/>
              </a:rPr>
              <a:t>o</a:t>
            </a:r>
            <a:r>
              <a:rPr sz="2400" dirty="0">
                <a:latin typeface="Comic Sans MS"/>
                <a:cs typeface="Comic Sans MS"/>
              </a:rPr>
              <a:t>f</a:t>
            </a:r>
            <a:r>
              <a:rPr sz="2400" spc="-10" dirty="0">
                <a:latin typeface="Comic Sans MS"/>
                <a:cs typeface="Comic Sans MS"/>
              </a:rPr>
              <a:t> </a:t>
            </a:r>
            <a:r>
              <a:rPr sz="2400" spc="-5" dirty="0">
                <a:latin typeface="Comic Sans MS"/>
                <a:cs typeface="Comic Sans MS"/>
              </a:rPr>
              <a:t>processes</a:t>
            </a:r>
            <a:r>
              <a:rPr sz="2400" spc="-25" dirty="0">
                <a:latin typeface="Comic Sans MS"/>
                <a:cs typeface="Comic Sans MS"/>
              </a:rPr>
              <a:t> </a:t>
            </a:r>
            <a:r>
              <a:rPr sz="2400" dirty="0">
                <a:latin typeface="Comic Sans MS"/>
                <a:cs typeface="Comic Sans MS"/>
              </a:rPr>
              <a:t>or</a:t>
            </a:r>
            <a:r>
              <a:rPr sz="2400" spc="-15" dirty="0">
                <a:latin typeface="Comic Sans MS"/>
                <a:cs typeface="Comic Sans MS"/>
              </a:rPr>
              <a:t> </a:t>
            </a:r>
            <a:r>
              <a:rPr sz="2400" spc="-5" dirty="0">
                <a:latin typeface="Comic Sans MS"/>
                <a:cs typeface="Comic Sans MS"/>
              </a:rPr>
              <a:t>thr</a:t>
            </a:r>
            <a:r>
              <a:rPr sz="2400" spc="5" dirty="0">
                <a:latin typeface="Comic Sans MS"/>
                <a:cs typeface="Comic Sans MS"/>
              </a:rPr>
              <a:t>e</a:t>
            </a:r>
            <a:r>
              <a:rPr sz="2400" dirty="0">
                <a:latin typeface="Comic Sans MS"/>
                <a:cs typeface="Comic Sans MS"/>
              </a:rPr>
              <a:t>a</a:t>
            </a:r>
            <a:r>
              <a:rPr sz="2400" spc="-10" dirty="0">
                <a:latin typeface="Comic Sans MS"/>
                <a:cs typeface="Comic Sans MS"/>
              </a:rPr>
              <a:t>d</a:t>
            </a:r>
            <a:r>
              <a:rPr sz="2400" spc="-5" dirty="0">
                <a:latin typeface="Comic Sans MS"/>
                <a:cs typeface="Comic Sans MS"/>
              </a:rPr>
              <a:t>s</a:t>
            </a:r>
            <a:r>
              <a:rPr sz="2400" spc="-15" dirty="0">
                <a:latin typeface="Comic Sans MS"/>
                <a:cs typeface="Comic Sans MS"/>
              </a:rPr>
              <a:t> </a:t>
            </a:r>
            <a:r>
              <a:rPr sz="2400" spc="-5" dirty="0">
                <a:latin typeface="Comic Sans MS"/>
                <a:cs typeface="Comic Sans MS"/>
              </a:rPr>
              <a:t>i</a:t>
            </a:r>
            <a:r>
              <a:rPr sz="2400" dirty="0">
                <a:latin typeface="Comic Sans MS"/>
                <a:cs typeface="Comic Sans MS"/>
              </a:rPr>
              <a:t>s</a:t>
            </a:r>
            <a:r>
              <a:rPr sz="2400" spc="-15" dirty="0">
                <a:latin typeface="Comic Sans MS"/>
                <a:cs typeface="Comic Sans MS"/>
              </a:rPr>
              <a:t> </a:t>
            </a:r>
            <a:r>
              <a:rPr sz="2400" spc="-5" dirty="0">
                <a:latin typeface="Comic Sans MS"/>
                <a:cs typeface="Comic Sans MS"/>
              </a:rPr>
              <a:t>s</a:t>
            </a:r>
            <a:r>
              <a:rPr sz="2400" spc="-15" dirty="0">
                <a:latin typeface="Comic Sans MS"/>
                <a:cs typeface="Comic Sans MS"/>
              </a:rPr>
              <a:t>a</a:t>
            </a:r>
            <a:r>
              <a:rPr sz="2400" spc="-5" dirty="0">
                <a:latin typeface="Comic Sans MS"/>
                <a:cs typeface="Comic Sans MS"/>
              </a:rPr>
              <a:t>i</a:t>
            </a:r>
            <a:r>
              <a:rPr sz="2400" dirty="0">
                <a:latin typeface="Comic Sans MS"/>
                <a:cs typeface="Comic Sans MS"/>
              </a:rPr>
              <a:t>d</a:t>
            </a:r>
            <a:r>
              <a:rPr sz="2400" spc="-5" dirty="0">
                <a:latin typeface="Comic Sans MS"/>
                <a:cs typeface="Comic Sans MS"/>
              </a:rPr>
              <a:t> t</a:t>
            </a:r>
            <a:r>
              <a:rPr sz="2400" dirty="0">
                <a:latin typeface="Comic Sans MS"/>
                <a:cs typeface="Comic Sans MS"/>
              </a:rPr>
              <a:t>o </a:t>
            </a:r>
            <a:r>
              <a:rPr sz="2400" spc="-5" dirty="0">
                <a:latin typeface="Comic Sans MS"/>
                <a:cs typeface="Comic Sans MS"/>
              </a:rPr>
              <a:t>be</a:t>
            </a:r>
            <a:endParaRPr sz="2400">
              <a:latin typeface="Comic Sans MS"/>
              <a:cs typeface="Comic Sans MS"/>
            </a:endParaRPr>
          </a:p>
          <a:p>
            <a:pPr marL="12700">
              <a:lnSpc>
                <a:spcPts val="2950"/>
              </a:lnSpc>
              <a:defRPr/>
            </a:pPr>
            <a:r>
              <a:rPr sz="2500" i="1" spc="-75" dirty="0">
                <a:latin typeface="Arial"/>
                <a:cs typeface="Arial"/>
              </a:rPr>
              <a:t>conc</a:t>
            </a:r>
            <a:r>
              <a:rPr sz="2500" i="1" spc="55" dirty="0">
                <a:latin typeface="Arial"/>
                <a:cs typeface="Arial"/>
              </a:rPr>
              <a:t>urren</a:t>
            </a:r>
            <a:r>
              <a:rPr sz="2500" i="1" spc="434" dirty="0">
                <a:latin typeface="Arial"/>
                <a:cs typeface="Arial"/>
              </a:rPr>
              <a:t>t</a:t>
            </a:r>
            <a:r>
              <a:rPr sz="2500" i="1" spc="15" dirty="0">
                <a:latin typeface="Arial"/>
                <a:cs typeface="Arial"/>
              </a:rPr>
              <a:t> </a:t>
            </a:r>
            <a:r>
              <a:rPr sz="2400" spc="-5" dirty="0">
                <a:latin typeface="Comic Sans MS"/>
                <a:cs typeface="Comic Sans MS"/>
              </a:rPr>
              <a:t>i</a:t>
            </a:r>
            <a:r>
              <a:rPr sz="2400" dirty="0">
                <a:latin typeface="Comic Sans MS"/>
                <a:cs typeface="Comic Sans MS"/>
              </a:rPr>
              <a:t>f </a:t>
            </a:r>
            <a:r>
              <a:rPr sz="2400" spc="-5" dirty="0">
                <a:latin typeface="Comic Sans MS"/>
                <a:cs typeface="Comic Sans MS"/>
              </a:rPr>
              <a:t>i</a:t>
            </a:r>
            <a:r>
              <a:rPr sz="2400" dirty="0">
                <a:latin typeface="Comic Sans MS"/>
                <a:cs typeface="Comic Sans MS"/>
              </a:rPr>
              <a:t>t </a:t>
            </a:r>
            <a:r>
              <a:rPr sz="2400" spc="-5" dirty="0">
                <a:latin typeface="Comic Sans MS"/>
                <a:cs typeface="Comic Sans MS"/>
              </a:rPr>
              <a:t>i</a:t>
            </a:r>
            <a:r>
              <a:rPr sz="2400" dirty="0">
                <a:latin typeface="Comic Sans MS"/>
                <a:cs typeface="Comic Sans MS"/>
              </a:rPr>
              <a:t>s</a:t>
            </a:r>
            <a:r>
              <a:rPr sz="2400" spc="-10" dirty="0">
                <a:latin typeface="Comic Sans MS"/>
                <a:cs typeface="Comic Sans MS"/>
              </a:rPr>
              <a:t> </a:t>
            </a:r>
            <a:r>
              <a:rPr sz="2400" dirty="0">
                <a:latin typeface="Comic Sans MS"/>
                <a:cs typeface="Comic Sans MS"/>
              </a:rPr>
              <a:t>e</a:t>
            </a:r>
            <a:r>
              <a:rPr sz="2400" spc="-5" dirty="0">
                <a:latin typeface="Comic Sans MS"/>
                <a:cs typeface="Comic Sans MS"/>
              </a:rPr>
              <a:t>ith</a:t>
            </a:r>
            <a:r>
              <a:rPr sz="2400" spc="5" dirty="0">
                <a:latin typeface="Comic Sans MS"/>
                <a:cs typeface="Comic Sans MS"/>
              </a:rPr>
              <a:t>e</a:t>
            </a:r>
            <a:r>
              <a:rPr sz="2400" dirty="0">
                <a:latin typeface="Comic Sans MS"/>
                <a:cs typeface="Comic Sans MS"/>
              </a:rPr>
              <a:t>r</a:t>
            </a:r>
            <a:r>
              <a:rPr sz="2400" spc="-35" dirty="0">
                <a:latin typeface="Comic Sans MS"/>
                <a:cs typeface="Comic Sans MS"/>
              </a:rPr>
              <a:t> </a:t>
            </a:r>
            <a:r>
              <a:rPr sz="2400" spc="-5" dirty="0">
                <a:latin typeface="Comic Sans MS"/>
                <a:cs typeface="Comic Sans MS"/>
              </a:rPr>
              <a:t>par</a:t>
            </a:r>
            <a:r>
              <a:rPr sz="2400" spc="-20" dirty="0">
                <a:latin typeface="Comic Sans MS"/>
                <a:cs typeface="Comic Sans MS"/>
              </a:rPr>
              <a:t>a</a:t>
            </a:r>
            <a:r>
              <a:rPr sz="2400" spc="-5" dirty="0">
                <a:latin typeface="Comic Sans MS"/>
                <a:cs typeface="Comic Sans MS"/>
              </a:rPr>
              <a:t>ll</a:t>
            </a:r>
            <a:r>
              <a:rPr sz="2400" dirty="0">
                <a:latin typeface="Comic Sans MS"/>
                <a:cs typeface="Comic Sans MS"/>
              </a:rPr>
              <a:t>e</a:t>
            </a:r>
            <a:r>
              <a:rPr sz="2400" spc="-5" dirty="0">
                <a:latin typeface="Comic Sans MS"/>
                <a:cs typeface="Comic Sans MS"/>
              </a:rPr>
              <a:t>l</a:t>
            </a:r>
            <a:r>
              <a:rPr sz="2400" dirty="0">
                <a:latin typeface="Comic Sans MS"/>
                <a:cs typeface="Comic Sans MS"/>
              </a:rPr>
              <a:t> or</a:t>
            </a:r>
            <a:r>
              <a:rPr sz="2400" spc="-10" dirty="0">
                <a:latin typeface="Comic Sans MS"/>
                <a:cs typeface="Comic Sans MS"/>
              </a:rPr>
              <a:t> </a:t>
            </a:r>
            <a:r>
              <a:rPr sz="2400" spc="-5" dirty="0">
                <a:latin typeface="Comic Sans MS"/>
                <a:cs typeface="Comic Sans MS"/>
              </a:rPr>
              <a:t>int</a:t>
            </a:r>
            <a:r>
              <a:rPr sz="2400" spc="5" dirty="0">
                <a:latin typeface="Comic Sans MS"/>
                <a:cs typeface="Comic Sans MS"/>
              </a:rPr>
              <a:t>e</a:t>
            </a:r>
            <a:r>
              <a:rPr sz="2400" spc="-5" dirty="0">
                <a:latin typeface="Comic Sans MS"/>
                <a:cs typeface="Comic Sans MS"/>
              </a:rPr>
              <a:t>rl</a:t>
            </a:r>
            <a:r>
              <a:rPr sz="2400" spc="5" dirty="0">
                <a:latin typeface="Comic Sans MS"/>
                <a:cs typeface="Comic Sans MS"/>
              </a:rPr>
              <a:t>e</a:t>
            </a:r>
            <a:r>
              <a:rPr sz="2400" dirty="0">
                <a:latin typeface="Comic Sans MS"/>
                <a:cs typeface="Comic Sans MS"/>
              </a:rPr>
              <a:t>a</a:t>
            </a:r>
            <a:r>
              <a:rPr sz="2400" spc="-10" dirty="0">
                <a:latin typeface="Comic Sans MS"/>
                <a:cs typeface="Comic Sans MS"/>
              </a:rPr>
              <a:t>v</a:t>
            </a:r>
            <a:r>
              <a:rPr sz="2400" dirty="0">
                <a:latin typeface="Comic Sans MS"/>
                <a:cs typeface="Comic Sans MS"/>
              </a:rPr>
              <a:t>ed</a:t>
            </a:r>
            <a:endParaRPr sz="2400">
              <a:latin typeface="Comic Sans MS"/>
              <a:cs typeface="Comic Sans MS"/>
            </a:endParaRPr>
          </a:p>
        </p:txBody>
      </p:sp>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82050" y="6548438"/>
            <a:ext cx="125413" cy="177800"/>
          </a:xfrm>
          <a:prstGeom prst="rect">
            <a:avLst/>
          </a:prstGeom>
        </p:spPr>
        <p:txBody>
          <a:bodyPr lIns="0" tIns="0" rIns="0" bIns="0">
            <a:spAutoFit/>
          </a:bodyPr>
          <a:lstStyle/>
          <a:p>
            <a:pPr marL="12700">
              <a:defRPr/>
            </a:pPr>
            <a:r>
              <a:rPr sz="1200" spc="-275" dirty="0">
                <a:latin typeface="Arial"/>
                <a:cs typeface="Arial"/>
              </a:rPr>
              <a:t>10</a:t>
            </a:r>
            <a:endParaRPr sz="1200">
              <a:latin typeface="Arial"/>
              <a:cs typeface="Arial"/>
            </a:endParaRPr>
          </a:p>
        </p:txBody>
      </p:sp>
      <p:sp>
        <p:nvSpPr>
          <p:cNvPr id="3" name="object 3"/>
          <p:cNvSpPr txBox="1">
            <a:spLocks noGrp="1"/>
          </p:cNvSpPr>
          <p:nvPr>
            <p:ph type="title"/>
          </p:nvPr>
        </p:nvSpPr>
        <p:spPr/>
        <p:txBody>
          <a:bodyPr lIns="0" tIns="0" rIns="0" bIns="0" rtlCol="0">
            <a:spAutoFit/>
          </a:bodyPr>
          <a:lstStyle/>
          <a:p>
            <a:pPr marL="90170">
              <a:defRPr/>
            </a:pPr>
            <a:r>
              <a:rPr spc="-5" dirty="0"/>
              <a:t>Comp</a:t>
            </a:r>
            <a:r>
              <a:rPr spc="-15" dirty="0"/>
              <a:t>u</a:t>
            </a:r>
            <a:r>
              <a:rPr spc="-10" dirty="0"/>
              <a:t>tation</a:t>
            </a:r>
          </a:p>
        </p:txBody>
      </p:sp>
      <p:sp>
        <p:nvSpPr>
          <p:cNvPr id="4" name="object 4"/>
          <p:cNvSpPr txBox="1"/>
          <p:nvPr/>
        </p:nvSpPr>
        <p:spPr>
          <a:xfrm>
            <a:off x="403225" y="1135063"/>
            <a:ext cx="4394200" cy="1646237"/>
          </a:xfrm>
          <a:prstGeom prst="rect">
            <a:avLst/>
          </a:prstGeom>
        </p:spPr>
        <p:txBody>
          <a:bodyPr lIns="0" tIns="0" rIns="0" bIns="0">
            <a:spAutoFit/>
          </a:bodyPr>
          <a:lstStyle/>
          <a:p>
            <a:pPr marL="12700">
              <a:defRPr/>
            </a:pPr>
            <a:r>
              <a:rPr sz="2400" spc="-5" dirty="0">
                <a:latin typeface="Comic Sans MS"/>
                <a:cs typeface="Comic Sans MS"/>
              </a:rPr>
              <a:t>To </a:t>
            </a:r>
            <a:r>
              <a:rPr sz="2400" dirty="0">
                <a:latin typeface="Comic Sans MS"/>
                <a:cs typeface="Comic Sans MS"/>
              </a:rPr>
              <a:t>perform</a:t>
            </a:r>
            <a:r>
              <a:rPr sz="2400" spc="-20" dirty="0">
                <a:latin typeface="Comic Sans MS"/>
                <a:cs typeface="Comic Sans MS"/>
              </a:rPr>
              <a:t> </a:t>
            </a:r>
            <a:r>
              <a:rPr sz="2400" spc="-5" dirty="0">
                <a:latin typeface="Comic Sans MS"/>
                <a:cs typeface="Comic Sans MS"/>
              </a:rPr>
              <a:t>a</a:t>
            </a:r>
            <a:r>
              <a:rPr sz="2400" dirty="0">
                <a:latin typeface="Comic Sans MS"/>
                <a:cs typeface="Comic Sans MS"/>
              </a:rPr>
              <a:t> </a:t>
            </a:r>
            <a:r>
              <a:rPr sz="2400" spc="-5" dirty="0">
                <a:latin typeface="Comic Sans MS"/>
                <a:cs typeface="Comic Sans MS"/>
              </a:rPr>
              <a:t>co</a:t>
            </a:r>
            <a:r>
              <a:rPr sz="2400" spc="-15" dirty="0">
                <a:latin typeface="Comic Sans MS"/>
                <a:cs typeface="Comic Sans MS"/>
              </a:rPr>
              <a:t>m</a:t>
            </a:r>
            <a:r>
              <a:rPr sz="2400" spc="-5" dirty="0">
                <a:latin typeface="Comic Sans MS"/>
                <a:cs typeface="Comic Sans MS"/>
              </a:rPr>
              <a:t>put</a:t>
            </a:r>
            <a:r>
              <a:rPr sz="2400" spc="-15" dirty="0">
                <a:latin typeface="Comic Sans MS"/>
                <a:cs typeface="Comic Sans MS"/>
              </a:rPr>
              <a:t>a</a:t>
            </a:r>
            <a:r>
              <a:rPr sz="2400" spc="-5" dirty="0">
                <a:latin typeface="Comic Sans MS"/>
                <a:cs typeface="Comic Sans MS"/>
              </a:rPr>
              <a:t>tio</a:t>
            </a:r>
            <a:r>
              <a:rPr sz="2400" dirty="0">
                <a:latin typeface="Comic Sans MS"/>
                <a:cs typeface="Comic Sans MS"/>
              </a:rPr>
              <a:t>n </a:t>
            </a:r>
            <a:r>
              <a:rPr sz="2400" spc="-5" dirty="0">
                <a:latin typeface="Comic Sans MS"/>
                <a:cs typeface="Comic Sans MS"/>
              </a:rPr>
              <a:t>is</a:t>
            </a:r>
            <a:endParaRPr sz="2400">
              <a:latin typeface="Comic Sans MS"/>
              <a:cs typeface="Comic Sans MS"/>
            </a:endParaRPr>
          </a:p>
          <a:p>
            <a:pPr marL="861060" indent="-283210">
              <a:spcBef>
                <a:spcPts val="575"/>
              </a:spcBef>
              <a:buClr>
                <a:srgbClr val="8A0000"/>
              </a:buClr>
              <a:buSzPct val="79166"/>
              <a:buFont typeface="Wingdings"/>
              <a:buChar char=""/>
              <a:tabLst>
                <a:tab pos="861694" algn="l"/>
              </a:tabLst>
              <a:defRPr/>
            </a:pPr>
            <a:r>
              <a:rPr sz="2400" spc="-5" dirty="0">
                <a:latin typeface="Comic Sans MS"/>
                <a:cs typeface="Comic Sans MS"/>
              </a:rPr>
              <a:t>To apply</a:t>
            </a:r>
            <a:r>
              <a:rPr sz="2400" spc="5" dirty="0">
                <a:latin typeface="Comic Sans MS"/>
                <a:cs typeface="Comic Sans MS"/>
              </a:rPr>
              <a:t> </a:t>
            </a:r>
            <a:r>
              <a:rPr sz="2400" spc="-5" dirty="0">
                <a:latin typeface="Comic Sans MS"/>
                <a:cs typeface="Comic Sans MS"/>
              </a:rPr>
              <a:t>c</a:t>
            </a:r>
            <a:r>
              <a:rPr sz="2400" dirty="0">
                <a:latin typeface="Comic Sans MS"/>
                <a:cs typeface="Comic Sans MS"/>
              </a:rPr>
              <a:t>e</a:t>
            </a:r>
            <a:r>
              <a:rPr sz="2400" spc="-5" dirty="0">
                <a:latin typeface="Comic Sans MS"/>
                <a:cs typeface="Comic Sans MS"/>
              </a:rPr>
              <a:t>rt</a:t>
            </a:r>
            <a:r>
              <a:rPr sz="2400" spc="-10" dirty="0">
                <a:latin typeface="Comic Sans MS"/>
                <a:cs typeface="Comic Sans MS"/>
              </a:rPr>
              <a:t>a</a:t>
            </a:r>
            <a:r>
              <a:rPr sz="2400" spc="-5" dirty="0">
                <a:latin typeface="Comic Sans MS"/>
                <a:cs typeface="Comic Sans MS"/>
              </a:rPr>
              <a:t>i</a:t>
            </a:r>
            <a:r>
              <a:rPr sz="2400" dirty="0">
                <a:latin typeface="Comic Sans MS"/>
                <a:cs typeface="Comic Sans MS"/>
              </a:rPr>
              <a:t>n </a:t>
            </a:r>
            <a:r>
              <a:rPr sz="2400" spc="-5" dirty="0">
                <a:solidFill>
                  <a:srgbClr val="4646FF"/>
                </a:solidFill>
                <a:latin typeface="Comic Sans MS"/>
                <a:cs typeface="Comic Sans MS"/>
              </a:rPr>
              <a:t>acti</a:t>
            </a:r>
            <a:r>
              <a:rPr sz="2400" spc="-15" dirty="0">
                <a:solidFill>
                  <a:srgbClr val="4646FF"/>
                </a:solidFill>
                <a:latin typeface="Comic Sans MS"/>
                <a:cs typeface="Comic Sans MS"/>
              </a:rPr>
              <a:t>o</a:t>
            </a:r>
            <a:r>
              <a:rPr sz="2400" spc="-5" dirty="0">
                <a:solidFill>
                  <a:srgbClr val="4646FF"/>
                </a:solidFill>
                <a:latin typeface="Comic Sans MS"/>
                <a:cs typeface="Comic Sans MS"/>
              </a:rPr>
              <a:t>ns</a:t>
            </a:r>
            <a:endParaRPr sz="2400">
              <a:latin typeface="Comic Sans MS"/>
              <a:cs typeface="Comic Sans MS"/>
            </a:endParaRPr>
          </a:p>
          <a:p>
            <a:pPr marL="861060" indent="-283210">
              <a:spcBef>
                <a:spcPts val="575"/>
              </a:spcBef>
              <a:buClr>
                <a:srgbClr val="8A0000"/>
              </a:buClr>
              <a:buSzPct val="79166"/>
              <a:buFont typeface="Wingdings"/>
              <a:buChar char=""/>
              <a:tabLst>
                <a:tab pos="861694" algn="l"/>
              </a:tabLst>
              <a:defRPr/>
            </a:pPr>
            <a:r>
              <a:rPr sz="2400" dirty="0">
                <a:latin typeface="Comic Sans MS"/>
                <a:cs typeface="Comic Sans MS"/>
              </a:rPr>
              <a:t>To cert</a:t>
            </a:r>
            <a:r>
              <a:rPr sz="2400" spc="-15" dirty="0">
                <a:latin typeface="Comic Sans MS"/>
                <a:cs typeface="Comic Sans MS"/>
              </a:rPr>
              <a:t>a</a:t>
            </a:r>
            <a:r>
              <a:rPr sz="2400" spc="-5" dirty="0">
                <a:latin typeface="Comic Sans MS"/>
                <a:cs typeface="Comic Sans MS"/>
              </a:rPr>
              <a:t>i</a:t>
            </a:r>
            <a:r>
              <a:rPr sz="2400" dirty="0">
                <a:latin typeface="Comic Sans MS"/>
                <a:cs typeface="Comic Sans MS"/>
              </a:rPr>
              <a:t>n</a:t>
            </a:r>
            <a:r>
              <a:rPr sz="2400" spc="-5" dirty="0">
                <a:latin typeface="Comic Sans MS"/>
                <a:cs typeface="Comic Sans MS"/>
              </a:rPr>
              <a:t> </a:t>
            </a:r>
            <a:r>
              <a:rPr sz="2400" dirty="0">
                <a:solidFill>
                  <a:srgbClr val="339966"/>
                </a:solidFill>
                <a:latin typeface="Comic Sans MS"/>
                <a:cs typeface="Comic Sans MS"/>
              </a:rPr>
              <a:t>objec</a:t>
            </a:r>
            <a:r>
              <a:rPr sz="2400" spc="-5" dirty="0">
                <a:solidFill>
                  <a:srgbClr val="339966"/>
                </a:solidFill>
                <a:latin typeface="Comic Sans MS"/>
                <a:cs typeface="Comic Sans MS"/>
              </a:rPr>
              <a:t>ts</a:t>
            </a:r>
            <a:endParaRPr sz="2400">
              <a:latin typeface="Comic Sans MS"/>
              <a:cs typeface="Comic Sans MS"/>
            </a:endParaRPr>
          </a:p>
          <a:p>
            <a:pPr marL="861060" indent="-283210">
              <a:spcBef>
                <a:spcPts val="575"/>
              </a:spcBef>
              <a:buClr>
                <a:srgbClr val="8A0000"/>
              </a:buClr>
              <a:buSzPct val="79166"/>
              <a:buFont typeface="Wingdings"/>
              <a:buChar char=""/>
              <a:tabLst>
                <a:tab pos="861694" algn="l"/>
              </a:tabLst>
              <a:defRPr/>
            </a:pPr>
            <a:r>
              <a:rPr sz="2400" spc="-5" dirty="0">
                <a:latin typeface="Comic Sans MS"/>
                <a:cs typeface="Comic Sans MS"/>
              </a:rPr>
              <a:t>U</a:t>
            </a:r>
            <a:r>
              <a:rPr sz="2400" spc="-15" dirty="0">
                <a:latin typeface="Comic Sans MS"/>
                <a:cs typeface="Comic Sans MS"/>
              </a:rPr>
              <a:t>s</a:t>
            </a:r>
            <a:r>
              <a:rPr sz="2400" spc="-5" dirty="0">
                <a:latin typeface="Comic Sans MS"/>
                <a:cs typeface="Comic Sans MS"/>
              </a:rPr>
              <a:t>in</a:t>
            </a:r>
            <a:r>
              <a:rPr sz="2400" dirty="0">
                <a:latin typeface="Comic Sans MS"/>
                <a:cs typeface="Comic Sans MS"/>
              </a:rPr>
              <a:t>g certain</a:t>
            </a:r>
            <a:r>
              <a:rPr sz="2400" spc="-10" dirty="0">
                <a:latin typeface="Comic Sans MS"/>
                <a:cs typeface="Comic Sans MS"/>
              </a:rPr>
              <a:t> </a:t>
            </a:r>
            <a:r>
              <a:rPr sz="2400" spc="-5" dirty="0">
                <a:solidFill>
                  <a:srgbClr val="8A0000"/>
                </a:solidFill>
                <a:latin typeface="Comic Sans MS"/>
                <a:cs typeface="Comic Sans MS"/>
              </a:rPr>
              <a:t>process</a:t>
            </a:r>
            <a:r>
              <a:rPr sz="2400" spc="-20" dirty="0">
                <a:solidFill>
                  <a:srgbClr val="8A0000"/>
                </a:solidFill>
                <a:latin typeface="Comic Sans MS"/>
                <a:cs typeface="Comic Sans MS"/>
              </a:rPr>
              <a:t>o</a:t>
            </a:r>
            <a:r>
              <a:rPr sz="2400" spc="-5" dirty="0">
                <a:solidFill>
                  <a:srgbClr val="8A0000"/>
                </a:solidFill>
                <a:latin typeface="Comic Sans MS"/>
                <a:cs typeface="Comic Sans MS"/>
              </a:rPr>
              <a:t>rs</a:t>
            </a:r>
            <a:endParaRPr sz="2400">
              <a:latin typeface="Comic Sans MS"/>
              <a:cs typeface="Comic Sans MS"/>
            </a:endParaRPr>
          </a:p>
        </p:txBody>
      </p:sp>
      <p:sp>
        <p:nvSpPr>
          <p:cNvPr id="1480708" name="object 5"/>
          <p:cNvSpPr>
            <a:spLocks noChangeArrowheads="1"/>
          </p:cNvSpPr>
          <p:nvPr/>
        </p:nvSpPr>
        <p:spPr bwMode="auto">
          <a:xfrm>
            <a:off x="4219575" y="4598988"/>
            <a:ext cx="4338638" cy="777875"/>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6" name="object 6"/>
          <p:cNvSpPr txBox="1"/>
          <p:nvPr/>
        </p:nvSpPr>
        <p:spPr>
          <a:xfrm>
            <a:off x="5613400" y="4749800"/>
            <a:ext cx="1555750" cy="342900"/>
          </a:xfrm>
          <a:prstGeom prst="rect">
            <a:avLst/>
          </a:prstGeom>
        </p:spPr>
        <p:txBody>
          <a:bodyPr lIns="0" tIns="0" rIns="0" bIns="0">
            <a:spAutoFit/>
          </a:bodyPr>
          <a:lstStyle/>
          <a:p>
            <a:pPr marL="12700">
              <a:defRPr/>
            </a:pPr>
            <a:r>
              <a:rPr sz="2500" spc="-5" dirty="0">
                <a:solidFill>
                  <a:srgbClr val="FFFFFF"/>
                </a:solidFill>
                <a:latin typeface="Verdana"/>
                <a:cs typeface="Verdana"/>
              </a:rPr>
              <a:t>Pro</a:t>
            </a:r>
            <a:r>
              <a:rPr sz="2500" spc="-15" dirty="0">
                <a:solidFill>
                  <a:srgbClr val="FFFFFF"/>
                </a:solidFill>
                <a:latin typeface="Verdana"/>
                <a:cs typeface="Verdana"/>
              </a:rPr>
              <a:t>c</a:t>
            </a:r>
            <a:r>
              <a:rPr sz="2500" spc="-5" dirty="0">
                <a:solidFill>
                  <a:srgbClr val="FFFFFF"/>
                </a:solidFill>
                <a:latin typeface="Verdana"/>
                <a:cs typeface="Verdana"/>
              </a:rPr>
              <a:t>es</a:t>
            </a:r>
            <a:r>
              <a:rPr sz="2500" spc="-15" dirty="0">
                <a:solidFill>
                  <a:srgbClr val="FFFFFF"/>
                </a:solidFill>
                <a:latin typeface="Verdana"/>
                <a:cs typeface="Verdana"/>
              </a:rPr>
              <a:t>s</a:t>
            </a:r>
            <a:r>
              <a:rPr sz="2500" spc="-5" dirty="0">
                <a:solidFill>
                  <a:srgbClr val="FFFFFF"/>
                </a:solidFill>
                <a:latin typeface="Verdana"/>
                <a:cs typeface="Verdana"/>
              </a:rPr>
              <a:t>or</a:t>
            </a:r>
            <a:endParaRPr sz="2500">
              <a:latin typeface="Verdana"/>
              <a:cs typeface="Verdana"/>
            </a:endParaRPr>
          </a:p>
        </p:txBody>
      </p:sp>
      <p:sp>
        <p:nvSpPr>
          <p:cNvPr id="1480710" name="object 7"/>
          <p:cNvSpPr>
            <a:spLocks noChangeArrowheads="1"/>
          </p:cNvSpPr>
          <p:nvPr/>
        </p:nvSpPr>
        <p:spPr bwMode="auto">
          <a:xfrm>
            <a:off x="4075113" y="3271838"/>
            <a:ext cx="2000250" cy="788987"/>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0711" name="object 8"/>
          <p:cNvSpPr>
            <a:spLocks noChangeArrowheads="1"/>
          </p:cNvSpPr>
          <p:nvPr/>
        </p:nvSpPr>
        <p:spPr bwMode="auto">
          <a:xfrm>
            <a:off x="4344988" y="3275013"/>
            <a:ext cx="1460500" cy="668337"/>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0712" name="object 9"/>
          <p:cNvSpPr>
            <a:spLocks noChangeArrowheads="1"/>
          </p:cNvSpPr>
          <p:nvPr/>
        </p:nvSpPr>
        <p:spPr bwMode="auto">
          <a:xfrm>
            <a:off x="4133850" y="3387725"/>
            <a:ext cx="1881188" cy="44926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0" name="object 10"/>
          <p:cNvSpPr txBox="1"/>
          <p:nvPr/>
        </p:nvSpPr>
        <p:spPr>
          <a:xfrm>
            <a:off x="4486275" y="3422650"/>
            <a:ext cx="1179513" cy="342900"/>
          </a:xfrm>
          <a:prstGeom prst="rect">
            <a:avLst/>
          </a:prstGeom>
        </p:spPr>
        <p:txBody>
          <a:bodyPr lIns="0" tIns="0" rIns="0" bIns="0">
            <a:spAutoFit/>
          </a:bodyPr>
          <a:lstStyle/>
          <a:p>
            <a:pPr marL="12700">
              <a:defRPr/>
            </a:pPr>
            <a:r>
              <a:rPr sz="2500" spc="-5" dirty="0">
                <a:solidFill>
                  <a:srgbClr val="FFFFFF"/>
                </a:solidFill>
                <a:latin typeface="Verdana"/>
                <a:cs typeface="Verdana"/>
              </a:rPr>
              <a:t>Actions</a:t>
            </a:r>
            <a:endParaRPr sz="2500">
              <a:latin typeface="Verdana"/>
              <a:cs typeface="Verdana"/>
            </a:endParaRPr>
          </a:p>
        </p:txBody>
      </p:sp>
      <p:sp>
        <p:nvSpPr>
          <p:cNvPr id="1480714" name="object 11"/>
          <p:cNvSpPr>
            <a:spLocks noChangeArrowheads="1"/>
          </p:cNvSpPr>
          <p:nvPr/>
        </p:nvSpPr>
        <p:spPr bwMode="auto">
          <a:xfrm>
            <a:off x="7023100" y="3270250"/>
            <a:ext cx="1576388" cy="77787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2" name="object 12"/>
          <p:cNvSpPr txBox="1"/>
          <p:nvPr/>
        </p:nvSpPr>
        <p:spPr>
          <a:xfrm>
            <a:off x="7199313" y="3402013"/>
            <a:ext cx="1227137" cy="342900"/>
          </a:xfrm>
          <a:prstGeom prst="rect">
            <a:avLst/>
          </a:prstGeom>
        </p:spPr>
        <p:txBody>
          <a:bodyPr lIns="0" tIns="0" rIns="0" bIns="0">
            <a:spAutoFit/>
          </a:bodyPr>
          <a:lstStyle/>
          <a:p>
            <a:pPr marL="12700">
              <a:defRPr/>
            </a:pPr>
            <a:r>
              <a:rPr sz="2500" spc="-10" dirty="0">
                <a:solidFill>
                  <a:srgbClr val="FFFFFF"/>
                </a:solidFill>
                <a:latin typeface="Verdana"/>
                <a:cs typeface="Verdana"/>
              </a:rPr>
              <a:t>O</a:t>
            </a:r>
            <a:r>
              <a:rPr sz="2500" spc="-5" dirty="0">
                <a:solidFill>
                  <a:srgbClr val="FFFFFF"/>
                </a:solidFill>
                <a:latin typeface="Verdana"/>
                <a:cs typeface="Verdana"/>
              </a:rPr>
              <a:t>b</a:t>
            </a:r>
            <a:r>
              <a:rPr sz="2500" spc="-10" dirty="0">
                <a:solidFill>
                  <a:srgbClr val="FFFFFF"/>
                </a:solidFill>
                <a:latin typeface="Verdana"/>
                <a:cs typeface="Verdana"/>
              </a:rPr>
              <a:t>jects</a:t>
            </a:r>
            <a:endParaRPr sz="2500">
              <a:latin typeface="Verdana"/>
              <a:cs typeface="Verdana"/>
            </a:endParaRPr>
          </a:p>
        </p:txBody>
      </p:sp>
      <p:sp>
        <p:nvSpPr>
          <p:cNvPr id="1480716" name="object 13"/>
          <p:cNvSpPr>
            <a:spLocks/>
          </p:cNvSpPr>
          <p:nvPr/>
        </p:nvSpPr>
        <p:spPr bwMode="auto">
          <a:xfrm>
            <a:off x="5795963" y="3587750"/>
            <a:ext cx="1295400" cy="114300"/>
          </a:xfrm>
          <a:custGeom>
            <a:avLst/>
            <a:gdLst>
              <a:gd name="T0" fmla="*/ 114300 w 1295400"/>
              <a:gd name="T1" fmla="*/ 0 h 114300"/>
              <a:gd name="T2" fmla="*/ 0 w 1295400"/>
              <a:gd name="T3" fmla="*/ 57150 h 114300"/>
              <a:gd name="T4" fmla="*/ 114300 w 1295400"/>
              <a:gd name="T5" fmla="*/ 114300 h 114300"/>
              <a:gd name="T6" fmla="*/ 114300 w 1295400"/>
              <a:gd name="T7" fmla="*/ 76200 h 114300"/>
              <a:gd name="T8" fmla="*/ 95250 w 1295400"/>
              <a:gd name="T9" fmla="*/ 76200 h 114300"/>
              <a:gd name="T10" fmla="*/ 95250 w 1295400"/>
              <a:gd name="T11" fmla="*/ 38100 h 114300"/>
              <a:gd name="T12" fmla="*/ 114300 w 1295400"/>
              <a:gd name="T13" fmla="*/ 38100 h 114300"/>
              <a:gd name="T14" fmla="*/ 114300 w 1295400"/>
              <a:gd name="T15" fmla="*/ 0 h 114300"/>
              <a:gd name="T16" fmla="*/ 1181100 w 1295400"/>
              <a:gd name="T17" fmla="*/ 0 h 114300"/>
              <a:gd name="T18" fmla="*/ 1181100 w 1295400"/>
              <a:gd name="T19" fmla="*/ 114300 h 114300"/>
              <a:gd name="T20" fmla="*/ 1257300 w 1295400"/>
              <a:gd name="T21" fmla="*/ 76200 h 114300"/>
              <a:gd name="T22" fmla="*/ 1200150 w 1295400"/>
              <a:gd name="T23" fmla="*/ 76200 h 114300"/>
              <a:gd name="T24" fmla="*/ 1200150 w 1295400"/>
              <a:gd name="T25" fmla="*/ 38100 h 114300"/>
              <a:gd name="T26" fmla="*/ 1257300 w 1295400"/>
              <a:gd name="T27" fmla="*/ 38100 h 114300"/>
              <a:gd name="T28" fmla="*/ 1181100 w 1295400"/>
              <a:gd name="T29" fmla="*/ 0 h 114300"/>
              <a:gd name="T30" fmla="*/ 114300 w 1295400"/>
              <a:gd name="T31" fmla="*/ 38100 h 114300"/>
              <a:gd name="T32" fmla="*/ 95250 w 1295400"/>
              <a:gd name="T33" fmla="*/ 38100 h 114300"/>
              <a:gd name="T34" fmla="*/ 95250 w 1295400"/>
              <a:gd name="T35" fmla="*/ 76200 h 114300"/>
              <a:gd name="T36" fmla="*/ 114300 w 1295400"/>
              <a:gd name="T37" fmla="*/ 76200 h 114300"/>
              <a:gd name="T38" fmla="*/ 114300 w 1295400"/>
              <a:gd name="T39" fmla="*/ 38100 h 114300"/>
              <a:gd name="T40" fmla="*/ 1181100 w 1295400"/>
              <a:gd name="T41" fmla="*/ 38100 h 114300"/>
              <a:gd name="T42" fmla="*/ 114300 w 1295400"/>
              <a:gd name="T43" fmla="*/ 38100 h 114300"/>
              <a:gd name="T44" fmla="*/ 114300 w 1295400"/>
              <a:gd name="T45" fmla="*/ 76200 h 114300"/>
              <a:gd name="T46" fmla="*/ 1181100 w 1295400"/>
              <a:gd name="T47" fmla="*/ 76200 h 114300"/>
              <a:gd name="T48" fmla="*/ 1181100 w 1295400"/>
              <a:gd name="T49" fmla="*/ 38100 h 114300"/>
              <a:gd name="T50" fmla="*/ 1257300 w 1295400"/>
              <a:gd name="T51" fmla="*/ 38100 h 114300"/>
              <a:gd name="T52" fmla="*/ 1200150 w 1295400"/>
              <a:gd name="T53" fmla="*/ 38100 h 114300"/>
              <a:gd name="T54" fmla="*/ 1200150 w 1295400"/>
              <a:gd name="T55" fmla="*/ 76200 h 114300"/>
              <a:gd name="T56" fmla="*/ 1257300 w 1295400"/>
              <a:gd name="T57" fmla="*/ 76200 h 114300"/>
              <a:gd name="T58" fmla="*/ 1295400 w 1295400"/>
              <a:gd name="T59" fmla="*/ 57150 h 114300"/>
              <a:gd name="T60" fmla="*/ 1257300 w 1295400"/>
              <a:gd name="T61" fmla="*/ 38100 h 1143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95400" h="114300">
                <a:moveTo>
                  <a:pt x="114300" y="0"/>
                </a:moveTo>
                <a:lnTo>
                  <a:pt x="0" y="57150"/>
                </a:lnTo>
                <a:lnTo>
                  <a:pt x="114300" y="114300"/>
                </a:lnTo>
                <a:lnTo>
                  <a:pt x="114300" y="76200"/>
                </a:lnTo>
                <a:lnTo>
                  <a:pt x="95250" y="76200"/>
                </a:lnTo>
                <a:lnTo>
                  <a:pt x="95250" y="38100"/>
                </a:lnTo>
                <a:lnTo>
                  <a:pt x="114300" y="38100"/>
                </a:lnTo>
                <a:lnTo>
                  <a:pt x="114300" y="0"/>
                </a:lnTo>
                <a:close/>
              </a:path>
              <a:path w="1295400" h="114300">
                <a:moveTo>
                  <a:pt x="1181100" y="0"/>
                </a:moveTo>
                <a:lnTo>
                  <a:pt x="1181100" y="114300"/>
                </a:lnTo>
                <a:lnTo>
                  <a:pt x="1257300" y="76200"/>
                </a:lnTo>
                <a:lnTo>
                  <a:pt x="1200150" y="76200"/>
                </a:lnTo>
                <a:lnTo>
                  <a:pt x="1200150" y="38100"/>
                </a:lnTo>
                <a:lnTo>
                  <a:pt x="1257300" y="38100"/>
                </a:lnTo>
                <a:lnTo>
                  <a:pt x="1181100" y="0"/>
                </a:lnTo>
                <a:close/>
              </a:path>
              <a:path w="1295400" h="114300">
                <a:moveTo>
                  <a:pt x="114300" y="38100"/>
                </a:moveTo>
                <a:lnTo>
                  <a:pt x="95250" y="38100"/>
                </a:lnTo>
                <a:lnTo>
                  <a:pt x="95250" y="76200"/>
                </a:lnTo>
                <a:lnTo>
                  <a:pt x="114300" y="76200"/>
                </a:lnTo>
                <a:lnTo>
                  <a:pt x="114300" y="38100"/>
                </a:lnTo>
                <a:close/>
              </a:path>
              <a:path w="1295400" h="114300">
                <a:moveTo>
                  <a:pt x="1181100" y="38100"/>
                </a:moveTo>
                <a:lnTo>
                  <a:pt x="114300" y="38100"/>
                </a:lnTo>
                <a:lnTo>
                  <a:pt x="114300" y="76200"/>
                </a:lnTo>
                <a:lnTo>
                  <a:pt x="1181100" y="76200"/>
                </a:lnTo>
                <a:lnTo>
                  <a:pt x="1181100" y="38100"/>
                </a:lnTo>
                <a:close/>
              </a:path>
              <a:path w="1295400" h="114300">
                <a:moveTo>
                  <a:pt x="1257300" y="38100"/>
                </a:moveTo>
                <a:lnTo>
                  <a:pt x="1200150" y="38100"/>
                </a:lnTo>
                <a:lnTo>
                  <a:pt x="1200150" y="76200"/>
                </a:lnTo>
                <a:lnTo>
                  <a:pt x="1257300" y="76200"/>
                </a:lnTo>
                <a:lnTo>
                  <a:pt x="1295400" y="57150"/>
                </a:lnTo>
                <a:lnTo>
                  <a:pt x="1257300" y="381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0717" name="object 14"/>
          <p:cNvSpPr>
            <a:spLocks/>
          </p:cNvSpPr>
          <p:nvPr/>
        </p:nvSpPr>
        <p:spPr bwMode="auto">
          <a:xfrm>
            <a:off x="5018088" y="3932238"/>
            <a:ext cx="114300" cy="647700"/>
          </a:xfrm>
          <a:custGeom>
            <a:avLst/>
            <a:gdLst>
              <a:gd name="T0" fmla="*/ 37591 w 114935"/>
              <a:gd name="T1" fmla="*/ 533400 h 647700"/>
              <a:gd name="T2" fmla="*/ 123 w 114935"/>
              <a:gd name="T3" fmla="*/ 533400 h 647700"/>
              <a:gd name="T4" fmla="*/ 56332 w 114935"/>
              <a:gd name="T5" fmla="*/ 647700 h 647700"/>
              <a:gd name="T6" fmla="*/ 103172 w 114935"/>
              <a:gd name="T7" fmla="*/ 552450 h 647700"/>
              <a:gd name="T8" fmla="*/ 37596 w 114935"/>
              <a:gd name="T9" fmla="*/ 552450 h 647700"/>
              <a:gd name="T10" fmla="*/ 37591 w 114935"/>
              <a:gd name="T11" fmla="*/ 533400 h 647700"/>
              <a:gd name="T12" fmla="*/ 74944 w 114935"/>
              <a:gd name="T13" fmla="*/ 95250 h 647700"/>
              <a:gd name="T14" fmla="*/ 37473 w 114935"/>
              <a:gd name="T15" fmla="*/ 95250 h 647700"/>
              <a:gd name="T16" fmla="*/ 37596 w 114935"/>
              <a:gd name="T17" fmla="*/ 552450 h 647700"/>
              <a:gd name="T18" fmla="*/ 75068 w 114935"/>
              <a:gd name="T19" fmla="*/ 552450 h 647700"/>
              <a:gd name="T20" fmla="*/ 74944 w 114935"/>
              <a:gd name="T21" fmla="*/ 95250 h 647700"/>
              <a:gd name="T22" fmla="*/ 112540 w 114935"/>
              <a:gd name="T23" fmla="*/ 533400 h 647700"/>
              <a:gd name="T24" fmla="*/ 75063 w 114935"/>
              <a:gd name="T25" fmla="*/ 533400 h 647700"/>
              <a:gd name="T26" fmla="*/ 75068 w 114935"/>
              <a:gd name="T27" fmla="*/ 552450 h 647700"/>
              <a:gd name="T28" fmla="*/ 103172 w 114935"/>
              <a:gd name="T29" fmla="*/ 552450 h 647700"/>
              <a:gd name="T30" fmla="*/ 112540 w 114935"/>
              <a:gd name="T31" fmla="*/ 533400 h 647700"/>
              <a:gd name="T32" fmla="*/ 56208 w 114935"/>
              <a:gd name="T33" fmla="*/ 0 h 647700"/>
              <a:gd name="T34" fmla="*/ 0 w 114935"/>
              <a:gd name="T35" fmla="*/ 114300 h 647700"/>
              <a:gd name="T36" fmla="*/ 37477 w 114935"/>
              <a:gd name="T37" fmla="*/ 114300 h 647700"/>
              <a:gd name="T38" fmla="*/ 37473 w 114935"/>
              <a:gd name="T39" fmla="*/ 95250 h 647700"/>
              <a:gd name="T40" fmla="*/ 103048 w 114935"/>
              <a:gd name="T41" fmla="*/ 95250 h 647700"/>
              <a:gd name="T42" fmla="*/ 56208 w 114935"/>
              <a:gd name="T43" fmla="*/ 0 h 647700"/>
              <a:gd name="T44" fmla="*/ 103048 w 114935"/>
              <a:gd name="T45" fmla="*/ 95250 h 647700"/>
              <a:gd name="T46" fmla="*/ 74944 w 114935"/>
              <a:gd name="T47" fmla="*/ 95250 h 647700"/>
              <a:gd name="T48" fmla="*/ 74949 w 114935"/>
              <a:gd name="T49" fmla="*/ 114300 h 647700"/>
              <a:gd name="T50" fmla="*/ 112416 w 114935"/>
              <a:gd name="T51" fmla="*/ 114300 h 647700"/>
              <a:gd name="T52" fmla="*/ 103048 w 114935"/>
              <a:gd name="T53" fmla="*/ 95250 h 6477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4935" h="647700">
                <a:moveTo>
                  <a:pt x="38221" y="533400"/>
                </a:moveTo>
                <a:lnTo>
                  <a:pt x="126" y="533400"/>
                </a:lnTo>
                <a:lnTo>
                  <a:pt x="57276" y="647700"/>
                </a:lnTo>
                <a:lnTo>
                  <a:pt x="104901" y="552450"/>
                </a:lnTo>
                <a:lnTo>
                  <a:pt x="38226" y="552450"/>
                </a:lnTo>
                <a:lnTo>
                  <a:pt x="38221" y="533400"/>
                </a:lnTo>
                <a:close/>
              </a:path>
              <a:path w="114935" h="647700">
                <a:moveTo>
                  <a:pt x="76200" y="95250"/>
                </a:moveTo>
                <a:lnTo>
                  <a:pt x="38100" y="95250"/>
                </a:lnTo>
                <a:lnTo>
                  <a:pt x="38226" y="552450"/>
                </a:lnTo>
                <a:lnTo>
                  <a:pt x="76326" y="552450"/>
                </a:lnTo>
                <a:lnTo>
                  <a:pt x="76200" y="95250"/>
                </a:lnTo>
                <a:close/>
              </a:path>
              <a:path w="114935" h="647700">
                <a:moveTo>
                  <a:pt x="114426" y="533400"/>
                </a:moveTo>
                <a:lnTo>
                  <a:pt x="76321" y="533400"/>
                </a:lnTo>
                <a:lnTo>
                  <a:pt x="76326" y="552450"/>
                </a:lnTo>
                <a:lnTo>
                  <a:pt x="104901" y="552450"/>
                </a:lnTo>
                <a:lnTo>
                  <a:pt x="114426" y="533400"/>
                </a:lnTo>
                <a:close/>
              </a:path>
              <a:path w="114935" h="647700">
                <a:moveTo>
                  <a:pt x="57150" y="0"/>
                </a:moveTo>
                <a:lnTo>
                  <a:pt x="0" y="114300"/>
                </a:lnTo>
                <a:lnTo>
                  <a:pt x="38105" y="114300"/>
                </a:lnTo>
                <a:lnTo>
                  <a:pt x="38100" y="95250"/>
                </a:lnTo>
                <a:lnTo>
                  <a:pt x="104775" y="95250"/>
                </a:lnTo>
                <a:lnTo>
                  <a:pt x="57150" y="0"/>
                </a:lnTo>
                <a:close/>
              </a:path>
              <a:path w="114935" h="647700">
                <a:moveTo>
                  <a:pt x="104775" y="95250"/>
                </a:moveTo>
                <a:lnTo>
                  <a:pt x="76200" y="95250"/>
                </a:lnTo>
                <a:lnTo>
                  <a:pt x="76205" y="114300"/>
                </a:lnTo>
                <a:lnTo>
                  <a:pt x="114300" y="114300"/>
                </a:lnTo>
                <a:lnTo>
                  <a:pt x="104775" y="952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0718" name="object 15"/>
          <p:cNvSpPr>
            <a:spLocks/>
          </p:cNvSpPr>
          <p:nvPr/>
        </p:nvSpPr>
        <p:spPr bwMode="auto">
          <a:xfrm>
            <a:off x="7681913" y="3932238"/>
            <a:ext cx="114300" cy="647700"/>
          </a:xfrm>
          <a:custGeom>
            <a:avLst/>
            <a:gdLst>
              <a:gd name="T0" fmla="*/ 38100 w 114300"/>
              <a:gd name="T1" fmla="*/ 533400 h 647700"/>
              <a:gd name="T2" fmla="*/ 0 w 114300"/>
              <a:gd name="T3" fmla="*/ 533400 h 647700"/>
              <a:gd name="T4" fmla="*/ 57150 w 114300"/>
              <a:gd name="T5" fmla="*/ 647700 h 647700"/>
              <a:gd name="T6" fmla="*/ 104775 w 114300"/>
              <a:gd name="T7" fmla="*/ 552450 h 647700"/>
              <a:gd name="T8" fmla="*/ 38100 w 114300"/>
              <a:gd name="T9" fmla="*/ 552450 h 647700"/>
              <a:gd name="T10" fmla="*/ 38100 w 114300"/>
              <a:gd name="T11" fmla="*/ 533400 h 647700"/>
              <a:gd name="T12" fmla="*/ 76200 w 114300"/>
              <a:gd name="T13" fmla="*/ 95250 h 647700"/>
              <a:gd name="T14" fmla="*/ 38100 w 114300"/>
              <a:gd name="T15" fmla="*/ 95250 h 647700"/>
              <a:gd name="T16" fmla="*/ 38100 w 114300"/>
              <a:gd name="T17" fmla="*/ 552450 h 647700"/>
              <a:gd name="T18" fmla="*/ 76200 w 114300"/>
              <a:gd name="T19" fmla="*/ 552450 h 647700"/>
              <a:gd name="T20" fmla="*/ 76200 w 114300"/>
              <a:gd name="T21" fmla="*/ 95250 h 647700"/>
              <a:gd name="T22" fmla="*/ 114300 w 114300"/>
              <a:gd name="T23" fmla="*/ 533400 h 647700"/>
              <a:gd name="T24" fmla="*/ 76200 w 114300"/>
              <a:gd name="T25" fmla="*/ 533400 h 647700"/>
              <a:gd name="T26" fmla="*/ 76200 w 114300"/>
              <a:gd name="T27" fmla="*/ 552450 h 647700"/>
              <a:gd name="T28" fmla="*/ 104775 w 114300"/>
              <a:gd name="T29" fmla="*/ 552450 h 647700"/>
              <a:gd name="T30" fmla="*/ 114300 w 114300"/>
              <a:gd name="T31" fmla="*/ 533400 h 647700"/>
              <a:gd name="T32" fmla="*/ 57150 w 114300"/>
              <a:gd name="T33" fmla="*/ 0 h 647700"/>
              <a:gd name="T34" fmla="*/ 0 w 114300"/>
              <a:gd name="T35" fmla="*/ 114300 h 647700"/>
              <a:gd name="T36" fmla="*/ 38100 w 114300"/>
              <a:gd name="T37" fmla="*/ 114300 h 647700"/>
              <a:gd name="T38" fmla="*/ 38100 w 114300"/>
              <a:gd name="T39" fmla="*/ 95250 h 647700"/>
              <a:gd name="T40" fmla="*/ 104775 w 114300"/>
              <a:gd name="T41" fmla="*/ 95250 h 647700"/>
              <a:gd name="T42" fmla="*/ 57150 w 114300"/>
              <a:gd name="T43" fmla="*/ 0 h 647700"/>
              <a:gd name="T44" fmla="*/ 104775 w 114300"/>
              <a:gd name="T45" fmla="*/ 95250 h 647700"/>
              <a:gd name="T46" fmla="*/ 76200 w 114300"/>
              <a:gd name="T47" fmla="*/ 95250 h 647700"/>
              <a:gd name="T48" fmla="*/ 76200 w 114300"/>
              <a:gd name="T49" fmla="*/ 114300 h 647700"/>
              <a:gd name="T50" fmla="*/ 114300 w 114300"/>
              <a:gd name="T51" fmla="*/ 114300 h 647700"/>
              <a:gd name="T52" fmla="*/ 104775 w 114300"/>
              <a:gd name="T53" fmla="*/ 95250 h 6477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4300" h="647700">
                <a:moveTo>
                  <a:pt x="38100" y="533400"/>
                </a:moveTo>
                <a:lnTo>
                  <a:pt x="0" y="533400"/>
                </a:lnTo>
                <a:lnTo>
                  <a:pt x="57150" y="647700"/>
                </a:lnTo>
                <a:lnTo>
                  <a:pt x="104775" y="552450"/>
                </a:lnTo>
                <a:lnTo>
                  <a:pt x="38100" y="552450"/>
                </a:lnTo>
                <a:lnTo>
                  <a:pt x="38100" y="533400"/>
                </a:lnTo>
                <a:close/>
              </a:path>
              <a:path w="114300" h="647700">
                <a:moveTo>
                  <a:pt x="76200" y="95250"/>
                </a:moveTo>
                <a:lnTo>
                  <a:pt x="38100" y="95250"/>
                </a:lnTo>
                <a:lnTo>
                  <a:pt x="38100" y="552450"/>
                </a:lnTo>
                <a:lnTo>
                  <a:pt x="76200" y="552450"/>
                </a:lnTo>
                <a:lnTo>
                  <a:pt x="76200" y="95250"/>
                </a:lnTo>
                <a:close/>
              </a:path>
              <a:path w="114300" h="647700">
                <a:moveTo>
                  <a:pt x="114300" y="533400"/>
                </a:moveTo>
                <a:lnTo>
                  <a:pt x="76200" y="533400"/>
                </a:lnTo>
                <a:lnTo>
                  <a:pt x="76200" y="552450"/>
                </a:lnTo>
                <a:lnTo>
                  <a:pt x="104775" y="552450"/>
                </a:lnTo>
                <a:lnTo>
                  <a:pt x="114300" y="533400"/>
                </a:lnTo>
                <a:close/>
              </a:path>
              <a:path w="114300" h="647700">
                <a:moveTo>
                  <a:pt x="57150" y="0"/>
                </a:moveTo>
                <a:lnTo>
                  <a:pt x="0" y="114300"/>
                </a:lnTo>
                <a:lnTo>
                  <a:pt x="38100" y="114300"/>
                </a:lnTo>
                <a:lnTo>
                  <a:pt x="38100" y="95250"/>
                </a:lnTo>
                <a:lnTo>
                  <a:pt x="104775" y="95250"/>
                </a:lnTo>
                <a:lnTo>
                  <a:pt x="57150" y="0"/>
                </a:lnTo>
                <a:close/>
              </a:path>
              <a:path w="114300" h="647700">
                <a:moveTo>
                  <a:pt x="104775" y="95250"/>
                </a:moveTo>
                <a:lnTo>
                  <a:pt x="76200" y="95250"/>
                </a:lnTo>
                <a:lnTo>
                  <a:pt x="76200" y="114300"/>
                </a:lnTo>
                <a:lnTo>
                  <a:pt x="114300" y="114300"/>
                </a:lnTo>
                <a:lnTo>
                  <a:pt x="104775" y="952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10" dirty="0"/>
              <a:t>Ope</a:t>
            </a:r>
            <a:r>
              <a:rPr spc="-15" dirty="0"/>
              <a:t>r</a:t>
            </a:r>
            <a:r>
              <a:rPr spc="-5" dirty="0"/>
              <a:t>ating</a:t>
            </a:r>
            <a:r>
              <a:rPr spc="30" dirty="0"/>
              <a:t> </a:t>
            </a:r>
            <a:r>
              <a:rPr spc="-5" dirty="0"/>
              <a:t>sy</a:t>
            </a:r>
            <a:r>
              <a:rPr spc="-15" dirty="0"/>
              <a:t>s</a:t>
            </a:r>
            <a:r>
              <a:rPr spc="-10" dirty="0"/>
              <a:t>te</a:t>
            </a:r>
            <a:r>
              <a:rPr spc="-5" dirty="0"/>
              <a:t>m</a:t>
            </a:r>
            <a:r>
              <a:rPr spc="15" dirty="0"/>
              <a:t> </a:t>
            </a:r>
            <a:r>
              <a:rPr spc="-10" dirty="0"/>
              <a:t>pr</a:t>
            </a:r>
            <a:r>
              <a:rPr spc="-20" dirty="0"/>
              <a:t>o</a:t>
            </a:r>
            <a:r>
              <a:rPr spc="-5" dirty="0"/>
              <a:t>ces</a:t>
            </a:r>
            <a:r>
              <a:rPr spc="-20" dirty="0"/>
              <a:t>s</a:t>
            </a:r>
            <a:r>
              <a:rPr dirty="0"/>
              <a:t>e</a:t>
            </a:r>
            <a:r>
              <a:rPr spc="-5" dirty="0"/>
              <a:t>s</a:t>
            </a:r>
          </a:p>
        </p:txBody>
      </p:sp>
      <p:sp>
        <p:nvSpPr>
          <p:cNvPr id="3" name="object 3"/>
          <p:cNvSpPr txBox="1"/>
          <p:nvPr/>
        </p:nvSpPr>
        <p:spPr>
          <a:xfrm>
            <a:off x="377825" y="1087438"/>
            <a:ext cx="8186738" cy="2535237"/>
          </a:xfrm>
          <a:prstGeom prst="rect">
            <a:avLst/>
          </a:prstGeom>
        </p:spPr>
        <p:txBody>
          <a:bodyPr lIns="0" tIns="0" rIns="0" bIns="0">
            <a:spAutoFit/>
          </a:bodyPr>
          <a:lstStyle/>
          <a:p>
            <a:pPr marL="209550" indent="-196850">
              <a:buFont typeface="Arial"/>
              <a:buChar char="•"/>
              <a:tabLst>
                <a:tab pos="210185" algn="l"/>
              </a:tabLst>
              <a:defRPr/>
            </a:pPr>
            <a:r>
              <a:rPr sz="2400" spc="-5" dirty="0">
                <a:latin typeface="Comic Sans MS"/>
                <a:cs typeface="Comic Sans MS"/>
              </a:rPr>
              <a:t>Ho</a:t>
            </a:r>
            <a:r>
              <a:rPr sz="2400" dirty="0">
                <a:latin typeface="Comic Sans MS"/>
                <a:cs typeface="Comic Sans MS"/>
              </a:rPr>
              <a:t>w </a:t>
            </a:r>
            <a:r>
              <a:rPr sz="2400" spc="-15" dirty="0">
                <a:latin typeface="Comic Sans MS"/>
                <a:cs typeface="Comic Sans MS"/>
              </a:rPr>
              <a:t>a</a:t>
            </a:r>
            <a:r>
              <a:rPr sz="2400" spc="-5" dirty="0">
                <a:latin typeface="Comic Sans MS"/>
                <a:cs typeface="Comic Sans MS"/>
              </a:rPr>
              <a:t>r</a:t>
            </a:r>
            <a:r>
              <a:rPr sz="2400" dirty="0">
                <a:latin typeface="Comic Sans MS"/>
                <a:cs typeface="Comic Sans MS"/>
              </a:rPr>
              <a:t>e</a:t>
            </a:r>
            <a:r>
              <a:rPr sz="2400" spc="-20" dirty="0">
                <a:latin typeface="Comic Sans MS"/>
                <a:cs typeface="Comic Sans MS"/>
              </a:rPr>
              <a:t> </a:t>
            </a:r>
            <a:r>
              <a:rPr sz="2400" dirty="0">
                <a:latin typeface="Comic Sans MS"/>
                <a:cs typeface="Comic Sans MS"/>
              </a:rPr>
              <a:t>proce</a:t>
            </a:r>
            <a:r>
              <a:rPr sz="2400" spc="-10" dirty="0">
                <a:latin typeface="Comic Sans MS"/>
                <a:cs typeface="Comic Sans MS"/>
              </a:rPr>
              <a:t>s</a:t>
            </a:r>
            <a:r>
              <a:rPr sz="2400" dirty="0">
                <a:latin typeface="Comic Sans MS"/>
                <a:cs typeface="Comic Sans MS"/>
              </a:rPr>
              <a:t>ses</a:t>
            </a:r>
            <a:r>
              <a:rPr sz="2400" spc="-35" dirty="0">
                <a:latin typeface="Comic Sans MS"/>
                <a:cs typeface="Comic Sans MS"/>
              </a:rPr>
              <a:t> </a:t>
            </a:r>
            <a:r>
              <a:rPr sz="2400" spc="-5" dirty="0">
                <a:latin typeface="Comic Sans MS"/>
                <a:cs typeface="Comic Sans MS"/>
              </a:rPr>
              <a:t>implemente</a:t>
            </a:r>
            <a:r>
              <a:rPr sz="2400" dirty="0">
                <a:latin typeface="Comic Sans MS"/>
                <a:cs typeface="Comic Sans MS"/>
              </a:rPr>
              <a:t>d</a:t>
            </a:r>
            <a:r>
              <a:rPr sz="2400" spc="10" dirty="0">
                <a:latin typeface="Comic Sans MS"/>
                <a:cs typeface="Comic Sans MS"/>
              </a:rPr>
              <a:t> </a:t>
            </a:r>
            <a:r>
              <a:rPr sz="2400" spc="-5" dirty="0">
                <a:latin typeface="Comic Sans MS"/>
                <a:cs typeface="Comic Sans MS"/>
              </a:rPr>
              <a:t>i</a:t>
            </a:r>
            <a:r>
              <a:rPr sz="2400" dirty="0">
                <a:latin typeface="Comic Sans MS"/>
                <a:cs typeface="Comic Sans MS"/>
              </a:rPr>
              <a:t>n an</a:t>
            </a:r>
            <a:r>
              <a:rPr sz="2400" spc="-15" dirty="0">
                <a:latin typeface="Comic Sans MS"/>
                <a:cs typeface="Comic Sans MS"/>
              </a:rPr>
              <a:t> </a:t>
            </a:r>
            <a:r>
              <a:rPr sz="2400" dirty="0">
                <a:latin typeface="Comic Sans MS"/>
                <a:cs typeface="Comic Sans MS"/>
              </a:rPr>
              <a:t>oper</a:t>
            </a:r>
            <a:r>
              <a:rPr sz="2400" spc="-10" dirty="0">
                <a:latin typeface="Comic Sans MS"/>
                <a:cs typeface="Comic Sans MS"/>
              </a:rPr>
              <a:t>a</a:t>
            </a:r>
            <a:r>
              <a:rPr sz="2400" spc="-5" dirty="0">
                <a:latin typeface="Comic Sans MS"/>
                <a:cs typeface="Comic Sans MS"/>
              </a:rPr>
              <a:t>tin</a:t>
            </a:r>
            <a:r>
              <a:rPr sz="2400" dirty="0">
                <a:latin typeface="Comic Sans MS"/>
                <a:cs typeface="Comic Sans MS"/>
              </a:rPr>
              <a:t>g </a:t>
            </a:r>
            <a:r>
              <a:rPr sz="2400" spc="-10" dirty="0">
                <a:latin typeface="Comic Sans MS"/>
                <a:cs typeface="Comic Sans MS"/>
              </a:rPr>
              <a:t>s</a:t>
            </a:r>
            <a:r>
              <a:rPr sz="2400" dirty="0">
                <a:latin typeface="Comic Sans MS"/>
                <a:cs typeface="Comic Sans MS"/>
              </a:rPr>
              <a:t>y</a:t>
            </a:r>
            <a:r>
              <a:rPr sz="2400" spc="-10" dirty="0">
                <a:latin typeface="Comic Sans MS"/>
                <a:cs typeface="Comic Sans MS"/>
              </a:rPr>
              <a:t>s</a:t>
            </a:r>
            <a:r>
              <a:rPr sz="2400" spc="-5" dirty="0">
                <a:latin typeface="Comic Sans MS"/>
                <a:cs typeface="Comic Sans MS"/>
              </a:rPr>
              <a:t>tem?</a:t>
            </a:r>
            <a:endParaRPr sz="2400">
              <a:latin typeface="Comic Sans MS"/>
              <a:cs typeface="Comic Sans MS"/>
            </a:endParaRPr>
          </a:p>
          <a:p>
            <a:pPr marL="209550" indent="-196850">
              <a:spcBef>
                <a:spcPts val="575"/>
              </a:spcBef>
              <a:buFont typeface="Arial"/>
              <a:buChar char="•"/>
              <a:tabLst>
                <a:tab pos="210185" algn="l"/>
              </a:tabLst>
              <a:defRPr/>
            </a:pPr>
            <a:r>
              <a:rPr sz="2400" spc="-5" dirty="0">
                <a:latin typeface="Comic Sans MS"/>
                <a:cs typeface="Comic Sans MS"/>
              </a:rPr>
              <a:t>Structur</a:t>
            </a:r>
            <a:r>
              <a:rPr sz="2400" dirty="0">
                <a:latin typeface="Comic Sans MS"/>
                <a:cs typeface="Comic Sans MS"/>
              </a:rPr>
              <a:t>e</a:t>
            </a:r>
            <a:r>
              <a:rPr sz="2400" spc="-15" dirty="0">
                <a:latin typeface="Comic Sans MS"/>
                <a:cs typeface="Comic Sans MS"/>
              </a:rPr>
              <a:t> </a:t>
            </a:r>
            <a:r>
              <a:rPr sz="2400" dirty="0">
                <a:latin typeface="Comic Sans MS"/>
                <a:cs typeface="Comic Sans MS"/>
              </a:rPr>
              <a:t>of</a:t>
            </a:r>
            <a:r>
              <a:rPr sz="2400" spc="-5" dirty="0">
                <a:latin typeface="Comic Sans MS"/>
                <a:cs typeface="Comic Sans MS"/>
              </a:rPr>
              <a:t> a</a:t>
            </a:r>
            <a:r>
              <a:rPr sz="2400" spc="-10" dirty="0">
                <a:latin typeface="Comic Sans MS"/>
                <a:cs typeface="Comic Sans MS"/>
              </a:rPr>
              <a:t> typica</a:t>
            </a:r>
            <a:r>
              <a:rPr sz="2400" spc="-5" dirty="0">
                <a:latin typeface="Comic Sans MS"/>
                <a:cs typeface="Comic Sans MS"/>
              </a:rPr>
              <a:t>l</a:t>
            </a:r>
            <a:r>
              <a:rPr sz="2400" spc="10" dirty="0">
                <a:latin typeface="Comic Sans MS"/>
                <a:cs typeface="Comic Sans MS"/>
              </a:rPr>
              <a:t> </a:t>
            </a:r>
            <a:r>
              <a:rPr sz="2400" spc="-5" dirty="0">
                <a:latin typeface="Comic Sans MS"/>
                <a:cs typeface="Comic Sans MS"/>
              </a:rPr>
              <a:t>process:</a:t>
            </a:r>
            <a:endParaRPr sz="2400">
              <a:latin typeface="Comic Sans MS"/>
              <a:cs typeface="Comic Sans MS"/>
            </a:endParaRPr>
          </a:p>
          <a:p>
            <a:pPr marL="756285" lvl="1" indent="-286385">
              <a:spcBef>
                <a:spcPts val="475"/>
              </a:spcBef>
              <a:buClr>
                <a:srgbClr val="8A0000"/>
              </a:buClr>
              <a:buSzPct val="76000"/>
              <a:buFont typeface="Arial"/>
              <a:buChar char="•"/>
              <a:tabLst>
                <a:tab pos="756920" algn="l"/>
              </a:tabLst>
              <a:defRPr/>
            </a:pPr>
            <a:r>
              <a:rPr sz="2500" i="1" spc="-70" dirty="0">
                <a:solidFill>
                  <a:srgbClr val="3333FF"/>
                </a:solidFill>
                <a:latin typeface="Arial"/>
                <a:cs typeface="Arial"/>
              </a:rPr>
              <a:t>Process </a:t>
            </a:r>
            <a:r>
              <a:rPr sz="2500" i="1" spc="-25" dirty="0">
                <a:solidFill>
                  <a:srgbClr val="3333FF"/>
                </a:solidFill>
                <a:latin typeface="Arial"/>
                <a:cs typeface="Arial"/>
              </a:rPr>
              <a:t>iden</a:t>
            </a:r>
            <a:r>
              <a:rPr sz="2500" i="1" spc="175" dirty="0">
                <a:solidFill>
                  <a:srgbClr val="3333FF"/>
                </a:solidFill>
                <a:latin typeface="Arial"/>
                <a:cs typeface="Arial"/>
              </a:rPr>
              <a:t>tifi</a:t>
            </a:r>
            <a:r>
              <a:rPr sz="2500" i="1" spc="400" dirty="0">
                <a:solidFill>
                  <a:srgbClr val="3333FF"/>
                </a:solidFill>
                <a:latin typeface="Arial"/>
                <a:cs typeface="Arial"/>
              </a:rPr>
              <a:t>e</a:t>
            </a:r>
            <a:r>
              <a:rPr sz="2500" i="1" spc="180" dirty="0">
                <a:solidFill>
                  <a:srgbClr val="3333FF"/>
                </a:solidFill>
                <a:latin typeface="Arial"/>
                <a:cs typeface="Arial"/>
              </a:rPr>
              <a:t>r</a:t>
            </a:r>
            <a:r>
              <a:rPr sz="2500" i="1" spc="155" dirty="0">
                <a:solidFill>
                  <a:srgbClr val="3333FF"/>
                </a:solidFill>
                <a:latin typeface="Arial"/>
                <a:cs typeface="Arial"/>
              </a:rPr>
              <a:t>:</a:t>
            </a:r>
            <a:r>
              <a:rPr sz="2500" i="1" spc="20" dirty="0">
                <a:solidFill>
                  <a:srgbClr val="3333FF"/>
                </a:solidFill>
                <a:latin typeface="Arial"/>
                <a:cs typeface="Arial"/>
              </a:rPr>
              <a:t> </a:t>
            </a:r>
            <a:r>
              <a:rPr sz="2400" dirty="0">
                <a:solidFill>
                  <a:srgbClr val="3333FF"/>
                </a:solidFill>
                <a:latin typeface="Comic Sans MS"/>
                <a:cs typeface="Comic Sans MS"/>
              </a:rPr>
              <a:t>unique</a:t>
            </a:r>
            <a:r>
              <a:rPr sz="2400" spc="-5" dirty="0">
                <a:solidFill>
                  <a:srgbClr val="3333FF"/>
                </a:solidFill>
                <a:latin typeface="Comic Sans MS"/>
                <a:cs typeface="Comic Sans MS"/>
              </a:rPr>
              <a:t> I</a:t>
            </a:r>
            <a:r>
              <a:rPr sz="2400" dirty="0">
                <a:solidFill>
                  <a:srgbClr val="3333FF"/>
                </a:solidFill>
                <a:latin typeface="Comic Sans MS"/>
                <a:cs typeface="Comic Sans MS"/>
              </a:rPr>
              <a:t>D</a:t>
            </a:r>
            <a:r>
              <a:rPr sz="2400" spc="5" dirty="0">
                <a:solidFill>
                  <a:srgbClr val="3333FF"/>
                </a:solidFill>
                <a:latin typeface="Comic Sans MS"/>
                <a:cs typeface="Comic Sans MS"/>
              </a:rPr>
              <a:t> </a:t>
            </a:r>
            <a:r>
              <a:rPr sz="2400" dirty="0">
                <a:solidFill>
                  <a:srgbClr val="3333FF"/>
                </a:solidFill>
                <a:latin typeface="Comic Sans MS"/>
                <a:cs typeface="Comic Sans MS"/>
              </a:rPr>
              <a:t>of</a:t>
            </a:r>
            <a:r>
              <a:rPr sz="2400" spc="-5" dirty="0">
                <a:solidFill>
                  <a:srgbClr val="3333FF"/>
                </a:solidFill>
                <a:latin typeface="Comic Sans MS"/>
                <a:cs typeface="Comic Sans MS"/>
              </a:rPr>
              <a:t> a</a:t>
            </a:r>
            <a:r>
              <a:rPr sz="2400" spc="-10" dirty="0">
                <a:solidFill>
                  <a:srgbClr val="3333FF"/>
                </a:solidFill>
                <a:latin typeface="Comic Sans MS"/>
                <a:cs typeface="Comic Sans MS"/>
              </a:rPr>
              <a:t> </a:t>
            </a:r>
            <a:r>
              <a:rPr sz="2400" spc="-5" dirty="0">
                <a:solidFill>
                  <a:srgbClr val="3333FF"/>
                </a:solidFill>
                <a:latin typeface="Comic Sans MS"/>
                <a:cs typeface="Comic Sans MS"/>
              </a:rPr>
              <a:t>proces</a:t>
            </a:r>
            <a:r>
              <a:rPr sz="2400" spc="-10" dirty="0">
                <a:solidFill>
                  <a:srgbClr val="3333FF"/>
                </a:solidFill>
                <a:latin typeface="Comic Sans MS"/>
                <a:cs typeface="Comic Sans MS"/>
              </a:rPr>
              <a:t>s</a:t>
            </a:r>
            <a:r>
              <a:rPr sz="2500" i="1" spc="-100" dirty="0">
                <a:solidFill>
                  <a:srgbClr val="3333FF"/>
                </a:solidFill>
                <a:latin typeface="Arial"/>
                <a:cs typeface="Arial"/>
              </a:rPr>
              <a:t>.</a:t>
            </a:r>
            <a:endParaRPr sz="2500">
              <a:latin typeface="Arial"/>
              <a:cs typeface="Arial"/>
            </a:endParaRPr>
          </a:p>
          <a:p>
            <a:pPr marL="756285" lvl="1" indent="-286385">
              <a:spcBef>
                <a:spcPts val="455"/>
              </a:spcBef>
              <a:buClr>
                <a:srgbClr val="8A0000"/>
              </a:buClr>
              <a:buSzPct val="76000"/>
              <a:buFont typeface="Arial"/>
              <a:buChar char="•"/>
              <a:tabLst>
                <a:tab pos="756920" algn="l"/>
              </a:tabLst>
              <a:defRPr/>
            </a:pPr>
            <a:r>
              <a:rPr sz="2500" i="1" spc="-70" dirty="0">
                <a:solidFill>
                  <a:srgbClr val="3333FF"/>
                </a:solidFill>
                <a:latin typeface="Arial"/>
                <a:cs typeface="Arial"/>
              </a:rPr>
              <a:t>Process </a:t>
            </a:r>
            <a:r>
              <a:rPr sz="2500" i="1" spc="55" dirty="0">
                <a:solidFill>
                  <a:srgbClr val="3333FF"/>
                </a:solidFill>
                <a:latin typeface="Arial"/>
                <a:cs typeface="Arial"/>
              </a:rPr>
              <a:t>st</a:t>
            </a:r>
            <a:r>
              <a:rPr sz="2500" i="1" spc="65" dirty="0">
                <a:solidFill>
                  <a:srgbClr val="3333FF"/>
                </a:solidFill>
                <a:latin typeface="Arial"/>
                <a:cs typeface="Arial"/>
              </a:rPr>
              <a:t>a</a:t>
            </a:r>
            <a:r>
              <a:rPr sz="2500" i="1" spc="135" dirty="0">
                <a:solidFill>
                  <a:srgbClr val="3333FF"/>
                </a:solidFill>
                <a:latin typeface="Arial"/>
                <a:cs typeface="Arial"/>
              </a:rPr>
              <a:t>te</a:t>
            </a:r>
            <a:r>
              <a:rPr sz="2500" i="1" spc="95" dirty="0">
                <a:solidFill>
                  <a:srgbClr val="3333FF"/>
                </a:solidFill>
                <a:latin typeface="Arial"/>
                <a:cs typeface="Arial"/>
              </a:rPr>
              <a:t>:</a:t>
            </a:r>
            <a:r>
              <a:rPr sz="2500" i="1" spc="-5" dirty="0">
                <a:solidFill>
                  <a:srgbClr val="3333FF"/>
                </a:solidFill>
                <a:latin typeface="Arial"/>
                <a:cs typeface="Arial"/>
              </a:rPr>
              <a:t> </a:t>
            </a:r>
            <a:r>
              <a:rPr sz="2400" dirty="0">
                <a:solidFill>
                  <a:srgbClr val="3333FF"/>
                </a:solidFill>
                <a:latin typeface="Comic Sans MS"/>
                <a:cs typeface="Comic Sans MS"/>
              </a:rPr>
              <a:t>curre</a:t>
            </a:r>
            <a:r>
              <a:rPr sz="2400" spc="-5" dirty="0">
                <a:solidFill>
                  <a:srgbClr val="3333FF"/>
                </a:solidFill>
                <a:latin typeface="Comic Sans MS"/>
                <a:cs typeface="Comic Sans MS"/>
              </a:rPr>
              <a:t>n</a:t>
            </a:r>
            <a:r>
              <a:rPr sz="2400" dirty="0">
                <a:solidFill>
                  <a:srgbClr val="3333FF"/>
                </a:solidFill>
                <a:latin typeface="Comic Sans MS"/>
                <a:cs typeface="Comic Sans MS"/>
              </a:rPr>
              <a:t>t</a:t>
            </a:r>
            <a:r>
              <a:rPr sz="2400" spc="-10" dirty="0">
                <a:solidFill>
                  <a:srgbClr val="3333FF"/>
                </a:solidFill>
                <a:latin typeface="Comic Sans MS"/>
                <a:cs typeface="Comic Sans MS"/>
              </a:rPr>
              <a:t> </a:t>
            </a:r>
            <a:r>
              <a:rPr sz="2400" dirty="0">
                <a:solidFill>
                  <a:srgbClr val="3333FF"/>
                </a:solidFill>
                <a:latin typeface="Comic Sans MS"/>
                <a:cs typeface="Comic Sans MS"/>
              </a:rPr>
              <a:t>acti</a:t>
            </a:r>
            <a:r>
              <a:rPr sz="2400" spc="-15" dirty="0">
                <a:solidFill>
                  <a:srgbClr val="3333FF"/>
                </a:solidFill>
                <a:latin typeface="Comic Sans MS"/>
                <a:cs typeface="Comic Sans MS"/>
              </a:rPr>
              <a:t>v</a:t>
            </a:r>
            <a:r>
              <a:rPr sz="2400" spc="-5" dirty="0">
                <a:solidFill>
                  <a:srgbClr val="3333FF"/>
                </a:solidFill>
                <a:latin typeface="Comic Sans MS"/>
                <a:cs typeface="Comic Sans MS"/>
              </a:rPr>
              <a:t>it</a:t>
            </a:r>
            <a:r>
              <a:rPr sz="2400" dirty="0">
                <a:solidFill>
                  <a:srgbClr val="3333FF"/>
                </a:solidFill>
                <a:latin typeface="Comic Sans MS"/>
                <a:cs typeface="Comic Sans MS"/>
              </a:rPr>
              <a:t>y of</a:t>
            </a:r>
            <a:r>
              <a:rPr sz="2400" spc="-15" dirty="0">
                <a:solidFill>
                  <a:srgbClr val="3333FF"/>
                </a:solidFill>
                <a:latin typeface="Comic Sans MS"/>
                <a:cs typeface="Comic Sans MS"/>
              </a:rPr>
              <a:t> </a:t>
            </a:r>
            <a:r>
              <a:rPr sz="2400" spc="-5" dirty="0">
                <a:solidFill>
                  <a:srgbClr val="3333FF"/>
                </a:solidFill>
                <a:latin typeface="Comic Sans MS"/>
                <a:cs typeface="Comic Sans MS"/>
              </a:rPr>
              <a:t>a</a:t>
            </a:r>
            <a:r>
              <a:rPr sz="2400" dirty="0">
                <a:solidFill>
                  <a:srgbClr val="3333FF"/>
                </a:solidFill>
                <a:latin typeface="Comic Sans MS"/>
                <a:cs typeface="Comic Sans MS"/>
              </a:rPr>
              <a:t> </a:t>
            </a:r>
            <a:r>
              <a:rPr sz="2400" spc="-5" dirty="0">
                <a:solidFill>
                  <a:srgbClr val="3333FF"/>
                </a:solidFill>
                <a:latin typeface="Comic Sans MS"/>
                <a:cs typeface="Comic Sans MS"/>
              </a:rPr>
              <a:t>proces</a:t>
            </a:r>
            <a:r>
              <a:rPr sz="2400" spc="-15" dirty="0">
                <a:solidFill>
                  <a:srgbClr val="3333FF"/>
                </a:solidFill>
                <a:latin typeface="Comic Sans MS"/>
                <a:cs typeface="Comic Sans MS"/>
              </a:rPr>
              <a:t>s</a:t>
            </a:r>
            <a:r>
              <a:rPr sz="2400" dirty="0">
                <a:solidFill>
                  <a:srgbClr val="3333FF"/>
                </a:solidFill>
                <a:latin typeface="Comic Sans MS"/>
                <a:cs typeface="Comic Sans MS"/>
              </a:rPr>
              <a:t>.</a:t>
            </a:r>
            <a:endParaRPr sz="2400">
              <a:latin typeface="Comic Sans MS"/>
              <a:cs typeface="Comic Sans MS"/>
            </a:endParaRPr>
          </a:p>
          <a:p>
            <a:pPr marL="756285" lvl="1" indent="-286385">
              <a:spcBef>
                <a:spcPts val="455"/>
              </a:spcBef>
              <a:buClr>
                <a:srgbClr val="8A0000"/>
              </a:buClr>
              <a:buSzPct val="76000"/>
              <a:buFont typeface="Arial"/>
              <a:buChar char="•"/>
              <a:tabLst>
                <a:tab pos="756920" algn="l"/>
              </a:tabLst>
              <a:defRPr/>
            </a:pPr>
            <a:r>
              <a:rPr sz="2500" i="1" spc="-70" dirty="0">
                <a:solidFill>
                  <a:srgbClr val="3333FF"/>
                </a:solidFill>
                <a:latin typeface="Arial"/>
                <a:cs typeface="Arial"/>
              </a:rPr>
              <a:t>Process </a:t>
            </a:r>
            <a:r>
              <a:rPr sz="2500" i="1" spc="15" dirty="0">
                <a:solidFill>
                  <a:srgbClr val="3333FF"/>
                </a:solidFill>
                <a:latin typeface="Arial"/>
                <a:cs typeface="Arial"/>
              </a:rPr>
              <a:t>conte</a:t>
            </a:r>
            <a:r>
              <a:rPr sz="2500" i="1" spc="225" dirty="0">
                <a:solidFill>
                  <a:srgbClr val="3333FF"/>
                </a:solidFill>
                <a:latin typeface="Arial"/>
                <a:cs typeface="Arial"/>
              </a:rPr>
              <a:t>xt</a:t>
            </a:r>
            <a:r>
              <a:rPr sz="2500" i="1" spc="160" dirty="0">
                <a:solidFill>
                  <a:srgbClr val="3333FF"/>
                </a:solidFill>
                <a:latin typeface="Arial"/>
                <a:cs typeface="Arial"/>
              </a:rPr>
              <a:t>:</a:t>
            </a:r>
            <a:r>
              <a:rPr sz="2500" i="1" spc="5" dirty="0">
                <a:solidFill>
                  <a:srgbClr val="3333FF"/>
                </a:solidFill>
                <a:latin typeface="Arial"/>
                <a:cs typeface="Arial"/>
              </a:rPr>
              <a:t> </a:t>
            </a:r>
            <a:r>
              <a:rPr sz="2400" dirty="0">
                <a:solidFill>
                  <a:srgbClr val="3333FF"/>
                </a:solidFill>
                <a:latin typeface="Comic Sans MS"/>
                <a:cs typeface="Comic Sans MS"/>
              </a:rPr>
              <a:t>progr</a:t>
            </a:r>
            <a:r>
              <a:rPr sz="2400" spc="-15" dirty="0">
                <a:solidFill>
                  <a:srgbClr val="3333FF"/>
                </a:solidFill>
                <a:latin typeface="Comic Sans MS"/>
                <a:cs typeface="Comic Sans MS"/>
              </a:rPr>
              <a:t>a</a:t>
            </a:r>
            <a:r>
              <a:rPr sz="2400" spc="-5" dirty="0">
                <a:solidFill>
                  <a:srgbClr val="3333FF"/>
                </a:solidFill>
                <a:latin typeface="Comic Sans MS"/>
                <a:cs typeface="Comic Sans MS"/>
              </a:rPr>
              <a:t>m</a:t>
            </a:r>
            <a:r>
              <a:rPr sz="2400" dirty="0">
                <a:solidFill>
                  <a:srgbClr val="3333FF"/>
                </a:solidFill>
                <a:latin typeface="Comic Sans MS"/>
                <a:cs typeface="Comic Sans MS"/>
              </a:rPr>
              <a:t> counter,</a:t>
            </a:r>
            <a:r>
              <a:rPr sz="2400" spc="-15" dirty="0">
                <a:solidFill>
                  <a:srgbClr val="3333FF"/>
                </a:solidFill>
                <a:latin typeface="Comic Sans MS"/>
                <a:cs typeface="Comic Sans MS"/>
              </a:rPr>
              <a:t> </a:t>
            </a:r>
            <a:r>
              <a:rPr sz="2400" spc="-5" dirty="0">
                <a:solidFill>
                  <a:srgbClr val="3333FF"/>
                </a:solidFill>
                <a:latin typeface="Comic Sans MS"/>
                <a:cs typeface="Comic Sans MS"/>
              </a:rPr>
              <a:t>regi</a:t>
            </a:r>
            <a:r>
              <a:rPr sz="2400" spc="-10" dirty="0">
                <a:solidFill>
                  <a:srgbClr val="3333FF"/>
                </a:solidFill>
                <a:latin typeface="Comic Sans MS"/>
                <a:cs typeface="Comic Sans MS"/>
              </a:rPr>
              <a:t>s</a:t>
            </a:r>
            <a:r>
              <a:rPr sz="2400" spc="-5" dirty="0">
                <a:solidFill>
                  <a:srgbClr val="3333FF"/>
                </a:solidFill>
                <a:latin typeface="Comic Sans MS"/>
                <a:cs typeface="Comic Sans MS"/>
              </a:rPr>
              <a:t>te</a:t>
            </a:r>
            <a:r>
              <a:rPr sz="2400" dirty="0">
                <a:solidFill>
                  <a:srgbClr val="3333FF"/>
                </a:solidFill>
                <a:latin typeface="Comic Sans MS"/>
                <a:cs typeface="Comic Sans MS"/>
              </a:rPr>
              <a:t>r</a:t>
            </a:r>
            <a:r>
              <a:rPr sz="2400" spc="-20" dirty="0">
                <a:solidFill>
                  <a:srgbClr val="3333FF"/>
                </a:solidFill>
                <a:latin typeface="Comic Sans MS"/>
                <a:cs typeface="Comic Sans MS"/>
              </a:rPr>
              <a:t> </a:t>
            </a:r>
            <a:r>
              <a:rPr sz="2400" spc="-5" dirty="0">
                <a:solidFill>
                  <a:srgbClr val="3333FF"/>
                </a:solidFill>
                <a:latin typeface="Comic Sans MS"/>
                <a:cs typeface="Comic Sans MS"/>
              </a:rPr>
              <a:t>v</a:t>
            </a:r>
            <a:r>
              <a:rPr sz="2400" spc="-10" dirty="0">
                <a:solidFill>
                  <a:srgbClr val="3333FF"/>
                </a:solidFill>
                <a:latin typeface="Comic Sans MS"/>
                <a:cs typeface="Comic Sans MS"/>
              </a:rPr>
              <a:t>a</a:t>
            </a:r>
            <a:r>
              <a:rPr sz="2400" spc="-5" dirty="0">
                <a:solidFill>
                  <a:srgbClr val="3333FF"/>
                </a:solidFill>
                <a:latin typeface="Comic Sans MS"/>
                <a:cs typeface="Comic Sans MS"/>
              </a:rPr>
              <a:t>lu</a:t>
            </a:r>
            <a:r>
              <a:rPr sz="2400" dirty="0">
                <a:solidFill>
                  <a:srgbClr val="3333FF"/>
                </a:solidFill>
                <a:latin typeface="Comic Sans MS"/>
                <a:cs typeface="Comic Sans MS"/>
              </a:rPr>
              <a:t>e</a:t>
            </a:r>
            <a:r>
              <a:rPr sz="2400" spc="-5" dirty="0">
                <a:solidFill>
                  <a:srgbClr val="3333FF"/>
                </a:solidFill>
                <a:latin typeface="Comic Sans MS"/>
                <a:cs typeface="Comic Sans MS"/>
              </a:rPr>
              <a:t>s</a:t>
            </a:r>
            <a:endParaRPr sz="2400">
              <a:latin typeface="Comic Sans MS"/>
              <a:cs typeface="Comic Sans MS"/>
            </a:endParaRPr>
          </a:p>
          <a:p>
            <a:pPr marL="756285" lvl="1" indent="-286385">
              <a:spcBef>
                <a:spcPts val="455"/>
              </a:spcBef>
              <a:buClr>
                <a:srgbClr val="8A0000"/>
              </a:buClr>
              <a:buSzPct val="76000"/>
              <a:buFont typeface="Arial"/>
              <a:buChar char="•"/>
              <a:tabLst>
                <a:tab pos="756920" algn="l"/>
              </a:tabLst>
              <a:defRPr/>
            </a:pPr>
            <a:r>
              <a:rPr sz="2500" i="1" spc="-25" dirty="0">
                <a:solidFill>
                  <a:srgbClr val="3333FF"/>
                </a:solidFill>
                <a:latin typeface="Arial"/>
                <a:cs typeface="Arial"/>
              </a:rPr>
              <a:t>M</a:t>
            </a:r>
            <a:r>
              <a:rPr sz="2500" i="1" spc="-10" dirty="0">
                <a:solidFill>
                  <a:srgbClr val="3333FF"/>
                </a:solidFill>
                <a:latin typeface="Arial"/>
                <a:cs typeface="Arial"/>
              </a:rPr>
              <a:t>e</a:t>
            </a:r>
            <a:r>
              <a:rPr sz="2500" i="1" spc="-5" dirty="0">
                <a:solidFill>
                  <a:srgbClr val="3333FF"/>
                </a:solidFill>
                <a:latin typeface="Arial"/>
                <a:cs typeface="Arial"/>
              </a:rPr>
              <a:t>mory:</a:t>
            </a:r>
            <a:r>
              <a:rPr sz="2500" i="1" spc="5" dirty="0">
                <a:solidFill>
                  <a:srgbClr val="3333FF"/>
                </a:solidFill>
                <a:latin typeface="Arial"/>
                <a:cs typeface="Arial"/>
              </a:rPr>
              <a:t> </a:t>
            </a:r>
            <a:r>
              <a:rPr sz="2400" dirty="0">
                <a:solidFill>
                  <a:srgbClr val="3333FF"/>
                </a:solidFill>
                <a:latin typeface="Comic Sans MS"/>
                <a:cs typeface="Comic Sans MS"/>
              </a:rPr>
              <a:t>progr</a:t>
            </a:r>
            <a:r>
              <a:rPr sz="2400" spc="-15" dirty="0">
                <a:solidFill>
                  <a:srgbClr val="3333FF"/>
                </a:solidFill>
                <a:latin typeface="Comic Sans MS"/>
                <a:cs typeface="Comic Sans MS"/>
              </a:rPr>
              <a:t>a</a:t>
            </a:r>
            <a:r>
              <a:rPr sz="2400" spc="-5" dirty="0">
                <a:solidFill>
                  <a:srgbClr val="3333FF"/>
                </a:solidFill>
                <a:latin typeface="Comic Sans MS"/>
                <a:cs typeface="Comic Sans MS"/>
              </a:rPr>
              <a:t>m</a:t>
            </a:r>
            <a:r>
              <a:rPr sz="2400" dirty="0">
                <a:solidFill>
                  <a:srgbClr val="3333FF"/>
                </a:solidFill>
                <a:latin typeface="Comic Sans MS"/>
                <a:cs typeface="Comic Sans MS"/>
              </a:rPr>
              <a:t> </a:t>
            </a:r>
            <a:r>
              <a:rPr sz="2400" spc="-5" dirty="0">
                <a:solidFill>
                  <a:srgbClr val="3333FF"/>
                </a:solidFill>
                <a:latin typeface="Comic Sans MS"/>
                <a:cs typeface="Comic Sans MS"/>
              </a:rPr>
              <a:t>text</a:t>
            </a:r>
            <a:r>
              <a:rPr sz="2400" dirty="0">
                <a:solidFill>
                  <a:srgbClr val="3333FF"/>
                </a:solidFill>
                <a:latin typeface="Comic Sans MS"/>
                <a:cs typeface="Comic Sans MS"/>
              </a:rPr>
              <a:t>,</a:t>
            </a:r>
            <a:r>
              <a:rPr sz="2400" spc="-25" dirty="0">
                <a:solidFill>
                  <a:srgbClr val="3333FF"/>
                </a:solidFill>
                <a:latin typeface="Comic Sans MS"/>
                <a:cs typeface="Comic Sans MS"/>
              </a:rPr>
              <a:t> </a:t>
            </a:r>
            <a:r>
              <a:rPr sz="2400" spc="-5" dirty="0">
                <a:solidFill>
                  <a:srgbClr val="3333FF"/>
                </a:solidFill>
                <a:latin typeface="Comic Sans MS"/>
                <a:cs typeface="Comic Sans MS"/>
              </a:rPr>
              <a:t>global dat</a:t>
            </a:r>
            <a:r>
              <a:rPr sz="2400" spc="-10" dirty="0">
                <a:solidFill>
                  <a:srgbClr val="3333FF"/>
                </a:solidFill>
                <a:latin typeface="Comic Sans MS"/>
                <a:cs typeface="Comic Sans MS"/>
              </a:rPr>
              <a:t>a</a:t>
            </a:r>
            <a:r>
              <a:rPr sz="2400" spc="-5" dirty="0">
                <a:solidFill>
                  <a:srgbClr val="3333FF"/>
                </a:solidFill>
                <a:latin typeface="Comic Sans MS"/>
                <a:cs typeface="Comic Sans MS"/>
              </a:rPr>
              <a:t>,</a:t>
            </a:r>
            <a:r>
              <a:rPr sz="2400" dirty="0">
                <a:solidFill>
                  <a:srgbClr val="3333FF"/>
                </a:solidFill>
                <a:latin typeface="Comic Sans MS"/>
                <a:cs typeface="Comic Sans MS"/>
              </a:rPr>
              <a:t> s</a:t>
            </a:r>
            <a:r>
              <a:rPr sz="2400" spc="-10" dirty="0">
                <a:solidFill>
                  <a:srgbClr val="3333FF"/>
                </a:solidFill>
                <a:latin typeface="Comic Sans MS"/>
                <a:cs typeface="Comic Sans MS"/>
              </a:rPr>
              <a:t>t</a:t>
            </a:r>
            <a:r>
              <a:rPr sz="2400" spc="-5" dirty="0">
                <a:solidFill>
                  <a:srgbClr val="3333FF"/>
                </a:solidFill>
                <a:latin typeface="Comic Sans MS"/>
                <a:cs typeface="Comic Sans MS"/>
              </a:rPr>
              <a:t>ack, </a:t>
            </a:r>
            <a:r>
              <a:rPr sz="2400" spc="-15" dirty="0">
                <a:solidFill>
                  <a:srgbClr val="3333FF"/>
                </a:solidFill>
                <a:latin typeface="Comic Sans MS"/>
                <a:cs typeface="Comic Sans MS"/>
              </a:rPr>
              <a:t>a</a:t>
            </a:r>
            <a:r>
              <a:rPr sz="2400" spc="-5" dirty="0">
                <a:solidFill>
                  <a:srgbClr val="3333FF"/>
                </a:solidFill>
                <a:latin typeface="Comic Sans MS"/>
                <a:cs typeface="Comic Sans MS"/>
              </a:rPr>
              <a:t>n</a:t>
            </a:r>
            <a:r>
              <a:rPr sz="2400" dirty="0">
                <a:solidFill>
                  <a:srgbClr val="3333FF"/>
                </a:solidFill>
                <a:latin typeface="Comic Sans MS"/>
                <a:cs typeface="Comic Sans MS"/>
              </a:rPr>
              <a:t>d h</a:t>
            </a:r>
            <a:r>
              <a:rPr sz="2400" spc="-5" dirty="0">
                <a:solidFill>
                  <a:srgbClr val="3333FF"/>
                </a:solidFill>
                <a:latin typeface="Comic Sans MS"/>
                <a:cs typeface="Comic Sans MS"/>
              </a:rPr>
              <a:t>eap.</a:t>
            </a:r>
            <a:endParaRPr sz="2400">
              <a:latin typeface="Comic Sans MS"/>
              <a:cs typeface="Comic Sans MS"/>
            </a:endParaRPr>
          </a:p>
        </p:txBody>
      </p:sp>
      <p:sp>
        <p:nvSpPr>
          <p:cNvPr id="1481731" name="object 4"/>
          <p:cNvSpPr>
            <a:spLocks noChangeArrowheads="1"/>
          </p:cNvSpPr>
          <p:nvPr/>
        </p:nvSpPr>
        <p:spPr bwMode="auto">
          <a:xfrm>
            <a:off x="2525713" y="3870325"/>
            <a:ext cx="3522662" cy="2687638"/>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32" name="object 5"/>
          <p:cNvSpPr>
            <a:spLocks noChangeArrowheads="1"/>
          </p:cNvSpPr>
          <p:nvPr/>
        </p:nvSpPr>
        <p:spPr bwMode="auto">
          <a:xfrm>
            <a:off x="2678113" y="4251325"/>
            <a:ext cx="1008062" cy="857250"/>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33" name="object 6"/>
          <p:cNvSpPr>
            <a:spLocks noChangeArrowheads="1"/>
          </p:cNvSpPr>
          <p:nvPr/>
        </p:nvSpPr>
        <p:spPr bwMode="auto">
          <a:xfrm>
            <a:off x="3697288" y="4251325"/>
            <a:ext cx="1084262" cy="857250"/>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34" name="object 7"/>
          <p:cNvSpPr>
            <a:spLocks noChangeArrowheads="1"/>
          </p:cNvSpPr>
          <p:nvPr/>
        </p:nvSpPr>
        <p:spPr bwMode="auto">
          <a:xfrm>
            <a:off x="3949700" y="5743575"/>
            <a:ext cx="628650" cy="174625"/>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35" name="object 8"/>
          <p:cNvSpPr>
            <a:spLocks/>
          </p:cNvSpPr>
          <p:nvPr/>
        </p:nvSpPr>
        <p:spPr bwMode="auto">
          <a:xfrm>
            <a:off x="3997325" y="5768975"/>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1736" name="object 9"/>
          <p:cNvSpPr>
            <a:spLocks noChangeArrowheads="1"/>
          </p:cNvSpPr>
          <p:nvPr/>
        </p:nvSpPr>
        <p:spPr bwMode="auto">
          <a:xfrm>
            <a:off x="3949700" y="5822950"/>
            <a:ext cx="628650" cy="173038"/>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37" name="object 10"/>
          <p:cNvSpPr>
            <a:spLocks/>
          </p:cNvSpPr>
          <p:nvPr/>
        </p:nvSpPr>
        <p:spPr bwMode="auto">
          <a:xfrm>
            <a:off x="3997325" y="5846763"/>
            <a:ext cx="533400" cy="77787"/>
          </a:xfrm>
          <a:custGeom>
            <a:avLst/>
            <a:gdLst>
              <a:gd name="T0" fmla="*/ 0 w 533400"/>
              <a:gd name="T1" fmla="*/ 76844 h 78104"/>
              <a:gd name="T2" fmla="*/ 533400 w 533400"/>
              <a:gd name="T3" fmla="*/ 76844 h 78104"/>
              <a:gd name="T4" fmla="*/ 533400 w 533400"/>
              <a:gd name="T5" fmla="*/ 0 h 78104"/>
              <a:gd name="T6" fmla="*/ 0 w 533400"/>
              <a:gd name="T7" fmla="*/ 0 h 78104"/>
              <a:gd name="T8" fmla="*/ 0 w 533400"/>
              <a:gd name="T9" fmla="*/ 76844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1738" name="object 11"/>
          <p:cNvSpPr>
            <a:spLocks noChangeArrowheads="1"/>
          </p:cNvSpPr>
          <p:nvPr/>
        </p:nvSpPr>
        <p:spPr bwMode="auto">
          <a:xfrm>
            <a:off x="3949700" y="5899150"/>
            <a:ext cx="628650" cy="173038"/>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39" name="object 12"/>
          <p:cNvSpPr>
            <a:spLocks/>
          </p:cNvSpPr>
          <p:nvPr/>
        </p:nvSpPr>
        <p:spPr bwMode="auto">
          <a:xfrm>
            <a:off x="3997325" y="5922963"/>
            <a:ext cx="533400" cy="77787"/>
          </a:xfrm>
          <a:custGeom>
            <a:avLst/>
            <a:gdLst>
              <a:gd name="T0" fmla="*/ 0 w 533400"/>
              <a:gd name="T1" fmla="*/ 76844 h 78104"/>
              <a:gd name="T2" fmla="*/ 533400 w 533400"/>
              <a:gd name="T3" fmla="*/ 76844 h 78104"/>
              <a:gd name="T4" fmla="*/ 533400 w 533400"/>
              <a:gd name="T5" fmla="*/ 0 h 78104"/>
              <a:gd name="T6" fmla="*/ 0 w 533400"/>
              <a:gd name="T7" fmla="*/ 0 h 78104"/>
              <a:gd name="T8" fmla="*/ 0 w 533400"/>
              <a:gd name="T9" fmla="*/ 76844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1740" name="object 13"/>
          <p:cNvSpPr>
            <a:spLocks noChangeArrowheads="1"/>
          </p:cNvSpPr>
          <p:nvPr/>
        </p:nvSpPr>
        <p:spPr bwMode="auto">
          <a:xfrm>
            <a:off x="3949700" y="5975350"/>
            <a:ext cx="628650" cy="173038"/>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41" name="object 14"/>
          <p:cNvSpPr>
            <a:spLocks/>
          </p:cNvSpPr>
          <p:nvPr/>
        </p:nvSpPr>
        <p:spPr bwMode="auto">
          <a:xfrm>
            <a:off x="3997325" y="5999163"/>
            <a:ext cx="533400" cy="77787"/>
          </a:xfrm>
          <a:custGeom>
            <a:avLst/>
            <a:gdLst>
              <a:gd name="T0" fmla="*/ 0 w 533400"/>
              <a:gd name="T1" fmla="*/ 76844 h 78104"/>
              <a:gd name="T2" fmla="*/ 533400 w 533400"/>
              <a:gd name="T3" fmla="*/ 76844 h 78104"/>
              <a:gd name="T4" fmla="*/ 533400 w 533400"/>
              <a:gd name="T5" fmla="*/ 0 h 78104"/>
              <a:gd name="T6" fmla="*/ 0 w 533400"/>
              <a:gd name="T7" fmla="*/ 0 h 78104"/>
              <a:gd name="T8" fmla="*/ 0 w 533400"/>
              <a:gd name="T9" fmla="*/ 76844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4">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1742" name="object 15"/>
          <p:cNvSpPr>
            <a:spLocks noChangeArrowheads="1"/>
          </p:cNvSpPr>
          <p:nvPr/>
        </p:nvSpPr>
        <p:spPr bwMode="auto">
          <a:xfrm>
            <a:off x="4811713" y="4635500"/>
            <a:ext cx="1092200" cy="473075"/>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43" name="object 16"/>
          <p:cNvSpPr>
            <a:spLocks/>
          </p:cNvSpPr>
          <p:nvPr/>
        </p:nvSpPr>
        <p:spPr bwMode="auto">
          <a:xfrm>
            <a:off x="4859338" y="4659313"/>
            <a:ext cx="998537" cy="379412"/>
          </a:xfrm>
          <a:custGeom>
            <a:avLst/>
            <a:gdLst>
              <a:gd name="T0" fmla="*/ 0 w 998854"/>
              <a:gd name="T1" fmla="*/ 380888 h 378460"/>
              <a:gd name="T2" fmla="*/ 997294 w 998854"/>
              <a:gd name="T3" fmla="*/ 380888 h 378460"/>
              <a:gd name="T4" fmla="*/ 997294 w 998854"/>
              <a:gd name="T5" fmla="*/ 0 h 378460"/>
              <a:gd name="T6" fmla="*/ 0 w 998854"/>
              <a:gd name="T7" fmla="*/ 0 h 378460"/>
              <a:gd name="T8" fmla="*/ 0 w 998854"/>
              <a:gd name="T9" fmla="*/ 380888 h 3784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8854" h="378460">
                <a:moveTo>
                  <a:pt x="0" y="378028"/>
                </a:moveTo>
                <a:lnTo>
                  <a:pt x="998245" y="378028"/>
                </a:lnTo>
                <a:lnTo>
                  <a:pt x="998245" y="0"/>
                </a:lnTo>
                <a:lnTo>
                  <a:pt x="0" y="0"/>
                </a:lnTo>
                <a:lnTo>
                  <a:pt x="0" y="378028"/>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1744" name="object 17"/>
          <p:cNvSpPr>
            <a:spLocks noChangeArrowheads="1"/>
          </p:cNvSpPr>
          <p:nvPr/>
        </p:nvSpPr>
        <p:spPr bwMode="auto">
          <a:xfrm>
            <a:off x="4811713" y="4251325"/>
            <a:ext cx="1092200" cy="479425"/>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45" name="object 18"/>
          <p:cNvSpPr txBox="1">
            <a:spLocks noChangeArrowheads="1"/>
          </p:cNvSpPr>
          <p:nvPr/>
        </p:nvSpPr>
        <p:spPr bwMode="auto">
          <a:xfrm>
            <a:off x="2573338" y="3894138"/>
            <a:ext cx="3429000" cy="259397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spAutoFit/>
          </a:bodyPr>
          <a:lstStyle>
            <a:lvl1pPr marL="1028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900" i="1">
                <a:solidFill>
                  <a:srgbClr val="3333FF"/>
                </a:solidFill>
                <a:cs typeface="Arial" charset="0"/>
              </a:rPr>
              <a:t>Process ID</a:t>
            </a:r>
            <a:endParaRPr lang="en-US" sz="1900">
              <a:cs typeface="Arial" charset="0"/>
            </a:endParaRPr>
          </a:p>
          <a:p>
            <a:pPr eaLnBrk="1" hangingPunct="1">
              <a:lnSpc>
                <a:spcPct val="138000"/>
              </a:lnSpc>
              <a:spcBef>
                <a:spcPts val="650"/>
              </a:spcBef>
            </a:pPr>
            <a:r>
              <a:rPr lang="en-US" sz="1400" i="1">
                <a:solidFill>
                  <a:srgbClr val="3333FF"/>
                </a:solidFill>
                <a:cs typeface="Arial" charset="0"/>
              </a:rPr>
              <a:t>Heap Stack</a:t>
            </a:r>
            <a:endParaRPr lang="en-US" sz="1400">
              <a:cs typeface="Arial" charset="0"/>
            </a:endParaRPr>
          </a:p>
          <a:p>
            <a:pPr eaLnBrk="1" hangingPunct="1"/>
            <a:endParaRPr lang="en-US" sz="1500">
              <a:latin typeface="Times New Roman" charset="0"/>
              <a:cs typeface="Times New Roman" charset="0"/>
            </a:endParaRPr>
          </a:p>
          <a:p>
            <a:pPr eaLnBrk="1" hangingPunct="1">
              <a:spcBef>
                <a:spcPts val="13"/>
              </a:spcBef>
            </a:pPr>
            <a:endParaRPr lang="en-US" sz="1200">
              <a:latin typeface="Times New Roman" charset="0"/>
              <a:cs typeface="Times New Roman" charset="0"/>
            </a:endParaRPr>
          </a:p>
          <a:p>
            <a:pPr algn="ctr" eaLnBrk="1" hangingPunct="1">
              <a:lnSpc>
                <a:spcPts val="1438"/>
              </a:lnSpc>
            </a:pPr>
            <a:r>
              <a:rPr lang="en-US" sz="1200" i="1">
                <a:solidFill>
                  <a:srgbClr val="3333FF"/>
                </a:solidFill>
                <a:cs typeface="Arial" charset="0"/>
              </a:rPr>
              <a:t>Program counter</a:t>
            </a:r>
            <a:endParaRPr lang="en-US" sz="1200">
              <a:cs typeface="Arial" charset="0"/>
            </a:endParaRPr>
          </a:p>
          <a:p>
            <a:pPr eaLnBrk="1" hangingPunct="1"/>
            <a:endParaRPr lang="en-US" sz="1200">
              <a:latin typeface="Times New Roman" charset="0"/>
              <a:cs typeface="Times New Roman" charset="0"/>
            </a:endParaRPr>
          </a:p>
          <a:p>
            <a:pPr eaLnBrk="1" hangingPunct="1">
              <a:spcBef>
                <a:spcPts val="38"/>
              </a:spcBef>
            </a:pPr>
            <a:endParaRPr lang="en-US" sz="1400">
              <a:latin typeface="Times New Roman" charset="0"/>
              <a:cs typeface="Times New Roman" charset="0"/>
            </a:endParaRPr>
          </a:p>
          <a:p>
            <a:pPr algn="ctr" eaLnBrk="1" hangingPunct="1">
              <a:lnSpc>
                <a:spcPts val="1438"/>
              </a:lnSpc>
            </a:pPr>
            <a:r>
              <a:rPr lang="en-US" sz="1200" i="1">
                <a:solidFill>
                  <a:srgbClr val="3333FF"/>
                </a:solidFill>
                <a:cs typeface="Arial" charset="0"/>
              </a:rPr>
              <a:t>Register values</a:t>
            </a:r>
            <a:endParaRPr lang="en-US" sz="1200">
              <a:cs typeface="Arial" charset="0"/>
            </a:endParaRPr>
          </a:p>
        </p:txBody>
      </p:sp>
      <p:sp>
        <p:nvSpPr>
          <p:cNvPr id="19" name="object 19"/>
          <p:cNvSpPr txBox="1"/>
          <p:nvPr/>
        </p:nvSpPr>
        <p:spPr>
          <a:xfrm>
            <a:off x="2725738" y="4275138"/>
            <a:ext cx="912812" cy="762000"/>
          </a:xfrm>
          <a:prstGeom prst="rect">
            <a:avLst/>
          </a:prstGeom>
          <a:ln w="9525">
            <a:solidFill>
              <a:srgbClr val="000000"/>
            </a:solidFill>
          </a:ln>
        </p:spPr>
        <p:txBody>
          <a:bodyPr lIns="0" tIns="0" rIns="0" bIns="0">
            <a:spAutoFit/>
          </a:bodyPr>
          <a:lstStyle/>
          <a:p>
            <a:pPr marL="213995">
              <a:defRPr/>
            </a:pPr>
            <a:r>
              <a:rPr sz="1450" i="1" spc="-210" dirty="0">
                <a:solidFill>
                  <a:srgbClr val="3333FF"/>
                </a:solidFill>
                <a:latin typeface="Arial"/>
                <a:cs typeface="Arial"/>
              </a:rPr>
              <a:t>C</a:t>
            </a:r>
            <a:r>
              <a:rPr sz="1450" i="1" spc="-70" dirty="0">
                <a:solidFill>
                  <a:srgbClr val="3333FF"/>
                </a:solidFill>
                <a:latin typeface="Arial"/>
                <a:cs typeface="Arial"/>
              </a:rPr>
              <a:t>o</a:t>
            </a:r>
            <a:r>
              <a:rPr sz="1450" i="1" spc="-15" dirty="0">
                <a:solidFill>
                  <a:srgbClr val="3333FF"/>
                </a:solidFill>
                <a:latin typeface="Arial"/>
                <a:cs typeface="Arial"/>
              </a:rPr>
              <a:t>de</a:t>
            </a:r>
            <a:endParaRPr sz="1450">
              <a:latin typeface="Arial"/>
              <a:cs typeface="Arial"/>
            </a:endParaRPr>
          </a:p>
        </p:txBody>
      </p:sp>
      <p:sp>
        <p:nvSpPr>
          <p:cNvPr id="20" name="object 20"/>
          <p:cNvSpPr txBox="1"/>
          <p:nvPr/>
        </p:nvSpPr>
        <p:spPr>
          <a:xfrm>
            <a:off x="3744913" y="4275138"/>
            <a:ext cx="989012" cy="762000"/>
          </a:xfrm>
          <a:prstGeom prst="rect">
            <a:avLst/>
          </a:prstGeom>
          <a:ln w="9525">
            <a:solidFill>
              <a:srgbClr val="000000"/>
            </a:solidFill>
          </a:ln>
        </p:spPr>
        <p:txBody>
          <a:bodyPr lIns="0" tIns="0" rIns="0" bIns="0">
            <a:spAutoFit/>
          </a:bodyPr>
          <a:lstStyle/>
          <a:p>
            <a:pPr marL="17145">
              <a:defRPr/>
            </a:pPr>
            <a:r>
              <a:rPr sz="1450" i="1" spc="-60" dirty="0">
                <a:solidFill>
                  <a:srgbClr val="3333FF"/>
                </a:solidFill>
                <a:latin typeface="Arial"/>
                <a:cs typeface="Arial"/>
              </a:rPr>
              <a:t>Glo</a:t>
            </a:r>
            <a:r>
              <a:rPr sz="1450" i="1" spc="15" dirty="0">
                <a:solidFill>
                  <a:srgbClr val="3333FF"/>
                </a:solidFill>
                <a:latin typeface="Arial"/>
                <a:cs typeface="Arial"/>
              </a:rPr>
              <a:t>b</a:t>
            </a:r>
            <a:r>
              <a:rPr sz="1450" i="1" spc="-15" dirty="0">
                <a:solidFill>
                  <a:srgbClr val="3333FF"/>
                </a:solidFill>
                <a:latin typeface="Arial"/>
                <a:cs typeface="Arial"/>
              </a:rPr>
              <a:t>al</a:t>
            </a:r>
            <a:r>
              <a:rPr sz="1450" i="1" spc="-10" dirty="0">
                <a:solidFill>
                  <a:srgbClr val="3333FF"/>
                </a:solidFill>
                <a:latin typeface="Arial"/>
                <a:cs typeface="Arial"/>
              </a:rPr>
              <a:t> </a:t>
            </a:r>
            <a:r>
              <a:rPr sz="1450" i="1" spc="20" dirty="0">
                <a:solidFill>
                  <a:srgbClr val="3333FF"/>
                </a:solidFill>
                <a:latin typeface="Arial"/>
                <a:cs typeface="Arial"/>
              </a:rPr>
              <a:t>data</a:t>
            </a:r>
            <a:endParaRPr sz="1450">
              <a:latin typeface="Arial"/>
              <a:cs typeface="Arial"/>
            </a:endParaRPr>
          </a:p>
        </p:txBody>
      </p:sp>
      <p:sp>
        <p:nvSpPr>
          <p:cNvPr id="1481748" name="object 21"/>
          <p:cNvSpPr>
            <a:spLocks/>
          </p:cNvSpPr>
          <p:nvPr/>
        </p:nvSpPr>
        <p:spPr bwMode="auto">
          <a:xfrm>
            <a:off x="4859338" y="4275138"/>
            <a:ext cx="998537" cy="384175"/>
          </a:xfrm>
          <a:custGeom>
            <a:avLst/>
            <a:gdLst>
              <a:gd name="T0" fmla="*/ 0 w 998854"/>
              <a:gd name="T1" fmla="*/ 383971 h 384175"/>
              <a:gd name="T2" fmla="*/ 997294 w 998854"/>
              <a:gd name="T3" fmla="*/ 383971 h 384175"/>
              <a:gd name="T4" fmla="*/ 997294 w 998854"/>
              <a:gd name="T5" fmla="*/ 0 h 384175"/>
              <a:gd name="T6" fmla="*/ 0 w 998854"/>
              <a:gd name="T7" fmla="*/ 0 h 384175"/>
              <a:gd name="T8" fmla="*/ 0 w 998854"/>
              <a:gd name="T9" fmla="*/ 383971 h 3841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8854" h="384175">
                <a:moveTo>
                  <a:pt x="0" y="383971"/>
                </a:moveTo>
                <a:lnTo>
                  <a:pt x="998245" y="383971"/>
                </a:lnTo>
                <a:lnTo>
                  <a:pt x="998245" y="0"/>
                </a:lnTo>
                <a:lnTo>
                  <a:pt x="0" y="0"/>
                </a:lnTo>
                <a:lnTo>
                  <a:pt x="0" y="383971"/>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1749" name="object 22"/>
          <p:cNvSpPr>
            <a:spLocks noChangeArrowheads="1"/>
          </p:cNvSpPr>
          <p:nvPr/>
        </p:nvSpPr>
        <p:spPr bwMode="auto">
          <a:xfrm>
            <a:off x="3943350" y="5241925"/>
            <a:ext cx="627063" cy="173038"/>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1750" name="object 23"/>
          <p:cNvSpPr>
            <a:spLocks/>
          </p:cNvSpPr>
          <p:nvPr/>
        </p:nvSpPr>
        <p:spPr bwMode="auto">
          <a:xfrm>
            <a:off x="3990975" y="5265738"/>
            <a:ext cx="533400" cy="79375"/>
          </a:xfrm>
          <a:custGeom>
            <a:avLst/>
            <a:gdLst>
              <a:gd name="T0" fmla="*/ 0 w 533400"/>
              <a:gd name="T1" fmla="*/ 81646 h 78104"/>
              <a:gd name="T2" fmla="*/ 533400 w 533400"/>
              <a:gd name="T3" fmla="*/ 81646 h 78104"/>
              <a:gd name="T4" fmla="*/ 533400 w 533400"/>
              <a:gd name="T5" fmla="*/ 0 h 78104"/>
              <a:gd name="T6" fmla="*/ 0 w 533400"/>
              <a:gd name="T7" fmla="*/ 0 h 78104"/>
              <a:gd name="T8" fmla="*/ 0 w 533400"/>
              <a:gd name="T9" fmla="*/ 81646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10" dirty="0"/>
              <a:t>Th</a:t>
            </a:r>
            <a:r>
              <a:rPr spc="-5" dirty="0"/>
              <a:t>e</a:t>
            </a:r>
            <a:r>
              <a:rPr dirty="0"/>
              <a:t> </a:t>
            </a:r>
            <a:r>
              <a:rPr spc="-5" dirty="0"/>
              <a:t>sc</a:t>
            </a:r>
            <a:r>
              <a:rPr spc="-20" dirty="0"/>
              <a:t>h</a:t>
            </a:r>
            <a:r>
              <a:rPr spc="-5" dirty="0"/>
              <a:t>eduler</a:t>
            </a:r>
          </a:p>
        </p:txBody>
      </p:sp>
      <p:sp>
        <p:nvSpPr>
          <p:cNvPr id="3" name="object 3"/>
          <p:cNvSpPr txBox="1"/>
          <p:nvPr/>
        </p:nvSpPr>
        <p:spPr>
          <a:xfrm>
            <a:off x="377825" y="1079500"/>
            <a:ext cx="7710488" cy="2392363"/>
          </a:xfrm>
          <a:prstGeom prst="rect">
            <a:avLst/>
          </a:prstGeom>
        </p:spPr>
        <p:txBody>
          <a:bodyPr lIns="0" tIns="0" rIns="0" bIns="0">
            <a:spAutoFit/>
          </a:bodyPr>
          <a:lstStyle/>
          <a:p>
            <a:pPr marL="12700">
              <a:lnSpc>
                <a:spcPts val="2990"/>
              </a:lnSpc>
              <a:defRPr/>
            </a:pPr>
            <a:r>
              <a:rPr sz="2400" dirty="0">
                <a:latin typeface="Comic Sans MS"/>
                <a:cs typeface="Comic Sans MS"/>
              </a:rPr>
              <a:t>A</a:t>
            </a:r>
            <a:r>
              <a:rPr sz="2400" spc="-15" dirty="0">
                <a:latin typeface="Comic Sans MS"/>
                <a:cs typeface="Comic Sans MS"/>
              </a:rPr>
              <a:t> </a:t>
            </a:r>
            <a:r>
              <a:rPr sz="2400" dirty="0">
                <a:latin typeface="Comic Sans MS"/>
                <a:cs typeface="Comic Sans MS"/>
              </a:rPr>
              <a:t>s</a:t>
            </a:r>
            <a:r>
              <a:rPr sz="2400" spc="-10" dirty="0">
                <a:latin typeface="Comic Sans MS"/>
                <a:cs typeface="Comic Sans MS"/>
              </a:rPr>
              <a:t>y</a:t>
            </a:r>
            <a:r>
              <a:rPr sz="2400" dirty="0">
                <a:latin typeface="Comic Sans MS"/>
                <a:cs typeface="Comic Sans MS"/>
              </a:rPr>
              <a:t>s</a:t>
            </a:r>
            <a:r>
              <a:rPr sz="2400" spc="-10" dirty="0">
                <a:latin typeface="Comic Sans MS"/>
                <a:cs typeface="Comic Sans MS"/>
              </a:rPr>
              <a:t>t</a:t>
            </a:r>
            <a:r>
              <a:rPr sz="2400" dirty="0">
                <a:latin typeface="Comic Sans MS"/>
                <a:cs typeface="Comic Sans MS"/>
              </a:rPr>
              <a:t>em</a:t>
            </a:r>
            <a:r>
              <a:rPr sz="2400" spc="-15" dirty="0">
                <a:latin typeface="Comic Sans MS"/>
                <a:cs typeface="Comic Sans MS"/>
              </a:rPr>
              <a:t> </a:t>
            </a:r>
            <a:r>
              <a:rPr sz="2400" dirty="0">
                <a:latin typeface="Comic Sans MS"/>
                <a:cs typeface="Comic Sans MS"/>
              </a:rPr>
              <a:t>pro</a:t>
            </a:r>
            <a:r>
              <a:rPr sz="2400" spc="-15" dirty="0">
                <a:latin typeface="Comic Sans MS"/>
                <a:cs typeface="Comic Sans MS"/>
              </a:rPr>
              <a:t>g</a:t>
            </a:r>
            <a:r>
              <a:rPr sz="2400" spc="-5" dirty="0">
                <a:latin typeface="Comic Sans MS"/>
                <a:cs typeface="Comic Sans MS"/>
              </a:rPr>
              <a:t>ra</a:t>
            </a:r>
            <a:r>
              <a:rPr sz="2400" dirty="0">
                <a:latin typeface="Comic Sans MS"/>
                <a:cs typeface="Comic Sans MS"/>
              </a:rPr>
              <a:t>m</a:t>
            </a:r>
            <a:r>
              <a:rPr sz="2400" spc="-10" dirty="0">
                <a:latin typeface="Comic Sans MS"/>
                <a:cs typeface="Comic Sans MS"/>
              </a:rPr>
              <a:t> </a:t>
            </a:r>
            <a:r>
              <a:rPr sz="2400" dirty="0">
                <a:latin typeface="Comic Sans MS"/>
                <a:cs typeface="Comic Sans MS"/>
              </a:rPr>
              <a:t>called</a:t>
            </a:r>
            <a:r>
              <a:rPr sz="2400" spc="-10" dirty="0">
                <a:latin typeface="Comic Sans MS"/>
                <a:cs typeface="Comic Sans MS"/>
              </a:rPr>
              <a:t> </a:t>
            </a:r>
            <a:r>
              <a:rPr sz="2400" spc="-5" dirty="0">
                <a:latin typeface="Comic Sans MS"/>
                <a:cs typeface="Comic Sans MS"/>
              </a:rPr>
              <a:t>th</a:t>
            </a:r>
            <a:r>
              <a:rPr sz="2400" dirty="0">
                <a:latin typeface="Comic Sans MS"/>
                <a:cs typeface="Comic Sans MS"/>
              </a:rPr>
              <a:t>e</a:t>
            </a:r>
            <a:r>
              <a:rPr sz="2400" spc="-20" dirty="0">
                <a:latin typeface="Comic Sans MS"/>
                <a:cs typeface="Comic Sans MS"/>
              </a:rPr>
              <a:t> </a:t>
            </a:r>
            <a:r>
              <a:rPr sz="2500" i="1" spc="5" dirty="0">
                <a:latin typeface="Arial"/>
                <a:cs typeface="Arial"/>
              </a:rPr>
              <a:t>scheduler </a:t>
            </a:r>
            <a:r>
              <a:rPr sz="2400" dirty="0">
                <a:latin typeface="Comic Sans MS"/>
                <a:cs typeface="Comic Sans MS"/>
              </a:rPr>
              <a:t>contr</a:t>
            </a:r>
            <a:r>
              <a:rPr sz="2400" spc="-15" dirty="0">
                <a:latin typeface="Comic Sans MS"/>
                <a:cs typeface="Comic Sans MS"/>
              </a:rPr>
              <a:t>o</a:t>
            </a:r>
            <a:r>
              <a:rPr sz="2400" dirty="0">
                <a:latin typeface="Comic Sans MS"/>
                <a:cs typeface="Comic Sans MS"/>
              </a:rPr>
              <a:t>ls </a:t>
            </a:r>
            <a:r>
              <a:rPr sz="2400" spc="-5" dirty="0">
                <a:latin typeface="Comic Sans MS"/>
                <a:cs typeface="Comic Sans MS"/>
              </a:rPr>
              <a:t>which</a:t>
            </a:r>
            <a:endParaRPr sz="2400">
              <a:latin typeface="Comic Sans MS"/>
              <a:cs typeface="Comic Sans MS"/>
            </a:endParaRPr>
          </a:p>
          <a:p>
            <a:pPr marL="12700">
              <a:lnSpc>
                <a:spcPts val="2870"/>
              </a:lnSpc>
              <a:defRPr/>
            </a:pPr>
            <a:r>
              <a:rPr sz="2400" spc="-5" dirty="0">
                <a:latin typeface="Comic Sans MS"/>
                <a:cs typeface="Comic Sans MS"/>
              </a:rPr>
              <a:t>processes</a:t>
            </a:r>
            <a:r>
              <a:rPr sz="2400" spc="-40" dirty="0">
                <a:latin typeface="Comic Sans MS"/>
                <a:cs typeface="Comic Sans MS"/>
              </a:rPr>
              <a:t> </a:t>
            </a:r>
            <a:r>
              <a:rPr sz="2400" dirty="0">
                <a:latin typeface="Comic Sans MS"/>
                <a:cs typeface="Comic Sans MS"/>
              </a:rPr>
              <a:t>are</a:t>
            </a:r>
            <a:r>
              <a:rPr sz="2400" spc="-15" dirty="0">
                <a:latin typeface="Comic Sans MS"/>
                <a:cs typeface="Comic Sans MS"/>
              </a:rPr>
              <a:t> </a:t>
            </a:r>
            <a:r>
              <a:rPr sz="2400" spc="-5" dirty="0">
                <a:latin typeface="Comic Sans MS"/>
                <a:cs typeface="Comic Sans MS"/>
              </a:rPr>
              <a:t>run</a:t>
            </a:r>
            <a:r>
              <a:rPr sz="2400" spc="5" dirty="0">
                <a:latin typeface="Comic Sans MS"/>
                <a:cs typeface="Comic Sans MS"/>
              </a:rPr>
              <a:t>n</a:t>
            </a:r>
            <a:r>
              <a:rPr sz="2400" spc="-5" dirty="0">
                <a:latin typeface="Comic Sans MS"/>
                <a:cs typeface="Comic Sans MS"/>
              </a:rPr>
              <a:t>ing</a:t>
            </a:r>
            <a:r>
              <a:rPr sz="2400" dirty="0">
                <a:latin typeface="Comic Sans MS"/>
                <a:cs typeface="Comic Sans MS"/>
              </a:rPr>
              <a:t>; </a:t>
            </a:r>
            <a:r>
              <a:rPr sz="2400" spc="-5" dirty="0">
                <a:latin typeface="Comic Sans MS"/>
                <a:cs typeface="Comic Sans MS"/>
              </a:rPr>
              <a:t>i</a:t>
            </a:r>
            <a:r>
              <a:rPr sz="2400" dirty="0">
                <a:latin typeface="Comic Sans MS"/>
                <a:cs typeface="Comic Sans MS"/>
              </a:rPr>
              <a:t>t </a:t>
            </a:r>
            <a:r>
              <a:rPr sz="2400" spc="-15" dirty="0">
                <a:latin typeface="Comic Sans MS"/>
                <a:cs typeface="Comic Sans MS"/>
              </a:rPr>
              <a:t>s</a:t>
            </a:r>
            <a:r>
              <a:rPr sz="2400" spc="-5" dirty="0">
                <a:latin typeface="Comic Sans MS"/>
                <a:cs typeface="Comic Sans MS"/>
              </a:rPr>
              <a:t>ets</a:t>
            </a:r>
            <a:r>
              <a:rPr sz="2400" spc="-25" dirty="0">
                <a:latin typeface="Comic Sans MS"/>
                <a:cs typeface="Comic Sans MS"/>
              </a:rPr>
              <a:t> </a:t>
            </a:r>
            <a:r>
              <a:rPr sz="2400" spc="-10" dirty="0">
                <a:latin typeface="Comic Sans MS"/>
                <a:cs typeface="Comic Sans MS"/>
              </a:rPr>
              <a:t>th</a:t>
            </a:r>
            <a:r>
              <a:rPr sz="2400" spc="-5" dirty="0">
                <a:latin typeface="Comic Sans MS"/>
                <a:cs typeface="Comic Sans MS"/>
              </a:rPr>
              <a:t>e process</a:t>
            </a:r>
            <a:r>
              <a:rPr sz="2400" spc="-35" dirty="0">
                <a:latin typeface="Comic Sans MS"/>
                <a:cs typeface="Comic Sans MS"/>
              </a:rPr>
              <a:t> </a:t>
            </a:r>
            <a:r>
              <a:rPr sz="2400" spc="-5" dirty="0">
                <a:latin typeface="Comic Sans MS"/>
                <a:cs typeface="Comic Sans MS"/>
              </a:rPr>
              <a:t>st</a:t>
            </a:r>
            <a:r>
              <a:rPr sz="2400" spc="-20" dirty="0">
                <a:latin typeface="Comic Sans MS"/>
                <a:cs typeface="Comic Sans MS"/>
              </a:rPr>
              <a:t>a</a:t>
            </a:r>
            <a:r>
              <a:rPr sz="2400" spc="-10" dirty="0">
                <a:latin typeface="Comic Sans MS"/>
                <a:cs typeface="Comic Sans MS"/>
              </a:rPr>
              <a:t>tes:</a:t>
            </a:r>
            <a:endParaRPr sz="2400">
              <a:latin typeface="Comic Sans MS"/>
              <a:cs typeface="Comic Sans MS"/>
            </a:endParaRPr>
          </a:p>
          <a:p>
            <a:pPr marL="756285" indent="-286385">
              <a:spcBef>
                <a:spcPts val="475"/>
              </a:spcBef>
              <a:buClr>
                <a:srgbClr val="8A0000"/>
              </a:buClr>
              <a:buSzPct val="76000"/>
              <a:buFont typeface="Wingdings"/>
              <a:buChar char=""/>
              <a:tabLst>
                <a:tab pos="756920" algn="l"/>
              </a:tabLst>
              <a:defRPr/>
            </a:pPr>
            <a:r>
              <a:rPr sz="2500" i="1" spc="-254" dirty="0">
                <a:solidFill>
                  <a:srgbClr val="3333FF"/>
                </a:solidFill>
                <a:latin typeface="Arial"/>
                <a:cs typeface="Arial"/>
              </a:rPr>
              <a:t>R</a:t>
            </a:r>
            <a:r>
              <a:rPr sz="2500" i="1" spc="-195" dirty="0">
                <a:solidFill>
                  <a:srgbClr val="3333FF"/>
                </a:solidFill>
                <a:latin typeface="Arial"/>
                <a:cs typeface="Arial"/>
              </a:rPr>
              <a:t>u</a:t>
            </a:r>
            <a:r>
              <a:rPr sz="2500" i="1" spc="-140" dirty="0">
                <a:solidFill>
                  <a:srgbClr val="3333FF"/>
                </a:solidFill>
                <a:latin typeface="Arial"/>
                <a:cs typeface="Arial"/>
              </a:rPr>
              <a:t>n</a:t>
            </a:r>
            <a:r>
              <a:rPr sz="2500" i="1" spc="-130" dirty="0">
                <a:solidFill>
                  <a:srgbClr val="3333FF"/>
                </a:solidFill>
                <a:latin typeface="Arial"/>
                <a:cs typeface="Arial"/>
              </a:rPr>
              <a:t>n</a:t>
            </a:r>
            <a:r>
              <a:rPr sz="2500" i="1" spc="-45" dirty="0">
                <a:solidFill>
                  <a:srgbClr val="3333FF"/>
                </a:solidFill>
                <a:latin typeface="Arial"/>
                <a:cs typeface="Arial"/>
              </a:rPr>
              <a:t>in</a:t>
            </a:r>
            <a:r>
              <a:rPr sz="2500" i="1" spc="-55" dirty="0">
                <a:solidFill>
                  <a:srgbClr val="3333FF"/>
                </a:solidFill>
                <a:latin typeface="Arial"/>
                <a:cs typeface="Arial"/>
              </a:rPr>
              <a:t>g</a:t>
            </a:r>
            <a:r>
              <a:rPr sz="2400" spc="-5" dirty="0">
                <a:solidFill>
                  <a:srgbClr val="3333FF"/>
                </a:solidFill>
                <a:latin typeface="Comic Sans MS"/>
                <a:cs typeface="Comic Sans MS"/>
              </a:rPr>
              <a:t>:</a:t>
            </a:r>
            <a:r>
              <a:rPr sz="2400" dirty="0">
                <a:solidFill>
                  <a:srgbClr val="3333FF"/>
                </a:solidFill>
                <a:latin typeface="Comic Sans MS"/>
                <a:cs typeface="Comic Sans MS"/>
              </a:rPr>
              <a:t> </a:t>
            </a:r>
            <a:r>
              <a:rPr sz="2400" spc="-5" dirty="0">
                <a:solidFill>
                  <a:srgbClr val="3333FF"/>
                </a:solidFill>
                <a:latin typeface="Comic Sans MS"/>
                <a:cs typeface="Comic Sans MS"/>
              </a:rPr>
              <a:t>i</a:t>
            </a:r>
            <a:r>
              <a:rPr sz="2400" spc="5" dirty="0">
                <a:solidFill>
                  <a:srgbClr val="3333FF"/>
                </a:solidFill>
                <a:latin typeface="Comic Sans MS"/>
                <a:cs typeface="Comic Sans MS"/>
              </a:rPr>
              <a:t>n</a:t>
            </a:r>
            <a:r>
              <a:rPr sz="2400" dirty="0">
                <a:solidFill>
                  <a:srgbClr val="3333FF"/>
                </a:solidFill>
                <a:latin typeface="Comic Sans MS"/>
                <a:cs typeface="Comic Sans MS"/>
              </a:rPr>
              <a:t>st</a:t>
            </a:r>
            <a:r>
              <a:rPr sz="2400" spc="-10" dirty="0">
                <a:solidFill>
                  <a:srgbClr val="3333FF"/>
                </a:solidFill>
                <a:latin typeface="Comic Sans MS"/>
                <a:cs typeface="Comic Sans MS"/>
              </a:rPr>
              <a:t>r</a:t>
            </a:r>
            <a:r>
              <a:rPr sz="2400" dirty="0">
                <a:solidFill>
                  <a:srgbClr val="3333FF"/>
                </a:solidFill>
                <a:latin typeface="Comic Sans MS"/>
                <a:cs typeface="Comic Sans MS"/>
              </a:rPr>
              <a:t>uctions</a:t>
            </a:r>
            <a:r>
              <a:rPr sz="2400" spc="-5" dirty="0">
                <a:solidFill>
                  <a:srgbClr val="3333FF"/>
                </a:solidFill>
                <a:latin typeface="Comic Sans MS"/>
                <a:cs typeface="Comic Sans MS"/>
              </a:rPr>
              <a:t> </a:t>
            </a:r>
            <a:r>
              <a:rPr sz="2400" dirty="0">
                <a:solidFill>
                  <a:srgbClr val="3333FF"/>
                </a:solidFill>
                <a:latin typeface="Comic Sans MS"/>
                <a:cs typeface="Comic Sans MS"/>
              </a:rPr>
              <a:t>are</a:t>
            </a:r>
            <a:r>
              <a:rPr sz="2400" spc="-15" dirty="0">
                <a:solidFill>
                  <a:srgbClr val="3333FF"/>
                </a:solidFill>
                <a:latin typeface="Comic Sans MS"/>
                <a:cs typeface="Comic Sans MS"/>
              </a:rPr>
              <a:t> </a:t>
            </a:r>
            <a:r>
              <a:rPr sz="2400" dirty="0">
                <a:solidFill>
                  <a:srgbClr val="3333FF"/>
                </a:solidFill>
                <a:latin typeface="Comic Sans MS"/>
                <a:cs typeface="Comic Sans MS"/>
              </a:rPr>
              <a:t>bei</a:t>
            </a:r>
            <a:r>
              <a:rPr sz="2400" spc="5" dirty="0">
                <a:solidFill>
                  <a:srgbClr val="3333FF"/>
                </a:solidFill>
                <a:latin typeface="Comic Sans MS"/>
                <a:cs typeface="Comic Sans MS"/>
              </a:rPr>
              <a:t>n</a:t>
            </a:r>
            <a:r>
              <a:rPr sz="2400" spc="-5" dirty="0">
                <a:solidFill>
                  <a:srgbClr val="3333FF"/>
                </a:solidFill>
                <a:latin typeface="Comic Sans MS"/>
                <a:cs typeface="Comic Sans MS"/>
              </a:rPr>
              <a:t>g</a:t>
            </a:r>
            <a:r>
              <a:rPr sz="2400" spc="-15" dirty="0">
                <a:solidFill>
                  <a:srgbClr val="3333FF"/>
                </a:solidFill>
                <a:latin typeface="Comic Sans MS"/>
                <a:cs typeface="Comic Sans MS"/>
              </a:rPr>
              <a:t> </a:t>
            </a:r>
            <a:r>
              <a:rPr sz="2400" dirty="0">
                <a:solidFill>
                  <a:srgbClr val="3333FF"/>
                </a:solidFill>
                <a:latin typeface="Comic Sans MS"/>
                <a:cs typeface="Comic Sans MS"/>
              </a:rPr>
              <a:t>ex</a:t>
            </a:r>
            <a:r>
              <a:rPr sz="2400" spc="-5" dirty="0">
                <a:solidFill>
                  <a:srgbClr val="3333FF"/>
                </a:solidFill>
                <a:latin typeface="Comic Sans MS"/>
                <a:cs typeface="Comic Sans MS"/>
              </a:rPr>
              <a:t>e</a:t>
            </a:r>
            <a:r>
              <a:rPr sz="2400" dirty="0">
                <a:solidFill>
                  <a:srgbClr val="3333FF"/>
                </a:solidFill>
                <a:latin typeface="Comic Sans MS"/>
                <a:cs typeface="Comic Sans MS"/>
              </a:rPr>
              <a:t>cute</a:t>
            </a:r>
            <a:r>
              <a:rPr sz="2400" spc="10" dirty="0">
                <a:solidFill>
                  <a:srgbClr val="3333FF"/>
                </a:solidFill>
                <a:latin typeface="Comic Sans MS"/>
                <a:cs typeface="Comic Sans MS"/>
              </a:rPr>
              <a:t>d</a:t>
            </a:r>
            <a:r>
              <a:rPr sz="2500" i="1" spc="-100" dirty="0">
                <a:solidFill>
                  <a:srgbClr val="3333FF"/>
                </a:solidFill>
                <a:latin typeface="Arial"/>
                <a:cs typeface="Arial"/>
              </a:rPr>
              <a:t>.</a:t>
            </a:r>
            <a:endParaRPr sz="2500">
              <a:latin typeface="Arial"/>
              <a:cs typeface="Arial"/>
            </a:endParaRPr>
          </a:p>
          <a:p>
            <a:pPr marL="756285" indent="-286385">
              <a:spcBef>
                <a:spcPts val="455"/>
              </a:spcBef>
              <a:buClr>
                <a:srgbClr val="8A0000"/>
              </a:buClr>
              <a:buSzPct val="76000"/>
              <a:buFont typeface="Wingdings"/>
              <a:buChar char=""/>
              <a:tabLst>
                <a:tab pos="756920" algn="l"/>
              </a:tabLst>
              <a:defRPr/>
            </a:pPr>
            <a:r>
              <a:rPr sz="2500" i="1" spc="-45" dirty="0">
                <a:solidFill>
                  <a:srgbClr val="3333FF"/>
                </a:solidFill>
                <a:latin typeface="Arial"/>
                <a:cs typeface="Arial"/>
              </a:rPr>
              <a:t>Block</a:t>
            </a:r>
            <a:r>
              <a:rPr sz="2500" i="1" spc="-35" dirty="0">
                <a:solidFill>
                  <a:srgbClr val="3333FF"/>
                </a:solidFill>
                <a:latin typeface="Arial"/>
                <a:cs typeface="Arial"/>
              </a:rPr>
              <a:t>e</a:t>
            </a:r>
            <a:r>
              <a:rPr sz="2500" i="1" spc="20" dirty="0">
                <a:solidFill>
                  <a:srgbClr val="3333FF"/>
                </a:solidFill>
                <a:latin typeface="Arial"/>
                <a:cs typeface="Arial"/>
              </a:rPr>
              <a:t>d</a:t>
            </a:r>
            <a:r>
              <a:rPr sz="2500" i="1" spc="10" dirty="0">
                <a:solidFill>
                  <a:srgbClr val="3333FF"/>
                </a:solidFill>
                <a:latin typeface="Arial"/>
                <a:cs typeface="Arial"/>
              </a:rPr>
              <a:t>:</a:t>
            </a:r>
            <a:r>
              <a:rPr sz="2500" i="1" spc="20" dirty="0">
                <a:solidFill>
                  <a:srgbClr val="3333FF"/>
                </a:solidFill>
                <a:latin typeface="Arial"/>
                <a:cs typeface="Arial"/>
              </a:rPr>
              <a:t> </a:t>
            </a:r>
            <a:r>
              <a:rPr sz="2400" dirty="0">
                <a:solidFill>
                  <a:srgbClr val="3333FF"/>
                </a:solidFill>
                <a:latin typeface="Comic Sans MS"/>
                <a:cs typeface="Comic Sans MS"/>
              </a:rPr>
              <a:t>curre</a:t>
            </a:r>
            <a:r>
              <a:rPr sz="2400" spc="-5" dirty="0">
                <a:solidFill>
                  <a:srgbClr val="3333FF"/>
                </a:solidFill>
                <a:latin typeface="Comic Sans MS"/>
                <a:cs typeface="Comic Sans MS"/>
              </a:rPr>
              <a:t>ntl</a:t>
            </a:r>
            <a:r>
              <a:rPr sz="2400" dirty="0">
                <a:solidFill>
                  <a:srgbClr val="3333FF"/>
                </a:solidFill>
                <a:latin typeface="Comic Sans MS"/>
                <a:cs typeface="Comic Sans MS"/>
              </a:rPr>
              <a:t>y</a:t>
            </a:r>
            <a:r>
              <a:rPr sz="2400" spc="5" dirty="0">
                <a:solidFill>
                  <a:srgbClr val="3333FF"/>
                </a:solidFill>
                <a:latin typeface="Comic Sans MS"/>
                <a:cs typeface="Comic Sans MS"/>
              </a:rPr>
              <a:t> </a:t>
            </a:r>
            <a:r>
              <a:rPr sz="2400" spc="-5" dirty="0">
                <a:solidFill>
                  <a:srgbClr val="3333FF"/>
                </a:solidFill>
                <a:latin typeface="Comic Sans MS"/>
                <a:cs typeface="Comic Sans MS"/>
              </a:rPr>
              <a:t>wai</a:t>
            </a:r>
            <a:r>
              <a:rPr sz="2400" spc="-10" dirty="0">
                <a:solidFill>
                  <a:srgbClr val="3333FF"/>
                </a:solidFill>
                <a:latin typeface="Comic Sans MS"/>
                <a:cs typeface="Comic Sans MS"/>
              </a:rPr>
              <a:t>t</a:t>
            </a:r>
            <a:r>
              <a:rPr sz="2400" spc="-5" dirty="0">
                <a:solidFill>
                  <a:srgbClr val="3333FF"/>
                </a:solidFill>
                <a:latin typeface="Comic Sans MS"/>
                <a:cs typeface="Comic Sans MS"/>
              </a:rPr>
              <a:t>in</a:t>
            </a:r>
            <a:r>
              <a:rPr sz="2400" dirty="0">
                <a:solidFill>
                  <a:srgbClr val="3333FF"/>
                </a:solidFill>
                <a:latin typeface="Comic Sans MS"/>
                <a:cs typeface="Comic Sans MS"/>
              </a:rPr>
              <a:t>g</a:t>
            </a:r>
            <a:r>
              <a:rPr sz="2400" spc="-10" dirty="0">
                <a:solidFill>
                  <a:srgbClr val="3333FF"/>
                </a:solidFill>
                <a:latin typeface="Comic Sans MS"/>
                <a:cs typeface="Comic Sans MS"/>
              </a:rPr>
              <a:t> </a:t>
            </a:r>
            <a:r>
              <a:rPr sz="2400" spc="-5" dirty="0">
                <a:solidFill>
                  <a:srgbClr val="3333FF"/>
                </a:solidFill>
                <a:latin typeface="Comic Sans MS"/>
                <a:cs typeface="Comic Sans MS"/>
              </a:rPr>
              <a:t>fo</a:t>
            </a:r>
            <a:r>
              <a:rPr sz="2400" dirty="0">
                <a:solidFill>
                  <a:srgbClr val="3333FF"/>
                </a:solidFill>
                <a:latin typeface="Comic Sans MS"/>
                <a:cs typeface="Comic Sans MS"/>
              </a:rPr>
              <a:t>r an</a:t>
            </a:r>
            <a:r>
              <a:rPr sz="2400" spc="-5" dirty="0">
                <a:solidFill>
                  <a:srgbClr val="3333FF"/>
                </a:solidFill>
                <a:latin typeface="Comic Sans MS"/>
                <a:cs typeface="Comic Sans MS"/>
              </a:rPr>
              <a:t> </a:t>
            </a:r>
            <a:r>
              <a:rPr sz="2400" dirty="0">
                <a:solidFill>
                  <a:srgbClr val="3333FF"/>
                </a:solidFill>
                <a:latin typeface="Comic Sans MS"/>
                <a:cs typeface="Comic Sans MS"/>
              </a:rPr>
              <a:t>e</a:t>
            </a:r>
            <a:r>
              <a:rPr sz="2400" spc="-5" dirty="0">
                <a:solidFill>
                  <a:srgbClr val="3333FF"/>
                </a:solidFill>
                <a:latin typeface="Comic Sans MS"/>
                <a:cs typeface="Comic Sans MS"/>
              </a:rPr>
              <a:t>ve</a:t>
            </a:r>
            <a:r>
              <a:rPr sz="2400" dirty="0">
                <a:solidFill>
                  <a:srgbClr val="3333FF"/>
                </a:solidFill>
                <a:latin typeface="Comic Sans MS"/>
                <a:cs typeface="Comic Sans MS"/>
              </a:rPr>
              <a:t>n</a:t>
            </a:r>
            <a:r>
              <a:rPr sz="2400" spc="-5" dirty="0">
                <a:solidFill>
                  <a:srgbClr val="3333FF"/>
                </a:solidFill>
                <a:latin typeface="Comic Sans MS"/>
                <a:cs typeface="Comic Sans MS"/>
              </a:rPr>
              <a:t>t.</a:t>
            </a:r>
            <a:endParaRPr sz="2400">
              <a:latin typeface="Comic Sans MS"/>
              <a:cs typeface="Comic Sans MS"/>
            </a:endParaRPr>
          </a:p>
          <a:p>
            <a:pPr marL="756285" indent="-286385">
              <a:lnSpc>
                <a:spcPts val="2990"/>
              </a:lnSpc>
              <a:spcBef>
                <a:spcPts val="455"/>
              </a:spcBef>
              <a:buClr>
                <a:srgbClr val="8A0000"/>
              </a:buClr>
              <a:buSzPct val="76000"/>
              <a:buFont typeface="Wingdings"/>
              <a:buChar char=""/>
              <a:tabLst>
                <a:tab pos="756920" algn="l"/>
              </a:tabLst>
              <a:defRPr/>
            </a:pPr>
            <a:r>
              <a:rPr sz="2500" i="1" spc="-215" dirty="0">
                <a:solidFill>
                  <a:srgbClr val="3333FF"/>
                </a:solidFill>
                <a:latin typeface="Arial"/>
                <a:cs typeface="Arial"/>
              </a:rPr>
              <a:t>R</a:t>
            </a:r>
            <a:r>
              <a:rPr sz="2500" i="1" spc="-160" dirty="0">
                <a:solidFill>
                  <a:srgbClr val="3333FF"/>
                </a:solidFill>
                <a:latin typeface="Arial"/>
                <a:cs typeface="Arial"/>
              </a:rPr>
              <a:t>e</a:t>
            </a:r>
            <a:r>
              <a:rPr sz="2500" i="1" spc="-70" dirty="0">
                <a:solidFill>
                  <a:srgbClr val="3333FF"/>
                </a:solidFill>
                <a:latin typeface="Arial"/>
                <a:cs typeface="Arial"/>
              </a:rPr>
              <a:t>a</a:t>
            </a:r>
            <a:r>
              <a:rPr sz="2500" i="1" spc="-85" dirty="0">
                <a:solidFill>
                  <a:srgbClr val="3333FF"/>
                </a:solidFill>
                <a:latin typeface="Arial"/>
                <a:cs typeface="Arial"/>
              </a:rPr>
              <a:t>d</a:t>
            </a:r>
            <a:r>
              <a:rPr sz="2500" i="1" spc="10" dirty="0">
                <a:solidFill>
                  <a:srgbClr val="3333FF"/>
                </a:solidFill>
                <a:latin typeface="Arial"/>
                <a:cs typeface="Arial"/>
              </a:rPr>
              <a:t>y:</a:t>
            </a:r>
            <a:r>
              <a:rPr sz="2500" i="1" spc="5" dirty="0">
                <a:solidFill>
                  <a:srgbClr val="3333FF"/>
                </a:solidFill>
                <a:latin typeface="Arial"/>
                <a:cs typeface="Arial"/>
              </a:rPr>
              <a:t> </a:t>
            </a:r>
            <a:r>
              <a:rPr sz="2400" spc="-5" dirty="0">
                <a:solidFill>
                  <a:srgbClr val="3333FF"/>
                </a:solidFill>
                <a:latin typeface="Comic Sans MS"/>
                <a:cs typeface="Comic Sans MS"/>
              </a:rPr>
              <a:t>read</a:t>
            </a:r>
            <a:r>
              <a:rPr sz="2400" dirty="0">
                <a:solidFill>
                  <a:srgbClr val="3333FF"/>
                </a:solidFill>
                <a:latin typeface="Comic Sans MS"/>
                <a:cs typeface="Comic Sans MS"/>
              </a:rPr>
              <a:t>y </a:t>
            </a:r>
            <a:r>
              <a:rPr sz="2400" spc="-5" dirty="0">
                <a:solidFill>
                  <a:srgbClr val="3333FF"/>
                </a:solidFill>
                <a:latin typeface="Comic Sans MS"/>
                <a:cs typeface="Comic Sans MS"/>
              </a:rPr>
              <a:t>t</a:t>
            </a:r>
            <a:r>
              <a:rPr sz="2400" dirty="0">
                <a:solidFill>
                  <a:srgbClr val="3333FF"/>
                </a:solidFill>
                <a:latin typeface="Comic Sans MS"/>
                <a:cs typeface="Comic Sans MS"/>
              </a:rPr>
              <a:t>o</a:t>
            </a:r>
            <a:r>
              <a:rPr sz="2400" spc="-20" dirty="0">
                <a:solidFill>
                  <a:srgbClr val="3333FF"/>
                </a:solidFill>
                <a:latin typeface="Comic Sans MS"/>
                <a:cs typeface="Comic Sans MS"/>
              </a:rPr>
              <a:t> </a:t>
            </a:r>
            <a:r>
              <a:rPr sz="2400" spc="-5" dirty="0">
                <a:solidFill>
                  <a:srgbClr val="3333FF"/>
                </a:solidFill>
                <a:latin typeface="Comic Sans MS"/>
                <a:cs typeface="Comic Sans MS"/>
              </a:rPr>
              <a:t>b</a:t>
            </a:r>
            <a:r>
              <a:rPr sz="2400" dirty="0">
                <a:solidFill>
                  <a:srgbClr val="3333FF"/>
                </a:solidFill>
                <a:latin typeface="Comic Sans MS"/>
                <a:cs typeface="Comic Sans MS"/>
              </a:rPr>
              <a:t>e</a:t>
            </a:r>
            <a:r>
              <a:rPr sz="2400" spc="-5" dirty="0">
                <a:solidFill>
                  <a:srgbClr val="3333FF"/>
                </a:solidFill>
                <a:latin typeface="Comic Sans MS"/>
                <a:cs typeface="Comic Sans MS"/>
              </a:rPr>
              <a:t> </a:t>
            </a:r>
            <a:r>
              <a:rPr sz="2400" dirty="0">
                <a:solidFill>
                  <a:srgbClr val="3333FF"/>
                </a:solidFill>
                <a:latin typeface="Comic Sans MS"/>
                <a:cs typeface="Comic Sans MS"/>
              </a:rPr>
              <a:t>executed,</a:t>
            </a:r>
            <a:r>
              <a:rPr sz="2400" spc="-35" dirty="0">
                <a:solidFill>
                  <a:srgbClr val="3333FF"/>
                </a:solidFill>
                <a:latin typeface="Comic Sans MS"/>
                <a:cs typeface="Comic Sans MS"/>
              </a:rPr>
              <a:t> </a:t>
            </a:r>
            <a:r>
              <a:rPr sz="2400" spc="-5" dirty="0">
                <a:solidFill>
                  <a:srgbClr val="3333FF"/>
                </a:solidFill>
                <a:latin typeface="Comic Sans MS"/>
                <a:cs typeface="Comic Sans MS"/>
              </a:rPr>
              <a:t>bu</a:t>
            </a:r>
            <a:r>
              <a:rPr sz="2400" dirty="0">
                <a:solidFill>
                  <a:srgbClr val="3333FF"/>
                </a:solidFill>
                <a:latin typeface="Comic Sans MS"/>
                <a:cs typeface="Comic Sans MS"/>
              </a:rPr>
              <a:t>t</a:t>
            </a:r>
            <a:r>
              <a:rPr sz="2400" spc="-10" dirty="0">
                <a:solidFill>
                  <a:srgbClr val="3333FF"/>
                </a:solidFill>
                <a:latin typeface="Comic Sans MS"/>
                <a:cs typeface="Comic Sans MS"/>
              </a:rPr>
              <a:t> </a:t>
            </a:r>
            <a:r>
              <a:rPr sz="2400" dirty="0">
                <a:solidFill>
                  <a:srgbClr val="3333FF"/>
                </a:solidFill>
                <a:latin typeface="Comic Sans MS"/>
                <a:cs typeface="Comic Sans MS"/>
              </a:rPr>
              <a:t>has</a:t>
            </a:r>
            <a:r>
              <a:rPr sz="2400" spc="-20" dirty="0">
                <a:solidFill>
                  <a:srgbClr val="3333FF"/>
                </a:solidFill>
                <a:latin typeface="Comic Sans MS"/>
                <a:cs typeface="Comic Sans MS"/>
              </a:rPr>
              <a:t> </a:t>
            </a:r>
            <a:r>
              <a:rPr sz="2400" spc="-5" dirty="0">
                <a:solidFill>
                  <a:srgbClr val="3333FF"/>
                </a:solidFill>
                <a:latin typeface="Comic Sans MS"/>
                <a:cs typeface="Comic Sans MS"/>
              </a:rPr>
              <a:t>no</a:t>
            </a:r>
            <a:r>
              <a:rPr sz="2400" dirty="0">
                <a:solidFill>
                  <a:srgbClr val="3333FF"/>
                </a:solidFill>
                <a:latin typeface="Comic Sans MS"/>
                <a:cs typeface="Comic Sans MS"/>
              </a:rPr>
              <a:t>t</a:t>
            </a:r>
            <a:r>
              <a:rPr sz="2400" spc="-15" dirty="0">
                <a:solidFill>
                  <a:srgbClr val="3333FF"/>
                </a:solidFill>
                <a:latin typeface="Comic Sans MS"/>
                <a:cs typeface="Comic Sans MS"/>
              </a:rPr>
              <a:t> </a:t>
            </a:r>
            <a:r>
              <a:rPr sz="2400" spc="-5" dirty="0">
                <a:solidFill>
                  <a:srgbClr val="3333FF"/>
                </a:solidFill>
                <a:latin typeface="Comic Sans MS"/>
                <a:cs typeface="Comic Sans MS"/>
              </a:rPr>
              <a:t>b</a:t>
            </a:r>
            <a:r>
              <a:rPr sz="2400" spc="5" dirty="0">
                <a:solidFill>
                  <a:srgbClr val="3333FF"/>
                </a:solidFill>
                <a:latin typeface="Comic Sans MS"/>
                <a:cs typeface="Comic Sans MS"/>
              </a:rPr>
              <a:t>e</a:t>
            </a:r>
            <a:r>
              <a:rPr sz="2400" dirty="0">
                <a:solidFill>
                  <a:srgbClr val="3333FF"/>
                </a:solidFill>
                <a:latin typeface="Comic Sans MS"/>
                <a:cs typeface="Comic Sans MS"/>
              </a:rPr>
              <a:t>en</a:t>
            </a:r>
            <a:endParaRPr sz="2400">
              <a:latin typeface="Comic Sans MS"/>
              <a:cs typeface="Comic Sans MS"/>
            </a:endParaRPr>
          </a:p>
          <a:p>
            <a:pPr marL="756285">
              <a:lnSpc>
                <a:spcPts val="2870"/>
              </a:lnSpc>
              <a:defRPr/>
            </a:pPr>
            <a:r>
              <a:rPr sz="2400" spc="-5" dirty="0">
                <a:solidFill>
                  <a:srgbClr val="3333FF"/>
                </a:solidFill>
                <a:latin typeface="Comic Sans MS"/>
                <a:cs typeface="Comic Sans MS"/>
              </a:rPr>
              <a:t>a</a:t>
            </a:r>
            <a:r>
              <a:rPr sz="2400" spc="-15" dirty="0">
                <a:solidFill>
                  <a:srgbClr val="3333FF"/>
                </a:solidFill>
                <a:latin typeface="Comic Sans MS"/>
                <a:cs typeface="Comic Sans MS"/>
              </a:rPr>
              <a:t>s</a:t>
            </a:r>
            <a:r>
              <a:rPr sz="2400" spc="-5" dirty="0">
                <a:solidFill>
                  <a:srgbClr val="3333FF"/>
                </a:solidFill>
                <a:latin typeface="Comic Sans MS"/>
                <a:cs typeface="Comic Sans MS"/>
              </a:rPr>
              <a:t>si</a:t>
            </a:r>
            <a:r>
              <a:rPr sz="2400" spc="-15" dirty="0">
                <a:solidFill>
                  <a:srgbClr val="3333FF"/>
                </a:solidFill>
                <a:latin typeface="Comic Sans MS"/>
                <a:cs typeface="Comic Sans MS"/>
              </a:rPr>
              <a:t>g</a:t>
            </a:r>
            <a:r>
              <a:rPr sz="2400" spc="-5" dirty="0">
                <a:solidFill>
                  <a:srgbClr val="3333FF"/>
                </a:solidFill>
                <a:latin typeface="Comic Sans MS"/>
                <a:cs typeface="Comic Sans MS"/>
              </a:rPr>
              <a:t>n</a:t>
            </a:r>
            <a:r>
              <a:rPr sz="2400" spc="5" dirty="0">
                <a:solidFill>
                  <a:srgbClr val="3333FF"/>
                </a:solidFill>
                <a:latin typeface="Comic Sans MS"/>
                <a:cs typeface="Comic Sans MS"/>
              </a:rPr>
              <a:t>e</a:t>
            </a:r>
            <a:r>
              <a:rPr sz="2400" dirty="0">
                <a:solidFill>
                  <a:srgbClr val="3333FF"/>
                </a:solidFill>
                <a:latin typeface="Comic Sans MS"/>
                <a:cs typeface="Comic Sans MS"/>
              </a:rPr>
              <a:t>d</a:t>
            </a:r>
            <a:r>
              <a:rPr sz="2400" spc="-5" dirty="0">
                <a:solidFill>
                  <a:srgbClr val="3333FF"/>
                </a:solidFill>
                <a:latin typeface="Comic Sans MS"/>
                <a:cs typeface="Comic Sans MS"/>
              </a:rPr>
              <a:t> a</a:t>
            </a:r>
            <a:r>
              <a:rPr sz="2400" spc="-15" dirty="0">
                <a:solidFill>
                  <a:srgbClr val="3333FF"/>
                </a:solidFill>
                <a:latin typeface="Comic Sans MS"/>
                <a:cs typeface="Comic Sans MS"/>
              </a:rPr>
              <a:t> </a:t>
            </a:r>
            <a:r>
              <a:rPr sz="2400" spc="-5" dirty="0">
                <a:solidFill>
                  <a:srgbClr val="3333FF"/>
                </a:solidFill>
                <a:latin typeface="Comic Sans MS"/>
                <a:cs typeface="Comic Sans MS"/>
              </a:rPr>
              <a:t>process</a:t>
            </a:r>
            <a:r>
              <a:rPr sz="2400" spc="-20" dirty="0">
                <a:solidFill>
                  <a:srgbClr val="3333FF"/>
                </a:solidFill>
                <a:latin typeface="Comic Sans MS"/>
                <a:cs typeface="Comic Sans MS"/>
              </a:rPr>
              <a:t>o</a:t>
            </a:r>
            <a:r>
              <a:rPr sz="2400" dirty="0">
                <a:solidFill>
                  <a:srgbClr val="3333FF"/>
                </a:solidFill>
                <a:latin typeface="Comic Sans MS"/>
                <a:cs typeface="Comic Sans MS"/>
              </a:rPr>
              <a:t>r</a:t>
            </a:r>
            <a:r>
              <a:rPr sz="2400" spc="-15" dirty="0">
                <a:solidFill>
                  <a:srgbClr val="3333FF"/>
                </a:solidFill>
                <a:latin typeface="Comic Sans MS"/>
                <a:cs typeface="Comic Sans MS"/>
              </a:rPr>
              <a:t> </a:t>
            </a:r>
            <a:r>
              <a:rPr sz="2400" spc="-5" dirty="0">
                <a:solidFill>
                  <a:srgbClr val="3333FF"/>
                </a:solidFill>
                <a:latin typeface="Comic Sans MS"/>
                <a:cs typeface="Comic Sans MS"/>
              </a:rPr>
              <a:t>yet.</a:t>
            </a:r>
            <a:endParaRPr sz="2400">
              <a:latin typeface="Comic Sans MS"/>
              <a:cs typeface="Comic Sans MS"/>
            </a:endParaRPr>
          </a:p>
        </p:txBody>
      </p:sp>
      <p:sp>
        <p:nvSpPr>
          <p:cNvPr id="1482755" name="object 4"/>
          <p:cNvSpPr>
            <a:spLocks noChangeArrowheads="1"/>
          </p:cNvSpPr>
          <p:nvPr/>
        </p:nvSpPr>
        <p:spPr bwMode="auto">
          <a:xfrm>
            <a:off x="3749675" y="3676650"/>
            <a:ext cx="998538" cy="1001713"/>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2756" name="object 5"/>
          <p:cNvSpPr>
            <a:spLocks/>
          </p:cNvSpPr>
          <p:nvPr/>
        </p:nvSpPr>
        <p:spPr bwMode="auto">
          <a:xfrm>
            <a:off x="3795713" y="3702050"/>
            <a:ext cx="906462" cy="906463"/>
          </a:xfrm>
          <a:custGeom>
            <a:avLst/>
            <a:gdLst>
              <a:gd name="T0" fmla="*/ 0 w 906145"/>
              <a:gd name="T1" fmla="*/ 453358 h 906145"/>
              <a:gd name="T2" fmla="*/ 5931 w 906145"/>
              <a:gd name="T3" fmla="*/ 379834 h 906145"/>
              <a:gd name="T4" fmla="*/ 23105 w 906145"/>
              <a:gd name="T5" fmla="*/ 310085 h 906145"/>
              <a:gd name="T6" fmla="*/ 50590 w 906145"/>
              <a:gd name="T7" fmla="*/ 245039 h 906145"/>
              <a:gd name="T8" fmla="*/ 87452 w 906145"/>
              <a:gd name="T9" fmla="*/ 185635 h 906145"/>
              <a:gd name="T10" fmla="*/ 132757 w 906145"/>
              <a:gd name="T11" fmla="*/ 132808 h 906145"/>
              <a:gd name="T12" fmla="*/ 185580 w 906145"/>
              <a:gd name="T13" fmla="*/ 87489 h 906145"/>
              <a:gd name="T14" fmla="*/ 244983 w 906145"/>
              <a:gd name="T15" fmla="*/ 50614 h 906145"/>
              <a:gd name="T16" fmla="*/ 310033 w 906145"/>
              <a:gd name="T17" fmla="*/ 23117 h 906145"/>
              <a:gd name="T18" fmla="*/ 379804 w 906145"/>
              <a:gd name="T19" fmla="*/ 5934 h 906145"/>
              <a:gd name="T20" fmla="*/ 453357 w 906145"/>
              <a:gd name="T21" fmla="*/ 0 h 906145"/>
              <a:gd name="T22" fmla="*/ 490531 w 906145"/>
              <a:gd name="T23" fmla="*/ 1504 h 906145"/>
              <a:gd name="T24" fmla="*/ 562287 w 906145"/>
              <a:gd name="T25" fmla="*/ 13180 h 906145"/>
              <a:gd name="T26" fmla="*/ 629800 w 906145"/>
              <a:gd name="T27" fmla="*/ 35634 h 906145"/>
              <a:gd name="T28" fmla="*/ 692141 w 906145"/>
              <a:gd name="T29" fmla="*/ 67937 h 906145"/>
              <a:gd name="T30" fmla="*/ 748375 w 906145"/>
              <a:gd name="T31" fmla="*/ 109149 h 906145"/>
              <a:gd name="T32" fmla="*/ 797565 w 906145"/>
              <a:gd name="T33" fmla="*/ 158342 h 906145"/>
              <a:gd name="T34" fmla="*/ 838777 w 906145"/>
              <a:gd name="T35" fmla="*/ 214573 h 906145"/>
              <a:gd name="T36" fmla="*/ 871080 w 906145"/>
              <a:gd name="T37" fmla="*/ 276914 h 906145"/>
              <a:gd name="T38" fmla="*/ 893534 w 906145"/>
              <a:gd name="T39" fmla="*/ 344430 h 906145"/>
              <a:gd name="T40" fmla="*/ 905211 w 906145"/>
              <a:gd name="T41" fmla="*/ 416184 h 906145"/>
              <a:gd name="T42" fmla="*/ 906715 w 906145"/>
              <a:gd name="T43" fmla="*/ 453358 h 906145"/>
              <a:gd name="T44" fmla="*/ 905211 w 906145"/>
              <a:gd name="T45" fmla="*/ 490550 h 906145"/>
              <a:gd name="T46" fmla="*/ 893534 w 906145"/>
              <a:gd name="T47" fmla="*/ 562328 h 906145"/>
              <a:gd name="T48" fmla="*/ 871080 w 906145"/>
              <a:gd name="T49" fmla="*/ 629856 h 906145"/>
              <a:gd name="T50" fmla="*/ 838777 w 906145"/>
              <a:gd name="T51" fmla="*/ 692201 h 906145"/>
              <a:gd name="T52" fmla="*/ 797565 w 906145"/>
              <a:gd name="T53" fmla="*/ 748428 h 906145"/>
              <a:gd name="T54" fmla="*/ 748375 w 906145"/>
              <a:gd name="T55" fmla="*/ 797610 h 906145"/>
              <a:gd name="T56" fmla="*/ 692141 w 906145"/>
              <a:gd name="T57" fmla="*/ 838810 h 906145"/>
              <a:gd name="T58" fmla="*/ 629800 w 906145"/>
              <a:gd name="T59" fmla="*/ 871100 h 906145"/>
              <a:gd name="T60" fmla="*/ 562287 w 906145"/>
              <a:gd name="T61" fmla="*/ 893545 h 906145"/>
              <a:gd name="T62" fmla="*/ 490531 w 906145"/>
              <a:gd name="T63" fmla="*/ 905215 h 906145"/>
              <a:gd name="T64" fmla="*/ 453357 w 906145"/>
              <a:gd name="T65" fmla="*/ 906717 h 906145"/>
              <a:gd name="T66" fmla="*/ 416165 w 906145"/>
              <a:gd name="T67" fmla="*/ 905215 h 906145"/>
              <a:gd name="T68" fmla="*/ 344386 w 906145"/>
              <a:gd name="T69" fmla="*/ 893545 h 906145"/>
              <a:gd name="T70" fmla="*/ 276861 w 906145"/>
              <a:gd name="T71" fmla="*/ 871100 h 906145"/>
              <a:gd name="T72" fmla="*/ 214516 w 906145"/>
              <a:gd name="T73" fmla="*/ 838810 h 906145"/>
              <a:gd name="T74" fmla="*/ 158287 w 906145"/>
              <a:gd name="T75" fmla="*/ 797610 h 906145"/>
              <a:gd name="T76" fmla="*/ 109107 w 906145"/>
              <a:gd name="T77" fmla="*/ 748428 h 906145"/>
              <a:gd name="T78" fmla="*/ 67907 w 906145"/>
              <a:gd name="T79" fmla="*/ 692201 h 906145"/>
              <a:gd name="T80" fmla="*/ 35615 w 906145"/>
              <a:gd name="T81" fmla="*/ 629856 h 906145"/>
              <a:gd name="T82" fmla="*/ 13172 w 906145"/>
              <a:gd name="T83" fmla="*/ 562328 h 906145"/>
              <a:gd name="T84" fmla="*/ 1503 w 906145"/>
              <a:gd name="T85" fmla="*/ 490550 h 906145"/>
              <a:gd name="T86" fmla="*/ 0 w 906145"/>
              <a:gd name="T87" fmla="*/ 453358 h 90614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6145" h="906145">
                <a:moveTo>
                  <a:pt x="0" y="452881"/>
                </a:moveTo>
                <a:lnTo>
                  <a:pt x="5925" y="379435"/>
                </a:lnTo>
                <a:lnTo>
                  <a:pt x="23081" y="309758"/>
                </a:lnTo>
                <a:lnTo>
                  <a:pt x="50536" y="244781"/>
                </a:lnTo>
                <a:lnTo>
                  <a:pt x="87359" y="185440"/>
                </a:lnTo>
                <a:lnTo>
                  <a:pt x="132619" y="132667"/>
                </a:lnTo>
                <a:lnTo>
                  <a:pt x="185385" y="87396"/>
                </a:lnTo>
                <a:lnTo>
                  <a:pt x="244725" y="50560"/>
                </a:lnTo>
                <a:lnTo>
                  <a:pt x="309709" y="23093"/>
                </a:lnTo>
                <a:lnTo>
                  <a:pt x="379405" y="5928"/>
                </a:lnTo>
                <a:lnTo>
                  <a:pt x="452882" y="0"/>
                </a:lnTo>
                <a:lnTo>
                  <a:pt x="490017" y="1501"/>
                </a:lnTo>
                <a:lnTo>
                  <a:pt x="561696" y="13165"/>
                </a:lnTo>
                <a:lnTo>
                  <a:pt x="629140" y="35597"/>
                </a:lnTo>
                <a:lnTo>
                  <a:pt x="691415" y="67865"/>
                </a:lnTo>
                <a:lnTo>
                  <a:pt x="747589" y="109035"/>
                </a:lnTo>
                <a:lnTo>
                  <a:pt x="796728" y="158174"/>
                </a:lnTo>
                <a:lnTo>
                  <a:pt x="837898" y="214348"/>
                </a:lnTo>
                <a:lnTo>
                  <a:pt x="870166" y="276623"/>
                </a:lnTo>
                <a:lnTo>
                  <a:pt x="892598" y="344067"/>
                </a:lnTo>
                <a:lnTo>
                  <a:pt x="904262" y="415746"/>
                </a:lnTo>
                <a:lnTo>
                  <a:pt x="905764" y="452881"/>
                </a:lnTo>
                <a:lnTo>
                  <a:pt x="904262" y="490034"/>
                </a:lnTo>
                <a:lnTo>
                  <a:pt x="892598" y="561737"/>
                </a:lnTo>
                <a:lnTo>
                  <a:pt x="870166" y="629193"/>
                </a:lnTo>
                <a:lnTo>
                  <a:pt x="837898" y="691472"/>
                </a:lnTo>
                <a:lnTo>
                  <a:pt x="796728" y="747641"/>
                </a:lnTo>
                <a:lnTo>
                  <a:pt x="747589" y="796770"/>
                </a:lnTo>
                <a:lnTo>
                  <a:pt x="691415" y="837928"/>
                </a:lnTo>
                <a:lnTo>
                  <a:pt x="629140" y="870184"/>
                </a:lnTo>
                <a:lnTo>
                  <a:pt x="561696" y="892606"/>
                </a:lnTo>
                <a:lnTo>
                  <a:pt x="490017" y="904263"/>
                </a:lnTo>
                <a:lnTo>
                  <a:pt x="452882" y="905763"/>
                </a:lnTo>
                <a:lnTo>
                  <a:pt x="415729" y="904263"/>
                </a:lnTo>
                <a:lnTo>
                  <a:pt x="344026" y="892606"/>
                </a:lnTo>
                <a:lnTo>
                  <a:pt x="276570" y="870184"/>
                </a:lnTo>
                <a:lnTo>
                  <a:pt x="214291" y="837928"/>
                </a:lnTo>
                <a:lnTo>
                  <a:pt x="158122" y="796770"/>
                </a:lnTo>
                <a:lnTo>
                  <a:pt x="108993" y="747641"/>
                </a:lnTo>
                <a:lnTo>
                  <a:pt x="67835" y="691472"/>
                </a:lnTo>
                <a:lnTo>
                  <a:pt x="35579" y="629193"/>
                </a:lnTo>
                <a:lnTo>
                  <a:pt x="13157" y="561737"/>
                </a:lnTo>
                <a:lnTo>
                  <a:pt x="1500" y="490034"/>
                </a:lnTo>
                <a:lnTo>
                  <a:pt x="0" y="452881"/>
                </a:lnTo>
                <a:close/>
              </a:path>
            </a:pathLst>
          </a:custGeom>
          <a:noFill/>
          <a:ln w="9524">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 name="object 6"/>
          <p:cNvSpPr txBox="1"/>
          <p:nvPr/>
        </p:nvSpPr>
        <p:spPr>
          <a:xfrm>
            <a:off x="3941763" y="4064000"/>
            <a:ext cx="571500" cy="187325"/>
          </a:xfrm>
          <a:prstGeom prst="rect">
            <a:avLst/>
          </a:prstGeom>
        </p:spPr>
        <p:txBody>
          <a:bodyPr lIns="0" tIns="0" rIns="0" bIns="0">
            <a:spAutoFit/>
          </a:bodyPr>
          <a:lstStyle/>
          <a:p>
            <a:pPr marL="12700">
              <a:defRPr/>
            </a:pPr>
            <a:r>
              <a:rPr sz="1250" i="1" spc="5" dirty="0">
                <a:solidFill>
                  <a:srgbClr val="3333FF"/>
                </a:solidFill>
                <a:latin typeface="Arial"/>
                <a:cs typeface="Arial"/>
              </a:rPr>
              <a:t>b</a:t>
            </a:r>
            <a:r>
              <a:rPr sz="1250" i="1" spc="40" dirty="0">
                <a:solidFill>
                  <a:srgbClr val="3333FF"/>
                </a:solidFill>
                <a:latin typeface="Arial"/>
                <a:cs typeface="Arial"/>
              </a:rPr>
              <a:t>l</a:t>
            </a:r>
            <a:r>
              <a:rPr sz="1250" i="1" spc="-20" dirty="0">
                <a:solidFill>
                  <a:srgbClr val="3333FF"/>
                </a:solidFill>
                <a:latin typeface="Arial"/>
                <a:cs typeface="Arial"/>
              </a:rPr>
              <a:t>oc</a:t>
            </a:r>
            <a:r>
              <a:rPr sz="1250" i="1" spc="-10" dirty="0">
                <a:solidFill>
                  <a:srgbClr val="3333FF"/>
                </a:solidFill>
                <a:latin typeface="Arial"/>
                <a:cs typeface="Arial"/>
              </a:rPr>
              <a:t>k</a:t>
            </a:r>
            <a:r>
              <a:rPr sz="1250" i="1" spc="-15" dirty="0">
                <a:solidFill>
                  <a:srgbClr val="3333FF"/>
                </a:solidFill>
                <a:latin typeface="Arial"/>
                <a:cs typeface="Arial"/>
              </a:rPr>
              <a:t>ed</a:t>
            </a:r>
            <a:endParaRPr sz="1250">
              <a:latin typeface="Arial"/>
              <a:cs typeface="Arial"/>
            </a:endParaRPr>
          </a:p>
        </p:txBody>
      </p:sp>
      <p:sp>
        <p:nvSpPr>
          <p:cNvPr id="1482758" name="object 7"/>
          <p:cNvSpPr>
            <a:spLocks noChangeArrowheads="1"/>
          </p:cNvSpPr>
          <p:nvPr/>
        </p:nvSpPr>
        <p:spPr bwMode="auto">
          <a:xfrm>
            <a:off x="4895850" y="5065713"/>
            <a:ext cx="1000125" cy="1001712"/>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2759" name="object 8"/>
          <p:cNvSpPr>
            <a:spLocks/>
          </p:cNvSpPr>
          <p:nvPr/>
        </p:nvSpPr>
        <p:spPr bwMode="auto">
          <a:xfrm>
            <a:off x="4943475" y="5091113"/>
            <a:ext cx="906463" cy="906462"/>
          </a:xfrm>
          <a:custGeom>
            <a:avLst/>
            <a:gdLst>
              <a:gd name="T0" fmla="*/ 0 w 906145"/>
              <a:gd name="T1" fmla="*/ 453356 h 906145"/>
              <a:gd name="T2" fmla="*/ 5934 w 906145"/>
              <a:gd name="T3" fmla="*/ 379804 h 906145"/>
              <a:gd name="T4" fmla="*/ 23117 w 906145"/>
              <a:gd name="T5" fmla="*/ 310033 h 906145"/>
              <a:gd name="T6" fmla="*/ 50614 w 906145"/>
              <a:gd name="T7" fmla="*/ 244983 h 906145"/>
              <a:gd name="T8" fmla="*/ 87489 w 906145"/>
              <a:gd name="T9" fmla="*/ 185580 h 906145"/>
              <a:gd name="T10" fmla="*/ 132808 w 906145"/>
              <a:gd name="T11" fmla="*/ 132757 h 906145"/>
              <a:gd name="T12" fmla="*/ 185635 w 906145"/>
              <a:gd name="T13" fmla="*/ 87452 h 906145"/>
              <a:gd name="T14" fmla="*/ 245039 w 906145"/>
              <a:gd name="T15" fmla="*/ 50590 h 906145"/>
              <a:gd name="T16" fmla="*/ 310085 w 906145"/>
              <a:gd name="T17" fmla="*/ 23105 h 906145"/>
              <a:gd name="T18" fmla="*/ 379834 w 906145"/>
              <a:gd name="T19" fmla="*/ 5931 h 906145"/>
              <a:gd name="T20" fmla="*/ 453358 w 906145"/>
              <a:gd name="T21" fmla="*/ 0 h 906145"/>
              <a:gd name="T22" fmla="*/ 490550 w 906145"/>
              <a:gd name="T23" fmla="*/ 1503 h 906145"/>
              <a:gd name="T24" fmla="*/ 562328 w 906145"/>
              <a:gd name="T25" fmla="*/ 13172 h 906145"/>
              <a:gd name="T26" fmla="*/ 629856 w 906145"/>
              <a:gd name="T27" fmla="*/ 35615 h 906145"/>
              <a:gd name="T28" fmla="*/ 692201 w 906145"/>
              <a:gd name="T29" fmla="*/ 67907 h 906145"/>
              <a:gd name="T30" fmla="*/ 748428 w 906145"/>
              <a:gd name="T31" fmla="*/ 109107 h 906145"/>
              <a:gd name="T32" fmla="*/ 797610 w 906145"/>
              <a:gd name="T33" fmla="*/ 158287 h 906145"/>
              <a:gd name="T34" fmla="*/ 838810 w 906145"/>
              <a:gd name="T35" fmla="*/ 214516 h 906145"/>
              <a:gd name="T36" fmla="*/ 871100 w 906145"/>
              <a:gd name="T37" fmla="*/ 276861 h 906145"/>
              <a:gd name="T38" fmla="*/ 893545 w 906145"/>
              <a:gd name="T39" fmla="*/ 344386 h 906145"/>
              <a:gd name="T40" fmla="*/ 905215 w 906145"/>
              <a:gd name="T41" fmla="*/ 416165 h 906145"/>
              <a:gd name="T42" fmla="*/ 906717 w 906145"/>
              <a:gd name="T43" fmla="*/ 453356 h 906145"/>
              <a:gd name="T44" fmla="*/ 905215 w 906145"/>
              <a:gd name="T45" fmla="*/ 490531 h 906145"/>
              <a:gd name="T46" fmla="*/ 893545 w 906145"/>
              <a:gd name="T47" fmla="*/ 562282 h 906145"/>
              <a:gd name="T48" fmla="*/ 871100 w 906145"/>
              <a:gd name="T49" fmla="*/ 629790 h 906145"/>
              <a:gd name="T50" fmla="*/ 838810 w 906145"/>
              <a:gd name="T51" fmla="*/ 692123 h 906145"/>
              <a:gd name="T52" fmla="*/ 797610 w 906145"/>
              <a:gd name="T53" fmla="*/ 748348 h 906145"/>
              <a:gd name="T54" fmla="*/ 748428 w 906145"/>
              <a:gd name="T55" fmla="*/ 797528 h 906145"/>
              <a:gd name="T56" fmla="*/ 692201 w 906145"/>
              <a:gd name="T57" fmla="*/ 838731 h 906145"/>
              <a:gd name="T58" fmla="*/ 629856 w 906145"/>
              <a:gd name="T59" fmla="*/ 871026 h 906145"/>
              <a:gd name="T60" fmla="*/ 562328 w 906145"/>
              <a:gd name="T61" fmla="*/ 893475 h 906145"/>
              <a:gd name="T62" fmla="*/ 490550 w 906145"/>
              <a:gd name="T63" fmla="*/ 905148 h 906145"/>
              <a:gd name="T64" fmla="*/ 453358 w 906145"/>
              <a:gd name="T65" fmla="*/ 906651 h 906145"/>
              <a:gd name="T66" fmla="*/ 416184 w 906145"/>
              <a:gd name="T67" fmla="*/ 905148 h 906145"/>
              <a:gd name="T68" fmla="*/ 344430 w 906145"/>
              <a:gd name="T69" fmla="*/ 893475 h 906145"/>
              <a:gd name="T70" fmla="*/ 276914 w 906145"/>
              <a:gd name="T71" fmla="*/ 871026 h 906145"/>
              <a:gd name="T72" fmla="*/ 214573 w 906145"/>
              <a:gd name="T73" fmla="*/ 838731 h 906145"/>
              <a:gd name="T74" fmla="*/ 158342 w 906145"/>
              <a:gd name="T75" fmla="*/ 797528 h 906145"/>
              <a:gd name="T76" fmla="*/ 109149 w 906145"/>
              <a:gd name="T77" fmla="*/ 748348 h 906145"/>
              <a:gd name="T78" fmla="*/ 67937 w 906145"/>
              <a:gd name="T79" fmla="*/ 692123 h 906145"/>
              <a:gd name="T80" fmla="*/ 35634 w 906145"/>
              <a:gd name="T81" fmla="*/ 629790 h 906145"/>
              <a:gd name="T82" fmla="*/ 13180 w 906145"/>
              <a:gd name="T83" fmla="*/ 562282 h 906145"/>
              <a:gd name="T84" fmla="*/ 1504 w 906145"/>
              <a:gd name="T85" fmla="*/ 490531 h 906145"/>
              <a:gd name="T86" fmla="*/ 0 w 906145"/>
              <a:gd name="T87" fmla="*/ 453356 h 90614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6145" h="906145">
                <a:moveTo>
                  <a:pt x="0" y="452881"/>
                </a:moveTo>
                <a:lnTo>
                  <a:pt x="5928" y="379405"/>
                </a:lnTo>
                <a:lnTo>
                  <a:pt x="23093" y="309709"/>
                </a:lnTo>
                <a:lnTo>
                  <a:pt x="50560" y="244725"/>
                </a:lnTo>
                <a:lnTo>
                  <a:pt x="87396" y="185385"/>
                </a:lnTo>
                <a:lnTo>
                  <a:pt x="132667" y="132619"/>
                </a:lnTo>
                <a:lnTo>
                  <a:pt x="185440" y="87359"/>
                </a:lnTo>
                <a:lnTo>
                  <a:pt x="244781" y="50536"/>
                </a:lnTo>
                <a:lnTo>
                  <a:pt x="309758" y="23081"/>
                </a:lnTo>
                <a:lnTo>
                  <a:pt x="379435" y="5925"/>
                </a:lnTo>
                <a:lnTo>
                  <a:pt x="452881" y="0"/>
                </a:lnTo>
                <a:lnTo>
                  <a:pt x="490034" y="1500"/>
                </a:lnTo>
                <a:lnTo>
                  <a:pt x="561737" y="13157"/>
                </a:lnTo>
                <a:lnTo>
                  <a:pt x="629193" y="35579"/>
                </a:lnTo>
                <a:lnTo>
                  <a:pt x="691472" y="67835"/>
                </a:lnTo>
                <a:lnTo>
                  <a:pt x="747641" y="108993"/>
                </a:lnTo>
                <a:lnTo>
                  <a:pt x="796770" y="158122"/>
                </a:lnTo>
                <a:lnTo>
                  <a:pt x="837928" y="214291"/>
                </a:lnTo>
                <a:lnTo>
                  <a:pt x="870184" y="276570"/>
                </a:lnTo>
                <a:lnTo>
                  <a:pt x="892606" y="344026"/>
                </a:lnTo>
                <a:lnTo>
                  <a:pt x="904263" y="415729"/>
                </a:lnTo>
                <a:lnTo>
                  <a:pt x="905763" y="452881"/>
                </a:lnTo>
                <a:lnTo>
                  <a:pt x="904263" y="490017"/>
                </a:lnTo>
                <a:lnTo>
                  <a:pt x="892606" y="561692"/>
                </a:lnTo>
                <a:lnTo>
                  <a:pt x="870184" y="629130"/>
                </a:lnTo>
                <a:lnTo>
                  <a:pt x="837928" y="691397"/>
                </a:lnTo>
                <a:lnTo>
                  <a:pt x="796770" y="747562"/>
                </a:lnTo>
                <a:lnTo>
                  <a:pt x="747641" y="796691"/>
                </a:lnTo>
                <a:lnTo>
                  <a:pt x="691472" y="837852"/>
                </a:lnTo>
                <a:lnTo>
                  <a:pt x="629193" y="870112"/>
                </a:lnTo>
                <a:lnTo>
                  <a:pt x="561737" y="892539"/>
                </a:lnTo>
                <a:lnTo>
                  <a:pt x="490034" y="904199"/>
                </a:lnTo>
                <a:lnTo>
                  <a:pt x="452881" y="905700"/>
                </a:lnTo>
                <a:lnTo>
                  <a:pt x="415746" y="904199"/>
                </a:lnTo>
                <a:lnTo>
                  <a:pt x="344067" y="892539"/>
                </a:lnTo>
                <a:lnTo>
                  <a:pt x="276623" y="870112"/>
                </a:lnTo>
                <a:lnTo>
                  <a:pt x="214348" y="837852"/>
                </a:lnTo>
                <a:lnTo>
                  <a:pt x="158174" y="796691"/>
                </a:lnTo>
                <a:lnTo>
                  <a:pt x="109035" y="747562"/>
                </a:lnTo>
                <a:lnTo>
                  <a:pt x="67865" y="691397"/>
                </a:lnTo>
                <a:lnTo>
                  <a:pt x="35597" y="629130"/>
                </a:lnTo>
                <a:lnTo>
                  <a:pt x="13165" y="561692"/>
                </a:lnTo>
                <a:lnTo>
                  <a:pt x="1501" y="490017"/>
                </a:lnTo>
                <a:lnTo>
                  <a:pt x="0" y="452881"/>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9" name="object 9"/>
          <p:cNvSpPr txBox="1"/>
          <p:nvPr/>
        </p:nvSpPr>
        <p:spPr>
          <a:xfrm>
            <a:off x="5149850" y="5384800"/>
            <a:ext cx="539750" cy="185738"/>
          </a:xfrm>
          <a:prstGeom prst="rect">
            <a:avLst/>
          </a:prstGeom>
        </p:spPr>
        <p:txBody>
          <a:bodyPr lIns="0" tIns="0" rIns="0" bIns="0">
            <a:spAutoFit/>
          </a:bodyPr>
          <a:lstStyle/>
          <a:p>
            <a:pPr marL="12700">
              <a:defRPr/>
            </a:pPr>
            <a:r>
              <a:rPr sz="1250" i="1" spc="170" dirty="0">
                <a:solidFill>
                  <a:srgbClr val="3333FF"/>
                </a:solidFill>
                <a:latin typeface="Arial"/>
                <a:cs typeface="Arial"/>
              </a:rPr>
              <a:t>r</a:t>
            </a:r>
            <a:r>
              <a:rPr sz="1250" i="1" spc="-70" dirty="0">
                <a:solidFill>
                  <a:srgbClr val="3333FF"/>
                </a:solidFill>
                <a:latin typeface="Arial"/>
                <a:cs typeface="Arial"/>
              </a:rPr>
              <a:t>u</a:t>
            </a:r>
            <a:r>
              <a:rPr sz="1250" i="1" spc="-75" dirty="0">
                <a:solidFill>
                  <a:srgbClr val="3333FF"/>
                </a:solidFill>
                <a:latin typeface="Arial"/>
                <a:cs typeface="Arial"/>
              </a:rPr>
              <a:t>nn</a:t>
            </a:r>
            <a:r>
              <a:rPr sz="1250" i="1" spc="-10" dirty="0">
                <a:solidFill>
                  <a:srgbClr val="3333FF"/>
                </a:solidFill>
                <a:latin typeface="Arial"/>
                <a:cs typeface="Arial"/>
              </a:rPr>
              <a:t>in</a:t>
            </a:r>
            <a:r>
              <a:rPr sz="1250" i="1" spc="-60" dirty="0">
                <a:solidFill>
                  <a:srgbClr val="3333FF"/>
                </a:solidFill>
                <a:latin typeface="Arial"/>
                <a:cs typeface="Arial"/>
              </a:rPr>
              <a:t>g</a:t>
            </a:r>
            <a:endParaRPr sz="1250">
              <a:latin typeface="Arial"/>
              <a:cs typeface="Arial"/>
            </a:endParaRPr>
          </a:p>
        </p:txBody>
      </p:sp>
      <p:sp>
        <p:nvSpPr>
          <p:cNvPr id="1482761" name="object 10"/>
          <p:cNvSpPr>
            <a:spLocks noChangeArrowheads="1"/>
          </p:cNvSpPr>
          <p:nvPr/>
        </p:nvSpPr>
        <p:spPr bwMode="auto">
          <a:xfrm>
            <a:off x="2662238" y="5006975"/>
            <a:ext cx="1000125" cy="998538"/>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2762" name="object 11"/>
          <p:cNvSpPr>
            <a:spLocks/>
          </p:cNvSpPr>
          <p:nvPr/>
        </p:nvSpPr>
        <p:spPr bwMode="auto">
          <a:xfrm>
            <a:off x="2709863" y="5030788"/>
            <a:ext cx="904875" cy="906462"/>
          </a:xfrm>
          <a:custGeom>
            <a:avLst/>
            <a:gdLst>
              <a:gd name="T0" fmla="*/ 0 w 906145"/>
              <a:gd name="T1" fmla="*/ 453356 h 906145"/>
              <a:gd name="T2" fmla="*/ 5901 w 906145"/>
              <a:gd name="T3" fmla="*/ 379834 h 906145"/>
              <a:gd name="T4" fmla="*/ 22985 w 906145"/>
              <a:gd name="T5" fmla="*/ 310082 h 906145"/>
              <a:gd name="T6" fmla="*/ 50323 w 906145"/>
              <a:gd name="T7" fmla="*/ 245039 h 906145"/>
              <a:gd name="T8" fmla="*/ 86993 w 906145"/>
              <a:gd name="T9" fmla="*/ 185635 h 906145"/>
              <a:gd name="T10" fmla="*/ 132062 w 906145"/>
              <a:gd name="T11" fmla="*/ 132805 h 906145"/>
              <a:gd name="T12" fmla="*/ 184607 w 906145"/>
              <a:gd name="T13" fmla="*/ 87489 h 906145"/>
              <a:gd name="T14" fmla="*/ 243697 w 906145"/>
              <a:gd name="T15" fmla="*/ 50614 h 906145"/>
              <a:gd name="T16" fmla="*/ 308409 w 906145"/>
              <a:gd name="T17" fmla="*/ 23117 h 906145"/>
              <a:gd name="T18" fmla="*/ 377812 w 906145"/>
              <a:gd name="T19" fmla="*/ 5934 h 906145"/>
              <a:gd name="T20" fmla="*/ 450979 w 906145"/>
              <a:gd name="T21" fmla="*/ 0 h 906145"/>
              <a:gd name="T22" fmla="*/ 487958 w 906145"/>
              <a:gd name="T23" fmla="*/ 1504 h 906145"/>
              <a:gd name="T24" fmla="*/ 559330 w 906145"/>
              <a:gd name="T25" fmla="*/ 13180 h 906145"/>
              <a:gd name="T26" fmla="*/ 626478 w 906145"/>
              <a:gd name="T27" fmla="*/ 35633 h 906145"/>
              <a:gd name="T28" fmla="*/ 688476 w 906145"/>
              <a:gd name="T29" fmla="*/ 67937 h 906145"/>
              <a:gd name="T30" fmla="*/ 744396 w 906145"/>
              <a:gd name="T31" fmla="*/ 109149 h 906145"/>
              <a:gd name="T32" fmla="*/ 793310 w 906145"/>
              <a:gd name="T33" fmla="*/ 158339 h 906145"/>
              <a:gd name="T34" fmla="*/ 834289 w 906145"/>
              <a:gd name="T35" fmla="*/ 214573 h 906145"/>
              <a:gd name="T36" fmla="*/ 866406 w 906145"/>
              <a:gd name="T37" fmla="*/ 276914 h 906145"/>
              <a:gd name="T38" fmla="*/ 888732 w 906145"/>
              <a:gd name="T39" fmla="*/ 344427 h 906145"/>
              <a:gd name="T40" fmla="*/ 900340 w 906145"/>
              <a:gd name="T41" fmla="*/ 416182 h 906145"/>
              <a:gd name="T42" fmla="*/ 901834 w 906145"/>
              <a:gd name="T43" fmla="*/ 453356 h 906145"/>
              <a:gd name="T44" fmla="*/ 900340 w 906145"/>
              <a:gd name="T45" fmla="*/ 490542 h 906145"/>
              <a:gd name="T46" fmla="*/ 888732 w 906145"/>
              <a:gd name="T47" fmla="*/ 562312 h 906145"/>
              <a:gd name="T48" fmla="*/ 866406 w 906145"/>
              <a:gd name="T49" fmla="*/ 629834 h 906145"/>
              <a:gd name="T50" fmla="*/ 834289 w 906145"/>
              <a:gd name="T51" fmla="*/ 692179 h 906145"/>
              <a:gd name="T52" fmla="*/ 793310 w 906145"/>
              <a:gd name="T53" fmla="*/ 748412 h 906145"/>
              <a:gd name="T54" fmla="*/ 744396 w 906145"/>
              <a:gd name="T55" fmla="*/ 797597 h 906145"/>
              <a:gd name="T56" fmla="*/ 688476 w 906145"/>
              <a:gd name="T57" fmla="*/ 838804 h 906145"/>
              <a:gd name="T58" fmla="*/ 626478 w 906145"/>
              <a:gd name="T59" fmla="*/ 871101 h 906145"/>
              <a:gd name="T60" fmla="*/ 559330 w 906145"/>
              <a:gd name="T61" fmla="*/ 893551 h 906145"/>
              <a:gd name="T62" fmla="*/ 487958 w 906145"/>
              <a:gd name="T63" fmla="*/ 905224 h 906145"/>
              <a:gd name="T64" fmla="*/ 450979 w 906145"/>
              <a:gd name="T65" fmla="*/ 906727 h 906145"/>
              <a:gd name="T66" fmla="*/ 413983 w 906145"/>
              <a:gd name="T67" fmla="*/ 905224 h 906145"/>
              <a:gd name="T68" fmla="*/ 342582 w 906145"/>
              <a:gd name="T69" fmla="*/ 893551 h 906145"/>
              <a:gd name="T70" fmla="*/ 275408 w 906145"/>
              <a:gd name="T71" fmla="*/ 871101 h 906145"/>
              <a:gd name="T72" fmla="*/ 213392 w 906145"/>
              <a:gd name="T73" fmla="*/ 838804 h 906145"/>
              <a:gd name="T74" fmla="*/ 157458 w 906145"/>
              <a:gd name="T75" fmla="*/ 797597 h 906145"/>
              <a:gd name="T76" fmla="*/ 108535 w 906145"/>
              <a:gd name="T77" fmla="*/ 748412 h 906145"/>
              <a:gd name="T78" fmla="*/ 67550 w 906145"/>
              <a:gd name="T79" fmla="*/ 692179 h 906145"/>
              <a:gd name="T80" fmla="*/ 35429 w 906145"/>
              <a:gd name="T81" fmla="*/ 629834 h 906145"/>
              <a:gd name="T82" fmla="*/ 13103 w 906145"/>
              <a:gd name="T83" fmla="*/ 562312 h 906145"/>
              <a:gd name="T84" fmla="*/ 1494 w 906145"/>
              <a:gd name="T85" fmla="*/ 490542 h 906145"/>
              <a:gd name="T86" fmla="*/ 0 w 906145"/>
              <a:gd name="T87" fmla="*/ 453356 h 90614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06145" h="906145">
                <a:moveTo>
                  <a:pt x="0" y="452881"/>
                </a:moveTo>
                <a:lnTo>
                  <a:pt x="5925" y="379435"/>
                </a:lnTo>
                <a:lnTo>
                  <a:pt x="23081" y="309758"/>
                </a:lnTo>
                <a:lnTo>
                  <a:pt x="50536" y="244781"/>
                </a:lnTo>
                <a:lnTo>
                  <a:pt x="87359" y="185440"/>
                </a:lnTo>
                <a:lnTo>
                  <a:pt x="132619" y="132667"/>
                </a:lnTo>
                <a:lnTo>
                  <a:pt x="185385" y="87396"/>
                </a:lnTo>
                <a:lnTo>
                  <a:pt x="244725" y="50560"/>
                </a:lnTo>
                <a:lnTo>
                  <a:pt x="309709" y="23093"/>
                </a:lnTo>
                <a:lnTo>
                  <a:pt x="379405" y="5928"/>
                </a:lnTo>
                <a:lnTo>
                  <a:pt x="452881" y="0"/>
                </a:lnTo>
                <a:lnTo>
                  <a:pt x="490016" y="1501"/>
                </a:lnTo>
                <a:lnTo>
                  <a:pt x="561688" y="13165"/>
                </a:lnTo>
                <a:lnTo>
                  <a:pt x="629120" y="35597"/>
                </a:lnTo>
                <a:lnTo>
                  <a:pt x="691379" y="67865"/>
                </a:lnTo>
                <a:lnTo>
                  <a:pt x="747535" y="109035"/>
                </a:lnTo>
                <a:lnTo>
                  <a:pt x="796655" y="158174"/>
                </a:lnTo>
                <a:lnTo>
                  <a:pt x="837807" y="214348"/>
                </a:lnTo>
                <a:lnTo>
                  <a:pt x="870059" y="276623"/>
                </a:lnTo>
                <a:lnTo>
                  <a:pt x="892479" y="344067"/>
                </a:lnTo>
                <a:lnTo>
                  <a:pt x="904136" y="415746"/>
                </a:lnTo>
                <a:lnTo>
                  <a:pt x="905637" y="452881"/>
                </a:lnTo>
                <a:lnTo>
                  <a:pt x="904136" y="490028"/>
                </a:lnTo>
                <a:lnTo>
                  <a:pt x="892479" y="561721"/>
                </a:lnTo>
                <a:lnTo>
                  <a:pt x="870059" y="629174"/>
                </a:lnTo>
                <a:lnTo>
                  <a:pt x="837807" y="691453"/>
                </a:lnTo>
                <a:lnTo>
                  <a:pt x="796655" y="747626"/>
                </a:lnTo>
                <a:lnTo>
                  <a:pt x="747535" y="796760"/>
                </a:lnTo>
                <a:lnTo>
                  <a:pt x="691379" y="837925"/>
                </a:lnTo>
                <a:lnTo>
                  <a:pt x="629120" y="870187"/>
                </a:lnTo>
                <a:lnTo>
                  <a:pt x="561688" y="892615"/>
                </a:lnTo>
                <a:lnTo>
                  <a:pt x="490016" y="904275"/>
                </a:lnTo>
                <a:lnTo>
                  <a:pt x="452881" y="905776"/>
                </a:lnTo>
                <a:lnTo>
                  <a:pt x="415729" y="904275"/>
                </a:lnTo>
                <a:lnTo>
                  <a:pt x="344026" y="892615"/>
                </a:lnTo>
                <a:lnTo>
                  <a:pt x="276570" y="870187"/>
                </a:lnTo>
                <a:lnTo>
                  <a:pt x="214291" y="837925"/>
                </a:lnTo>
                <a:lnTo>
                  <a:pt x="158122" y="796760"/>
                </a:lnTo>
                <a:lnTo>
                  <a:pt x="108993" y="747626"/>
                </a:lnTo>
                <a:lnTo>
                  <a:pt x="67835" y="691453"/>
                </a:lnTo>
                <a:lnTo>
                  <a:pt x="35579" y="629174"/>
                </a:lnTo>
                <a:lnTo>
                  <a:pt x="13157" y="561721"/>
                </a:lnTo>
                <a:lnTo>
                  <a:pt x="1500" y="490028"/>
                </a:lnTo>
                <a:lnTo>
                  <a:pt x="0" y="452881"/>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2" name="object 12"/>
          <p:cNvSpPr txBox="1"/>
          <p:nvPr/>
        </p:nvSpPr>
        <p:spPr>
          <a:xfrm>
            <a:off x="2973388" y="5394325"/>
            <a:ext cx="430212" cy="185738"/>
          </a:xfrm>
          <a:prstGeom prst="rect">
            <a:avLst/>
          </a:prstGeom>
        </p:spPr>
        <p:txBody>
          <a:bodyPr lIns="0" tIns="0" rIns="0" bIns="0">
            <a:spAutoFit/>
          </a:bodyPr>
          <a:lstStyle/>
          <a:p>
            <a:pPr marL="12700">
              <a:defRPr/>
            </a:pPr>
            <a:r>
              <a:rPr sz="1250" i="1" spc="170" dirty="0">
                <a:solidFill>
                  <a:srgbClr val="3333FF"/>
                </a:solidFill>
                <a:latin typeface="Arial"/>
                <a:cs typeface="Arial"/>
              </a:rPr>
              <a:t>r</a:t>
            </a:r>
            <a:r>
              <a:rPr sz="1250" i="1" spc="-40" dirty="0">
                <a:solidFill>
                  <a:srgbClr val="3333FF"/>
                </a:solidFill>
                <a:latin typeface="Arial"/>
                <a:cs typeface="Arial"/>
              </a:rPr>
              <a:t>ead</a:t>
            </a:r>
            <a:r>
              <a:rPr sz="1250" i="1" spc="-5" dirty="0">
                <a:solidFill>
                  <a:srgbClr val="3333FF"/>
                </a:solidFill>
                <a:latin typeface="Arial"/>
                <a:cs typeface="Arial"/>
              </a:rPr>
              <a:t>y</a:t>
            </a:r>
            <a:endParaRPr sz="1250">
              <a:latin typeface="Arial"/>
              <a:cs typeface="Arial"/>
            </a:endParaRPr>
          </a:p>
        </p:txBody>
      </p:sp>
      <p:sp>
        <p:nvSpPr>
          <p:cNvPr id="1482764" name="object 13"/>
          <p:cNvSpPr>
            <a:spLocks noChangeArrowheads="1"/>
          </p:cNvSpPr>
          <p:nvPr/>
        </p:nvSpPr>
        <p:spPr bwMode="auto">
          <a:xfrm>
            <a:off x="4581525" y="4054475"/>
            <a:ext cx="862013" cy="1103313"/>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2765" name="object 14"/>
          <p:cNvSpPr>
            <a:spLocks/>
          </p:cNvSpPr>
          <p:nvPr/>
        </p:nvSpPr>
        <p:spPr bwMode="auto">
          <a:xfrm>
            <a:off x="4702175" y="4154488"/>
            <a:ext cx="698500" cy="939800"/>
          </a:xfrm>
          <a:custGeom>
            <a:avLst/>
            <a:gdLst>
              <a:gd name="T0" fmla="*/ 14973 w 699770"/>
              <a:gd name="T1" fmla="*/ 20270 h 939800"/>
              <a:gd name="T2" fmla="*/ 16355 w 699770"/>
              <a:gd name="T3" fmla="*/ 32758 h 939800"/>
              <a:gd name="T4" fmla="*/ 685609 w 699770"/>
              <a:gd name="T5" fmla="*/ 939800 h 939800"/>
              <a:gd name="T6" fmla="*/ 695714 w 699770"/>
              <a:gd name="T7" fmla="*/ 932180 h 939800"/>
              <a:gd name="T8" fmla="*/ 26588 w 699770"/>
              <a:gd name="T9" fmla="*/ 25267 h 939800"/>
              <a:gd name="T10" fmla="*/ 14973 w 699770"/>
              <a:gd name="T11" fmla="*/ 20270 h 939800"/>
              <a:gd name="T12" fmla="*/ 0 w 699770"/>
              <a:gd name="T13" fmla="*/ 0 h 939800"/>
              <a:gd name="T14" fmla="*/ 11242 w 699770"/>
              <a:gd name="T15" fmla="*/ 101981 h 939800"/>
              <a:gd name="T16" fmla="*/ 14400 w 699770"/>
              <a:gd name="T17" fmla="*/ 104521 h 939800"/>
              <a:gd name="T18" fmla="*/ 21345 w 699770"/>
              <a:gd name="T19" fmla="*/ 103759 h 939800"/>
              <a:gd name="T20" fmla="*/ 23873 w 699770"/>
              <a:gd name="T21" fmla="*/ 100584 h 939800"/>
              <a:gd name="T22" fmla="*/ 16355 w 699770"/>
              <a:gd name="T23" fmla="*/ 32758 h 939800"/>
              <a:gd name="T24" fmla="*/ 2400 w 699770"/>
              <a:gd name="T25" fmla="*/ 13843 h 939800"/>
              <a:gd name="T26" fmla="*/ 12631 w 699770"/>
              <a:gd name="T27" fmla="*/ 6350 h 939800"/>
              <a:gd name="T28" fmla="*/ 14770 w 699770"/>
              <a:gd name="T29" fmla="*/ 6350 h 939800"/>
              <a:gd name="T30" fmla="*/ 0 w 699770"/>
              <a:gd name="T31" fmla="*/ 0 h 939800"/>
              <a:gd name="T32" fmla="*/ 14770 w 699770"/>
              <a:gd name="T33" fmla="*/ 6350 h 939800"/>
              <a:gd name="T34" fmla="*/ 12631 w 699770"/>
              <a:gd name="T35" fmla="*/ 6350 h 939800"/>
              <a:gd name="T36" fmla="*/ 26588 w 699770"/>
              <a:gd name="T37" fmla="*/ 25267 h 939800"/>
              <a:gd name="T38" fmla="*/ 88922 w 699770"/>
              <a:gd name="T39" fmla="*/ 52070 h 939800"/>
              <a:gd name="T40" fmla="*/ 92585 w 699770"/>
              <a:gd name="T41" fmla="*/ 50546 h 939800"/>
              <a:gd name="T42" fmla="*/ 93974 w 699770"/>
              <a:gd name="T43" fmla="*/ 47371 h 939800"/>
              <a:gd name="T44" fmla="*/ 95364 w 699770"/>
              <a:gd name="T45" fmla="*/ 44069 h 939800"/>
              <a:gd name="T46" fmla="*/ 93848 w 699770"/>
              <a:gd name="T47" fmla="*/ 40386 h 939800"/>
              <a:gd name="T48" fmla="*/ 90691 w 699770"/>
              <a:gd name="T49" fmla="*/ 38989 h 939800"/>
              <a:gd name="T50" fmla="*/ 14770 w 699770"/>
              <a:gd name="T51" fmla="*/ 6350 h 939800"/>
              <a:gd name="T52" fmla="*/ 12631 w 699770"/>
              <a:gd name="T53" fmla="*/ 6350 h 939800"/>
              <a:gd name="T54" fmla="*/ 2400 w 699770"/>
              <a:gd name="T55" fmla="*/ 13843 h 939800"/>
              <a:gd name="T56" fmla="*/ 16355 w 699770"/>
              <a:gd name="T57" fmla="*/ 32758 h 939800"/>
              <a:gd name="T58" fmla="*/ 14973 w 699770"/>
              <a:gd name="T59" fmla="*/ 20270 h 939800"/>
              <a:gd name="T60" fmla="*/ 5053 w 699770"/>
              <a:gd name="T61" fmla="*/ 16002 h 939800"/>
              <a:gd name="T62" fmla="*/ 13768 w 699770"/>
              <a:gd name="T63" fmla="*/ 9398 h 939800"/>
              <a:gd name="T64" fmla="*/ 14880 w 699770"/>
              <a:gd name="T65" fmla="*/ 9398 h 939800"/>
              <a:gd name="T66" fmla="*/ 12631 w 699770"/>
              <a:gd name="T67" fmla="*/ 6350 h 939800"/>
              <a:gd name="T68" fmla="*/ 14880 w 699770"/>
              <a:gd name="T69" fmla="*/ 9398 h 939800"/>
              <a:gd name="T70" fmla="*/ 13768 w 699770"/>
              <a:gd name="T71" fmla="*/ 9398 h 939800"/>
              <a:gd name="T72" fmla="*/ 14973 w 699770"/>
              <a:gd name="T73" fmla="*/ 20270 h 939800"/>
              <a:gd name="T74" fmla="*/ 26588 w 699770"/>
              <a:gd name="T75" fmla="*/ 25267 h 939800"/>
              <a:gd name="T76" fmla="*/ 14880 w 699770"/>
              <a:gd name="T77" fmla="*/ 9398 h 939800"/>
              <a:gd name="T78" fmla="*/ 13768 w 699770"/>
              <a:gd name="T79" fmla="*/ 9398 h 939800"/>
              <a:gd name="T80" fmla="*/ 5053 w 699770"/>
              <a:gd name="T81" fmla="*/ 16002 h 939800"/>
              <a:gd name="T82" fmla="*/ 14973 w 699770"/>
              <a:gd name="T83" fmla="*/ 20270 h 939800"/>
              <a:gd name="T84" fmla="*/ 13768 w 699770"/>
              <a:gd name="T85" fmla="*/ 9398 h 9398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99770" h="939800">
                <a:moveTo>
                  <a:pt x="15054" y="20270"/>
                </a:moveTo>
                <a:lnTo>
                  <a:pt x="16445" y="32758"/>
                </a:lnTo>
                <a:lnTo>
                  <a:pt x="689356" y="939800"/>
                </a:lnTo>
                <a:lnTo>
                  <a:pt x="699516" y="932180"/>
                </a:lnTo>
                <a:lnTo>
                  <a:pt x="26733" y="25267"/>
                </a:lnTo>
                <a:lnTo>
                  <a:pt x="15054" y="20270"/>
                </a:lnTo>
                <a:close/>
              </a:path>
              <a:path w="699770" h="939800">
                <a:moveTo>
                  <a:pt x="0" y="0"/>
                </a:moveTo>
                <a:lnTo>
                  <a:pt x="11303" y="101981"/>
                </a:lnTo>
                <a:lnTo>
                  <a:pt x="14478" y="104521"/>
                </a:lnTo>
                <a:lnTo>
                  <a:pt x="21462" y="103759"/>
                </a:lnTo>
                <a:lnTo>
                  <a:pt x="24003" y="100584"/>
                </a:lnTo>
                <a:lnTo>
                  <a:pt x="16445" y="32758"/>
                </a:lnTo>
                <a:lnTo>
                  <a:pt x="2412" y="13843"/>
                </a:lnTo>
                <a:lnTo>
                  <a:pt x="12700" y="6350"/>
                </a:lnTo>
                <a:lnTo>
                  <a:pt x="14851" y="6350"/>
                </a:lnTo>
                <a:lnTo>
                  <a:pt x="0" y="0"/>
                </a:lnTo>
                <a:close/>
              </a:path>
              <a:path w="699770" h="939800">
                <a:moveTo>
                  <a:pt x="14851" y="6350"/>
                </a:moveTo>
                <a:lnTo>
                  <a:pt x="12700" y="6350"/>
                </a:lnTo>
                <a:lnTo>
                  <a:pt x="26733" y="25267"/>
                </a:lnTo>
                <a:lnTo>
                  <a:pt x="89408" y="52070"/>
                </a:lnTo>
                <a:lnTo>
                  <a:pt x="93091" y="50546"/>
                </a:lnTo>
                <a:lnTo>
                  <a:pt x="94487" y="47371"/>
                </a:lnTo>
                <a:lnTo>
                  <a:pt x="95885" y="44069"/>
                </a:lnTo>
                <a:lnTo>
                  <a:pt x="94361" y="40386"/>
                </a:lnTo>
                <a:lnTo>
                  <a:pt x="91186" y="38989"/>
                </a:lnTo>
                <a:lnTo>
                  <a:pt x="14851" y="6350"/>
                </a:lnTo>
                <a:close/>
              </a:path>
              <a:path w="699770" h="939800">
                <a:moveTo>
                  <a:pt x="12700" y="6350"/>
                </a:moveTo>
                <a:lnTo>
                  <a:pt x="2412" y="13843"/>
                </a:lnTo>
                <a:lnTo>
                  <a:pt x="16445" y="32758"/>
                </a:lnTo>
                <a:lnTo>
                  <a:pt x="15054" y="20270"/>
                </a:lnTo>
                <a:lnTo>
                  <a:pt x="5080" y="16002"/>
                </a:lnTo>
                <a:lnTo>
                  <a:pt x="13843" y="9398"/>
                </a:lnTo>
                <a:lnTo>
                  <a:pt x="14961" y="9398"/>
                </a:lnTo>
                <a:lnTo>
                  <a:pt x="12700" y="6350"/>
                </a:lnTo>
                <a:close/>
              </a:path>
              <a:path w="699770" h="939800">
                <a:moveTo>
                  <a:pt x="14961" y="9398"/>
                </a:moveTo>
                <a:lnTo>
                  <a:pt x="13843" y="9398"/>
                </a:lnTo>
                <a:lnTo>
                  <a:pt x="15054" y="20270"/>
                </a:lnTo>
                <a:lnTo>
                  <a:pt x="26733" y="25267"/>
                </a:lnTo>
                <a:lnTo>
                  <a:pt x="14961" y="9398"/>
                </a:lnTo>
                <a:close/>
              </a:path>
              <a:path w="699770" h="939800">
                <a:moveTo>
                  <a:pt x="13843" y="9398"/>
                </a:moveTo>
                <a:lnTo>
                  <a:pt x="5080" y="16002"/>
                </a:lnTo>
                <a:lnTo>
                  <a:pt x="15054" y="20270"/>
                </a:lnTo>
                <a:lnTo>
                  <a:pt x="13843" y="939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2766" name="object 15"/>
          <p:cNvSpPr>
            <a:spLocks noChangeArrowheads="1"/>
          </p:cNvSpPr>
          <p:nvPr/>
        </p:nvSpPr>
        <p:spPr bwMode="auto">
          <a:xfrm>
            <a:off x="3040063" y="4129088"/>
            <a:ext cx="803275" cy="1042987"/>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2767" name="object 16"/>
          <p:cNvSpPr>
            <a:spLocks/>
          </p:cNvSpPr>
          <p:nvPr/>
        </p:nvSpPr>
        <p:spPr bwMode="auto">
          <a:xfrm>
            <a:off x="3162300" y="4151313"/>
            <a:ext cx="639763" cy="879475"/>
          </a:xfrm>
          <a:custGeom>
            <a:avLst/>
            <a:gdLst>
              <a:gd name="T0" fmla="*/ 13228 w 639445"/>
              <a:gd name="T1" fmla="*/ 774573 h 879475"/>
              <a:gd name="T2" fmla="*/ 10175 w 639445"/>
              <a:gd name="T3" fmla="*/ 777113 h 879475"/>
              <a:gd name="T4" fmla="*/ 9667 w 639445"/>
              <a:gd name="T5" fmla="*/ 781938 h 879475"/>
              <a:gd name="T6" fmla="*/ 0 w 639445"/>
              <a:gd name="T7" fmla="*/ 879220 h 879475"/>
              <a:gd name="T8" fmla="*/ 14703 w 639445"/>
              <a:gd name="T9" fmla="*/ 872744 h 879475"/>
              <a:gd name="T10" fmla="*/ 12591 w 639445"/>
              <a:gd name="T11" fmla="*/ 872744 h 879475"/>
              <a:gd name="T12" fmla="*/ 2289 w 639445"/>
              <a:gd name="T13" fmla="*/ 865377 h 879475"/>
              <a:gd name="T14" fmla="*/ 16068 w 639445"/>
              <a:gd name="T15" fmla="*/ 846377 h 879475"/>
              <a:gd name="T16" fmla="*/ 22512 w 639445"/>
              <a:gd name="T17" fmla="*/ 781938 h 879475"/>
              <a:gd name="T18" fmla="*/ 22893 w 639445"/>
              <a:gd name="T19" fmla="*/ 778382 h 879475"/>
              <a:gd name="T20" fmla="*/ 20223 w 639445"/>
              <a:gd name="T21" fmla="*/ 775334 h 879475"/>
              <a:gd name="T22" fmla="*/ 13228 w 639445"/>
              <a:gd name="T23" fmla="*/ 774573 h 879475"/>
              <a:gd name="T24" fmla="*/ 16068 w 639445"/>
              <a:gd name="T25" fmla="*/ 846377 h 879475"/>
              <a:gd name="T26" fmla="*/ 2289 w 639445"/>
              <a:gd name="T27" fmla="*/ 865377 h 879475"/>
              <a:gd name="T28" fmla="*/ 12591 w 639445"/>
              <a:gd name="T29" fmla="*/ 872744 h 879475"/>
              <a:gd name="T30" fmla="*/ 14801 w 639445"/>
              <a:gd name="T31" fmla="*/ 869695 h 879475"/>
              <a:gd name="T32" fmla="*/ 13737 w 639445"/>
              <a:gd name="T33" fmla="*/ 869695 h 879475"/>
              <a:gd name="T34" fmla="*/ 4831 w 639445"/>
              <a:gd name="T35" fmla="*/ 863219 h 879475"/>
              <a:gd name="T36" fmla="*/ 14822 w 639445"/>
              <a:gd name="T37" fmla="*/ 858827 h 879475"/>
              <a:gd name="T38" fmla="*/ 16068 w 639445"/>
              <a:gd name="T39" fmla="*/ 846377 h 879475"/>
              <a:gd name="T40" fmla="*/ 88905 w 639445"/>
              <a:gd name="T41" fmla="*/ 826134 h 879475"/>
              <a:gd name="T42" fmla="*/ 85727 w 639445"/>
              <a:gd name="T43" fmla="*/ 827658 h 879475"/>
              <a:gd name="T44" fmla="*/ 26364 w 639445"/>
              <a:gd name="T45" fmla="*/ 853753 h 879475"/>
              <a:gd name="T46" fmla="*/ 12591 w 639445"/>
              <a:gd name="T47" fmla="*/ 872744 h 879475"/>
              <a:gd name="T48" fmla="*/ 14703 w 639445"/>
              <a:gd name="T49" fmla="*/ 872744 h 879475"/>
              <a:gd name="T50" fmla="*/ 93994 w 639445"/>
              <a:gd name="T51" fmla="*/ 837819 h 879475"/>
              <a:gd name="T52" fmla="*/ 95518 w 639445"/>
              <a:gd name="T53" fmla="*/ 834008 h 879475"/>
              <a:gd name="T54" fmla="*/ 92720 w 639445"/>
              <a:gd name="T55" fmla="*/ 827658 h 879475"/>
              <a:gd name="T56" fmla="*/ 88905 w 639445"/>
              <a:gd name="T57" fmla="*/ 826134 h 879475"/>
              <a:gd name="T58" fmla="*/ 14822 w 639445"/>
              <a:gd name="T59" fmla="*/ 858827 h 879475"/>
              <a:gd name="T60" fmla="*/ 4831 w 639445"/>
              <a:gd name="T61" fmla="*/ 863219 h 879475"/>
              <a:gd name="T62" fmla="*/ 13737 w 639445"/>
              <a:gd name="T63" fmla="*/ 869695 h 879475"/>
              <a:gd name="T64" fmla="*/ 14822 w 639445"/>
              <a:gd name="T65" fmla="*/ 858827 h 879475"/>
              <a:gd name="T66" fmla="*/ 26364 w 639445"/>
              <a:gd name="T67" fmla="*/ 853753 h 879475"/>
              <a:gd name="T68" fmla="*/ 14822 w 639445"/>
              <a:gd name="T69" fmla="*/ 858827 h 879475"/>
              <a:gd name="T70" fmla="*/ 13737 w 639445"/>
              <a:gd name="T71" fmla="*/ 869695 h 879475"/>
              <a:gd name="T72" fmla="*/ 14801 w 639445"/>
              <a:gd name="T73" fmla="*/ 869695 h 879475"/>
              <a:gd name="T74" fmla="*/ 26364 w 639445"/>
              <a:gd name="T75" fmla="*/ 853753 h 879475"/>
              <a:gd name="T76" fmla="*/ 629843 w 639445"/>
              <a:gd name="T77" fmla="*/ 0 h 879475"/>
              <a:gd name="T78" fmla="*/ 16068 w 639445"/>
              <a:gd name="T79" fmla="*/ 846377 h 879475"/>
              <a:gd name="T80" fmla="*/ 14822 w 639445"/>
              <a:gd name="T81" fmla="*/ 858827 h 879475"/>
              <a:gd name="T82" fmla="*/ 26364 w 639445"/>
              <a:gd name="T83" fmla="*/ 853753 h 879475"/>
              <a:gd name="T84" fmla="*/ 640145 w 639445"/>
              <a:gd name="T85" fmla="*/ 7493 h 879475"/>
              <a:gd name="T86" fmla="*/ 629843 w 639445"/>
              <a:gd name="T87" fmla="*/ 0 h 87947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9445" h="879475">
                <a:moveTo>
                  <a:pt x="13207" y="774573"/>
                </a:moveTo>
                <a:lnTo>
                  <a:pt x="10160" y="777113"/>
                </a:lnTo>
                <a:lnTo>
                  <a:pt x="9652" y="781938"/>
                </a:lnTo>
                <a:lnTo>
                  <a:pt x="0" y="879220"/>
                </a:lnTo>
                <a:lnTo>
                  <a:pt x="14682" y="872744"/>
                </a:lnTo>
                <a:lnTo>
                  <a:pt x="12573" y="872744"/>
                </a:lnTo>
                <a:lnTo>
                  <a:pt x="2286" y="865377"/>
                </a:lnTo>
                <a:lnTo>
                  <a:pt x="16044" y="846377"/>
                </a:lnTo>
                <a:lnTo>
                  <a:pt x="22479" y="781938"/>
                </a:lnTo>
                <a:lnTo>
                  <a:pt x="22860" y="778382"/>
                </a:lnTo>
                <a:lnTo>
                  <a:pt x="20193" y="775334"/>
                </a:lnTo>
                <a:lnTo>
                  <a:pt x="13207" y="774573"/>
                </a:lnTo>
                <a:close/>
              </a:path>
              <a:path w="639445" h="879475">
                <a:moveTo>
                  <a:pt x="16044" y="846377"/>
                </a:moveTo>
                <a:lnTo>
                  <a:pt x="2286" y="865377"/>
                </a:lnTo>
                <a:lnTo>
                  <a:pt x="12573" y="872744"/>
                </a:lnTo>
                <a:lnTo>
                  <a:pt x="14780" y="869695"/>
                </a:lnTo>
                <a:lnTo>
                  <a:pt x="13716" y="869695"/>
                </a:lnTo>
                <a:lnTo>
                  <a:pt x="4825" y="863219"/>
                </a:lnTo>
                <a:lnTo>
                  <a:pt x="14801" y="858827"/>
                </a:lnTo>
                <a:lnTo>
                  <a:pt x="16044" y="846377"/>
                </a:lnTo>
                <a:close/>
              </a:path>
              <a:path w="639445" h="879475">
                <a:moveTo>
                  <a:pt x="88773" y="826134"/>
                </a:moveTo>
                <a:lnTo>
                  <a:pt x="85598" y="827658"/>
                </a:lnTo>
                <a:lnTo>
                  <a:pt x="26325" y="853753"/>
                </a:lnTo>
                <a:lnTo>
                  <a:pt x="12573" y="872744"/>
                </a:lnTo>
                <a:lnTo>
                  <a:pt x="14682" y="872744"/>
                </a:lnTo>
                <a:lnTo>
                  <a:pt x="93853" y="837819"/>
                </a:lnTo>
                <a:lnTo>
                  <a:pt x="95377" y="834008"/>
                </a:lnTo>
                <a:lnTo>
                  <a:pt x="92582" y="827658"/>
                </a:lnTo>
                <a:lnTo>
                  <a:pt x="88773" y="826134"/>
                </a:lnTo>
                <a:close/>
              </a:path>
              <a:path w="639445" h="879475">
                <a:moveTo>
                  <a:pt x="14801" y="858827"/>
                </a:moveTo>
                <a:lnTo>
                  <a:pt x="4825" y="863219"/>
                </a:lnTo>
                <a:lnTo>
                  <a:pt x="13716" y="869695"/>
                </a:lnTo>
                <a:lnTo>
                  <a:pt x="14801" y="858827"/>
                </a:lnTo>
                <a:close/>
              </a:path>
              <a:path w="639445" h="879475">
                <a:moveTo>
                  <a:pt x="26325" y="853753"/>
                </a:moveTo>
                <a:lnTo>
                  <a:pt x="14801" y="858827"/>
                </a:lnTo>
                <a:lnTo>
                  <a:pt x="13716" y="869695"/>
                </a:lnTo>
                <a:lnTo>
                  <a:pt x="14780" y="869695"/>
                </a:lnTo>
                <a:lnTo>
                  <a:pt x="26325" y="853753"/>
                </a:lnTo>
                <a:close/>
              </a:path>
              <a:path w="639445" h="879475">
                <a:moveTo>
                  <a:pt x="628904" y="0"/>
                </a:moveTo>
                <a:lnTo>
                  <a:pt x="16044" y="846377"/>
                </a:lnTo>
                <a:lnTo>
                  <a:pt x="14801" y="858827"/>
                </a:lnTo>
                <a:lnTo>
                  <a:pt x="26325" y="853753"/>
                </a:lnTo>
                <a:lnTo>
                  <a:pt x="639191" y="7493"/>
                </a:lnTo>
                <a:lnTo>
                  <a:pt x="62890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2768" name="object 17"/>
          <p:cNvSpPr>
            <a:spLocks noChangeArrowheads="1"/>
          </p:cNvSpPr>
          <p:nvPr/>
        </p:nvSpPr>
        <p:spPr bwMode="auto">
          <a:xfrm>
            <a:off x="3571875" y="5291138"/>
            <a:ext cx="1552575" cy="242887"/>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2769" name="object 18"/>
          <p:cNvSpPr>
            <a:spLocks/>
          </p:cNvSpPr>
          <p:nvPr/>
        </p:nvSpPr>
        <p:spPr bwMode="auto">
          <a:xfrm>
            <a:off x="3614738" y="5340350"/>
            <a:ext cx="1389062" cy="104775"/>
          </a:xfrm>
          <a:custGeom>
            <a:avLst/>
            <a:gdLst>
              <a:gd name="T0" fmla="*/ 1299461 w 1389379"/>
              <a:gd name="T1" fmla="*/ 0 h 103504"/>
              <a:gd name="T2" fmla="*/ 1295527 w 1389379"/>
              <a:gd name="T3" fmla="*/ 1053 h 103504"/>
              <a:gd name="T4" fmla="*/ 1291975 w 1389379"/>
              <a:gd name="T5" fmla="*/ 7375 h 103504"/>
              <a:gd name="T6" fmla="*/ 1292991 w 1389379"/>
              <a:gd name="T7" fmla="*/ 11460 h 103504"/>
              <a:gd name="T8" fmla="*/ 1351912 w 1389379"/>
              <a:gd name="T9" fmla="*/ 47139 h 103504"/>
              <a:gd name="T10" fmla="*/ 1375357 w 1389379"/>
              <a:gd name="T11" fmla="*/ 47160 h 103504"/>
              <a:gd name="T12" fmla="*/ 1375357 w 1389379"/>
              <a:gd name="T13" fmla="*/ 60334 h 103504"/>
              <a:gd name="T14" fmla="*/ 1351857 w 1389379"/>
              <a:gd name="T15" fmla="*/ 60334 h 103504"/>
              <a:gd name="T16" fmla="*/ 1295909 w 1389379"/>
              <a:gd name="T17" fmla="*/ 94058 h 103504"/>
              <a:gd name="T18" fmla="*/ 1292991 w 1389379"/>
              <a:gd name="T19" fmla="*/ 95902 h 103504"/>
              <a:gd name="T20" fmla="*/ 1291848 w 1389379"/>
              <a:gd name="T21" fmla="*/ 99987 h 103504"/>
              <a:gd name="T22" fmla="*/ 1293626 w 1389379"/>
              <a:gd name="T23" fmla="*/ 103148 h 103504"/>
              <a:gd name="T24" fmla="*/ 1295401 w 1389379"/>
              <a:gd name="T25" fmla="*/ 106178 h 103504"/>
              <a:gd name="T26" fmla="*/ 1299335 w 1389379"/>
              <a:gd name="T27" fmla="*/ 107232 h 103504"/>
              <a:gd name="T28" fmla="*/ 1302383 w 1389379"/>
              <a:gd name="T29" fmla="*/ 105520 h 103504"/>
              <a:gd name="T30" fmla="*/ 1377039 w 1389379"/>
              <a:gd name="T31" fmla="*/ 60334 h 103504"/>
              <a:gd name="T32" fmla="*/ 1375357 w 1389379"/>
              <a:gd name="T33" fmla="*/ 60334 h 103504"/>
              <a:gd name="T34" fmla="*/ 1377076 w 1389379"/>
              <a:gd name="T35" fmla="*/ 60313 h 103504"/>
              <a:gd name="T36" fmla="*/ 1387921 w 1389379"/>
              <a:gd name="T37" fmla="*/ 53747 h 103504"/>
              <a:gd name="T38" fmla="*/ 1302383 w 1389379"/>
              <a:gd name="T39" fmla="*/ 1843 h 103504"/>
              <a:gd name="T40" fmla="*/ 1299461 w 1389379"/>
              <a:gd name="T41" fmla="*/ 0 h 103504"/>
              <a:gd name="T42" fmla="*/ 1362808 w 1389379"/>
              <a:gd name="T43" fmla="*/ 53735 h 103504"/>
              <a:gd name="T44" fmla="*/ 1351895 w 1389379"/>
              <a:gd name="T45" fmla="*/ 60313 h 103504"/>
              <a:gd name="T46" fmla="*/ 1375357 w 1389379"/>
              <a:gd name="T47" fmla="*/ 60334 h 103504"/>
              <a:gd name="T48" fmla="*/ 1375357 w 1389379"/>
              <a:gd name="T49" fmla="*/ 59412 h 103504"/>
              <a:gd name="T50" fmla="*/ 1372185 w 1389379"/>
              <a:gd name="T51" fmla="*/ 59412 h 103504"/>
              <a:gd name="T52" fmla="*/ 1362808 w 1389379"/>
              <a:gd name="T53" fmla="*/ 53735 h 103504"/>
              <a:gd name="T54" fmla="*/ 0 w 1389379"/>
              <a:gd name="T55" fmla="*/ 45843 h 103504"/>
              <a:gd name="T56" fmla="*/ 0 w 1389379"/>
              <a:gd name="T57" fmla="*/ 59017 h 103504"/>
              <a:gd name="T58" fmla="*/ 1351895 w 1389379"/>
              <a:gd name="T59" fmla="*/ 60313 h 103504"/>
              <a:gd name="T60" fmla="*/ 1362808 w 1389379"/>
              <a:gd name="T61" fmla="*/ 53735 h 103504"/>
              <a:gd name="T62" fmla="*/ 1351912 w 1389379"/>
              <a:gd name="T63" fmla="*/ 47139 h 103504"/>
              <a:gd name="T64" fmla="*/ 0 w 1389379"/>
              <a:gd name="T65" fmla="*/ 45843 h 103504"/>
              <a:gd name="T66" fmla="*/ 1372185 w 1389379"/>
              <a:gd name="T67" fmla="*/ 48082 h 103504"/>
              <a:gd name="T68" fmla="*/ 1362808 w 1389379"/>
              <a:gd name="T69" fmla="*/ 53735 h 103504"/>
              <a:gd name="T70" fmla="*/ 1372185 w 1389379"/>
              <a:gd name="T71" fmla="*/ 59412 h 103504"/>
              <a:gd name="T72" fmla="*/ 1372185 w 1389379"/>
              <a:gd name="T73" fmla="*/ 48082 h 103504"/>
              <a:gd name="T74" fmla="*/ 1375357 w 1389379"/>
              <a:gd name="T75" fmla="*/ 48082 h 103504"/>
              <a:gd name="T76" fmla="*/ 1372185 w 1389379"/>
              <a:gd name="T77" fmla="*/ 48082 h 103504"/>
              <a:gd name="T78" fmla="*/ 1372185 w 1389379"/>
              <a:gd name="T79" fmla="*/ 59412 h 103504"/>
              <a:gd name="T80" fmla="*/ 1375357 w 1389379"/>
              <a:gd name="T81" fmla="*/ 59412 h 103504"/>
              <a:gd name="T82" fmla="*/ 1375357 w 1389379"/>
              <a:gd name="T83" fmla="*/ 48082 h 103504"/>
              <a:gd name="T84" fmla="*/ 1351912 w 1389379"/>
              <a:gd name="T85" fmla="*/ 47139 h 103504"/>
              <a:gd name="T86" fmla="*/ 1362808 w 1389379"/>
              <a:gd name="T87" fmla="*/ 53735 h 103504"/>
              <a:gd name="T88" fmla="*/ 1372185 w 1389379"/>
              <a:gd name="T89" fmla="*/ 48082 h 103504"/>
              <a:gd name="T90" fmla="*/ 1375357 w 1389379"/>
              <a:gd name="T91" fmla="*/ 48082 h 103504"/>
              <a:gd name="T92" fmla="*/ 1375357 w 1389379"/>
              <a:gd name="T93" fmla="*/ 47160 h 103504"/>
              <a:gd name="T94" fmla="*/ 1351912 w 1389379"/>
              <a:gd name="T95" fmla="*/ 47139 h 1035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389379" h="103504">
                <a:moveTo>
                  <a:pt x="1300352" y="0"/>
                </a:moveTo>
                <a:lnTo>
                  <a:pt x="1296415" y="1015"/>
                </a:lnTo>
                <a:lnTo>
                  <a:pt x="1292860" y="7111"/>
                </a:lnTo>
                <a:lnTo>
                  <a:pt x="1293876" y="11048"/>
                </a:lnTo>
                <a:lnTo>
                  <a:pt x="1352839" y="45444"/>
                </a:lnTo>
                <a:lnTo>
                  <a:pt x="1376299" y="45465"/>
                </a:lnTo>
                <a:lnTo>
                  <a:pt x="1376299" y="58165"/>
                </a:lnTo>
                <a:lnTo>
                  <a:pt x="1352784" y="58165"/>
                </a:lnTo>
                <a:lnTo>
                  <a:pt x="1296797" y="90677"/>
                </a:lnTo>
                <a:lnTo>
                  <a:pt x="1293876" y="92455"/>
                </a:lnTo>
                <a:lnTo>
                  <a:pt x="1292733" y="96392"/>
                </a:lnTo>
                <a:lnTo>
                  <a:pt x="1294511" y="99440"/>
                </a:lnTo>
                <a:lnTo>
                  <a:pt x="1296289" y="102361"/>
                </a:lnTo>
                <a:lnTo>
                  <a:pt x="1300226" y="103377"/>
                </a:lnTo>
                <a:lnTo>
                  <a:pt x="1303274" y="101726"/>
                </a:lnTo>
                <a:lnTo>
                  <a:pt x="1377981" y="58165"/>
                </a:lnTo>
                <a:lnTo>
                  <a:pt x="1376299" y="58165"/>
                </a:lnTo>
                <a:lnTo>
                  <a:pt x="1378018" y="58144"/>
                </a:lnTo>
                <a:lnTo>
                  <a:pt x="1388872" y="51815"/>
                </a:lnTo>
                <a:lnTo>
                  <a:pt x="1303274" y="1777"/>
                </a:lnTo>
                <a:lnTo>
                  <a:pt x="1300352" y="0"/>
                </a:lnTo>
                <a:close/>
              </a:path>
              <a:path w="1389379" h="103504">
                <a:moveTo>
                  <a:pt x="1363741" y="51803"/>
                </a:moveTo>
                <a:lnTo>
                  <a:pt x="1352822" y="58144"/>
                </a:lnTo>
                <a:lnTo>
                  <a:pt x="1376299" y="58165"/>
                </a:lnTo>
                <a:lnTo>
                  <a:pt x="1376299" y="57276"/>
                </a:lnTo>
                <a:lnTo>
                  <a:pt x="1373124" y="57276"/>
                </a:lnTo>
                <a:lnTo>
                  <a:pt x="1363741" y="51803"/>
                </a:lnTo>
                <a:close/>
              </a:path>
              <a:path w="1389379" h="103504">
                <a:moveTo>
                  <a:pt x="0" y="44195"/>
                </a:moveTo>
                <a:lnTo>
                  <a:pt x="0" y="56895"/>
                </a:lnTo>
                <a:lnTo>
                  <a:pt x="1352822" y="58144"/>
                </a:lnTo>
                <a:lnTo>
                  <a:pt x="1363741" y="51803"/>
                </a:lnTo>
                <a:lnTo>
                  <a:pt x="1352839" y="45444"/>
                </a:lnTo>
                <a:lnTo>
                  <a:pt x="0" y="44195"/>
                </a:lnTo>
                <a:close/>
              </a:path>
              <a:path w="1389379" h="103504">
                <a:moveTo>
                  <a:pt x="1373124" y="46354"/>
                </a:moveTo>
                <a:lnTo>
                  <a:pt x="1363741" y="51803"/>
                </a:lnTo>
                <a:lnTo>
                  <a:pt x="1373124" y="57276"/>
                </a:lnTo>
                <a:lnTo>
                  <a:pt x="1373124" y="46354"/>
                </a:lnTo>
                <a:close/>
              </a:path>
              <a:path w="1389379" h="103504">
                <a:moveTo>
                  <a:pt x="1376299" y="46354"/>
                </a:moveTo>
                <a:lnTo>
                  <a:pt x="1373124" y="46354"/>
                </a:lnTo>
                <a:lnTo>
                  <a:pt x="1373124" y="57276"/>
                </a:lnTo>
                <a:lnTo>
                  <a:pt x="1376299" y="57276"/>
                </a:lnTo>
                <a:lnTo>
                  <a:pt x="1376299" y="46354"/>
                </a:lnTo>
                <a:close/>
              </a:path>
              <a:path w="1389379" h="103504">
                <a:moveTo>
                  <a:pt x="1352839" y="45444"/>
                </a:moveTo>
                <a:lnTo>
                  <a:pt x="1363741" y="51803"/>
                </a:lnTo>
                <a:lnTo>
                  <a:pt x="1373124" y="46354"/>
                </a:lnTo>
                <a:lnTo>
                  <a:pt x="1376299" y="46354"/>
                </a:lnTo>
                <a:lnTo>
                  <a:pt x="1376299" y="45465"/>
                </a:lnTo>
                <a:lnTo>
                  <a:pt x="1352839" y="4544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2770" name="object 19"/>
          <p:cNvSpPr>
            <a:spLocks noChangeArrowheads="1"/>
          </p:cNvSpPr>
          <p:nvPr/>
        </p:nvSpPr>
        <p:spPr bwMode="auto">
          <a:xfrm>
            <a:off x="3492500" y="5472113"/>
            <a:ext cx="1493838" cy="242887"/>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2771" name="object 20"/>
          <p:cNvSpPr>
            <a:spLocks/>
          </p:cNvSpPr>
          <p:nvPr/>
        </p:nvSpPr>
        <p:spPr bwMode="auto">
          <a:xfrm>
            <a:off x="3614738" y="5522913"/>
            <a:ext cx="1328737" cy="103187"/>
          </a:xfrm>
          <a:custGeom>
            <a:avLst/>
            <a:gdLst>
              <a:gd name="T0" fmla="*/ 88709 w 1328420"/>
              <a:gd name="T1" fmla="*/ 0 h 103504"/>
              <a:gd name="T2" fmla="*/ 85785 w 1328420"/>
              <a:gd name="T3" fmla="*/ 1763 h 103504"/>
              <a:gd name="T4" fmla="*/ 0 w 1328420"/>
              <a:gd name="T5" fmla="*/ 51090 h 103504"/>
              <a:gd name="T6" fmla="*/ 88709 w 1328420"/>
              <a:gd name="T7" fmla="*/ 102442 h 103504"/>
              <a:gd name="T8" fmla="*/ 92522 w 1328420"/>
              <a:gd name="T9" fmla="*/ 101435 h 103504"/>
              <a:gd name="T10" fmla="*/ 96081 w 1328420"/>
              <a:gd name="T11" fmla="*/ 95434 h 103504"/>
              <a:gd name="T12" fmla="*/ 95065 w 1328420"/>
              <a:gd name="T13" fmla="*/ 91584 h 103504"/>
              <a:gd name="T14" fmla="*/ 36102 w 1328420"/>
              <a:gd name="T15" fmla="*/ 57404 h 103504"/>
              <a:gd name="T16" fmla="*/ 12582 w 1328420"/>
              <a:gd name="T17" fmla="*/ 57382 h 103504"/>
              <a:gd name="T18" fmla="*/ 12582 w 1328420"/>
              <a:gd name="T19" fmla="*/ 44798 h 103504"/>
              <a:gd name="T20" fmla="*/ 36367 w 1328420"/>
              <a:gd name="T21" fmla="*/ 44798 h 103504"/>
              <a:gd name="T22" fmla="*/ 95192 w 1328420"/>
              <a:gd name="T23" fmla="*/ 10823 h 103504"/>
              <a:gd name="T24" fmla="*/ 96207 w 1328420"/>
              <a:gd name="T25" fmla="*/ 7046 h 103504"/>
              <a:gd name="T26" fmla="*/ 92649 w 1328420"/>
              <a:gd name="T27" fmla="*/ 1007 h 103504"/>
              <a:gd name="T28" fmla="*/ 88709 w 1328420"/>
              <a:gd name="T29" fmla="*/ 0 h 103504"/>
              <a:gd name="T30" fmla="*/ 36327 w 1328420"/>
              <a:gd name="T31" fmla="*/ 44819 h 103504"/>
              <a:gd name="T32" fmla="*/ 25343 w 1328420"/>
              <a:gd name="T33" fmla="*/ 51164 h 103504"/>
              <a:gd name="T34" fmla="*/ 36102 w 1328420"/>
              <a:gd name="T35" fmla="*/ 57404 h 103504"/>
              <a:gd name="T36" fmla="*/ 1329371 w 1328420"/>
              <a:gd name="T37" fmla="*/ 58640 h 103504"/>
              <a:gd name="T38" fmla="*/ 1329371 w 1328420"/>
              <a:gd name="T39" fmla="*/ 46057 h 103504"/>
              <a:gd name="T40" fmla="*/ 36327 w 1328420"/>
              <a:gd name="T41" fmla="*/ 44819 h 103504"/>
              <a:gd name="T42" fmla="*/ 12582 w 1328420"/>
              <a:gd name="T43" fmla="*/ 44798 h 103504"/>
              <a:gd name="T44" fmla="*/ 12582 w 1328420"/>
              <a:gd name="T45" fmla="*/ 57382 h 103504"/>
              <a:gd name="T46" fmla="*/ 36102 w 1328420"/>
              <a:gd name="T47" fmla="*/ 57404 h 103504"/>
              <a:gd name="T48" fmla="*/ 34760 w 1328420"/>
              <a:gd name="T49" fmla="*/ 56627 h 103504"/>
              <a:gd name="T50" fmla="*/ 15887 w 1328420"/>
              <a:gd name="T51" fmla="*/ 56627 h 103504"/>
              <a:gd name="T52" fmla="*/ 15887 w 1328420"/>
              <a:gd name="T53" fmla="*/ 45679 h 103504"/>
              <a:gd name="T54" fmla="*/ 34840 w 1328420"/>
              <a:gd name="T55" fmla="*/ 45679 h 103504"/>
              <a:gd name="T56" fmla="*/ 36327 w 1328420"/>
              <a:gd name="T57" fmla="*/ 44819 h 103504"/>
              <a:gd name="T58" fmla="*/ 12582 w 1328420"/>
              <a:gd name="T59" fmla="*/ 44798 h 103504"/>
              <a:gd name="T60" fmla="*/ 15887 w 1328420"/>
              <a:gd name="T61" fmla="*/ 45679 h 103504"/>
              <a:gd name="T62" fmla="*/ 15887 w 1328420"/>
              <a:gd name="T63" fmla="*/ 56627 h 103504"/>
              <a:gd name="T64" fmla="*/ 25343 w 1328420"/>
              <a:gd name="T65" fmla="*/ 51164 h 103504"/>
              <a:gd name="T66" fmla="*/ 15887 w 1328420"/>
              <a:gd name="T67" fmla="*/ 45679 h 103504"/>
              <a:gd name="T68" fmla="*/ 25343 w 1328420"/>
              <a:gd name="T69" fmla="*/ 51164 h 103504"/>
              <a:gd name="T70" fmla="*/ 15887 w 1328420"/>
              <a:gd name="T71" fmla="*/ 56627 h 103504"/>
              <a:gd name="T72" fmla="*/ 34760 w 1328420"/>
              <a:gd name="T73" fmla="*/ 56627 h 103504"/>
              <a:gd name="T74" fmla="*/ 25343 w 1328420"/>
              <a:gd name="T75" fmla="*/ 51164 h 103504"/>
              <a:gd name="T76" fmla="*/ 34840 w 1328420"/>
              <a:gd name="T77" fmla="*/ 45679 h 103504"/>
              <a:gd name="T78" fmla="*/ 15887 w 1328420"/>
              <a:gd name="T79" fmla="*/ 45679 h 103504"/>
              <a:gd name="T80" fmla="*/ 25343 w 1328420"/>
              <a:gd name="T81" fmla="*/ 51164 h 103504"/>
              <a:gd name="T82" fmla="*/ 34840 w 1328420"/>
              <a:gd name="T83" fmla="*/ 45679 h 103504"/>
              <a:gd name="T84" fmla="*/ 36367 w 1328420"/>
              <a:gd name="T85" fmla="*/ 44798 h 103504"/>
              <a:gd name="T86" fmla="*/ 12582 w 1328420"/>
              <a:gd name="T87" fmla="*/ 44798 h 103504"/>
              <a:gd name="T88" fmla="*/ 36327 w 1328420"/>
              <a:gd name="T89" fmla="*/ 44819 h 103504"/>
              <a:gd name="T90" fmla="*/ 36367 w 1328420"/>
              <a:gd name="T91" fmla="*/ 44798 h 1035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328420" h="103504">
                <a:moveTo>
                  <a:pt x="88646" y="0"/>
                </a:moveTo>
                <a:lnTo>
                  <a:pt x="85725" y="1778"/>
                </a:lnTo>
                <a:lnTo>
                  <a:pt x="0" y="51562"/>
                </a:lnTo>
                <a:lnTo>
                  <a:pt x="88646" y="103390"/>
                </a:lnTo>
                <a:lnTo>
                  <a:pt x="92456" y="102374"/>
                </a:lnTo>
                <a:lnTo>
                  <a:pt x="96012" y="96316"/>
                </a:lnTo>
                <a:lnTo>
                  <a:pt x="94996" y="92430"/>
                </a:lnTo>
                <a:lnTo>
                  <a:pt x="36075" y="57934"/>
                </a:lnTo>
                <a:lnTo>
                  <a:pt x="12573" y="57912"/>
                </a:lnTo>
                <a:lnTo>
                  <a:pt x="12573" y="45212"/>
                </a:lnTo>
                <a:lnTo>
                  <a:pt x="36340" y="45212"/>
                </a:lnTo>
                <a:lnTo>
                  <a:pt x="95123" y="10922"/>
                </a:lnTo>
                <a:lnTo>
                  <a:pt x="96138" y="7112"/>
                </a:lnTo>
                <a:lnTo>
                  <a:pt x="92583" y="1016"/>
                </a:lnTo>
                <a:lnTo>
                  <a:pt x="88646" y="0"/>
                </a:lnTo>
                <a:close/>
              </a:path>
              <a:path w="1328420" h="103504">
                <a:moveTo>
                  <a:pt x="36300" y="45234"/>
                </a:moveTo>
                <a:lnTo>
                  <a:pt x="25325" y="51637"/>
                </a:lnTo>
                <a:lnTo>
                  <a:pt x="36075" y="57934"/>
                </a:lnTo>
                <a:lnTo>
                  <a:pt x="1328420" y="59182"/>
                </a:lnTo>
                <a:lnTo>
                  <a:pt x="1328420" y="46482"/>
                </a:lnTo>
                <a:lnTo>
                  <a:pt x="36300" y="45234"/>
                </a:lnTo>
                <a:close/>
              </a:path>
              <a:path w="1328420" h="103504">
                <a:moveTo>
                  <a:pt x="12573" y="45212"/>
                </a:moveTo>
                <a:lnTo>
                  <a:pt x="12573" y="57912"/>
                </a:lnTo>
                <a:lnTo>
                  <a:pt x="36075" y="57934"/>
                </a:lnTo>
                <a:lnTo>
                  <a:pt x="34736" y="57150"/>
                </a:lnTo>
                <a:lnTo>
                  <a:pt x="15875" y="57150"/>
                </a:lnTo>
                <a:lnTo>
                  <a:pt x="15875" y="46101"/>
                </a:lnTo>
                <a:lnTo>
                  <a:pt x="34816" y="46101"/>
                </a:lnTo>
                <a:lnTo>
                  <a:pt x="36300" y="45234"/>
                </a:lnTo>
                <a:lnTo>
                  <a:pt x="12573" y="45212"/>
                </a:lnTo>
                <a:close/>
              </a:path>
              <a:path w="1328420" h="103504">
                <a:moveTo>
                  <a:pt x="15875" y="46101"/>
                </a:moveTo>
                <a:lnTo>
                  <a:pt x="15875" y="57150"/>
                </a:lnTo>
                <a:lnTo>
                  <a:pt x="25325" y="51637"/>
                </a:lnTo>
                <a:lnTo>
                  <a:pt x="15875" y="46101"/>
                </a:lnTo>
                <a:close/>
              </a:path>
              <a:path w="1328420" h="103504">
                <a:moveTo>
                  <a:pt x="25325" y="51637"/>
                </a:moveTo>
                <a:lnTo>
                  <a:pt x="15875" y="57150"/>
                </a:lnTo>
                <a:lnTo>
                  <a:pt x="34736" y="57150"/>
                </a:lnTo>
                <a:lnTo>
                  <a:pt x="25325" y="51637"/>
                </a:lnTo>
                <a:close/>
              </a:path>
              <a:path w="1328420" h="103504">
                <a:moveTo>
                  <a:pt x="34816" y="46101"/>
                </a:moveTo>
                <a:lnTo>
                  <a:pt x="15875" y="46101"/>
                </a:lnTo>
                <a:lnTo>
                  <a:pt x="25325" y="51637"/>
                </a:lnTo>
                <a:lnTo>
                  <a:pt x="34816" y="46101"/>
                </a:lnTo>
                <a:close/>
              </a:path>
              <a:path w="1328420" h="103504">
                <a:moveTo>
                  <a:pt x="36340" y="45212"/>
                </a:moveTo>
                <a:lnTo>
                  <a:pt x="12573" y="45212"/>
                </a:lnTo>
                <a:lnTo>
                  <a:pt x="36300" y="45234"/>
                </a:lnTo>
                <a:lnTo>
                  <a:pt x="36340" y="452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21" name="object 21"/>
          <p:cNvSpPr txBox="1"/>
          <p:nvPr/>
        </p:nvSpPr>
        <p:spPr>
          <a:xfrm>
            <a:off x="3892550" y="5692775"/>
            <a:ext cx="1009650" cy="174625"/>
          </a:xfrm>
          <a:prstGeom prst="rect">
            <a:avLst/>
          </a:prstGeom>
        </p:spPr>
        <p:txBody>
          <a:bodyPr lIns="0" tIns="0" rIns="0" bIns="0">
            <a:spAutoFit/>
          </a:bodyPr>
          <a:lstStyle/>
          <a:p>
            <a:pPr marL="12700">
              <a:defRPr/>
            </a:pPr>
            <a:r>
              <a:rPr sz="1150" i="1" spc="-175" dirty="0">
                <a:solidFill>
                  <a:srgbClr val="3333FF"/>
                </a:solidFill>
                <a:latin typeface="Arial"/>
                <a:cs typeface="Arial"/>
              </a:rPr>
              <a:t>C</a:t>
            </a:r>
            <a:r>
              <a:rPr sz="1150" i="1" spc="-65" dirty="0">
                <a:solidFill>
                  <a:srgbClr val="3333FF"/>
                </a:solidFill>
                <a:latin typeface="Arial"/>
                <a:cs typeface="Arial"/>
              </a:rPr>
              <a:t>o</a:t>
            </a:r>
            <a:r>
              <a:rPr sz="1150" i="1" spc="85" dirty="0">
                <a:solidFill>
                  <a:srgbClr val="3333FF"/>
                </a:solidFill>
                <a:latin typeface="Arial"/>
                <a:cs typeface="Arial"/>
              </a:rPr>
              <a:t>n</a:t>
            </a:r>
            <a:r>
              <a:rPr sz="1150" i="1" spc="35" dirty="0">
                <a:solidFill>
                  <a:srgbClr val="3333FF"/>
                </a:solidFill>
                <a:latin typeface="Arial"/>
                <a:cs typeface="Arial"/>
              </a:rPr>
              <a:t>t</a:t>
            </a:r>
            <a:r>
              <a:rPr sz="1150" i="1" spc="-45" dirty="0">
                <a:solidFill>
                  <a:srgbClr val="3333FF"/>
                </a:solidFill>
                <a:latin typeface="Arial"/>
                <a:cs typeface="Arial"/>
              </a:rPr>
              <a:t>e</a:t>
            </a:r>
            <a:r>
              <a:rPr sz="1150" i="1" spc="70" dirty="0">
                <a:solidFill>
                  <a:srgbClr val="3333FF"/>
                </a:solidFill>
                <a:latin typeface="Arial"/>
                <a:cs typeface="Arial"/>
              </a:rPr>
              <a:t>x</a:t>
            </a:r>
            <a:r>
              <a:rPr sz="1150" i="1" spc="200" dirty="0">
                <a:solidFill>
                  <a:srgbClr val="3333FF"/>
                </a:solidFill>
                <a:latin typeface="Arial"/>
                <a:cs typeface="Arial"/>
              </a:rPr>
              <a:t>t</a:t>
            </a:r>
            <a:r>
              <a:rPr sz="1150" i="1" spc="-5" dirty="0">
                <a:solidFill>
                  <a:srgbClr val="3333FF"/>
                </a:solidFill>
                <a:latin typeface="Arial"/>
                <a:cs typeface="Arial"/>
              </a:rPr>
              <a:t> </a:t>
            </a:r>
            <a:r>
              <a:rPr sz="1150" i="1" spc="-50" dirty="0">
                <a:solidFill>
                  <a:srgbClr val="3333FF"/>
                </a:solidFill>
                <a:latin typeface="Arial"/>
                <a:cs typeface="Arial"/>
              </a:rPr>
              <a:t>s</a:t>
            </a:r>
            <a:r>
              <a:rPr sz="1150" i="1" spc="-60" dirty="0">
                <a:solidFill>
                  <a:srgbClr val="3333FF"/>
                </a:solidFill>
                <a:latin typeface="Arial"/>
                <a:cs typeface="Arial"/>
              </a:rPr>
              <a:t>w</a:t>
            </a:r>
            <a:r>
              <a:rPr sz="1150" i="1" spc="75" dirty="0">
                <a:solidFill>
                  <a:srgbClr val="3333FF"/>
                </a:solidFill>
                <a:latin typeface="Arial"/>
                <a:cs typeface="Arial"/>
              </a:rPr>
              <a:t>itc</a:t>
            </a:r>
            <a:r>
              <a:rPr sz="1150" i="1" spc="-5" dirty="0">
                <a:solidFill>
                  <a:srgbClr val="3333FF"/>
                </a:solidFill>
                <a:latin typeface="Arial"/>
                <a:cs typeface="Arial"/>
              </a:rPr>
              <a:t>h</a:t>
            </a:r>
            <a:endParaRPr sz="115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a:effectLst>
            <a:outerShdw dist="53882" dir="2700000" algn="ctr" rotWithShape="0">
              <a:srgbClr val="2969E8"/>
            </a:outerShdw>
          </a:effectLst>
        </p:spPr>
        <p:txBody>
          <a:bodyPr lIns="90487" tIns="44450" rIns="90487" bIns="44450" anchor="ctr"/>
          <a:lstStyle/>
          <a:p>
            <a:pPr algn="ctr" eaLnBrk="1" hangingPunct="1"/>
            <a:r>
              <a:rPr lang="en-US" altLang="zh-CN">
                <a:latin typeface="Garamond" charset="0"/>
                <a:ea typeface="宋体" charset="0"/>
              </a:rPr>
              <a:t>Architecture in the Life-Cycle </a:t>
            </a:r>
            <a:r>
              <a:rPr lang="en-US" altLang="zh-CN" sz="3800">
                <a:latin typeface="Garamond" charset="0"/>
                <a:ea typeface="宋体" charset="0"/>
              </a:rPr>
              <a:t>(6)</a:t>
            </a:r>
          </a:p>
        </p:txBody>
      </p:sp>
      <p:sp>
        <p:nvSpPr>
          <p:cNvPr id="169986" name="Rectangle 3"/>
          <p:cNvSpPr>
            <a:spLocks noGrp="1" noChangeArrowheads="1"/>
          </p:cNvSpPr>
          <p:nvPr>
            <p:ph idx="1"/>
          </p:nvPr>
        </p:nvSpPr>
        <p:spPr/>
        <p:txBody>
          <a:bodyPr lIns="90487" tIns="44450" rIns="90487" bIns="44450"/>
          <a:lstStyle/>
          <a:p>
            <a:pPr eaLnBrk="1" hangingPunct="1"/>
            <a:r>
              <a:rPr lang="en-US" altLang="zh-CN">
                <a:latin typeface="Arial" charset="0"/>
                <a:ea typeface="宋体" charset="0"/>
              </a:rPr>
              <a:t>Maintainer </a:t>
            </a:r>
          </a:p>
          <a:p>
            <a:pPr eaLnBrk="1" hangingPunct="1">
              <a:buFont typeface="Wingdings" charset="0"/>
              <a:buNone/>
            </a:pPr>
            <a:r>
              <a:rPr lang="en-US" altLang="zh-CN">
                <a:latin typeface="Arial" charset="0"/>
                <a:ea typeface="宋体" charset="0"/>
              </a:rPr>
              <a:t>       Concern </a:t>
            </a:r>
          </a:p>
          <a:p>
            <a:pPr eaLnBrk="1" hangingPunct="1">
              <a:buFont typeface="Wingdings" charset="0"/>
              <a:buNone/>
            </a:pPr>
            <a:r>
              <a:rPr lang="en-US" altLang="zh-CN">
                <a:latin typeface="Arial" charset="0"/>
                <a:ea typeface="宋体" charset="0"/>
              </a:rPr>
              <a:t>              Guidance on software modification </a:t>
            </a:r>
          </a:p>
          <a:p>
            <a:pPr eaLnBrk="1" hangingPunct="1">
              <a:buFont typeface="Wingdings" charset="0"/>
              <a:buNone/>
            </a:pPr>
            <a:r>
              <a:rPr lang="en-US" altLang="zh-CN">
                <a:latin typeface="Arial" charset="0"/>
                <a:ea typeface="宋体" charset="0"/>
              </a:rPr>
              <a:t>              Guidance on architecture evolution </a:t>
            </a:r>
          </a:p>
          <a:p>
            <a:pPr eaLnBrk="1" hangingPunct="1">
              <a:buFont typeface="Wingdings" charset="0"/>
              <a:buNone/>
            </a:pPr>
            <a:r>
              <a:rPr lang="en-US" altLang="zh-CN">
                <a:latin typeface="Arial" charset="0"/>
                <a:ea typeface="宋体" charset="0"/>
              </a:rPr>
              <a:t>              Maintain interoperability with 	existing      		systems</a:t>
            </a:r>
          </a:p>
        </p:txBody>
      </p:sp>
      <p:sp>
        <p:nvSpPr>
          <p:cNvPr id="1699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C4AC2F6-01CF-704F-ABDE-766499DC2008}" type="slidenum">
              <a:rPr lang="en-US" altLang="zh-CN" sz="1200">
                <a:latin typeface="Garamond" charset="0"/>
              </a:rPr>
              <a:pPr eaLnBrk="1" hangingPunct="1"/>
              <a:t>75</a:t>
            </a:fld>
            <a:endParaRPr lang="en-US" altLang="zh-CN" sz="1200">
              <a:latin typeface="Garamond" charset="0"/>
            </a:endParaRPr>
          </a:p>
        </p:txBody>
      </p:sp>
    </p:spTree>
  </p:cSld>
  <p:clrMapOvr>
    <a:masterClrMapping/>
  </p:clrMapOvr>
  <p:transition/>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10" dirty="0"/>
              <a:t>Th</a:t>
            </a:r>
            <a:r>
              <a:rPr spc="-5" dirty="0"/>
              <a:t>e</a:t>
            </a:r>
            <a:r>
              <a:rPr dirty="0"/>
              <a:t> </a:t>
            </a:r>
            <a:r>
              <a:rPr spc="-5" dirty="0"/>
              <a:t>c</a:t>
            </a:r>
            <a:r>
              <a:rPr spc="-15" dirty="0"/>
              <a:t>o</a:t>
            </a:r>
            <a:r>
              <a:rPr spc="-5" dirty="0"/>
              <a:t>ntext</a:t>
            </a:r>
            <a:r>
              <a:rPr spc="25" dirty="0"/>
              <a:t> </a:t>
            </a:r>
            <a:r>
              <a:rPr spc="-5" dirty="0"/>
              <a:t>switch</a:t>
            </a:r>
          </a:p>
        </p:txBody>
      </p:sp>
      <p:sp>
        <p:nvSpPr>
          <p:cNvPr id="3" name="object 3"/>
          <p:cNvSpPr txBox="1"/>
          <p:nvPr/>
        </p:nvSpPr>
        <p:spPr>
          <a:xfrm>
            <a:off x="377825" y="1087438"/>
            <a:ext cx="7900988" cy="706437"/>
          </a:xfrm>
          <a:prstGeom prst="rect">
            <a:avLst/>
          </a:prstGeom>
        </p:spPr>
        <p:txBody>
          <a:bodyPr lIns="0" tIns="0" rIns="0" bIns="0">
            <a:spAutoFit/>
          </a:bodyPr>
          <a:lstStyle/>
          <a:p>
            <a:pPr marL="209550" indent="-196850">
              <a:lnSpc>
                <a:spcPts val="2830"/>
              </a:lnSpc>
              <a:buFont typeface="Arial"/>
              <a:buChar char="•"/>
              <a:tabLst>
                <a:tab pos="210185" algn="l"/>
              </a:tabLst>
              <a:defRPr/>
            </a:pPr>
            <a:r>
              <a:rPr sz="2400" dirty="0">
                <a:latin typeface="Comic Sans MS"/>
                <a:cs typeface="Comic Sans MS"/>
              </a:rPr>
              <a:t>The</a:t>
            </a:r>
            <a:r>
              <a:rPr sz="2400" spc="-5" dirty="0">
                <a:latin typeface="Comic Sans MS"/>
                <a:cs typeface="Comic Sans MS"/>
              </a:rPr>
              <a:t> </a:t>
            </a:r>
            <a:r>
              <a:rPr sz="2400" dirty="0">
                <a:latin typeface="Comic Sans MS"/>
                <a:cs typeface="Comic Sans MS"/>
              </a:rPr>
              <a:t>sw</a:t>
            </a:r>
            <a:r>
              <a:rPr sz="2400" spc="-10" dirty="0">
                <a:latin typeface="Comic Sans MS"/>
                <a:cs typeface="Comic Sans MS"/>
              </a:rPr>
              <a:t>a</a:t>
            </a:r>
            <a:r>
              <a:rPr sz="2400" dirty="0">
                <a:latin typeface="Comic Sans MS"/>
                <a:cs typeface="Comic Sans MS"/>
              </a:rPr>
              <a:t>pping</a:t>
            </a:r>
            <a:r>
              <a:rPr sz="2400" spc="-10" dirty="0">
                <a:latin typeface="Comic Sans MS"/>
                <a:cs typeface="Comic Sans MS"/>
              </a:rPr>
              <a:t> </a:t>
            </a:r>
            <a:r>
              <a:rPr sz="2400" dirty="0">
                <a:latin typeface="Comic Sans MS"/>
                <a:cs typeface="Comic Sans MS"/>
              </a:rPr>
              <a:t>of</a:t>
            </a:r>
            <a:r>
              <a:rPr sz="2400" spc="-5" dirty="0">
                <a:latin typeface="Comic Sans MS"/>
                <a:cs typeface="Comic Sans MS"/>
              </a:rPr>
              <a:t> </a:t>
            </a:r>
            <a:r>
              <a:rPr sz="2400" dirty="0">
                <a:latin typeface="Comic Sans MS"/>
                <a:cs typeface="Comic Sans MS"/>
              </a:rPr>
              <a:t>proce</a:t>
            </a:r>
            <a:r>
              <a:rPr sz="2400" spc="-10" dirty="0">
                <a:latin typeface="Comic Sans MS"/>
                <a:cs typeface="Comic Sans MS"/>
              </a:rPr>
              <a:t>s</a:t>
            </a:r>
            <a:r>
              <a:rPr sz="2400" dirty="0">
                <a:latin typeface="Comic Sans MS"/>
                <a:cs typeface="Comic Sans MS"/>
              </a:rPr>
              <a:t>ses</a:t>
            </a:r>
            <a:r>
              <a:rPr sz="2400" spc="-35" dirty="0">
                <a:latin typeface="Comic Sans MS"/>
                <a:cs typeface="Comic Sans MS"/>
              </a:rPr>
              <a:t> </a:t>
            </a:r>
            <a:r>
              <a:rPr sz="2400" dirty="0">
                <a:latin typeface="Comic Sans MS"/>
                <a:cs typeface="Comic Sans MS"/>
              </a:rPr>
              <a:t>on</a:t>
            </a:r>
            <a:r>
              <a:rPr sz="2400" spc="-5" dirty="0">
                <a:latin typeface="Comic Sans MS"/>
                <a:cs typeface="Comic Sans MS"/>
              </a:rPr>
              <a:t> </a:t>
            </a:r>
            <a:r>
              <a:rPr sz="2400" dirty="0">
                <a:latin typeface="Comic Sans MS"/>
                <a:cs typeface="Comic Sans MS"/>
              </a:rPr>
              <a:t>a</a:t>
            </a:r>
            <a:r>
              <a:rPr sz="2400" spc="-15" dirty="0">
                <a:latin typeface="Comic Sans MS"/>
                <a:cs typeface="Comic Sans MS"/>
              </a:rPr>
              <a:t> </a:t>
            </a:r>
            <a:r>
              <a:rPr sz="2400" dirty="0">
                <a:latin typeface="Comic Sans MS"/>
                <a:cs typeface="Comic Sans MS"/>
              </a:rPr>
              <a:t>proce</a:t>
            </a:r>
            <a:r>
              <a:rPr sz="2400" spc="-10" dirty="0">
                <a:latin typeface="Comic Sans MS"/>
                <a:cs typeface="Comic Sans MS"/>
              </a:rPr>
              <a:t>s</a:t>
            </a:r>
            <a:r>
              <a:rPr sz="2400" dirty="0">
                <a:latin typeface="Comic Sans MS"/>
                <a:cs typeface="Comic Sans MS"/>
              </a:rPr>
              <a:t>sing</a:t>
            </a:r>
            <a:r>
              <a:rPr sz="2400" spc="-5" dirty="0">
                <a:latin typeface="Comic Sans MS"/>
                <a:cs typeface="Comic Sans MS"/>
              </a:rPr>
              <a:t> </a:t>
            </a:r>
            <a:r>
              <a:rPr sz="2400" dirty="0">
                <a:latin typeface="Comic Sans MS"/>
                <a:cs typeface="Comic Sans MS"/>
              </a:rPr>
              <a:t>unit</a:t>
            </a:r>
            <a:r>
              <a:rPr sz="2400" spc="-5" dirty="0">
                <a:latin typeface="Comic Sans MS"/>
                <a:cs typeface="Comic Sans MS"/>
              </a:rPr>
              <a:t> b</a:t>
            </a:r>
            <a:r>
              <a:rPr sz="2400" dirty="0">
                <a:latin typeface="Comic Sans MS"/>
                <a:cs typeface="Comic Sans MS"/>
              </a:rPr>
              <a:t>y</a:t>
            </a:r>
            <a:r>
              <a:rPr sz="2400" spc="-15" dirty="0">
                <a:latin typeface="Comic Sans MS"/>
                <a:cs typeface="Comic Sans MS"/>
              </a:rPr>
              <a:t> </a:t>
            </a:r>
            <a:r>
              <a:rPr sz="2400" spc="-5" dirty="0">
                <a:latin typeface="Comic Sans MS"/>
                <a:cs typeface="Comic Sans MS"/>
              </a:rPr>
              <a:t>the</a:t>
            </a:r>
            <a:endParaRPr sz="2400">
              <a:latin typeface="Comic Sans MS"/>
              <a:cs typeface="Comic Sans MS"/>
            </a:endParaRPr>
          </a:p>
          <a:p>
            <a:pPr marL="12700">
              <a:lnSpc>
                <a:spcPts val="2950"/>
              </a:lnSpc>
              <a:defRPr/>
            </a:pPr>
            <a:r>
              <a:rPr sz="2400" spc="-5" dirty="0">
                <a:latin typeface="Comic Sans MS"/>
                <a:cs typeface="Comic Sans MS"/>
              </a:rPr>
              <a:t>sch</a:t>
            </a:r>
            <a:r>
              <a:rPr sz="2400" dirty="0">
                <a:latin typeface="Comic Sans MS"/>
                <a:cs typeface="Comic Sans MS"/>
              </a:rPr>
              <a:t>e</a:t>
            </a:r>
            <a:r>
              <a:rPr sz="2400" spc="-5" dirty="0">
                <a:latin typeface="Comic Sans MS"/>
                <a:cs typeface="Comic Sans MS"/>
              </a:rPr>
              <a:t>dule</a:t>
            </a:r>
            <a:r>
              <a:rPr sz="2400" dirty="0">
                <a:latin typeface="Comic Sans MS"/>
                <a:cs typeface="Comic Sans MS"/>
              </a:rPr>
              <a:t>r</a:t>
            </a:r>
            <a:r>
              <a:rPr sz="2400" spc="5" dirty="0">
                <a:latin typeface="Comic Sans MS"/>
                <a:cs typeface="Comic Sans MS"/>
              </a:rPr>
              <a:t> </a:t>
            </a:r>
            <a:r>
              <a:rPr sz="2400" spc="-5" dirty="0">
                <a:latin typeface="Comic Sans MS"/>
                <a:cs typeface="Comic Sans MS"/>
              </a:rPr>
              <a:t>i</a:t>
            </a:r>
            <a:r>
              <a:rPr sz="2400" dirty="0">
                <a:latin typeface="Comic Sans MS"/>
                <a:cs typeface="Comic Sans MS"/>
              </a:rPr>
              <a:t>s</a:t>
            </a:r>
            <a:r>
              <a:rPr sz="2400" spc="-20" dirty="0">
                <a:latin typeface="Comic Sans MS"/>
                <a:cs typeface="Comic Sans MS"/>
              </a:rPr>
              <a:t> </a:t>
            </a:r>
            <a:r>
              <a:rPr sz="2400" spc="-5" dirty="0">
                <a:latin typeface="Comic Sans MS"/>
                <a:cs typeface="Comic Sans MS"/>
              </a:rPr>
              <a:t>calle</a:t>
            </a:r>
            <a:r>
              <a:rPr sz="2400" dirty="0">
                <a:latin typeface="Comic Sans MS"/>
                <a:cs typeface="Comic Sans MS"/>
              </a:rPr>
              <a:t>d </a:t>
            </a:r>
            <a:r>
              <a:rPr sz="2400" spc="-5" dirty="0">
                <a:latin typeface="Comic Sans MS"/>
                <a:cs typeface="Comic Sans MS"/>
              </a:rPr>
              <a:t>a </a:t>
            </a:r>
            <a:r>
              <a:rPr sz="2500" i="1" spc="15" dirty="0">
                <a:latin typeface="Arial"/>
                <a:cs typeface="Arial"/>
              </a:rPr>
              <a:t>conte</a:t>
            </a:r>
            <a:r>
              <a:rPr sz="2500" i="1" spc="380" dirty="0">
                <a:latin typeface="Arial"/>
                <a:cs typeface="Arial"/>
              </a:rPr>
              <a:t>x</a:t>
            </a:r>
            <a:r>
              <a:rPr sz="2500" i="1" spc="215" dirty="0">
                <a:latin typeface="Arial"/>
                <a:cs typeface="Arial"/>
              </a:rPr>
              <a:t>t</a:t>
            </a:r>
            <a:r>
              <a:rPr sz="2500" i="1" dirty="0">
                <a:latin typeface="Arial"/>
                <a:cs typeface="Arial"/>
              </a:rPr>
              <a:t> </a:t>
            </a:r>
            <a:r>
              <a:rPr sz="2500" i="1" spc="45" dirty="0">
                <a:latin typeface="Arial"/>
                <a:cs typeface="Arial"/>
              </a:rPr>
              <a:t>switch</a:t>
            </a:r>
            <a:endParaRPr sz="2500">
              <a:latin typeface="Arial"/>
              <a:cs typeface="Arial"/>
            </a:endParaRPr>
          </a:p>
        </p:txBody>
      </p:sp>
      <p:sp>
        <p:nvSpPr>
          <p:cNvPr id="4" name="object 4"/>
          <p:cNvSpPr txBox="1"/>
          <p:nvPr/>
        </p:nvSpPr>
        <p:spPr>
          <a:xfrm>
            <a:off x="377825" y="4086225"/>
            <a:ext cx="7978775" cy="2092325"/>
          </a:xfrm>
          <a:prstGeom prst="rect">
            <a:avLst/>
          </a:prstGeom>
        </p:spPr>
        <p:txBody>
          <a:bodyPr lIns="0" tIns="0" rIns="0" bIns="0">
            <a:spAutoFit/>
          </a:bodyPr>
          <a:lstStyle/>
          <a:p>
            <a:pPr marL="209550" indent="-196850">
              <a:buFont typeface="Arial"/>
              <a:buChar char="•"/>
              <a:tabLst>
                <a:tab pos="210185" algn="l"/>
              </a:tabLst>
              <a:defRPr/>
            </a:pPr>
            <a:r>
              <a:rPr sz="2400" spc="-5" dirty="0">
                <a:latin typeface="Comic Sans MS"/>
                <a:cs typeface="Comic Sans MS"/>
              </a:rPr>
              <a:t>S</a:t>
            </a:r>
            <a:r>
              <a:rPr sz="2400" spc="5" dirty="0">
                <a:latin typeface="Comic Sans MS"/>
                <a:cs typeface="Comic Sans MS"/>
              </a:rPr>
              <a:t>c</a:t>
            </a:r>
            <a:r>
              <a:rPr sz="2400" dirty="0">
                <a:latin typeface="Comic Sans MS"/>
                <a:cs typeface="Comic Sans MS"/>
              </a:rPr>
              <a:t>hedul</a:t>
            </a:r>
            <a:r>
              <a:rPr sz="2400" spc="5" dirty="0">
                <a:latin typeface="Comic Sans MS"/>
                <a:cs typeface="Comic Sans MS"/>
              </a:rPr>
              <a:t>e</a:t>
            </a:r>
            <a:r>
              <a:rPr sz="2400" dirty="0">
                <a:latin typeface="Comic Sans MS"/>
                <a:cs typeface="Comic Sans MS"/>
              </a:rPr>
              <a:t>r</a:t>
            </a:r>
            <a:r>
              <a:rPr sz="2400" spc="-15" dirty="0">
                <a:latin typeface="Comic Sans MS"/>
                <a:cs typeface="Comic Sans MS"/>
              </a:rPr>
              <a:t> </a:t>
            </a:r>
            <a:r>
              <a:rPr sz="2400" spc="-5" dirty="0">
                <a:latin typeface="Comic Sans MS"/>
                <a:cs typeface="Comic Sans MS"/>
              </a:rPr>
              <a:t>acti</a:t>
            </a:r>
            <a:r>
              <a:rPr sz="2400" spc="-15" dirty="0">
                <a:latin typeface="Comic Sans MS"/>
                <a:cs typeface="Comic Sans MS"/>
              </a:rPr>
              <a:t>o</a:t>
            </a:r>
            <a:r>
              <a:rPr sz="2400" spc="-5" dirty="0">
                <a:latin typeface="Comic Sans MS"/>
                <a:cs typeface="Comic Sans MS"/>
              </a:rPr>
              <a:t>n</a:t>
            </a:r>
            <a:r>
              <a:rPr sz="2400" dirty="0">
                <a:latin typeface="Comic Sans MS"/>
                <a:cs typeface="Comic Sans MS"/>
              </a:rPr>
              <a:t>s when</a:t>
            </a:r>
            <a:r>
              <a:rPr sz="2400" spc="-20" dirty="0">
                <a:latin typeface="Comic Sans MS"/>
                <a:cs typeface="Comic Sans MS"/>
              </a:rPr>
              <a:t> </a:t>
            </a:r>
            <a:r>
              <a:rPr sz="2400" spc="-5" dirty="0">
                <a:latin typeface="Comic Sans MS"/>
                <a:cs typeface="Comic Sans MS"/>
              </a:rPr>
              <a:t>switchin</a:t>
            </a:r>
            <a:r>
              <a:rPr sz="2400" dirty="0">
                <a:latin typeface="Comic Sans MS"/>
                <a:cs typeface="Comic Sans MS"/>
              </a:rPr>
              <a:t>g</a:t>
            </a:r>
            <a:r>
              <a:rPr sz="2400" spc="-10" dirty="0">
                <a:latin typeface="Comic Sans MS"/>
                <a:cs typeface="Comic Sans MS"/>
              </a:rPr>
              <a:t> </a:t>
            </a:r>
            <a:r>
              <a:rPr sz="2400" spc="-5" dirty="0">
                <a:latin typeface="Comic Sans MS"/>
                <a:cs typeface="Comic Sans MS"/>
              </a:rPr>
              <a:t>processes</a:t>
            </a:r>
            <a:r>
              <a:rPr sz="2400" spc="-40" dirty="0">
                <a:latin typeface="Comic Sans MS"/>
                <a:cs typeface="Comic Sans MS"/>
              </a:rPr>
              <a:t> </a:t>
            </a:r>
            <a:r>
              <a:rPr sz="2400" spc="-5" dirty="0">
                <a:latin typeface="Comic Sans MS"/>
                <a:cs typeface="Comic Sans MS"/>
              </a:rPr>
              <a:t>P1</a:t>
            </a:r>
            <a:r>
              <a:rPr sz="2400" spc="-15" dirty="0">
                <a:latin typeface="Comic Sans MS"/>
                <a:cs typeface="Comic Sans MS"/>
              </a:rPr>
              <a:t> </a:t>
            </a:r>
            <a:r>
              <a:rPr sz="2400" dirty="0">
                <a:latin typeface="Comic Sans MS"/>
                <a:cs typeface="Comic Sans MS"/>
              </a:rPr>
              <a:t>and</a:t>
            </a:r>
            <a:r>
              <a:rPr sz="2400" spc="5" dirty="0">
                <a:latin typeface="Comic Sans MS"/>
                <a:cs typeface="Comic Sans MS"/>
              </a:rPr>
              <a:t> </a:t>
            </a:r>
            <a:r>
              <a:rPr sz="2400" spc="-5" dirty="0">
                <a:latin typeface="Comic Sans MS"/>
                <a:cs typeface="Comic Sans MS"/>
              </a:rPr>
              <a:t>P2:</a:t>
            </a:r>
            <a:endParaRPr sz="2400">
              <a:latin typeface="Comic Sans MS"/>
              <a:cs typeface="Comic Sans MS"/>
            </a:endParaRPr>
          </a:p>
          <a:p>
            <a:pPr marL="756285" lvl="1" indent="-286385">
              <a:spcBef>
                <a:spcPts val="575"/>
              </a:spcBef>
              <a:buClr>
                <a:srgbClr val="8A0000"/>
              </a:buClr>
              <a:buSzPct val="79166"/>
              <a:buFont typeface="Wingdings"/>
              <a:buChar char=""/>
              <a:tabLst>
                <a:tab pos="756920" algn="l"/>
              </a:tabLst>
              <a:defRPr/>
            </a:pPr>
            <a:r>
              <a:rPr sz="2400" spc="-5" dirty="0">
                <a:solidFill>
                  <a:srgbClr val="3333FF"/>
                </a:solidFill>
                <a:latin typeface="Comic Sans MS"/>
                <a:cs typeface="Comic Sans MS"/>
              </a:rPr>
              <a:t>P1.set_</a:t>
            </a:r>
            <a:r>
              <a:rPr sz="2400" spc="-25" dirty="0">
                <a:solidFill>
                  <a:srgbClr val="3333FF"/>
                </a:solidFill>
                <a:latin typeface="Comic Sans MS"/>
                <a:cs typeface="Comic Sans MS"/>
              </a:rPr>
              <a:t>s</a:t>
            </a:r>
            <a:r>
              <a:rPr sz="2400" spc="-10" dirty="0">
                <a:solidFill>
                  <a:srgbClr val="3333FF"/>
                </a:solidFill>
                <a:latin typeface="Comic Sans MS"/>
                <a:cs typeface="Comic Sans MS"/>
              </a:rPr>
              <a:t>t</a:t>
            </a:r>
            <a:r>
              <a:rPr sz="2400" spc="-15" dirty="0">
                <a:solidFill>
                  <a:srgbClr val="3333FF"/>
                </a:solidFill>
                <a:latin typeface="Comic Sans MS"/>
                <a:cs typeface="Comic Sans MS"/>
              </a:rPr>
              <a:t>a</a:t>
            </a:r>
            <a:r>
              <a:rPr sz="2400" spc="-5" dirty="0">
                <a:solidFill>
                  <a:srgbClr val="3333FF"/>
                </a:solidFill>
                <a:latin typeface="Comic Sans MS"/>
                <a:cs typeface="Comic Sans MS"/>
              </a:rPr>
              <a:t>t</a:t>
            </a:r>
            <a:r>
              <a:rPr sz="2400" dirty="0">
                <a:solidFill>
                  <a:srgbClr val="3333FF"/>
                </a:solidFill>
                <a:latin typeface="Comic Sans MS"/>
                <a:cs typeface="Comic Sans MS"/>
              </a:rPr>
              <a:t>e</a:t>
            </a:r>
            <a:r>
              <a:rPr sz="2400" spc="-35" dirty="0">
                <a:solidFill>
                  <a:srgbClr val="3333FF"/>
                </a:solidFill>
                <a:latin typeface="Comic Sans MS"/>
                <a:cs typeface="Comic Sans MS"/>
              </a:rPr>
              <a:t> </a:t>
            </a:r>
            <a:r>
              <a:rPr sz="2400" spc="-5" dirty="0">
                <a:solidFill>
                  <a:srgbClr val="3333FF"/>
                </a:solidFill>
                <a:latin typeface="Comic Sans MS"/>
                <a:cs typeface="Comic Sans MS"/>
              </a:rPr>
              <a:t>(ready</a:t>
            </a:r>
            <a:r>
              <a:rPr sz="2400" dirty="0">
                <a:solidFill>
                  <a:srgbClr val="3333FF"/>
                </a:solidFill>
                <a:latin typeface="Comic Sans MS"/>
                <a:cs typeface="Comic Sans MS"/>
              </a:rPr>
              <a:t>)</a:t>
            </a:r>
            <a:endParaRPr sz="2400">
              <a:latin typeface="Comic Sans MS"/>
              <a:cs typeface="Comic Sans MS"/>
            </a:endParaRPr>
          </a:p>
          <a:p>
            <a:pPr marL="756285" lvl="1" indent="-286385">
              <a:spcBef>
                <a:spcPts val="575"/>
              </a:spcBef>
              <a:buClr>
                <a:srgbClr val="8A0000"/>
              </a:buClr>
              <a:buSzPct val="79166"/>
              <a:buFont typeface="Wingdings"/>
              <a:buChar char=""/>
              <a:tabLst>
                <a:tab pos="756920" algn="l"/>
              </a:tabLst>
              <a:defRPr/>
            </a:pPr>
            <a:r>
              <a:rPr sz="2400" spc="-5" dirty="0">
                <a:latin typeface="Comic Sans MS"/>
                <a:cs typeface="Comic Sans MS"/>
              </a:rPr>
              <a:t>Sav</a:t>
            </a:r>
            <a:r>
              <a:rPr sz="2400" dirty="0">
                <a:latin typeface="Comic Sans MS"/>
                <a:cs typeface="Comic Sans MS"/>
              </a:rPr>
              <a:t>e</a:t>
            </a:r>
            <a:r>
              <a:rPr sz="2400" spc="-15" dirty="0">
                <a:latin typeface="Comic Sans MS"/>
                <a:cs typeface="Comic Sans MS"/>
              </a:rPr>
              <a:t> </a:t>
            </a:r>
            <a:r>
              <a:rPr sz="2400" spc="-5" dirty="0">
                <a:latin typeface="Comic Sans MS"/>
                <a:cs typeface="Comic Sans MS"/>
              </a:rPr>
              <a:t>registe</a:t>
            </a:r>
            <a:r>
              <a:rPr sz="2400" dirty="0">
                <a:latin typeface="Comic Sans MS"/>
                <a:cs typeface="Comic Sans MS"/>
              </a:rPr>
              <a:t>r</a:t>
            </a:r>
            <a:r>
              <a:rPr sz="2400" spc="-10" dirty="0">
                <a:latin typeface="Comic Sans MS"/>
                <a:cs typeface="Comic Sans MS"/>
              </a:rPr>
              <a:t> </a:t>
            </a:r>
            <a:r>
              <a:rPr sz="2400" spc="-5" dirty="0">
                <a:latin typeface="Comic Sans MS"/>
                <a:cs typeface="Comic Sans MS"/>
              </a:rPr>
              <a:t>v</a:t>
            </a:r>
            <a:r>
              <a:rPr sz="2400" spc="-10" dirty="0">
                <a:latin typeface="Comic Sans MS"/>
                <a:cs typeface="Comic Sans MS"/>
              </a:rPr>
              <a:t>a</a:t>
            </a:r>
            <a:r>
              <a:rPr sz="2400" spc="-5" dirty="0">
                <a:latin typeface="Comic Sans MS"/>
                <a:cs typeface="Comic Sans MS"/>
              </a:rPr>
              <a:t>lu</a:t>
            </a:r>
            <a:r>
              <a:rPr sz="2400" dirty="0">
                <a:latin typeface="Comic Sans MS"/>
                <a:cs typeface="Comic Sans MS"/>
              </a:rPr>
              <a:t>e</a:t>
            </a:r>
            <a:r>
              <a:rPr sz="2400" spc="-5" dirty="0">
                <a:latin typeface="Comic Sans MS"/>
                <a:cs typeface="Comic Sans MS"/>
              </a:rPr>
              <a:t>s</a:t>
            </a:r>
            <a:r>
              <a:rPr sz="2400" spc="-15" dirty="0">
                <a:latin typeface="Comic Sans MS"/>
                <a:cs typeface="Comic Sans MS"/>
              </a:rPr>
              <a:t> </a:t>
            </a:r>
            <a:r>
              <a:rPr sz="2400" spc="-5" dirty="0">
                <a:latin typeface="Comic Sans MS"/>
                <a:cs typeface="Comic Sans MS"/>
              </a:rPr>
              <a:t>as</a:t>
            </a:r>
            <a:r>
              <a:rPr sz="2400" spc="-15" dirty="0">
                <a:latin typeface="Comic Sans MS"/>
                <a:cs typeface="Comic Sans MS"/>
              </a:rPr>
              <a:t> </a:t>
            </a:r>
            <a:r>
              <a:rPr sz="2400" spc="-10" dirty="0">
                <a:solidFill>
                  <a:srgbClr val="3333FF"/>
                </a:solidFill>
                <a:latin typeface="Comic Sans MS"/>
                <a:cs typeface="Comic Sans MS"/>
              </a:rPr>
              <a:t>P1</a:t>
            </a:r>
            <a:r>
              <a:rPr sz="2400" spc="-5" dirty="0">
                <a:latin typeface="Comic Sans MS"/>
                <a:cs typeface="Comic Sans MS"/>
              </a:rPr>
              <a:t>'</a:t>
            </a:r>
            <a:r>
              <a:rPr sz="2400" dirty="0">
                <a:latin typeface="Comic Sans MS"/>
                <a:cs typeface="Comic Sans MS"/>
              </a:rPr>
              <a:t>s conte</a:t>
            </a:r>
            <a:r>
              <a:rPr sz="2400" spc="-5" dirty="0">
                <a:latin typeface="Comic Sans MS"/>
                <a:cs typeface="Comic Sans MS"/>
              </a:rPr>
              <a:t>x</a:t>
            </a:r>
            <a:r>
              <a:rPr sz="2400" dirty="0">
                <a:latin typeface="Comic Sans MS"/>
                <a:cs typeface="Comic Sans MS"/>
              </a:rPr>
              <a:t>t</a:t>
            </a:r>
            <a:r>
              <a:rPr sz="2400" spc="-25" dirty="0">
                <a:latin typeface="Comic Sans MS"/>
                <a:cs typeface="Comic Sans MS"/>
              </a:rPr>
              <a:t> </a:t>
            </a:r>
            <a:r>
              <a:rPr sz="2400" spc="-5" dirty="0">
                <a:latin typeface="Comic Sans MS"/>
                <a:cs typeface="Comic Sans MS"/>
              </a:rPr>
              <a:t>i</a:t>
            </a:r>
            <a:r>
              <a:rPr sz="2400" dirty="0">
                <a:latin typeface="Comic Sans MS"/>
                <a:cs typeface="Comic Sans MS"/>
              </a:rPr>
              <a:t>n </a:t>
            </a:r>
            <a:r>
              <a:rPr sz="2400" spc="-5" dirty="0">
                <a:latin typeface="Comic Sans MS"/>
                <a:cs typeface="Comic Sans MS"/>
              </a:rPr>
              <a:t>memory</a:t>
            </a:r>
            <a:endParaRPr sz="2400">
              <a:latin typeface="Comic Sans MS"/>
              <a:cs typeface="Comic Sans MS"/>
            </a:endParaRPr>
          </a:p>
          <a:p>
            <a:pPr marL="756285" lvl="1" indent="-286385">
              <a:spcBef>
                <a:spcPts val="575"/>
              </a:spcBef>
              <a:buClr>
                <a:srgbClr val="8A0000"/>
              </a:buClr>
              <a:buSzPct val="79166"/>
              <a:buFont typeface="Wingdings"/>
              <a:buChar char=""/>
              <a:tabLst>
                <a:tab pos="756920" algn="l"/>
              </a:tabLst>
              <a:defRPr/>
            </a:pPr>
            <a:r>
              <a:rPr sz="2400" spc="-5" dirty="0">
                <a:latin typeface="Comic Sans MS"/>
                <a:cs typeface="Comic Sans MS"/>
              </a:rPr>
              <a:t>U</a:t>
            </a:r>
            <a:r>
              <a:rPr sz="2400" spc="-15" dirty="0">
                <a:latin typeface="Comic Sans MS"/>
                <a:cs typeface="Comic Sans MS"/>
              </a:rPr>
              <a:t>s</a:t>
            </a:r>
            <a:r>
              <a:rPr sz="2400" spc="-5" dirty="0">
                <a:latin typeface="Comic Sans MS"/>
                <a:cs typeface="Comic Sans MS"/>
              </a:rPr>
              <a:t>e</a:t>
            </a:r>
            <a:r>
              <a:rPr sz="2400" spc="-20" dirty="0">
                <a:latin typeface="Comic Sans MS"/>
                <a:cs typeface="Comic Sans MS"/>
              </a:rPr>
              <a:t> </a:t>
            </a:r>
            <a:r>
              <a:rPr sz="2400" dirty="0">
                <a:latin typeface="Comic Sans MS"/>
                <a:cs typeface="Comic Sans MS"/>
              </a:rPr>
              <a:t>conte</a:t>
            </a:r>
            <a:r>
              <a:rPr sz="2400" spc="-5" dirty="0">
                <a:latin typeface="Comic Sans MS"/>
                <a:cs typeface="Comic Sans MS"/>
              </a:rPr>
              <a:t>x</a:t>
            </a:r>
            <a:r>
              <a:rPr sz="2400" dirty="0">
                <a:latin typeface="Comic Sans MS"/>
                <a:cs typeface="Comic Sans MS"/>
              </a:rPr>
              <a:t>t</a:t>
            </a:r>
            <a:r>
              <a:rPr sz="2400" spc="-10" dirty="0">
                <a:latin typeface="Comic Sans MS"/>
                <a:cs typeface="Comic Sans MS"/>
              </a:rPr>
              <a:t> </a:t>
            </a:r>
            <a:r>
              <a:rPr sz="2400" dirty="0">
                <a:latin typeface="Comic Sans MS"/>
                <a:cs typeface="Comic Sans MS"/>
              </a:rPr>
              <a:t>of </a:t>
            </a:r>
            <a:r>
              <a:rPr sz="2400" spc="-5" dirty="0">
                <a:solidFill>
                  <a:srgbClr val="3333FF"/>
                </a:solidFill>
                <a:latin typeface="Comic Sans MS"/>
                <a:cs typeface="Comic Sans MS"/>
              </a:rPr>
              <a:t>P2</a:t>
            </a:r>
            <a:r>
              <a:rPr sz="2400" spc="-15" dirty="0">
                <a:solidFill>
                  <a:srgbClr val="3333FF"/>
                </a:solidFill>
                <a:latin typeface="Comic Sans MS"/>
                <a:cs typeface="Comic Sans MS"/>
              </a:rPr>
              <a:t> </a:t>
            </a:r>
            <a:r>
              <a:rPr sz="2400" spc="-5" dirty="0">
                <a:latin typeface="Comic Sans MS"/>
                <a:cs typeface="Comic Sans MS"/>
              </a:rPr>
              <a:t>t</a:t>
            </a:r>
            <a:r>
              <a:rPr sz="2400" dirty="0">
                <a:latin typeface="Comic Sans MS"/>
                <a:cs typeface="Comic Sans MS"/>
              </a:rPr>
              <a:t>o</a:t>
            </a:r>
            <a:r>
              <a:rPr sz="2400" spc="-15" dirty="0">
                <a:latin typeface="Comic Sans MS"/>
                <a:cs typeface="Comic Sans MS"/>
              </a:rPr>
              <a:t> </a:t>
            </a:r>
            <a:r>
              <a:rPr sz="2400" dirty="0">
                <a:latin typeface="Comic Sans MS"/>
                <a:cs typeface="Comic Sans MS"/>
              </a:rPr>
              <a:t>set</a:t>
            </a:r>
            <a:r>
              <a:rPr sz="2400" spc="-15" dirty="0">
                <a:latin typeface="Comic Sans MS"/>
                <a:cs typeface="Comic Sans MS"/>
              </a:rPr>
              <a:t> </a:t>
            </a:r>
            <a:r>
              <a:rPr sz="2400" spc="-5" dirty="0">
                <a:latin typeface="Comic Sans MS"/>
                <a:cs typeface="Comic Sans MS"/>
              </a:rPr>
              <a:t>registe</a:t>
            </a:r>
            <a:r>
              <a:rPr sz="2400" dirty="0">
                <a:latin typeface="Comic Sans MS"/>
                <a:cs typeface="Comic Sans MS"/>
              </a:rPr>
              <a:t>r</a:t>
            </a:r>
            <a:r>
              <a:rPr sz="2400" spc="-10" dirty="0">
                <a:latin typeface="Comic Sans MS"/>
                <a:cs typeface="Comic Sans MS"/>
              </a:rPr>
              <a:t> </a:t>
            </a:r>
            <a:r>
              <a:rPr sz="2400" spc="-5" dirty="0">
                <a:latin typeface="Comic Sans MS"/>
                <a:cs typeface="Comic Sans MS"/>
              </a:rPr>
              <a:t>v</a:t>
            </a:r>
            <a:r>
              <a:rPr sz="2400" spc="-10" dirty="0">
                <a:latin typeface="Comic Sans MS"/>
                <a:cs typeface="Comic Sans MS"/>
              </a:rPr>
              <a:t>a</a:t>
            </a:r>
            <a:r>
              <a:rPr sz="2400" spc="-5" dirty="0">
                <a:latin typeface="Comic Sans MS"/>
                <a:cs typeface="Comic Sans MS"/>
              </a:rPr>
              <a:t>lu</a:t>
            </a:r>
            <a:r>
              <a:rPr sz="2400" dirty="0">
                <a:latin typeface="Comic Sans MS"/>
                <a:cs typeface="Comic Sans MS"/>
              </a:rPr>
              <a:t>e</a:t>
            </a:r>
            <a:r>
              <a:rPr sz="2400" spc="-5" dirty="0">
                <a:latin typeface="Comic Sans MS"/>
                <a:cs typeface="Comic Sans MS"/>
              </a:rPr>
              <a:t>s</a:t>
            </a:r>
            <a:endParaRPr sz="2400">
              <a:latin typeface="Comic Sans MS"/>
              <a:cs typeface="Comic Sans MS"/>
            </a:endParaRPr>
          </a:p>
          <a:p>
            <a:pPr marL="756285" lvl="1" indent="-286385">
              <a:spcBef>
                <a:spcPts val="575"/>
              </a:spcBef>
              <a:buClr>
                <a:srgbClr val="8A0000"/>
              </a:buClr>
              <a:buSzPct val="79166"/>
              <a:buFont typeface="Wingdings"/>
              <a:buChar char=""/>
              <a:tabLst>
                <a:tab pos="756920" algn="l"/>
              </a:tabLst>
              <a:defRPr/>
            </a:pPr>
            <a:r>
              <a:rPr sz="2400" dirty="0">
                <a:solidFill>
                  <a:srgbClr val="3333FF"/>
                </a:solidFill>
                <a:latin typeface="Comic Sans MS"/>
                <a:cs typeface="Comic Sans MS"/>
              </a:rPr>
              <a:t>P2.set</a:t>
            </a:r>
            <a:r>
              <a:rPr sz="2400" spc="-20" dirty="0">
                <a:solidFill>
                  <a:srgbClr val="3333FF"/>
                </a:solidFill>
                <a:latin typeface="Comic Sans MS"/>
                <a:cs typeface="Comic Sans MS"/>
              </a:rPr>
              <a:t>_</a:t>
            </a:r>
            <a:r>
              <a:rPr sz="2400" dirty="0">
                <a:solidFill>
                  <a:srgbClr val="3333FF"/>
                </a:solidFill>
                <a:latin typeface="Comic Sans MS"/>
                <a:cs typeface="Comic Sans MS"/>
              </a:rPr>
              <a:t>s</a:t>
            </a:r>
            <a:r>
              <a:rPr sz="2400" spc="-10" dirty="0">
                <a:solidFill>
                  <a:srgbClr val="3333FF"/>
                </a:solidFill>
                <a:latin typeface="Comic Sans MS"/>
                <a:cs typeface="Comic Sans MS"/>
              </a:rPr>
              <a:t>t</a:t>
            </a:r>
            <a:r>
              <a:rPr sz="2400" dirty="0">
                <a:solidFill>
                  <a:srgbClr val="3333FF"/>
                </a:solidFill>
                <a:latin typeface="Comic Sans MS"/>
                <a:cs typeface="Comic Sans MS"/>
              </a:rPr>
              <a:t>a</a:t>
            </a:r>
            <a:r>
              <a:rPr sz="2400" spc="-10" dirty="0">
                <a:solidFill>
                  <a:srgbClr val="3333FF"/>
                </a:solidFill>
                <a:latin typeface="Comic Sans MS"/>
                <a:cs typeface="Comic Sans MS"/>
              </a:rPr>
              <a:t>t</a:t>
            </a:r>
            <a:r>
              <a:rPr sz="2400" dirty="0">
                <a:solidFill>
                  <a:srgbClr val="3333FF"/>
                </a:solidFill>
                <a:latin typeface="Comic Sans MS"/>
                <a:cs typeface="Comic Sans MS"/>
              </a:rPr>
              <a:t>e</a:t>
            </a:r>
            <a:r>
              <a:rPr sz="2400" spc="-35" dirty="0">
                <a:solidFill>
                  <a:srgbClr val="3333FF"/>
                </a:solidFill>
                <a:latin typeface="Comic Sans MS"/>
                <a:cs typeface="Comic Sans MS"/>
              </a:rPr>
              <a:t> </a:t>
            </a:r>
            <a:r>
              <a:rPr sz="2400" spc="-5" dirty="0">
                <a:solidFill>
                  <a:srgbClr val="3333FF"/>
                </a:solidFill>
                <a:latin typeface="Comic Sans MS"/>
                <a:cs typeface="Comic Sans MS"/>
              </a:rPr>
              <a:t>(running)</a:t>
            </a:r>
            <a:endParaRPr sz="2400">
              <a:latin typeface="Comic Sans MS"/>
              <a:cs typeface="Comic Sans MS"/>
            </a:endParaRPr>
          </a:p>
        </p:txBody>
      </p:sp>
      <p:sp>
        <p:nvSpPr>
          <p:cNvPr id="1483780" name="object 5"/>
          <p:cNvSpPr>
            <a:spLocks noChangeArrowheads="1"/>
          </p:cNvSpPr>
          <p:nvPr/>
        </p:nvSpPr>
        <p:spPr bwMode="auto">
          <a:xfrm>
            <a:off x="3819525" y="3033713"/>
            <a:ext cx="1847850" cy="706437"/>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781" name="object 6"/>
          <p:cNvSpPr>
            <a:spLocks/>
          </p:cNvSpPr>
          <p:nvPr/>
        </p:nvSpPr>
        <p:spPr bwMode="auto">
          <a:xfrm>
            <a:off x="3867150" y="3059113"/>
            <a:ext cx="1752600" cy="609600"/>
          </a:xfrm>
          <a:custGeom>
            <a:avLst/>
            <a:gdLst>
              <a:gd name="T0" fmla="*/ 0 w 1752600"/>
              <a:gd name="T1" fmla="*/ 609600 h 609600"/>
              <a:gd name="T2" fmla="*/ 1752600 w 1752600"/>
              <a:gd name="T3" fmla="*/ 609600 h 609600"/>
              <a:gd name="T4" fmla="*/ 1752600 w 1752600"/>
              <a:gd name="T5" fmla="*/ 0 h 609600"/>
              <a:gd name="T6" fmla="*/ 0 w 1752600"/>
              <a:gd name="T7" fmla="*/ 0 h 609600"/>
              <a:gd name="T8" fmla="*/ 0 w 17526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609600">
                <a:moveTo>
                  <a:pt x="0" y="609600"/>
                </a:moveTo>
                <a:lnTo>
                  <a:pt x="1752600" y="609600"/>
                </a:lnTo>
                <a:lnTo>
                  <a:pt x="1752600" y="0"/>
                </a:lnTo>
                <a:lnTo>
                  <a:pt x="0" y="0"/>
                </a:lnTo>
                <a:lnTo>
                  <a:pt x="0" y="6096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7" name="object 7"/>
          <p:cNvSpPr txBox="1"/>
          <p:nvPr/>
        </p:nvSpPr>
        <p:spPr>
          <a:xfrm>
            <a:off x="4937125" y="3286125"/>
            <a:ext cx="593725" cy="346075"/>
          </a:xfrm>
          <a:prstGeom prst="rect">
            <a:avLst/>
          </a:prstGeom>
        </p:spPr>
        <p:txBody>
          <a:bodyPr lIns="0" tIns="0" rIns="0" bIns="0">
            <a:spAutoFit/>
          </a:bodyPr>
          <a:lstStyle/>
          <a:p>
            <a:pPr marL="12700">
              <a:defRPr/>
            </a:pPr>
            <a:r>
              <a:rPr sz="2500" i="1" spc="-275" dirty="0">
                <a:solidFill>
                  <a:srgbClr val="3333FF"/>
                </a:solidFill>
                <a:latin typeface="Arial"/>
                <a:cs typeface="Arial"/>
              </a:rPr>
              <a:t>CPU</a:t>
            </a:r>
            <a:endParaRPr sz="2500">
              <a:latin typeface="Arial"/>
              <a:cs typeface="Arial"/>
            </a:endParaRPr>
          </a:p>
        </p:txBody>
      </p:sp>
      <p:sp>
        <p:nvSpPr>
          <p:cNvPr id="1483783" name="object 8"/>
          <p:cNvSpPr>
            <a:spLocks noChangeArrowheads="1"/>
          </p:cNvSpPr>
          <p:nvPr/>
        </p:nvSpPr>
        <p:spPr bwMode="auto">
          <a:xfrm>
            <a:off x="3971925" y="3109913"/>
            <a:ext cx="628650" cy="174625"/>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784" name="object 9"/>
          <p:cNvSpPr>
            <a:spLocks/>
          </p:cNvSpPr>
          <p:nvPr/>
        </p:nvSpPr>
        <p:spPr bwMode="auto">
          <a:xfrm>
            <a:off x="4019550" y="3135313"/>
            <a:ext cx="533400" cy="77787"/>
          </a:xfrm>
          <a:custGeom>
            <a:avLst/>
            <a:gdLst>
              <a:gd name="T0" fmla="*/ 0 w 533400"/>
              <a:gd name="T1" fmla="*/ 76841 h 78105"/>
              <a:gd name="T2" fmla="*/ 533400 w 533400"/>
              <a:gd name="T3" fmla="*/ 76841 h 78105"/>
              <a:gd name="T4" fmla="*/ 533400 w 533400"/>
              <a:gd name="T5" fmla="*/ 0 h 78105"/>
              <a:gd name="T6" fmla="*/ 0 w 533400"/>
              <a:gd name="T7" fmla="*/ 0 h 78105"/>
              <a:gd name="T8" fmla="*/ 0 w 533400"/>
              <a:gd name="T9" fmla="*/ 76841 h 78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5">
                <a:moveTo>
                  <a:pt x="0" y="77787"/>
                </a:moveTo>
                <a:lnTo>
                  <a:pt x="533400" y="77787"/>
                </a:lnTo>
                <a:lnTo>
                  <a:pt x="533400" y="0"/>
                </a:lnTo>
                <a:lnTo>
                  <a:pt x="0" y="0"/>
                </a:lnTo>
                <a:lnTo>
                  <a:pt x="0" y="777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785" name="object 10"/>
          <p:cNvSpPr>
            <a:spLocks noChangeArrowheads="1"/>
          </p:cNvSpPr>
          <p:nvPr/>
        </p:nvSpPr>
        <p:spPr bwMode="auto">
          <a:xfrm>
            <a:off x="3971925" y="3187700"/>
            <a:ext cx="628650" cy="174625"/>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786" name="object 11"/>
          <p:cNvSpPr>
            <a:spLocks/>
          </p:cNvSpPr>
          <p:nvPr/>
        </p:nvSpPr>
        <p:spPr bwMode="auto">
          <a:xfrm>
            <a:off x="4019550" y="321310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787" name="object 12"/>
          <p:cNvSpPr>
            <a:spLocks noChangeArrowheads="1"/>
          </p:cNvSpPr>
          <p:nvPr/>
        </p:nvSpPr>
        <p:spPr bwMode="auto">
          <a:xfrm>
            <a:off x="3971925" y="3263900"/>
            <a:ext cx="628650" cy="174625"/>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788" name="object 13"/>
          <p:cNvSpPr>
            <a:spLocks/>
          </p:cNvSpPr>
          <p:nvPr/>
        </p:nvSpPr>
        <p:spPr bwMode="auto">
          <a:xfrm>
            <a:off x="4019550" y="328930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789" name="object 14"/>
          <p:cNvSpPr>
            <a:spLocks noChangeArrowheads="1"/>
          </p:cNvSpPr>
          <p:nvPr/>
        </p:nvSpPr>
        <p:spPr bwMode="auto">
          <a:xfrm>
            <a:off x="3971925" y="3340100"/>
            <a:ext cx="628650" cy="174625"/>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790" name="object 15"/>
          <p:cNvSpPr>
            <a:spLocks/>
          </p:cNvSpPr>
          <p:nvPr/>
        </p:nvSpPr>
        <p:spPr bwMode="auto">
          <a:xfrm>
            <a:off x="4019550" y="336550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6" name="object 16"/>
          <p:cNvSpPr txBox="1"/>
          <p:nvPr/>
        </p:nvSpPr>
        <p:spPr>
          <a:xfrm>
            <a:off x="4022725" y="3448050"/>
            <a:ext cx="708025" cy="185738"/>
          </a:xfrm>
          <a:prstGeom prst="rect">
            <a:avLst/>
          </a:prstGeom>
        </p:spPr>
        <p:txBody>
          <a:bodyPr lIns="0" tIns="0" rIns="0" bIns="0">
            <a:spAutoFit/>
          </a:bodyPr>
          <a:lstStyle/>
          <a:p>
            <a:pPr marL="12700">
              <a:defRPr/>
            </a:pPr>
            <a:r>
              <a:rPr sz="1250" i="1" spc="-110" dirty="0">
                <a:solidFill>
                  <a:srgbClr val="3333FF"/>
                </a:solidFill>
                <a:latin typeface="Arial"/>
                <a:cs typeface="Arial"/>
              </a:rPr>
              <a:t>R</a:t>
            </a:r>
            <a:r>
              <a:rPr sz="1250" i="1" spc="-85" dirty="0">
                <a:solidFill>
                  <a:srgbClr val="3333FF"/>
                </a:solidFill>
                <a:latin typeface="Arial"/>
                <a:cs typeface="Arial"/>
              </a:rPr>
              <a:t>e</a:t>
            </a:r>
            <a:r>
              <a:rPr sz="1250" i="1" spc="25" dirty="0">
                <a:solidFill>
                  <a:srgbClr val="3333FF"/>
                </a:solidFill>
                <a:latin typeface="Arial"/>
                <a:cs typeface="Arial"/>
              </a:rPr>
              <a:t>giste</a:t>
            </a:r>
            <a:r>
              <a:rPr sz="1250" i="1" spc="170" dirty="0">
                <a:solidFill>
                  <a:srgbClr val="3333FF"/>
                </a:solidFill>
                <a:latin typeface="Arial"/>
                <a:cs typeface="Arial"/>
              </a:rPr>
              <a:t>r</a:t>
            </a:r>
            <a:r>
              <a:rPr sz="1250" i="1" spc="-45" dirty="0">
                <a:solidFill>
                  <a:srgbClr val="3333FF"/>
                </a:solidFill>
                <a:latin typeface="Arial"/>
                <a:cs typeface="Arial"/>
              </a:rPr>
              <a:t>s</a:t>
            </a:r>
            <a:endParaRPr sz="1250">
              <a:latin typeface="Arial"/>
              <a:cs typeface="Arial"/>
            </a:endParaRPr>
          </a:p>
        </p:txBody>
      </p:sp>
      <p:sp>
        <p:nvSpPr>
          <p:cNvPr id="1483792" name="object 17"/>
          <p:cNvSpPr>
            <a:spLocks noChangeArrowheads="1"/>
          </p:cNvSpPr>
          <p:nvPr/>
        </p:nvSpPr>
        <p:spPr bwMode="auto">
          <a:xfrm>
            <a:off x="2524125" y="2047875"/>
            <a:ext cx="1924050" cy="706438"/>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793" name="object 18"/>
          <p:cNvSpPr>
            <a:spLocks noChangeArrowheads="1"/>
          </p:cNvSpPr>
          <p:nvPr/>
        </p:nvSpPr>
        <p:spPr bwMode="auto">
          <a:xfrm>
            <a:off x="2676525" y="2124075"/>
            <a:ext cx="628650" cy="17462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794" name="object 19"/>
          <p:cNvSpPr>
            <a:spLocks/>
          </p:cNvSpPr>
          <p:nvPr/>
        </p:nvSpPr>
        <p:spPr bwMode="auto">
          <a:xfrm>
            <a:off x="2724150" y="2149475"/>
            <a:ext cx="533400" cy="77788"/>
          </a:xfrm>
          <a:custGeom>
            <a:avLst/>
            <a:gdLst>
              <a:gd name="T0" fmla="*/ 0 w 533400"/>
              <a:gd name="T1" fmla="*/ 76844 h 78105"/>
              <a:gd name="T2" fmla="*/ 533400 w 533400"/>
              <a:gd name="T3" fmla="*/ 76844 h 78105"/>
              <a:gd name="T4" fmla="*/ 533400 w 533400"/>
              <a:gd name="T5" fmla="*/ 0 h 78105"/>
              <a:gd name="T6" fmla="*/ 0 w 533400"/>
              <a:gd name="T7" fmla="*/ 0 h 78105"/>
              <a:gd name="T8" fmla="*/ 0 w 533400"/>
              <a:gd name="T9" fmla="*/ 76844 h 78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5">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795" name="object 20"/>
          <p:cNvSpPr>
            <a:spLocks noChangeArrowheads="1"/>
          </p:cNvSpPr>
          <p:nvPr/>
        </p:nvSpPr>
        <p:spPr bwMode="auto">
          <a:xfrm>
            <a:off x="2676525" y="2201863"/>
            <a:ext cx="628650" cy="17462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796" name="object 21"/>
          <p:cNvSpPr>
            <a:spLocks/>
          </p:cNvSpPr>
          <p:nvPr/>
        </p:nvSpPr>
        <p:spPr bwMode="auto">
          <a:xfrm>
            <a:off x="2724150" y="2227263"/>
            <a:ext cx="533400" cy="77787"/>
          </a:xfrm>
          <a:custGeom>
            <a:avLst/>
            <a:gdLst>
              <a:gd name="T0" fmla="*/ 0 w 533400"/>
              <a:gd name="T1" fmla="*/ 76841 h 78105"/>
              <a:gd name="T2" fmla="*/ 533400 w 533400"/>
              <a:gd name="T3" fmla="*/ 76841 h 78105"/>
              <a:gd name="T4" fmla="*/ 533400 w 533400"/>
              <a:gd name="T5" fmla="*/ 0 h 78105"/>
              <a:gd name="T6" fmla="*/ 0 w 533400"/>
              <a:gd name="T7" fmla="*/ 0 h 78105"/>
              <a:gd name="T8" fmla="*/ 0 w 533400"/>
              <a:gd name="T9" fmla="*/ 76841 h 78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5">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797" name="object 22"/>
          <p:cNvSpPr>
            <a:spLocks noChangeArrowheads="1"/>
          </p:cNvSpPr>
          <p:nvPr/>
        </p:nvSpPr>
        <p:spPr bwMode="auto">
          <a:xfrm>
            <a:off x="2676525" y="2278063"/>
            <a:ext cx="628650" cy="17462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798" name="object 23"/>
          <p:cNvSpPr>
            <a:spLocks/>
          </p:cNvSpPr>
          <p:nvPr/>
        </p:nvSpPr>
        <p:spPr bwMode="auto">
          <a:xfrm>
            <a:off x="2724150" y="2303463"/>
            <a:ext cx="533400" cy="77787"/>
          </a:xfrm>
          <a:custGeom>
            <a:avLst/>
            <a:gdLst>
              <a:gd name="T0" fmla="*/ 0 w 533400"/>
              <a:gd name="T1" fmla="*/ 76841 h 78105"/>
              <a:gd name="T2" fmla="*/ 533400 w 533400"/>
              <a:gd name="T3" fmla="*/ 76841 h 78105"/>
              <a:gd name="T4" fmla="*/ 533400 w 533400"/>
              <a:gd name="T5" fmla="*/ 0 h 78105"/>
              <a:gd name="T6" fmla="*/ 0 w 533400"/>
              <a:gd name="T7" fmla="*/ 0 h 78105"/>
              <a:gd name="T8" fmla="*/ 0 w 533400"/>
              <a:gd name="T9" fmla="*/ 76841 h 78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5">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799" name="object 24"/>
          <p:cNvSpPr>
            <a:spLocks noChangeArrowheads="1"/>
          </p:cNvSpPr>
          <p:nvPr/>
        </p:nvSpPr>
        <p:spPr bwMode="auto">
          <a:xfrm>
            <a:off x="2676525" y="2354263"/>
            <a:ext cx="628650" cy="17462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800" name="object 25"/>
          <p:cNvSpPr>
            <a:spLocks/>
          </p:cNvSpPr>
          <p:nvPr/>
        </p:nvSpPr>
        <p:spPr bwMode="auto">
          <a:xfrm>
            <a:off x="2724150" y="2379663"/>
            <a:ext cx="533400" cy="77787"/>
          </a:xfrm>
          <a:custGeom>
            <a:avLst/>
            <a:gdLst>
              <a:gd name="T0" fmla="*/ 0 w 533400"/>
              <a:gd name="T1" fmla="*/ 76841 h 78105"/>
              <a:gd name="T2" fmla="*/ 533400 w 533400"/>
              <a:gd name="T3" fmla="*/ 76841 h 78105"/>
              <a:gd name="T4" fmla="*/ 533400 w 533400"/>
              <a:gd name="T5" fmla="*/ 0 h 78105"/>
              <a:gd name="T6" fmla="*/ 0 w 533400"/>
              <a:gd name="T7" fmla="*/ 0 h 78105"/>
              <a:gd name="T8" fmla="*/ 0 w 533400"/>
              <a:gd name="T9" fmla="*/ 76841 h 78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5">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801" name="object 26"/>
          <p:cNvSpPr txBox="1">
            <a:spLocks noChangeArrowheads="1"/>
          </p:cNvSpPr>
          <p:nvPr/>
        </p:nvSpPr>
        <p:spPr bwMode="auto">
          <a:xfrm>
            <a:off x="2571750" y="2073275"/>
            <a:ext cx="1828800" cy="6096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r>
              <a:rPr lang="en-US" sz="2100" i="1">
                <a:solidFill>
                  <a:srgbClr val="3333FF"/>
                </a:solidFill>
                <a:cs typeface="Arial" charset="0"/>
              </a:rPr>
              <a:t>P1</a:t>
            </a:r>
            <a:endParaRPr lang="en-US" sz="2100">
              <a:cs typeface="Arial" charset="0"/>
            </a:endParaRPr>
          </a:p>
          <a:p>
            <a:pPr eaLnBrk="1" hangingPunct="1">
              <a:spcBef>
                <a:spcPts val="188"/>
              </a:spcBef>
            </a:pPr>
            <a:r>
              <a:rPr lang="en-US" sz="1200" i="1">
                <a:solidFill>
                  <a:srgbClr val="3333FF"/>
                </a:solidFill>
                <a:cs typeface="Arial" charset="0"/>
              </a:rPr>
              <a:t>Context</a:t>
            </a:r>
            <a:endParaRPr lang="en-US" sz="1200">
              <a:cs typeface="Arial" charset="0"/>
            </a:endParaRPr>
          </a:p>
        </p:txBody>
      </p:sp>
      <p:sp>
        <p:nvSpPr>
          <p:cNvPr id="1483802" name="object 27"/>
          <p:cNvSpPr>
            <a:spLocks noChangeArrowheads="1"/>
          </p:cNvSpPr>
          <p:nvPr/>
        </p:nvSpPr>
        <p:spPr bwMode="auto">
          <a:xfrm>
            <a:off x="4881563" y="2576513"/>
            <a:ext cx="1857375" cy="715962"/>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803" name="object 28"/>
          <p:cNvSpPr>
            <a:spLocks/>
          </p:cNvSpPr>
          <p:nvPr/>
        </p:nvSpPr>
        <p:spPr bwMode="auto">
          <a:xfrm>
            <a:off x="4933950" y="2606675"/>
            <a:ext cx="1752600" cy="609600"/>
          </a:xfrm>
          <a:custGeom>
            <a:avLst/>
            <a:gdLst>
              <a:gd name="T0" fmla="*/ 0 w 1752600"/>
              <a:gd name="T1" fmla="*/ 609600 h 609600"/>
              <a:gd name="T2" fmla="*/ 1752600 w 1752600"/>
              <a:gd name="T3" fmla="*/ 609600 h 609600"/>
              <a:gd name="T4" fmla="*/ 1752600 w 1752600"/>
              <a:gd name="T5" fmla="*/ 0 h 609600"/>
              <a:gd name="T6" fmla="*/ 0 w 1752600"/>
              <a:gd name="T7" fmla="*/ 0 h 609600"/>
              <a:gd name="T8" fmla="*/ 0 w 17526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609600">
                <a:moveTo>
                  <a:pt x="0" y="609600"/>
                </a:moveTo>
                <a:lnTo>
                  <a:pt x="1752600" y="609600"/>
                </a:lnTo>
                <a:lnTo>
                  <a:pt x="1752600" y="0"/>
                </a:lnTo>
                <a:lnTo>
                  <a:pt x="0" y="0"/>
                </a:lnTo>
                <a:lnTo>
                  <a:pt x="0" y="6096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3804" name="object 29"/>
          <p:cNvSpPr>
            <a:spLocks/>
          </p:cNvSpPr>
          <p:nvPr/>
        </p:nvSpPr>
        <p:spPr bwMode="auto">
          <a:xfrm>
            <a:off x="4933950" y="2606675"/>
            <a:ext cx="1752600" cy="609600"/>
          </a:xfrm>
          <a:custGeom>
            <a:avLst/>
            <a:gdLst>
              <a:gd name="T0" fmla="*/ 0 w 1752600"/>
              <a:gd name="T1" fmla="*/ 609600 h 609600"/>
              <a:gd name="T2" fmla="*/ 1752600 w 1752600"/>
              <a:gd name="T3" fmla="*/ 609600 h 609600"/>
              <a:gd name="T4" fmla="*/ 1752600 w 1752600"/>
              <a:gd name="T5" fmla="*/ 0 h 609600"/>
              <a:gd name="T6" fmla="*/ 0 w 1752600"/>
              <a:gd name="T7" fmla="*/ 0 h 609600"/>
              <a:gd name="T8" fmla="*/ 0 w 1752600"/>
              <a:gd name="T9" fmla="*/ 609600 h 609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2600" h="609600">
                <a:moveTo>
                  <a:pt x="0" y="609600"/>
                </a:moveTo>
                <a:lnTo>
                  <a:pt x="1752600" y="609600"/>
                </a:lnTo>
                <a:lnTo>
                  <a:pt x="1752600" y="0"/>
                </a:lnTo>
                <a:lnTo>
                  <a:pt x="0" y="0"/>
                </a:lnTo>
                <a:lnTo>
                  <a:pt x="0" y="609600"/>
                </a:lnTo>
                <a:close/>
              </a:path>
            </a:pathLst>
          </a:custGeom>
          <a:noFill/>
          <a:ln w="190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0" name="object 30"/>
          <p:cNvSpPr txBox="1"/>
          <p:nvPr/>
        </p:nvSpPr>
        <p:spPr>
          <a:xfrm>
            <a:off x="6016625" y="2668588"/>
            <a:ext cx="314325" cy="293687"/>
          </a:xfrm>
          <a:prstGeom prst="rect">
            <a:avLst/>
          </a:prstGeom>
        </p:spPr>
        <p:txBody>
          <a:bodyPr lIns="0" tIns="0" rIns="0" bIns="0">
            <a:spAutoFit/>
          </a:bodyPr>
          <a:lstStyle/>
          <a:p>
            <a:pPr marL="12700">
              <a:defRPr/>
            </a:pPr>
            <a:r>
              <a:rPr sz="2100" i="1" spc="-155" dirty="0">
                <a:solidFill>
                  <a:srgbClr val="FFFFFF"/>
                </a:solidFill>
                <a:latin typeface="Arial"/>
                <a:cs typeface="Arial"/>
              </a:rPr>
              <a:t>P2</a:t>
            </a:r>
            <a:endParaRPr sz="2100">
              <a:latin typeface="Arial"/>
              <a:cs typeface="Arial"/>
            </a:endParaRPr>
          </a:p>
        </p:txBody>
      </p:sp>
      <p:sp>
        <p:nvSpPr>
          <p:cNvPr id="1483806" name="object 31"/>
          <p:cNvSpPr>
            <a:spLocks noChangeArrowheads="1"/>
          </p:cNvSpPr>
          <p:nvPr/>
        </p:nvSpPr>
        <p:spPr bwMode="auto">
          <a:xfrm>
            <a:off x="5033963" y="2652713"/>
            <a:ext cx="638175" cy="184150"/>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807" name="object 32"/>
          <p:cNvSpPr>
            <a:spLocks/>
          </p:cNvSpPr>
          <p:nvPr/>
        </p:nvSpPr>
        <p:spPr bwMode="auto">
          <a:xfrm>
            <a:off x="5086350" y="2682875"/>
            <a:ext cx="533400" cy="77788"/>
          </a:xfrm>
          <a:custGeom>
            <a:avLst/>
            <a:gdLst>
              <a:gd name="T0" fmla="*/ 0 w 533400"/>
              <a:gd name="T1" fmla="*/ 76844 h 78105"/>
              <a:gd name="T2" fmla="*/ 533400 w 533400"/>
              <a:gd name="T3" fmla="*/ 76844 h 78105"/>
              <a:gd name="T4" fmla="*/ 533400 w 533400"/>
              <a:gd name="T5" fmla="*/ 0 h 78105"/>
              <a:gd name="T6" fmla="*/ 0 w 533400"/>
              <a:gd name="T7" fmla="*/ 0 h 78105"/>
              <a:gd name="T8" fmla="*/ 0 w 533400"/>
              <a:gd name="T9" fmla="*/ 76844 h 78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5">
                <a:moveTo>
                  <a:pt x="0" y="77787"/>
                </a:moveTo>
                <a:lnTo>
                  <a:pt x="533400" y="77787"/>
                </a:lnTo>
                <a:lnTo>
                  <a:pt x="533400" y="0"/>
                </a:lnTo>
                <a:lnTo>
                  <a:pt x="0" y="0"/>
                </a:lnTo>
                <a:lnTo>
                  <a:pt x="0" y="77787"/>
                </a:lnTo>
                <a:close/>
              </a:path>
            </a:pathLst>
          </a:custGeom>
          <a:noFill/>
          <a:ln w="19050">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808" name="object 33"/>
          <p:cNvSpPr>
            <a:spLocks noChangeArrowheads="1"/>
          </p:cNvSpPr>
          <p:nvPr/>
        </p:nvSpPr>
        <p:spPr bwMode="auto">
          <a:xfrm>
            <a:off x="5033963" y="2730500"/>
            <a:ext cx="638175" cy="184150"/>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809" name="object 34"/>
          <p:cNvSpPr>
            <a:spLocks/>
          </p:cNvSpPr>
          <p:nvPr/>
        </p:nvSpPr>
        <p:spPr bwMode="auto">
          <a:xfrm>
            <a:off x="5086350" y="2760663"/>
            <a:ext cx="533400" cy="77787"/>
          </a:xfrm>
          <a:custGeom>
            <a:avLst/>
            <a:gdLst>
              <a:gd name="T0" fmla="*/ 0 w 533400"/>
              <a:gd name="T1" fmla="*/ 76841 h 78105"/>
              <a:gd name="T2" fmla="*/ 533400 w 533400"/>
              <a:gd name="T3" fmla="*/ 76841 h 78105"/>
              <a:gd name="T4" fmla="*/ 533400 w 533400"/>
              <a:gd name="T5" fmla="*/ 0 h 78105"/>
              <a:gd name="T6" fmla="*/ 0 w 533400"/>
              <a:gd name="T7" fmla="*/ 0 h 78105"/>
              <a:gd name="T8" fmla="*/ 0 w 533400"/>
              <a:gd name="T9" fmla="*/ 76841 h 78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5">
                <a:moveTo>
                  <a:pt x="0" y="77787"/>
                </a:moveTo>
                <a:lnTo>
                  <a:pt x="533400" y="77787"/>
                </a:lnTo>
                <a:lnTo>
                  <a:pt x="533400" y="0"/>
                </a:lnTo>
                <a:lnTo>
                  <a:pt x="0" y="0"/>
                </a:lnTo>
                <a:lnTo>
                  <a:pt x="0" y="77787"/>
                </a:lnTo>
                <a:close/>
              </a:path>
            </a:pathLst>
          </a:custGeom>
          <a:noFill/>
          <a:ln w="19050">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810" name="object 35"/>
          <p:cNvSpPr>
            <a:spLocks noChangeArrowheads="1"/>
          </p:cNvSpPr>
          <p:nvPr/>
        </p:nvSpPr>
        <p:spPr bwMode="auto">
          <a:xfrm>
            <a:off x="5033963" y="2806700"/>
            <a:ext cx="638175" cy="184150"/>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811" name="object 36"/>
          <p:cNvSpPr>
            <a:spLocks/>
          </p:cNvSpPr>
          <p:nvPr/>
        </p:nvSpPr>
        <p:spPr bwMode="auto">
          <a:xfrm>
            <a:off x="5086350" y="2836863"/>
            <a:ext cx="533400" cy="77787"/>
          </a:xfrm>
          <a:custGeom>
            <a:avLst/>
            <a:gdLst>
              <a:gd name="T0" fmla="*/ 0 w 533400"/>
              <a:gd name="T1" fmla="*/ 76841 h 78105"/>
              <a:gd name="T2" fmla="*/ 533400 w 533400"/>
              <a:gd name="T3" fmla="*/ 76841 h 78105"/>
              <a:gd name="T4" fmla="*/ 533400 w 533400"/>
              <a:gd name="T5" fmla="*/ 0 h 78105"/>
              <a:gd name="T6" fmla="*/ 0 w 533400"/>
              <a:gd name="T7" fmla="*/ 0 h 78105"/>
              <a:gd name="T8" fmla="*/ 0 w 533400"/>
              <a:gd name="T9" fmla="*/ 76841 h 78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5">
                <a:moveTo>
                  <a:pt x="0" y="77787"/>
                </a:moveTo>
                <a:lnTo>
                  <a:pt x="533400" y="77787"/>
                </a:lnTo>
                <a:lnTo>
                  <a:pt x="533400" y="0"/>
                </a:lnTo>
                <a:lnTo>
                  <a:pt x="0" y="0"/>
                </a:lnTo>
                <a:lnTo>
                  <a:pt x="0" y="77787"/>
                </a:lnTo>
                <a:close/>
              </a:path>
            </a:pathLst>
          </a:custGeom>
          <a:noFill/>
          <a:ln w="19050">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3812" name="object 37"/>
          <p:cNvSpPr>
            <a:spLocks noChangeArrowheads="1"/>
          </p:cNvSpPr>
          <p:nvPr/>
        </p:nvSpPr>
        <p:spPr bwMode="auto">
          <a:xfrm>
            <a:off x="5033963" y="2882900"/>
            <a:ext cx="638175" cy="184150"/>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813" name="object 38"/>
          <p:cNvSpPr>
            <a:spLocks/>
          </p:cNvSpPr>
          <p:nvPr/>
        </p:nvSpPr>
        <p:spPr bwMode="auto">
          <a:xfrm>
            <a:off x="5086350" y="2913063"/>
            <a:ext cx="533400" cy="77787"/>
          </a:xfrm>
          <a:custGeom>
            <a:avLst/>
            <a:gdLst>
              <a:gd name="T0" fmla="*/ 0 w 533400"/>
              <a:gd name="T1" fmla="*/ 76841 h 78105"/>
              <a:gd name="T2" fmla="*/ 533400 w 533400"/>
              <a:gd name="T3" fmla="*/ 76841 h 78105"/>
              <a:gd name="T4" fmla="*/ 533400 w 533400"/>
              <a:gd name="T5" fmla="*/ 0 h 78105"/>
              <a:gd name="T6" fmla="*/ 0 w 533400"/>
              <a:gd name="T7" fmla="*/ 0 h 78105"/>
              <a:gd name="T8" fmla="*/ 0 w 533400"/>
              <a:gd name="T9" fmla="*/ 76841 h 781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5">
                <a:moveTo>
                  <a:pt x="0" y="77787"/>
                </a:moveTo>
                <a:lnTo>
                  <a:pt x="533400" y="77787"/>
                </a:lnTo>
                <a:lnTo>
                  <a:pt x="533400" y="0"/>
                </a:lnTo>
                <a:lnTo>
                  <a:pt x="0" y="0"/>
                </a:lnTo>
                <a:lnTo>
                  <a:pt x="0" y="77787"/>
                </a:lnTo>
                <a:close/>
              </a:path>
            </a:pathLst>
          </a:custGeom>
          <a:noFill/>
          <a:ln w="19050">
            <a:solidFill>
              <a:srgbClr val="FFFFFF"/>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39" name="object 39"/>
          <p:cNvSpPr txBox="1"/>
          <p:nvPr/>
        </p:nvSpPr>
        <p:spPr>
          <a:xfrm>
            <a:off x="5081588" y="2990850"/>
            <a:ext cx="595312" cy="185738"/>
          </a:xfrm>
          <a:prstGeom prst="rect">
            <a:avLst/>
          </a:prstGeom>
        </p:spPr>
        <p:txBody>
          <a:bodyPr lIns="0" tIns="0" rIns="0" bIns="0">
            <a:spAutoFit/>
          </a:bodyPr>
          <a:lstStyle/>
          <a:p>
            <a:pPr marL="12700">
              <a:defRPr/>
            </a:pPr>
            <a:r>
              <a:rPr sz="1250" i="1" spc="-30" dirty="0">
                <a:solidFill>
                  <a:srgbClr val="FFFFFF"/>
                </a:solidFill>
                <a:latin typeface="Arial"/>
                <a:cs typeface="Arial"/>
              </a:rPr>
              <a:t>Con</a:t>
            </a:r>
            <a:r>
              <a:rPr sz="1250" i="1" spc="-25" dirty="0">
                <a:solidFill>
                  <a:srgbClr val="FFFFFF"/>
                </a:solidFill>
                <a:latin typeface="Arial"/>
                <a:cs typeface="Arial"/>
              </a:rPr>
              <a:t>t</a:t>
            </a:r>
            <a:r>
              <a:rPr sz="1250" i="1" spc="85" dirty="0">
                <a:solidFill>
                  <a:srgbClr val="FFFFFF"/>
                </a:solidFill>
                <a:latin typeface="Arial"/>
                <a:cs typeface="Arial"/>
              </a:rPr>
              <a:t>ext</a:t>
            </a:r>
            <a:endParaRPr sz="1250">
              <a:latin typeface="Arial"/>
              <a:cs typeface="Arial"/>
            </a:endParaRPr>
          </a:p>
        </p:txBody>
      </p:sp>
      <p:sp>
        <p:nvSpPr>
          <p:cNvPr id="1483815" name="object 40"/>
          <p:cNvSpPr>
            <a:spLocks noChangeArrowheads="1"/>
          </p:cNvSpPr>
          <p:nvPr/>
        </p:nvSpPr>
        <p:spPr bwMode="auto">
          <a:xfrm>
            <a:off x="3746500" y="2657475"/>
            <a:ext cx="515938" cy="393700"/>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816" name="object 41"/>
          <p:cNvSpPr>
            <a:spLocks/>
          </p:cNvSpPr>
          <p:nvPr/>
        </p:nvSpPr>
        <p:spPr bwMode="auto">
          <a:xfrm>
            <a:off x="3867150" y="2759075"/>
            <a:ext cx="354013" cy="230188"/>
          </a:xfrm>
          <a:custGeom>
            <a:avLst/>
            <a:gdLst>
              <a:gd name="T0" fmla="*/ 315300 w 353695"/>
              <a:gd name="T1" fmla="*/ 209658 h 229869"/>
              <a:gd name="T2" fmla="*/ 354394 w 353695"/>
              <a:gd name="T3" fmla="*/ 219605 h 229869"/>
              <a:gd name="T4" fmla="*/ 279263 w 353695"/>
              <a:gd name="T5" fmla="*/ 171526 h 229869"/>
              <a:gd name="T6" fmla="*/ 304604 w 353695"/>
              <a:gd name="T7" fmla="*/ 202899 h 229869"/>
              <a:gd name="T8" fmla="*/ 279263 w 353695"/>
              <a:gd name="T9" fmla="*/ 171526 h 229869"/>
              <a:gd name="T10" fmla="*/ 229471 w 353695"/>
              <a:gd name="T11" fmla="*/ 154692 h 229869"/>
              <a:gd name="T12" fmla="*/ 268565 w 353695"/>
              <a:gd name="T13" fmla="*/ 164641 h 229869"/>
              <a:gd name="T14" fmla="*/ 193433 w 353695"/>
              <a:gd name="T15" fmla="*/ 116433 h 229869"/>
              <a:gd name="T16" fmla="*/ 218775 w 353695"/>
              <a:gd name="T17" fmla="*/ 147806 h 229869"/>
              <a:gd name="T18" fmla="*/ 193433 w 353695"/>
              <a:gd name="T19" fmla="*/ 116433 h 229869"/>
              <a:gd name="T20" fmla="*/ 143770 w 353695"/>
              <a:gd name="T21" fmla="*/ 99727 h 229869"/>
              <a:gd name="T22" fmla="*/ 182737 w 353695"/>
              <a:gd name="T23" fmla="*/ 109547 h 229869"/>
              <a:gd name="T24" fmla="*/ 0 w 353695"/>
              <a:gd name="T25" fmla="*/ 0 h 229869"/>
              <a:gd name="T26" fmla="*/ 46862 w 353695"/>
              <a:gd name="T27" fmla="*/ 91693 h 229869"/>
              <a:gd name="T28" fmla="*/ 53865 w 353695"/>
              <a:gd name="T29" fmla="*/ 91311 h 229869"/>
              <a:gd name="T30" fmla="*/ 58194 w 353695"/>
              <a:gd name="T31" fmla="*/ 85828 h 229869"/>
              <a:gd name="T32" fmla="*/ 27037 w 353695"/>
              <a:gd name="T33" fmla="*/ 24918 h 229869"/>
              <a:gd name="T34" fmla="*/ 17455 w 353695"/>
              <a:gd name="T35" fmla="*/ 13435 h 229869"/>
              <a:gd name="T36" fmla="*/ 16300 w 353695"/>
              <a:gd name="T37" fmla="*/ 3952 h 229869"/>
              <a:gd name="T38" fmla="*/ 0 w 353695"/>
              <a:gd name="T39" fmla="*/ 0 h 229869"/>
              <a:gd name="T40" fmla="*/ 100856 w 353695"/>
              <a:gd name="T41" fmla="*/ 72182 h 229869"/>
              <a:gd name="T42" fmla="*/ 139822 w 353695"/>
              <a:gd name="T43" fmla="*/ 82128 h 229869"/>
              <a:gd name="T44" fmla="*/ 64816 w 353695"/>
              <a:gd name="T45" fmla="*/ 33923 h 229869"/>
              <a:gd name="T46" fmla="*/ 90158 w 353695"/>
              <a:gd name="T47" fmla="*/ 65294 h 229869"/>
              <a:gd name="T48" fmla="*/ 64816 w 353695"/>
              <a:gd name="T49" fmla="*/ 33923 h 229869"/>
              <a:gd name="T50" fmla="*/ 27037 w 353695"/>
              <a:gd name="T51" fmla="*/ 24918 h 229869"/>
              <a:gd name="T52" fmla="*/ 54122 w 353695"/>
              <a:gd name="T53" fmla="*/ 27035 h 229869"/>
              <a:gd name="T54" fmla="*/ 21236 w 353695"/>
              <a:gd name="T55" fmla="*/ 13593 h 229869"/>
              <a:gd name="T56" fmla="*/ 15025 w 353695"/>
              <a:gd name="T57" fmla="*/ 17217 h 229869"/>
              <a:gd name="T58" fmla="*/ 21236 w 353695"/>
              <a:gd name="T59" fmla="*/ 13593 h 229869"/>
              <a:gd name="T60" fmla="*/ 104866 w 353695"/>
              <a:gd name="T61" fmla="*/ 6503 h 229869"/>
              <a:gd name="T62" fmla="*/ 33853 w 353695"/>
              <a:gd name="T63" fmla="*/ 14121 h 229869"/>
              <a:gd name="T64" fmla="*/ 105183 w 353695"/>
              <a:gd name="T65" fmla="*/ 14284 h 229869"/>
              <a:gd name="T66" fmla="*/ 105568 w 353695"/>
              <a:gd name="T67" fmla="*/ 7268 h 229869"/>
              <a:gd name="T68" fmla="*/ 21904 w 353695"/>
              <a:gd name="T69" fmla="*/ 6503 h 229869"/>
              <a:gd name="T70" fmla="*/ 21236 w 353695"/>
              <a:gd name="T71" fmla="*/ 13593 h 229869"/>
              <a:gd name="T72" fmla="*/ 21904 w 353695"/>
              <a:gd name="T73" fmla="*/ 6503 h 229869"/>
              <a:gd name="T74" fmla="*/ 17455 w 353695"/>
              <a:gd name="T75" fmla="*/ 13435 h 229869"/>
              <a:gd name="T76" fmla="*/ 19513 w 353695"/>
              <a:gd name="T77" fmla="*/ 10226 h 229869"/>
              <a:gd name="T78" fmla="*/ 10314 w 353695"/>
              <a:gd name="T79" fmla="*/ 13134 h 229869"/>
              <a:gd name="T80" fmla="*/ 19513 w 353695"/>
              <a:gd name="T81" fmla="*/ 10226 h 229869"/>
              <a:gd name="T82" fmla="*/ 96099 w 353695"/>
              <a:gd name="T83" fmla="*/ 3952 h 229869"/>
              <a:gd name="T84" fmla="*/ 19513 w 353695"/>
              <a:gd name="T85" fmla="*/ 10226 h 229869"/>
              <a:gd name="T86" fmla="*/ 104866 w 353695"/>
              <a:gd name="T87" fmla="*/ 6503 h 229869"/>
              <a:gd name="T88" fmla="*/ 96099 w 353695"/>
              <a:gd name="T89" fmla="*/ 3952 h 22986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53695" h="229869">
                <a:moveTo>
                  <a:pt x="321310" y="198120"/>
                </a:moveTo>
                <a:lnTo>
                  <a:pt x="314451" y="208787"/>
                </a:lnTo>
                <a:lnTo>
                  <a:pt x="346583" y="229362"/>
                </a:lnTo>
                <a:lnTo>
                  <a:pt x="353440" y="218694"/>
                </a:lnTo>
                <a:lnTo>
                  <a:pt x="321310" y="198120"/>
                </a:lnTo>
                <a:close/>
              </a:path>
              <a:path w="353695" h="229869">
                <a:moveTo>
                  <a:pt x="278511" y="170814"/>
                </a:moveTo>
                <a:lnTo>
                  <a:pt x="271652" y="181483"/>
                </a:lnTo>
                <a:lnTo>
                  <a:pt x="303784" y="202057"/>
                </a:lnTo>
                <a:lnTo>
                  <a:pt x="310641" y="191262"/>
                </a:lnTo>
                <a:lnTo>
                  <a:pt x="278511" y="170814"/>
                </a:lnTo>
                <a:close/>
              </a:path>
              <a:path w="353695" h="229869">
                <a:moveTo>
                  <a:pt x="235712" y="143383"/>
                </a:moveTo>
                <a:lnTo>
                  <a:pt x="228853" y="154050"/>
                </a:lnTo>
                <a:lnTo>
                  <a:pt x="260985" y="174625"/>
                </a:lnTo>
                <a:lnTo>
                  <a:pt x="267842" y="163957"/>
                </a:lnTo>
                <a:lnTo>
                  <a:pt x="235712" y="143383"/>
                </a:lnTo>
                <a:close/>
              </a:path>
              <a:path w="353695" h="229869">
                <a:moveTo>
                  <a:pt x="192912" y="115950"/>
                </a:moveTo>
                <a:lnTo>
                  <a:pt x="186182" y="126619"/>
                </a:lnTo>
                <a:lnTo>
                  <a:pt x="218186" y="147192"/>
                </a:lnTo>
                <a:lnTo>
                  <a:pt x="225044" y="136525"/>
                </a:lnTo>
                <a:lnTo>
                  <a:pt x="192912" y="115950"/>
                </a:lnTo>
                <a:close/>
              </a:path>
              <a:path w="353695" h="229869">
                <a:moveTo>
                  <a:pt x="150240" y="88646"/>
                </a:moveTo>
                <a:lnTo>
                  <a:pt x="143383" y="99313"/>
                </a:lnTo>
                <a:lnTo>
                  <a:pt x="175387" y="119887"/>
                </a:lnTo>
                <a:lnTo>
                  <a:pt x="182245" y="109092"/>
                </a:lnTo>
                <a:lnTo>
                  <a:pt x="150240" y="88646"/>
                </a:lnTo>
                <a:close/>
              </a:path>
              <a:path w="353695" h="229869">
                <a:moveTo>
                  <a:pt x="0" y="0"/>
                </a:moveTo>
                <a:lnTo>
                  <a:pt x="45212" y="88137"/>
                </a:lnTo>
                <a:lnTo>
                  <a:pt x="46736" y="91312"/>
                </a:lnTo>
                <a:lnTo>
                  <a:pt x="50546" y="92583"/>
                </a:lnTo>
                <a:lnTo>
                  <a:pt x="53721" y="90932"/>
                </a:lnTo>
                <a:lnTo>
                  <a:pt x="56769" y="89408"/>
                </a:lnTo>
                <a:lnTo>
                  <a:pt x="58038" y="85471"/>
                </a:lnTo>
                <a:lnTo>
                  <a:pt x="56514" y="82423"/>
                </a:lnTo>
                <a:lnTo>
                  <a:pt x="26965" y="24815"/>
                </a:lnTo>
                <a:lnTo>
                  <a:pt x="14986" y="17145"/>
                </a:lnTo>
                <a:lnTo>
                  <a:pt x="17407" y="13378"/>
                </a:lnTo>
                <a:lnTo>
                  <a:pt x="10287" y="13080"/>
                </a:lnTo>
                <a:lnTo>
                  <a:pt x="16255" y="3937"/>
                </a:lnTo>
                <a:lnTo>
                  <a:pt x="95841" y="3937"/>
                </a:lnTo>
                <a:lnTo>
                  <a:pt x="0" y="0"/>
                </a:lnTo>
                <a:close/>
              </a:path>
              <a:path w="353695" h="229869">
                <a:moveTo>
                  <a:pt x="107441" y="61213"/>
                </a:moveTo>
                <a:lnTo>
                  <a:pt x="100584" y="71882"/>
                </a:lnTo>
                <a:lnTo>
                  <a:pt x="132587" y="92455"/>
                </a:lnTo>
                <a:lnTo>
                  <a:pt x="139446" y="81787"/>
                </a:lnTo>
                <a:lnTo>
                  <a:pt x="107441" y="61213"/>
                </a:lnTo>
                <a:close/>
              </a:path>
              <a:path w="353695" h="229869">
                <a:moveTo>
                  <a:pt x="64642" y="33782"/>
                </a:moveTo>
                <a:lnTo>
                  <a:pt x="57785" y="44576"/>
                </a:lnTo>
                <a:lnTo>
                  <a:pt x="89915" y="65024"/>
                </a:lnTo>
                <a:lnTo>
                  <a:pt x="96647" y="54355"/>
                </a:lnTo>
                <a:lnTo>
                  <a:pt x="64642" y="33782"/>
                </a:lnTo>
                <a:close/>
              </a:path>
              <a:path w="353695" h="229869">
                <a:moveTo>
                  <a:pt x="21179" y="13536"/>
                </a:moveTo>
                <a:lnTo>
                  <a:pt x="26965" y="24815"/>
                </a:lnTo>
                <a:lnTo>
                  <a:pt x="47116" y="37719"/>
                </a:lnTo>
                <a:lnTo>
                  <a:pt x="53975" y="26924"/>
                </a:lnTo>
                <a:lnTo>
                  <a:pt x="33763" y="14061"/>
                </a:lnTo>
                <a:lnTo>
                  <a:pt x="21179" y="13536"/>
                </a:lnTo>
                <a:close/>
              </a:path>
              <a:path w="353695" h="229869">
                <a:moveTo>
                  <a:pt x="17407" y="13378"/>
                </a:moveTo>
                <a:lnTo>
                  <a:pt x="14986" y="17145"/>
                </a:lnTo>
                <a:lnTo>
                  <a:pt x="26965" y="24815"/>
                </a:lnTo>
                <a:lnTo>
                  <a:pt x="21179" y="13536"/>
                </a:lnTo>
                <a:lnTo>
                  <a:pt x="17407" y="13378"/>
                </a:lnTo>
                <a:close/>
              </a:path>
              <a:path w="353695" h="229869">
                <a:moveTo>
                  <a:pt x="104584" y="6476"/>
                </a:moveTo>
                <a:lnTo>
                  <a:pt x="21844" y="6476"/>
                </a:lnTo>
                <a:lnTo>
                  <a:pt x="33763" y="14061"/>
                </a:lnTo>
                <a:lnTo>
                  <a:pt x="101980" y="16890"/>
                </a:lnTo>
                <a:lnTo>
                  <a:pt x="104901" y="14224"/>
                </a:lnTo>
                <a:lnTo>
                  <a:pt x="105028" y="10667"/>
                </a:lnTo>
                <a:lnTo>
                  <a:pt x="105283" y="7238"/>
                </a:lnTo>
                <a:lnTo>
                  <a:pt x="104584" y="6476"/>
                </a:lnTo>
                <a:close/>
              </a:path>
              <a:path w="353695" h="229869">
                <a:moveTo>
                  <a:pt x="21844" y="6476"/>
                </a:moveTo>
                <a:lnTo>
                  <a:pt x="19460" y="10184"/>
                </a:lnTo>
                <a:lnTo>
                  <a:pt x="21179" y="13536"/>
                </a:lnTo>
                <a:lnTo>
                  <a:pt x="33763" y="14061"/>
                </a:lnTo>
                <a:lnTo>
                  <a:pt x="21844" y="6476"/>
                </a:lnTo>
                <a:close/>
              </a:path>
              <a:path w="353695" h="229869">
                <a:moveTo>
                  <a:pt x="19460" y="10184"/>
                </a:moveTo>
                <a:lnTo>
                  <a:pt x="17407" y="13378"/>
                </a:lnTo>
                <a:lnTo>
                  <a:pt x="21179" y="13536"/>
                </a:lnTo>
                <a:lnTo>
                  <a:pt x="19460" y="10184"/>
                </a:lnTo>
                <a:close/>
              </a:path>
              <a:path w="353695" h="229869">
                <a:moveTo>
                  <a:pt x="16255" y="3937"/>
                </a:moveTo>
                <a:lnTo>
                  <a:pt x="10287" y="13080"/>
                </a:lnTo>
                <a:lnTo>
                  <a:pt x="17407" y="13378"/>
                </a:lnTo>
                <a:lnTo>
                  <a:pt x="19460" y="10184"/>
                </a:lnTo>
                <a:lnTo>
                  <a:pt x="16255" y="3937"/>
                </a:lnTo>
                <a:close/>
              </a:path>
              <a:path w="353695" h="229869">
                <a:moveTo>
                  <a:pt x="95841" y="3937"/>
                </a:moveTo>
                <a:lnTo>
                  <a:pt x="16255" y="3937"/>
                </a:lnTo>
                <a:lnTo>
                  <a:pt x="19460" y="10184"/>
                </a:lnTo>
                <a:lnTo>
                  <a:pt x="21844" y="6476"/>
                </a:lnTo>
                <a:lnTo>
                  <a:pt x="104584" y="6476"/>
                </a:lnTo>
                <a:lnTo>
                  <a:pt x="102488" y="4190"/>
                </a:lnTo>
                <a:lnTo>
                  <a:pt x="95841" y="39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3817" name="object 42"/>
          <p:cNvSpPr>
            <a:spLocks noChangeArrowheads="1"/>
          </p:cNvSpPr>
          <p:nvPr/>
        </p:nvSpPr>
        <p:spPr bwMode="auto">
          <a:xfrm>
            <a:off x="4397375" y="2768600"/>
            <a:ext cx="517525" cy="433388"/>
          </a:xfrm>
          <a:prstGeom prst="rect">
            <a:avLst/>
          </a:prstGeom>
          <a:blipFill dpi="0" rotWithShape="1">
            <a:blip r:embed="rId1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3818" name="object 43"/>
          <p:cNvSpPr>
            <a:spLocks/>
          </p:cNvSpPr>
          <p:nvPr/>
        </p:nvSpPr>
        <p:spPr bwMode="auto">
          <a:xfrm>
            <a:off x="4552950" y="2792413"/>
            <a:ext cx="320675" cy="234950"/>
          </a:xfrm>
          <a:custGeom>
            <a:avLst/>
            <a:gdLst>
              <a:gd name="T0" fmla="*/ 55575 w 320039"/>
              <a:gd name="T1" fmla="*/ 125731 h 234314"/>
              <a:gd name="T2" fmla="*/ 48036 w 320039"/>
              <a:gd name="T3" fmla="*/ 128549 h 234314"/>
              <a:gd name="T4" fmla="*/ 45097 w 320039"/>
              <a:gd name="T5" fmla="*/ 135080 h 234314"/>
              <a:gd name="T6" fmla="*/ 0 w 320039"/>
              <a:gd name="T7" fmla="*/ 236227 h 234314"/>
              <a:gd name="T8" fmla="*/ 46226 w 320039"/>
              <a:gd name="T9" fmla="*/ 231875 h 234314"/>
              <a:gd name="T10" fmla="*/ 27977 w 320039"/>
              <a:gd name="T11" fmla="*/ 231875 h 234314"/>
              <a:gd name="T12" fmla="*/ 13158 w 320039"/>
              <a:gd name="T13" fmla="*/ 211005 h 234314"/>
              <a:gd name="T14" fmla="*/ 51483 w 320039"/>
              <a:gd name="T15" fmla="*/ 183473 h 234314"/>
              <a:gd name="T16" fmla="*/ 68479 w 320039"/>
              <a:gd name="T17" fmla="*/ 145451 h 234314"/>
              <a:gd name="T18" fmla="*/ 71288 w 320039"/>
              <a:gd name="T19" fmla="*/ 139047 h 234314"/>
              <a:gd name="T20" fmla="*/ 68479 w 320039"/>
              <a:gd name="T21" fmla="*/ 131493 h 234314"/>
              <a:gd name="T22" fmla="*/ 61963 w 320039"/>
              <a:gd name="T23" fmla="*/ 128549 h 234314"/>
              <a:gd name="T24" fmla="*/ 55575 w 320039"/>
              <a:gd name="T25" fmla="*/ 125731 h 234314"/>
              <a:gd name="T26" fmla="*/ 51483 w 320039"/>
              <a:gd name="T27" fmla="*/ 183473 h 234314"/>
              <a:gd name="T28" fmla="*/ 13158 w 320039"/>
              <a:gd name="T29" fmla="*/ 211005 h 234314"/>
              <a:gd name="T30" fmla="*/ 27977 w 320039"/>
              <a:gd name="T31" fmla="*/ 231875 h 234314"/>
              <a:gd name="T32" fmla="*/ 35282 w 320039"/>
              <a:gd name="T33" fmla="*/ 226624 h 234314"/>
              <a:gd name="T34" fmla="*/ 32195 w 320039"/>
              <a:gd name="T35" fmla="*/ 226624 h 234314"/>
              <a:gd name="T36" fmla="*/ 19418 w 320039"/>
              <a:gd name="T37" fmla="*/ 208700 h 234314"/>
              <a:gd name="T38" fmla="*/ 41121 w 320039"/>
              <a:gd name="T39" fmla="*/ 206653 h 234314"/>
              <a:gd name="T40" fmla="*/ 51483 w 320039"/>
              <a:gd name="T41" fmla="*/ 183473 h 234314"/>
              <a:gd name="T42" fmla="*/ 114728 w 320039"/>
              <a:gd name="T43" fmla="*/ 199738 h 234314"/>
              <a:gd name="T44" fmla="*/ 66376 w 320039"/>
              <a:gd name="T45" fmla="*/ 204273 h 234314"/>
              <a:gd name="T46" fmla="*/ 27977 w 320039"/>
              <a:gd name="T47" fmla="*/ 231875 h 234314"/>
              <a:gd name="T48" fmla="*/ 46226 w 320039"/>
              <a:gd name="T49" fmla="*/ 231875 h 234314"/>
              <a:gd name="T50" fmla="*/ 117154 w 320039"/>
              <a:gd name="T51" fmla="*/ 225216 h 234314"/>
              <a:gd name="T52" fmla="*/ 122264 w 320039"/>
              <a:gd name="T53" fmla="*/ 218943 h 234314"/>
              <a:gd name="T54" fmla="*/ 120987 w 320039"/>
              <a:gd name="T55" fmla="*/ 204860 h 234314"/>
              <a:gd name="T56" fmla="*/ 114728 w 320039"/>
              <a:gd name="T57" fmla="*/ 199738 h 234314"/>
              <a:gd name="T58" fmla="*/ 41121 w 320039"/>
              <a:gd name="T59" fmla="*/ 206653 h 234314"/>
              <a:gd name="T60" fmla="*/ 19418 w 320039"/>
              <a:gd name="T61" fmla="*/ 208700 h 234314"/>
              <a:gd name="T62" fmla="*/ 32195 w 320039"/>
              <a:gd name="T63" fmla="*/ 226624 h 234314"/>
              <a:gd name="T64" fmla="*/ 41121 w 320039"/>
              <a:gd name="T65" fmla="*/ 206653 h 234314"/>
              <a:gd name="T66" fmla="*/ 66376 w 320039"/>
              <a:gd name="T67" fmla="*/ 204273 h 234314"/>
              <a:gd name="T68" fmla="*/ 41121 w 320039"/>
              <a:gd name="T69" fmla="*/ 206653 h 234314"/>
              <a:gd name="T70" fmla="*/ 32195 w 320039"/>
              <a:gd name="T71" fmla="*/ 226624 h 234314"/>
              <a:gd name="T72" fmla="*/ 35282 w 320039"/>
              <a:gd name="T73" fmla="*/ 226624 h 234314"/>
              <a:gd name="T74" fmla="*/ 66376 w 320039"/>
              <a:gd name="T75" fmla="*/ 204273 h 234314"/>
              <a:gd name="T76" fmla="*/ 306875 w 320039"/>
              <a:gd name="T77" fmla="*/ 0 h 234314"/>
              <a:gd name="T78" fmla="*/ 51483 w 320039"/>
              <a:gd name="T79" fmla="*/ 183473 h 234314"/>
              <a:gd name="T80" fmla="*/ 41121 w 320039"/>
              <a:gd name="T81" fmla="*/ 206653 h 234314"/>
              <a:gd name="T82" fmla="*/ 66376 w 320039"/>
              <a:gd name="T83" fmla="*/ 204273 h 234314"/>
              <a:gd name="T84" fmla="*/ 321696 w 320039"/>
              <a:gd name="T85" fmla="*/ 20742 h 234314"/>
              <a:gd name="T86" fmla="*/ 306875 w 320039"/>
              <a:gd name="T87" fmla="*/ 0 h 2343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20039" h="234314">
                <a:moveTo>
                  <a:pt x="55245" y="124713"/>
                </a:moveTo>
                <a:lnTo>
                  <a:pt x="47751" y="127508"/>
                </a:lnTo>
                <a:lnTo>
                  <a:pt x="44830" y="133985"/>
                </a:lnTo>
                <a:lnTo>
                  <a:pt x="0" y="234314"/>
                </a:lnTo>
                <a:lnTo>
                  <a:pt x="45952" y="229997"/>
                </a:lnTo>
                <a:lnTo>
                  <a:pt x="27812" y="229997"/>
                </a:lnTo>
                <a:lnTo>
                  <a:pt x="13080" y="209296"/>
                </a:lnTo>
                <a:lnTo>
                  <a:pt x="51177" y="181987"/>
                </a:lnTo>
                <a:lnTo>
                  <a:pt x="68072" y="144272"/>
                </a:lnTo>
                <a:lnTo>
                  <a:pt x="70865" y="137922"/>
                </a:lnTo>
                <a:lnTo>
                  <a:pt x="68072" y="130428"/>
                </a:lnTo>
                <a:lnTo>
                  <a:pt x="61595" y="127508"/>
                </a:lnTo>
                <a:lnTo>
                  <a:pt x="55245" y="124713"/>
                </a:lnTo>
                <a:close/>
              </a:path>
              <a:path w="320039" h="234314">
                <a:moveTo>
                  <a:pt x="51177" y="181987"/>
                </a:moveTo>
                <a:lnTo>
                  <a:pt x="13080" y="209296"/>
                </a:lnTo>
                <a:lnTo>
                  <a:pt x="27812" y="229997"/>
                </a:lnTo>
                <a:lnTo>
                  <a:pt x="35072" y="224789"/>
                </a:lnTo>
                <a:lnTo>
                  <a:pt x="32003" y="224789"/>
                </a:lnTo>
                <a:lnTo>
                  <a:pt x="19303" y="207010"/>
                </a:lnTo>
                <a:lnTo>
                  <a:pt x="40877" y="204980"/>
                </a:lnTo>
                <a:lnTo>
                  <a:pt x="51177" y="181987"/>
                </a:lnTo>
                <a:close/>
              </a:path>
              <a:path w="320039" h="234314">
                <a:moveTo>
                  <a:pt x="114046" y="198120"/>
                </a:moveTo>
                <a:lnTo>
                  <a:pt x="65982" y="202619"/>
                </a:lnTo>
                <a:lnTo>
                  <a:pt x="27812" y="229997"/>
                </a:lnTo>
                <a:lnTo>
                  <a:pt x="45952" y="229997"/>
                </a:lnTo>
                <a:lnTo>
                  <a:pt x="116459" y="223392"/>
                </a:lnTo>
                <a:lnTo>
                  <a:pt x="121538" y="217170"/>
                </a:lnTo>
                <a:lnTo>
                  <a:pt x="120269" y="203200"/>
                </a:lnTo>
                <a:lnTo>
                  <a:pt x="114046" y="198120"/>
                </a:lnTo>
                <a:close/>
              </a:path>
              <a:path w="320039" h="234314">
                <a:moveTo>
                  <a:pt x="40877" y="204980"/>
                </a:moveTo>
                <a:lnTo>
                  <a:pt x="19303" y="207010"/>
                </a:lnTo>
                <a:lnTo>
                  <a:pt x="32003" y="224789"/>
                </a:lnTo>
                <a:lnTo>
                  <a:pt x="40877" y="204980"/>
                </a:lnTo>
                <a:close/>
              </a:path>
              <a:path w="320039" h="234314">
                <a:moveTo>
                  <a:pt x="65982" y="202619"/>
                </a:moveTo>
                <a:lnTo>
                  <a:pt x="40877" y="204980"/>
                </a:lnTo>
                <a:lnTo>
                  <a:pt x="32003" y="224789"/>
                </a:lnTo>
                <a:lnTo>
                  <a:pt x="35072" y="224789"/>
                </a:lnTo>
                <a:lnTo>
                  <a:pt x="65982" y="202619"/>
                </a:lnTo>
                <a:close/>
              </a:path>
              <a:path w="320039" h="234314">
                <a:moveTo>
                  <a:pt x="305053" y="0"/>
                </a:moveTo>
                <a:lnTo>
                  <a:pt x="51177" y="181987"/>
                </a:lnTo>
                <a:lnTo>
                  <a:pt x="40877" y="204980"/>
                </a:lnTo>
                <a:lnTo>
                  <a:pt x="65982" y="202619"/>
                </a:lnTo>
                <a:lnTo>
                  <a:pt x="319786" y="20574"/>
                </a:lnTo>
                <a:lnTo>
                  <a:pt x="30505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Tree>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215265">
              <a:defRPr/>
            </a:pPr>
            <a:r>
              <a:rPr spc="-10" dirty="0"/>
              <a:t>Con</a:t>
            </a:r>
            <a:r>
              <a:rPr spc="-15" dirty="0"/>
              <a:t>c</a:t>
            </a:r>
            <a:r>
              <a:rPr spc="-5" dirty="0"/>
              <a:t>u</a:t>
            </a:r>
            <a:r>
              <a:rPr spc="-20" dirty="0"/>
              <a:t>r</a:t>
            </a:r>
            <a:r>
              <a:rPr spc="-5" dirty="0"/>
              <a:t>re</a:t>
            </a:r>
            <a:r>
              <a:rPr dirty="0"/>
              <a:t>n</a:t>
            </a:r>
            <a:r>
              <a:rPr spc="-5" dirty="0"/>
              <a:t>cy</a:t>
            </a:r>
            <a:r>
              <a:rPr spc="50" dirty="0"/>
              <a:t> </a:t>
            </a:r>
            <a:r>
              <a:rPr spc="-10" dirty="0"/>
              <a:t>wi</a:t>
            </a:r>
            <a:r>
              <a:rPr dirty="0"/>
              <a:t>t</a:t>
            </a:r>
            <a:r>
              <a:rPr spc="-5" dirty="0"/>
              <a:t>hin</a:t>
            </a:r>
            <a:r>
              <a:rPr spc="-10" dirty="0"/>
              <a:t> pr</a:t>
            </a:r>
            <a:r>
              <a:rPr spc="-20" dirty="0"/>
              <a:t>o</a:t>
            </a:r>
            <a:r>
              <a:rPr spc="-10" dirty="0"/>
              <a:t>grams</a:t>
            </a:r>
          </a:p>
        </p:txBody>
      </p:sp>
      <p:sp>
        <p:nvSpPr>
          <p:cNvPr id="3" name="object 3"/>
          <p:cNvSpPr txBox="1"/>
          <p:nvPr/>
        </p:nvSpPr>
        <p:spPr>
          <a:xfrm>
            <a:off x="377825" y="1087438"/>
            <a:ext cx="7237413" cy="336550"/>
          </a:xfrm>
          <a:prstGeom prst="rect">
            <a:avLst/>
          </a:prstGeom>
        </p:spPr>
        <p:txBody>
          <a:bodyPr lIns="0" tIns="0" rIns="0" bIns="0">
            <a:spAutoFit/>
          </a:bodyPr>
          <a:lstStyle/>
          <a:p>
            <a:pPr marL="209550" indent="-196850">
              <a:buFont typeface="Arial"/>
              <a:buChar char="•"/>
              <a:tabLst>
                <a:tab pos="210185" algn="l"/>
              </a:tabLst>
              <a:defRPr/>
            </a:pPr>
            <a:r>
              <a:rPr sz="2400" dirty="0">
                <a:latin typeface="Comic Sans MS"/>
                <a:cs typeface="Comic Sans MS"/>
              </a:rPr>
              <a:t>We </a:t>
            </a:r>
            <a:r>
              <a:rPr sz="2400" spc="-15" dirty="0">
                <a:latin typeface="Comic Sans MS"/>
                <a:cs typeface="Comic Sans MS"/>
              </a:rPr>
              <a:t>a</a:t>
            </a:r>
            <a:r>
              <a:rPr sz="2400" dirty="0">
                <a:latin typeface="Comic Sans MS"/>
                <a:cs typeface="Comic Sans MS"/>
              </a:rPr>
              <a:t>lso</a:t>
            </a:r>
            <a:r>
              <a:rPr sz="2400" spc="-10" dirty="0">
                <a:latin typeface="Comic Sans MS"/>
                <a:cs typeface="Comic Sans MS"/>
              </a:rPr>
              <a:t> </a:t>
            </a:r>
            <a:r>
              <a:rPr sz="2400" spc="-5" dirty="0">
                <a:latin typeface="Comic Sans MS"/>
                <a:cs typeface="Comic Sans MS"/>
              </a:rPr>
              <a:t>wan</a:t>
            </a:r>
            <a:r>
              <a:rPr sz="2400" dirty="0">
                <a:latin typeface="Comic Sans MS"/>
                <a:cs typeface="Comic Sans MS"/>
              </a:rPr>
              <a:t>t</a:t>
            </a:r>
            <a:r>
              <a:rPr sz="2400" spc="-15" dirty="0">
                <a:latin typeface="Comic Sans MS"/>
                <a:cs typeface="Comic Sans MS"/>
              </a:rPr>
              <a:t> </a:t>
            </a:r>
            <a:r>
              <a:rPr sz="2400" spc="-5" dirty="0">
                <a:latin typeface="Comic Sans MS"/>
                <a:cs typeface="Comic Sans MS"/>
              </a:rPr>
              <a:t>t</a:t>
            </a:r>
            <a:r>
              <a:rPr sz="2400" dirty="0">
                <a:latin typeface="Comic Sans MS"/>
                <a:cs typeface="Comic Sans MS"/>
              </a:rPr>
              <a:t>o</a:t>
            </a:r>
            <a:r>
              <a:rPr sz="2400" spc="-20" dirty="0">
                <a:latin typeface="Comic Sans MS"/>
                <a:cs typeface="Comic Sans MS"/>
              </a:rPr>
              <a:t> </a:t>
            </a:r>
            <a:r>
              <a:rPr sz="2400" dirty="0">
                <a:latin typeface="Comic Sans MS"/>
                <a:cs typeface="Comic Sans MS"/>
              </a:rPr>
              <a:t>u</a:t>
            </a:r>
            <a:r>
              <a:rPr sz="2400" spc="-10" dirty="0">
                <a:latin typeface="Comic Sans MS"/>
                <a:cs typeface="Comic Sans MS"/>
              </a:rPr>
              <a:t>s</a:t>
            </a:r>
            <a:r>
              <a:rPr sz="2400" dirty="0">
                <a:latin typeface="Comic Sans MS"/>
                <a:cs typeface="Comic Sans MS"/>
              </a:rPr>
              <a:t>e c</a:t>
            </a:r>
            <a:r>
              <a:rPr sz="2400" spc="-10" dirty="0">
                <a:latin typeface="Comic Sans MS"/>
                <a:cs typeface="Comic Sans MS"/>
              </a:rPr>
              <a:t>o</a:t>
            </a:r>
            <a:r>
              <a:rPr sz="2400" spc="-5" dirty="0">
                <a:latin typeface="Comic Sans MS"/>
                <a:cs typeface="Comic Sans MS"/>
              </a:rPr>
              <a:t>ncurre</a:t>
            </a:r>
            <a:r>
              <a:rPr sz="2400" spc="5" dirty="0">
                <a:latin typeface="Comic Sans MS"/>
                <a:cs typeface="Comic Sans MS"/>
              </a:rPr>
              <a:t>n</a:t>
            </a:r>
            <a:r>
              <a:rPr sz="2400" dirty="0">
                <a:latin typeface="Comic Sans MS"/>
                <a:cs typeface="Comic Sans MS"/>
              </a:rPr>
              <a:t>cy </a:t>
            </a:r>
            <a:r>
              <a:rPr sz="2400" spc="-5" dirty="0">
                <a:latin typeface="Comic Sans MS"/>
                <a:cs typeface="Comic Sans MS"/>
              </a:rPr>
              <a:t>withi</a:t>
            </a:r>
            <a:r>
              <a:rPr sz="2400" dirty="0">
                <a:latin typeface="Comic Sans MS"/>
                <a:cs typeface="Comic Sans MS"/>
              </a:rPr>
              <a:t>n pr</a:t>
            </a:r>
            <a:r>
              <a:rPr sz="2400" spc="-15" dirty="0">
                <a:latin typeface="Comic Sans MS"/>
                <a:cs typeface="Comic Sans MS"/>
              </a:rPr>
              <a:t>o</a:t>
            </a:r>
            <a:r>
              <a:rPr sz="2400" dirty="0">
                <a:latin typeface="Comic Sans MS"/>
                <a:cs typeface="Comic Sans MS"/>
              </a:rPr>
              <a:t>gr</a:t>
            </a:r>
            <a:r>
              <a:rPr sz="2400" spc="-15" dirty="0">
                <a:latin typeface="Comic Sans MS"/>
                <a:cs typeface="Comic Sans MS"/>
              </a:rPr>
              <a:t>a</a:t>
            </a:r>
            <a:r>
              <a:rPr sz="2400" dirty="0">
                <a:latin typeface="Comic Sans MS"/>
                <a:cs typeface="Comic Sans MS"/>
              </a:rPr>
              <a:t>ms</a:t>
            </a:r>
            <a:endParaRPr sz="2400">
              <a:latin typeface="Comic Sans MS"/>
              <a:cs typeface="Comic Sans MS"/>
            </a:endParaRPr>
          </a:p>
        </p:txBody>
      </p:sp>
      <p:sp>
        <p:nvSpPr>
          <p:cNvPr id="1484803" name="object 4"/>
          <p:cNvSpPr>
            <a:spLocks noChangeArrowheads="1"/>
          </p:cNvSpPr>
          <p:nvPr/>
        </p:nvSpPr>
        <p:spPr bwMode="auto">
          <a:xfrm>
            <a:off x="1195388" y="4110038"/>
            <a:ext cx="98425" cy="2474912"/>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04" name="object 5"/>
          <p:cNvSpPr>
            <a:spLocks/>
          </p:cNvSpPr>
          <p:nvPr/>
        </p:nvSpPr>
        <p:spPr bwMode="auto">
          <a:xfrm>
            <a:off x="1244600" y="4127500"/>
            <a:ext cx="0" cy="257175"/>
          </a:xfrm>
          <a:custGeom>
            <a:avLst/>
            <a:gdLst>
              <a:gd name="T0" fmla="*/ 0 h 257810"/>
              <a:gd name="T1" fmla="*/ 255443 h 257810"/>
              <a:gd name="T2" fmla="*/ 0 60000 65536"/>
              <a:gd name="T3" fmla="*/ 0 60000 65536"/>
            </a:gdLst>
            <a:ahLst/>
            <a:cxnLst>
              <a:cxn ang="T2">
                <a:pos x="0" y="T0"/>
              </a:cxn>
              <a:cxn ang="T3">
                <a:pos x="0" y="T1"/>
              </a:cxn>
            </a:cxnLst>
            <a:rect l="0" t="0" r="r" b="b"/>
            <a:pathLst>
              <a:path h="257810">
                <a:moveTo>
                  <a:pt x="0" y="0"/>
                </a:moveTo>
                <a:lnTo>
                  <a:pt x="0" y="257340"/>
                </a:lnTo>
              </a:path>
            </a:pathLst>
          </a:custGeom>
          <a:noFill/>
          <a:ln w="12700">
            <a:solidFill>
              <a:srgbClr val="000000"/>
            </a:solidFill>
            <a:prstDash val="lg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05" name="object 6"/>
          <p:cNvSpPr>
            <a:spLocks/>
          </p:cNvSpPr>
          <p:nvPr/>
        </p:nvSpPr>
        <p:spPr bwMode="auto">
          <a:xfrm>
            <a:off x="1244600" y="5391150"/>
            <a:ext cx="0" cy="252413"/>
          </a:xfrm>
          <a:custGeom>
            <a:avLst/>
            <a:gdLst>
              <a:gd name="T0" fmla="*/ 0 h 252095"/>
              <a:gd name="T1" fmla="*/ 252539 h 252095"/>
              <a:gd name="T2" fmla="*/ 0 60000 65536"/>
              <a:gd name="T3" fmla="*/ 0 60000 65536"/>
            </a:gdLst>
            <a:ahLst/>
            <a:cxnLst>
              <a:cxn ang="T2">
                <a:pos x="0" y="T0"/>
              </a:cxn>
              <a:cxn ang="T3">
                <a:pos x="0" y="T1"/>
              </a:cxn>
            </a:cxnLst>
            <a:rect l="0" t="0" r="r" b="b"/>
            <a:pathLst>
              <a:path h="252095">
                <a:moveTo>
                  <a:pt x="0" y="0"/>
                </a:moveTo>
                <a:lnTo>
                  <a:pt x="0" y="251586"/>
                </a:lnTo>
              </a:path>
            </a:pathLst>
          </a:custGeom>
          <a:noFill/>
          <a:ln w="12700">
            <a:solidFill>
              <a:srgbClr val="000000"/>
            </a:solidFill>
            <a:prstDash val="lg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06" name="object 7"/>
          <p:cNvSpPr>
            <a:spLocks/>
          </p:cNvSpPr>
          <p:nvPr/>
        </p:nvSpPr>
        <p:spPr bwMode="auto">
          <a:xfrm>
            <a:off x="1244600" y="6334125"/>
            <a:ext cx="0" cy="195263"/>
          </a:xfrm>
          <a:custGeom>
            <a:avLst/>
            <a:gdLst>
              <a:gd name="T0" fmla="*/ 0 h 195579"/>
              <a:gd name="T1" fmla="*/ 194115 h 195579"/>
              <a:gd name="T2" fmla="*/ 0 60000 65536"/>
              <a:gd name="T3" fmla="*/ 0 60000 65536"/>
            </a:gdLst>
            <a:ahLst/>
            <a:cxnLst>
              <a:cxn ang="T2">
                <a:pos x="0" y="T0"/>
              </a:cxn>
              <a:cxn ang="T3">
                <a:pos x="0" y="T1"/>
              </a:cxn>
            </a:cxnLst>
            <a:rect l="0" t="0" r="r" b="b"/>
            <a:pathLst>
              <a:path h="195579">
                <a:moveTo>
                  <a:pt x="0" y="0"/>
                </a:moveTo>
                <a:lnTo>
                  <a:pt x="0" y="195059"/>
                </a:lnTo>
              </a:path>
            </a:pathLst>
          </a:custGeom>
          <a:noFill/>
          <a:ln w="12700">
            <a:solidFill>
              <a:srgbClr val="000000"/>
            </a:solidFill>
            <a:prstDash val="lg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07" name="object 8"/>
          <p:cNvSpPr>
            <a:spLocks noChangeArrowheads="1"/>
          </p:cNvSpPr>
          <p:nvPr/>
        </p:nvSpPr>
        <p:spPr bwMode="auto">
          <a:xfrm>
            <a:off x="673100" y="3668713"/>
            <a:ext cx="1141413" cy="534987"/>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08" name="object 9"/>
          <p:cNvSpPr>
            <a:spLocks/>
          </p:cNvSpPr>
          <p:nvPr/>
        </p:nvSpPr>
        <p:spPr bwMode="auto">
          <a:xfrm>
            <a:off x="720725" y="3692525"/>
            <a:ext cx="1047750" cy="441325"/>
          </a:xfrm>
          <a:custGeom>
            <a:avLst/>
            <a:gdLst>
              <a:gd name="T0" fmla="*/ 0 w 1047750"/>
              <a:gd name="T1" fmla="*/ 440969 h 441325"/>
              <a:gd name="T2" fmla="*/ 1047673 w 1047750"/>
              <a:gd name="T3" fmla="*/ 440969 h 441325"/>
              <a:gd name="T4" fmla="*/ 1047673 w 1047750"/>
              <a:gd name="T5" fmla="*/ 0 h 441325"/>
              <a:gd name="T6" fmla="*/ 0 w 1047750"/>
              <a:gd name="T7" fmla="*/ 0 h 441325"/>
              <a:gd name="T8" fmla="*/ 0 w 1047750"/>
              <a:gd name="T9" fmla="*/ 440969 h 4413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7750" h="441325">
                <a:moveTo>
                  <a:pt x="0" y="440969"/>
                </a:moveTo>
                <a:lnTo>
                  <a:pt x="1047673" y="440969"/>
                </a:lnTo>
                <a:lnTo>
                  <a:pt x="1047673" y="0"/>
                </a:lnTo>
                <a:lnTo>
                  <a:pt x="0" y="0"/>
                </a:lnTo>
                <a:lnTo>
                  <a:pt x="0" y="440969"/>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09" name="object 10"/>
          <p:cNvSpPr>
            <a:spLocks noChangeArrowheads="1"/>
          </p:cNvSpPr>
          <p:nvPr/>
        </p:nvSpPr>
        <p:spPr bwMode="auto">
          <a:xfrm>
            <a:off x="2489200" y="4110038"/>
            <a:ext cx="98425" cy="2474912"/>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10" name="object 11"/>
          <p:cNvSpPr>
            <a:spLocks/>
          </p:cNvSpPr>
          <p:nvPr/>
        </p:nvSpPr>
        <p:spPr bwMode="auto">
          <a:xfrm>
            <a:off x="2538413" y="4133850"/>
            <a:ext cx="0" cy="2389188"/>
          </a:xfrm>
          <a:custGeom>
            <a:avLst/>
            <a:gdLst>
              <a:gd name="T0" fmla="*/ 0 w 635"/>
              <a:gd name="T1" fmla="*/ 0 h 2390140"/>
              <a:gd name="T2" fmla="*/ 0 w 635"/>
              <a:gd name="T3" fmla="*/ 2386790 h 2390140"/>
              <a:gd name="T4" fmla="*/ 0 60000 65536"/>
              <a:gd name="T5" fmla="*/ 0 60000 65536"/>
            </a:gdLst>
            <a:ahLst/>
            <a:cxnLst>
              <a:cxn ang="T4">
                <a:pos x="T0" y="T1"/>
              </a:cxn>
              <a:cxn ang="T5">
                <a:pos x="T2" y="T3"/>
              </a:cxn>
            </a:cxnLst>
            <a:rect l="0" t="0" r="r" b="b"/>
            <a:pathLst>
              <a:path w="635" h="2390140">
                <a:moveTo>
                  <a:pt x="634" y="0"/>
                </a:moveTo>
                <a:lnTo>
                  <a:pt x="0" y="2389644"/>
                </a:lnTo>
              </a:path>
            </a:pathLst>
          </a:custGeom>
          <a:noFill/>
          <a:ln w="12700">
            <a:solidFill>
              <a:srgbClr val="000000"/>
            </a:solidFill>
            <a:prstDash val="lg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11" name="object 12"/>
          <p:cNvSpPr>
            <a:spLocks noChangeArrowheads="1"/>
          </p:cNvSpPr>
          <p:nvPr/>
        </p:nvSpPr>
        <p:spPr bwMode="auto">
          <a:xfrm>
            <a:off x="1966913" y="3668713"/>
            <a:ext cx="1143000" cy="534987"/>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12" name="object 13"/>
          <p:cNvSpPr>
            <a:spLocks/>
          </p:cNvSpPr>
          <p:nvPr/>
        </p:nvSpPr>
        <p:spPr bwMode="auto">
          <a:xfrm>
            <a:off x="2014538" y="3692525"/>
            <a:ext cx="1047750" cy="441325"/>
          </a:xfrm>
          <a:custGeom>
            <a:avLst/>
            <a:gdLst>
              <a:gd name="T0" fmla="*/ 0 w 1047750"/>
              <a:gd name="T1" fmla="*/ 440969 h 441325"/>
              <a:gd name="T2" fmla="*/ 1047673 w 1047750"/>
              <a:gd name="T3" fmla="*/ 440969 h 441325"/>
              <a:gd name="T4" fmla="*/ 1047673 w 1047750"/>
              <a:gd name="T5" fmla="*/ 0 h 441325"/>
              <a:gd name="T6" fmla="*/ 0 w 1047750"/>
              <a:gd name="T7" fmla="*/ 0 h 441325"/>
              <a:gd name="T8" fmla="*/ 0 w 1047750"/>
              <a:gd name="T9" fmla="*/ 440969 h 4413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7750" h="441325">
                <a:moveTo>
                  <a:pt x="0" y="440969"/>
                </a:moveTo>
                <a:lnTo>
                  <a:pt x="1047673" y="440969"/>
                </a:lnTo>
                <a:lnTo>
                  <a:pt x="1047673" y="0"/>
                </a:lnTo>
                <a:lnTo>
                  <a:pt x="0" y="0"/>
                </a:lnTo>
                <a:lnTo>
                  <a:pt x="0" y="440969"/>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13" name="object 14"/>
          <p:cNvSpPr>
            <a:spLocks noChangeArrowheads="1"/>
          </p:cNvSpPr>
          <p:nvPr/>
        </p:nvSpPr>
        <p:spPr bwMode="auto">
          <a:xfrm>
            <a:off x="1042988" y="4360863"/>
            <a:ext cx="403225" cy="1101725"/>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14" name="object 15"/>
          <p:cNvSpPr>
            <a:spLocks noChangeArrowheads="1"/>
          </p:cNvSpPr>
          <p:nvPr/>
        </p:nvSpPr>
        <p:spPr bwMode="auto">
          <a:xfrm>
            <a:off x="928688" y="4456113"/>
            <a:ext cx="565150" cy="992187"/>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15" name="object 16"/>
          <p:cNvSpPr>
            <a:spLocks/>
          </p:cNvSpPr>
          <p:nvPr/>
        </p:nvSpPr>
        <p:spPr bwMode="auto">
          <a:xfrm>
            <a:off x="1090613" y="4384675"/>
            <a:ext cx="307975" cy="1006475"/>
          </a:xfrm>
          <a:custGeom>
            <a:avLst/>
            <a:gdLst>
              <a:gd name="T0" fmla="*/ 0 w 308609"/>
              <a:gd name="T1" fmla="*/ 1006436 h 1006475"/>
              <a:gd name="T2" fmla="*/ 306245 w 308609"/>
              <a:gd name="T3" fmla="*/ 1006436 h 1006475"/>
              <a:gd name="T4" fmla="*/ 306245 w 308609"/>
              <a:gd name="T5" fmla="*/ 0 h 1006475"/>
              <a:gd name="T6" fmla="*/ 0 w 308609"/>
              <a:gd name="T7" fmla="*/ 0 h 1006475"/>
              <a:gd name="T8" fmla="*/ 0 w 308609"/>
              <a:gd name="T9" fmla="*/ 1006436 h 1006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609" h="1006475">
                <a:moveTo>
                  <a:pt x="0" y="1006436"/>
                </a:moveTo>
                <a:lnTo>
                  <a:pt x="308140" y="1006436"/>
                </a:lnTo>
                <a:lnTo>
                  <a:pt x="308140" y="0"/>
                </a:lnTo>
                <a:lnTo>
                  <a:pt x="0" y="0"/>
                </a:lnTo>
                <a:lnTo>
                  <a:pt x="0" y="10064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4816" name="object 17"/>
          <p:cNvSpPr>
            <a:spLocks/>
          </p:cNvSpPr>
          <p:nvPr/>
        </p:nvSpPr>
        <p:spPr bwMode="auto">
          <a:xfrm>
            <a:off x="1090613" y="4384675"/>
            <a:ext cx="307975" cy="1006475"/>
          </a:xfrm>
          <a:custGeom>
            <a:avLst/>
            <a:gdLst>
              <a:gd name="T0" fmla="*/ 0 w 308609"/>
              <a:gd name="T1" fmla="*/ 1006436 h 1006475"/>
              <a:gd name="T2" fmla="*/ 306245 w 308609"/>
              <a:gd name="T3" fmla="*/ 1006436 h 1006475"/>
              <a:gd name="T4" fmla="*/ 306245 w 308609"/>
              <a:gd name="T5" fmla="*/ 0 h 1006475"/>
              <a:gd name="T6" fmla="*/ 0 w 308609"/>
              <a:gd name="T7" fmla="*/ 0 h 1006475"/>
              <a:gd name="T8" fmla="*/ 0 w 308609"/>
              <a:gd name="T9" fmla="*/ 1006436 h 1006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609" h="1006475">
                <a:moveTo>
                  <a:pt x="0" y="1006436"/>
                </a:moveTo>
                <a:lnTo>
                  <a:pt x="308140" y="1006436"/>
                </a:lnTo>
                <a:lnTo>
                  <a:pt x="308140" y="0"/>
                </a:lnTo>
                <a:lnTo>
                  <a:pt x="0" y="0"/>
                </a:lnTo>
                <a:lnTo>
                  <a:pt x="0" y="1006436"/>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8" name="object 18"/>
          <p:cNvSpPr txBox="1"/>
          <p:nvPr/>
        </p:nvSpPr>
        <p:spPr>
          <a:xfrm>
            <a:off x="1101725" y="4586288"/>
            <a:ext cx="266700" cy="604837"/>
          </a:xfrm>
          <a:prstGeom prst="rect">
            <a:avLst/>
          </a:prstGeom>
        </p:spPr>
        <p:txBody>
          <a:bodyPr vert="vert" lIns="0" tIns="0" rIns="0" bIns="0">
            <a:spAutoFit/>
          </a:bodyPr>
          <a:lstStyle/>
          <a:p>
            <a:pPr marL="12700">
              <a:defRPr/>
            </a:pPr>
            <a:r>
              <a:rPr sz="1650" i="1" spc="-5" dirty="0">
                <a:latin typeface="Arial"/>
                <a:cs typeface="Arial"/>
              </a:rPr>
              <a:t>ta</a:t>
            </a:r>
            <a:r>
              <a:rPr sz="1650" i="1" spc="5" dirty="0">
                <a:latin typeface="Arial"/>
                <a:cs typeface="Arial"/>
              </a:rPr>
              <a:t>s</a:t>
            </a:r>
            <a:r>
              <a:rPr sz="1650" i="1" dirty="0">
                <a:latin typeface="Arial"/>
                <a:cs typeface="Arial"/>
              </a:rPr>
              <a:t>k</a:t>
            </a:r>
            <a:r>
              <a:rPr sz="1650" i="1" spc="70" dirty="0">
                <a:latin typeface="Arial"/>
                <a:cs typeface="Arial"/>
              </a:rPr>
              <a:t> </a:t>
            </a:r>
            <a:r>
              <a:rPr sz="1900" i="1" dirty="0">
                <a:latin typeface="Arial"/>
                <a:cs typeface="Arial"/>
              </a:rPr>
              <a:t>1</a:t>
            </a:r>
            <a:endParaRPr sz="1900">
              <a:latin typeface="Arial"/>
              <a:cs typeface="Arial"/>
            </a:endParaRPr>
          </a:p>
        </p:txBody>
      </p:sp>
      <p:sp>
        <p:nvSpPr>
          <p:cNvPr id="1484818" name="object 19"/>
          <p:cNvSpPr>
            <a:spLocks noChangeArrowheads="1"/>
          </p:cNvSpPr>
          <p:nvPr/>
        </p:nvSpPr>
        <p:spPr bwMode="auto">
          <a:xfrm>
            <a:off x="1042988" y="5618163"/>
            <a:ext cx="403225" cy="787400"/>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19" name="object 20"/>
          <p:cNvSpPr>
            <a:spLocks noChangeArrowheads="1"/>
          </p:cNvSpPr>
          <p:nvPr/>
        </p:nvSpPr>
        <p:spPr bwMode="auto">
          <a:xfrm>
            <a:off x="957263" y="5551488"/>
            <a:ext cx="511175" cy="982662"/>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20" name="object 21"/>
          <p:cNvSpPr>
            <a:spLocks/>
          </p:cNvSpPr>
          <p:nvPr/>
        </p:nvSpPr>
        <p:spPr bwMode="auto">
          <a:xfrm>
            <a:off x="1090613" y="5641975"/>
            <a:ext cx="307975" cy="692150"/>
          </a:xfrm>
          <a:custGeom>
            <a:avLst/>
            <a:gdLst>
              <a:gd name="T0" fmla="*/ 0 w 308609"/>
              <a:gd name="T1" fmla="*/ 691921 h 692150"/>
              <a:gd name="T2" fmla="*/ 306245 w 308609"/>
              <a:gd name="T3" fmla="*/ 691921 h 692150"/>
              <a:gd name="T4" fmla="*/ 306245 w 308609"/>
              <a:gd name="T5" fmla="*/ 0 h 692150"/>
              <a:gd name="T6" fmla="*/ 0 w 308609"/>
              <a:gd name="T7" fmla="*/ 0 h 692150"/>
              <a:gd name="T8" fmla="*/ 0 w 308609"/>
              <a:gd name="T9" fmla="*/ 691921 h 692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609" h="692150">
                <a:moveTo>
                  <a:pt x="0" y="691921"/>
                </a:moveTo>
                <a:lnTo>
                  <a:pt x="308140" y="691921"/>
                </a:lnTo>
                <a:lnTo>
                  <a:pt x="308140" y="0"/>
                </a:lnTo>
                <a:lnTo>
                  <a:pt x="0" y="0"/>
                </a:lnTo>
                <a:lnTo>
                  <a:pt x="0" y="6919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4821" name="object 22"/>
          <p:cNvSpPr>
            <a:spLocks/>
          </p:cNvSpPr>
          <p:nvPr/>
        </p:nvSpPr>
        <p:spPr bwMode="auto">
          <a:xfrm>
            <a:off x="1090613" y="5641975"/>
            <a:ext cx="307975" cy="692150"/>
          </a:xfrm>
          <a:custGeom>
            <a:avLst/>
            <a:gdLst>
              <a:gd name="T0" fmla="*/ 0 w 308609"/>
              <a:gd name="T1" fmla="*/ 691921 h 692150"/>
              <a:gd name="T2" fmla="*/ 306245 w 308609"/>
              <a:gd name="T3" fmla="*/ 691921 h 692150"/>
              <a:gd name="T4" fmla="*/ 306245 w 308609"/>
              <a:gd name="T5" fmla="*/ 0 h 692150"/>
              <a:gd name="T6" fmla="*/ 0 w 308609"/>
              <a:gd name="T7" fmla="*/ 0 h 692150"/>
              <a:gd name="T8" fmla="*/ 0 w 308609"/>
              <a:gd name="T9" fmla="*/ 691921 h 692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609" h="692150">
                <a:moveTo>
                  <a:pt x="0" y="691921"/>
                </a:moveTo>
                <a:lnTo>
                  <a:pt x="308140" y="691921"/>
                </a:lnTo>
                <a:lnTo>
                  <a:pt x="308140" y="0"/>
                </a:lnTo>
                <a:lnTo>
                  <a:pt x="0" y="0"/>
                </a:lnTo>
                <a:lnTo>
                  <a:pt x="0" y="691921"/>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23" name="object 23"/>
          <p:cNvSpPr txBox="1"/>
          <p:nvPr/>
        </p:nvSpPr>
        <p:spPr>
          <a:xfrm>
            <a:off x="1116013" y="5681663"/>
            <a:ext cx="238125" cy="617537"/>
          </a:xfrm>
          <a:prstGeom prst="rect">
            <a:avLst/>
          </a:prstGeom>
        </p:spPr>
        <p:txBody>
          <a:bodyPr vert="vert" lIns="0" tIns="0" rIns="0" bIns="0">
            <a:spAutoFit/>
          </a:bodyPr>
          <a:lstStyle/>
          <a:p>
            <a:pPr marL="12700">
              <a:defRPr/>
            </a:pPr>
            <a:r>
              <a:rPr sz="1650" i="1" spc="-5" dirty="0">
                <a:latin typeface="Arial"/>
                <a:cs typeface="Arial"/>
              </a:rPr>
              <a:t>ta</a:t>
            </a:r>
            <a:r>
              <a:rPr sz="1650" i="1" spc="5" dirty="0">
                <a:latin typeface="Arial"/>
                <a:cs typeface="Arial"/>
              </a:rPr>
              <a:t>s</a:t>
            </a:r>
            <a:r>
              <a:rPr sz="1650" i="1" dirty="0">
                <a:latin typeface="Arial"/>
                <a:cs typeface="Arial"/>
              </a:rPr>
              <a:t>k</a:t>
            </a:r>
            <a:r>
              <a:rPr sz="1650" i="1" spc="10" dirty="0">
                <a:latin typeface="Arial"/>
                <a:cs typeface="Arial"/>
              </a:rPr>
              <a:t> </a:t>
            </a:r>
            <a:r>
              <a:rPr sz="1650" i="1" dirty="0">
                <a:latin typeface="Arial"/>
                <a:cs typeface="Arial"/>
              </a:rPr>
              <a:t>2</a:t>
            </a:r>
            <a:endParaRPr sz="1650">
              <a:latin typeface="Arial"/>
              <a:cs typeface="Arial"/>
            </a:endParaRPr>
          </a:p>
        </p:txBody>
      </p:sp>
      <p:sp>
        <p:nvSpPr>
          <p:cNvPr id="1484823" name="object 24"/>
          <p:cNvSpPr>
            <a:spLocks noChangeArrowheads="1"/>
          </p:cNvSpPr>
          <p:nvPr/>
        </p:nvSpPr>
        <p:spPr bwMode="auto">
          <a:xfrm>
            <a:off x="1430338" y="4357688"/>
            <a:ext cx="263525" cy="2044700"/>
          </a:xfrm>
          <a:prstGeom prst="rect">
            <a:avLst/>
          </a:prstGeom>
          <a:blipFill dpi="0" rotWithShape="1">
            <a:blip r:embed="rId1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24" name="object 25"/>
          <p:cNvSpPr>
            <a:spLocks/>
          </p:cNvSpPr>
          <p:nvPr/>
        </p:nvSpPr>
        <p:spPr bwMode="auto">
          <a:xfrm>
            <a:off x="1474788" y="4384675"/>
            <a:ext cx="153987" cy="1949450"/>
          </a:xfrm>
          <a:custGeom>
            <a:avLst/>
            <a:gdLst>
              <a:gd name="T0" fmla="*/ 0 w 154305"/>
              <a:gd name="T1" fmla="*/ 0 h 1950085"/>
              <a:gd name="T2" fmla="*/ 38242 w 154305"/>
              <a:gd name="T3" fmla="*/ 1523 h 1950085"/>
              <a:gd name="T4" fmla="*/ 77250 w 154305"/>
              <a:gd name="T5" fmla="*/ 8365 h 1950085"/>
              <a:gd name="T6" fmla="*/ 84691 w 154305"/>
              <a:gd name="T7" fmla="*/ 973392 h 1950085"/>
              <a:gd name="T8" fmla="*/ 87054 w 154305"/>
              <a:gd name="T9" fmla="*/ 976743 h 1950085"/>
              <a:gd name="T10" fmla="*/ 134556 w 154305"/>
              <a:gd name="T11" fmla="*/ 986347 h 1950085"/>
              <a:gd name="T12" fmla="*/ 153177 w 154305"/>
              <a:gd name="T13" fmla="*/ 987339 h 1950085"/>
              <a:gd name="T14" fmla="*/ 136213 w 154305"/>
              <a:gd name="T15" fmla="*/ 988048 h 1950085"/>
              <a:gd name="T16" fmla="*/ 92553 w 154305"/>
              <a:gd name="T17" fmla="*/ 995691 h 1950085"/>
              <a:gd name="T18" fmla="*/ 84691 w 154305"/>
              <a:gd name="T19" fmla="*/ 1933882 h 1950085"/>
              <a:gd name="T20" fmla="*/ 82328 w 154305"/>
              <a:gd name="T21" fmla="*/ 1937228 h 1950085"/>
              <a:gd name="T22" fmla="*/ 75607 w 154305"/>
              <a:gd name="T23" fmla="*/ 1940289 h 1950085"/>
              <a:gd name="T24" fmla="*/ 65077 w 154305"/>
              <a:gd name="T25" fmla="*/ 1942971 h 1950085"/>
              <a:gd name="T26" fmla="*/ 51292 w 154305"/>
              <a:gd name="T27" fmla="*/ 1945182 h 1950085"/>
              <a:gd name="T28" fmla="*/ 34800 w 154305"/>
              <a:gd name="T29" fmla="*/ 1946830 h 1950085"/>
              <a:gd name="T30" fmla="*/ 16155 w 154305"/>
              <a:gd name="T31" fmla="*/ 1947821 h 19500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4305" h="1950085">
                <a:moveTo>
                  <a:pt x="0" y="0"/>
                </a:moveTo>
                <a:lnTo>
                  <a:pt x="38479" y="1523"/>
                </a:lnTo>
                <a:lnTo>
                  <a:pt x="77730" y="8374"/>
                </a:lnTo>
                <a:lnTo>
                  <a:pt x="85217" y="974343"/>
                </a:lnTo>
                <a:lnTo>
                  <a:pt x="87595" y="977697"/>
                </a:lnTo>
                <a:lnTo>
                  <a:pt x="135391" y="987310"/>
                </a:lnTo>
                <a:lnTo>
                  <a:pt x="154128" y="988305"/>
                </a:lnTo>
                <a:lnTo>
                  <a:pt x="137058" y="989014"/>
                </a:lnTo>
                <a:lnTo>
                  <a:pt x="93128" y="996664"/>
                </a:lnTo>
                <a:lnTo>
                  <a:pt x="85217" y="1935772"/>
                </a:lnTo>
                <a:lnTo>
                  <a:pt x="82839" y="1939121"/>
                </a:lnTo>
                <a:lnTo>
                  <a:pt x="76076" y="1942185"/>
                </a:lnTo>
                <a:lnTo>
                  <a:pt x="65481" y="1944870"/>
                </a:lnTo>
                <a:lnTo>
                  <a:pt x="51610" y="1947084"/>
                </a:lnTo>
                <a:lnTo>
                  <a:pt x="35016" y="1948733"/>
                </a:lnTo>
                <a:lnTo>
                  <a:pt x="16254" y="1949725"/>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25" name="object 26"/>
          <p:cNvSpPr>
            <a:spLocks noChangeArrowheads="1"/>
          </p:cNvSpPr>
          <p:nvPr/>
        </p:nvSpPr>
        <p:spPr bwMode="auto">
          <a:xfrm>
            <a:off x="796925" y="4357688"/>
            <a:ext cx="212725" cy="1101725"/>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26" name="object 27"/>
          <p:cNvSpPr>
            <a:spLocks/>
          </p:cNvSpPr>
          <p:nvPr/>
        </p:nvSpPr>
        <p:spPr bwMode="auto">
          <a:xfrm>
            <a:off x="862013" y="4384675"/>
            <a:ext cx="104775" cy="1006475"/>
          </a:xfrm>
          <a:custGeom>
            <a:avLst/>
            <a:gdLst>
              <a:gd name="T0" fmla="*/ 103129 w 105409"/>
              <a:gd name="T1" fmla="*/ 1006017 h 1006475"/>
              <a:gd name="T2" fmla="*/ 53750 w 105409"/>
              <a:gd name="T3" fmla="*/ 1001695 h 1006475"/>
              <a:gd name="T4" fmla="*/ 42602 w 105409"/>
              <a:gd name="T5" fmla="*/ 513003 h 1006475"/>
              <a:gd name="T6" fmla="*/ 39415 w 105409"/>
              <a:gd name="T7" fmla="*/ 509750 h 1006475"/>
              <a:gd name="T8" fmla="*/ 30555 w 105409"/>
              <a:gd name="T9" fmla="*/ 506929 h 1006475"/>
              <a:gd name="T10" fmla="*/ 17067 w 105409"/>
              <a:gd name="T11" fmla="*/ 504718 h 1006475"/>
              <a:gd name="T12" fmla="*/ 0 w 105409"/>
              <a:gd name="T13" fmla="*/ 503298 h 1006475"/>
              <a:gd name="T14" fmla="*/ 15141 w 105409"/>
              <a:gd name="T15" fmla="*/ 501959 h 1006475"/>
              <a:gd name="T16" fmla="*/ 30570 w 105409"/>
              <a:gd name="T17" fmla="*/ 499026 h 1006475"/>
              <a:gd name="T18" fmla="*/ 40958 w 105409"/>
              <a:gd name="T19" fmla="*/ 494960 h 1006475"/>
              <a:gd name="T20" fmla="*/ 42602 w 105409"/>
              <a:gd name="T21" fmla="*/ 9829 h 1006475"/>
              <a:gd name="T22" fmla="*/ 45786 w 105409"/>
              <a:gd name="T23" fmla="*/ 6515 h 1006475"/>
              <a:gd name="T24" fmla="*/ 54640 w 105409"/>
              <a:gd name="T25" fmla="*/ 3657 h 1006475"/>
              <a:gd name="T26" fmla="*/ 68120 w 105409"/>
              <a:gd name="T27" fmla="*/ 1427 h 1006475"/>
              <a:gd name="T28" fmla="*/ 85175 w 105409"/>
              <a:gd name="T29" fmla="*/ 0 h 100647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5409" h="1006475">
                <a:moveTo>
                  <a:pt x="105013" y="1006017"/>
                </a:moveTo>
                <a:lnTo>
                  <a:pt x="54731" y="1001695"/>
                </a:lnTo>
                <a:lnTo>
                  <a:pt x="43380" y="513003"/>
                </a:lnTo>
                <a:lnTo>
                  <a:pt x="40135" y="509750"/>
                </a:lnTo>
                <a:lnTo>
                  <a:pt x="31113" y="506929"/>
                </a:lnTo>
                <a:lnTo>
                  <a:pt x="17379" y="504718"/>
                </a:lnTo>
                <a:lnTo>
                  <a:pt x="0" y="503298"/>
                </a:lnTo>
                <a:lnTo>
                  <a:pt x="15418" y="501959"/>
                </a:lnTo>
                <a:lnTo>
                  <a:pt x="31128" y="499026"/>
                </a:lnTo>
                <a:lnTo>
                  <a:pt x="41706" y="494960"/>
                </a:lnTo>
                <a:lnTo>
                  <a:pt x="43380" y="9829"/>
                </a:lnTo>
                <a:lnTo>
                  <a:pt x="46622" y="6515"/>
                </a:lnTo>
                <a:lnTo>
                  <a:pt x="55639" y="3657"/>
                </a:lnTo>
                <a:lnTo>
                  <a:pt x="69364" y="1427"/>
                </a:lnTo>
                <a:lnTo>
                  <a:pt x="86731" y="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27" name="object 28"/>
          <p:cNvSpPr>
            <a:spLocks noChangeArrowheads="1"/>
          </p:cNvSpPr>
          <p:nvPr/>
        </p:nvSpPr>
        <p:spPr bwMode="auto">
          <a:xfrm>
            <a:off x="796925" y="5614988"/>
            <a:ext cx="212725" cy="787400"/>
          </a:xfrm>
          <a:prstGeom prst="rect">
            <a:avLst/>
          </a:prstGeom>
          <a:blipFill dpi="0" rotWithShape="1">
            <a:blip r:embed="rId1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28" name="object 29"/>
          <p:cNvSpPr>
            <a:spLocks/>
          </p:cNvSpPr>
          <p:nvPr/>
        </p:nvSpPr>
        <p:spPr bwMode="auto">
          <a:xfrm>
            <a:off x="862013" y="5643563"/>
            <a:ext cx="104775" cy="690562"/>
          </a:xfrm>
          <a:custGeom>
            <a:avLst/>
            <a:gdLst>
              <a:gd name="T0" fmla="*/ 103107 w 105409"/>
              <a:gd name="T1" fmla="*/ 688610 h 691514"/>
              <a:gd name="T2" fmla="*/ 53726 w 105409"/>
              <a:gd name="T3" fmla="*/ 684300 h 691514"/>
              <a:gd name="T4" fmla="*/ 42579 w 105409"/>
              <a:gd name="T5" fmla="*/ 354308 h 691514"/>
              <a:gd name="T6" fmla="*/ 39396 w 105409"/>
              <a:gd name="T7" fmla="*/ 351022 h 691514"/>
              <a:gd name="T8" fmla="*/ 30539 w 105409"/>
              <a:gd name="T9" fmla="*/ 348181 h 691514"/>
              <a:gd name="T10" fmla="*/ 17059 w 105409"/>
              <a:gd name="T11" fmla="*/ 345958 h 691514"/>
              <a:gd name="T12" fmla="*/ 0 w 105409"/>
              <a:gd name="T13" fmla="*/ 344532 h 691514"/>
              <a:gd name="T14" fmla="*/ 15137 w 105409"/>
              <a:gd name="T15" fmla="*/ 343214 h 691514"/>
              <a:gd name="T16" fmla="*/ 30566 w 105409"/>
              <a:gd name="T17" fmla="*/ 340317 h 691514"/>
              <a:gd name="T18" fmla="*/ 40947 w 105409"/>
              <a:gd name="T19" fmla="*/ 336265 h 691514"/>
              <a:gd name="T20" fmla="*/ 42579 w 105409"/>
              <a:gd name="T21" fmla="*/ 9775 h 691514"/>
              <a:gd name="T22" fmla="*/ 45764 w 105409"/>
              <a:gd name="T23" fmla="*/ 6489 h 691514"/>
              <a:gd name="T24" fmla="*/ 54619 w 105409"/>
              <a:gd name="T25" fmla="*/ 3648 h 691514"/>
              <a:gd name="T26" fmla="*/ 68099 w 105409"/>
              <a:gd name="T27" fmla="*/ 1426 h 691514"/>
              <a:gd name="T28" fmla="*/ 85156 w 105409"/>
              <a:gd name="T29" fmla="*/ 0 h 6915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5409" h="691514">
                <a:moveTo>
                  <a:pt x="104990" y="691462"/>
                </a:moveTo>
                <a:lnTo>
                  <a:pt x="54707" y="687134"/>
                </a:lnTo>
                <a:lnTo>
                  <a:pt x="43357" y="355775"/>
                </a:lnTo>
                <a:lnTo>
                  <a:pt x="40115" y="352476"/>
                </a:lnTo>
                <a:lnTo>
                  <a:pt x="31097" y="349623"/>
                </a:lnTo>
                <a:lnTo>
                  <a:pt x="17370" y="347391"/>
                </a:lnTo>
                <a:lnTo>
                  <a:pt x="0" y="345959"/>
                </a:lnTo>
                <a:lnTo>
                  <a:pt x="15414" y="344635"/>
                </a:lnTo>
                <a:lnTo>
                  <a:pt x="31124" y="341726"/>
                </a:lnTo>
                <a:lnTo>
                  <a:pt x="41695" y="337658"/>
                </a:lnTo>
                <a:lnTo>
                  <a:pt x="43357" y="9815"/>
                </a:lnTo>
                <a:lnTo>
                  <a:pt x="46600" y="6516"/>
                </a:lnTo>
                <a:lnTo>
                  <a:pt x="55617" y="3663"/>
                </a:lnTo>
                <a:lnTo>
                  <a:pt x="69343" y="1432"/>
                </a:lnTo>
                <a:lnTo>
                  <a:pt x="86711" y="0"/>
                </a:lnTo>
              </a:path>
            </a:pathLst>
          </a:custGeom>
          <a:noFill/>
          <a:ln w="9524">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29" name="object 30"/>
          <p:cNvSpPr>
            <a:spLocks noChangeArrowheads="1"/>
          </p:cNvSpPr>
          <p:nvPr/>
        </p:nvSpPr>
        <p:spPr bwMode="auto">
          <a:xfrm>
            <a:off x="5767388" y="4171950"/>
            <a:ext cx="96837" cy="1835150"/>
          </a:xfrm>
          <a:prstGeom prst="rect">
            <a:avLst/>
          </a:prstGeom>
          <a:blipFill dpi="0" rotWithShape="1">
            <a:blip r:embed="rId1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30" name="object 31"/>
          <p:cNvSpPr>
            <a:spLocks/>
          </p:cNvSpPr>
          <p:nvPr/>
        </p:nvSpPr>
        <p:spPr bwMode="auto">
          <a:xfrm>
            <a:off x="5815013" y="4187825"/>
            <a:ext cx="0" cy="311150"/>
          </a:xfrm>
          <a:custGeom>
            <a:avLst/>
            <a:gdLst>
              <a:gd name="T0" fmla="*/ 0 h 310514"/>
              <a:gd name="T1" fmla="*/ 312056 h 310514"/>
              <a:gd name="T2" fmla="*/ 0 60000 65536"/>
              <a:gd name="T3" fmla="*/ 0 60000 65536"/>
            </a:gdLst>
            <a:ahLst/>
            <a:cxnLst>
              <a:cxn ang="T2">
                <a:pos x="0" y="T0"/>
              </a:cxn>
              <a:cxn ang="T3">
                <a:pos x="0" y="T1"/>
              </a:cxn>
            </a:cxnLst>
            <a:rect l="0" t="0" r="r" b="b"/>
            <a:pathLst>
              <a:path h="310514">
                <a:moveTo>
                  <a:pt x="0" y="0"/>
                </a:moveTo>
                <a:lnTo>
                  <a:pt x="0" y="310146"/>
                </a:lnTo>
              </a:path>
            </a:pathLst>
          </a:custGeom>
          <a:noFill/>
          <a:ln w="12700">
            <a:solidFill>
              <a:srgbClr val="000000"/>
            </a:solidFill>
            <a:prstDash val="lg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31" name="object 32"/>
          <p:cNvSpPr>
            <a:spLocks/>
          </p:cNvSpPr>
          <p:nvPr/>
        </p:nvSpPr>
        <p:spPr bwMode="auto">
          <a:xfrm>
            <a:off x="5815013" y="5335588"/>
            <a:ext cx="0" cy="615950"/>
          </a:xfrm>
          <a:custGeom>
            <a:avLst/>
            <a:gdLst>
              <a:gd name="T0" fmla="*/ 0 h 615950"/>
              <a:gd name="T1" fmla="*/ 615378 h 615950"/>
              <a:gd name="T2" fmla="*/ 0 60000 65536"/>
              <a:gd name="T3" fmla="*/ 0 60000 65536"/>
            </a:gdLst>
            <a:ahLst/>
            <a:cxnLst>
              <a:cxn ang="T2">
                <a:pos x="0" y="T0"/>
              </a:cxn>
              <a:cxn ang="T3">
                <a:pos x="0" y="T1"/>
              </a:cxn>
            </a:cxnLst>
            <a:rect l="0" t="0" r="r" b="b"/>
            <a:pathLst>
              <a:path h="615950">
                <a:moveTo>
                  <a:pt x="0" y="0"/>
                </a:moveTo>
                <a:lnTo>
                  <a:pt x="0" y="615378"/>
                </a:lnTo>
              </a:path>
            </a:pathLst>
          </a:custGeom>
          <a:noFill/>
          <a:ln w="12700">
            <a:solidFill>
              <a:srgbClr val="000000"/>
            </a:solidFill>
            <a:prstDash val="lg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32" name="object 33"/>
          <p:cNvSpPr>
            <a:spLocks noChangeArrowheads="1"/>
          </p:cNvSpPr>
          <p:nvPr/>
        </p:nvSpPr>
        <p:spPr bwMode="auto">
          <a:xfrm>
            <a:off x="5186363" y="3636963"/>
            <a:ext cx="1258887" cy="627062"/>
          </a:xfrm>
          <a:prstGeom prst="rect">
            <a:avLst/>
          </a:prstGeom>
          <a:blipFill dpi="0" rotWithShape="1">
            <a:blip r:embed="rId1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33" name="object 34"/>
          <p:cNvSpPr>
            <a:spLocks/>
          </p:cNvSpPr>
          <p:nvPr/>
        </p:nvSpPr>
        <p:spPr bwMode="auto">
          <a:xfrm>
            <a:off x="5233988" y="3660775"/>
            <a:ext cx="1163637" cy="533400"/>
          </a:xfrm>
          <a:custGeom>
            <a:avLst/>
            <a:gdLst>
              <a:gd name="T0" fmla="*/ 0 w 1163320"/>
              <a:gd name="T1" fmla="*/ 531802 h 534035"/>
              <a:gd name="T2" fmla="*/ 1164194 w 1163320"/>
              <a:gd name="T3" fmla="*/ 531802 h 534035"/>
              <a:gd name="T4" fmla="*/ 1164194 w 1163320"/>
              <a:gd name="T5" fmla="*/ 0 h 534035"/>
              <a:gd name="T6" fmla="*/ 0 w 1163320"/>
              <a:gd name="T7" fmla="*/ 0 h 534035"/>
              <a:gd name="T8" fmla="*/ 0 w 1163320"/>
              <a:gd name="T9" fmla="*/ 531802 h 5340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3320" h="534035">
                <a:moveTo>
                  <a:pt x="0" y="533704"/>
                </a:moveTo>
                <a:lnTo>
                  <a:pt x="1163243" y="533704"/>
                </a:lnTo>
                <a:lnTo>
                  <a:pt x="1163243" y="0"/>
                </a:lnTo>
                <a:lnTo>
                  <a:pt x="0" y="0"/>
                </a:lnTo>
                <a:lnTo>
                  <a:pt x="0" y="533704"/>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34" name="object 35"/>
          <p:cNvSpPr>
            <a:spLocks noChangeArrowheads="1"/>
          </p:cNvSpPr>
          <p:nvPr/>
        </p:nvSpPr>
        <p:spPr bwMode="auto">
          <a:xfrm>
            <a:off x="7202488" y="4171950"/>
            <a:ext cx="98425" cy="1835150"/>
          </a:xfrm>
          <a:prstGeom prst="rect">
            <a:avLst/>
          </a:prstGeom>
          <a:blipFill dpi="0" rotWithShape="1">
            <a:blip r:embed="rId1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35" name="object 36"/>
          <p:cNvSpPr>
            <a:spLocks/>
          </p:cNvSpPr>
          <p:nvPr/>
        </p:nvSpPr>
        <p:spPr bwMode="auto">
          <a:xfrm>
            <a:off x="7251700" y="4187825"/>
            <a:ext cx="0" cy="311150"/>
          </a:xfrm>
          <a:custGeom>
            <a:avLst/>
            <a:gdLst>
              <a:gd name="T0" fmla="*/ 0 h 310514"/>
              <a:gd name="T1" fmla="*/ 312030 h 310514"/>
              <a:gd name="T2" fmla="*/ 0 60000 65536"/>
              <a:gd name="T3" fmla="*/ 0 60000 65536"/>
            </a:gdLst>
            <a:ahLst/>
            <a:cxnLst>
              <a:cxn ang="T2">
                <a:pos x="0" y="T0"/>
              </a:cxn>
              <a:cxn ang="T3">
                <a:pos x="0" y="T1"/>
              </a:cxn>
            </a:cxnLst>
            <a:rect l="0" t="0" r="r" b="b"/>
            <a:pathLst>
              <a:path h="310514">
                <a:moveTo>
                  <a:pt x="0" y="0"/>
                </a:moveTo>
                <a:lnTo>
                  <a:pt x="0" y="310121"/>
                </a:lnTo>
              </a:path>
            </a:pathLst>
          </a:custGeom>
          <a:noFill/>
          <a:ln w="12700">
            <a:solidFill>
              <a:srgbClr val="000000"/>
            </a:solidFill>
            <a:prstDash val="lg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36" name="object 37"/>
          <p:cNvSpPr>
            <a:spLocks/>
          </p:cNvSpPr>
          <p:nvPr/>
        </p:nvSpPr>
        <p:spPr bwMode="auto">
          <a:xfrm>
            <a:off x="7251700" y="5716588"/>
            <a:ext cx="0" cy="234950"/>
          </a:xfrm>
          <a:custGeom>
            <a:avLst/>
            <a:gdLst>
              <a:gd name="T0" fmla="*/ 0 h 234950"/>
              <a:gd name="T1" fmla="*/ 234746 h 234950"/>
              <a:gd name="T2" fmla="*/ 0 60000 65536"/>
              <a:gd name="T3" fmla="*/ 0 60000 65536"/>
            </a:gdLst>
            <a:ahLst/>
            <a:cxnLst>
              <a:cxn ang="T2">
                <a:pos x="0" y="T0"/>
              </a:cxn>
              <a:cxn ang="T3">
                <a:pos x="0" y="T1"/>
              </a:cxn>
            </a:cxnLst>
            <a:rect l="0" t="0" r="r" b="b"/>
            <a:pathLst>
              <a:path h="234950">
                <a:moveTo>
                  <a:pt x="0" y="0"/>
                </a:moveTo>
                <a:lnTo>
                  <a:pt x="0" y="234746"/>
                </a:lnTo>
              </a:path>
            </a:pathLst>
          </a:custGeom>
          <a:noFill/>
          <a:ln w="12700">
            <a:solidFill>
              <a:srgbClr val="000000"/>
            </a:solidFill>
            <a:prstDash val="lg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37" name="object 38"/>
          <p:cNvSpPr>
            <a:spLocks noChangeArrowheads="1"/>
          </p:cNvSpPr>
          <p:nvPr/>
        </p:nvSpPr>
        <p:spPr bwMode="auto">
          <a:xfrm>
            <a:off x="6623050" y="3636963"/>
            <a:ext cx="1258888" cy="627062"/>
          </a:xfrm>
          <a:prstGeom prst="rect">
            <a:avLst/>
          </a:prstGeom>
          <a:blipFill dpi="0" rotWithShape="1">
            <a:blip r:embed="rId1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38" name="object 39"/>
          <p:cNvSpPr>
            <a:spLocks/>
          </p:cNvSpPr>
          <p:nvPr/>
        </p:nvSpPr>
        <p:spPr bwMode="auto">
          <a:xfrm>
            <a:off x="6670675" y="3660775"/>
            <a:ext cx="1163638" cy="533400"/>
          </a:xfrm>
          <a:custGeom>
            <a:avLst/>
            <a:gdLst>
              <a:gd name="T0" fmla="*/ 0 w 1163320"/>
              <a:gd name="T1" fmla="*/ 531802 h 534035"/>
              <a:gd name="T2" fmla="*/ 1164197 w 1163320"/>
              <a:gd name="T3" fmla="*/ 531802 h 534035"/>
              <a:gd name="T4" fmla="*/ 1164197 w 1163320"/>
              <a:gd name="T5" fmla="*/ 0 h 534035"/>
              <a:gd name="T6" fmla="*/ 0 w 1163320"/>
              <a:gd name="T7" fmla="*/ 0 h 534035"/>
              <a:gd name="T8" fmla="*/ 0 w 1163320"/>
              <a:gd name="T9" fmla="*/ 531802 h 5340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63320" h="534035">
                <a:moveTo>
                  <a:pt x="0" y="533704"/>
                </a:moveTo>
                <a:lnTo>
                  <a:pt x="1163243" y="533704"/>
                </a:lnTo>
                <a:lnTo>
                  <a:pt x="1163243" y="0"/>
                </a:lnTo>
                <a:lnTo>
                  <a:pt x="0" y="0"/>
                </a:lnTo>
                <a:lnTo>
                  <a:pt x="0" y="533704"/>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39" name="object 40"/>
          <p:cNvSpPr>
            <a:spLocks noChangeArrowheads="1"/>
          </p:cNvSpPr>
          <p:nvPr/>
        </p:nvSpPr>
        <p:spPr bwMode="auto">
          <a:xfrm>
            <a:off x="7024688" y="4475163"/>
            <a:ext cx="434975" cy="1311275"/>
          </a:xfrm>
          <a:prstGeom prst="rect">
            <a:avLst/>
          </a:prstGeom>
          <a:blipFill dpi="0" rotWithShape="1">
            <a:blip r:embed="rId1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40" name="object 41"/>
          <p:cNvSpPr>
            <a:spLocks noChangeArrowheads="1"/>
          </p:cNvSpPr>
          <p:nvPr/>
        </p:nvSpPr>
        <p:spPr bwMode="auto">
          <a:xfrm>
            <a:off x="6924675" y="4633913"/>
            <a:ext cx="565150" cy="1062037"/>
          </a:xfrm>
          <a:prstGeom prst="rect">
            <a:avLst/>
          </a:prstGeom>
          <a:blipFill dpi="0" rotWithShape="1">
            <a:blip r:embed="rId1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41" name="object 42"/>
          <p:cNvSpPr>
            <a:spLocks/>
          </p:cNvSpPr>
          <p:nvPr/>
        </p:nvSpPr>
        <p:spPr bwMode="auto">
          <a:xfrm>
            <a:off x="7070725" y="4498975"/>
            <a:ext cx="342900" cy="1217613"/>
          </a:xfrm>
          <a:custGeom>
            <a:avLst/>
            <a:gdLst>
              <a:gd name="T0" fmla="*/ 0 w 342265"/>
              <a:gd name="T1" fmla="*/ 1215232 h 1218564"/>
              <a:gd name="T2" fmla="*/ 344033 w 342265"/>
              <a:gd name="T3" fmla="*/ 1215232 h 1218564"/>
              <a:gd name="T4" fmla="*/ 344033 w 342265"/>
              <a:gd name="T5" fmla="*/ 0 h 1218564"/>
              <a:gd name="T6" fmla="*/ 0 w 342265"/>
              <a:gd name="T7" fmla="*/ 0 h 1218564"/>
              <a:gd name="T8" fmla="*/ 0 w 342265"/>
              <a:gd name="T9" fmla="*/ 1215232 h 1218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265" h="1218564">
                <a:moveTo>
                  <a:pt x="0" y="1218082"/>
                </a:moveTo>
                <a:lnTo>
                  <a:pt x="342125" y="1218082"/>
                </a:lnTo>
                <a:lnTo>
                  <a:pt x="342125" y="0"/>
                </a:lnTo>
                <a:lnTo>
                  <a:pt x="0" y="0"/>
                </a:lnTo>
                <a:lnTo>
                  <a:pt x="0" y="12180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4842" name="object 43"/>
          <p:cNvSpPr>
            <a:spLocks/>
          </p:cNvSpPr>
          <p:nvPr/>
        </p:nvSpPr>
        <p:spPr bwMode="auto">
          <a:xfrm>
            <a:off x="7070725" y="4498975"/>
            <a:ext cx="342900" cy="1217613"/>
          </a:xfrm>
          <a:custGeom>
            <a:avLst/>
            <a:gdLst>
              <a:gd name="T0" fmla="*/ 0 w 342265"/>
              <a:gd name="T1" fmla="*/ 1215232 h 1218564"/>
              <a:gd name="T2" fmla="*/ 344033 w 342265"/>
              <a:gd name="T3" fmla="*/ 1215232 h 1218564"/>
              <a:gd name="T4" fmla="*/ 344033 w 342265"/>
              <a:gd name="T5" fmla="*/ 0 h 1218564"/>
              <a:gd name="T6" fmla="*/ 0 w 342265"/>
              <a:gd name="T7" fmla="*/ 0 h 1218564"/>
              <a:gd name="T8" fmla="*/ 0 w 342265"/>
              <a:gd name="T9" fmla="*/ 1215232 h 1218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265" h="1218564">
                <a:moveTo>
                  <a:pt x="0" y="1218082"/>
                </a:moveTo>
                <a:lnTo>
                  <a:pt x="342125" y="1218082"/>
                </a:lnTo>
                <a:lnTo>
                  <a:pt x="342125" y="0"/>
                </a:lnTo>
                <a:lnTo>
                  <a:pt x="0" y="0"/>
                </a:lnTo>
                <a:lnTo>
                  <a:pt x="0" y="1218082"/>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4" name="object 44"/>
          <p:cNvSpPr txBox="1"/>
          <p:nvPr/>
        </p:nvSpPr>
        <p:spPr>
          <a:xfrm>
            <a:off x="7100888" y="4779963"/>
            <a:ext cx="266700" cy="657225"/>
          </a:xfrm>
          <a:prstGeom prst="rect">
            <a:avLst/>
          </a:prstGeom>
        </p:spPr>
        <p:txBody>
          <a:bodyPr vert="vert" lIns="0" tIns="0" rIns="0" bIns="0">
            <a:spAutoFit/>
          </a:bodyPr>
          <a:lstStyle/>
          <a:p>
            <a:pPr marL="12700">
              <a:defRPr/>
            </a:pPr>
            <a:r>
              <a:rPr sz="1900" i="1" spc="-5" dirty="0">
                <a:latin typeface="Arial"/>
                <a:cs typeface="Arial"/>
              </a:rPr>
              <a:t>t</a:t>
            </a:r>
            <a:r>
              <a:rPr sz="1900" i="1" spc="5" dirty="0">
                <a:latin typeface="Arial"/>
                <a:cs typeface="Arial"/>
              </a:rPr>
              <a:t>a</a:t>
            </a:r>
            <a:r>
              <a:rPr sz="1900" i="1" dirty="0">
                <a:latin typeface="Arial"/>
                <a:cs typeface="Arial"/>
              </a:rPr>
              <a:t>sk</a:t>
            </a:r>
            <a:r>
              <a:rPr sz="1900" i="1" spc="5" dirty="0">
                <a:latin typeface="Arial"/>
                <a:cs typeface="Arial"/>
              </a:rPr>
              <a:t> </a:t>
            </a:r>
            <a:r>
              <a:rPr sz="1900" i="1" dirty="0">
                <a:latin typeface="Arial"/>
                <a:cs typeface="Arial"/>
              </a:rPr>
              <a:t>1</a:t>
            </a:r>
            <a:endParaRPr sz="1900">
              <a:latin typeface="Arial"/>
              <a:cs typeface="Arial"/>
            </a:endParaRPr>
          </a:p>
        </p:txBody>
      </p:sp>
      <p:sp>
        <p:nvSpPr>
          <p:cNvPr id="1484844" name="object 45"/>
          <p:cNvSpPr>
            <a:spLocks noChangeArrowheads="1"/>
          </p:cNvSpPr>
          <p:nvPr/>
        </p:nvSpPr>
        <p:spPr bwMode="auto">
          <a:xfrm>
            <a:off x="5597525" y="4475163"/>
            <a:ext cx="438150" cy="930275"/>
          </a:xfrm>
          <a:prstGeom prst="rect">
            <a:avLst/>
          </a:prstGeom>
          <a:blipFill dpi="0" rotWithShape="1">
            <a:blip r:embed="rId1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45" name="object 46"/>
          <p:cNvSpPr>
            <a:spLocks noChangeArrowheads="1"/>
          </p:cNvSpPr>
          <p:nvPr/>
        </p:nvSpPr>
        <p:spPr bwMode="auto">
          <a:xfrm>
            <a:off x="5499100" y="4425950"/>
            <a:ext cx="565150" cy="1096963"/>
          </a:xfrm>
          <a:prstGeom prst="rect">
            <a:avLst/>
          </a:prstGeom>
          <a:blipFill dpi="0" rotWithShape="1">
            <a:blip r:embed="rId2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46" name="object 47"/>
          <p:cNvSpPr>
            <a:spLocks/>
          </p:cNvSpPr>
          <p:nvPr/>
        </p:nvSpPr>
        <p:spPr bwMode="auto">
          <a:xfrm>
            <a:off x="5645150" y="4498975"/>
            <a:ext cx="341313" cy="836613"/>
          </a:xfrm>
          <a:custGeom>
            <a:avLst/>
            <a:gdLst>
              <a:gd name="T0" fmla="*/ 0 w 342264"/>
              <a:gd name="T1" fmla="*/ 834575 h 837564"/>
              <a:gd name="T2" fmla="*/ 339281 w 342264"/>
              <a:gd name="T3" fmla="*/ 834575 h 837564"/>
              <a:gd name="T4" fmla="*/ 339281 w 342264"/>
              <a:gd name="T5" fmla="*/ 0 h 837564"/>
              <a:gd name="T6" fmla="*/ 0 w 342264"/>
              <a:gd name="T7" fmla="*/ 0 h 837564"/>
              <a:gd name="T8" fmla="*/ 0 w 342264"/>
              <a:gd name="T9" fmla="*/ 834575 h 837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264" h="837564">
                <a:moveTo>
                  <a:pt x="0" y="837425"/>
                </a:moveTo>
                <a:lnTo>
                  <a:pt x="342125" y="837425"/>
                </a:lnTo>
                <a:lnTo>
                  <a:pt x="342125" y="0"/>
                </a:lnTo>
                <a:lnTo>
                  <a:pt x="0" y="0"/>
                </a:lnTo>
                <a:lnTo>
                  <a:pt x="0" y="83742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484847" name="object 48"/>
          <p:cNvSpPr>
            <a:spLocks/>
          </p:cNvSpPr>
          <p:nvPr/>
        </p:nvSpPr>
        <p:spPr bwMode="auto">
          <a:xfrm>
            <a:off x="5645150" y="4498975"/>
            <a:ext cx="341313" cy="836613"/>
          </a:xfrm>
          <a:custGeom>
            <a:avLst/>
            <a:gdLst>
              <a:gd name="T0" fmla="*/ 0 w 342264"/>
              <a:gd name="T1" fmla="*/ 834575 h 837564"/>
              <a:gd name="T2" fmla="*/ 339281 w 342264"/>
              <a:gd name="T3" fmla="*/ 834575 h 837564"/>
              <a:gd name="T4" fmla="*/ 339281 w 342264"/>
              <a:gd name="T5" fmla="*/ 0 h 837564"/>
              <a:gd name="T6" fmla="*/ 0 w 342264"/>
              <a:gd name="T7" fmla="*/ 0 h 837564"/>
              <a:gd name="T8" fmla="*/ 0 w 342264"/>
              <a:gd name="T9" fmla="*/ 834575 h 8375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264" h="837564">
                <a:moveTo>
                  <a:pt x="0" y="837425"/>
                </a:moveTo>
                <a:lnTo>
                  <a:pt x="342125" y="837425"/>
                </a:lnTo>
                <a:lnTo>
                  <a:pt x="342125" y="0"/>
                </a:lnTo>
                <a:lnTo>
                  <a:pt x="0" y="0"/>
                </a:lnTo>
                <a:lnTo>
                  <a:pt x="0" y="837425"/>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49" name="object 49"/>
          <p:cNvSpPr txBox="1"/>
          <p:nvPr/>
        </p:nvSpPr>
        <p:spPr>
          <a:xfrm>
            <a:off x="5673725" y="4570413"/>
            <a:ext cx="266700" cy="693737"/>
          </a:xfrm>
          <a:prstGeom prst="rect">
            <a:avLst/>
          </a:prstGeom>
        </p:spPr>
        <p:txBody>
          <a:bodyPr vert="vert" lIns="0" tIns="0" rIns="0" bIns="0">
            <a:spAutoFit/>
          </a:bodyPr>
          <a:lstStyle/>
          <a:p>
            <a:pPr marL="12700">
              <a:defRPr/>
            </a:pPr>
            <a:r>
              <a:rPr sz="1900" i="1" spc="-5" dirty="0">
                <a:latin typeface="Arial"/>
                <a:cs typeface="Arial"/>
              </a:rPr>
              <a:t>t</a:t>
            </a:r>
            <a:r>
              <a:rPr sz="1900" i="1" spc="5" dirty="0">
                <a:latin typeface="Arial"/>
                <a:cs typeface="Arial"/>
              </a:rPr>
              <a:t>a</a:t>
            </a:r>
            <a:r>
              <a:rPr sz="1900" i="1" dirty="0">
                <a:latin typeface="Arial"/>
                <a:cs typeface="Arial"/>
              </a:rPr>
              <a:t>sk</a:t>
            </a:r>
            <a:r>
              <a:rPr sz="1900" i="1" spc="5" dirty="0">
                <a:latin typeface="Arial"/>
                <a:cs typeface="Arial"/>
              </a:rPr>
              <a:t> </a:t>
            </a:r>
            <a:r>
              <a:rPr sz="1900" i="1" dirty="0">
                <a:latin typeface="Arial"/>
                <a:cs typeface="Arial"/>
              </a:rPr>
              <a:t>2</a:t>
            </a:r>
            <a:endParaRPr sz="1900">
              <a:latin typeface="Arial"/>
              <a:cs typeface="Arial"/>
            </a:endParaRPr>
          </a:p>
        </p:txBody>
      </p:sp>
      <p:sp>
        <p:nvSpPr>
          <p:cNvPr id="1484849" name="object 50"/>
          <p:cNvSpPr>
            <a:spLocks noChangeArrowheads="1"/>
          </p:cNvSpPr>
          <p:nvPr/>
        </p:nvSpPr>
        <p:spPr bwMode="auto">
          <a:xfrm>
            <a:off x="7570788" y="4471988"/>
            <a:ext cx="279400" cy="1311275"/>
          </a:xfrm>
          <a:prstGeom prst="rect">
            <a:avLst/>
          </a:prstGeom>
          <a:blipFill dpi="0" rotWithShape="1">
            <a:blip r:embed="rId2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50" name="object 51"/>
          <p:cNvSpPr>
            <a:spLocks/>
          </p:cNvSpPr>
          <p:nvPr/>
        </p:nvSpPr>
        <p:spPr bwMode="auto">
          <a:xfrm>
            <a:off x="7613650" y="4498975"/>
            <a:ext cx="177800" cy="1217613"/>
          </a:xfrm>
          <a:custGeom>
            <a:avLst/>
            <a:gdLst>
              <a:gd name="T0" fmla="*/ 0 w 178434"/>
              <a:gd name="T1" fmla="*/ 0 h 1218564"/>
              <a:gd name="T2" fmla="*/ 38445 w 178434"/>
              <a:gd name="T3" fmla="*/ 1389 h 1218564"/>
              <a:gd name="T4" fmla="*/ 80504 w 178434"/>
              <a:gd name="T5" fmla="*/ 7711 h 1218564"/>
              <a:gd name="T6" fmla="*/ 93609 w 178434"/>
              <a:gd name="T7" fmla="*/ 600318 h 1218564"/>
              <a:gd name="T8" fmla="*/ 95736 w 178434"/>
              <a:gd name="T9" fmla="*/ 603681 h 1218564"/>
              <a:gd name="T10" fmla="*/ 139350 w 178434"/>
              <a:gd name="T11" fmla="*/ 613831 h 1218564"/>
              <a:gd name="T12" fmla="*/ 175972 w 178434"/>
              <a:gd name="T13" fmla="*/ 615916 h 1218564"/>
              <a:gd name="T14" fmla="*/ 157851 w 178434"/>
              <a:gd name="T15" fmla="*/ 616419 h 1218564"/>
              <a:gd name="T16" fmla="*/ 111011 w 178434"/>
              <a:gd name="T17" fmla="*/ 622469 h 1218564"/>
              <a:gd name="T18" fmla="*/ 93609 w 178434"/>
              <a:gd name="T19" fmla="*/ 1199483 h 1218564"/>
              <a:gd name="T20" fmla="*/ 91483 w 178434"/>
              <a:gd name="T21" fmla="*/ 1202837 h 1218564"/>
              <a:gd name="T22" fmla="*/ 47857 w 178434"/>
              <a:gd name="T23" fmla="*/ 1213014 h 1218564"/>
              <a:gd name="T24" fmla="*/ 30393 w 178434"/>
              <a:gd name="T25" fmla="*/ 1214374 h 1218564"/>
              <a:gd name="T26" fmla="*/ 11195 w 178434"/>
              <a:gd name="T27" fmla="*/ 1215108 h 121856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8434" h="1218564">
                <a:moveTo>
                  <a:pt x="0" y="0"/>
                </a:moveTo>
                <a:lnTo>
                  <a:pt x="38858" y="1392"/>
                </a:lnTo>
                <a:lnTo>
                  <a:pt x="81368" y="7729"/>
                </a:lnTo>
                <a:lnTo>
                  <a:pt x="94614" y="601726"/>
                </a:lnTo>
                <a:lnTo>
                  <a:pt x="96764" y="605096"/>
                </a:lnTo>
                <a:lnTo>
                  <a:pt x="140846" y="615270"/>
                </a:lnTo>
                <a:lnTo>
                  <a:pt x="177861" y="617360"/>
                </a:lnTo>
                <a:lnTo>
                  <a:pt x="159546" y="617864"/>
                </a:lnTo>
                <a:lnTo>
                  <a:pt x="112203" y="623929"/>
                </a:lnTo>
                <a:lnTo>
                  <a:pt x="94614" y="1202296"/>
                </a:lnTo>
                <a:lnTo>
                  <a:pt x="92465" y="1205657"/>
                </a:lnTo>
                <a:lnTo>
                  <a:pt x="48371" y="1215858"/>
                </a:lnTo>
                <a:lnTo>
                  <a:pt x="30719" y="1217221"/>
                </a:lnTo>
                <a:lnTo>
                  <a:pt x="11315" y="1217958"/>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51" name="object 52"/>
          <p:cNvSpPr>
            <a:spLocks noChangeArrowheads="1"/>
          </p:cNvSpPr>
          <p:nvPr/>
        </p:nvSpPr>
        <p:spPr bwMode="auto">
          <a:xfrm>
            <a:off x="6750050" y="4471988"/>
            <a:ext cx="227013" cy="1311275"/>
          </a:xfrm>
          <a:prstGeom prst="rect">
            <a:avLst/>
          </a:prstGeom>
          <a:blipFill dpi="0" rotWithShape="1">
            <a:blip r:embed="rId2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52" name="object 53"/>
          <p:cNvSpPr>
            <a:spLocks/>
          </p:cNvSpPr>
          <p:nvPr/>
        </p:nvSpPr>
        <p:spPr bwMode="auto">
          <a:xfrm>
            <a:off x="6807200" y="4498975"/>
            <a:ext cx="127000" cy="1217613"/>
          </a:xfrm>
          <a:custGeom>
            <a:avLst/>
            <a:gdLst>
              <a:gd name="T0" fmla="*/ 125563 w 127634"/>
              <a:gd name="T1" fmla="*/ 1215111 h 1218564"/>
              <a:gd name="T2" fmla="*/ 74413 w 127634"/>
              <a:gd name="T3" fmla="*/ 1211152 h 1218564"/>
              <a:gd name="T4" fmla="*/ 58125 w 127634"/>
              <a:gd name="T5" fmla="*/ 618836 h 1218564"/>
              <a:gd name="T6" fmla="*/ 55235 w 127634"/>
              <a:gd name="T7" fmla="*/ 615564 h 1218564"/>
              <a:gd name="T8" fmla="*/ 47131 w 127634"/>
              <a:gd name="T9" fmla="*/ 612668 h 1218564"/>
              <a:gd name="T10" fmla="*/ 34658 w 127634"/>
              <a:gd name="T11" fmla="*/ 610290 h 1218564"/>
              <a:gd name="T12" fmla="*/ 18666 w 127634"/>
              <a:gd name="T13" fmla="*/ 608574 h 1218564"/>
              <a:gd name="T14" fmla="*/ 0 w 127634"/>
              <a:gd name="T15" fmla="*/ 607666 h 1218564"/>
              <a:gd name="T16" fmla="*/ 17715 w 127634"/>
              <a:gd name="T17" fmla="*/ 606956 h 1218564"/>
              <a:gd name="T18" fmla="*/ 34184 w 127634"/>
              <a:gd name="T19" fmla="*/ 605113 h 1218564"/>
              <a:gd name="T20" fmla="*/ 47579 w 127634"/>
              <a:gd name="T21" fmla="*/ 602370 h 1218564"/>
              <a:gd name="T22" fmla="*/ 56073 w 127634"/>
              <a:gd name="T23" fmla="*/ 598954 h 1218564"/>
              <a:gd name="T24" fmla="*/ 58125 w 127634"/>
              <a:gd name="T25" fmla="*/ 11295 h 1218564"/>
              <a:gd name="T26" fmla="*/ 61013 w 127634"/>
              <a:gd name="T27" fmla="*/ 7969 h 1218564"/>
              <a:gd name="T28" fmla="*/ 69114 w 127634"/>
              <a:gd name="T29" fmla="*/ 5035 h 1218564"/>
              <a:gd name="T30" fmla="*/ 81581 w 127634"/>
              <a:gd name="T31" fmla="*/ 2636 h 1218564"/>
              <a:gd name="T32" fmla="*/ 97565 w 127634"/>
              <a:gd name="T33" fmla="*/ 910 h 1218564"/>
              <a:gd name="T34" fmla="*/ 116222 w 127634"/>
              <a:gd name="T35" fmla="*/ 0 h 12185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7634" h="1218564">
                <a:moveTo>
                  <a:pt x="127453" y="1217961"/>
                </a:moveTo>
                <a:lnTo>
                  <a:pt x="75532" y="1213992"/>
                </a:lnTo>
                <a:lnTo>
                  <a:pt x="59000" y="620287"/>
                </a:lnTo>
                <a:lnTo>
                  <a:pt x="56067" y="617008"/>
                </a:lnTo>
                <a:lnTo>
                  <a:pt x="47840" y="614105"/>
                </a:lnTo>
                <a:lnTo>
                  <a:pt x="35180" y="611721"/>
                </a:lnTo>
                <a:lnTo>
                  <a:pt x="18947" y="610001"/>
                </a:lnTo>
                <a:lnTo>
                  <a:pt x="0" y="609091"/>
                </a:lnTo>
                <a:lnTo>
                  <a:pt x="17981" y="608379"/>
                </a:lnTo>
                <a:lnTo>
                  <a:pt x="34699" y="606532"/>
                </a:lnTo>
                <a:lnTo>
                  <a:pt x="48296" y="603782"/>
                </a:lnTo>
                <a:lnTo>
                  <a:pt x="56917" y="600359"/>
                </a:lnTo>
                <a:lnTo>
                  <a:pt x="59000" y="11322"/>
                </a:lnTo>
                <a:lnTo>
                  <a:pt x="61932" y="7987"/>
                </a:lnTo>
                <a:lnTo>
                  <a:pt x="70154" y="5047"/>
                </a:lnTo>
                <a:lnTo>
                  <a:pt x="82808" y="2642"/>
                </a:lnTo>
                <a:lnTo>
                  <a:pt x="99033" y="913"/>
                </a:lnTo>
                <a:lnTo>
                  <a:pt x="117971" y="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53" name="object 54"/>
          <p:cNvSpPr>
            <a:spLocks noChangeArrowheads="1"/>
          </p:cNvSpPr>
          <p:nvPr/>
        </p:nvSpPr>
        <p:spPr bwMode="auto">
          <a:xfrm>
            <a:off x="5372100" y="4475163"/>
            <a:ext cx="227013" cy="931862"/>
          </a:xfrm>
          <a:prstGeom prst="rect">
            <a:avLst/>
          </a:prstGeom>
          <a:blipFill dpi="0" rotWithShape="1">
            <a:blip r:embed="rId2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54" name="object 55"/>
          <p:cNvSpPr>
            <a:spLocks/>
          </p:cNvSpPr>
          <p:nvPr/>
        </p:nvSpPr>
        <p:spPr bwMode="auto">
          <a:xfrm>
            <a:off x="5429250" y="4502150"/>
            <a:ext cx="128588" cy="838200"/>
          </a:xfrm>
          <a:custGeom>
            <a:avLst/>
            <a:gdLst>
              <a:gd name="T0" fmla="*/ 130299 w 127635"/>
              <a:gd name="T1" fmla="*/ 839239 h 837564"/>
              <a:gd name="T2" fmla="*/ 77208 w 127635"/>
              <a:gd name="T3" fmla="*/ 835267 h 837564"/>
              <a:gd name="T4" fmla="*/ 60301 w 127635"/>
              <a:gd name="T5" fmla="*/ 431022 h 837564"/>
              <a:gd name="T6" fmla="*/ 57304 w 127635"/>
              <a:gd name="T7" fmla="*/ 427679 h 837564"/>
              <a:gd name="T8" fmla="*/ 48896 w 127635"/>
              <a:gd name="T9" fmla="*/ 424732 h 837564"/>
              <a:gd name="T10" fmla="*/ 35957 w 127635"/>
              <a:gd name="T11" fmla="*/ 422321 h 837564"/>
              <a:gd name="T12" fmla="*/ 19365 w 127635"/>
              <a:gd name="T13" fmla="*/ 420589 h 837564"/>
              <a:gd name="T14" fmla="*/ 0 w 127635"/>
              <a:gd name="T15" fmla="*/ 419672 h 837564"/>
              <a:gd name="T16" fmla="*/ 18379 w 127635"/>
              <a:gd name="T17" fmla="*/ 418972 h 837564"/>
              <a:gd name="T18" fmla="*/ 35473 w 127635"/>
              <a:gd name="T19" fmla="*/ 417145 h 837564"/>
              <a:gd name="T20" fmla="*/ 49374 w 127635"/>
              <a:gd name="T21" fmla="*/ 414402 h 837564"/>
              <a:gd name="T22" fmla="*/ 58182 w 127635"/>
              <a:gd name="T23" fmla="*/ 410956 h 837564"/>
              <a:gd name="T24" fmla="*/ 60301 w 127635"/>
              <a:gd name="T25" fmla="*/ 11349 h 837564"/>
              <a:gd name="T26" fmla="*/ 63299 w 127635"/>
              <a:gd name="T27" fmla="*/ 8005 h 837564"/>
              <a:gd name="T28" fmla="*/ 71707 w 127635"/>
              <a:gd name="T29" fmla="*/ 5059 h 837564"/>
              <a:gd name="T30" fmla="*/ 84646 w 127635"/>
              <a:gd name="T31" fmla="*/ 2648 h 837564"/>
              <a:gd name="T32" fmla="*/ 101237 w 127635"/>
              <a:gd name="T33" fmla="*/ 916 h 837564"/>
              <a:gd name="T34" fmla="*/ 120603 w 127635"/>
              <a:gd name="T35" fmla="*/ 0 h 8375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7635" h="837564">
                <a:moveTo>
                  <a:pt x="127423" y="837330"/>
                </a:moveTo>
                <a:lnTo>
                  <a:pt x="75504" y="833367"/>
                </a:lnTo>
                <a:lnTo>
                  <a:pt x="58970" y="430041"/>
                </a:lnTo>
                <a:lnTo>
                  <a:pt x="56039" y="426706"/>
                </a:lnTo>
                <a:lnTo>
                  <a:pt x="47817" y="423766"/>
                </a:lnTo>
                <a:lnTo>
                  <a:pt x="35163" y="421361"/>
                </a:lnTo>
                <a:lnTo>
                  <a:pt x="18938" y="419632"/>
                </a:lnTo>
                <a:lnTo>
                  <a:pt x="0" y="418718"/>
                </a:lnTo>
                <a:lnTo>
                  <a:pt x="17974" y="418019"/>
                </a:lnTo>
                <a:lnTo>
                  <a:pt x="34690" y="416196"/>
                </a:lnTo>
                <a:lnTo>
                  <a:pt x="48284" y="413460"/>
                </a:lnTo>
                <a:lnTo>
                  <a:pt x="56898" y="410021"/>
                </a:lnTo>
                <a:lnTo>
                  <a:pt x="58970" y="11322"/>
                </a:lnTo>
                <a:lnTo>
                  <a:pt x="61902" y="7987"/>
                </a:lnTo>
                <a:lnTo>
                  <a:pt x="70124" y="5047"/>
                </a:lnTo>
                <a:lnTo>
                  <a:pt x="82778" y="2642"/>
                </a:lnTo>
                <a:lnTo>
                  <a:pt x="99003" y="913"/>
                </a:lnTo>
                <a:lnTo>
                  <a:pt x="117941" y="0"/>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55" name="object 56"/>
          <p:cNvSpPr>
            <a:spLocks noChangeArrowheads="1"/>
          </p:cNvSpPr>
          <p:nvPr/>
        </p:nvSpPr>
        <p:spPr bwMode="auto">
          <a:xfrm>
            <a:off x="5772150" y="5689600"/>
            <a:ext cx="1884363" cy="95250"/>
          </a:xfrm>
          <a:prstGeom prst="rect">
            <a:avLst/>
          </a:prstGeom>
          <a:blipFill dpi="0" rotWithShape="1">
            <a:blip r:embed="rId2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56" name="object 57"/>
          <p:cNvSpPr>
            <a:spLocks/>
          </p:cNvSpPr>
          <p:nvPr/>
        </p:nvSpPr>
        <p:spPr bwMode="auto">
          <a:xfrm>
            <a:off x="5815013" y="5716588"/>
            <a:ext cx="1798637" cy="1587"/>
          </a:xfrm>
          <a:custGeom>
            <a:avLst/>
            <a:gdLst>
              <a:gd name="T0" fmla="*/ 0 w 1798320"/>
              <a:gd name="T1" fmla="*/ 0 h 1904"/>
              <a:gd name="T2" fmla="*/ 1799017 w 1798320"/>
              <a:gd name="T3" fmla="*/ 919 h 1904"/>
              <a:gd name="T4" fmla="*/ 0 60000 65536"/>
              <a:gd name="T5" fmla="*/ 0 60000 65536"/>
            </a:gdLst>
            <a:ahLst/>
            <a:cxnLst>
              <a:cxn ang="T4">
                <a:pos x="T0" y="T1"/>
              </a:cxn>
              <a:cxn ang="T5">
                <a:pos x="T2" y="T3"/>
              </a:cxn>
            </a:cxnLst>
            <a:rect l="0" t="0" r="r" b="b"/>
            <a:pathLst>
              <a:path w="1798320" h="1904">
                <a:moveTo>
                  <a:pt x="0" y="0"/>
                </a:moveTo>
                <a:lnTo>
                  <a:pt x="1798066" y="1587"/>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4857" name="object 58"/>
          <p:cNvSpPr>
            <a:spLocks noChangeArrowheads="1"/>
          </p:cNvSpPr>
          <p:nvPr/>
        </p:nvSpPr>
        <p:spPr bwMode="auto">
          <a:xfrm>
            <a:off x="5943600" y="4471988"/>
            <a:ext cx="1712913" cy="95250"/>
          </a:xfrm>
          <a:prstGeom prst="rect">
            <a:avLst/>
          </a:prstGeom>
          <a:blipFill dpi="0" rotWithShape="1">
            <a:blip r:embed="rId2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4858" name="object 59"/>
          <p:cNvSpPr>
            <a:spLocks/>
          </p:cNvSpPr>
          <p:nvPr/>
        </p:nvSpPr>
        <p:spPr bwMode="auto">
          <a:xfrm>
            <a:off x="5986463" y="4498975"/>
            <a:ext cx="1627187" cy="1588"/>
          </a:xfrm>
          <a:custGeom>
            <a:avLst/>
            <a:gdLst>
              <a:gd name="T0" fmla="*/ 0 w 1626870"/>
              <a:gd name="T1" fmla="*/ 0 h 1904"/>
              <a:gd name="T2" fmla="*/ 1627313 w 1626870"/>
              <a:gd name="T3" fmla="*/ 884 h 1904"/>
              <a:gd name="T4" fmla="*/ 0 60000 65536"/>
              <a:gd name="T5" fmla="*/ 0 60000 65536"/>
            </a:gdLst>
            <a:ahLst/>
            <a:cxnLst>
              <a:cxn ang="T4">
                <a:pos x="T0" y="T1"/>
              </a:cxn>
              <a:cxn ang="T5">
                <a:pos x="T2" y="T3"/>
              </a:cxn>
            </a:cxnLst>
            <a:rect l="0" t="0" r="r" b="b"/>
            <a:pathLst>
              <a:path w="1626870" h="1904">
                <a:moveTo>
                  <a:pt x="0" y="0"/>
                </a:moveTo>
                <a:lnTo>
                  <a:pt x="1626362" y="1524"/>
                </a:lnTo>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0" name="object 60"/>
          <p:cNvSpPr txBox="1"/>
          <p:nvPr/>
        </p:nvSpPr>
        <p:spPr>
          <a:xfrm>
            <a:off x="365125" y="3213100"/>
            <a:ext cx="3076575" cy="871538"/>
          </a:xfrm>
          <a:prstGeom prst="rect">
            <a:avLst/>
          </a:prstGeom>
        </p:spPr>
        <p:txBody>
          <a:bodyPr lIns="0" tIns="0" rIns="0" bIns="0">
            <a:spAutoFit/>
          </a:bodyPr>
          <a:lstStyle/>
          <a:p>
            <a:pPr algn="ctr">
              <a:defRPr/>
            </a:pPr>
            <a:r>
              <a:rPr sz="2500" i="1" spc="-50" dirty="0">
                <a:solidFill>
                  <a:srgbClr val="3333FF"/>
                </a:solidFill>
                <a:latin typeface="Arial"/>
                <a:cs typeface="Arial"/>
              </a:rPr>
              <a:t>S</a:t>
            </a:r>
            <a:r>
              <a:rPr sz="2500" i="1" spc="-35" dirty="0">
                <a:solidFill>
                  <a:srgbClr val="3333FF"/>
                </a:solidFill>
                <a:latin typeface="Arial"/>
                <a:cs typeface="Arial"/>
              </a:rPr>
              <a:t>e</a:t>
            </a:r>
            <a:r>
              <a:rPr sz="2500" i="1" spc="-125" dirty="0">
                <a:solidFill>
                  <a:srgbClr val="3333FF"/>
                </a:solidFill>
                <a:latin typeface="Arial"/>
                <a:cs typeface="Arial"/>
              </a:rPr>
              <a:t>que</a:t>
            </a:r>
            <a:r>
              <a:rPr sz="2500" i="1" spc="-120" dirty="0">
                <a:solidFill>
                  <a:srgbClr val="3333FF"/>
                </a:solidFill>
                <a:latin typeface="Arial"/>
                <a:cs typeface="Arial"/>
              </a:rPr>
              <a:t>n</a:t>
            </a:r>
            <a:r>
              <a:rPr sz="2500" i="1" spc="85" dirty="0">
                <a:solidFill>
                  <a:srgbClr val="3333FF"/>
                </a:solidFill>
                <a:latin typeface="Arial"/>
                <a:cs typeface="Arial"/>
              </a:rPr>
              <a:t>ti</a:t>
            </a:r>
            <a:r>
              <a:rPr sz="2500" i="1" spc="195" dirty="0">
                <a:solidFill>
                  <a:srgbClr val="3333FF"/>
                </a:solidFill>
                <a:latin typeface="Arial"/>
                <a:cs typeface="Arial"/>
              </a:rPr>
              <a:t>a</a:t>
            </a:r>
            <a:r>
              <a:rPr sz="2500" i="1" spc="100" dirty="0">
                <a:solidFill>
                  <a:srgbClr val="3333FF"/>
                </a:solidFill>
                <a:latin typeface="Arial"/>
                <a:cs typeface="Arial"/>
              </a:rPr>
              <a:t>l</a:t>
            </a:r>
            <a:r>
              <a:rPr sz="2500" i="1" spc="20" dirty="0">
                <a:solidFill>
                  <a:srgbClr val="3333FF"/>
                </a:solidFill>
                <a:latin typeface="Arial"/>
                <a:cs typeface="Arial"/>
              </a:rPr>
              <a:t> </a:t>
            </a:r>
            <a:r>
              <a:rPr sz="2500" i="1" spc="15" dirty="0">
                <a:solidFill>
                  <a:srgbClr val="3333FF"/>
                </a:solidFill>
                <a:latin typeface="Arial"/>
                <a:cs typeface="Arial"/>
              </a:rPr>
              <a:t>execution:</a:t>
            </a:r>
            <a:endParaRPr sz="2500">
              <a:latin typeface="Arial"/>
              <a:cs typeface="Arial"/>
            </a:endParaRPr>
          </a:p>
          <a:p>
            <a:pPr marL="77470" algn="ctr">
              <a:spcBef>
                <a:spcPts val="1620"/>
              </a:spcBef>
              <a:tabLst>
                <a:tab pos="1362710" algn="l"/>
              </a:tabLst>
              <a:defRPr/>
            </a:pPr>
            <a:r>
              <a:rPr sz="2100" i="1" spc="-240" dirty="0">
                <a:solidFill>
                  <a:srgbClr val="3333FF"/>
                </a:solidFill>
                <a:latin typeface="Arial"/>
                <a:cs typeface="Arial"/>
              </a:rPr>
              <a:t>CPU</a:t>
            </a:r>
            <a:r>
              <a:rPr sz="2100" i="1" spc="-10" dirty="0">
                <a:solidFill>
                  <a:srgbClr val="3333FF"/>
                </a:solidFill>
                <a:latin typeface="Arial"/>
                <a:cs typeface="Arial"/>
              </a:rPr>
              <a:t> </a:t>
            </a:r>
            <a:r>
              <a:rPr sz="2100" i="1" spc="-270" dirty="0">
                <a:solidFill>
                  <a:srgbClr val="3333FF"/>
                </a:solidFill>
                <a:latin typeface="Arial"/>
                <a:cs typeface="Arial"/>
              </a:rPr>
              <a:t>1</a:t>
            </a:r>
            <a:r>
              <a:rPr sz="2100" i="1" dirty="0">
                <a:solidFill>
                  <a:srgbClr val="3333FF"/>
                </a:solidFill>
                <a:latin typeface="Arial"/>
                <a:cs typeface="Arial"/>
              </a:rPr>
              <a:t>	</a:t>
            </a:r>
            <a:r>
              <a:rPr sz="3150" i="1" spc="-359" baseline="1322" dirty="0">
                <a:solidFill>
                  <a:srgbClr val="3333FF"/>
                </a:solidFill>
                <a:latin typeface="Arial"/>
                <a:cs typeface="Arial"/>
              </a:rPr>
              <a:t>CPU</a:t>
            </a:r>
            <a:r>
              <a:rPr sz="3150" i="1" spc="-15" baseline="1322" dirty="0">
                <a:solidFill>
                  <a:srgbClr val="3333FF"/>
                </a:solidFill>
                <a:latin typeface="Arial"/>
                <a:cs typeface="Arial"/>
              </a:rPr>
              <a:t> </a:t>
            </a:r>
            <a:r>
              <a:rPr sz="3150" i="1" spc="82" baseline="1322" dirty="0">
                <a:solidFill>
                  <a:srgbClr val="3333FF"/>
                </a:solidFill>
                <a:latin typeface="Arial"/>
                <a:cs typeface="Arial"/>
              </a:rPr>
              <a:t>2</a:t>
            </a:r>
            <a:endParaRPr sz="3150" baseline="1322">
              <a:latin typeface="Arial"/>
              <a:cs typeface="Arial"/>
            </a:endParaRPr>
          </a:p>
        </p:txBody>
      </p:sp>
      <p:sp>
        <p:nvSpPr>
          <p:cNvPr id="61" name="object 61"/>
          <p:cNvSpPr txBox="1"/>
          <p:nvPr/>
        </p:nvSpPr>
        <p:spPr>
          <a:xfrm>
            <a:off x="623888" y="4792663"/>
            <a:ext cx="182562" cy="239712"/>
          </a:xfrm>
          <a:prstGeom prst="rect">
            <a:avLst/>
          </a:prstGeom>
        </p:spPr>
        <p:txBody>
          <a:bodyPr lIns="0" tIns="0" rIns="0" bIns="0">
            <a:spAutoFit/>
          </a:bodyPr>
          <a:lstStyle/>
          <a:p>
            <a:pPr marL="12700">
              <a:defRPr/>
            </a:pPr>
            <a:r>
              <a:rPr sz="1650" i="1" spc="-135" dirty="0">
                <a:solidFill>
                  <a:srgbClr val="3333FF"/>
                </a:solidFill>
                <a:latin typeface="Arial"/>
                <a:cs typeface="Arial"/>
              </a:rPr>
              <a:t>m</a:t>
            </a:r>
            <a:endParaRPr sz="1650">
              <a:latin typeface="Arial"/>
              <a:cs typeface="Arial"/>
            </a:endParaRPr>
          </a:p>
        </p:txBody>
      </p:sp>
      <p:sp>
        <p:nvSpPr>
          <p:cNvPr id="62" name="object 62"/>
          <p:cNvSpPr txBox="1"/>
          <p:nvPr/>
        </p:nvSpPr>
        <p:spPr>
          <a:xfrm>
            <a:off x="674688" y="5270500"/>
            <a:ext cx="1566862" cy="858838"/>
          </a:xfrm>
          <a:prstGeom prst="rect">
            <a:avLst/>
          </a:prstGeom>
        </p:spPr>
        <p:txBody>
          <a:bodyPr lIns="0" tIns="0" rIns="0" bIns="0">
            <a:spAutoFit/>
          </a:bodyPr>
          <a:lstStyle/>
          <a:p>
            <a:pPr marL="12700" indent="1058545">
              <a:defRPr/>
            </a:pPr>
            <a:r>
              <a:rPr sz="1650" i="1" spc="-135" dirty="0">
                <a:solidFill>
                  <a:srgbClr val="3333FF"/>
                </a:solidFill>
                <a:latin typeface="Arial"/>
                <a:cs typeface="Arial"/>
              </a:rPr>
              <a:t>m</a:t>
            </a:r>
            <a:r>
              <a:rPr sz="1650" i="1" spc="15" dirty="0">
                <a:solidFill>
                  <a:srgbClr val="3333FF"/>
                </a:solidFill>
                <a:latin typeface="Arial"/>
                <a:cs typeface="Arial"/>
              </a:rPr>
              <a:t> </a:t>
            </a:r>
            <a:r>
              <a:rPr sz="1650" i="1" spc="-200" dirty="0">
                <a:solidFill>
                  <a:srgbClr val="3333FF"/>
                </a:solidFill>
                <a:latin typeface="Arial"/>
                <a:cs typeface="Arial"/>
              </a:rPr>
              <a:t>+</a:t>
            </a:r>
            <a:r>
              <a:rPr sz="1650" i="1" spc="15" dirty="0">
                <a:solidFill>
                  <a:srgbClr val="3333FF"/>
                </a:solidFill>
                <a:latin typeface="Arial"/>
                <a:cs typeface="Arial"/>
              </a:rPr>
              <a:t> </a:t>
            </a:r>
            <a:r>
              <a:rPr sz="1650" i="1" spc="-85" dirty="0">
                <a:solidFill>
                  <a:srgbClr val="3333FF"/>
                </a:solidFill>
                <a:latin typeface="Arial"/>
                <a:cs typeface="Arial"/>
              </a:rPr>
              <a:t>n</a:t>
            </a:r>
            <a:endParaRPr sz="1650">
              <a:latin typeface="Arial"/>
              <a:cs typeface="Arial"/>
            </a:endParaRPr>
          </a:p>
          <a:p>
            <a:pPr>
              <a:spcBef>
                <a:spcPts val="22"/>
              </a:spcBef>
              <a:defRPr/>
            </a:pPr>
            <a:endParaRPr sz="2500">
              <a:latin typeface="Times New Roman"/>
              <a:cs typeface="Times New Roman"/>
            </a:endParaRPr>
          </a:p>
          <a:p>
            <a:pPr marL="12700">
              <a:defRPr/>
            </a:pPr>
            <a:r>
              <a:rPr sz="1650" i="1" spc="-85" dirty="0">
                <a:solidFill>
                  <a:srgbClr val="3333FF"/>
                </a:solidFill>
                <a:latin typeface="Arial"/>
                <a:cs typeface="Arial"/>
              </a:rPr>
              <a:t>n</a:t>
            </a:r>
            <a:endParaRPr sz="1650">
              <a:latin typeface="Arial"/>
              <a:cs typeface="Arial"/>
            </a:endParaRPr>
          </a:p>
        </p:txBody>
      </p:sp>
      <p:sp>
        <p:nvSpPr>
          <p:cNvPr id="1484862" name="object 63"/>
          <p:cNvSpPr txBox="1">
            <a:spLocks noChangeArrowheads="1"/>
          </p:cNvSpPr>
          <p:nvPr/>
        </p:nvSpPr>
        <p:spPr bwMode="auto">
          <a:xfrm>
            <a:off x="5026025" y="3238500"/>
            <a:ext cx="3170238"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r>
              <a:rPr lang="en-US" sz="2500" i="1">
                <a:solidFill>
                  <a:srgbClr val="3333FF"/>
                </a:solidFill>
                <a:cs typeface="Arial" charset="0"/>
              </a:rPr>
              <a:t>Concurrent execution:</a:t>
            </a:r>
            <a:endParaRPr lang="en-US" sz="2500">
              <a:cs typeface="Arial" charset="0"/>
            </a:endParaRPr>
          </a:p>
          <a:p>
            <a:pPr algn="ctr" eaLnBrk="1" hangingPunct="1">
              <a:spcBef>
                <a:spcPts val="1488"/>
              </a:spcBef>
            </a:pPr>
            <a:r>
              <a:rPr lang="en-US" sz="2100" i="1">
                <a:solidFill>
                  <a:srgbClr val="3333FF"/>
                </a:solidFill>
                <a:cs typeface="Arial" charset="0"/>
              </a:rPr>
              <a:t>CPU 1	CPU 2</a:t>
            </a:r>
            <a:endParaRPr lang="en-US" sz="2100">
              <a:cs typeface="Arial" charset="0"/>
            </a:endParaRPr>
          </a:p>
        </p:txBody>
      </p:sp>
      <p:sp>
        <p:nvSpPr>
          <p:cNvPr id="64" name="object 64"/>
          <p:cNvSpPr txBox="1"/>
          <p:nvPr/>
        </p:nvSpPr>
        <p:spPr>
          <a:xfrm>
            <a:off x="6545263" y="4979988"/>
            <a:ext cx="182562" cy="239712"/>
          </a:xfrm>
          <a:prstGeom prst="rect">
            <a:avLst/>
          </a:prstGeom>
        </p:spPr>
        <p:txBody>
          <a:bodyPr lIns="0" tIns="0" rIns="0" bIns="0">
            <a:spAutoFit/>
          </a:bodyPr>
          <a:lstStyle/>
          <a:p>
            <a:pPr marL="12700">
              <a:defRPr/>
            </a:pPr>
            <a:r>
              <a:rPr sz="1650" i="1" spc="-135" dirty="0">
                <a:solidFill>
                  <a:srgbClr val="3333FF"/>
                </a:solidFill>
                <a:latin typeface="Arial"/>
                <a:cs typeface="Arial"/>
              </a:rPr>
              <a:t>m</a:t>
            </a:r>
            <a:endParaRPr sz="1650">
              <a:latin typeface="Arial"/>
              <a:cs typeface="Arial"/>
            </a:endParaRPr>
          </a:p>
        </p:txBody>
      </p:sp>
      <p:sp>
        <p:nvSpPr>
          <p:cNvPr id="65" name="object 65"/>
          <p:cNvSpPr txBox="1"/>
          <p:nvPr/>
        </p:nvSpPr>
        <p:spPr>
          <a:xfrm>
            <a:off x="5224463" y="4789488"/>
            <a:ext cx="133350" cy="239712"/>
          </a:xfrm>
          <a:prstGeom prst="rect">
            <a:avLst/>
          </a:prstGeom>
        </p:spPr>
        <p:txBody>
          <a:bodyPr lIns="0" tIns="0" rIns="0" bIns="0">
            <a:spAutoFit/>
          </a:bodyPr>
          <a:lstStyle/>
          <a:p>
            <a:pPr marL="12700">
              <a:defRPr/>
            </a:pPr>
            <a:r>
              <a:rPr sz="1650" i="1" spc="-85" dirty="0">
                <a:solidFill>
                  <a:srgbClr val="3333FF"/>
                </a:solidFill>
                <a:latin typeface="Arial"/>
                <a:cs typeface="Arial"/>
              </a:rPr>
              <a:t>n</a:t>
            </a:r>
            <a:endParaRPr sz="1650">
              <a:latin typeface="Arial"/>
              <a:cs typeface="Arial"/>
            </a:endParaRPr>
          </a:p>
        </p:txBody>
      </p:sp>
      <p:sp>
        <p:nvSpPr>
          <p:cNvPr id="66" name="object 66"/>
          <p:cNvSpPr txBox="1"/>
          <p:nvPr/>
        </p:nvSpPr>
        <p:spPr>
          <a:xfrm>
            <a:off x="7893050" y="4979988"/>
            <a:ext cx="936625" cy="239712"/>
          </a:xfrm>
          <a:prstGeom prst="rect">
            <a:avLst/>
          </a:prstGeom>
        </p:spPr>
        <p:txBody>
          <a:bodyPr lIns="0" tIns="0" rIns="0" bIns="0">
            <a:spAutoFit/>
          </a:bodyPr>
          <a:lstStyle/>
          <a:p>
            <a:pPr marL="12700">
              <a:defRPr/>
            </a:pPr>
            <a:r>
              <a:rPr sz="1650" i="1" spc="-145" dirty="0">
                <a:solidFill>
                  <a:srgbClr val="3333FF"/>
                </a:solidFill>
                <a:latin typeface="Arial"/>
                <a:cs typeface="Arial"/>
              </a:rPr>
              <a:t>m</a:t>
            </a:r>
            <a:r>
              <a:rPr sz="1650" i="1" spc="-100" dirty="0">
                <a:solidFill>
                  <a:srgbClr val="3333FF"/>
                </a:solidFill>
                <a:latin typeface="Arial"/>
                <a:cs typeface="Arial"/>
              </a:rPr>
              <a:t>a</a:t>
            </a:r>
            <a:r>
              <a:rPr sz="1650" i="1" spc="114" dirty="0">
                <a:solidFill>
                  <a:srgbClr val="3333FF"/>
                </a:solidFill>
                <a:latin typeface="Arial"/>
                <a:cs typeface="Arial"/>
              </a:rPr>
              <a:t>x</a:t>
            </a:r>
            <a:r>
              <a:rPr sz="1650" i="1" spc="-55" dirty="0">
                <a:solidFill>
                  <a:srgbClr val="3333FF"/>
                </a:solidFill>
                <a:latin typeface="Arial"/>
                <a:cs typeface="Arial"/>
              </a:rPr>
              <a:t>(m</a:t>
            </a:r>
            <a:r>
              <a:rPr sz="1650" i="1" spc="-25" dirty="0">
                <a:solidFill>
                  <a:srgbClr val="3333FF"/>
                </a:solidFill>
                <a:latin typeface="Arial"/>
                <a:cs typeface="Arial"/>
              </a:rPr>
              <a:t>,</a:t>
            </a:r>
            <a:r>
              <a:rPr sz="1650" i="1" spc="20" dirty="0">
                <a:solidFill>
                  <a:srgbClr val="3333FF"/>
                </a:solidFill>
                <a:latin typeface="Arial"/>
                <a:cs typeface="Arial"/>
              </a:rPr>
              <a:t> </a:t>
            </a:r>
            <a:r>
              <a:rPr sz="1650" i="1" spc="-80" dirty="0">
                <a:solidFill>
                  <a:srgbClr val="3333FF"/>
                </a:solidFill>
                <a:latin typeface="Arial"/>
                <a:cs typeface="Arial"/>
              </a:rPr>
              <a:t>n</a:t>
            </a:r>
            <a:r>
              <a:rPr sz="1650" i="1" spc="35" dirty="0">
                <a:solidFill>
                  <a:srgbClr val="3333FF"/>
                </a:solidFill>
                <a:latin typeface="Arial"/>
                <a:cs typeface="Arial"/>
              </a:rPr>
              <a:t>)</a:t>
            </a:r>
            <a:endParaRPr sz="1650">
              <a:latin typeface="Arial"/>
              <a:cs typeface="Arial"/>
            </a:endParaRPr>
          </a:p>
        </p:txBody>
      </p:sp>
      <p:sp>
        <p:nvSpPr>
          <p:cNvPr id="1484866" name="object 67"/>
          <p:cNvSpPr txBox="1">
            <a:spLocks noChangeArrowheads="1"/>
          </p:cNvSpPr>
          <p:nvPr/>
        </p:nvSpPr>
        <p:spPr bwMode="auto">
          <a:xfrm>
            <a:off x="1254125" y="1492250"/>
            <a:ext cx="2270125" cy="16319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lnSpc>
                <a:spcPts val="2463"/>
              </a:lnSpc>
            </a:pPr>
            <a:r>
              <a:rPr lang="en-US" sz="2100" i="1">
                <a:solidFill>
                  <a:srgbClr val="3333FF"/>
                </a:solidFill>
                <a:cs typeface="Arial" charset="0"/>
              </a:rPr>
              <a:t>compute</a:t>
            </a:r>
            <a:endParaRPr lang="en-US" sz="2100">
              <a:cs typeface="Arial" charset="0"/>
            </a:endParaRPr>
          </a:p>
          <a:p>
            <a:pPr eaLnBrk="1" hangingPunct="1">
              <a:lnSpc>
                <a:spcPts val="2400"/>
              </a:lnSpc>
            </a:pPr>
            <a:r>
              <a:rPr lang="en-US" sz="2100" b="1" i="1">
                <a:solidFill>
                  <a:srgbClr val="3333FF"/>
                </a:solidFill>
                <a:cs typeface="Arial" charset="0"/>
              </a:rPr>
              <a:t>do</a:t>
            </a:r>
            <a:endParaRPr lang="en-US" sz="2100">
              <a:cs typeface="Arial" charset="0"/>
            </a:endParaRPr>
          </a:p>
          <a:p>
            <a:pPr eaLnBrk="1" hangingPunct="1">
              <a:lnSpc>
                <a:spcPts val="2400"/>
              </a:lnSpc>
            </a:pPr>
            <a:r>
              <a:rPr lang="en-US" sz="2100" i="1">
                <a:solidFill>
                  <a:srgbClr val="3333FF"/>
                </a:solidFill>
                <a:cs typeface="Arial" charset="0"/>
              </a:rPr>
              <a:t>t1.do_task1</a:t>
            </a:r>
            <a:endParaRPr lang="en-US" sz="2100">
              <a:cs typeface="Arial" charset="0"/>
            </a:endParaRPr>
          </a:p>
          <a:p>
            <a:pPr eaLnBrk="1" hangingPunct="1">
              <a:lnSpc>
                <a:spcPts val="2400"/>
              </a:lnSpc>
            </a:pPr>
            <a:r>
              <a:rPr lang="en-US" sz="2100" i="1">
                <a:solidFill>
                  <a:srgbClr val="3333FF"/>
                </a:solidFill>
                <a:cs typeface="Arial" charset="0"/>
              </a:rPr>
              <a:t>t2.do_task2</a:t>
            </a:r>
            <a:endParaRPr lang="en-US" sz="2100">
              <a:cs typeface="Arial" charset="0"/>
            </a:endParaRPr>
          </a:p>
          <a:p>
            <a:pPr eaLnBrk="1" hangingPunct="1">
              <a:lnSpc>
                <a:spcPts val="2463"/>
              </a:lnSpc>
            </a:pPr>
            <a:r>
              <a:rPr lang="en-US" sz="2100" b="1" i="1">
                <a:solidFill>
                  <a:srgbClr val="3333FF"/>
                </a:solidFill>
                <a:cs typeface="Arial" charset="0"/>
              </a:rPr>
              <a:t>end</a:t>
            </a:r>
            <a:endParaRPr lang="en-US" sz="2100">
              <a:cs typeface="Arial" charset="0"/>
            </a:endParaRPr>
          </a:p>
        </p:txBody>
      </p:sp>
    </p:spTree>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77813"/>
            <a:ext cx="8229600" cy="554037"/>
          </a:xfrm>
        </p:spPr>
        <p:txBody>
          <a:bodyPr lIns="0" tIns="0" rIns="0" bIns="0" rtlCol="0">
            <a:spAutoFit/>
          </a:bodyPr>
          <a:lstStyle/>
          <a:p>
            <a:pPr marL="90170">
              <a:defRPr/>
            </a:pPr>
            <a:r>
              <a:rPr sz="3600" spc="-5" dirty="0">
                <a:latin typeface="Verdana"/>
                <a:cs typeface="Verdana"/>
              </a:rPr>
              <a:t>Threads</a:t>
            </a:r>
            <a:r>
              <a:rPr sz="3600" spc="30" dirty="0">
                <a:latin typeface="Verdana"/>
                <a:cs typeface="Verdana"/>
              </a:rPr>
              <a:t> </a:t>
            </a:r>
            <a:r>
              <a:rPr sz="3600" spc="-5" dirty="0">
                <a:latin typeface="Verdana"/>
                <a:cs typeface="Verdana"/>
              </a:rPr>
              <a:t>(“lightwe</a:t>
            </a:r>
            <a:r>
              <a:rPr sz="3600" dirty="0">
                <a:latin typeface="Verdana"/>
                <a:cs typeface="Verdana"/>
              </a:rPr>
              <a:t>i</a:t>
            </a:r>
            <a:r>
              <a:rPr sz="3600" spc="-5" dirty="0">
                <a:latin typeface="Verdana"/>
                <a:cs typeface="Verdana"/>
              </a:rPr>
              <a:t>ght pro</a:t>
            </a:r>
            <a:r>
              <a:rPr sz="3600" spc="-20" dirty="0">
                <a:latin typeface="Verdana"/>
                <a:cs typeface="Verdana"/>
              </a:rPr>
              <a:t>c</a:t>
            </a:r>
            <a:r>
              <a:rPr sz="3600" spc="-5" dirty="0">
                <a:latin typeface="Verdana"/>
                <a:cs typeface="Verdana"/>
              </a:rPr>
              <a:t>esses”)</a:t>
            </a:r>
          </a:p>
        </p:txBody>
      </p:sp>
      <p:sp>
        <p:nvSpPr>
          <p:cNvPr id="3" name="object 3"/>
          <p:cNvSpPr txBox="1"/>
          <p:nvPr/>
        </p:nvSpPr>
        <p:spPr>
          <a:xfrm>
            <a:off x="377825" y="1092200"/>
            <a:ext cx="7435850" cy="1139825"/>
          </a:xfrm>
          <a:prstGeom prst="rect">
            <a:avLst/>
          </a:prstGeom>
        </p:spPr>
        <p:txBody>
          <a:bodyPr lIns="0" tIns="0" rIns="0" bIns="0">
            <a:spAutoFit/>
          </a:bodyPr>
          <a:lstStyle/>
          <a:p>
            <a:pPr marL="12700">
              <a:defRPr/>
            </a:pPr>
            <a:r>
              <a:rPr sz="2400" dirty="0">
                <a:latin typeface="Comic Sans MS"/>
                <a:cs typeface="Comic Sans MS"/>
              </a:rPr>
              <a:t>Make</a:t>
            </a:r>
            <a:r>
              <a:rPr sz="2400" spc="-10" dirty="0">
                <a:latin typeface="Comic Sans MS"/>
                <a:cs typeface="Comic Sans MS"/>
              </a:rPr>
              <a:t> </a:t>
            </a:r>
            <a:r>
              <a:rPr sz="2400" dirty="0">
                <a:latin typeface="Comic Sans MS"/>
                <a:cs typeface="Comic Sans MS"/>
              </a:rPr>
              <a:t>pro</a:t>
            </a:r>
            <a:r>
              <a:rPr sz="2400" spc="-15" dirty="0">
                <a:latin typeface="Comic Sans MS"/>
                <a:cs typeface="Comic Sans MS"/>
              </a:rPr>
              <a:t>g</a:t>
            </a:r>
            <a:r>
              <a:rPr sz="2400" spc="-5" dirty="0">
                <a:latin typeface="Comic Sans MS"/>
                <a:cs typeface="Comic Sans MS"/>
              </a:rPr>
              <a:t>ra</a:t>
            </a:r>
            <a:r>
              <a:rPr sz="2400" spc="-10" dirty="0">
                <a:latin typeface="Comic Sans MS"/>
                <a:cs typeface="Comic Sans MS"/>
              </a:rPr>
              <a:t>m</a:t>
            </a:r>
            <a:r>
              <a:rPr sz="2400" dirty="0">
                <a:latin typeface="Comic Sans MS"/>
                <a:cs typeface="Comic Sans MS"/>
              </a:rPr>
              <a:t>s concurrent</a:t>
            </a:r>
            <a:r>
              <a:rPr sz="2400" spc="-30" dirty="0">
                <a:latin typeface="Comic Sans MS"/>
                <a:cs typeface="Comic Sans MS"/>
              </a:rPr>
              <a:t> </a:t>
            </a:r>
            <a:r>
              <a:rPr sz="2400" spc="-5" dirty="0">
                <a:latin typeface="Comic Sans MS"/>
                <a:cs typeface="Comic Sans MS"/>
              </a:rPr>
              <a:t>b</a:t>
            </a:r>
            <a:r>
              <a:rPr sz="2400" dirty="0">
                <a:latin typeface="Comic Sans MS"/>
                <a:cs typeface="Comic Sans MS"/>
              </a:rPr>
              <a:t>y a</a:t>
            </a:r>
            <a:r>
              <a:rPr sz="2400" spc="-10" dirty="0">
                <a:latin typeface="Comic Sans MS"/>
                <a:cs typeface="Comic Sans MS"/>
              </a:rPr>
              <a:t>s</a:t>
            </a:r>
            <a:r>
              <a:rPr sz="2400" dirty="0">
                <a:latin typeface="Comic Sans MS"/>
                <a:cs typeface="Comic Sans MS"/>
              </a:rPr>
              <a:t>s</a:t>
            </a:r>
            <a:r>
              <a:rPr sz="2400" spc="-10" dirty="0">
                <a:latin typeface="Comic Sans MS"/>
                <a:cs typeface="Comic Sans MS"/>
              </a:rPr>
              <a:t>o</a:t>
            </a:r>
            <a:r>
              <a:rPr sz="2400" dirty="0">
                <a:latin typeface="Comic Sans MS"/>
                <a:cs typeface="Comic Sans MS"/>
              </a:rPr>
              <a:t>cia</a:t>
            </a:r>
            <a:r>
              <a:rPr sz="2400" spc="-15" dirty="0">
                <a:latin typeface="Comic Sans MS"/>
                <a:cs typeface="Comic Sans MS"/>
              </a:rPr>
              <a:t>t</a:t>
            </a:r>
            <a:r>
              <a:rPr sz="2400" spc="-5" dirty="0">
                <a:latin typeface="Comic Sans MS"/>
                <a:cs typeface="Comic Sans MS"/>
              </a:rPr>
              <a:t>in</a:t>
            </a:r>
            <a:r>
              <a:rPr sz="2400" dirty="0">
                <a:latin typeface="Comic Sans MS"/>
                <a:cs typeface="Comic Sans MS"/>
              </a:rPr>
              <a:t>g </a:t>
            </a:r>
            <a:r>
              <a:rPr sz="2400" spc="-5" dirty="0">
                <a:latin typeface="Comic Sans MS"/>
                <a:cs typeface="Comic Sans MS"/>
              </a:rPr>
              <a:t>the</a:t>
            </a:r>
            <a:r>
              <a:rPr sz="2400" dirty="0">
                <a:latin typeface="Comic Sans MS"/>
                <a:cs typeface="Comic Sans MS"/>
              </a:rPr>
              <a:t>m</a:t>
            </a:r>
            <a:r>
              <a:rPr sz="2400" spc="-15" dirty="0">
                <a:latin typeface="Comic Sans MS"/>
                <a:cs typeface="Comic Sans MS"/>
              </a:rPr>
              <a:t> </a:t>
            </a:r>
            <a:r>
              <a:rPr sz="2400" spc="-5" dirty="0">
                <a:latin typeface="Comic Sans MS"/>
                <a:cs typeface="Comic Sans MS"/>
              </a:rPr>
              <a:t>with</a:t>
            </a:r>
            <a:endParaRPr sz="2400">
              <a:latin typeface="Comic Sans MS"/>
              <a:cs typeface="Comic Sans MS"/>
            </a:endParaRPr>
          </a:p>
          <a:p>
            <a:pPr marL="12700">
              <a:defRPr/>
            </a:pPr>
            <a:r>
              <a:rPr sz="2400" spc="-5" dirty="0">
                <a:latin typeface="Comic Sans MS"/>
                <a:cs typeface="Comic Sans MS"/>
              </a:rPr>
              <a:t>thr</a:t>
            </a:r>
            <a:r>
              <a:rPr sz="2400" spc="5" dirty="0">
                <a:latin typeface="Comic Sans MS"/>
                <a:cs typeface="Comic Sans MS"/>
              </a:rPr>
              <a:t>e</a:t>
            </a:r>
            <a:r>
              <a:rPr sz="2400" dirty="0">
                <a:latin typeface="Comic Sans MS"/>
                <a:cs typeface="Comic Sans MS"/>
              </a:rPr>
              <a:t>a</a:t>
            </a:r>
            <a:r>
              <a:rPr sz="2400" spc="-10" dirty="0">
                <a:latin typeface="Comic Sans MS"/>
                <a:cs typeface="Comic Sans MS"/>
              </a:rPr>
              <a:t>d</a:t>
            </a:r>
            <a:r>
              <a:rPr sz="2400" spc="-5" dirty="0">
                <a:latin typeface="Comic Sans MS"/>
                <a:cs typeface="Comic Sans MS"/>
              </a:rPr>
              <a:t>s</a:t>
            </a:r>
            <a:endParaRPr sz="2400">
              <a:latin typeface="Comic Sans MS"/>
              <a:cs typeface="Comic Sans MS"/>
            </a:endParaRPr>
          </a:p>
          <a:p>
            <a:pPr marL="12700">
              <a:spcBef>
                <a:spcPts val="475"/>
              </a:spcBef>
              <a:defRPr/>
            </a:pPr>
            <a:r>
              <a:rPr sz="2400" dirty="0">
                <a:latin typeface="Comic Sans MS"/>
                <a:cs typeface="Comic Sans MS"/>
              </a:rPr>
              <a:t>A</a:t>
            </a:r>
            <a:r>
              <a:rPr sz="2400" spc="-15" dirty="0">
                <a:latin typeface="Comic Sans MS"/>
                <a:cs typeface="Comic Sans MS"/>
              </a:rPr>
              <a:t> </a:t>
            </a:r>
            <a:r>
              <a:rPr sz="2500" i="1" spc="145" dirty="0">
                <a:latin typeface="Arial"/>
                <a:cs typeface="Arial"/>
              </a:rPr>
              <a:t>thr</a:t>
            </a:r>
            <a:r>
              <a:rPr sz="2500" i="1" spc="220" dirty="0">
                <a:latin typeface="Arial"/>
                <a:cs typeface="Arial"/>
              </a:rPr>
              <a:t>e</a:t>
            </a:r>
            <a:r>
              <a:rPr sz="2500" i="1" spc="-75" dirty="0">
                <a:latin typeface="Arial"/>
                <a:cs typeface="Arial"/>
              </a:rPr>
              <a:t>ad</a:t>
            </a:r>
            <a:r>
              <a:rPr sz="2500" i="1" dirty="0">
                <a:latin typeface="Arial"/>
                <a:cs typeface="Arial"/>
              </a:rPr>
              <a:t> </a:t>
            </a:r>
            <a:r>
              <a:rPr sz="2400" spc="-5" dirty="0">
                <a:latin typeface="Comic Sans MS"/>
                <a:cs typeface="Comic Sans MS"/>
              </a:rPr>
              <a:t>i</a:t>
            </a:r>
            <a:r>
              <a:rPr sz="2400" dirty="0">
                <a:latin typeface="Comic Sans MS"/>
                <a:cs typeface="Comic Sans MS"/>
              </a:rPr>
              <a:t>s</a:t>
            </a:r>
            <a:r>
              <a:rPr sz="2400" spc="-15" dirty="0">
                <a:latin typeface="Comic Sans MS"/>
                <a:cs typeface="Comic Sans MS"/>
              </a:rPr>
              <a:t> </a:t>
            </a:r>
            <a:r>
              <a:rPr sz="2400" spc="-5" dirty="0">
                <a:latin typeface="Comic Sans MS"/>
                <a:cs typeface="Comic Sans MS"/>
              </a:rPr>
              <a:t>a</a:t>
            </a:r>
            <a:r>
              <a:rPr sz="2400" dirty="0">
                <a:latin typeface="Comic Sans MS"/>
                <a:cs typeface="Comic Sans MS"/>
              </a:rPr>
              <a:t> </a:t>
            </a:r>
            <a:r>
              <a:rPr sz="2400" spc="-5" dirty="0">
                <a:latin typeface="Comic Sans MS"/>
                <a:cs typeface="Comic Sans MS"/>
              </a:rPr>
              <a:t>p</a:t>
            </a:r>
            <a:r>
              <a:rPr sz="2400" spc="-15" dirty="0">
                <a:latin typeface="Comic Sans MS"/>
                <a:cs typeface="Comic Sans MS"/>
              </a:rPr>
              <a:t>a</a:t>
            </a:r>
            <a:r>
              <a:rPr sz="2400" spc="-5" dirty="0">
                <a:latin typeface="Comic Sans MS"/>
                <a:cs typeface="Comic Sans MS"/>
              </a:rPr>
              <a:t>r</a:t>
            </a:r>
            <a:r>
              <a:rPr sz="2400" dirty="0">
                <a:latin typeface="Comic Sans MS"/>
                <a:cs typeface="Comic Sans MS"/>
              </a:rPr>
              <a:t>t</a:t>
            </a:r>
            <a:r>
              <a:rPr sz="2400" spc="-15" dirty="0">
                <a:latin typeface="Comic Sans MS"/>
                <a:cs typeface="Comic Sans MS"/>
              </a:rPr>
              <a:t> </a:t>
            </a:r>
            <a:r>
              <a:rPr sz="2400" dirty="0">
                <a:latin typeface="Comic Sans MS"/>
                <a:cs typeface="Comic Sans MS"/>
              </a:rPr>
              <a:t>of</a:t>
            </a:r>
            <a:r>
              <a:rPr sz="2400" spc="-5" dirty="0">
                <a:latin typeface="Comic Sans MS"/>
                <a:cs typeface="Comic Sans MS"/>
              </a:rPr>
              <a:t> </a:t>
            </a:r>
            <a:r>
              <a:rPr sz="2400" dirty="0">
                <a:latin typeface="Comic Sans MS"/>
                <a:cs typeface="Comic Sans MS"/>
              </a:rPr>
              <a:t>an</a:t>
            </a:r>
            <a:r>
              <a:rPr sz="2400" spc="-5" dirty="0">
                <a:latin typeface="Comic Sans MS"/>
                <a:cs typeface="Comic Sans MS"/>
              </a:rPr>
              <a:t> op</a:t>
            </a:r>
            <a:r>
              <a:rPr sz="2400" dirty="0">
                <a:latin typeface="Comic Sans MS"/>
                <a:cs typeface="Comic Sans MS"/>
              </a:rPr>
              <a:t>e</a:t>
            </a:r>
            <a:r>
              <a:rPr sz="2400" spc="-5" dirty="0">
                <a:latin typeface="Comic Sans MS"/>
                <a:cs typeface="Comic Sans MS"/>
              </a:rPr>
              <a:t>ratin</a:t>
            </a:r>
            <a:r>
              <a:rPr sz="2400" dirty="0">
                <a:latin typeface="Comic Sans MS"/>
                <a:cs typeface="Comic Sans MS"/>
              </a:rPr>
              <a:t>g</a:t>
            </a:r>
            <a:r>
              <a:rPr sz="2400" spc="-10" dirty="0">
                <a:latin typeface="Comic Sans MS"/>
                <a:cs typeface="Comic Sans MS"/>
              </a:rPr>
              <a:t> </a:t>
            </a:r>
            <a:r>
              <a:rPr sz="2400" spc="-5" dirty="0">
                <a:latin typeface="Comic Sans MS"/>
                <a:cs typeface="Comic Sans MS"/>
              </a:rPr>
              <a:t>s</a:t>
            </a:r>
            <a:r>
              <a:rPr sz="2400" spc="-15" dirty="0">
                <a:latin typeface="Comic Sans MS"/>
                <a:cs typeface="Comic Sans MS"/>
              </a:rPr>
              <a:t>y</a:t>
            </a:r>
            <a:r>
              <a:rPr sz="2400" spc="-5" dirty="0">
                <a:latin typeface="Comic Sans MS"/>
                <a:cs typeface="Comic Sans MS"/>
              </a:rPr>
              <a:t>stem</a:t>
            </a:r>
            <a:r>
              <a:rPr sz="2400" spc="-20" dirty="0">
                <a:latin typeface="Comic Sans MS"/>
                <a:cs typeface="Comic Sans MS"/>
              </a:rPr>
              <a:t> </a:t>
            </a:r>
            <a:r>
              <a:rPr sz="2400" spc="-5" dirty="0">
                <a:latin typeface="Comic Sans MS"/>
                <a:cs typeface="Comic Sans MS"/>
              </a:rPr>
              <a:t>process</a:t>
            </a:r>
            <a:endParaRPr sz="2400">
              <a:latin typeface="Comic Sans MS"/>
              <a:cs typeface="Comic Sans MS"/>
            </a:endParaRPr>
          </a:p>
        </p:txBody>
      </p:sp>
      <p:sp>
        <p:nvSpPr>
          <p:cNvPr id="1485827" name="object 4"/>
          <p:cNvSpPr txBox="1">
            <a:spLocks noChangeArrowheads="1"/>
          </p:cNvSpPr>
          <p:nvPr/>
        </p:nvSpPr>
        <p:spPr bwMode="auto">
          <a:xfrm>
            <a:off x="377825" y="2336800"/>
            <a:ext cx="3943350" cy="3843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Private to each thread:</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Thread identifier</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Thread state</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Thread context</a:t>
            </a:r>
            <a:endParaRPr lang="en-US">
              <a:latin typeface="Comic Sans MS" charset="0"/>
              <a:cs typeface="Comic Sans MS" charset="0"/>
            </a:endParaRPr>
          </a:p>
          <a:p>
            <a:pPr eaLnBrk="1" hangingPunct="1">
              <a:lnSpc>
                <a:spcPct val="120000"/>
              </a:lnSpc>
              <a:buClr>
                <a:srgbClr val="8A0000"/>
              </a:buClr>
              <a:buSzPct val="79000"/>
              <a:buFont typeface="Wingdings" charset="0"/>
              <a:buChar char=""/>
            </a:pPr>
            <a:r>
              <a:rPr lang="en-US">
                <a:solidFill>
                  <a:srgbClr val="3333FF"/>
                </a:solidFill>
                <a:latin typeface="Comic Sans MS" charset="0"/>
                <a:cs typeface="Comic Sans MS" charset="0"/>
              </a:rPr>
              <a:t>Memory: only stack </a:t>
            </a:r>
            <a:r>
              <a:rPr lang="en-US">
                <a:latin typeface="Comic Sans MS" charset="0"/>
                <a:cs typeface="Comic Sans MS" charset="0"/>
              </a:rPr>
              <a:t>Shared with other threads:</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Program text</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Global data</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Heap</a:t>
            </a:r>
            <a:endParaRPr lang="en-US">
              <a:latin typeface="Comic Sans MS" charset="0"/>
              <a:cs typeface="Comic Sans MS" charset="0"/>
            </a:endParaRPr>
          </a:p>
        </p:txBody>
      </p:sp>
      <p:sp>
        <p:nvSpPr>
          <p:cNvPr id="1485828" name="object 5"/>
          <p:cNvSpPr>
            <a:spLocks noChangeArrowheads="1"/>
          </p:cNvSpPr>
          <p:nvPr/>
        </p:nvSpPr>
        <p:spPr bwMode="auto">
          <a:xfrm>
            <a:off x="5480050" y="2386013"/>
            <a:ext cx="3525838" cy="3906837"/>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29" name="object 6"/>
          <p:cNvSpPr>
            <a:spLocks/>
          </p:cNvSpPr>
          <p:nvPr/>
        </p:nvSpPr>
        <p:spPr bwMode="auto">
          <a:xfrm>
            <a:off x="5527675" y="2411413"/>
            <a:ext cx="3429000" cy="3810000"/>
          </a:xfrm>
          <a:custGeom>
            <a:avLst/>
            <a:gdLst>
              <a:gd name="T0" fmla="*/ 0 w 3429000"/>
              <a:gd name="T1" fmla="*/ 3810000 h 3810000"/>
              <a:gd name="T2" fmla="*/ 3428999 w 3429000"/>
              <a:gd name="T3" fmla="*/ 3810000 h 3810000"/>
              <a:gd name="T4" fmla="*/ 3428999 w 3429000"/>
              <a:gd name="T5" fmla="*/ 0 h 3810000"/>
              <a:gd name="T6" fmla="*/ 0 w 3429000"/>
              <a:gd name="T7" fmla="*/ 0 h 3810000"/>
              <a:gd name="T8" fmla="*/ 0 w 3429000"/>
              <a:gd name="T9" fmla="*/ 3810000 h 38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29000" h="3810000">
                <a:moveTo>
                  <a:pt x="0" y="3810000"/>
                </a:moveTo>
                <a:lnTo>
                  <a:pt x="3428999" y="3810000"/>
                </a:lnTo>
                <a:lnTo>
                  <a:pt x="3428999" y="0"/>
                </a:lnTo>
                <a:lnTo>
                  <a:pt x="0" y="0"/>
                </a:lnTo>
                <a:lnTo>
                  <a:pt x="0" y="3810000"/>
                </a:lnTo>
                <a:close/>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30" name="object 7"/>
          <p:cNvSpPr>
            <a:spLocks noChangeArrowheads="1"/>
          </p:cNvSpPr>
          <p:nvPr/>
        </p:nvSpPr>
        <p:spPr bwMode="auto">
          <a:xfrm>
            <a:off x="5486400" y="3602038"/>
            <a:ext cx="3514725" cy="98425"/>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31" name="object 8"/>
          <p:cNvSpPr>
            <a:spLocks/>
          </p:cNvSpPr>
          <p:nvPr/>
        </p:nvSpPr>
        <p:spPr bwMode="auto">
          <a:xfrm>
            <a:off x="5527675" y="3630613"/>
            <a:ext cx="3429000" cy="1587"/>
          </a:xfrm>
          <a:custGeom>
            <a:avLst/>
            <a:gdLst>
              <a:gd name="T0" fmla="*/ 0 w 3429000"/>
              <a:gd name="T1" fmla="*/ 0 h 1904"/>
              <a:gd name="T2" fmla="*/ 3428999 w 3429000"/>
              <a:gd name="T3" fmla="*/ 956 h 1904"/>
              <a:gd name="T4" fmla="*/ 0 60000 65536"/>
              <a:gd name="T5" fmla="*/ 0 60000 65536"/>
            </a:gdLst>
            <a:ahLst/>
            <a:cxnLst>
              <a:cxn ang="T4">
                <a:pos x="T0" y="T1"/>
              </a:cxn>
              <a:cxn ang="T5">
                <a:pos x="T2" y="T3"/>
              </a:cxn>
            </a:cxnLst>
            <a:rect l="0" t="0" r="r" b="b"/>
            <a:pathLst>
              <a:path w="3429000" h="1904">
                <a:moveTo>
                  <a:pt x="0" y="0"/>
                </a:moveTo>
                <a:lnTo>
                  <a:pt x="3428999" y="1651"/>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32" name="object 9"/>
          <p:cNvSpPr>
            <a:spLocks noChangeArrowheads="1"/>
          </p:cNvSpPr>
          <p:nvPr/>
        </p:nvSpPr>
        <p:spPr bwMode="auto">
          <a:xfrm>
            <a:off x="6546850" y="3608388"/>
            <a:ext cx="96838" cy="2676525"/>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33" name="object 10"/>
          <p:cNvSpPr>
            <a:spLocks/>
          </p:cNvSpPr>
          <p:nvPr/>
        </p:nvSpPr>
        <p:spPr bwMode="auto">
          <a:xfrm>
            <a:off x="6594475" y="3632200"/>
            <a:ext cx="1588" cy="2589213"/>
          </a:xfrm>
          <a:custGeom>
            <a:avLst/>
            <a:gdLst>
              <a:gd name="T0" fmla="*/ 957 w 1904"/>
              <a:gd name="T1" fmla="*/ 0 h 2590165"/>
              <a:gd name="T2" fmla="*/ 0 w 1904"/>
              <a:gd name="T3" fmla="*/ 2587119 h 2590165"/>
              <a:gd name="T4" fmla="*/ 0 60000 65536"/>
              <a:gd name="T5" fmla="*/ 0 60000 65536"/>
            </a:gdLst>
            <a:ahLst/>
            <a:cxnLst>
              <a:cxn ang="T4">
                <a:pos x="T0" y="T1"/>
              </a:cxn>
              <a:cxn ang="T5">
                <a:pos x="T2" y="T3"/>
              </a:cxn>
            </a:cxnLst>
            <a:rect l="0" t="0" r="r" b="b"/>
            <a:pathLst>
              <a:path w="1904" h="2590165">
                <a:moveTo>
                  <a:pt x="1650" y="0"/>
                </a:moveTo>
                <a:lnTo>
                  <a:pt x="0" y="2589974"/>
                </a:lnTo>
              </a:path>
            </a:pathLst>
          </a:custGeom>
          <a:noFill/>
          <a:ln w="9524">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34" name="object 11"/>
          <p:cNvSpPr>
            <a:spLocks noChangeArrowheads="1"/>
          </p:cNvSpPr>
          <p:nvPr/>
        </p:nvSpPr>
        <p:spPr bwMode="auto">
          <a:xfrm>
            <a:off x="7766050" y="3608388"/>
            <a:ext cx="96838" cy="2676525"/>
          </a:xfrm>
          <a:prstGeom prst="rect">
            <a:avLst/>
          </a:prstGeom>
          <a:blipFill dpi="0" rotWithShape="1">
            <a:blip r:embed="rId5"/>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35" name="object 12"/>
          <p:cNvSpPr>
            <a:spLocks/>
          </p:cNvSpPr>
          <p:nvPr/>
        </p:nvSpPr>
        <p:spPr bwMode="auto">
          <a:xfrm>
            <a:off x="7813675" y="3632200"/>
            <a:ext cx="0" cy="2589213"/>
          </a:xfrm>
          <a:custGeom>
            <a:avLst/>
            <a:gdLst>
              <a:gd name="T0" fmla="*/ 0 h 2590165"/>
              <a:gd name="T1" fmla="*/ 2587119 h 2590165"/>
              <a:gd name="T2" fmla="*/ 0 60000 65536"/>
              <a:gd name="T3" fmla="*/ 0 60000 65536"/>
            </a:gdLst>
            <a:ahLst/>
            <a:cxnLst>
              <a:cxn ang="T2">
                <a:pos x="0" y="T0"/>
              </a:cxn>
              <a:cxn ang="T3">
                <a:pos x="0" y="T1"/>
              </a:cxn>
            </a:cxnLst>
            <a:rect l="0" t="0" r="r" b="b"/>
            <a:pathLst>
              <a:path h="2590165">
                <a:moveTo>
                  <a:pt x="0" y="0"/>
                </a:moveTo>
                <a:lnTo>
                  <a:pt x="0" y="2589974"/>
                </a:lnTo>
              </a:path>
            </a:pathLst>
          </a:cu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3" name="object 13"/>
          <p:cNvSpPr txBox="1"/>
          <p:nvPr/>
        </p:nvSpPr>
        <p:spPr>
          <a:xfrm>
            <a:off x="6675438" y="2486025"/>
            <a:ext cx="1330325" cy="293688"/>
          </a:xfrm>
          <a:prstGeom prst="rect">
            <a:avLst/>
          </a:prstGeom>
        </p:spPr>
        <p:txBody>
          <a:bodyPr lIns="0" tIns="0" rIns="0" bIns="0">
            <a:spAutoFit/>
          </a:bodyPr>
          <a:lstStyle/>
          <a:p>
            <a:pPr marL="12700">
              <a:defRPr/>
            </a:pPr>
            <a:r>
              <a:rPr sz="2100" i="1" spc="-65" dirty="0">
                <a:solidFill>
                  <a:srgbClr val="3333FF"/>
                </a:solidFill>
                <a:latin typeface="Arial"/>
                <a:cs typeface="Arial"/>
              </a:rPr>
              <a:t>Proce</a:t>
            </a:r>
            <a:r>
              <a:rPr sz="2100" i="1" spc="-75" dirty="0">
                <a:solidFill>
                  <a:srgbClr val="3333FF"/>
                </a:solidFill>
                <a:latin typeface="Arial"/>
                <a:cs typeface="Arial"/>
              </a:rPr>
              <a:t>ss</a:t>
            </a:r>
            <a:r>
              <a:rPr sz="2100" i="1" spc="15" dirty="0">
                <a:solidFill>
                  <a:srgbClr val="3333FF"/>
                </a:solidFill>
                <a:latin typeface="Arial"/>
                <a:cs typeface="Arial"/>
              </a:rPr>
              <a:t> </a:t>
            </a:r>
            <a:r>
              <a:rPr sz="2100" i="1" spc="215" dirty="0">
                <a:solidFill>
                  <a:srgbClr val="3333FF"/>
                </a:solidFill>
                <a:latin typeface="Arial"/>
                <a:cs typeface="Arial"/>
              </a:rPr>
              <a:t>ID</a:t>
            </a:r>
            <a:endParaRPr sz="2100">
              <a:latin typeface="Arial"/>
              <a:cs typeface="Arial"/>
            </a:endParaRPr>
          </a:p>
        </p:txBody>
      </p:sp>
      <p:sp>
        <p:nvSpPr>
          <p:cNvPr id="1485837" name="object 14"/>
          <p:cNvSpPr>
            <a:spLocks noChangeArrowheads="1"/>
          </p:cNvSpPr>
          <p:nvPr/>
        </p:nvSpPr>
        <p:spPr bwMode="auto">
          <a:xfrm>
            <a:off x="5632450" y="2767013"/>
            <a:ext cx="1009650" cy="858837"/>
          </a:xfrm>
          <a:prstGeom prst="rect">
            <a:avLst/>
          </a:prstGeom>
          <a:blipFill dpi="0" rotWithShape="1">
            <a:blip r:embed="rId6"/>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5" name="object 15"/>
          <p:cNvSpPr txBox="1"/>
          <p:nvPr/>
        </p:nvSpPr>
        <p:spPr>
          <a:xfrm>
            <a:off x="5680075" y="2792413"/>
            <a:ext cx="914400" cy="762000"/>
          </a:xfrm>
          <a:prstGeom prst="rect">
            <a:avLst/>
          </a:prstGeom>
          <a:ln w="9525">
            <a:solidFill>
              <a:srgbClr val="000000"/>
            </a:solidFill>
          </a:ln>
        </p:spPr>
        <p:txBody>
          <a:bodyPr lIns="0" tIns="0" rIns="0" bIns="0">
            <a:spAutoFit/>
          </a:bodyPr>
          <a:lstStyle/>
          <a:p>
            <a:pPr marL="214629">
              <a:defRPr/>
            </a:pPr>
            <a:r>
              <a:rPr sz="1250" i="1" spc="-80" dirty="0">
                <a:solidFill>
                  <a:srgbClr val="3333FF"/>
                </a:solidFill>
                <a:latin typeface="Arial"/>
                <a:cs typeface="Arial"/>
              </a:rPr>
              <a:t>Cod</a:t>
            </a:r>
            <a:r>
              <a:rPr sz="1250" i="1" spc="-40" dirty="0">
                <a:solidFill>
                  <a:srgbClr val="3333FF"/>
                </a:solidFill>
                <a:latin typeface="Arial"/>
                <a:cs typeface="Arial"/>
              </a:rPr>
              <a:t>e</a:t>
            </a:r>
            <a:endParaRPr sz="1250">
              <a:latin typeface="Arial"/>
              <a:cs typeface="Arial"/>
            </a:endParaRPr>
          </a:p>
        </p:txBody>
      </p:sp>
      <p:sp>
        <p:nvSpPr>
          <p:cNvPr id="1485839" name="object 16"/>
          <p:cNvSpPr>
            <a:spLocks noChangeArrowheads="1"/>
          </p:cNvSpPr>
          <p:nvPr/>
        </p:nvSpPr>
        <p:spPr bwMode="auto">
          <a:xfrm>
            <a:off x="6651625" y="2767013"/>
            <a:ext cx="1085850" cy="858837"/>
          </a:xfrm>
          <a:prstGeom prst="rect">
            <a:avLst/>
          </a:prstGeom>
          <a:blipFill dpi="0" rotWithShape="1">
            <a:blip r:embed="rId7"/>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7" name="object 17"/>
          <p:cNvSpPr txBox="1"/>
          <p:nvPr/>
        </p:nvSpPr>
        <p:spPr>
          <a:xfrm>
            <a:off x="6700838" y="2792413"/>
            <a:ext cx="989012" cy="762000"/>
          </a:xfrm>
          <a:prstGeom prst="rect">
            <a:avLst/>
          </a:prstGeom>
          <a:ln w="9525">
            <a:solidFill>
              <a:srgbClr val="000000"/>
            </a:solidFill>
          </a:ln>
        </p:spPr>
        <p:txBody>
          <a:bodyPr lIns="0" tIns="0" rIns="0" bIns="0">
            <a:spAutoFit/>
          </a:bodyPr>
          <a:lstStyle/>
          <a:p>
            <a:pPr marL="58419">
              <a:defRPr/>
            </a:pPr>
            <a:r>
              <a:rPr sz="1250" i="1" spc="-85" dirty="0">
                <a:solidFill>
                  <a:srgbClr val="3333FF"/>
                </a:solidFill>
                <a:latin typeface="Arial"/>
                <a:cs typeface="Arial"/>
              </a:rPr>
              <a:t>G</a:t>
            </a:r>
            <a:r>
              <a:rPr sz="1250" i="1" spc="-30" dirty="0">
                <a:solidFill>
                  <a:srgbClr val="3333FF"/>
                </a:solidFill>
                <a:latin typeface="Arial"/>
                <a:cs typeface="Arial"/>
              </a:rPr>
              <a:t>l</a:t>
            </a:r>
            <a:r>
              <a:rPr sz="1250" i="1" spc="-65" dirty="0">
                <a:solidFill>
                  <a:srgbClr val="3333FF"/>
                </a:solidFill>
                <a:latin typeface="Arial"/>
                <a:cs typeface="Arial"/>
              </a:rPr>
              <a:t>o</a:t>
            </a:r>
            <a:r>
              <a:rPr sz="1250" i="1" spc="-40" dirty="0">
                <a:solidFill>
                  <a:srgbClr val="3333FF"/>
                </a:solidFill>
                <a:latin typeface="Arial"/>
                <a:cs typeface="Arial"/>
              </a:rPr>
              <a:t>b</a:t>
            </a:r>
            <a:r>
              <a:rPr sz="1250" i="1" spc="-45" dirty="0">
                <a:solidFill>
                  <a:srgbClr val="3333FF"/>
                </a:solidFill>
                <a:latin typeface="Arial"/>
                <a:cs typeface="Arial"/>
              </a:rPr>
              <a:t>a</a:t>
            </a:r>
            <a:r>
              <a:rPr sz="1250" i="1" spc="50" dirty="0">
                <a:solidFill>
                  <a:srgbClr val="3333FF"/>
                </a:solidFill>
                <a:latin typeface="Arial"/>
                <a:cs typeface="Arial"/>
              </a:rPr>
              <a:t>l</a:t>
            </a:r>
            <a:r>
              <a:rPr sz="1250" i="1" spc="5" dirty="0">
                <a:solidFill>
                  <a:srgbClr val="3333FF"/>
                </a:solidFill>
                <a:latin typeface="Arial"/>
                <a:cs typeface="Arial"/>
              </a:rPr>
              <a:t> d</a:t>
            </a:r>
            <a:r>
              <a:rPr sz="1250" i="1" spc="90" dirty="0">
                <a:solidFill>
                  <a:srgbClr val="3333FF"/>
                </a:solidFill>
                <a:latin typeface="Arial"/>
                <a:cs typeface="Arial"/>
              </a:rPr>
              <a:t>a</a:t>
            </a:r>
            <a:r>
              <a:rPr sz="1250" i="1" spc="40" dirty="0">
                <a:solidFill>
                  <a:srgbClr val="3333FF"/>
                </a:solidFill>
                <a:latin typeface="Arial"/>
                <a:cs typeface="Arial"/>
              </a:rPr>
              <a:t>t</a:t>
            </a:r>
            <a:r>
              <a:rPr sz="1250" i="1" spc="-85" dirty="0">
                <a:solidFill>
                  <a:srgbClr val="3333FF"/>
                </a:solidFill>
                <a:latin typeface="Arial"/>
                <a:cs typeface="Arial"/>
              </a:rPr>
              <a:t>a</a:t>
            </a:r>
            <a:endParaRPr sz="1250">
              <a:latin typeface="Arial"/>
              <a:cs typeface="Arial"/>
            </a:endParaRPr>
          </a:p>
        </p:txBody>
      </p:sp>
      <p:sp>
        <p:nvSpPr>
          <p:cNvPr id="1485841" name="object 18"/>
          <p:cNvSpPr>
            <a:spLocks noChangeArrowheads="1"/>
          </p:cNvSpPr>
          <p:nvPr/>
        </p:nvSpPr>
        <p:spPr bwMode="auto">
          <a:xfrm>
            <a:off x="5716588" y="4487863"/>
            <a:ext cx="628650" cy="174625"/>
          </a:xfrm>
          <a:prstGeom prst="rect">
            <a:avLst/>
          </a:prstGeom>
          <a:blipFill dpi="0" rotWithShape="1">
            <a:blip r:embed="rId8"/>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42" name="object 19"/>
          <p:cNvSpPr>
            <a:spLocks/>
          </p:cNvSpPr>
          <p:nvPr/>
        </p:nvSpPr>
        <p:spPr bwMode="auto">
          <a:xfrm>
            <a:off x="5764213" y="4513263"/>
            <a:ext cx="533400" cy="77787"/>
          </a:xfrm>
          <a:custGeom>
            <a:avLst/>
            <a:gdLst>
              <a:gd name="T0" fmla="*/ 0 w 533400"/>
              <a:gd name="T1" fmla="*/ 76844 h 78104"/>
              <a:gd name="T2" fmla="*/ 533400 w 533400"/>
              <a:gd name="T3" fmla="*/ 76844 h 78104"/>
              <a:gd name="T4" fmla="*/ 533400 w 533400"/>
              <a:gd name="T5" fmla="*/ 0 h 78104"/>
              <a:gd name="T6" fmla="*/ 0 w 533400"/>
              <a:gd name="T7" fmla="*/ 0 h 78104"/>
              <a:gd name="T8" fmla="*/ 0 w 533400"/>
              <a:gd name="T9" fmla="*/ 76844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43" name="object 20"/>
          <p:cNvSpPr>
            <a:spLocks noChangeArrowheads="1"/>
          </p:cNvSpPr>
          <p:nvPr/>
        </p:nvSpPr>
        <p:spPr bwMode="auto">
          <a:xfrm>
            <a:off x="5716588" y="4565650"/>
            <a:ext cx="628650" cy="174625"/>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44" name="object 21"/>
          <p:cNvSpPr>
            <a:spLocks/>
          </p:cNvSpPr>
          <p:nvPr/>
        </p:nvSpPr>
        <p:spPr bwMode="auto">
          <a:xfrm>
            <a:off x="5764213" y="459105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45" name="object 22"/>
          <p:cNvSpPr>
            <a:spLocks noChangeArrowheads="1"/>
          </p:cNvSpPr>
          <p:nvPr/>
        </p:nvSpPr>
        <p:spPr bwMode="auto">
          <a:xfrm>
            <a:off x="5716588" y="4641850"/>
            <a:ext cx="628650" cy="174625"/>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46" name="object 23"/>
          <p:cNvSpPr>
            <a:spLocks/>
          </p:cNvSpPr>
          <p:nvPr/>
        </p:nvSpPr>
        <p:spPr bwMode="auto">
          <a:xfrm>
            <a:off x="5764213" y="466725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47" name="object 24"/>
          <p:cNvSpPr>
            <a:spLocks noChangeArrowheads="1"/>
          </p:cNvSpPr>
          <p:nvPr/>
        </p:nvSpPr>
        <p:spPr bwMode="auto">
          <a:xfrm>
            <a:off x="5716588" y="4718050"/>
            <a:ext cx="628650" cy="174625"/>
          </a:xfrm>
          <a:prstGeom prst="rect">
            <a:avLst/>
          </a:prstGeom>
          <a:blipFill dpi="0" rotWithShape="1">
            <a:blip r:embed="rId9"/>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48" name="object 25"/>
          <p:cNvSpPr>
            <a:spLocks/>
          </p:cNvSpPr>
          <p:nvPr/>
        </p:nvSpPr>
        <p:spPr bwMode="auto">
          <a:xfrm>
            <a:off x="5764213" y="474345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49" name="object 26"/>
          <p:cNvSpPr txBox="1">
            <a:spLocks noChangeArrowheads="1"/>
          </p:cNvSpPr>
          <p:nvPr/>
        </p:nvSpPr>
        <p:spPr bwMode="auto">
          <a:xfrm>
            <a:off x="5762625" y="4819650"/>
            <a:ext cx="58261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92075" indent="-80963"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ts val="1325"/>
              </a:lnSpc>
            </a:pPr>
            <a:r>
              <a:rPr lang="en-US" sz="1100" i="1">
                <a:solidFill>
                  <a:srgbClr val="3333FF"/>
                </a:solidFill>
                <a:cs typeface="Arial" charset="0"/>
              </a:rPr>
              <a:t>Register values</a:t>
            </a:r>
            <a:endParaRPr lang="en-US" sz="1100">
              <a:cs typeface="Arial" charset="0"/>
            </a:endParaRPr>
          </a:p>
        </p:txBody>
      </p:sp>
      <p:sp>
        <p:nvSpPr>
          <p:cNvPr id="27" name="object 27"/>
          <p:cNvSpPr txBox="1"/>
          <p:nvPr/>
        </p:nvSpPr>
        <p:spPr>
          <a:xfrm>
            <a:off x="5608638" y="3684588"/>
            <a:ext cx="958850" cy="244475"/>
          </a:xfrm>
          <a:prstGeom prst="rect">
            <a:avLst/>
          </a:prstGeom>
        </p:spPr>
        <p:txBody>
          <a:bodyPr lIns="0" tIns="0" rIns="0" bIns="0">
            <a:spAutoFit/>
          </a:bodyPr>
          <a:lstStyle/>
          <a:p>
            <a:pPr marL="12700">
              <a:defRPr/>
            </a:pPr>
            <a:r>
              <a:rPr sz="1450" i="1" spc="65" dirty="0">
                <a:solidFill>
                  <a:srgbClr val="3333FF"/>
                </a:solidFill>
                <a:latin typeface="Arial"/>
                <a:cs typeface="Arial"/>
              </a:rPr>
              <a:t>T</a:t>
            </a:r>
            <a:r>
              <a:rPr sz="1450" i="1" dirty="0">
                <a:solidFill>
                  <a:srgbClr val="3333FF"/>
                </a:solidFill>
                <a:latin typeface="Arial"/>
                <a:cs typeface="Arial"/>
              </a:rPr>
              <a:t>h</a:t>
            </a:r>
            <a:r>
              <a:rPr sz="1450" i="1" spc="15" dirty="0">
                <a:solidFill>
                  <a:srgbClr val="3333FF"/>
                </a:solidFill>
                <a:latin typeface="Arial"/>
                <a:cs typeface="Arial"/>
              </a:rPr>
              <a:t>rea</a:t>
            </a:r>
            <a:r>
              <a:rPr sz="1450" i="1" spc="20" dirty="0">
                <a:solidFill>
                  <a:srgbClr val="3333FF"/>
                </a:solidFill>
                <a:latin typeface="Arial"/>
                <a:cs typeface="Arial"/>
              </a:rPr>
              <a:t>d</a:t>
            </a:r>
            <a:r>
              <a:rPr sz="1450" i="1" spc="-15" dirty="0">
                <a:solidFill>
                  <a:srgbClr val="3333FF"/>
                </a:solidFill>
                <a:latin typeface="Arial"/>
                <a:cs typeface="Arial"/>
              </a:rPr>
              <a:t> </a:t>
            </a:r>
            <a:r>
              <a:rPr sz="1450" i="1" spc="160" dirty="0">
                <a:solidFill>
                  <a:srgbClr val="3333FF"/>
                </a:solidFill>
                <a:latin typeface="Arial"/>
                <a:cs typeface="Arial"/>
              </a:rPr>
              <a:t>ID</a:t>
            </a:r>
            <a:r>
              <a:rPr sz="1425" i="1" spc="-165" baseline="-20467" dirty="0">
                <a:solidFill>
                  <a:srgbClr val="3333FF"/>
                </a:solidFill>
                <a:latin typeface="Arial"/>
                <a:cs typeface="Arial"/>
              </a:rPr>
              <a:t>1</a:t>
            </a:r>
            <a:endParaRPr sz="1425" baseline="-20467">
              <a:latin typeface="Arial"/>
              <a:cs typeface="Arial"/>
            </a:endParaRPr>
          </a:p>
        </p:txBody>
      </p:sp>
      <p:sp>
        <p:nvSpPr>
          <p:cNvPr id="28" name="object 28"/>
          <p:cNvSpPr txBox="1"/>
          <p:nvPr/>
        </p:nvSpPr>
        <p:spPr>
          <a:xfrm>
            <a:off x="7894638" y="3684588"/>
            <a:ext cx="977900" cy="244475"/>
          </a:xfrm>
          <a:prstGeom prst="rect">
            <a:avLst/>
          </a:prstGeom>
        </p:spPr>
        <p:txBody>
          <a:bodyPr lIns="0" tIns="0" rIns="0" bIns="0">
            <a:spAutoFit/>
          </a:bodyPr>
          <a:lstStyle/>
          <a:p>
            <a:pPr marL="12700">
              <a:defRPr/>
            </a:pPr>
            <a:r>
              <a:rPr sz="1450" i="1" spc="65" dirty="0">
                <a:solidFill>
                  <a:srgbClr val="3333FF"/>
                </a:solidFill>
                <a:latin typeface="Arial"/>
                <a:cs typeface="Arial"/>
              </a:rPr>
              <a:t>T</a:t>
            </a:r>
            <a:r>
              <a:rPr sz="1450" i="1" dirty="0">
                <a:solidFill>
                  <a:srgbClr val="3333FF"/>
                </a:solidFill>
                <a:latin typeface="Arial"/>
                <a:cs typeface="Arial"/>
              </a:rPr>
              <a:t>h</a:t>
            </a:r>
            <a:r>
              <a:rPr sz="1450" i="1" spc="15" dirty="0">
                <a:solidFill>
                  <a:srgbClr val="3333FF"/>
                </a:solidFill>
                <a:latin typeface="Arial"/>
                <a:cs typeface="Arial"/>
              </a:rPr>
              <a:t>rea</a:t>
            </a:r>
            <a:r>
              <a:rPr sz="1450" i="1" spc="20" dirty="0">
                <a:solidFill>
                  <a:srgbClr val="3333FF"/>
                </a:solidFill>
                <a:latin typeface="Arial"/>
                <a:cs typeface="Arial"/>
              </a:rPr>
              <a:t>d</a:t>
            </a:r>
            <a:r>
              <a:rPr sz="1450" i="1" spc="-15" dirty="0">
                <a:solidFill>
                  <a:srgbClr val="3333FF"/>
                </a:solidFill>
                <a:latin typeface="Arial"/>
                <a:cs typeface="Arial"/>
              </a:rPr>
              <a:t> </a:t>
            </a:r>
            <a:r>
              <a:rPr sz="1450" i="1" spc="160" dirty="0">
                <a:solidFill>
                  <a:srgbClr val="3333FF"/>
                </a:solidFill>
                <a:latin typeface="Arial"/>
                <a:cs typeface="Arial"/>
              </a:rPr>
              <a:t>ID</a:t>
            </a:r>
            <a:r>
              <a:rPr sz="1425" i="1" spc="60" baseline="-20467" dirty="0">
                <a:solidFill>
                  <a:srgbClr val="3333FF"/>
                </a:solidFill>
                <a:latin typeface="Arial"/>
                <a:cs typeface="Arial"/>
              </a:rPr>
              <a:t>3</a:t>
            </a:r>
            <a:endParaRPr sz="1425" baseline="-20467">
              <a:latin typeface="Arial"/>
              <a:cs typeface="Arial"/>
            </a:endParaRPr>
          </a:p>
        </p:txBody>
      </p:sp>
      <p:sp>
        <p:nvSpPr>
          <p:cNvPr id="29" name="object 29"/>
          <p:cNvSpPr txBox="1"/>
          <p:nvPr/>
        </p:nvSpPr>
        <p:spPr>
          <a:xfrm>
            <a:off x="6735763" y="3684588"/>
            <a:ext cx="977900" cy="244475"/>
          </a:xfrm>
          <a:prstGeom prst="rect">
            <a:avLst/>
          </a:prstGeom>
        </p:spPr>
        <p:txBody>
          <a:bodyPr lIns="0" tIns="0" rIns="0" bIns="0">
            <a:spAutoFit/>
          </a:bodyPr>
          <a:lstStyle/>
          <a:p>
            <a:pPr marL="12700">
              <a:defRPr/>
            </a:pPr>
            <a:r>
              <a:rPr sz="1450" i="1" spc="65" dirty="0">
                <a:solidFill>
                  <a:srgbClr val="3333FF"/>
                </a:solidFill>
                <a:latin typeface="Arial"/>
                <a:cs typeface="Arial"/>
              </a:rPr>
              <a:t>T</a:t>
            </a:r>
            <a:r>
              <a:rPr sz="1450" i="1" dirty="0">
                <a:solidFill>
                  <a:srgbClr val="3333FF"/>
                </a:solidFill>
                <a:latin typeface="Arial"/>
                <a:cs typeface="Arial"/>
              </a:rPr>
              <a:t>h</a:t>
            </a:r>
            <a:r>
              <a:rPr sz="1450" i="1" spc="15" dirty="0">
                <a:solidFill>
                  <a:srgbClr val="3333FF"/>
                </a:solidFill>
                <a:latin typeface="Arial"/>
                <a:cs typeface="Arial"/>
              </a:rPr>
              <a:t>rea</a:t>
            </a:r>
            <a:r>
              <a:rPr sz="1450" i="1" spc="20" dirty="0">
                <a:solidFill>
                  <a:srgbClr val="3333FF"/>
                </a:solidFill>
                <a:latin typeface="Arial"/>
                <a:cs typeface="Arial"/>
              </a:rPr>
              <a:t>d</a:t>
            </a:r>
            <a:r>
              <a:rPr sz="1450" i="1" spc="-15" dirty="0">
                <a:solidFill>
                  <a:srgbClr val="3333FF"/>
                </a:solidFill>
                <a:latin typeface="Arial"/>
                <a:cs typeface="Arial"/>
              </a:rPr>
              <a:t> </a:t>
            </a:r>
            <a:r>
              <a:rPr sz="1450" i="1" spc="85" dirty="0">
                <a:solidFill>
                  <a:srgbClr val="3333FF"/>
                </a:solidFill>
                <a:latin typeface="Arial"/>
                <a:cs typeface="Arial"/>
              </a:rPr>
              <a:t>I</a:t>
            </a:r>
            <a:r>
              <a:rPr sz="1450" i="1" spc="235" dirty="0">
                <a:solidFill>
                  <a:srgbClr val="3333FF"/>
                </a:solidFill>
                <a:latin typeface="Arial"/>
                <a:cs typeface="Arial"/>
              </a:rPr>
              <a:t>D</a:t>
            </a:r>
            <a:r>
              <a:rPr sz="1425" i="1" spc="60" baseline="-20467" dirty="0">
                <a:solidFill>
                  <a:srgbClr val="3333FF"/>
                </a:solidFill>
                <a:latin typeface="Arial"/>
                <a:cs typeface="Arial"/>
              </a:rPr>
              <a:t>2</a:t>
            </a:r>
            <a:endParaRPr sz="1425" baseline="-20467">
              <a:latin typeface="Arial"/>
              <a:cs typeface="Arial"/>
            </a:endParaRPr>
          </a:p>
        </p:txBody>
      </p:sp>
      <p:sp>
        <p:nvSpPr>
          <p:cNvPr id="1485853" name="object 30"/>
          <p:cNvSpPr>
            <a:spLocks noChangeArrowheads="1"/>
          </p:cNvSpPr>
          <p:nvPr/>
        </p:nvSpPr>
        <p:spPr bwMode="auto">
          <a:xfrm>
            <a:off x="6934200" y="4487863"/>
            <a:ext cx="628650" cy="174625"/>
          </a:xfrm>
          <a:prstGeom prst="rect">
            <a:avLst/>
          </a:prstGeom>
          <a:blipFill dpi="0" rotWithShape="1">
            <a:blip r:embed="rId1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54" name="object 31"/>
          <p:cNvSpPr>
            <a:spLocks/>
          </p:cNvSpPr>
          <p:nvPr/>
        </p:nvSpPr>
        <p:spPr bwMode="auto">
          <a:xfrm>
            <a:off x="6981825" y="4513263"/>
            <a:ext cx="533400" cy="77787"/>
          </a:xfrm>
          <a:custGeom>
            <a:avLst/>
            <a:gdLst>
              <a:gd name="T0" fmla="*/ 0 w 533400"/>
              <a:gd name="T1" fmla="*/ 76844 h 78104"/>
              <a:gd name="T2" fmla="*/ 533400 w 533400"/>
              <a:gd name="T3" fmla="*/ 76844 h 78104"/>
              <a:gd name="T4" fmla="*/ 533400 w 533400"/>
              <a:gd name="T5" fmla="*/ 0 h 78104"/>
              <a:gd name="T6" fmla="*/ 0 w 533400"/>
              <a:gd name="T7" fmla="*/ 0 h 78104"/>
              <a:gd name="T8" fmla="*/ 0 w 533400"/>
              <a:gd name="T9" fmla="*/ 76844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55" name="object 32"/>
          <p:cNvSpPr>
            <a:spLocks noChangeArrowheads="1"/>
          </p:cNvSpPr>
          <p:nvPr/>
        </p:nvSpPr>
        <p:spPr bwMode="auto">
          <a:xfrm>
            <a:off x="6934200" y="4565650"/>
            <a:ext cx="628650" cy="174625"/>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56" name="object 33"/>
          <p:cNvSpPr>
            <a:spLocks/>
          </p:cNvSpPr>
          <p:nvPr/>
        </p:nvSpPr>
        <p:spPr bwMode="auto">
          <a:xfrm>
            <a:off x="6981825" y="459105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57" name="object 34"/>
          <p:cNvSpPr>
            <a:spLocks noChangeArrowheads="1"/>
          </p:cNvSpPr>
          <p:nvPr/>
        </p:nvSpPr>
        <p:spPr bwMode="auto">
          <a:xfrm>
            <a:off x="6934200" y="4641850"/>
            <a:ext cx="628650" cy="174625"/>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58" name="object 35"/>
          <p:cNvSpPr>
            <a:spLocks/>
          </p:cNvSpPr>
          <p:nvPr/>
        </p:nvSpPr>
        <p:spPr bwMode="auto">
          <a:xfrm>
            <a:off x="6981825" y="466725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59" name="object 36"/>
          <p:cNvSpPr>
            <a:spLocks noChangeArrowheads="1"/>
          </p:cNvSpPr>
          <p:nvPr/>
        </p:nvSpPr>
        <p:spPr bwMode="auto">
          <a:xfrm>
            <a:off x="6934200" y="4718050"/>
            <a:ext cx="628650" cy="174625"/>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60" name="object 37"/>
          <p:cNvSpPr>
            <a:spLocks/>
          </p:cNvSpPr>
          <p:nvPr/>
        </p:nvSpPr>
        <p:spPr bwMode="auto">
          <a:xfrm>
            <a:off x="6981825" y="474345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61" name="object 38"/>
          <p:cNvSpPr txBox="1">
            <a:spLocks noChangeArrowheads="1"/>
          </p:cNvSpPr>
          <p:nvPr/>
        </p:nvSpPr>
        <p:spPr bwMode="auto">
          <a:xfrm>
            <a:off x="6978650" y="4819650"/>
            <a:ext cx="58261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92075" indent="-80963"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ts val="1325"/>
              </a:lnSpc>
            </a:pPr>
            <a:r>
              <a:rPr lang="en-US" sz="1100" i="1">
                <a:solidFill>
                  <a:srgbClr val="3333FF"/>
                </a:solidFill>
                <a:cs typeface="Arial" charset="0"/>
              </a:rPr>
              <a:t>Register values</a:t>
            </a:r>
            <a:endParaRPr lang="en-US" sz="1100">
              <a:cs typeface="Arial" charset="0"/>
            </a:endParaRPr>
          </a:p>
        </p:txBody>
      </p:sp>
      <p:sp>
        <p:nvSpPr>
          <p:cNvPr id="1485862" name="object 39"/>
          <p:cNvSpPr>
            <a:spLocks noChangeArrowheads="1"/>
          </p:cNvSpPr>
          <p:nvPr/>
        </p:nvSpPr>
        <p:spPr bwMode="auto">
          <a:xfrm>
            <a:off x="8077200" y="4487863"/>
            <a:ext cx="628650" cy="174625"/>
          </a:xfrm>
          <a:prstGeom prst="rect">
            <a:avLst/>
          </a:prstGeom>
          <a:blipFill dpi="0" rotWithShape="1">
            <a:blip r:embed="rId10"/>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63" name="object 40"/>
          <p:cNvSpPr>
            <a:spLocks/>
          </p:cNvSpPr>
          <p:nvPr/>
        </p:nvSpPr>
        <p:spPr bwMode="auto">
          <a:xfrm>
            <a:off x="8124825" y="4513263"/>
            <a:ext cx="533400" cy="77787"/>
          </a:xfrm>
          <a:custGeom>
            <a:avLst/>
            <a:gdLst>
              <a:gd name="T0" fmla="*/ 0 w 533400"/>
              <a:gd name="T1" fmla="*/ 76844 h 78104"/>
              <a:gd name="T2" fmla="*/ 533400 w 533400"/>
              <a:gd name="T3" fmla="*/ 76844 h 78104"/>
              <a:gd name="T4" fmla="*/ 533400 w 533400"/>
              <a:gd name="T5" fmla="*/ 0 h 78104"/>
              <a:gd name="T6" fmla="*/ 0 w 533400"/>
              <a:gd name="T7" fmla="*/ 0 h 78104"/>
              <a:gd name="T8" fmla="*/ 0 w 533400"/>
              <a:gd name="T9" fmla="*/ 76844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64" name="object 41"/>
          <p:cNvSpPr>
            <a:spLocks noChangeArrowheads="1"/>
          </p:cNvSpPr>
          <p:nvPr/>
        </p:nvSpPr>
        <p:spPr bwMode="auto">
          <a:xfrm>
            <a:off x="8077200" y="4565650"/>
            <a:ext cx="628650" cy="174625"/>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65" name="object 42"/>
          <p:cNvSpPr>
            <a:spLocks/>
          </p:cNvSpPr>
          <p:nvPr/>
        </p:nvSpPr>
        <p:spPr bwMode="auto">
          <a:xfrm>
            <a:off x="8124825" y="459105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66" name="object 43"/>
          <p:cNvSpPr>
            <a:spLocks noChangeArrowheads="1"/>
          </p:cNvSpPr>
          <p:nvPr/>
        </p:nvSpPr>
        <p:spPr bwMode="auto">
          <a:xfrm>
            <a:off x="8077200" y="4641850"/>
            <a:ext cx="628650" cy="174625"/>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67" name="object 44"/>
          <p:cNvSpPr>
            <a:spLocks/>
          </p:cNvSpPr>
          <p:nvPr/>
        </p:nvSpPr>
        <p:spPr bwMode="auto">
          <a:xfrm>
            <a:off x="8124825" y="466725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68" name="object 45"/>
          <p:cNvSpPr>
            <a:spLocks noChangeArrowheads="1"/>
          </p:cNvSpPr>
          <p:nvPr/>
        </p:nvSpPr>
        <p:spPr bwMode="auto">
          <a:xfrm>
            <a:off x="8077200" y="4718050"/>
            <a:ext cx="628650" cy="174625"/>
          </a:xfrm>
          <a:prstGeom prst="rect">
            <a:avLst/>
          </a:prstGeom>
          <a:blipFill dpi="0" rotWithShape="1">
            <a:blip r:embed="rId11"/>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69" name="object 46"/>
          <p:cNvSpPr>
            <a:spLocks/>
          </p:cNvSpPr>
          <p:nvPr/>
        </p:nvSpPr>
        <p:spPr bwMode="auto">
          <a:xfrm>
            <a:off x="8124825" y="4743450"/>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485870" name="object 47"/>
          <p:cNvSpPr txBox="1">
            <a:spLocks noChangeArrowheads="1"/>
          </p:cNvSpPr>
          <p:nvPr/>
        </p:nvSpPr>
        <p:spPr bwMode="auto">
          <a:xfrm>
            <a:off x="8121650" y="4819650"/>
            <a:ext cx="58261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92075" indent="-80963"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ts val="1325"/>
              </a:lnSpc>
            </a:pPr>
            <a:r>
              <a:rPr lang="en-US" sz="1100" i="1">
                <a:solidFill>
                  <a:srgbClr val="3333FF"/>
                </a:solidFill>
                <a:cs typeface="Arial" charset="0"/>
              </a:rPr>
              <a:t>Register values</a:t>
            </a:r>
            <a:endParaRPr lang="en-US" sz="1100">
              <a:cs typeface="Arial" charset="0"/>
            </a:endParaRPr>
          </a:p>
        </p:txBody>
      </p:sp>
      <p:sp>
        <p:nvSpPr>
          <p:cNvPr id="1485871" name="object 48"/>
          <p:cNvSpPr>
            <a:spLocks noChangeArrowheads="1"/>
          </p:cNvSpPr>
          <p:nvPr/>
        </p:nvSpPr>
        <p:spPr bwMode="auto">
          <a:xfrm>
            <a:off x="5716588" y="5205413"/>
            <a:ext cx="628650" cy="858837"/>
          </a:xfrm>
          <a:prstGeom prst="rect">
            <a:avLst/>
          </a:prstGeom>
          <a:blipFill dpi="0" rotWithShape="1">
            <a:blip r:embed="rId1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49" name="object 49"/>
          <p:cNvSpPr txBox="1"/>
          <p:nvPr/>
        </p:nvSpPr>
        <p:spPr>
          <a:xfrm>
            <a:off x="5764213" y="5230813"/>
            <a:ext cx="533400" cy="762000"/>
          </a:xfrm>
          <a:prstGeom prst="rect">
            <a:avLst/>
          </a:prstGeom>
          <a:ln w="9525">
            <a:solidFill>
              <a:srgbClr val="000000"/>
            </a:solidFill>
          </a:ln>
        </p:spPr>
        <p:txBody>
          <a:bodyPr lIns="0" tIns="0" rIns="0" bIns="0">
            <a:spAutoFit/>
          </a:bodyPr>
          <a:lstStyle/>
          <a:p>
            <a:pPr marL="79375">
              <a:defRPr/>
            </a:pPr>
            <a:r>
              <a:rPr sz="1150" i="1" spc="20" dirty="0">
                <a:solidFill>
                  <a:srgbClr val="3333FF"/>
                </a:solidFill>
                <a:latin typeface="Arial"/>
                <a:cs typeface="Arial"/>
              </a:rPr>
              <a:t>Stack</a:t>
            </a:r>
            <a:endParaRPr sz="1150">
              <a:latin typeface="Arial"/>
              <a:cs typeface="Arial"/>
            </a:endParaRPr>
          </a:p>
        </p:txBody>
      </p:sp>
      <p:sp>
        <p:nvSpPr>
          <p:cNvPr id="1485873" name="object 50"/>
          <p:cNvSpPr>
            <a:spLocks noChangeArrowheads="1"/>
          </p:cNvSpPr>
          <p:nvPr/>
        </p:nvSpPr>
        <p:spPr bwMode="auto">
          <a:xfrm>
            <a:off x="6927850" y="5205413"/>
            <a:ext cx="630238" cy="858837"/>
          </a:xfrm>
          <a:prstGeom prst="rect">
            <a:avLst/>
          </a:prstGeom>
          <a:blipFill dpi="0" rotWithShape="1">
            <a:blip r:embed="rId1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1" name="object 51"/>
          <p:cNvSpPr txBox="1"/>
          <p:nvPr/>
        </p:nvSpPr>
        <p:spPr>
          <a:xfrm>
            <a:off x="6975475" y="5230813"/>
            <a:ext cx="533400" cy="762000"/>
          </a:xfrm>
          <a:prstGeom prst="rect">
            <a:avLst/>
          </a:prstGeom>
          <a:ln w="9525">
            <a:solidFill>
              <a:srgbClr val="000000"/>
            </a:solidFill>
          </a:ln>
        </p:spPr>
        <p:txBody>
          <a:bodyPr lIns="0" tIns="0" rIns="0" bIns="0">
            <a:spAutoFit/>
          </a:bodyPr>
          <a:lstStyle/>
          <a:p>
            <a:pPr marL="80010">
              <a:defRPr/>
            </a:pPr>
            <a:r>
              <a:rPr sz="1150" i="1" spc="20" dirty="0">
                <a:solidFill>
                  <a:srgbClr val="3333FF"/>
                </a:solidFill>
                <a:latin typeface="Arial"/>
                <a:cs typeface="Arial"/>
              </a:rPr>
              <a:t>Stack</a:t>
            </a:r>
            <a:endParaRPr sz="1150">
              <a:latin typeface="Arial"/>
              <a:cs typeface="Arial"/>
            </a:endParaRPr>
          </a:p>
        </p:txBody>
      </p:sp>
      <p:sp>
        <p:nvSpPr>
          <p:cNvPr id="1485875" name="object 52"/>
          <p:cNvSpPr>
            <a:spLocks noChangeArrowheads="1"/>
          </p:cNvSpPr>
          <p:nvPr/>
        </p:nvSpPr>
        <p:spPr bwMode="auto">
          <a:xfrm>
            <a:off x="8078788" y="5205413"/>
            <a:ext cx="628650" cy="858837"/>
          </a:xfrm>
          <a:prstGeom prst="rect">
            <a:avLst/>
          </a:prstGeom>
          <a:blipFill dpi="0" rotWithShape="1">
            <a:blip r:embed="rId1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3" name="object 53"/>
          <p:cNvSpPr txBox="1"/>
          <p:nvPr/>
        </p:nvSpPr>
        <p:spPr>
          <a:xfrm>
            <a:off x="8126413" y="5230813"/>
            <a:ext cx="533400" cy="762000"/>
          </a:xfrm>
          <a:prstGeom prst="rect">
            <a:avLst/>
          </a:prstGeom>
          <a:ln w="9525">
            <a:solidFill>
              <a:srgbClr val="000000"/>
            </a:solidFill>
          </a:ln>
        </p:spPr>
        <p:txBody>
          <a:bodyPr lIns="0" tIns="0" rIns="0" bIns="0">
            <a:spAutoFit/>
          </a:bodyPr>
          <a:lstStyle/>
          <a:p>
            <a:pPr marL="80010">
              <a:defRPr/>
            </a:pPr>
            <a:r>
              <a:rPr sz="1150" i="1" spc="20" dirty="0">
                <a:solidFill>
                  <a:srgbClr val="3333FF"/>
                </a:solidFill>
                <a:latin typeface="Arial"/>
                <a:cs typeface="Arial"/>
              </a:rPr>
              <a:t>Stack</a:t>
            </a:r>
            <a:endParaRPr sz="1150">
              <a:latin typeface="Arial"/>
              <a:cs typeface="Arial"/>
            </a:endParaRPr>
          </a:p>
        </p:txBody>
      </p:sp>
      <p:sp>
        <p:nvSpPr>
          <p:cNvPr id="1485877" name="object 54"/>
          <p:cNvSpPr>
            <a:spLocks noChangeArrowheads="1"/>
          </p:cNvSpPr>
          <p:nvPr/>
        </p:nvSpPr>
        <p:spPr bwMode="auto">
          <a:xfrm>
            <a:off x="7766050" y="2767013"/>
            <a:ext cx="1093788" cy="858837"/>
          </a:xfrm>
          <a:prstGeom prst="rect">
            <a:avLst/>
          </a:prstGeom>
          <a:blipFill dpi="0" rotWithShape="1">
            <a:blip r:embed="rId1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55" name="object 55"/>
          <p:cNvSpPr txBox="1"/>
          <p:nvPr/>
        </p:nvSpPr>
        <p:spPr>
          <a:xfrm>
            <a:off x="7813675" y="2792413"/>
            <a:ext cx="1000125" cy="762000"/>
          </a:xfrm>
          <a:prstGeom prst="rect">
            <a:avLst/>
          </a:prstGeom>
          <a:ln w="9525">
            <a:solidFill>
              <a:srgbClr val="000000"/>
            </a:solidFill>
          </a:ln>
        </p:spPr>
        <p:txBody>
          <a:bodyPr lIns="0" tIns="0" rIns="0" bIns="0">
            <a:spAutoFit/>
          </a:bodyPr>
          <a:lstStyle/>
          <a:p>
            <a:pPr marL="316230">
              <a:defRPr/>
            </a:pPr>
            <a:r>
              <a:rPr sz="1250" i="1" spc="-10" dirty="0">
                <a:solidFill>
                  <a:srgbClr val="3333FF"/>
                </a:solidFill>
                <a:latin typeface="Arial"/>
                <a:cs typeface="Arial"/>
              </a:rPr>
              <a:t>He</a:t>
            </a:r>
            <a:r>
              <a:rPr sz="1250" i="1" spc="-70" dirty="0">
                <a:solidFill>
                  <a:srgbClr val="3333FF"/>
                </a:solidFill>
                <a:latin typeface="Arial"/>
                <a:cs typeface="Arial"/>
              </a:rPr>
              <a:t>ap</a:t>
            </a:r>
            <a:endParaRPr sz="1250">
              <a:latin typeface="Arial"/>
              <a:cs typeface="Arial"/>
            </a:endParaRPr>
          </a:p>
        </p:txBody>
      </p:sp>
      <p:sp>
        <p:nvSpPr>
          <p:cNvPr id="1485879" name="object 56"/>
          <p:cNvSpPr>
            <a:spLocks noChangeArrowheads="1"/>
          </p:cNvSpPr>
          <p:nvPr/>
        </p:nvSpPr>
        <p:spPr bwMode="auto">
          <a:xfrm>
            <a:off x="5708650" y="3984625"/>
            <a:ext cx="630238" cy="174625"/>
          </a:xfrm>
          <a:prstGeom prst="rect">
            <a:avLst/>
          </a:prstGeom>
          <a:blipFill dpi="0" rotWithShape="1">
            <a:blip r:embed="rId1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80" name="object 57"/>
          <p:cNvSpPr>
            <a:spLocks/>
          </p:cNvSpPr>
          <p:nvPr/>
        </p:nvSpPr>
        <p:spPr bwMode="auto">
          <a:xfrm>
            <a:off x="5756275" y="4010025"/>
            <a:ext cx="533400" cy="77788"/>
          </a:xfrm>
          <a:custGeom>
            <a:avLst/>
            <a:gdLst>
              <a:gd name="T0" fmla="*/ 0 w 533400"/>
              <a:gd name="T1" fmla="*/ 76847 h 78104"/>
              <a:gd name="T2" fmla="*/ 533400 w 533400"/>
              <a:gd name="T3" fmla="*/ 76847 h 78104"/>
              <a:gd name="T4" fmla="*/ 533400 w 533400"/>
              <a:gd name="T5" fmla="*/ 0 h 78104"/>
              <a:gd name="T6" fmla="*/ 0 w 533400"/>
              <a:gd name="T7" fmla="*/ 0 h 78104"/>
              <a:gd name="T8" fmla="*/ 0 w 533400"/>
              <a:gd name="T9" fmla="*/ 76847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58" name="object 58"/>
          <p:cNvSpPr txBox="1"/>
          <p:nvPr/>
        </p:nvSpPr>
        <p:spPr>
          <a:xfrm>
            <a:off x="5762625" y="4060825"/>
            <a:ext cx="563563" cy="174625"/>
          </a:xfrm>
          <a:prstGeom prst="rect">
            <a:avLst/>
          </a:prstGeom>
        </p:spPr>
        <p:txBody>
          <a:bodyPr lIns="0" tIns="0" rIns="0" bIns="0">
            <a:spAutoFit/>
          </a:bodyPr>
          <a:lstStyle/>
          <a:p>
            <a:pPr marL="12700">
              <a:defRPr/>
            </a:pPr>
            <a:r>
              <a:rPr sz="1150" i="1" spc="-30" dirty="0">
                <a:solidFill>
                  <a:srgbClr val="3333FF"/>
                </a:solidFill>
                <a:latin typeface="Arial"/>
                <a:cs typeface="Arial"/>
              </a:rPr>
              <a:t>P</a:t>
            </a:r>
            <a:r>
              <a:rPr sz="1150" i="1" spc="-10" dirty="0">
                <a:solidFill>
                  <a:srgbClr val="3333FF"/>
                </a:solidFill>
                <a:latin typeface="Arial"/>
                <a:cs typeface="Arial"/>
              </a:rPr>
              <a:t>r</a:t>
            </a:r>
            <a:r>
              <a:rPr sz="1150" i="1" spc="-65" dirty="0">
                <a:solidFill>
                  <a:srgbClr val="3333FF"/>
                </a:solidFill>
                <a:latin typeface="Arial"/>
                <a:cs typeface="Arial"/>
              </a:rPr>
              <a:t>o</a:t>
            </a:r>
            <a:r>
              <a:rPr sz="1150" i="1" spc="55" dirty="0">
                <a:solidFill>
                  <a:srgbClr val="3333FF"/>
                </a:solidFill>
                <a:latin typeface="Arial"/>
                <a:cs typeface="Arial"/>
              </a:rPr>
              <a:t>g</a:t>
            </a:r>
            <a:r>
              <a:rPr sz="1150" i="1" spc="45" dirty="0">
                <a:solidFill>
                  <a:srgbClr val="3333FF"/>
                </a:solidFill>
                <a:latin typeface="Arial"/>
                <a:cs typeface="Arial"/>
              </a:rPr>
              <a:t>r</a:t>
            </a:r>
            <a:r>
              <a:rPr sz="1150" i="1" spc="-90" dirty="0">
                <a:solidFill>
                  <a:srgbClr val="3333FF"/>
                </a:solidFill>
                <a:latin typeface="Arial"/>
                <a:cs typeface="Arial"/>
              </a:rPr>
              <a:t>am</a:t>
            </a:r>
            <a:endParaRPr sz="1150">
              <a:latin typeface="Arial"/>
              <a:cs typeface="Arial"/>
            </a:endParaRPr>
          </a:p>
        </p:txBody>
      </p:sp>
      <p:sp>
        <p:nvSpPr>
          <p:cNvPr id="59" name="object 59"/>
          <p:cNvSpPr txBox="1"/>
          <p:nvPr/>
        </p:nvSpPr>
        <p:spPr>
          <a:xfrm>
            <a:off x="5780088" y="4229100"/>
            <a:ext cx="525462" cy="173038"/>
          </a:xfrm>
          <a:prstGeom prst="rect">
            <a:avLst/>
          </a:prstGeom>
        </p:spPr>
        <p:txBody>
          <a:bodyPr lIns="0" tIns="0" rIns="0" bIns="0">
            <a:spAutoFit/>
          </a:bodyPr>
          <a:lstStyle/>
          <a:p>
            <a:pPr marL="12700">
              <a:defRPr/>
            </a:pPr>
            <a:r>
              <a:rPr sz="1150" i="1" spc="-15" dirty="0">
                <a:solidFill>
                  <a:srgbClr val="3333FF"/>
                </a:solidFill>
                <a:latin typeface="Arial"/>
                <a:cs typeface="Arial"/>
              </a:rPr>
              <a:t>c</a:t>
            </a:r>
            <a:r>
              <a:rPr sz="1150" i="1" spc="-65" dirty="0">
                <a:solidFill>
                  <a:srgbClr val="3333FF"/>
                </a:solidFill>
                <a:latin typeface="Arial"/>
                <a:cs typeface="Arial"/>
              </a:rPr>
              <a:t>o</a:t>
            </a:r>
            <a:r>
              <a:rPr sz="1150" i="1" spc="25" dirty="0">
                <a:solidFill>
                  <a:srgbClr val="3333FF"/>
                </a:solidFill>
                <a:latin typeface="Arial"/>
                <a:cs typeface="Arial"/>
              </a:rPr>
              <a:t>un</a:t>
            </a:r>
            <a:r>
              <a:rPr sz="1150" i="1" spc="5" dirty="0">
                <a:solidFill>
                  <a:srgbClr val="3333FF"/>
                </a:solidFill>
                <a:latin typeface="Arial"/>
                <a:cs typeface="Arial"/>
              </a:rPr>
              <a:t>t</a:t>
            </a:r>
            <a:r>
              <a:rPr sz="1150" i="1" spc="-45" dirty="0">
                <a:solidFill>
                  <a:srgbClr val="3333FF"/>
                </a:solidFill>
                <a:latin typeface="Arial"/>
                <a:cs typeface="Arial"/>
              </a:rPr>
              <a:t>e</a:t>
            </a:r>
            <a:r>
              <a:rPr sz="1150" i="1" spc="145" dirty="0">
                <a:solidFill>
                  <a:srgbClr val="3333FF"/>
                </a:solidFill>
                <a:latin typeface="Arial"/>
                <a:cs typeface="Arial"/>
              </a:rPr>
              <a:t>r</a:t>
            </a:r>
            <a:endParaRPr sz="1150">
              <a:latin typeface="Arial"/>
              <a:cs typeface="Arial"/>
            </a:endParaRPr>
          </a:p>
        </p:txBody>
      </p:sp>
      <p:sp>
        <p:nvSpPr>
          <p:cNvPr id="1485883" name="object 60"/>
          <p:cNvSpPr>
            <a:spLocks noChangeArrowheads="1"/>
          </p:cNvSpPr>
          <p:nvPr/>
        </p:nvSpPr>
        <p:spPr bwMode="auto">
          <a:xfrm>
            <a:off x="6927850" y="3986213"/>
            <a:ext cx="630238" cy="174625"/>
          </a:xfrm>
          <a:prstGeom prst="rect">
            <a:avLst/>
          </a:prstGeom>
          <a:blipFill dpi="0" rotWithShape="1">
            <a:blip r:embed="rId1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84" name="object 61"/>
          <p:cNvSpPr>
            <a:spLocks/>
          </p:cNvSpPr>
          <p:nvPr/>
        </p:nvSpPr>
        <p:spPr bwMode="auto">
          <a:xfrm>
            <a:off x="6975475" y="4011613"/>
            <a:ext cx="533400" cy="77787"/>
          </a:xfrm>
          <a:custGeom>
            <a:avLst/>
            <a:gdLst>
              <a:gd name="T0" fmla="*/ 0 w 533400"/>
              <a:gd name="T1" fmla="*/ 76844 h 78104"/>
              <a:gd name="T2" fmla="*/ 533400 w 533400"/>
              <a:gd name="T3" fmla="*/ 76844 h 78104"/>
              <a:gd name="T4" fmla="*/ 533400 w 533400"/>
              <a:gd name="T5" fmla="*/ 0 h 78104"/>
              <a:gd name="T6" fmla="*/ 0 w 533400"/>
              <a:gd name="T7" fmla="*/ 0 h 78104"/>
              <a:gd name="T8" fmla="*/ 0 w 533400"/>
              <a:gd name="T9" fmla="*/ 76844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2" name="object 62"/>
          <p:cNvSpPr txBox="1"/>
          <p:nvPr/>
        </p:nvSpPr>
        <p:spPr>
          <a:xfrm>
            <a:off x="6981825" y="4062413"/>
            <a:ext cx="563563" cy="174625"/>
          </a:xfrm>
          <a:prstGeom prst="rect">
            <a:avLst/>
          </a:prstGeom>
        </p:spPr>
        <p:txBody>
          <a:bodyPr lIns="0" tIns="0" rIns="0" bIns="0">
            <a:spAutoFit/>
          </a:bodyPr>
          <a:lstStyle/>
          <a:p>
            <a:pPr marL="12700">
              <a:defRPr/>
            </a:pPr>
            <a:r>
              <a:rPr sz="1150" i="1" spc="-30" dirty="0">
                <a:solidFill>
                  <a:srgbClr val="3333FF"/>
                </a:solidFill>
                <a:latin typeface="Arial"/>
                <a:cs typeface="Arial"/>
              </a:rPr>
              <a:t>P</a:t>
            </a:r>
            <a:r>
              <a:rPr sz="1150" i="1" spc="-10" dirty="0">
                <a:solidFill>
                  <a:srgbClr val="3333FF"/>
                </a:solidFill>
                <a:latin typeface="Arial"/>
                <a:cs typeface="Arial"/>
              </a:rPr>
              <a:t>r</a:t>
            </a:r>
            <a:r>
              <a:rPr sz="1150" i="1" spc="-65" dirty="0">
                <a:solidFill>
                  <a:srgbClr val="3333FF"/>
                </a:solidFill>
                <a:latin typeface="Arial"/>
                <a:cs typeface="Arial"/>
              </a:rPr>
              <a:t>o</a:t>
            </a:r>
            <a:r>
              <a:rPr sz="1150" i="1" spc="55" dirty="0">
                <a:solidFill>
                  <a:srgbClr val="3333FF"/>
                </a:solidFill>
                <a:latin typeface="Arial"/>
                <a:cs typeface="Arial"/>
              </a:rPr>
              <a:t>g</a:t>
            </a:r>
            <a:r>
              <a:rPr sz="1150" i="1" spc="45" dirty="0">
                <a:solidFill>
                  <a:srgbClr val="3333FF"/>
                </a:solidFill>
                <a:latin typeface="Arial"/>
                <a:cs typeface="Arial"/>
              </a:rPr>
              <a:t>r</a:t>
            </a:r>
            <a:r>
              <a:rPr sz="1150" i="1" spc="-90" dirty="0">
                <a:solidFill>
                  <a:srgbClr val="3333FF"/>
                </a:solidFill>
                <a:latin typeface="Arial"/>
                <a:cs typeface="Arial"/>
              </a:rPr>
              <a:t>am</a:t>
            </a:r>
            <a:endParaRPr sz="1150">
              <a:latin typeface="Arial"/>
              <a:cs typeface="Arial"/>
            </a:endParaRPr>
          </a:p>
        </p:txBody>
      </p:sp>
      <p:sp>
        <p:nvSpPr>
          <p:cNvPr id="63" name="object 63"/>
          <p:cNvSpPr txBox="1"/>
          <p:nvPr/>
        </p:nvSpPr>
        <p:spPr>
          <a:xfrm>
            <a:off x="6999288" y="4230688"/>
            <a:ext cx="525462" cy="173037"/>
          </a:xfrm>
          <a:prstGeom prst="rect">
            <a:avLst/>
          </a:prstGeom>
        </p:spPr>
        <p:txBody>
          <a:bodyPr lIns="0" tIns="0" rIns="0" bIns="0">
            <a:spAutoFit/>
          </a:bodyPr>
          <a:lstStyle/>
          <a:p>
            <a:pPr marL="12700">
              <a:defRPr/>
            </a:pPr>
            <a:r>
              <a:rPr sz="1150" i="1" spc="-15" dirty="0">
                <a:solidFill>
                  <a:srgbClr val="3333FF"/>
                </a:solidFill>
                <a:latin typeface="Arial"/>
                <a:cs typeface="Arial"/>
              </a:rPr>
              <a:t>c</a:t>
            </a:r>
            <a:r>
              <a:rPr sz="1150" i="1" spc="-65" dirty="0">
                <a:solidFill>
                  <a:srgbClr val="3333FF"/>
                </a:solidFill>
                <a:latin typeface="Arial"/>
                <a:cs typeface="Arial"/>
              </a:rPr>
              <a:t>o</a:t>
            </a:r>
            <a:r>
              <a:rPr sz="1150" i="1" spc="25" dirty="0">
                <a:solidFill>
                  <a:srgbClr val="3333FF"/>
                </a:solidFill>
                <a:latin typeface="Arial"/>
                <a:cs typeface="Arial"/>
              </a:rPr>
              <a:t>un</a:t>
            </a:r>
            <a:r>
              <a:rPr sz="1150" i="1" spc="5" dirty="0">
                <a:solidFill>
                  <a:srgbClr val="3333FF"/>
                </a:solidFill>
                <a:latin typeface="Arial"/>
                <a:cs typeface="Arial"/>
              </a:rPr>
              <a:t>t</a:t>
            </a:r>
            <a:r>
              <a:rPr sz="1150" i="1" spc="-45" dirty="0">
                <a:solidFill>
                  <a:srgbClr val="3333FF"/>
                </a:solidFill>
                <a:latin typeface="Arial"/>
                <a:cs typeface="Arial"/>
              </a:rPr>
              <a:t>e</a:t>
            </a:r>
            <a:r>
              <a:rPr sz="1150" i="1" spc="145" dirty="0">
                <a:solidFill>
                  <a:srgbClr val="3333FF"/>
                </a:solidFill>
                <a:latin typeface="Arial"/>
                <a:cs typeface="Arial"/>
              </a:rPr>
              <a:t>r</a:t>
            </a:r>
            <a:endParaRPr sz="1150">
              <a:latin typeface="Arial"/>
              <a:cs typeface="Arial"/>
            </a:endParaRPr>
          </a:p>
        </p:txBody>
      </p:sp>
      <p:sp>
        <p:nvSpPr>
          <p:cNvPr id="1485887" name="object 64"/>
          <p:cNvSpPr>
            <a:spLocks noChangeArrowheads="1"/>
          </p:cNvSpPr>
          <p:nvPr/>
        </p:nvSpPr>
        <p:spPr bwMode="auto">
          <a:xfrm>
            <a:off x="8070850" y="3986213"/>
            <a:ext cx="630238" cy="174625"/>
          </a:xfrm>
          <a:prstGeom prst="rect">
            <a:avLst/>
          </a:prstGeom>
          <a:blipFill dpi="0" rotWithShape="1">
            <a:blip r:embed="rId1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485888" name="object 65"/>
          <p:cNvSpPr>
            <a:spLocks/>
          </p:cNvSpPr>
          <p:nvPr/>
        </p:nvSpPr>
        <p:spPr bwMode="auto">
          <a:xfrm>
            <a:off x="8118475" y="4011613"/>
            <a:ext cx="533400" cy="77787"/>
          </a:xfrm>
          <a:custGeom>
            <a:avLst/>
            <a:gdLst>
              <a:gd name="T0" fmla="*/ 0 w 533400"/>
              <a:gd name="T1" fmla="*/ 76844 h 78104"/>
              <a:gd name="T2" fmla="*/ 533400 w 533400"/>
              <a:gd name="T3" fmla="*/ 76844 h 78104"/>
              <a:gd name="T4" fmla="*/ 533400 w 533400"/>
              <a:gd name="T5" fmla="*/ 0 h 78104"/>
              <a:gd name="T6" fmla="*/ 0 w 533400"/>
              <a:gd name="T7" fmla="*/ 0 h 78104"/>
              <a:gd name="T8" fmla="*/ 0 w 533400"/>
              <a:gd name="T9" fmla="*/ 76844 h 7810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400" h="78104">
                <a:moveTo>
                  <a:pt x="0" y="77787"/>
                </a:moveTo>
                <a:lnTo>
                  <a:pt x="533400" y="77787"/>
                </a:lnTo>
                <a:lnTo>
                  <a:pt x="533400" y="0"/>
                </a:lnTo>
                <a:lnTo>
                  <a:pt x="0" y="0"/>
                </a:lnTo>
                <a:lnTo>
                  <a:pt x="0" y="77787"/>
                </a:lnTo>
                <a:close/>
              </a:path>
            </a:pathLst>
          </a:cu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66" name="object 66"/>
          <p:cNvSpPr txBox="1"/>
          <p:nvPr/>
        </p:nvSpPr>
        <p:spPr>
          <a:xfrm>
            <a:off x="8124825" y="4062413"/>
            <a:ext cx="563563" cy="174625"/>
          </a:xfrm>
          <a:prstGeom prst="rect">
            <a:avLst/>
          </a:prstGeom>
        </p:spPr>
        <p:txBody>
          <a:bodyPr lIns="0" tIns="0" rIns="0" bIns="0">
            <a:spAutoFit/>
          </a:bodyPr>
          <a:lstStyle/>
          <a:p>
            <a:pPr marL="12700">
              <a:defRPr/>
            </a:pPr>
            <a:r>
              <a:rPr sz="1150" i="1" spc="-30" dirty="0">
                <a:solidFill>
                  <a:srgbClr val="3333FF"/>
                </a:solidFill>
                <a:latin typeface="Arial"/>
                <a:cs typeface="Arial"/>
              </a:rPr>
              <a:t>P</a:t>
            </a:r>
            <a:r>
              <a:rPr sz="1150" i="1" spc="-10" dirty="0">
                <a:solidFill>
                  <a:srgbClr val="3333FF"/>
                </a:solidFill>
                <a:latin typeface="Arial"/>
                <a:cs typeface="Arial"/>
              </a:rPr>
              <a:t>r</a:t>
            </a:r>
            <a:r>
              <a:rPr sz="1150" i="1" spc="-65" dirty="0">
                <a:solidFill>
                  <a:srgbClr val="3333FF"/>
                </a:solidFill>
                <a:latin typeface="Arial"/>
                <a:cs typeface="Arial"/>
              </a:rPr>
              <a:t>o</a:t>
            </a:r>
            <a:r>
              <a:rPr sz="1150" i="1" spc="55" dirty="0">
                <a:solidFill>
                  <a:srgbClr val="3333FF"/>
                </a:solidFill>
                <a:latin typeface="Arial"/>
                <a:cs typeface="Arial"/>
              </a:rPr>
              <a:t>g</a:t>
            </a:r>
            <a:r>
              <a:rPr sz="1150" i="1" spc="45" dirty="0">
                <a:solidFill>
                  <a:srgbClr val="3333FF"/>
                </a:solidFill>
                <a:latin typeface="Arial"/>
                <a:cs typeface="Arial"/>
              </a:rPr>
              <a:t>r</a:t>
            </a:r>
            <a:r>
              <a:rPr sz="1150" i="1" spc="-90" dirty="0">
                <a:solidFill>
                  <a:srgbClr val="3333FF"/>
                </a:solidFill>
                <a:latin typeface="Arial"/>
                <a:cs typeface="Arial"/>
              </a:rPr>
              <a:t>am</a:t>
            </a:r>
            <a:endParaRPr sz="1150">
              <a:latin typeface="Arial"/>
              <a:cs typeface="Arial"/>
            </a:endParaRPr>
          </a:p>
        </p:txBody>
      </p:sp>
      <p:sp>
        <p:nvSpPr>
          <p:cNvPr id="67" name="object 67"/>
          <p:cNvSpPr txBox="1"/>
          <p:nvPr/>
        </p:nvSpPr>
        <p:spPr>
          <a:xfrm>
            <a:off x="8142288" y="4230688"/>
            <a:ext cx="527050" cy="173037"/>
          </a:xfrm>
          <a:prstGeom prst="rect">
            <a:avLst/>
          </a:prstGeom>
        </p:spPr>
        <p:txBody>
          <a:bodyPr lIns="0" tIns="0" rIns="0" bIns="0">
            <a:spAutoFit/>
          </a:bodyPr>
          <a:lstStyle/>
          <a:p>
            <a:pPr marL="12700">
              <a:defRPr/>
            </a:pPr>
            <a:r>
              <a:rPr sz="1150" i="1" spc="-15" dirty="0">
                <a:solidFill>
                  <a:srgbClr val="3333FF"/>
                </a:solidFill>
                <a:latin typeface="Arial"/>
                <a:cs typeface="Arial"/>
              </a:rPr>
              <a:t>c</a:t>
            </a:r>
            <a:r>
              <a:rPr sz="1150" i="1" spc="-65" dirty="0">
                <a:solidFill>
                  <a:srgbClr val="3333FF"/>
                </a:solidFill>
                <a:latin typeface="Arial"/>
                <a:cs typeface="Arial"/>
              </a:rPr>
              <a:t>o</a:t>
            </a:r>
            <a:r>
              <a:rPr sz="1150" i="1" spc="25" dirty="0">
                <a:solidFill>
                  <a:srgbClr val="3333FF"/>
                </a:solidFill>
                <a:latin typeface="Arial"/>
                <a:cs typeface="Arial"/>
              </a:rPr>
              <a:t>un</a:t>
            </a:r>
            <a:r>
              <a:rPr sz="1150" i="1" spc="5" dirty="0">
                <a:solidFill>
                  <a:srgbClr val="3333FF"/>
                </a:solidFill>
                <a:latin typeface="Arial"/>
                <a:cs typeface="Arial"/>
              </a:rPr>
              <a:t>t</a:t>
            </a:r>
            <a:r>
              <a:rPr sz="1150" i="1" spc="-45" dirty="0">
                <a:solidFill>
                  <a:srgbClr val="3333FF"/>
                </a:solidFill>
                <a:latin typeface="Arial"/>
                <a:cs typeface="Arial"/>
              </a:rPr>
              <a:t>e</a:t>
            </a:r>
            <a:r>
              <a:rPr sz="1150" i="1" spc="145" dirty="0">
                <a:solidFill>
                  <a:srgbClr val="3333FF"/>
                </a:solidFill>
                <a:latin typeface="Arial"/>
                <a:cs typeface="Arial"/>
              </a:rPr>
              <a:t>r</a:t>
            </a:r>
            <a:endParaRPr sz="1150">
              <a:latin typeface="Arial"/>
              <a:cs typeface="Arial"/>
            </a:endParaRPr>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5" dirty="0"/>
              <a:t>Pro</a:t>
            </a:r>
            <a:r>
              <a:rPr spc="-15" dirty="0"/>
              <a:t>c</a:t>
            </a:r>
            <a:r>
              <a:rPr spc="-5" dirty="0"/>
              <a:t>esses</a:t>
            </a:r>
            <a:r>
              <a:rPr spc="35" dirty="0"/>
              <a:t> </a:t>
            </a:r>
            <a:r>
              <a:rPr spc="-5" dirty="0"/>
              <a:t>vs</a:t>
            </a:r>
            <a:r>
              <a:rPr spc="15" dirty="0"/>
              <a:t> </a:t>
            </a:r>
            <a:r>
              <a:rPr spc="-10" dirty="0"/>
              <a:t>th</a:t>
            </a:r>
            <a:r>
              <a:rPr spc="-15" dirty="0"/>
              <a:t>r</a:t>
            </a:r>
            <a:r>
              <a:rPr spc="-5" dirty="0"/>
              <a:t>eads</a:t>
            </a:r>
          </a:p>
        </p:txBody>
      </p:sp>
      <p:sp>
        <p:nvSpPr>
          <p:cNvPr id="1486850" name="object 3"/>
          <p:cNvSpPr txBox="1">
            <a:spLocks noChangeArrowheads="1"/>
          </p:cNvSpPr>
          <p:nvPr/>
        </p:nvSpPr>
        <p:spPr bwMode="auto">
          <a:xfrm>
            <a:off x="250825" y="1247775"/>
            <a:ext cx="8616950" cy="4341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1155700" indent="-22860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sz="1800">
                <a:latin typeface="Comic Sans MS" charset="0"/>
                <a:cs typeface="Comic Sans MS" charset="0"/>
              </a:rPr>
              <a:t>Process:</a:t>
            </a:r>
          </a:p>
          <a:p>
            <a:pPr eaLnBrk="1" hangingPunct="1">
              <a:spcBef>
                <a:spcPts val="525"/>
              </a:spcBef>
              <a:buClr>
                <a:srgbClr val="8A0000"/>
              </a:buClr>
              <a:buSzPct val="80000"/>
              <a:buFont typeface="Wingdings" charset="0"/>
              <a:buChar char=""/>
            </a:pPr>
            <a:r>
              <a:rPr lang="en-US" sz="1800">
                <a:solidFill>
                  <a:srgbClr val="3333FF"/>
                </a:solidFill>
                <a:latin typeface="Comic Sans MS" charset="0"/>
                <a:cs typeface="Comic Sans MS" charset="0"/>
              </a:rPr>
              <a:t>Has its own (virtual) memory space (in O-O programming, its own objects)</a:t>
            </a:r>
            <a:endParaRPr lang="en-US" sz="1800">
              <a:latin typeface="Comic Sans MS" charset="0"/>
              <a:cs typeface="Comic Sans MS" charset="0"/>
            </a:endParaRPr>
          </a:p>
          <a:p>
            <a:pPr eaLnBrk="1" hangingPunct="1">
              <a:spcBef>
                <a:spcPts val="525"/>
              </a:spcBef>
              <a:buClr>
                <a:srgbClr val="8A0000"/>
              </a:buClr>
              <a:buSzPct val="80000"/>
              <a:buFont typeface="Wingdings" charset="0"/>
              <a:buChar char=""/>
            </a:pPr>
            <a:r>
              <a:rPr lang="en-US" sz="1800">
                <a:solidFill>
                  <a:srgbClr val="3333FF"/>
                </a:solidFill>
                <a:latin typeface="Comic Sans MS" charset="0"/>
                <a:cs typeface="Comic Sans MS" charset="0"/>
              </a:rPr>
              <a:t>Sharing of data (objects) with another process:</a:t>
            </a:r>
            <a:endParaRPr lang="en-US" sz="1800">
              <a:latin typeface="Comic Sans MS" charset="0"/>
              <a:cs typeface="Comic Sans MS" charset="0"/>
            </a:endParaRPr>
          </a:p>
          <a:p>
            <a:pPr lvl="1" eaLnBrk="1" hangingPunct="1">
              <a:spcBef>
                <a:spcPts val="525"/>
              </a:spcBef>
              <a:buFont typeface="Wingdings" charset="0"/>
              <a:buChar char=""/>
            </a:pPr>
            <a:r>
              <a:rPr lang="en-US" sz="1800">
                <a:solidFill>
                  <a:srgbClr val="3333FF"/>
                </a:solidFill>
                <a:latin typeface="Comic Sans MS" charset="0"/>
                <a:cs typeface="Comic Sans MS" charset="0"/>
              </a:rPr>
              <a:t>Is explicit (good for reliability, security, readability)</a:t>
            </a:r>
            <a:endParaRPr lang="en-US" sz="1800">
              <a:latin typeface="Comic Sans MS" charset="0"/>
              <a:cs typeface="Comic Sans MS" charset="0"/>
            </a:endParaRPr>
          </a:p>
          <a:p>
            <a:pPr lvl="1" eaLnBrk="1" hangingPunct="1">
              <a:spcBef>
                <a:spcPts val="525"/>
              </a:spcBef>
              <a:buFont typeface="Wingdings" charset="0"/>
              <a:buChar char=""/>
            </a:pPr>
            <a:r>
              <a:rPr lang="en-US" sz="1800">
                <a:solidFill>
                  <a:srgbClr val="3333FF"/>
                </a:solidFill>
                <a:latin typeface="Comic Sans MS" charset="0"/>
                <a:cs typeface="Comic Sans MS" charset="0"/>
              </a:rPr>
              <a:t>Is heavy (bad for ease of programming)</a:t>
            </a:r>
            <a:endParaRPr lang="en-US" sz="1800">
              <a:latin typeface="Comic Sans MS" charset="0"/>
              <a:cs typeface="Comic Sans MS" charset="0"/>
            </a:endParaRPr>
          </a:p>
          <a:p>
            <a:pPr eaLnBrk="1" hangingPunct="1">
              <a:spcBef>
                <a:spcPts val="525"/>
              </a:spcBef>
              <a:buClr>
                <a:srgbClr val="8A0000"/>
              </a:buClr>
              <a:buSzPct val="80000"/>
              <a:buFont typeface="Wingdings" charset="0"/>
              <a:buChar char=""/>
            </a:pPr>
            <a:r>
              <a:rPr lang="en-US" sz="1800">
                <a:solidFill>
                  <a:srgbClr val="3333FF"/>
                </a:solidFill>
                <a:latin typeface="Comic Sans MS" charset="0"/>
                <a:cs typeface="Comic Sans MS" charset="0"/>
              </a:rPr>
              <a:t>Switching to another process: expensive (needs to back up one full context and restore another</a:t>
            </a:r>
            <a:endParaRPr lang="en-US" sz="1800">
              <a:latin typeface="Comic Sans MS" charset="0"/>
              <a:cs typeface="Comic Sans MS" charset="0"/>
            </a:endParaRPr>
          </a:p>
          <a:p>
            <a:pPr eaLnBrk="1" hangingPunct="1">
              <a:spcBef>
                <a:spcPts val="525"/>
              </a:spcBef>
            </a:pPr>
            <a:r>
              <a:rPr lang="en-US" sz="1800">
                <a:latin typeface="Comic Sans MS" charset="0"/>
                <a:cs typeface="Comic Sans MS" charset="0"/>
              </a:rPr>
              <a:t>Thread:</a:t>
            </a:r>
          </a:p>
          <a:p>
            <a:pPr eaLnBrk="1" hangingPunct="1">
              <a:spcBef>
                <a:spcPts val="525"/>
              </a:spcBef>
              <a:buClr>
                <a:srgbClr val="8A0000"/>
              </a:buClr>
              <a:buSzPct val="80000"/>
              <a:buFont typeface="Wingdings" charset="0"/>
              <a:buChar char=""/>
            </a:pPr>
            <a:r>
              <a:rPr lang="en-US" sz="1800">
                <a:solidFill>
                  <a:srgbClr val="3333FF"/>
                </a:solidFill>
                <a:latin typeface="Comic Sans MS" charset="0"/>
                <a:cs typeface="Comic Sans MS" charset="0"/>
              </a:rPr>
              <a:t>Shares memory with other threads</a:t>
            </a:r>
            <a:endParaRPr lang="en-US" sz="1800">
              <a:latin typeface="Comic Sans MS" charset="0"/>
              <a:cs typeface="Comic Sans MS" charset="0"/>
            </a:endParaRPr>
          </a:p>
          <a:p>
            <a:pPr eaLnBrk="1" hangingPunct="1">
              <a:spcBef>
                <a:spcPts val="525"/>
              </a:spcBef>
              <a:buClr>
                <a:srgbClr val="8A0000"/>
              </a:buClr>
              <a:buSzPct val="80000"/>
              <a:buFont typeface="Wingdings" charset="0"/>
              <a:buChar char=""/>
            </a:pPr>
            <a:r>
              <a:rPr lang="en-US" sz="1800">
                <a:solidFill>
                  <a:srgbClr val="3333FF"/>
                </a:solidFill>
                <a:latin typeface="Comic Sans MS" charset="0"/>
                <a:cs typeface="Comic Sans MS" charset="0"/>
              </a:rPr>
              <a:t>Sharing of data is straightforward</a:t>
            </a:r>
            <a:endParaRPr lang="en-US" sz="1800">
              <a:latin typeface="Comic Sans MS" charset="0"/>
              <a:cs typeface="Comic Sans MS" charset="0"/>
            </a:endParaRPr>
          </a:p>
          <a:p>
            <a:pPr lvl="1" eaLnBrk="1" hangingPunct="1">
              <a:spcBef>
                <a:spcPts val="525"/>
              </a:spcBef>
              <a:buFont typeface="Wingdings" charset="0"/>
              <a:buChar char=""/>
            </a:pPr>
            <a:r>
              <a:rPr lang="en-US" sz="1800">
                <a:solidFill>
                  <a:srgbClr val="3333FF"/>
                </a:solidFill>
                <a:latin typeface="Comic Sans MS" charset="0"/>
                <a:cs typeface="Comic Sans MS" charset="0"/>
              </a:rPr>
              <a:t>Simple go program (good)</a:t>
            </a:r>
            <a:endParaRPr lang="en-US" sz="1800">
              <a:latin typeface="Comic Sans MS" charset="0"/>
              <a:cs typeface="Comic Sans MS" charset="0"/>
            </a:endParaRPr>
          </a:p>
          <a:p>
            <a:pPr lvl="1" eaLnBrk="1" hangingPunct="1">
              <a:spcBef>
                <a:spcPts val="525"/>
              </a:spcBef>
              <a:buFont typeface="Wingdings" charset="0"/>
              <a:buChar char=""/>
            </a:pPr>
            <a:r>
              <a:rPr lang="en-US" sz="1800">
                <a:solidFill>
                  <a:srgbClr val="3333FF"/>
                </a:solidFill>
                <a:latin typeface="Comic Sans MS" charset="0"/>
                <a:cs typeface="Comic Sans MS" charset="0"/>
              </a:rPr>
              <a:t>Risks of confusion and errors: data races (bad)</a:t>
            </a:r>
            <a:endParaRPr lang="en-US" sz="1800">
              <a:latin typeface="Comic Sans MS" charset="0"/>
              <a:cs typeface="Comic Sans MS" charset="0"/>
            </a:endParaRPr>
          </a:p>
          <a:p>
            <a:pPr eaLnBrk="1" hangingPunct="1">
              <a:spcBef>
                <a:spcPts val="525"/>
              </a:spcBef>
              <a:buClr>
                <a:srgbClr val="8A0000"/>
              </a:buClr>
              <a:buSzPct val="80000"/>
              <a:buFont typeface="Wingdings" charset="0"/>
              <a:buChar char=""/>
            </a:pPr>
            <a:r>
              <a:rPr lang="en-US" sz="1800">
                <a:solidFill>
                  <a:srgbClr val="3333FF"/>
                </a:solidFill>
                <a:latin typeface="Comic Sans MS" charset="0"/>
                <a:cs typeface="Comic Sans MS" charset="0"/>
              </a:rPr>
              <a:t>Switching to another thread: cheap</a:t>
            </a:r>
            <a:endParaRPr lang="en-US" sz="1800">
              <a:latin typeface="Comic Sans MS" charset="0"/>
              <a:cs typeface="Comic Sans MS" charset="0"/>
            </a:endParaRPr>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5" dirty="0"/>
              <a:t>Sy</a:t>
            </a:r>
            <a:r>
              <a:rPr spc="-15" dirty="0"/>
              <a:t>n</a:t>
            </a:r>
            <a:r>
              <a:rPr spc="-5" dirty="0"/>
              <a:t>c</a:t>
            </a:r>
            <a:r>
              <a:rPr spc="-20" dirty="0"/>
              <a:t>h</a:t>
            </a:r>
            <a:r>
              <a:rPr spc="-5" dirty="0"/>
              <a:t>roni</a:t>
            </a:r>
            <a:r>
              <a:rPr spc="-10" dirty="0"/>
              <a:t>zation</a:t>
            </a:r>
          </a:p>
        </p:txBody>
      </p:sp>
      <p:sp>
        <p:nvSpPr>
          <p:cNvPr id="1492994" name="object 3"/>
          <p:cNvSpPr txBox="1">
            <a:spLocks noChangeArrowheads="1"/>
          </p:cNvSpPr>
          <p:nvPr/>
        </p:nvSpPr>
        <p:spPr bwMode="auto">
          <a:xfrm>
            <a:off x="377825" y="1092200"/>
            <a:ext cx="8332788"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lnSpc>
                <a:spcPts val="2875"/>
              </a:lnSpc>
            </a:pPr>
            <a:r>
              <a:rPr lang="en-US">
                <a:latin typeface="Comic Sans MS" charset="0"/>
                <a:cs typeface="Comic Sans MS" charset="0"/>
              </a:rPr>
              <a:t>To avoid data races, threads (or processes) must </a:t>
            </a:r>
            <a:r>
              <a:rPr lang="en-US" sz="2500" i="1">
                <a:cs typeface="Arial" charset="0"/>
              </a:rPr>
              <a:t>synchronize </a:t>
            </a:r>
            <a:r>
              <a:rPr lang="en-US">
                <a:latin typeface="Comic Sans MS" charset="0"/>
                <a:cs typeface="Comic Sans MS" charset="0"/>
              </a:rPr>
              <a:t>with each other, i.e. communicate to agree on the appropriate sequence of actions</a:t>
            </a:r>
          </a:p>
          <a:p>
            <a:pPr eaLnBrk="1" hangingPunct="1">
              <a:spcBef>
                <a:spcPts val="25"/>
              </a:spcBef>
            </a:pPr>
            <a:endParaRPr lang="en-US" sz="3400">
              <a:latin typeface="Times New Roman" charset="0"/>
              <a:cs typeface="Times New Roman" charset="0"/>
            </a:endParaRPr>
          </a:p>
          <a:p>
            <a:pPr eaLnBrk="1" hangingPunct="1"/>
            <a:r>
              <a:rPr lang="en-US">
                <a:latin typeface="Comic Sans MS" charset="0"/>
                <a:cs typeface="Comic Sans MS" charset="0"/>
              </a:rPr>
              <a:t>How to communicate:</a:t>
            </a:r>
          </a:p>
          <a:p>
            <a:pPr eaLnBrk="1" hangingPunct="1">
              <a:lnSpc>
                <a:spcPts val="2875"/>
              </a:lnSpc>
              <a:spcBef>
                <a:spcPts val="675"/>
              </a:spcBef>
              <a:buClr>
                <a:srgbClr val="8A0000"/>
              </a:buClr>
              <a:buSzPct val="79000"/>
              <a:buFont typeface="Wingdings" charset="0"/>
              <a:buChar char=""/>
            </a:pPr>
            <a:r>
              <a:rPr lang="en-US">
                <a:solidFill>
                  <a:srgbClr val="3333FF"/>
                </a:solidFill>
                <a:latin typeface="Comic Sans MS" charset="0"/>
                <a:cs typeface="Comic Sans MS" charset="0"/>
              </a:rPr>
              <a:t>By reading and writing to shared sections of memory (</a:t>
            </a:r>
            <a:r>
              <a:rPr lang="en-US" sz="2500" i="1">
                <a:solidFill>
                  <a:srgbClr val="8A0000"/>
                </a:solidFill>
                <a:cs typeface="Arial" charset="0"/>
              </a:rPr>
              <a:t>shared memory synchronization</a:t>
            </a:r>
            <a:r>
              <a:rPr lang="en-US">
                <a:solidFill>
                  <a:srgbClr val="3333FF"/>
                </a:solidFill>
                <a:latin typeface="Comic Sans MS" charset="0"/>
                <a:cs typeface="Comic Sans MS" charset="0"/>
              </a:rPr>
              <a:t>)</a:t>
            </a:r>
            <a:endParaRPr lang="en-US">
              <a:latin typeface="Comic Sans MS" charset="0"/>
              <a:cs typeface="Comic Sans MS" charset="0"/>
            </a:endParaRPr>
          </a:p>
          <a:p>
            <a:pPr eaLnBrk="1" hangingPunct="1">
              <a:lnSpc>
                <a:spcPts val="2788"/>
              </a:lnSpc>
            </a:pPr>
            <a:r>
              <a:rPr lang="en-US">
                <a:solidFill>
                  <a:srgbClr val="3333FF"/>
                </a:solidFill>
                <a:latin typeface="Comic Sans MS" charset="0"/>
                <a:cs typeface="Comic Sans MS" charset="0"/>
              </a:rPr>
              <a:t>In the example, threads should agree that at any one</a:t>
            </a:r>
            <a:endParaRPr lang="en-US">
              <a:latin typeface="Comic Sans MS" charset="0"/>
              <a:cs typeface="Comic Sans MS" charset="0"/>
            </a:endParaRPr>
          </a:p>
          <a:p>
            <a:pPr eaLnBrk="1" hangingPunct="1"/>
            <a:r>
              <a:rPr lang="en-US">
                <a:solidFill>
                  <a:srgbClr val="3333FF"/>
                </a:solidFill>
                <a:latin typeface="Comic Sans MS" charset="0"/>
                <a:cs typeface="Comic Sans MS" charset="0"/>
              </a:rPr>
              <a:t>time at most one of them can access the resource</a:t>
            </a:r>
            <a:endParaRPr lang="en-US">
              <a:latin typeface="Comic Sans MS" charset="0"/>
              <a:cs typeface="Comic Sans MS" charset="0"/>
            </a:endParaRPr>
          </a:p>
          <a:p>
            <a:pPr eaLnBrk="1" hangingPunct="1">
              <a:spcBef>
                <a:spcPts val="50"/>
              </a:spcBef>
            </a:pPr>
            <a:endParaRPr lang="en-US" sz="3500">
              <a:latin typeface="Times New Roman" charset="0"/>
              <a:cs typeface="Times New Roman" charset="0"/>
            </a:endParaRPr>
          </a:p>
          <a:p>
            <a:pPr eaLnBrk="1" hangingPunct="1">
              <a:lnSpc>
                <a:spcPts val="2875"/>
              </a:lnSpc>
              <a:buClr>
                <a:srgbClr val="8A0000"/>
              </a:buClr>
              <a:buSzPct val="79000"/>
              <a:buFont typeface="Wingdings" charset="0"/>
              <a:buChar char=""/>
            </a:pPr>
            <a:r>
              <a:rPr lang="en-US">
                <a:solidFill>
                  <a:srgbClr val="3333FF"/>
                </a:solidFill>
                <a:latin typeface="Comic Sans MS" charset="0"/>
                <a:cs typeface="Comic Sans MS" charset="0"/>
              </a:rPr>
              <a:t>By explicit exchange of information (</a:t>
            </a:r>
            <a:r>
              <a:rPr lang="en-US" sz="2500" i="1">
                <a:solidFill>
                  <a:srgbClr val="8A0000"/>
                </a:solidFill>
                <a:cs typeface="Arial" charset="0"/>
              </a:rPr>
              <a:t>message passing synchronization</a:t>
            </a:r>
            <a:r>
              <a:rPr lang="en-US">
                <a:solidFill>
                  <a:srgbClr val="3333FF"/>
                </a:solidFill>
                <a:latin typeface="Comic Sans MS" charset="0"/>
                <a:cs typeface="Comic Sans MS" charset="0"/>
              </a:rPr>
              <a:t>)</a:t>
            </a:r>
            <a:endParaRPr lang="en-US">
              <a:latin typeface="Comic Sans MS" charset="0"/>
              <a:cs typeface="Comic Sans MS" charset="0"/>
            </a:endParaRPr>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5" dirty="0"/>
              <a:t>M</a:t>
            </a:r>
            <a:r>
              <a:rPr spc="-20" dirty="0"/>
              <a:t>u</a:t>
            </a:r>
            <a:r>
              <a:rPr spc="-10" dirty="0"/>
              <a:t>tua</a:t>
            </a:r>
            <a:r>
              <a:rPr spc="-5" dirty="0"/>
              <a:t>l</a:t>
            </a:r>
            <a:r>
              <a:rPr spc="30" dirty="0"/>
              <a:t> </a:t>
            </a:r>
            <a:r>
              <a:rPr spc="-5" dirty="0"/>
              <a:t>exclu</a:t>
            </a:r>
            <a:r>
              <a:rPr spc="-20" dirty="0"/>
              <a:t>s</a:t>
            </a:r>
            <a:r>
              <a:rPr spc="-10" dirty="0"/>
              <a:t>ion</a:t>
            </a:r>
          </a:p>
        </p:txBody>
      </p:sp>
      <p:sp>
        <p:nvSpPr>
          <p:cNvPr id="1494018" name="object 6"/>
          <p:cNvSpPr>
            <a:spLocks noGrp="1"/>
          </p:cNvSpPr>
          <p:nvPr>
            <p:ph idx="1"/>
          </p:nvPr>
        </p:nvSpPr>
        <p:spPr/>
        <p:txBody>
          <a:bodyPr lIns="0" tIns="1688697" rIns="0" bIns="0">
            <a:spAutoFit/>
          </a:bodyPr>
          <a:lstStyle/>
          <a:p>
            <a:pPr marL="12700">
              <a:lnSpc>
                <a:spcPts val="2875"/>
              </a:lnSpc>
            </a:pPr>
            <a:r>
              <a:rPr lang="en-US">
                <a:latin typeface="Arial" charset="0"/>
                <a:ea typeface="宋体" charset="0"/>
              </a:rPr>
              <a:t>To identify the program parts that need attention, we introduce the notion of a </a:t>
            </a:r>
            <a:r>
              <a:rPr lang="en-US" sz="2500" i="1">
                <a:solidFill>
                  <a:srgbClr val="8A0000"/>
                </a:solidFill>
                <a:latin typeface="Arial" charset="0"/>
                <a:ea typeface="宋体" charset="0"/>
                <a:cs typeface="Arial" charset="0"/>
              </a:rPr>
              <a:t>critical section </a:t>
            </a:r>
            <a:r>
              <a:rPr lang="en-US">
                <a:latin typeface="Arial" charset="0"/>
                <a:ea typeface="宋体" charset="0"/>
              </a:rPr>
              <a:t>: a part of a program that accesses a shared resource, and should normally be executed by at most one thread at a time</a:t>
            </a:r>
            <a:endParaRPr lang="en-US" sz="2500">
              <a:latin typeface="Arial" charset="0"/>
              <a:ea typeface="宋体" charset="0"/>
              <a:cs typeface="Arial" charset="0"/>
            </a:endParaRPr>
          </a:p>
        </p:txBody>
      </p:sp>
      <p:sp>
        <p:nvSpPr>
          <p:cNvPr id="3" name="object 3"/>
          <p:cNvSpPr txBox="1"/>
          <p:nvPr/>
        </p:nvSpPr>
        <p:spPr>
          <a:xfrm>
            <a:off x="377825" y="1079500"/>
            <a:ext cx="4792663" cy="347663"/>
          </a:xfrm>
          <a:prstGeom prst="rect">
            <a:avLst/>
          </a:prstGeom>
        </p:spPr>
        <p:txBody>
          <a:bodyPr lIns="0" tIns="0" rIns="0" bIns="0">
            <a:spAutoFit/>
          </a:bodyPr>
          <a:lstStyle/>
          <a:p>
            <a:pPr marL="12700">
              <a:defRPr/>
            </a:pPr>
            <a:r>
              <a:rPr sz="2500" i="1" spc="20" dirty="0">
                <a:solidFill>
                  <a:srgbClr val="8A0000"/>
                </a:solidFill>
                <a:latin typeface="Arial"/>
                <a:cs typeface="Arial"/>
              </a:rPr>
              <a:t>Mutual</a:t>
            </a:r>
            <a:r>
              <a:rPr sz="2500" i="1" spc="15" dirty="0">
                <a:solidFill>
                  <a:srgbClr val="8A0000"/>
                </a:solidFill>
                <a:latin typeface="Arial"/>
                <a:cs typeface="Arial"/>
              </a:rPr>
              <a:t> </a:t>
            </a:r>
            <a:r>
              <a:rPr sz="2500" i="1" spc="-10" dirty="0">
                <a:solidFill>
                  <a:srgbClr val="8A0000"/>
                </a:solidFill>
                <a:latin typeface="Arial"/>
                <a:cs typeface="Arial"/>
              </a:rPr>
              <a:t>exclusi</a:t>
            </a:r>
            <a:r>
              <a:rPr sz="2500" i="1" spc="-20" dirty="0">
                <a:solidFill>
                  <a:srgbClr val="8A0000"/>
                </a:solidFill>
                <a:latin typeface="Arial"/>
                <a:cs typeface="Arial"/>
              </a:rPr>
              <a:t>o</a:t>
            </a:r>
            <a:r>
              <a:rPr sz="2500" i="1" spc="-135" dirty="0">
                <a:solidFill>
                  <a:srgbClr val="8A0000"/>
                </a:solidFill>
                <a:latin typeface="Arial"/>
                <a:cs typeface="Arial"/>
              </a:rPr>
              <a:t>n</a:t>
            </a:r>
            <a:r>
              <a:rPr sz="2500" i="1" spc="10" dirty="0">
                <a:solidFill>
                  <a:srgbClr val="8A0000"/>
                </a:solidFill>
                <a:latin typeface="Arial"/>
                <a:cs typeface="Arial"/>
              </a:rPr>
              <a:t> </a:t>
            </a:r>
            <a:r>
              <a:rPr sz="2400" dirty="0">
                <a:latin typeface="Comic Sans MS"/>
                <a:cs typeface="Comic Sans MS"/>
              </a:rPr>
              <a:t>(or</a:t>
            </a:r>
            <a:r>
              <a:rPr sz="2400" spc="-10" dirty="0">
                <a:latin typeface="Comic Sans MS"/>
                <a:cs typeface="Comic Sans MS"/>
              </a:rPr>
              <a:t> </a:t>
            </a:r>
            <a:r>
              <a:rPr sz="2400" dirty="0">
                <a:latin typeface="Comic Sans MS"/>
                <a:cs typeface="Comic Sans MS"/>
              </a:rPr>
              <a:t>“mu</a:t>
            </a:r>
            <a:r>
              <a:rPr sz="2400" spc="-15" dirty="0">
                <a:latin typeface="Comic Sans MS"/>
                <a:cs typeface="Comic Sans MS"/>
              </a:rPr>
              <a:t>t</a:t>
            </a:r>
            <a:r>
              <a:rPr sz="2400" dirty="0">
                <a:latin typeface="Comic Sans MS"/>
                <a:cs typeface="Comic Sans MS"/>
              </a:rPr>
              <a:t>ex”)</a:t>
            </a:r>
            <a:r>
              <a:rPr sz="2400" spc="-15" dirty="0">
                <a:latin typeface="Comic Sans MS"/>
                <a:cs typeface="Comic Sans MS"/>
              </a:rPr>
              <a:t> </a:t>
            </a:r>
            <a:r>
              <a:rPr sz="2400" dirty="0">
                <a:latin typeface="Comic Sans MS"/>
                <a:cs typeface="Comic Sans MS"/>
              </a:rPr>
              <a:t>is</a:t>
            </a:r>
            <a:r>
              <a:rPr sz="2400" spc="-20" dirty="0">
                <a:latin typeface="Comic Sans MS"/>
                <a:cs typeface="Comic Sans MS"/>
              </a:rPr>
              <a:t> </a:t>
            </a:r>
            <a:r>
              <a:rPr sz="2400" dirty="0">
                <a:latin typeface="Comic Sans MS"/>
                <a:cs typeface="Comic Sans MS"/>
              </a:rPr>
              <a:t>a</a:t>
            </a:r>
            <a:endParaRPr sz="2400">
              <a:latin typeface="Comic Sans MS"/>
              <a:cs typeface="Comic Sans MS"/>
            </a:endParaRPr>
          </a:p>
        </p:txBody>
      </p:sp>
      <p:sp>
        <p:nvSpPr>
          <p:cNvPr id="4" name="object 4"/>
          <p:cNvSpPr txBox="1"/>
          <p:nvPr/>
        </p:nvSpPr>
        <p:spPr>
          <a:xfrm>
            <a:off x="5324475" y="1092200"/>
            <a:ext cx="3441700" cy="331788"/>
          </a:xfrm>
          <a:prstGeom prst="rect">
            <a:avLst/>
          </a:prstGeom>
        </p:spPr>
        <p:txBody>
          <a:bodyPr lIns="0" tIns="0" rIns="0" bIns="0">
            <a:spAutoFit/>
          </a:bodyPr>
          <a:lstStyle/>
          <a:p>
            <a:pPr marL="12700">
              <a:defRPr/>
            </a:pPr>
            <a:r>
              <a:rPr sz="2400" spc="-5" dirty="0">
                <a:latin typeface="Comic Sans MS"/>
                <a:cs typeface="Comic Sans MS"/>
              </a:rPr>
              <a:t>for</a:t>
            </a:r>
            <a:r>
              <a:rPr sz="2400" dirty="0">
                <a:latin typeface="Comic Sans MS"/>
                <a:cs typeface="Comic Sans MS"/>
              </a:rPr>
              <a:t>m </a:t>
            </a:r>
            <a:r>
              <a:rPr sz="2400" spc="-10" dirty="0">
                <a:latin typeface="Comic Sans MS"/>
                <a:cs typeface="Comic Sans MS"/>
              </a:rPr>
              <a:t>o</a:t>
            </a:r>
            <a:r>
              <a:rPr sz="2400" dirty="0">
                <a:latin typeface="Comic Sans MS"/>
                <a:cs typeface="Comic Sans MS"/>
              </a:rPr>
              <a:t>f </a:t>
            </a:r>
            <a:r>
              <a:rPr sz="2400" spc="-15" dirty="0">
                <a:latin typeface="Comic Sans MS"/>
                <a:cs typeface="Comic Sans MS"/>
              </a:rPr>
              <a:t>s</a:t>
            </a:r>
            <a:r>
              <a:rPr sz="2400" dirty="0">
                <a:latin typeface="Comic Sans MS"/>
                <a:cs typeface="Comic Sans MS"/>
              </a:rPr>
              <a:t>ynchroni</a:t>
            </a:r>
            <a:r>
              <a:rPr sz="2400" spc="-5" dirty="0">
                <a:latin typeface="Comic Sans MS"/>
                <a:cs typeface="Comic Sans MS"/>
              </a:rPr>
              <a:t>z</a:t>
            </a:r>
            <a:r>
              <a:rPr sz="2400" dirty="0">
                <a:latin typeface="Comic Sans MS"/>
                <a:cs typeface="Comic Sans MS"/>
              </a:rPr>
              <a:t>a</a:t>
            </a:r>
            <a:r>
              <a:rPr sz="2400" spc="-10" dirty="0">
                <a:latin typeface="Comic Sans MS"/>
                <a:cs typeface="Comic Sans MS"/>
              </a:rPr>
              <a:t>t</a:t>
            </a:r>
            <a:r>
              <a:rPr sz="2400" spc="-5" dirty="0">
                <a:latin typeface="Comic Sans MS"/>
                <a:cs typeface="Comic Sans MS"/>
              </a:rPr>
              <a:t>ion</a:t>
            </a:r>
            <a:endParaRPr sz="2400">
              <a:latin typeface="Comic Sans MS"/>
              <a:cs typeface="Comic Sans MS"/>
            </a:endParaRPr>
          </a:p>
        </p:txBody>
      </p:sp>
      <p:sp>
        <p:nvSpPr>
          <p:cNvPr id="5" name="object 5"/>
          <p:cNvSpPr txBox="1"/>
          <p:nvPr/>
        </p:nvSpPr>
        <p:spPr>
          <a:xfrm>
            <a:off x="377825" y="1458913"/>
            <a:ext cx="7700963" cy="330200"/>
          </a:xfrm>
          <a:prstGeom prst="rect">
            <a:avLst/>
          </a:prstGeom>
        </p:spPr>
        <p:txBody>
          <a:bodyPr lIns="0" tIns="0" rIns="0" bIns="0">
            <a:spAutoFit/>
          </a:bodyPr>
          <a:lstStyle/>
          <a:p>
            <a:pPr marL="12700">
              <a:defRPr/>
            </a:pPr>
            <a:r>
              <a:rPr sz="2400" spc="-10" dirty="0">
                <a:latin typeface="Comic Sans MS"/>
                <a:cs typeface="Comic Sans MS"/>
              </a:rPr>
              <a:t>tha</a:t>
            </a:r>
            <a:r>
              <a:rPr sz="2400" spc="-5" dirty="0">
                <a:latin typeface="Comic Sans MS"/>
                <a:cs typeface="Comic Sans MS"/>
              </a:rPr>
              <a:t>t</a:t>
            </a:r>
            <a:r>
              <a:rPr sz="2400" spc="-10" dirty="0">
                <a:latin typeface="Comic Sans MS"/>
                <a:cs typeface="Comic Sans MS"/>
              </a:rPr>
              <a:t> </a:t>
            </a:r>
            <a:r>
              <a:rPr sz="2400" dirty="0">
                <a:latin typeface="Comic Sans MS"/>
                <a:cs typeface="Comic Sans MS"/>
              </a:rPr>
              <a:t>a</a:t>
            </a:r>
            <a:r>
              <a:rPr sz="2400" spc="-10" dirty="0">
                <a:latin typeface="Comic Sans MS"/>
                <a:cs typeface="Comic Sans MS"/>
              </a:rPr>
              <a:t>v</a:t>
            </a:r>
            <a:r>
              <a:rPr sz="2400" dirty="0">
                <a:latin typeface="Comic Sans MS"/>
                <a:cs typeface="Comic Sans MS"/>
              </a:rPr>
              <a:t>oids</a:t>
            </a:r>
            <a:r>
              <a:rPr sz="2400" spc="-15" dirty="0">
                <a:latin typeface="Comic Sans MS"/>
                <a:cs typeface="Comic Sans MS"/>
              </a:rPr>
              <a:t> </a:t>
            </a:r>
            <a:r>
              <a:rPr sz="2400" spc="-10" dirty="0">
                <a:latin typeface="Comic Sans MS"/>
                <a:cs typeface="Comic Sans MS"/>
              </a:rPr>
              <a:t>th</a:t>
            </a:r>
            <a:r>
              <a:rPr sz="2400" spc="-5" dirty="0">
                <a:latin typeface="Comic Sans MS"/>
                <a:cs typeface="Comic Sans MS"/>
              </a:rPr>
              <a:t>e</a:t>
            </a:r>
            <a:r>
              <a:rPr sz="2400" spc="-15" dirty="0">
                <a:latin typeface="Comic Sans MS"/>
                <a:cs typeface="Comic Sans MS"/>
              </a:rPr>
              <a:t> </a:t>
            </a:r>
            <a:r>
              <a:rPr sz="2400" dirty="0">
                <a:latin typeface="Comic Sans MS"/>
                <a:cs typeface="Comic Sans MS"/>
              </a:rPr>
              <a:t>sim</a:t>
            </a:r>
            <a:r>
              <a:rPr sz="2400" spc="-10" dirty="0">
                <a:latin typeface="Comic Sans MS"/>
                <a:cs typeface="Comic Sans MS"/>
              </a:rPr>
              <a:t>u</a:t>
            </a:r>
            <a:r>
              <a:rPr sz="2400" dirty="0">
                <a:latin typeface="Comic Sans MS"/>
                <a:cs typeface="Comic Sans MS"/>
              </a:rPr>
              <a:t>ltaneous</a:t>
            </a:r>
            <a:r>
              <a:rPr sz="2400" spc="-5" dirty="0">
                <a:latin typeface="Comic Sans MS"/>
                <a:cs typeface="Comic Sans MS"/>
              </a:rPr>
              <a:t> use</a:t>
            </a:r>
            <a:r>
              <a:rPr sz="2400" spc="-10" dirty="0">
                <a:latin typeface="Comic Sans MS"/>
                <a:cs typeface="Comic Sans MS"/>
              </a:rPr>
              <a:t> </a:t>
            </a:r>
            <a:r>
              <a:rPr sz="2400" dirty="0">
                <a:latin typeface="Comic Sans MS"/>
                <a:cs typeface="Comic Sans MS"/>
              </a:rPr>
              <a:t>of</a:t>
            </a:r>
            <a:r>
              <a:rPr sz="2400" spc="-10" dirty="0">
                <a:latin typeface="Comic Sans MS"/>
                <a:cs typeface="Comic Sans MS"/>
              </a:rPr>
              <a:t> </a:t>
            </a:r>
            <a:r>
              <a:rPr sz="2400" spc="-5" dirty="0">
                <a:latin typeface="Comic Sans MS"/>
                <a:cs typeface="Comic Sans MS"/>
              </a:rPr>
              <a:t>a</a:t>
            </a:r>
            <a:r>
              <a:rPr sz="2400" dirty="0">
                <a:latin typeface="Comic Sans MS"/>
                <a:cs typeface="Comic Sans MS"/>
              </a:rPr>
              <a:t> </a:t>
            </a:r>
            <a:r>
              <a:rPr sz="2400" spc="-15" dirty="0">
                <a:latin typeface="Comic Sans MS"/>
                <a:cs typeface="Comic Sans MS"/>
              </a:rPr>
              <a:t>s</a:t>
            </a:r>
            <a:r>
              <a:rPr sz="2400" dirty="0">
                <a:latin typeface="Comic Sans MS"/>
                <a:cs typeface="Comic Sans MS"/>
              </a:rPr>
              <a:t>hared</a:t>
            </a:r>
            <a:r>
              <a:rPr sz="2400" spc="-20" dirty="0">
                <a:latin typeface="Comic Sans MS"/>
                <a:cs typeface="Comic Sans MS"/>
              </a:rPr>
              <a:t> </a:t>
            </a:r>
            <a:r>
              <a:rPr sz="2400" spc="-5" dirty="0">
                <a:latin typeface="Comic Sans MS"/>
                <a:cs typeface="Comic Sans MS"/>
              </a:rPr>
              <a:t>resource</a:t>
            </a:r>
            <a:endParaRPr sz="2400">
              <a:latin typeface="Comic Sans MS"/>
              <a:cs typeface="Comic Sans MS"/>
            </a:endParaRPr>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10" dirty="0"/>
              <a:t>Th</a:t>
            </a:r>
            <a:r>
              <a:rPr spc="-5" dirty="0"/>
              <a:t>e</a:t>
            </a:r>
            <a:r>
              <a:rPr dirty="0"/>
              <a:t> </a:t>
            </a:r>
            <a:r>
              <a:rPr spc="-10" dirty="0"/>
              <a:t>pr</a:t>
            </a:r>
            <a:r>
              <a:rPr spc="-20" dirty="0"/>
              <a:t>o</a:t>
            </a:r>
            <a:r>
              <a:rPr spc="-10" dirty="0"/>
              <a:t>ducer</a:t>
            </a:r>
            <a:r>
              <a:rPr dirty="0"/>
              <a:t>-</a:t>
            </a:r>
            <a:r>
              <a:rPr spc="-5" dirty="0"/>
              <a:t>c</a:t>
            </a:r>
            <a:r>
              <a:rPr dirty="0"/>
              <a:t>o</a:t>
            </a:r>
            <a:r>
              <a:rPr spc="-5" dirty="0"/>
              <a:t>n</a:t>
            </a:r>
            <a:r>
              <a:rPr dirty="0"/>
              <a:t>s</a:t>
            </a:r>
            <a:r>
              <a:rPr spc="-5" dirty="0"/>
              <a:t>umer</a:t>
            </a:r>
            <a:r>
              <a:rPr spc="60" dirty="0"/>
              <a:t> </a:t>
            </a:r>
            <a:r>
              <a:rPr spc="-10" dirty="0"/>
              <a:t>pr</a:t>
            </a:r>
            <a:r>
              <a:rPr spc="-20" dirty="0"/>
              <a:t>o</a:t>
            </a:r>
            <a:r>
              <a:rPr spc="-10" dirty="0"/>
              <a:t>blem</a:t>
            </a:r>
          </a:p>
        </p:txBody>
      </p:sp>
      <p:sp>
        <p:nvSpPr>
          <p:cNvPr id="1497090" name="object 3"/>
          <p:cNvSpPr txBox="1">
            <a:spLocks noChangeArrowheads="1"/>
          </p:cNvSpPr>
          <p:nvPr/>
        </p:nvSpPr>
        <p:spPr bwMode="auto">
          <a:xfrm>
            <a:off x="377825" y="1092200"/>
            <a:ext cx="8353425" cy="442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Consider two types of looping processes:</a:t>
            </a:r>
          </a:p>
          <a:p>
            <a:pPr eaLnBrk="1" hangingPunct="1">
              <a:lnSpc>
                <a:spcPts val="2875"/>
              </a:lnSpc>
              <a:spcBef>
                <a:spcPts val="675"/>
              </a:spcBef>
              <a:buClr>
                <a:srgbClr val="8A0000"/>
              </a:buClr>
              <a:buSzPct val="76000"/>
              <a:buFont typeface="Wingdings" charset="0"/>
              <a:buChar char=""/>
            </a:pPr>
            <a:r>
              <a:rPr lang="en-US" sz="2500" i="1">
                <a:solidFill>
                  <a:srgbClr val="3333FF"/>
                </a:solidFill>
                <a:cs typeface="Arial" charset="0"/>
              </a:rPr>
              <a:t>Producer: </a:t>
            </a:r>
            <a:r>
              <a:rPr lang="en-US">
                <a:solidFill>
                  <a:srgbClr val="3333FF"/>
                </a:solidFill>
                <a:latin typeface="Comic Sans MS" charset="0"/>
                <a:cs typeface="Comic Sans MS" charset="0"/>
              </a:rPr>
              <a:t>At each loop iteration, produces a data item for consumption by a consumer</a:t>
            </a:r>
            <a:endParaRPr lang="en-US">
              <a:latin typeface="Comic Sans MS" charset="0"/>
              <a:cs typeface="Comic Sans MS" charset="0"/>
            </a:endParaRPr>
          </a:p>
          <a:p>
            <a:pPr eaLnBrk="1" hangingPunct="1">
              <a:lnSpc>
                <a:spcPts val="2988"/>
              </a:lnSpc>
              <a:spcBef>
                <a:spcPts val="375"/>
              </a:spcBef>
              <a:buClr>
                <a:srgbClr val="8A0000"/>
              </a:buClr>
              <a:buSzPct val="76000"/>
              <a:buFont typeface="Wingdings" charset="0"/>
              <a:buChar char=""/>
            </a:pPr>
            <a:r>
              <a:rPr lang="en-US" sz="2500" i="1">
                <a:solidFill>
                  <a:srgbClr val="3333FF"/>
                </a:solidFill>
                <a:cs typeface="Arial" charset="0"/>
              </a:rPr>
              <a:t>Consumer: </a:t>
            </a:r>
            <a:r>
              <a:rPr lang="en-US">
                <a:solidFill>
                  <a:srgbClr val="3333FF"/>
                </a:solidFill>
                <a:latin typeface="Comic Sans MS" charset="0"/>
                <a:cs typeface="Comic Sans MS" charset="0"/>
              </a:rPr>
              <a:t>At each loop iteration, consumes a data</a:t>
            </a:r>
            <a:endParaRPr lang="en-US">
              <a:latin typeface="Comic Sans MS" charset="0"/>
              <a:cs typeface="Comic Sans MS" charset="0"/>
            </a:endParaRPr>
          </a:p>
          <a:p>
            <a:pPr eaLnBrk="1" hangingPunct="1">
              <a:lnSpc>
                <a:spcPts val="2875"/>
              </a:lnSpc>
            </a:pPr>
            <a:r>
              <a:rPr lang="en-US">
                <a:solidFill>
                  <a:srgbClr val="3333FF"/>
                </a:solidFill>
                <a:latin typeface="Comic Sans MS" charset="0"/>
                <a:cs typeface="Comic Sans MS" charset="0"/>
              </a:rPr>
              <a:t>item produced by a producer</a:t>
            </a:r>
            <a:endParaRPr lang="en-US">
              <a:latin typeface="Comic Sans MS" charset="0"/>
              <a:cs typeface="Comic Sans MS" charset="0"/>
            </a:endParaRP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Producers and consumers communicate via a shared </a:t>
            </a:r>
            <a:r>
              <a:rPr lang="en-US">
                <a:solidFill>
                  <a:srgbClr val="8A0000"/>
                </a:solidFill>
                <a:latin typeface="Comic Sans MS" charset="0"/>
                <a:cs typeface="Comic Sans MS" charset="0"/>
              </a:rPr>
              <a:t>buffer </a:t>
            </a:r>
            <a:r>
              <a:rPr lang="en-US">
                <a:latin typeface="Comic Sans MS" charset="0"/>
                <a:cs typeface="Comic Sans MS" charset="0"/>
              </a:rPr>
              <a:t>(a generalized notion of bounded queue)</a:t>
            </a:r>
          </a:p>
          <a:p>
            <a:pPr eaLnBrk="1" hangingPunct="1">
              <a:spcBef>
                <a:spcPts val="13"/>
              </a:spcBef>
            </a:pPr>
            <a:endParaRPr lang="en-US" sz="3500">
              <a:latin typeface="Times New Roman" charset="0"/>
              <a:cs typeface="Times New Roman" charset="0"/>
            </a:endParaRPr>
          </a:p>
          <a:p>
            <a:pPr eaLnBrk="1" hangingPunct="1"/>
            <a:r>
              <a:rPr lang="en-US">
                <a:latin typeface="Comic Sans MS" charset="0"/>
                <a:cs typeface="Comic Sans MS" charset="0"/>
              </a:rPr>
              <a:t>Producers append data items to the back of the queue and consumers remove data items from the front</a:t>
            </a:r>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10" dirty="0"/>
              <a:t>Con</a:t>
            </a:r>
            <a:r>
              <a:rPr spc="-15" dirty="0"/>
              <a:t>d</a:t>
            </a:r>
            <a:r>
              <a:rPr spc="-10" dirty="0"/>
              <a:t>itio</a:t>
            </a:r>
            <a:r>
              <a:rPr spc="-5" dirty="0"/>
              <a:t>n</a:t>
            </a:r>
            <a:r>
              <a:rPr spc="30" dirty="0"/>
              <a:t> </a:t>
            </a:r>
            <a:r>
              <a:rPr spc="-5" dirty="0"/>
              <a:t>sy</a:t>
            </a:r>
            <a:r>
              <a:rPr spc="-20" dirty="0"/>
              <a:t>n</a:t>
            </a:r>
            <a:r>
              <a:rPr spc="-5" dirty="0"/>
              <a:t>c</a:t>
            </a:r>
            <a:r>
              <a:rPr spc="-20" dirty="0"/>
              <a:t>h</a:t>
            </a:r>
            <a:r>
              <a:rPr spc="-5" dirty="0"/>
              <a:t>roni</a:t>
            </a:r>
            <a:r>
              <a:rPr spc="-10" dirty="0"/>
              <a:t>zation</a:t>
            </a:r>
          </a:p>
        </p:txBody>
      </p:sp>
      <p:sp>
        <p:nvSpPr>
          <p:cNvPr id="1498114" name="object 3"/>
          <p:cNvSpPr txBox="1">
            <a:spLocks noChangeArrowheads="1"/>
          </p:cNvSpPr>
          <p:nvPr/>
        </p:nvSpPr>
        <p:spPr bwMode="auto">
          <a:xfrm>
            <a:off x="187325" y="1092200"/>
            <a:ext cx="8689975" cy="450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The producer-consumer problem requires that processes</a:t>
            </a:r>
          </a:p>
          <a:p>
            <a:pPr eaLnBrk="1" hangingPunct="1"/>
            <a:r>
              <a:rPr lang="en-US">
                <a:latin typeface="Comic Sans MS" charset="0"/>
                <a:cs typeface="Comic Sans MS" charset="0"/>
              </a:rPr>
              <a:t>access the buffer properly:</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Consumers must wait if the buffer is empty</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Producers must wait if the buffer is full</a:t>
            </a:r>
            <a:endParaRPr lang="en-US">
              <a:latin typeface="Comic Sans MS" charset="0"/>
              <a:cs typeface="Comic Sans MS" charset="0"/>
            </a:endParaRPr>
          </a:p>
          <a:p>
            <a:pPr eaLnBrk="1" hangingPunct="1">
              <a:spcBef>
                <a:spcPts val="50"/>
              </a:spcBef>
              <a:buClr>
                <a:srgbClr val="8A0000"/>
              </a:buClr>
              <a:buFont typeface="Wingdings" charset="0"/>
              <a:buChar char=""/>
            </a:pPr>
            <a:endParaRPr lang="en-US" sz="3500">
              <a:latin typeface="Times New Roman" charset="0"/>
              <a:cs typeface="Times New Roman" charset="0"/>
            </a:endParaRPr>
          </a:p>
          <a:p>
            <a:pPr eaLnBrk="1" hangingPunct="1">
              <a:lnSpc>
                <a:spcPts val="2875"/>
              </a:lnSpc>
            </a:pPr>
            <a:r>
              <a:rPr lang="en-US" sz="2500" i="1">
                <a:cs typeface="Arial" charset="0"/>
              </a:rPr>
              <a:t>Condition synchronization </a:t>
            </a:r>
            <a:r>
              <a:rPr lang="en-US">
                <a:latin typeface="Comic Sans MS" charset="0"/>
                <a:cs typeface="Comic Sans MS" charset="0"/>
              </a:rPr>
              <a:t>is a form of synchronization where processes are delayed until a condition holds</a:t>
            </a:r>
          </a:p>
          <a:p>
            <a:pPr eaLnBrk="1" hangingPunct="1">
              <a:spcBef>
                <a:spcPts val="475"/>
              </a:spcBef>
            </a:pPr>
            <a:r>
              <a:rPr lang="en-US">
                <a:latin typeface="Comic Sans MS" charset="0"/>
                <a:cs typeface="Comic Sans MS" charset="0"/>
              </a:rPr>
              <a:t>In producer-consumer we use two forms of synchronization:</a:t>
            </a: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Mutual exclusion: to prevent races on the buffer</a:t>
            </a:r>
            <a:endParaRPr lang="en-US">
              <a:latin typeface="Comic Sans MS" charset="0"/>
              <a:cs typeface="Comic Sans MS" charset="0"/>
            </a:endParaRPr>
          </a:p>
          <a:p>
            <a:pPr eaLnBrk="1" hangingPunct="1">
              <a:spcBef>
                <a:spcPts val="575"/>
              </a:spcBef>
              <a:buClr>
                <a:srgbClr val="8A0000"/>
              </a:buClr>
              <a:buSzPct val="79000"/>
              <a:buFont typeface="Wingdings" charset="0"/>
              <a:buChar char=""/>
            </a:pPr>
            <a:r>
              <a:rPr lang="en-US">
                <a:solidFill>
                  <a:srgbClr val="3333FF"/>
                </a:solidFill>
                <a:latin typeface="Comic Sans MS" charset="0"/>
                <a:cs typeface="Comic Sans MS" charset="0"/>
              </a:rPr>
              <a:t>Condition synchronization: to prevent improper access to the buffer</a:t>
            </a:r>
            <a:endParaRPr lang="en-US">
              <a:latin typeface="Comic Sans MS" charset="0"/>
              <a:cs typeface="Comic Sans MS" charset="0"/>
            </a:endParaRPr>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lIns="0" tIns="0" rIns="0" bIns="0" rtlCol="0">
            <a:spAutoFit/>
          </a:bodyPr>
          <a:lstStyle/>
          <a:p>
            <a:pPr marL="90170">
              <a:defRPr/>
            </a:pPr>
            <a:r>
              <a:rPr spc="-10" dirty="0"/>
              <a:t>Th</a:t>
            </a:r>
            <a:r>
              <a:rPr spc="-5" dirty="0"/>
              <a:t>e</a:t>
            </a:r>
            <a:r>
              <a:rPr dirty="0"/>
              <a:t> </a:t>
            </a:r>
            <a:r>
              <a:rPr spc="-10" dirty="0"/>
              <a:t>pr</a:t>
            </a:r>
            <a:r>
              <a:rPr spc="-20" dirty="0"/>
              <a:t>o</a:t>
            </a:r>
            <a:r>
              <a:rPr spc="-10" dirty="0"/>
              <a:t>ble</a:t>
            </a:r>
            <a:r>
              <a:rPr spc="-5" dirty="0"/>
              <a:t>m</a:t>
            </a:r>
            <a:r>
              <a:rPr spc="35" dirty="0"/>
              <a:t> </a:t>
            </a:r>
            <a:r>
              <a:rPr spc="-5" dirty="0"/>
              <a:t>of</a:t>
            </a:r>
            <a:r>
              <a:rPr spc="15" dirty="0"/>
              <a:t> </a:t>
            </a:r>
            <a:r>
              <a:rPr spc="-10" dirty="0"/>
              <a:t>deadlo</a:t>
            </a:r>
            <a:r>
              <a:rPr spc="-15" dirty="0"/>
              <a:t>c</a:t>
            </a:r>
            <a:r>
              <a:rPr spc="-5" dirty="0"/>
              <a:t>k</a:t>
            </a:r>
          </a:p>
        </p:txBody>
      </p:sp>
      <p:sp>
        <p:nvSpPr>
          <p:cNvPr id="3" name="object 3"/>
          <p:cNvSpPr txBox="1"/>
          <p:nvPr/>
        </p:nvSpPr>
        <p:spPr>
          <a:xfrm>
            <a:off x="377825" y="1092200"/>
            <a:ext cx="7724775" cy="1574800"/>
          </a:xfrm>
          <a:prstGeom prst="rect">
            <a:avLst/>
          </a:prstGeom>
        </p:spPr>
        <p:txBody>
          <a:bodyPr lIns="0" tIns="0" rIns="0" bIns="0">
            <a:spAutoFit/>
          </a:bodyPr>
          <a:lstStyle/>
          <a:p>
            <a:pPr marL="12700">
              <a:defRPr/>
            </a:pPr>
            <a:r>
              <a:rPr sz="2400" dirty="0">
                <a:latin typeface="Comic Sans MS"/>
                <a:cs typeface="Comic Sans MS"/>
              </a:rPr>
              <a:t>The</a:t>
            </a:r>
            <a:r>
              <a:rPr sz="2400" spc="-5" dirty="0">
                <a:latin typeface="Comic Sans MS"/>
                <a:cs typeface="Comic Sans MS"/>
              </a:rPr>
              <a:t> </a:t>
            </a:r>
            <a:r>
              <a:rPr sz="2400" dirty="0">
                <a:latin typeface="Comic Sans MS"/>
                <a:cs typeface="Comic Sans MS"/>
              </a:rPr>
              <a:t>ability</a:t>
            </a:r>
            <a:r>
              <a:rPr sz="2400" spc="-10" dirty="0">
                <a:latin typeface="Comic Sans MS"/>
                <a:cs typeface="Comic Sans MS"/>
              </a:rPr>
              <a:t> t</a:t>
            </a:r>
            <a:r>
              <a:rPr sz="2400" dirty="0">
                <a:latin typeface="Comic Sans MS"/>
                <a:cs typeface="Comic Sans MS"/>
              </a:rPr>
              <a:t>o</a:t>
            </a:r>
            <a:r>
              <a:rPr sz="2400" spc="-15" dirty="0">
                <a:latin typeface="Comic Sans MS"/>
                <a:cs typeface="Comic Sans MS"/>
              </a:rPr>
              <a:t> </a:t>
            </a:r>
            <a:r>
              <a:rPr sz="2400" dirty="0">
                <a:latin typeface="Comic Sans MS"/>
                <a:cs typeface="Comic Sans MS"/>
              </a:rPr>
              <a:t>hold</a:t>
            </a:r>
            <a:r>
              <a:rPr sz="2400" spc="-5" dirty="0">
                <a:latin typeface="Comic Sans MS"/>
                <a:cs typeface="Comic Sans MS"/>
              </a:rPr>
              <a:t> resour</a:t>
            </a:r>
            <a:r>
              <a:rPr sz="2400" dirty="0">
                <a:latin typeface="Comic Sans MS"/>
                <a:cs typeface="Comic Sans MS"/>
              </a:rPr>
              <a:t>ces</a:t>
            </a:r>
            <a:r>
              <a:rPr sz="2400" spc="-25" dirty="0">
                <a:latin typeface="Comic Sans MS"/>
                <a:cs typeface="Comic Sans MS"/>
              </a:rPr>
              <a:t> </a:t>
            </a:r>
            <a:r>
              <a:rPr sz="2400" dirty="0">
                <a:latin typeface="Comic Sans MS"/>
                <a:cs typeface="Comic Sans MS"/>
              </a:rPr>
              <a:t>exclu</a:t>
            </a:r>
            <a:r>
              <a:rPr sz="2400" spc="-10" dirty="0">
                <a:latin typeface="Comic Sans MS"/>
                <a:cs typeface="Comic Sans MS"/>
              </a:rPr>
              <a:t>s</a:t>
            </a:r>
            <a:r>
              <a:rPr sz="2400" spc="-5" dirty="0">
                <a:latin typeface="Comic Sans MS"/>
                <a:cs typeface="Comic Sans MS"/>
              </a:rPr>
              <a:t>ivel</a:t>
            </a:r>
            <a:r>
              <a:rPr sz="2400" dirty="0">
                <a:latin typeface="Comic Sans MS"/>
                <a:cs typeface="Comic Sans MS"/>
              </a:rPr>
              <a:t>y</a:t>
            </a:r>
            <a:r>
              <a:rPr sz="2400" spc="-10" dirty="0">
                <a:latin typeface="Comic Sans MS"/>
                <a:cs typeface="Comic Sans MS"/>
              </a:rPr>
              <a:t> </a:t>
            </a:r>
            <a:r>
              <a:rPr sz="2400" spc="-5" dirty="0">
                <a:latin typeface="Comic Sans MS"/>
                <a:cs typeface="Comic Sans MS"/>
              </a:rPr>
              <a:t>i</a:t>
            </a:r>
            <a:r>
              <a:rPr sz="2400" dirty="0">
                <a:latin typeface="Comic Sans MS"/>
                <a:cs typeface="Comic Sans MS"/>
              </a:rPr>
              <a:t>s</a:t>
            </a:r>
            <a:r>
              <a:rPr sz="2400" spc="-15" dirty="0">
                <a:latin typeface="Comic Sans MS"/>
                <a:cs typeface="Comic Sans MS"/>
              </a:rPr>
              <a:t> </a:t>
            </a:r>
            <a:r>
              <a:rPr sz="2400" dirty="0">
                <a:latin typeface="Comic Sans MS"/>
                <a:cs typeface="Comic Sans MS"/>
              </a:rPr>
              <a:t>cen</a:t>
            </a:r>
            <a:r>
              <a:rPr sz="2400" spc="-5" dirty="0">
                <a:latin typeface="Comic Sans MS"/>
                <a:cs typeface="Comic Sans MS"/>
              </a:rPr>
              <a:t>tr</a:t>
            </a:r>
            <a:r>
              <a:rPr sz="2400" spc="-10" dirty="0">
                <a:latin typeface="Comic Sans MS"/>
                <a:cs typeface="Comic Sans MS"/>
              </a:rPr>
              <a:t>a</a:t>
            </a:r>
            <a:r>
              <a:rPr sz="2400" dirty="0">
                <a:latin typeface="Comic Sans MS"/>
                <a:cs typeface="Comic Sans MS"/>
              </a:rPr>
              <a:t>l</a:t>
            </a:r>
            <a:r>
              <a:rPr sz="2400" spc="-10" dirty="0">
                <a:latin typeface="Comic Sans MS"/>
                <a:cs typeface="Comic Sans MS"/>
              </a:rPr>
              <a:t> </a:t>
            </a:r>
            <a:r>
              <a:rPr sz="2400" spc="-5" dirty="0">
                <a:latin typeface="Comic Sans MS"/>
                <a:cs typeface="Comic Sans MS"/>
              </a:rPr>
              <a:t>to</a:t>
            </a:r>
            <a:endParaRPr sz="2400">
              <a:latin typeface="Comic Sans MS"/>
              <a:cs typeface="Comic Sans MS"/>
            </a:endParaRPr>
          </a:p>
          <a:p>
            <a:pPr marL="12700">
              <a:defRPr/>
            </a:pPr>
            <a:r>
              <a:rPr sz="2400" dirty="0">
                <a:latin typeface="Comic Sans MS"/>
                <a:cs typeface="Comic Sans MS"/>
              </a:rPr>
              <a:t>provi</a:t>
            </a:r>
            <a:r>
              <a:rPr sz="2400" spc="-15" dirty="0">
                <a:latin typeface="Comic Sans MS"/>
                <a:cs typeface="Comic Sans MS"/>
              </a:rPr>
              <a:t>d</a:t>
            </a:r>
            <a:r>
              <a:rPr sz="2400" spc="-5" dirty="0">
                <a:latin typeface="Comic Sans MS"/>
                <a:cs typeface="Comic Sans MS"/>
              </a:rPr>
              <a:t>in</a:t>
            </a:r>
            <a:r>
              <a:rPr sz="2400" dirty="0">
                <a:latin typeface="Comic Sans MS"/>
                <a:cs typeface="Comic Sans MS"/>
              </a:rPr>
              <a:t>g</a:t>
            </a:r>
            <a:r>
              <a:rPr sz="2400" spc="15" dirty="0">
                <a:latin typeface="Comic Sans MS"/>
                <a:cs typeface="Comic Sans MS"/>
              </a:rPr>
              <a:t> </a:t>
            </a:r>
            <a:r>
              <a:rPr sz="2400" spc="-5" dirty="0">
                <a:latin typeface="Comic Sans MS"/>
                <a:cs typeface="Comic Sans MS"/>
              </a:rPr>
              <a:t>process</a:t>
            </a:r>
            <a:r>
              <a:rPr sz="2400" spc="-25" dirty="0">
                <a:latin typeface="Comic Sans MS"/>
                <a:cs typeface="Comic Sans MS"/>
              </a:rPr>
              <a:t> </a:t>
            </a:r>
            <a:r>
              <a:rPr sz="2400" spc="-5" dirty="0">
                <a:latin typeface="Comic Sans MS"/>
                <a:cs typeface="Comic Sans MS"/>
              </a:rPr>
              <a:t>s</a:t>
            </a:r>
            <a:r>
              <a:rPr sz="2400" spc="-15" dirty="0">
                <a:latin typeface="Comic Sans MS"/>
                <a:cs typeface="Comic Sans MS"/>
              </a:rPr>
              <a:t>y</a:t>
            </a:r>
            <a:r>
              <a:rPr sz="2400" spc="-5" dirty="0">
                <a:latin typeface="Comic Sans MS"/>
                <a:cs typeface="Comic Sans MS"/>
              </a:rPr>
              <a:t>n</a:t>
            </a:r>
            <a:r>
              <a:rPr sz="2400" spc="5" dirty="0">
                <a:latin typeface="Comic Sans MS"/>
                <a:cs typeface="Comic Sans MS"/>
              </a:rPr>
              <a:t>c</a:t>
            </a:r>
            <a:r>
              <a:rPr sz="2400" dirty="0">
                <a:latin typeface="Comic Sans MS"/>
                <a:cs typeface="Comic Sans MS"/>
              </a:rPr>
              <a:t>h</a:t>
            </a:r>
            <a:r>
              <a:rPr sz="2400" spc="-5" dirty="0">
                <a:latin typeface="Comic Sans MS"/>
                <a:cs typeface="Comic Sans MS"/>
              </a:rPr>
              <a:t>ronizatio</a:t>
            </a:r>
            <a:r>
              <a:rPr sz="2400" dirty="0">
                <a:latin typeface="Comic Sans MS"/>
                <a:cs typeface="Comic Sans MS"/>
              </a:rPr>
              <a:t>n</a:t>
            </a:r>
            <a:r>
              <a:rPr sz="2400" spc="15" dirty="0">
                <a:latin typeface="Comic Sans MS"/>
                <a:cs typeface="Comic Sans MS"/>
              </a:rPr>
              <a:t> </a:t>
            </a:r>
            <a:r>
              <a:rPr sz="2400" spc="5" dirty="0">
                <a:latin typeface="Comic Sans MS"/>
                <a:cs typeface="Comic Sans MS"/>
              </a:rPr>
              <a:t>f</a:t>
            </a:r>
            <a:r>
              <a:rPr sz="2400" dirty="0">
                <a:latin typeface="Comic Sans MS"/>
                <a:cs typeface="Comic Sans MS"/>
              </a:rPr>
              <a:t>or</a:t>
            </a:r>
            <a:r>
              <a:rPr sz="2400" spc="-15" dirty="0">
                <a:latin typeface="Comic Sans MS"/>
                <a:cs typeface="Comic Sans MS"/>
              </a:rPr>
              <a:t> </a:t>
            </a:r>
            <a:r>
              <a:rPr sz="2400" spc="-5" dirty="0">
                <a:latin typeface="Comic Sans MS"/>
                <a:cs typeface="Comic Sans MS"/>
              </a:rPr>
              <a:t>resourc</a:t>
            </a:r>
            <a:r>
              <a:rPr sz="2400" dirty="0">
                <a:latin typeface="Comic Sans MS"/>
                <a:cs typeface="Comic Sans MS"/>
              </a:rPr>
              <a:t>e</a:t>
            </a:r>
            <a:r>
              <a:rPr sz="2400" spc="25" dirty="0">
                <a:latin typeface="Comic Sans MS"/>
                <a:cs typeface="Comic Sans MS"/>
              </a:rPr>
              <a:t> </a:t>
            </a:r>
            <a:r>
              <a:rPr sz="2400" spc="-5" dirty="0">
                <a:latin typeface="Comic Sans MS"/>
                <a:cs typeface="Comic Sans MS"/>
              </a:rPr>
              <a:t>access</a:t>
            </a:r>
            <a:endParaRPr sz="2400">
              <a:latin typeface="Comic Sans MS"/>
              <a:cs typeface="Comic Sans MS"/>
            </a:endParaRPr>
          </a:p>
          <a:p>
            <a:pPr>
              <a:spcBef>
                <a:spcPts val="7"/>
              </a:spcBef>
              <a:defRPr/>
            </a:pPr>
            <a:endParaRPr sz="3500">
              <a:latin typeface="Times New Roman"/>
              <a:cs typeface="Times New Roman"/>
            </a:endParaRPr>
          </a:p>
          <a:p>
            <a:pPr marL="12700">
              <a:defRPr/>
            </a:pPr>
            <a:r>
              <a:rPr sz="2400" dirty="0">
                <a:latin typeface="Comic Sans MS"/>
                <a:cs typeface="Comic Sans MS"/>
              </a:rPr>
              <a:t>Unfortunatel</a:t>
            </a:r>
            <a:r>
              <a:rPr sz="2400" spc="-5" dirty="0">
                <a:latin typeface="Comic Sans MS"/>
                <a:cs typeface="Comic Sans MS"/>
              </a:rPr>
              <a:t>y,</a:t>
            </a:r>
            <a:r>
              <a:rPr sz="2400" dirty="0">
                <a:latin typeface="Comic Sans MS"/>
                <a:cs typeface="Comic Sans MS"/>
              </a:rPr>
              <a:t> </a:t>
            </a:r>
            <a:r>
              <a:rPr sz="2400" spc="-5" dirty="0">
                <a:latin typeface="Comic Sans MS"/>
                <a:cs typeface="Comic Sans MS"/>
              </a:rPr>
              <a:t>i</a:t>
            </a:r>
            <a:r>
              <a:rPr sz="2400" dirty="0">
                <a:latin typeface="Comic Sans MS"/>
                <a:cs typeface="Comic Sans MS"/>
              </a:rPr>
              <a:t>t</a:t>
            </a:r>
            <a:r>
              <a:rPr sz="2400" spc="-15" dirty="0">
                <a:latin typeface="Comic Sans MS"/>
                <a:cs typeface="Comic Sans MS"/>
              </a:rPr>
              <a:t> </a:t>
            </a:r>
            <a:r>
              <a:rPr sz="2400" dirty="0">
                <a:latin typeface="Comic Sans MS"/>
                <a:cs typeface="Comic Sans MS"/>
              </a:rPr>
              <a:t>b</a:t>
            </a:r>
            <a:r>
              <a:rPr sz="2400" spc="-5" dirty="0">
                <a:latin typeface="Comic Sans MS"/>
                <a:cs typeface="Comic Sans MS"/>
              </a:rPr>
              <a:t>ring</a:t>
            </a:r>
            <a:r>
              <a:rPr sz="2400" dirty="0">
                <a:latin typeface="Comic Sans MS"/>
                <a:cs typeface="Comic Sans MS"/>
              </a:rPr>
              <a:t>s</a:t>
            </a:r>
            <a:r>
              <a:rPr sz="2400" spc="-5" dirty="0">
                <a:latin typeface="Comic Sans MS"/>
                <a:cs typeface="Comic Sans MS"/>
              </a:rPr>
              <a:t> </a:t>
            </a:r>
            <a:r>
              <a:rPr sz="2400" dirty="0">
                <a:latin typeface="Comic Sans MS"/>
                <a:cs typeface="Comic Sans MS"/>
              </a:rPr>
              <a:t>about</a:t>
            </a:r>
            <a:r>
              <a:rPr sz="2400" spc="-10" dirty="0">
                <a:latin typeface="Comic Sans MS"/>
                <a:cs typeface="Comic Sans MS"/>
              </a:rPr>
              <a:t> </a:t>
            </a:r>
            <a:r>
              <a:rPr sz="2400" spc="-5" dirty="0">
                <a:latin typeface="Comic Sans MS"/>
                <a:cs typeface="Comic Sans MS"/>
              </a:rPr>
              <a:t>oth</a:t>
            </a:r>
            <a:r>
              <a:rPr sz="2400" dirty="0">
                <a:latin typeface="Comic Sans MS"/>
                <a:cs typeface="Comic Sans MS"/>
              </a:rPr>
              <a:t>er</a:t>
            </a:r>
            <a:r>
              <a:rPr sz="2400" spc="-25" dirty="0">
                <a:latin typeface="Comic Sans MS"/>
                <a:cs typeface="Comic Sans MS"/>
              </a:rPr>
              <a:t> </a:t>
            </a:r>
            <a:r>
              <a:rPr sz="2400" dirty="0">
                <a:latin typeface="Comic Sans MS"/>
                <a:cs typeface="Comic Sans MS"/>
              </a:rPr>
              <a:t>probl</a:t>
            </a:r>
            <a:r>
              <a:rPr sz="2400" spc="-5" dirty="0">
                <a:latin typeface="Comic Sans MS"/>
                <a:cs typeface="Comic Sans MS"/>
              </a:rPr>
              <a:t>ems!</a:t>
            </a:r>
            <a:endParaRPr sz="2400">
              <a:latin typeface="Comic Sans MS"/>
              <a:cs typeface="Comic Sans MS"/>
            </a:endParaRPr>
          </a:p>
        </p:txBody>
      </p:sp>
      <p:sp>
        <p:nvSpPr>
          <p:cNvPr id="1502211" name="object 4"/>
          <p:cNvSpPr txBox="1">
            <a:spLocks noChangeArrowheads="1"/>
          </p:cNvSpPr>
          <p:nvPr/>
        </p:nvSpPr>
        <p:spPr bwMode="auto">
          <a:xfrm>
            <a:off x="377825" y="3640138"/>
            <a:ext cx="7959725" cy="1441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marL="12700"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r>
              <a:rPr lang="en-US">
                <a:latin typeface="Comic Sans MS" charset="0"/>
                <a:cs typeface="Comic Sans MS" charset="0"/>
              </a:rPr>
              <a:t>A </a:t>
            </a:r>
            <a:r>
              <a:rPr lang="en-US" sz="2500" i="1">
                <a:cs typeface="Arial" charset="0"/>
              </a:rPr>
              <a:t>deadlock </a:t>
            </a:r>
            <a:r>
              <a:rPr lang="en-US">
                <a:latin typeface="Comic Sans MS" charset="0"/>
                <a:cs typeface="Comic Sans MS" charset="0"/>
              </a:rPr>
              <a:t>is the situation where a group of processes blocks forever because each of the processes is waiting for resources which are held by another process in the group</a:t>
            </a:r>
          </a:p>
        </p:txBody>
      </p:sp>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rtlCol="0">
            <a:spAutoFit/>
          </a:bodyPr>
          <a:lstStyle/>
          <a:p>
            <a:pPr marL="90170">
              <a:defRPr/>
            </a:pPr>
            <a:r>
              <a:rPr spc="-5" dirty="0"/>
              <a:t>Dining </a:t>
            </a:r>
            <a:r>
              <a:rPr spc="-10" dirty="0"/>
              <a:t>phil</a:t>
            </a:r>
            <a:r>
              <a:rPr spc="-15" dirty="0"/>
              <a:t>o</a:t>
            </a:r>
            <a:r>
              <a:rPr spc="-5" dirty="0"/>
              <a:t>s</a:t>
            </a:r>
            <a:r>
              <a:rPr spc="-20" dirty="0"/>
              <a:t>o</a:t>
            </a:r>
            <a:r>
              <a:rPr spc="-10" dirty="0"/>
              <a:t>phers</a:t>
            </a:r>
          </a:p>
        </p:txBody>
      </p:sp>
      <p:sp>
        <p:nvSpPr>
          <p:cNvPr id="47" name="object 47"/>
          <p:cNvSpPr>
            <a:spLocks noGrp="1"/>
          </p:cNvSpPr>
          <p:nvPr>
            <p:ph type="sldNum" sz="quarter" idx="12"/>
          </p:nvPr>
        </p:nvSpPr>
        <p:spPr/>
        <p:txBody>
          <a:bodyPr rtlCol="0">
            <a:spAutoFit/>
          </a:bodyPr>
          <a:lstStyle/>
          <a:p>
            <a:pPr marL="25400">
              <a:defRPr/>
            </a:pPr>
            <a:fld id="{3E85B544-BD30-E04C-AF22-FF1E4CCD049A}" type="slidenum">
              <a:rPr spc="-270"/>
              <a:pPr marL="25400">
                <a:defRPr/>
              </a:pPr>
              <a:t>759</a:t>
            </a:fld>
            <a:endParaRPr spc="-270"/>
          </a:p>
        </p:txBody>
      </p:sp>
      <p:sp>
        <p:nvSpPr>
          <p:cNvPr id="1504259" name="object 3"/>
          <p:cNvSpPr>
            <a:spLocks/>
          </p:cNvSpPr>
          <p:nvPr/>
        </p:nvSpPr>
        <p:spPr bwMode="auto">
          <a:xfrm>
            <a:off x="2976563" y="1751013"/>
            <a:ext cx="3043237" cy="3041650"/>
          </a:xfrm>
          <a:custGeom>
            <a:avLst/>
            <a:gdLst>
              <a:gd name="T0" fmla="*/ 1342178 w 3042920"/>
              <a:gd name="T1" fmla="*/ 13540 h 3041015"/>
              <a:gd name="T2" fmla="*/ 1064277 w 3042920"/>
              <a:gd name="T3" fmla="*/ 74562 h 3041015"/>
              <a:gd name="T4" fmla="*/ 799922 w 3042920"/>
              <a:gd name="T5" fmla="*/ 182971 h 3041015"/>
              <a:gd name="T6" fmla="*/ 562666 w 3042920"/>
              <a:gd name="T7" fmla="*/ 338774 h 3041015"/>
              <a:gd name="T8" fmla="*/ 359273 w 3042920"/>
              <a:gd name="T9" fmla="*/ 542145 h 3041015"/>
              <a:gd name="T10" fmla="*/ 196615 w 3042920"/>
              <a:gd name="T11" fmla="*/ 772508 h 3041015"/>
              <a:gd name="T12" fmla="*/ 81372 w 3042920"/>
              <a:gd name="T13" fmla="*/ 1036810 h 3041015"/>
              <a:gd name="T14" fmla="*/ 13546 w 3042920"/>
              <a:gd name="T15" fmla="*/ 1314654 h 3041015"/>
              <a:gd name="T16" fmla="*/ 0 w 3042920"/>
              <a:gd name="T17" fmla="*/ 1599269 h 3041015"/>
              <a:gd name="T18" fmla="*/ 40731 w 3042920"/>
              <a:gd name="T19" fmla="*/ 1877112 h 3041015"/>
              <a:gd name="T20" fmla="*/ 135563 w 3042920"/>
              <a:gd name="T21" fmla="*/ 2148183 h 3041015"/>
              <a:gd name="T22" fmla="*/ 271216 w 3042920"/>
              <a:gd name="T23" fmla="*/ 2398948 h 3041015"/>
              <a:gd name="T24" fmla="*/ 460969 w 3042920"/>
              <a:gd name="T25" fmla="*/ 2615770 h 3041015"/>
              <a:gd name="T26" fmla="*/ 677908 w 3042920"/>
              <a:gd name="T27" fmla="*/ 2791973 h 3041015"/>
              <a:gd name="T28" fmla="*/ 935486 w 3042920"/>
              <a:gd name="T29" fmla="*/ 2927464 h 3041015"/>
              <a:gd name="T30" fmla="*/ 1206615 w 3042920"/>
              <a:gd name="T31" fmla="*/ 3008795 h 3041015"/>
              <a:gd name="T32" fmla="*/ 1491287 w 3042920"/>
              <a:gd name="T33" fmla="*/ 3042645 h 3041015"/>
              <a:gd name="T34" fmla="*/ 1776053 w 3042920"/>
              <a:gd name="T35" fmla="*/ 3022335 h 3041015"/>
              <a:gd name="T36" fmla="*/ 2047179 w 3042920"/>
              <a:gd name="T37" fmla="*/ 2954545 h 3041015"/>
              <a:gd name="T38" fmla="*/ 2304759 w 3042920"/>
              <a:gd name="T39" fmla="*/ 2825823 h 3041015"/>
              <a:gd name="T40" fmla="*/ 2535244 w 3042920"/>
              <a:gd name="T41" fmla="*/ 2656390 h 3041015"/>
              <a:gd name="T42" fmla="*/ 2731771 w 3042920"/>
              <a:gd name="T43" fmla="*/ 2453108 h 3041015"/>
              <a:gd name="T44" fmla="*/ 2880881 w 3042920"/>
              <a:gd name="T45" fmla="*/ 2209115 h 3041015"/>
              <a:gd name="T46" fmla="*/ 2989349 w 3042920"/>
              <a:gd name="T47" fmla="*/ 1944902 h 3041015"/>
              <a:gd name="T48" fmla="*/ 3036855 w 3042920"/>
              <a:gd name="T49" fmla="*/ 1667059 h 3041015"/>
              <a:gd name="T50" fmla="*/ 3036855 w 3042920"/>
              <a:gd name="T51" fmla="*/ 1375675 h 3041015"/>
              <a:gd name="T52" fmla="*/ 2989349 w 3042920"/>
              <a:gd name="T53" fmla="*/ 1097832 h 3041015"/>
              <a:gd name="T54" fmla="*/ 2880881 w 3042920"/>
              <a:gd name="T55" fmla="*/ 833529 h 3041015"/>
              <a:gd name="T56" fmla="*/ 2731771 w 3042920"/>
              <a:gd name="T57" fmla="*/ 589536 h 3041015"/>
              <a:gd name="T58" fmla="*/ 2535244 w 3042920"/>
              <a:gd name="T59" fmla="*/ 386255 h 3041015"/>
              <a:gd name="T60" fmla="*/ 2304759 w 3042920"/>
              <a:gd name="T61" fmla="*/ 216821 h 3041015"/>
              <a:gd name="T62" fmla="*/ 2047179 w 3042920"/>
              <a:gd name="T63" fmla="*/ 94871 h 3041015"/>
              <a:gd name="T64" fmla="*/ 1769278 w 3042920"/>
              <a:gd name="T65" fmla="*/ 20309 h 3041015"/>
              <a:gd name="T66" fmla="*/ 1484516 w 3042920"/>
              <a:gd name="T67" fmla="*/ 0 h 304101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042920" h="3041015">
                <a:moveTo>
                  <a:pt x="1484051" y="0"/>
                </a:moveTo>
                <a:lnTo>
                  <a:pt x="1341758" y="13531"/>
                </a:lnTo>
                <a:lnTo>
                  <a:pt x="1199465" y="33829"/>
                </a:lnTo>
                <a:lnTo>
                  <a:pt x="1063944" y="74514"/>
                </a:lnTo>
                <a:lnTo>
                  <a:pt x="928423" y="121874"/>
                </a:lnTo>
                <a:lnTo>
                  <a:pt x="799673" y="182857"/>
                </a:lnTo>
                <a:lnTo>
                  <a:pt x="677695" y="257281"/>
                </a:lnTo>
                <a:lnTo>
                  <a:pt x="562489" y="338561"/>
                </a:lnTo>
                <a:lnTo>
                  <a:pt x="454054" y="433373"/>
                </a:lnTo>
                <a:lnTo>
                  <a:pt x="359162" y="541806"/>
                </a:lnTo>
                <a:lnTo>
                  <a:pt x="271132" y="650150"/>
                </a:lnTo>
                <a:lnTo>
                  <a:pt x="196555" y="772025"/>
                </a:lnTo>
                <a:lnTo>
                  <a:pt x="128749" y="900666"/>
                </a:lnTo>
                <a:lnTo>
                  <a:pt x="81348" y="1036162"/>
                </a:lnTo>
                <a:lnTo>
                  <a:pt x="40719" y="1171569"/>
                </a:lnTo>
                <a:lnTo>
                  <a:pt x="13543" y="1313832"/>
                </a:lnTo>
                <a:lnTo>
                  <a:pt x="0" y="1456004"/>
                </a:lnTo>
                <a:lnTo>
                  <a:pt x="0" y="1598267"/>
                </a:lnTo>
                <a:lnTo>
                  <a:pt x="13543" y="1740439"/>
                </a:lnTo>
                <a:lnTo>
                  <a:pt x="40719" y="1875936"/>
                </a:lnTo>
                <a:lnTo>
                  <a:pt x="81348" y="2011343"/>
                </a:lnTo>
                <a:lnTo>
                  <a:pt x="135521" y="2146839"/>
                </a:lnTo>
                <a:lnTo>
                  <a:pt x="196555" y="2275480"/>
                </a:lnTo>
                <a:lnTo>
                  <a:pt x="271132" y="2397445"/>
                </a:lnTo>
                <a:lnTo>
                  <a:pt x="359162" y="2505789"/>
                </a:lnTo>
                <a:lnTo>
                  <a:pt x="460825" y="2614132"/>
                </a:lnTo>
                <a:lnTo>
                  <a:pt x="562489" y="2708944"/>
                </a:lnTo>
                <a:lnTo>
                  <a:pt x="677695" y="2790224"/>
                </a:lnTo>
                <a:lnTo>
                  <a:pt x="806445" y="2864738"/>
                </a:lnTo>
                <a:lnTo>
                  <a:pt x="935195" y="2925631"/>
                </a:lnTo>
                <a:lnTo>
                  <a:pt x="1063944" y="2973082"/>
                </a:lnTo>
                <a:lnTo>
                  <a:pt x="1206237" y="3006911"/>
                </a:lnTo>
                <a:lnTo>
                  <a:pt x="1348529" y="3033974"/>
                </a:lnTo>
                <a:lnTo>
                  <a:pt x="1490822" y="3040740"/>
                </a:lnTo>
                <a:lnTo>
                  <a:pt x="1633115" y="3040740"/>
                </a:lnTo>
                <a:lnTo>
                  <a:pt x="1775498" y="3020442"/>
                </a:lnTo>
                <a:lnTo>
                  <a:pt x="1911019" y="2993379"/>
                </a:lnTo>
                <a:lnTo>
                  <a:pt x="2046540" y="2952694"/>
                </a:lnTo>
                <a:lnTo>
                  <a:pt x="2182061" y="2891801"/>
                </a:lnTo>
                <a:lnTo>
                  <a:pt x="2304039" y="2824053"/>
                </a:lnTo>
                <a:lnTo>
                  <a:pt x="2426017" y="2749539"/>
                </a:lnTo>
                <a:lnTo>
                  <a:pt x="2534452" y="2654727"/>
                </a:lnTo>
                <a:lnTo>
                  <a:pt x="2636025" y="2559915"/>
                </a:lnTo>
                <a:lnTo>
                  <a:pt x="2730917" y="2451572"/>
                </a:lnTo>
                <a:lnTo>
                  <a:pt x="2812266" y="2329697"/>
                </a:lnTo>
                <a:lnTo>
                  <a:pt x="2879981" y="2207732"/>
                </a:lnTo>
                <a:lnTo>
                  <a:pt x="2941016" y="2079091"/>
                </a:lnTo>
                <a:lnTo>
                  <a:pt x="2988416" y="1943684"/>
                </a:lnTo>
                <a:lnTo>
                  <a:pt x="3022364" y="1801422"/>
                </a:lnTo>
                <a:lnTo>
                  <a:pt x="3035907" y="1666015"/>
                </a:lnTo>
                <a:lnTo>
                  <a:pt x="3042679" y="1523753"/>
                </a:lnTo>
                <a:lnTo>
                  <a:pt x="3035907" y="1374814"/>
                </a:lnTo>
                <a:lnTo>
                  <a:pt x="3015502" y="1239317"/>
                </a:lnTo>
                <a:lnTo>
                  <a:pt x="2988416" y="1097145"/>
                </a:lnTo>
                <a:lnTo>
                  <a:pt x="2941016" y="961648"/>
                </a:lnTo>
                <a:lnTo>
                  <a:pt x="2879981" y="833007"/>
                </a:lnTo>
                <a:lnTo>
                  <a:pt x="2812266" y="711042"/>
                </a:lnTo>
                <a:lnTo>
                  <a:pt x="2730917" y="589167"/>
                </a:lnTo>
                <a:lnTo>
                  <a:pt x="2636025" y="480824"/>
                </a:lnTo>
                <a:lnTo>
                  <a:pt x="2534452" y="386012"/>
                </a:lnTo>
                <a:lnTo>
                  <a:pt x="2419246" y="297966"/>
                </a:lnTo>
                <a:lnTo>
                  <a:pt x="2304039" y="216686"/>
                </a:lnTo>
                <a:lnTo>
                  <a:pt x="2175290" y="148938"/>
                </a:lnTo>
                <a:lnTo>
                  <a:pt x="2046540" y="94811"/>
                </a:lnTo>
                <a:lnTo>
                  <a:pt x="1911019" y="54126"/>
                </a:lnTo>
                <a:lnTo>
                  <a:pt x="1768726" y="20297"/>
                </a:lnTo>
                <a:lnTo>
                  <a:pt x="1626343" y="6765"/>
                </a:lnTo>
                <a:lnTo>
                  <a:pt x="1484051" y="0"/>
                </a:lnTo>
                <a:close/>
              </a:path>
            </a:pathLst>
          </a:custGeom>
          <a:solidFill>
            <a:srgbClr val="B3B3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60" name="object 4"/>
          <p:cNvSpPr>
            <a:spLocks noChangeArrowheads="1"/>
          </p:cNvSpPr>
          <p:nvPr/>
        </p:nvSpPr>
        <p:spPr bwMode="auto">
          <a:xfrm>
            <a:off x="2957513" y="1731963"/>
            <a:ext cx="3082925" cy="3081337"/>
          </a:xfrm>
          <a:prstGeom prst="rect">
            <a:avLst/>
          </a:prstGeom>
          <a:blipFill dpi="0" rotWithShape="1">
            <a:blip r:embed="rId2"/>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504261" name="object 5"/>
          <p:cNvSpPr>
            <a:spLocks/>
          </p:cNvSpPr>
          <p:nvPr/>
        </p:nvSpPr>
        <p:spPr bwMode="auto">
          <a:xfrm>
            <a:off x="3086100" y="1866900"/>
            <a:ext cx="2825750" cy="2817813"/>
          </a:xfrm>
          <a:custGeom>
            <a:avLst/>
            <a:gdLst>
              <a:gd name="T0" fmla="*/ 1273094 w 2826385"/>
              <a:gd name="T1" fmla="*/ 6768 h 2817495"/>
              <a:gd name="T2" fmla="*/ 1002235 w 2826385"/>
              <a:gd name="T3" fmla="*/ 61003 h 2817495"/>
              <a:gd name="T4" fmla="*/ 744910 w 2826385"/>
              <a:gd name="T5" fmla="*/ 162614 h 2817495"/>
              <a:gd name="T6" fmla="*/ 514650 w 2826385"/>
              <a:gd name="T7" fmla="*/ 318372 h 2817495"/>
              <a:gd name="T8" fmla="*/ 318317 w 2826385"/>
              <a:gd name="T9" fmla="*/ 514827 h 2817495"/>
              <a:gd name="T10" fmla="*/ 169355 w 2826385"/>
              <a:gd name="T11" fmla="*/ 745213 h 2817495"/>
              <a:gd name="T12" fmla="*/ 60992 w 2826385"/>
              <a:gd name="T13" fmla="*/ 1002672 h 2817495"/>
              <a:gd name="T14" fmla="*/ 6765 w 2826385"/>
              <a:gd name="T15" fmla="*/ 1273669 h 2817495"/>
              <a:gd name="T16" fmla="*/ 6765 w 2826385"/>
              <a:gd name="T17" fmla="*/ 1544662 h 2817495"/>
              <a:gd name="T18" fmla="*/ 60992 w 2826385"/>
              <a:gd name="T19" fmla="*/ 1815568 h 2817495"/>
              <a:gd name="T20" fmla="*/ 169355 w 2826385"/>
              <a:gd name="T21" fmla="*/ 2073027 h 2817495"/>
              <a:gd name="T22" fmla="*/ 325085 w 2826385"/>
              <a:gd name="T23" fmla="*/ 2303414 h 2817495"/>
              <a:gd name="T24" fmla="*/ 521418 w 2826385"/>
              <a:gd name="T25" fmla="*/ 2499869 h 2817495"/>
              <a:gd name="T26" fmla="*/ 751675 w 2826385"/>
              <a:gd name="T27" fmla="*/ 2655717 h 2817495"/>
              <a:gd name="T28" fmla="*/ 1002235 w 2826385"/>
              <a:gd name="T29" fmla="*/ 2757328 h 2817495"/>
              <a:gd name="T30" fmla="*/ 1273094 w 2826385"/>
              <a:gd name="T31" fmla="*/ 2811472 h 2817495"/>
              <a:gd name="T32" fmla="*/ 1550810 w 2826385"/>
              <a:gd name="T33" fmla="*/ 2811472 h 2817495"/>
              <a:gd name="T34" fmla="*/ 1821671 w 2826385"/>
              <a:gd name="T35" fmla="*/ 2757328 h 2817495"/>
              <a:gd name="T36" fmla="*/ 2078997 w 2826385"/>
              <a:gd name="T37" fmla="*/ 2648858 h 2817495"/>
              <a:gd name="T38" fmla="*/ 2309254 w 2826385"/>
              <a:gd name="T39" fmla="*/ 2499869 h 2817495"/>
              <a:gd name="T40" fmla="*/ 2505587 w 2826385"/>
              <a:gd name="T41" fmla="*/ 2303414 h 2817495"/>
              <a:gd name="T42" fmla="*/ 2661408 w 2826385"/>
              <a:gd name="T43" fmla="*/ 2073027 h 2817495"/>
              <a:gd name="T44" fmla="*/ 2762912 w 2826385"/>
              <a:gd name="T45" fmla="*/ 1815568 h 2817495"/>
              <a:gd name="T46" fmla="*/ 2817138 w 2826385"/>
              <a:gd name="T47" fmla="*/ 1544662 h 2817495"/>
              <a:gd name="T48" fmla="*/ 2817138 w 2826385"/>
              <a:gd name="T49" fmla="*/ 1266900 h 2817495"/>
              <a:gd name="T50" fmla="*/ 2762912 w 2826385"/>
              <a:gd name="T51" fmla="*/ 995903 h 2817495"/>
              <a:gd name="T52" fmla="*/ 2654549 w 2826385"/>
              <a:gd name="T53" fmla="*/ 738445 h 2817495"/>
              <a:gd name="T54" fmla="*/ 2505587 w 2826385"/>
              <a:gd name="T55" fmla="*/ 514827 h 2817495"/>
              <a:gd name="T56" fmla="*/ 2309254 w 2826385"/>
              <a:gd name="T57" fmla="*/ 318372 h 2817495"/>
              <a:gd name="T58" fmla="*/ 2078997 w 2826385"/>
              <a:gd name="T59" fmla="*/ 162614 h 2817495"/>
              <a:gd name="T60" fmla="*/ 1821671 w 2826385"/>
              <a:gd name="T61" fmla="*/ 61003 h 2817495"/>
              <a:gd name="T62" fmla="*/ 1550810 w 2826385"/>
              <a:gd name="T63" fmla="*/ 6768 h 28174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826385" h="2817495">
                <a:moveTo>
                  <a:pt x="1409564" y="0"/>
                </a:moveTo>
                <a:lnTo>
                  <a:pt x="1273952" y="6765"/>
                </a:lnTo>
                <a:lnTo>
                  <a:pt x="1138431" y="27063"/>
                </a:lnTo>
                <a:lnTo>
                  <a:pt x="1002910" y="60982"/>
                </a:lnTo>
                <a:lnTo>
                  <a:pt x="874160" y="108343"/>
                </a:lnTo>
                <a:lnTo>
                  <a:pt x="745411" y="162560"/>
                </a:lnTo>
                <a:lnTo>
                  <a:pt x="630204" y="237074"/>
                </a:lnTo>
                <a:lnTo>
                  <a:pt x="514998" y="318264"/>
                </a:lnTo>
                <a:lnTo>
                  <a:pt x="413425" y="413075"/>
                </a:lnTo>
                <a:lnTo>
                  <a:pt x="318533" y="514653"/>
                </a:lnTo>
                <a:lnTo>
                  <a:pt x="237184" y="623086"/>
                </a:lnTo>
                <a:lnTo>
                  <a:pt x="169469" y="744961"/>
                </a:lnTo>
                <a:lnTo>
                  <a:pt x="108434" y="866836"/>
                </a:lnTo>
                <a:lnTo>
                  <a:pt x="61034" y="1002333"/>
                </a:lnTo>
                <a:lnTo>
                  <a:pt x="27086" y="1130974"/>
                </a:lnTo>
                <a:lnTo>
                  <a:pt x="6771" y="1273237"/>
                </a:lnTo>
                <a:lnTo>
                  <a:pt x="0" y="1408643"/>
                </a:lnTo>
                <a:lnTo>
                  <a:pt x="6771" y="1544140"/>
                </a:lnTo>
                <a:lnTo>
                  <a:pt x="27086" y="1686313"/>
                </a:lnTo>
                <a:lnTo>
                  <a:pt x="61034" y="1814953"/>
                </a:lnTo>
                <a:lnTo>
                  <a:pt x="108434" y="1950450"/>
                </a:lnTo>
                <a:lnTo>
                  <a:pt x="169469" y="2072325"/>
                </a:lnTo>
                <a:lnTo>
                  <a:pt x="237184" y="2194290"/>
                </a:lnTo>
                <a:lnTo>
                  <a:pt x="325304" y="2302634"/>
                </a:lnTo>
                <a:lnTo>
                  <a:pt x="413425" y="2404211"/>
                </a:lnTo>
                <a:lnTo>
                  <a:pt x="521769" y="2499023"/>
                </a:lnTo>
                <a:lnTo>
                  <a:pt x="630204" y="2580303"/>
                </a:lnTo>
                <a:lnTo>
                  <a:pt x="752182" y="2654817"/>
                </a:lnTo>
                <a:lnTo>
                  <a:pt x="874160" y="2708944"/>
                </a:lnTo>
                <a:lnTo>
                  <a:pt x="1002910" y="2756395"/>
                </a:lnTo>
                <a:lnTo>
                  <a:pt x="1138431" y="2790224"/>
                </a:lnTo>
                <a:lnTo>
                  <a:pt x="1273952" y="2810521"/>
                </a:lnTo>
                <a:lnTo>
                  <a:pt x="1416335" y="2817287"/>
                </a:lnTo>
                <a:lnTo>
                  <a:pt x="1551856" y="2810521"/>
                </a:lnTo>
                <a:lnTo>
                  <a:pt x="1687377" y="2790224"/>
                </a:lnTo>
                <a:lnTo>
                  <a:pt x="1822899" y="2756395"/>
                </a:lnTo>
                <a:lnTo>
                  <a:pt x="1958420" y="2708944"/>
                </a:lnTo>
                <a:lnTo>
                  <a:pt x="2080398" y="2647961"/>
                </a:lnTo>
                <a:lnTo>
                  <a:pt x="2202376" y="2580303"/>
                </a:lnTo>
                <a:lnTo>
                  <a:pt x="2310811" y="2499023"/>
                </a:lnTo>
                <a:lnTo>
                  <a:pt x="2412474" y="2404211"/>
                </a:lnTo>
                <a:lnTo>
                  <a:pt x="2507276" y="2302634"/>
                </a:lnTo>
                <a:lnTo>
                  <a:pt x="2588624" y="2187434"/>
                </a:lnTo>
                <a:lnTo>
                  <a:pt x="2663202" y="2072325"/>
                </a:lnTo>
                <a:lnTo>
                  <a:pt x="2717374" y="1943684"/>
                </a:lnTo>
                <a:lnTo>
                  <a:pt x="2764775" y="1814953"/>
                </a:lnTo>
                <a:lnTo>
                  <a:pt x="2798723" y="1679547"/>
                </a:lnTo>
                <a:lnTo>
                  <a:pt x="2819037" y="1544140"/>
                </a:lnTo>
                <a:lnTo>
                  <a:pt x="2825809" y="1408643"/>
                </a:lnTo>
                <a:lnTo>
                  <a:pt x="2819037" y="1266471"/>
                </a:lnTo>
                <a:lnTo>
                  <a:pt x="2798723" y="1130974"/>
                </a:lnTo>
                <a:lnTo>
                  <a:pt x="2764775" y="995567"/>
                </a:lnTo>
                <a:lnTo>
                  <a:pt x="2717374" y="866836"/>
                </a:lnTo>
                <a:lnTo>
                  <a:pt x="2656340" y="738196"/>
                </a:lnTo>
                <a:lnTo>
                  <a:pt x="2588624" y="623086"/>
                </a:lnTo>
                <a:lnTo>
                  <a:pt x="2507276" y="514653"/>
                </a:lnTo>
                <a:lnTo>
                  <a:pt x="2412474" y="406310"/>
                </a:lnTo>
                <a:lnTo>
                  <a:pt x="2310811" y="318264"/>
                </a:lnTo>
                <a:lnTo>
                  <a:pt x="2195604" y="237074"/>
                </a:lnTo>
                <a:lnTo>
                  <a:pt x="2080398" y="162560"/>
                </a:lnTo>
                <a:lnTo>
                  <a:pt x="1951648" y="101577"/>
                </a:lnTo>
                <a:lnTo>
                  <a:pt x="1822899" y="60982"/>
                </a:lnTo>
                <a:lnTo>
                  <a:pt x="1687377" y="27063"/>
                </a:lnTo>
                <a:lnTo>
                  <a:pt x="1551856" y="6765"/>
                </a:lnTo>
                <a:lnTo>
                  <a:pt x="140956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62" name="object 6"/>
          <p:cNvSpPr>
            <a:spLocks noChangeArrowheads="1"/>
          </p:cNvSpPr>
          <p:nvPr/>
        </p:nvSpPr>
        <p:spPr bwMode="auto">
          <a:xfrm>
            <a:off x="3078163" y="1860550"/>
            <a:ext cx="2840037" cy="2830513"/>
          </a:xfrm>
          <a:prstGeom prst="rect">
            <a:avLst/>
          </a:prstGeom>
          <a:blipFill dpi="0" rotWithShape="1">
            <a:blip r:embed="rId3"/>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504263" name="object 7"/>
          <p:cNvSpPr>
            <a:spLocks/>
          </p:cNvSpPr>
          <p:nvPr/>
        </p:nvSpPr>
        <p:spPr bwMode="auto">
          <a:xfrm>
            <a:off x="3492500" y="2482850"/>
            <a:ext cx="2005013" cy="1165225"/>
          </a:xfrm>
          <a:custGeom>
            <a:avLst/>
            <a:gdLst>
              <a:gd name="T0" fmla="*/ 47423 w 2005964"/>
              <a:gd name="T1" fmla="*/ 47360 h 1165225"/>
              <a:gd name="T2" fmla="*/ 115041 w 2005964"/>
              <a:gd name="T3" fmla="*/ 20297 h 1165225"/>
              <a:gd name="T4" fmla="*/ 175989 w 2005964"/>
              <a:gd name="T5" fmla="*/ 6765 h 1165225"/>
              <a:gd name="T6" fmla="*/ 236848 w 2005964"/>
              <a:gd name="T7" fmla="*/ 0 h 1165225"/>
              <a:gd name="T8" fmla="*/ 297795 w 2005964"/>
              <a:gd name="T9" fmla="*/ 6765 h 1165225"/>
              <a:gd name="T10" fmla="*/ 351890 w 2005964"/>
              <a:gd name="T11" fmla="*/ 27063 h 1165225"/>
              <a:gd name="T12" fmla="*/ 399314 w 2005964"/>
              <a:gd name="T13" fmla="*/ 47360 h 1165225"/>
              <a:gd name="T14" fmla="*/ 446646 w 2005964"/>
              <a:gd name="T15" fmla="*/ 74424 h 1165225"/>
              <a:gd name="T16" fmla="*/ 487219 w 2005964"/>
              <a:gd name="T17" fmla="*/ 115109 h 1165225"/>
              <a:gd name="T18" fmla="*/ 534641 w 2005964"/>
              <a:gd name="T19" fmla="*/ 155704 h 1165225"/>
              <a:gd name="T20" fmla="*/ 568450 w 2005964"/>
              <a:gd name="T21" fmla="*/ 203155 h 1165225"/>
              <a:gd name="T22" fmla="*/ 609023 w 2005964"/>
              <a:gd name="T23" fmla="*/ 257281 h 1165225"/>
              <a:gd name="T24" fmla="*/ 642923 w 2005964"/>
              <a:gd name="T25" fmla="*/ 311498 h 1165225"/>
              <a:gd name="T26" fmla="*/ 669970 w 2005964"/>
              <a:gd name="T27" fmla="*/ 365715 h 1165225"/>
              <a:gd name="T28" fmla="*/ 703780 w 2005964"/>
              <a:gd name="T29" fmla="*/ 426607 h 1165225"/>
              <a:gd name="T30" fmla="*/ 730827 w 2005964"/>
              <a:gd name="T31" fmla="*/ 487590 h 1165225"/>
              <a:gd name="T32" fmla="*/ 764727 w 2005964"/>
              <a:gd name="T33" fmla="*/ 555338 h 1165225"/>
              <a:gd name="T34" fmla="*/ 791774 w 2005964"/>
              <a:gd name="T35" fmla="*/ 616230 h 1165225"/>
              <a:gd name="T36" fmla="*/ 818822 w 2005964"/>
              <a:gd name="T37" fmla="*/ 677213 h 1165225"/>
              <a:gd name="T38" fmla="*/ 839109 w 2005964"/>
              <a:gd name="T39" fmla="*/ 738196 h 1165225"/>
              <a:gd name="T40" fmla="*/ 866156 w 2005964"/>
              <a:gd name="T41" fmla="*/ 792322 h 1165225"/>
              <a:gd name="T42" fmla="*/ 893293 w 2005964"/>
              <a:gd name="T43" fmla="*/ 846539 h 1165225"/>
              <a:gd name="T44" fmla="*/ 920340 w 2005964"/>
              <a:gd name="T45" fmla="*/ 893900 h 1165225"/>
              <a:gd name="T46" fmla="*/ 947389 w 2005964"/>
              <a:gd name="T47" fmla="*/ 934585 h 1165225"/>
              <a:gd name="T48" fmla="*/ 981198 w 2005964"/>
              <a:gd name="T49" fmla="*/ 975180 h 1165225"/>
              <a:gd name="T50" fmla="*/ 1021860 w 2005964"/>
              <a:gd name="T51" fmla="*/ 1009009 h 1165225"/>
              <a:gd name="T52" fmla="*/ 1062432 w 2005964"/>
              <a:gd name="T53" fmla="*/ 1042928 h 1165225"/>
              <a:gd name="T54" fmla="*/ 1116526 w 2005964"/>
              <a:gd name="T55" fmla="*/ 1069991 h 1165225"/>
              <a:gd name="T56" fmla="*/ 1163951 w 2005964"/>
              <a:gd name="T57" fmla="*/ 1097055 h 1165225"/>
              <a:gd name="T58" fmla="*/ 1218046 w 2005964"/>
              <a:gd name="T59" fmla="*/ 1117442 h 1165225"/>
              <a:gd name="T60" fmla="*/ 1272232 w 2005964"/>
              <a:gd name="T61" fmla="*/ 1130974 h 1165225"/>
              <a:gd name="T62" fmla="*/ 1333088 w 2005964"/>
              <a:gd name="T63" fmla="*/ 1151272 h 1165225"/>
              <a:gd name="T64" fmla="*/ 1387274 w 2005964"/>
              <a:gd name="T65" fmla="*/ 1158037 h 1165225"/>
              <a:gd name="T66" fmla="*/ 1448131 w 2005964"/>
              <a:gd name="T67" fmla="*/ 1164803 h 1165225"/>
              <a:gd name="T68" fmla="*/ 1509079 w 2005964"/>
              <a:gd name="T69" fmla="*/ 1164803 h 1165225"/>
              <a:gd name="T70" fmla="*/ 1563174 w 2005964"/>
              <a:gd name="T71" fmla="*/ 1158037 h 1165225"/>
              <a:gd name="T72" fmla="*/ 1624031 w 2005964"/>
              <a:gd name="T73" fmla="*/ 1151272 h 1165225"/>
              <a:gd name="T74" fmla="*/ 1678217 w 2005964"/>
              <a:gd name="T75" fmla="*/ 1137740 h 1165225"/>
              <a:gd name="T76" fmla="*/ 1725551 w 2005964"/>
              <a:gd name="T77" fmla="*/ 1117442 h 1165225"/>
              <a:gd name="T78" fmla="*/ 1779735 w 2005964"/>
              <a:gd name="T79" fmla="*/ 1090289 h 1165225"/>
              <a:gd name="T80" fmla="*/ 1827069 w 2005964"/>
              <a:gd name="T81" fmla="*/ 1063226 h 1165225"/>
              <a:gd name="T82" fmla="*/ 1867640 w 2005964"/>
              <a:gd name="T83" fmla="*/ 1022631 h 1165225"/>
              <a:gd name="T84" fmla="*/ 1901540 w 2005964"/>
              <a:gd name="T85" fmla="*/ 981946 h 1165225"/>
              <a:gd name="T86" fmla="*/ 1935350 w 2005964"/>
              <a:gd name="T87" fmla="*/ 927819 h 1165225"/>
              <a:gd name="T88" fmla="*/ 1962397 w 2005964"/>
              <a:gd name="T89" fmla="*/ 873602 h 1165225"/>
              <a:gd name="T90" fmla="*/ 1982684 w 2005964"/>
              <a:gd name="T91" fmla="*/ 812620 h 1165225"/>
              <a:gd name="T92" fmla="*/ 1996207 w 2005964"/>
              <a:gd name="T93" fmla="*/ 744961 h 1165225"/>
              <a:gd name="T94" fmla="*/ 2003059 w 2005964"/>
              <a:gd name="T95" fmla="*/ 663681 h 116522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5964" h="1165225">
                <a:moveTo>
                  <a:pt x="0" y="67658"/>
                </a:moveTo>
                <a:lnTo>
                  <a:pt x="20404" y="54126"/>
                </a:lnTo>
                <a:lnTo>
                  <a:pt x="47491" y="47360"/>
                </a:lnTo>
                <a:lnTo>
                  <a:pt x="67805" y="33829"/>
                </a:lnTo>
                <a:lnTo>
                  <a:pt x="94891" y="27063"/>
                </a:lnTo>
                <a:lnTo>
                  <a:pt x="115206" y="20297"/>
                </a:lnTo>
                <a:lnTo>
                  <a:pt x="135611" y="13531"/>
                </a:lnTo>
                <a:lnTo>
                  <a:pt x="155926" y="6765"/>
                </a:lnTo>
                <a:lnTo>
                  <a:pt x="176240" y="6765"/>
                </a:lnTo>
                <a:lnTo>
                  <a:pt x="203326" y="6765"/>
                </a:lnTo>
                <a:lnTo>
                  <a:pt x="223641" y="0"/>
                </a:lnTo>
                <a:lnTo>
                  <a:pt x="237184" y="0"/>
                </a:lnTo>
                <a:lnTo>
                  <a:pt x="257589" y="6765"/>
                </a:lnTo>
                <a:lnTo>
                  <a:pt x="277904" y="6765"/>
                </a:lnTo>
                <a:lnTo>
                  <a:pt x="298218" y="6765"/>
                </a:lnTo>
                <a:lnTo>
                  <a:pt x="318533" y="13531"/>
                </a:lnTo>
                <a:lnTo>
                  <a:pt x="332076" y="20297"/>
                </a:lnTo>
                <a:lnTo>
                  <a:pt x="352391" y="27063"/>
                </a:lnTo>
                <a:lnTo>
                  <a:pt x="365934" y="33829"/>
                </a:lnTo>
                <a:lnTo>
                  <a:pt x="386339" y="40594"/>
                </a:lnTo>
                <a:lnTo>
                  <a:pt x="399882" y="47360"/>
                </a:lnTo>
                <a:lnTo>
                  <a:pt x="413425" y="54126"/>
                </a:lnTo>
                <a:lnTo>
                  <a:pt x="433739" y="67658"/>
                </a:lnTo>
                <a:lnTo>
                  <a:pt x="447282" y="74424"/>
                </a:lnTo>
                <a:lnTo>
                  <a:pt x="460825" y="88045"/>
                </a:lnTo>
                <a:lnTo>
                  <a:pt x="474369" y="101577"/>
                </a:lnTo>
                <a:lnTo>
                  <a:pt x="487912" y="115109"/>
                </a:lnTo>
                <a:lnTo>
                  <a:pt x="508317" y="128640"/>
                </a:lnTo>
                <a:lnTo>
                  <a:pt x="521860" y="142172"/>
                </a:lnTo>
                <a:lnTo>
                  <a:pt x="535403" y="155704"/>
                </a:lnTo>
                <a:lnTo>
                  <a:pt x="542174" y="169235"/>
                </a:lnTo>
                <a:lnTo>
                  <a:pt x="555717" y="189623"/>
                </a:lnTo>
                <a:lnTo>
                  <a:pt x="569260" y="203155"/>
                </a:lnTo>
                <a:lnTo>
                  <a:pt x="582804" y="216686"/>
                </a:lnTo>
                <a:lnTo>
                  <a:pt x="596347" y="236984"/>
                </a:lnTo>
                <a:lnTo>
                  <a:pt x="609890" y="257281"/>
                </a:lnTo>
                <a:lnTo>
                  <a:pt x="616661" y="270903"/>
                </a:lnTo>
                <a:lnTo>
                  <a:pt x="630295" y="291200"/>
                </a:lnTo>
                <a:lnTo>
                  <a:pt x="643838" y="311498"/>
                </a:lnTo>
                <a:lnTo>
                  <a:pt x="650609" y="331795"/>
                </a:lnTo>
                <a:lnTo>
                  <a:pt x="664152" y="345327"/>
                </a:lnTo>
                <a:lnTo>
                  <a:pt x="670924" y="365715"/>
                </a:lnTo>
                <a:lnTo>
                  <a:pt x="684467" y="386012"/>
                </a:lnTo>
                <a:lnTo>
                  <a:pt x="698010" y="406310"/>
                </a:lnTo>
                <a:lnTo>
                  <a:pt x="704782" y="426607"/>
                </a:lnTo>
                <a:lnTo>
                  <a:pt x="718325" y="446905"/>
                </a:lnTo>
                <a:lnTo>
                  <a:pt x="725096" y="467292"/>
                </a:lnTo>
                <a:lnTo>
                  <a:pt x="731868" y="487590"/>
                </a:lnTo>
                <a:lnTo>
                  <a:pt x="745411" y="507887"/>
                </a:lnTo>
                <a:lnTo>
                  <a:pt x="752182" y="528185"/>
                </a:lnTo>
                <a:lnTo>
                  <a:pt x="765816" y="555338"/>
                </a:lnTo>
                <a:lnTo>
                  <a:pt x="772587" y="575636"/>
                </a:lnTo>
                <a:lnTo>
                  <a:pt x="779359" y="595933"/>
                </a:lnTo>
                <a:lnTo>
                  <a:pt x="792902" y="616230"/>
                </a:lnTo>
                <a:lnTo>
                  <a:pt x="799673" y="636528"/>
                </a:lnTo>
                <a:lnTo>
                  <a:pt x="806445" y="656916"/>
                </a:lnTo>
                <a:lnTo>
                  <a:pt x="819988" y="677213"/>
                </a:lnTo>
                <a:lnTo>
                  <a:pt x="826760" y="697511"/>
                </a:lnTo>
                <a:lnTo>
                  <a:pt x="833531" y="717808"/>
                </a:lnTo>
                <a:lnTo>
                  <a:pt x="840303" y="738196"/>
                </a:lnTo>
                <a:lnTo>
                  <a:pt x="853846" y="758493"/>
                </a:lnTo>
                <a:lnTo>
                  <a:pt x="860617" y="772025"/>
                </a:lnTo>
                <a:lnTo>
                  <a:pt x="867389" y="792322"/>
                </a:lnTo>
                <a:lnTo>
                  <a:pt x="881022" y="812620"/>
                </a:lnTo>
                <a:lnTo>
                  <a:pt x="887794" y="833007"/>
                </a:lnTo>
                <a:lnTo>
                  <a:pt x="894565" y="846539"/>
                </a:lnTo>
                <a:lnTo>
                  <a:pt x="901337" y="866836"/>
                </a:lnTo>
                <a:lnTo>
                  <a:pt x="914880" y="880368"/>
                </a:lnTo>
                <a:lnTo>
                  <a:pt x="921651" y="893900"/>
                </a:lnTo>
                <a:lnTo>
                  <a:pt x="928423" y="907431"/>
                </a:lnTo>
                <a:lnTo>
                  <a:pt x="941966" y="921053"/>
                </a:lnTo>
                <a:lnTo>
                  <a:pt x="948738" y="934585"/>
                </a:lnTo>
                <a:lnTo>
                  <a:pt x="962281" y="948117"/>
                </a:lnTo>
                <a:lnTo>
                  <a:pt x="969052" y="961648"/>
                </a:lnTo>
                <a:lnTo>
                  <a:pt x="982595" y="975180"/>
                </a:lnTo>
                <a:lnTo>
                  <a:pt x="996138" y="981946"/>
                </a:lnTo>
                <a:lnTo>
                  <a:pt x="1009772" y="995477"/>
                </a:lnTo>
                <a:lnTo>
                  <a:pt x="1023315" y="1009009"/>
                </a:lnTo>
                <a:lnTo>
                  <a:pt x="1036858" y="1015865"/>
                </a:lnTo>
                <a:lnTo>
                  <a:pt x="1050401" y="1029397"/>
                </a:lnTo>
                <a:lnTo>
                  <a:pt x="1063944" y="1042928"/>
                </a:lnTo>
                <a:lnTo>
                  <a:pt x="1084259" y="1049694"/>
                </a:lnTo>
                <a:lnTo>
                  <a:pt x="1097802" y="1056460"/>
                </a:lnTo>
                <a:lnTo>
                  <a:pt x="1118116" y="1069991"/>
                </a:lnTo>
                <a:lnTo>
                  <a:pt x="1131750" y="1076757"/>
                </a:lnTo>
                <a:lnTo>
                  <a:pt x="1145293" y="1083523"/>
                </a:lnTo>
                <a:lnTo>
                  <a:pt x="1165608" y="1097055"/>
                </a:lnTo>
                <a:lnTo>
                  <a:pt x="1185922" y="1103821"/>
                </a:lnTo>
                <a:lnTo>
                  <a:pt x="1199465" y="1110677"/>
                </a:lnTo>
                <a:lnTo>
                  <a:pt x="1219780" y="1117442"/>
                </a:lnTo>
                <a:lnTo>
                  <a:pt x="1240095" y="1124208"/>
                </a:lnTo>
                <a:lnTo>
                  <a:pt x="1253728" y="1130974"/>
                </a:lnTo>
                <a:lnTo>
                  <a:pt x="1274043" y="1130974"/>
                </a:lnTo>
                <a:lnTo>
                  <a:pt x="1294357" y="1137740"/>
                </a:lnTo>
                <a:lnTo>
                  <a:pt x="1314672" y="1144506"/>
                </a:lnTo>
                <a:lnTo>
                  <a:pt x="1334986" y="1151272"/>
                </a:lnTo>
                <a:lnTo>
                  <a:pt x="1355301" y="1151272"/>
                </a:lnTo>
                <a:lnTo>
                  <a:pt x="1368844" y="1158037"/>
                </a:lnTo>
                <a:lnTo>
                  <a:pt x="1389249" y="1158037"/>
                </a:lnTo>
                <a:lnTo>
                  <a:pt x="1409564" y="1158037"/>
                </a:lnTo>
                <a:lnTo>
                  <a:pt x="1429878" y="1164803"/>
                </a:lnTo>
                <a:lnTo>
                  <a:pt x="1450193" y="1164803"/>
                </a:lnTo>
                <a:lnTo>
                  <a:pt x="1470508" y="1164803"/>
                </a:lnTo>
                <a:lnTo>
                  <a:pt x="1490822" y="1164803"/>
                </a:lnTo>
                <a:lnTo>
                  <a:pt x="1511227" y="1164803"/>
                </a:lnTo>
                <a:lnTo>
                  <a:pt x="1524770" y="1164803"/>
                </a:lnTo>
                <a:lnTo>
                  <a:pt x="1545085" y="1164803"/>
                </a:lnTo>
                <a:lnTo>
                  <a:pt x="1565399" y="1158037"/>
                </a:lnTo>
                <a:lnTo>
                  <a:pt x="1585714" y="1158037"/>
                </a:lnTo>
                <a:lnTo>
                  <a:pt x="1606029" y="1151272"/>
                </a:lnTo>
                <a:lnTo>
                  <a:pt x="1626343" y="1151272"/>
                </a:lnTo>
                <a:lnTo>
                  <a:pt x="1639977" y="1144506"/>
                </a:lnTo>
                <a:lnTo>
                  <a:pt x="1660291" y="1144506"/>
                </a:lnTo>
                <a:lnTo>
                  <a:pt x="1680606" y="1137740"/>
                </a:lnTo>
                <a:lnTo>
                  <a:pt x="1694149" y="1130974"/>
                </a:lnTo>
                <a:lnTo>
                  <a:pt x="1714464" y="1124208"/>
                </a:lnTo>
                <a:lnTo>
                  <a:pt x="1728007" y="1117442"/>
                </a:lnTo>
                <a:lnTo>
                  <a:pt x="1748321" y="1110677"/>
                </a:lnTo>
                <a:lnTo>
                  <a:pt x="1761955" y="1103821"/>
                </a:lnTo>
                <a:lnTo>
                  <a:pt x="1782269" y="1090289"/>
                </a:lnTo>
                <a:lnTo>
                  <a:pt x="1795812" y="1083523"/>
                </a:lnTo>
                <a:lnTo>
                  <a:pt x="1809355" y="1069991"/>
                </a:lnTo>
                <a:lnTo>
                  <a:pt x="1829670" y="1063226"/>
                </a:lnTo>
                <a:lnTo>
                  <a:pt x="1843213" y="1049694"/>
                </a:lnTo>
                <a:lnTo>
                  <a:pt x="1856756" y="1036162"/>
                </a:lnTo>
                <a:lnTo>
                  <a:pt x="1870299" y="1022631"/>
                </a:lnTo>
                <a:lnTo>
                  <a:pt x="1883933" y="1009009"/>
                </a:lnTo>
                <a:lnTo>
                  <a:pt x="1897476" y="995477"/>
                </a:lnTo>
                <a:lnTo>
                  <a:pt x="1904247" y="981946"/>
                </a:lnTo>
                <a:lnTo>
                  <a:pt x="1917790" y="961648"/>
                </a:lnTo>
                <a:lnTo>
                  <a:pt x="1931333" y="948117"/>
                </a:lnTo>
                <a:lnTo>
                  <a:pt x="1938105" y="927819"/>
                </a:lnTo>
                <a:lnTo>
                  <a:pt x="1944877" y="914197"/>
                </a:lnTo>
                <a:lnTo>
                  <a:pt x="1958420" y="893900"/>
                </a:lnTo>
                <a:lnTo>
                  <a:pt x="1965191" y="873602"/>
                </a:lnTo>
                <a:lnTo>
                  <a:pt x="1971963" y="853305"/>
                </a:lnTo>
                <a:lnTo>
                  <a:pt x="1978734" y="833007"/>
                </a:lnTo>
                <a:lnTo>
                  <a:pt x="1985506" y="812620"/>
                </a:lnTo>
                <a:lnTo>
                  <a:pt x="1992277" y="792322"/>
                </a:lnTo>
                <a:lnTo>
                  <a:pt x="1992277" y="765259"/>
                </a:lnTo>
                <a:lnTo>
                  <a:pt x="1999049" y="744961"/>
                </a:lnTo>
                <a:lnTo>
                  <a:pt x="1999049" y="717808"/>
                </a:lnTo>
                <a:lnTo>
                  <a:pt x="2005911" y="690745"/>
                </a:lnTo>
                <a:lnTo>
                  <a:pt x="2005911" y="663681"/>
                </a:lnTo>
                <a:lnTo>
                  <a:pt x="2005911" y="636528"/>
                </a:lnTo>
              </a:path>
            </a:pathLst>
          </a:custGeom>
          <a:noFill/>
          <a:ln w="677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64" name="object 8"/>
          <p:cNvSpPr>
            <a:spLocks noChangeArrowheads="1"/>
          </p:cNvSpPr>
          <p:nvPr/>
        </p:nvSpPr>
        <p:spPr bwMode="auto">
          <a:xfrm>
            <a:off x="3346450" y="2208213"/>
            <a:ext cx="2209800" cy="2046287"/>
          </a:xfrm>
          <a:prstGeom prst="rect">
            <a:avLst/>
          </a:prstGeom>
          <a:blipFill dpi="0" rotWithShape="1">
            <a:blip r:embed="rId4"/>
            <a:srcRect/>
            <a:stretch>
              <a:fillRect/>
            </a:stretch>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endParaRPr lang="en-US"/>
          </a:p>
        </p:txBody>
      </p:sp>
      <p:sp>
        <p:nvSpPr>
          <p:cNvPr id="1504265" name="object 9"/>
          <p:cNvSpPr>
            <a:spLocks/>
          </p:cNvSpPr>
          <p:nvPr/>
        </p:nvSpPr>
        <p:spPr bwMode="auto">
          <a:xfrm>
            <a:off x="3363913" y="2733675"/>
            <a:ext cx="2066925" cy="1306513"/>
          </a:xfrm>
          <a:custGeom>
            <a:avLst/>
            <a:gdLst>
              <a:gd name="T0" fmla="*/ 47491 w 2066925"/>
              <a:gd name="T1" fmla="*/ 33844 h 1307464"/>
              <a:gd name="T2" fmla="*/ 121978 w 2066925"/>
              <a:gd name="T3" fmla="*/ 20342 h 1307464"/>
              <a:gd name="T4" fmla="*/ 189783 w 2066925"/>
              <a:gd name="T5" fmla="*/ 6750 h 1307464"/>
              <a:gd name="T6" fmla="*/ 264360 w 2066925"/>
              <a:gd name="T7" fmla="*/ 0 h 1307464"/>
              <a:gd name="T8" fmla="*/ 332076 w 2066925"/>
              <a:gd name="T9" fmla="*/ 0 h 1307464"/>
              <a:gd name="T10" fmla="*/ 399882 w 2066925"/>
              <a:gd name="T11" fmla="*/ 6750 h 1307464"/>
              <a:gd name="T12" fmla="*/ 467597 w 2066925"/>
              <a:gd name="T13" fmla="*/ 13501 h 1307464"/>
              <a:gd name="T14" fmla="*/ 535403 w 2066925"/>
              <a:gd name="T15" fmla="*/ 27093 h 1307464"/>
              <a:gd name="T16" fmla="*/ 596347 w 2066925"/>
              <a:gd name="T17" fmla="*/ 40595 h 1307464"/>
              <a:gd name="T18" fmla="*/ 664152 w 2066925"/>
              <a:gd name="T19" fmla="*/ 60850 h 1307464"/>
              <a:gd name="T20" fmla="*/ 725096 w 2066925"/>
              <a:gd name="T21" fmla="*/ 87853 h 1307464"/>
              <a:gd name="T22" fmla="*/ 786130 w 2066925"/>
              <a:gd name="T23" fmla="*/ 114947 h 1307464"/>
              <a:gd name="T24" fmla="*/ 847074 w 2066925"/>
              <a:gd name="T25" fmla="*/ 141953 h 1307464"/>
              <a:gd name="T26" fmla="*/ 908108 w 2066925"/>
              <a:gd name="T27" fmla="*/ 175707 h 1307464"/>
              <a:gd name="T28" fmla="*/ 969052 w 2066925"/>
              <a:gd name="T29" fmla="*/ 209552 h 1307464"/>
              <a:gd name="T30" fmla="*/ 1023315 w 2066925"/>
              <a:gd name="T31" fmla="*/ 250060 h 1307464"/>
              <a:gd name="T32" fmla="*/ 1084259 w 2066925"/>
              <a:gd name="T33" fmla="*/ 290565 h 1307464"/>
              <a:gd name="T34" fmla="*/ 1138521 w 2066925"/>
              <a:gd name="T35" fmla="*/ 337913 h 1307464"/>
              <a:gd name="T36" fmla="*/ 1192694 w 2066925"/>
              <a:gd name="T37" fmla="*/ 385170 h 1307464"/>
              <a:gd name="T38" fmla="*/ 1246866 w 2066925"/>
              <a:gd name="T39" fmla="*/ 432518 h 1307464"/>
              <a:gd name="T40" fmla="*/ 1301129 w 2066925"/>
              <a:gd name="T41" fmla="*/ 486617 h 1307464"/>
              <a:gd name="T42" fmla="*/ 1355301 w 2066925"/>
              <a:gd name="T43" fmla="*/ 533874 h 1307464"/>
              <a:gd name="T44" fmla="*/ 1402792 w 2066925"/>
              <a:gd name="T45" fmla="*/ 594723 h 1307464"/>
              <a:gd name="T46" fmla="*/ 1456964 w 2066925"/>
              <a:gd name="T47" fmla="*/ 648732 h 1307464"/>
              <a:gd name="T48" fmla="*/ 1504365 w 2066925"/>
              <a:gd name="T49" fmla="*/ 702831 h 1307464"/>
              <a:gd name="T50" fmla="*/ 1551856 w 2066925"/>
              <a:gd name="T51" fmla="*/ 763680 h 1307464"/>
              <a:gd name="T52" fmla="*/ 1599257 w 2066925"/>
              <a:gd name="T53" fmla="*/ 824440 h 1307464"/>
              <a:gd name="T54" fmla="*/ 1646748 w 2066925"/>
              <a:gd name="T55" fmla="*/ 878539 h 1307464"/>
              <a:gd name="T56" fmla="*/ 1694149 w 2066925"/>
              <a:gd name="T57" fmla="*/ 939298 h 1307464"/>
              <a:gd name="T58" fmla="*/ 1734778 w 2066925"/>
              <a:gd name="T59" fmla="*/ 1006899 h 1307464"/>
              <a:gd name="T60" fmla="*/ 1782269 w 2066925"/>
              <a:gd name="T61" fmla="*/ 1067749 h 1307464"/>
              <a:gd name="T62" fmla="*/ 1822899 w 2066925"/>
              <a:gd name="T63" fmla="*/ 1128508 h 1307464"/>
              <a:gd name="T64" fmla="*/ 1863528 w 2066925"/>
              <a:gd name="T65" fmla="*/ 1189358 h 1307464"/>
              <a:gd name="T66" fmla="*/ 1904247 w 2066925"/>
              <a:gd name="T67" fmla="*/ 1250207 h 1307464"/>
              <a:gd name="T68" fmla="*/ 1924562 w 2066925"/>
              <a:gd name="T69" fmla="*/ 1277212 h 1307464"/>
              <a:gd name="T70" fmla="*/ 1944877 w 2066925"/>
              <a:gd name="T71" fmla="*/ 1297465 h 1307464"/>
              <a:gd name="T72" fmla="*/ 1965191 w 2066925"/>
              <a:gd name="T73" fmla="*/ 1304216 h 1307464"/>
              <a:gd name="T74" fmla="*/ 1985506 w 2066925"/>
              <a:gd name="T75" fmla="*/ 1304216 h 1307464"/>
              <a:gd name="T76" fmla="*/ 1999049 w 2066925"/>
              <a:gd name="T77" fmla="*/ 1297465 h 1307464"/>
              <a:gd name="T78" fmla="*/ 2012682 w 2066925"/>
              <a:gd name="T79" fmla="*/ 1283962 h 1307464"/>
              <a:gd name="T80" fmla="*/ 2019454 w 2066925"/>
              <a:gd name="T81" fmla="*/ 1263709 h 1307464"/>
              <a:gd name="T82" fmla="*/ 2026225 w 2066925"/>
              <a:gd name="T83" fmla="*/ 1236706 h 1307464"/>
              <a:gd name="T84" fmla="*/ 2039768 w 2066925"/>
              <a:gd name="T85" fmla="*/ 1216362 h 1307464"/>
              <a:gd name="T86" fmla="*/ 2039768 w 2066925"/>
              <a:gd name="T87" fmla="*/ 1182607 h 1307464"/>
              <a:gd name="T88" fmla="*/ 2046540 w 2066925"/>
              <a:gd name="T89" fmla="*/ 1155603 h 1307464"/>
              <a:gd name="T90" fmla="*/ 2053312 w 2066925"/>
              <a:gd name="T91" fmla="*/ 1121756 h 1307464"/>
              <a:gd name="T92" fmla="*/ 2060083 w 2066925"/>
              <a:gd name="T93" fmla="*/ 1088001 h 1307464"/>
              <a:gd name="T94" fmla="*/ 2060083 w 2066925"/>
              <a:gd name="T95" fmla="*/ 1054247 h 1307464"/>
              <a:gd name="T96" fmla="*/ 2060083 w 2066925"/>
              <a:gd name="T97" fmla="*/ 1020401 h 1307464"/>
              <a:gd name="T98" fmla="*/ 2060083 w 2066925"/>
              <a:gd name="T99" fmla="*/ 993396 h 1307464"/>
              <a:gd name="T100" fmla="*/ 2066855 w 2066925"/>
              <a:gd name="T101" fmla="*/ 959640 h 1307464"/>
              <a:gd name="T102" fmla="*/ 2066855 w 2066925"/>
              <a:gd name="T103" fmla="*/ 939298 h 1307464"/>
              <a:gd name="T104" fmla="*/ 2066855 w 2066925"/>
              <a:gd name="T105" fmla="*/ 912293 h 1307464"/>
              <a:gd name="T106" fmla="*/ 2053312 w 2066925"/>
              <a:gd name="T107" fmla="*/ 892041 h 1307464"/>
              <a:gd name="T108" fmla="*/ 2053312 w 2066925"/>
              <a:gd name="T109" fmla="*/ 919045 h 1307464"/>
              <a:gd name="T110" fmla="*/ 2046540 w 2066925"/>
              <a:gd name="T111" fmla="*/ 946049 h 1307464"/>
              <a:gd name="T112" fmla="*/ 2046540 w 2066925"/>
              <a:gd name="T113" fmla="*/ 986646 h 1307464"/>
              <a:gd name="T114" fmla="*/ 2039768 w 2066925"/>
              <a:gd name="T115" fmla="*/ 1033902 h 1307464"/>
              <a:gd name="T116" fmla="*/ 2039768 w 2066925"/>
              <a:gd name="T117" fmla="*/ 1094753 h 1307464"/>
              <a:gd name="T118" fmla="*/ 2039768 w 2066925"/>
              <a:gd name="T119" fmla="*/ 1169104 h 13074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66925" h="1307464">
                <a:moveTo>
                  <a:pt x="0" y="47450"/>
                </a:moveTo>
                <a:lnTo>
                  <a:pt x="27176" y="40685"/>
                </a:lnTo>
                <a:lnTo>
                  <a:pt x="47491" y="33919"/>
                </a:lnTo>
                <a:lnTo>
                  <a:pt x="74577" y="27153"/>
                </a:lnTo>
                <a:lnTo>
                  <a:pt x="94891" y="20387"/>
                </a:lnTo>
                <a:lnTo>
                  <a:pt x="121978" y="20387"/>
                </a:lnTo>
                <a:lnTo>
                  <a:pt x="142382" y="13531"/>
                </a:lnTo>
                <a:lnTo>
                  <a:pt x="169469" y="6765"/>
                </a:lnTo>
                <a:lnTo>
                  <a:pt x="189783" y="6765"/>
                </a:lnTo>
                <a:lnTo>
                  <a:pt x="216869" y="6765"/>
                </a:lnTo>
                <a:lnTo>
                  <a:pt x="237184" y="0"/>
                </a:lnTo>
                <a:lnTo>
                  <a:pt x="264360" y="0"/>
                </a:lnTo>
                <a:lnTo>
                  <a:pt x="284675" y="0"/>
                </a:lnTo>
                <a:lnTo>
                  <a:pt x="311761" y="0"/>
                </a:lnTo>
                <a:lnTo>
                  <a:pt x="332076" y="0"/>
                </a:lnTo>
                <a:lnTo>
                  <a:pt x="352391" y="0"/>
                </a:lnTo>
                <a:lnTo>
                  <a:pt x="379477" y="0"/>
                </a:lnTo>
                <a:lnTo>
                  <a:pt x="399882" y="6765"/>
                </a:lnTo>
                <a:lnTo>
                  <a:pt x="420196" y="6765"/>
                </a:lnTo>
                <a:lnTo>
                  <a:pt x="447282" y="6765"/>
                </a:lnTo>
                <a:lnTo>
                  <a:pt x="467597" y="13531"/>
                </a:lnTo>
                <a:lnTo>
                  <a:pt x="487912" y="13531"/>
                </a:lnTo>
                <a:lnTo>
                  <a:pt x="508317" y="20387"/>
                </a:lnTo>
                <a:lnTo>
                  <a:pt x="535403" y="27153"/>
                </a:lnTo>
                <a:lnTo>
                  <a:pt x="555717" y="27153"/>
                </a:lnTo>
                <a:lnTo>
                  <a:pt x="576032" y="33919"/>
                </a:lnTo>
                <a:lnTo>
                  <a:pt x="596347" y="40685"/>
                </a:lnTo>
                <a:lnTo>
                  <a:pt x="616661" y="47450"/>
                </a:lnTo>
                <a:lnTo>
                  <a:pt x="643838" y="54216"/>
                </a:lnTo>
                <a:lnTo>
                  <a:pt x="664152" y="60982"/>
                </a:lnTo>
                <a:lnTo>
                  <a:pt x="684467" y="67748"/>
                </a:lnTo>
                <a:lnTo>
                  <a:pt x="704782" y="74514"/>
                </a:lnTo>
                <a:lnTo>
                  <a:pt x="725096" y="88045"/>
                </a:lnTo>
                <a:lnTo>
                  <a:pt x="745411" y="94811"/>
                </a:lnTo>
                <a:lnTo>
                  <a:pt x="765816" y="101577"/>
                </a:lnTo>
                <a:lnTo>
                  <a:pt x="786130" y="115199"/>
                </a:lnTo>
                <a:lnTo>
                  <a:pt x="806445" y="121965"/>
                </a:lnTo>
                <a:lnTo>
                  <a:pt x="826760" y="135496"/>
                </a:lnTo>
                <a:lnTo>
                  <a:pt x="847074" y="142262"/>
                </a:lnTo>
                <a:lnTo>
                  <a:pt x="867389" y="155794"/>
                </a:lnTo>
                <a:lnTo>
                  <a:pt x="887794" y="162560"/>
                </a:lnTo>
                <a:lnTo>
                  <a:pt x="908108" y="176091"/>
                </a:lnTo>
                <a:lnTo>
                  <a:pt x="928423" y="189623"/>
                </a:lnTo>
                <a:lnTo>
                  <a:pt x="948738" y="203155"/>
                </a:lnTo>
                <a:lnTo>
                  <a:pt x="969052" y="210011"/>
                </a:lnTo>
                <a:lnTo>
                  <a:pt x="989367" y="223542"/>
                </a:lnTo>
                <a:lnTo>
                  <a:pt x="1009772" y="237074"/>
                </a:lnTo>
                <a:lnTo>
                  <a:pt x="1023315" y="250606"/>
                </a:lnTo>
                <a:lnTo>
                  <a:pt x="1043630" y="264137"/>
                </a:lnTo>
                <a:lnTo>
                  <a:pt x="1063944" y="277669"/>
                </a:lnTo>
                <a:lnTo>
                  <a:pt x="1084259" y="291200"/>
                </a:lnTo>
                <a:lnTo>
                  <a:pt x="1104573" y="311588"/>
                </a:lnTo>
                <a:lnTo>
                  <a:pt x="1118116" y="325120"/>
                </a:lnTo>
                <a:lnTo>
                  <a:pt x="1138521" y="338651"/>
                </a:lnTo>
                <a:lnTo>
                  <a:pt x="1158836" y="352183"/>
                </a:lnTo>
                <a:lnTo>
                  <a:pt x="1179151" y="372480"/>
                </a:lnTo>
                <a:lnTo>
                  <a:pt x="1192694" y="386012"/>
                </a:lnTo>
                <a:lnTo>
                  <a:pt x="1213008" y="399634"/>
                </a:lnTo>
                <a:lnTo>
                  <a:pt x="1233323" y="419931"/>
                </a:lnTo>
                <a:lnTo>
                  <a:pt x="1246866" y="433463"/>
                </a:lnTo>
                <a:lnTo>
                  <a:pt x="1267271" y="453761"/>
                </a:lnTo>
                <a:lnTo>
                  <a:pt x="1280814" y="467292"/>
                </a:lnTo>
                <a:lnTo>
                  <a:pt x="1301129" y="487680"/>
                </a:lnTo>
                <a:lnTo>
                  <a:pt x="1321443" y="501212"/>
                </a:lnTo>
                <a:lnTo>
                  <a:pt x="1334986" y="521509"/>
                </a:lnTo>
                <a:lnTo>
                  <a:pt x="1355301" y="535041"/>
                </a:lnTo>
                <a:lnTo>
                  <a:pt x="1368844" y="555338"/>
                </a:lnTo>
                <a:lnTo>
                  <a:pt x="1389249" y="575636"/>
                </a:lnTo>
                <a:lnTo>
                  <a:pt x="1402792" y="596023"/>
                </a:lnTo>
                <a:lnTo>
                  <a:pt x="1423107" y="609555"/>
                </a:lnTo>
                <a:lnTo>
                  <a:pt x="1436650" y="629852"/>
                </a:lnTo>
                <a:lnTo>
                  <a:pt x="1456964" y="650150"/>
                </a:lnTo>
                <a:lnTo>
                  <a:pt x="1470508" y="670537"/>
                </a:lnTo>
                <a:lnTo>
                  <a:pt x="1490822" y="684069"/>
                </a:lnTo>
                <a:lnTo>
                  <a:pt x="1504365" y="704367"/>
                </a:lnTo>
                <a:lnTo>
                  <a:pt x="1517999" y="724664"/>
                </a:lnTo>
                <a:lnTo>
                  <a:pt x="1538313" y="744961"/>
                </a:lnTo>
                <a:lnTo>
                  <a:pt x="1551856" y="765349"/>
                </a:lnTo>
                <a:lnTo>
                  <a:pt x="1572171" y="785647"/>
                </a:lnTo>
                <a:lnTo>
                  <a:pt x="1585714" y="805944"/>
                </a:lnTo>
                <a:lnTo>
                  <a:pt x="1599257" y="826242"/>
                </a:lnTo>
                <a:lnTo>
                  <a:pt x="1612800" y="846539"/>
                </a:lnTo>
                <a:lnTo>
                  <a:pt x="1633205" y="866927"/>
                </a:lnTo>
                <a:lnTo>
                  <a:pt x="1646748" y="880458"/>
                </a:lnTo>
                <a:lnTo>
                  <a:pt x="1660291" y="900756"/>
                </a:lnTo>
                <a:lnTo>
                  <a:pt x="1680606" y="921053"/>
                </a:lnTo>
                <a:lnTo>
                  <a:pt x="1694149" y="941351"/>
                </a:lnTo>
                <a:lnTo>
                  <a:pt x="1707692" y="961738"/>
                </a:lnTo>
                <a:lnTo>
                  <a:pt x="1721235" y="982036"/>
                </a:lnTo>
                <a:lnTo>
                  <a:pt x="1734778" y="1009099"/>
                </a:lnTo>
                <a:lnTo>
                  <a:pt x="1755093" y="1029397"/>
                </a:lnTo>
                <a:lnTo>
                  <a:pt x="1768726" y="1049784"/>
                </a:lnTo>
                <a:lnTo>
                  <a:pt x="1782269" y="1070082"/>
                </a:lnTo>
                <a:lnTo>
                  <a:pt x="1795812" y="1090379"/>
                </a:lnTo>
                <a:lnTo>
                  <a:pt x="1809355" y="1110677"/>
                </a:lnTo>
                <a:lnTo>
                  <a:pt x="1822899" y="1130974"/>
                </a:lnTo>
                <a:lnTo>
                  <a:pt x="1836442" y="1151362"/>
                </a:lnTo>
                <a:lnTo>
                  <a:pt x="1849985" y="1171659"/>
                </a:lnTo>
                <a:lnTo>
                  <a:pt x="1863528" y="1191957"/>
                </a:lnTo>
                <a:lnTo>
                  <a:pt x="1877071" y="1212254"/>
                </a:lnTo>
                <a:lnTo>
                  <a:pt x="1890704" y="1232642"/>
                </a:lnTo>
                <a:lnTo>
                  <a:pt x="1904247" y="1252939"/>
                </a:lnTo>
                <a:lnTo>
                  <a:pt x="1911019" y="1259705"/>
                </a:lnTo>
                <a:lnTo>
                  <a:pt x="1917790" y="1273237"/>
                </a:lnTo>
                <a:lnTo>
                  <a:pt x="1924562" y="1280003"/>
                </a:lnTo>
                <a:lnTo>
                  <a:pt x="1931333" y="1286768"/>
                </a:lnTo>
                <a:lnTo>
                  <a:pt x="1938105" y="1293534"/>
                </a:lnTo>
                <a:lnTo>
                  <a:pt x="1944877" y="1300300"/>
                </a:lnTo>
                <a:lnTo>
                  <a:pt x="1951648" y="1300300"/>
                </a:lnTo>
                <a:lnTo>
                  <a:pt x="1958420" y="1307066"/>
                </a:lnTo>
                <a:lnTo>
                  <a:pt x="1965191" y="1307066"/>
                </a:lnTo>
                <a:lnTo>
                  <a:pt x="1971963" y="1307066"/>
                </a:lnTo>
                <a:lnTo>
                  <a:pt x="1978734" y="1307066"/>
                </a:lnTo>
                <a:lnTo>
                  <a:pt x="1985506" y="1307066"/>
                </a:lnTo>
                <a:lnTo>
                  <a:pt x="1992277" y="1307066"/>
                </a:lnTo>
                <a:lnTo>
                  <a:pt x="1992277" y="1300300"/>
                </a:lnTo>
                <a:lnTo>
                  <a:pt x="1999049" y="1300300"/>
                </a:lnTo>
                <a:lnTo>
                  <a:pt x="1999049" y="1293534"/>
                </a:lnTo>
                <a:lnTo>
                  <a:pt x="2005820" y="1286768"/>
                </a:lnTo>
                <a:lnTo>
                  <a:pt x="2012682" y="1286768"/>
                </a:lnTo>
                <a:lnTo>
                  <a:pt x="2012682" y="1280003"/>
                </a:lnTo>
                <a:lnTo>
                  <a:pt x="2019454" y="1273237"/>
                </a:lnTo>
                <a:lnTo>
                  <a:pt x="2019454" y="1266471"/>
                </a:lnTo>
                <a:lnTo>
                  <a:pt x="2026225" y="1259705"/>
                </a:lnTo>
                <a:lnTo>
                  <a:pt x="2026225" y="1252939"/>
                </a:lnTo>
                <a:lnTo>
                  <a:pt x="2026225" y="1239408"/>
                </a:lnTo>
                <a:lnTo>
                  <a:pt x="2032997" y="1232642"/>
                </a:lnTo>
                <a:lnTo>
                  <a:pt x="2032997" y="1225786"/>
                </a:lnTo>
                <a:lnTo>
                  <a:pt x="2039768" y="1219020"/>
                </a:lnTo>
                <a:lnTo>
                  <a:pt x="2039768" y="1205488"/>
                </a:lnTo>
                <a:lnTo>
                  <a:pt x="2039768" y="1198723"/>
                </a:lnTo>
                <a:lnTo>
                  <a:pt x="2039768" y="1185191"/>
                </a:lnTo>
                <a:lnTo>
                  <a:pt x="2046540" y="1178425"/>
                </a:lnTo>
                <a:lnTo>
                  <a:pt x="2046540" y="1164893"/>
                </a:lnTo>
                <a:lnTo>
                  <a:pt x="2046540" y="1158128"/>
                </a:lnTo>
                <a:lnTo>
                  <a:pt x="2053312" y="1144596"/>
                </a:lnTo>
                <a:lnTo>
                  <a:pt x="2053312" y="1130974"/>
                </a:lnTo>
                <a:lnTo>
                  <a:pt x="2053312" y="1124208"/>
                </a:lnTo>
                <a:lnTo>
                  <a:pt x="2053312" y="1110677"/>
                </a:lnTo>
                <a:lnTo>
                  <a:pt x="2053312" y="1097145"/>
                </a:lnTo>
                <a:lnTo>
                  <a:pt x="2060083" y="1090379"/>
                </a:lnTo>
                <a:lnTo>
                  <a:pt x="2060083" y="1076848"/>
                </a:lnTo>
                <a:lnTo>
                  <a:pt x="2060083" y="1070082"/>
                </a:lnTo>
                <a:lnTo>
                  <a:pt x="2060083" y="1056550"/>
                </a:lnTo>
                <a:lnTo>
                  <a:pt x="2060083" y="1043018"/>
                </a:lnTo>
                <a:lnTo>
                  <a:pt x="2060083" y="1036162"/>
                </a:lnTo>
                <a:lnTo>
                  <a:pt x="2060083" y="1022631"/>
                </a:lnTo>
                <a:lnTo>
                  <a:pt x="2060083" y="1015865"/>
                </a:lnTo>
                <a:lnTo>
                  <a:pt x="2060083" y="1002333"/>
                </a:lnTo>
                <a:lnTo>
                  <a:pt x="2060083" y="995567"/>
                </a:lnTo>
                <a:lnTo>
                  <a:pt x="2066855" y="982036"/>
                </a:lnTo>
                <a:lnTo>
                  <a:pt x="2066855" y="975270"/>
                </a:lnTo>
                <a:lnTo>
                  <a:pt x="2066855" y="961738"/>
                </a:lnTo>
                <a:lnTo>
                  <a:pt x="2066855" y="954973"/>
                </a:lnTo>
                <a:lnTo>
                  <a:pt x="2066855" y="948117"/>
                </a:lnTo>
                <a:lnTo>
                  <a:pt x="2066855" y="941351"/>
                </a:lnTo>
                <a:lnTo>
                  <a:pt x="2066855" y="934585"/>
                </a:lnTo>
                <a:lnTo>
                  <a:pt x="2066855" y="921053"/>
                </a:lnTo>
                <a:lnTo>
                  <a:pt x="2066855" y="914287"/>
                </a:lnTo>
                <a:lnTo>
                  <a:pt x="2053312" y="880458"/>
                </a:lnTo>
                <a:lnTo>
                  <a:pt x="2053312" y="887224"/>
                </a:lnTo>
                <a:lnTo>
                  <a:pt x="2053312" y="893990"/>
                </a:lnTo>
                <a:lnTo>
                  <a:pt x="2053312" y="900756"/>
                </a:lnTo>
                <a:lnTo>
                  <a:pt x="2053312" y="907522"/>
                </a:lnTo>
                <a:lnTo>
                  <a:pt x="2053312" y="921053"/>
                </a:lnTo>
                <a:lnTo>
                  <a:pt x="2046540" y="927819"/>
                </a:lnTo>
                <a:lnTo>
                  <a:pt x="2046540" y="934585"/>
                </a:lnTo>
                <a:lnTo>
                  <a:pt x="2046540" y="948117"/>
                </a:lnTo>
                <a:lnTo>
                  <a:pt x="2046540" y="961738"/>
                </a:lnTo>
                <a:lnTo>
                  <a:pt x="2046540" y="975270"/>
                </a:lnTo>
                <a:lnTo>
                  <a:pt x="2046540" y="988802"/>
                </a:lnTo>
                <a:lnTo>
                  <a:pt x="2046540" y="1002333"/>
                </a:lnTo>
                <a:lnTo>
                  <a:pt x="2046540" y="1022631"/>
                </a:lnTo>
                <a:lnTo>
                  <a:pt x="2039768" y="1036162"/>
                </a:lnTo>
                <a:lnTo>
                  <a:pt x="2039768" y="1056550"/>
                </a:lnTo>
                <a:lnTo>
                  <a:pt x="2039768" y="1076848"/>
                </a:lnTo>
                <a:lnTo>
                  <a:pt x="2039768" y="1097145"/>
                </a:lnTo>
                <a:lnTo>
                  <a:pt x="2039768" y="1124208"/>
                </a:lnTo>
                <a:lnTo>
                  <a:pt x="2039768" y="1144596"/>
                </a:lnTo>
                <a:lnTo>
                  <a:pt x="2039768" y="1171659"/>
                </a:lnTo>
              </a:path>
            </a:pathLst>
          </a:custGeom>
          <a:noFill/>
          <a:ln w="6774">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66" name="object 10"/>
          <p:cNvSpPr>
            <a:spLocks/>
          </p:cNvSpPr>
          <p:nvPr/>
        </p:nvSpPr>
        <p:spPr bwMode="auto">
          <a:xfrm>
            <a:off x="3967163" y="2889250"/>
            <a:ext cx="1476375" cy="1300163"/>
          </a:xfrm>
          <a:custGeom>
            <a:avLst/>
            <a:gdLst>
              <a:gd name="T0" fmla="*/ 1432948 w 1477645"/>
              <a:gd name="T1" fmla="*/ 33805 h 1300479"/>
              <a:gd name="T2" fmla="*/ 1365319 w 1477645"/>
              <a:gd name="T3" fmla="*/ 13522 h 1300479"/>
              <a:gd name="T4" fmla="*/ 1324792 w 1477645"/>
              <a:gd name="T5" fmla="*/ 6759 h 1300479"/>
              <a:gd name="T6" fmla="*/ 1284268 w 1477645"/>
              <a:gd name="T7" fmla="*/ 0 h 1300479"/>
              <a:gd name="T8" fmla="*/ 1236900 w 1477645"/>
              <a:gd name="T9" fmla="*/ 0 h 1300479"/>
              <a:gd name="T10" fmla="*/ 1196375 w 1477645"/>
              <a:gd name="T11" fmla="*/ 6759 h 1300479"/>
              <a:gd name="T12" fmla="*/ 1155851 w 1477645"/>
              <a:gd name="T13" fmla="*/ 13522 h 1300479"/>
              <a:gd name="T14" fmla="*/ 1115236 w 1477645"/>
              <a:gd name="T15" fmla="*/ 20282 h 1300479"/>
              <a:gd name="T16" fmla="*/ 1074712 w 1477645"/>
              <a:gd name="T17" fmla="*/ 40564 h 1300479"/>
              <a:gd name="T18" fmla="*/ 1034187 w 1477645"/>
              <a:gd name="T19" fmla="*/ 54177 h 1300479"/>
              <a:gd name="T20" fmla="*/ 1000327 w 1477645"/>
              <a:gd name="T21" fmla="*/ 74460 h 1300479"/>
              <a:gd name="T22" fmla="*/ 959802 w 1477645"/>
              <a:gd name="T23" fmla="*/ 101502 h 1300479"/>
              <a:gd name="T24" fmla="*/ 926031 w 1477645"/>
              <a:gd name="T25" fmla="*/ 128547 h 1300479"/>
              <a:gd name="T26" fmla="*/ 892171 w 1477645"/>
              <a:gd name="T27" fmla="*/ 155680 h 1300479"/>
              <a:gd name="T28" fmla="*/ 865155 w 1477645"/>
              <a:gd name="T29" fmla="*/ 182725 h 1300479"/>
              <a:gd name="T30" fmla="*/ 831384 w 1477645"/>
              <a:gd name="T31" fmla="*/ 216527 h 1300479"/>
              <a:gd name="T32" fmla="*/ 804367 w 1477645"/>
              <a:gd name="T33" fmla="*/ 257182 h 1300479"/>
              <a:gd name="T34" fmla="*/ 777351 w 1477645"/>
              <a:gd name="T35" fmla="*/ 290987 h 1300479"/>
              <a:gd name="T36" fmla="*/ 756999 w 1477645"/>
              <a:gd name="T37" fmla="*/ 331643 h 1300479"/>
              <a:gd name="T38" fmla="*/ 729983 w 1477645"/>
              <a:gd name="T39" fmla="*/ 372209 h 1300479"/>
              <a:gd name="T40" fmla="*/ 716475 w 1477645"/>
              <a:gd name="T41" fmla="*/ 412775 h 1300479"/>
              <a:gd name="T42" fmla="*/ 696212 w 1477645"/>
              <a:gd name="T43" fmla="*/ 453431 h 1300479"/>
              <a:gd name="T44" fmla="*/ 682704 w 1477645"/>
              <a:gd name="T45" fmla="*/ 493995 h 1300479"/>
              <a:gd name="T46" fmla="*/ 675950 w 1477645"/>
              <a:gd name="T47" fmla="*/ 541410 h 1300479"/>
              <a:gd name="T48" fmla="*/ 669195 w 1477645"/>
              <a:gd name="T49" fmla="*/ 581977 h 1300479"/>
              <a:gd name="T50" fmla="*/ 662441 w 1477645"/>
              <a:gd name="T51" fmla="*/ 629393 h 1300479"/>
              <a:gd name="T52" fmla="*/ 662441 w 1477645"/>
              <a:gd name="T53" fmla="*/ 676719 h 1300479"/>
              <a:gd name="T54" fmla="*/ 662441 w 1477645"/>
              <a:gd name="T55" fmla="*/ 717376 h 1300479"/>
              <a:gd name="T56" fmla="*/ 662441 w 1477645"/>
              <a:gd name="T57" fmla="*/ 751178 h 1300479"/>
              <a:gd name="T58" fmla="*/ 655687 w 1477645"/>
              <a:gd name="T59" fmla="*/ 778224 h 1300479"/>
              <a:gd name="T60" fmla="*/ 648843 w 1477645"/>
              <a:gd name="T61" fmla="*/ 805356 h 1300479"/>
              <a:gd name="T62" fmla="*/ 635335 w 1477645"/>
              <a:gd name="T63" fmla="*/ 825639 h 1300479"/>
              <a:gd name="T64" fmla="*/ 621827 w 1477645"/>
              <a:gd name="T65" fmla="*/ 845921 h 1300479"/>
              <a:gd name="T66" fmla="*/ 608319 w 1477645"/>
              <a:gd name="T67" fmla="*/ 866203 h 1300479"/>
              <a:gd name="T68" fmla="*/ 594810 w 1477645"/>
              <a:gd name="T69" fmla="*/ 879726 h 1300479"/>
              <a:gd name="T70" fmla="*/ 574548 w 1477645"/>
              <a:gd name="T71" fmla="*/ 893339 h 1300479"/>
              <a:gd name="T72" fmla="*/ 554285 w 1477645"/>
              <a:gd name="T73" fmla="*/ 900099 h 1300479"/>
              <a:gd name="T74" fmla="*/ 527269 w 1477645"/>
              <a:gd name="T75" fmla="*/ 906861 h 1300479"/>
              <a:gd name="T76" fmla="*/ 506917 w 1477645"/>
              <a:gd name="T77" fmla="*/ 913621 h 1300479"/>
              <a:gd name="T78" fmla="*/ 479900 w 1477645"/>
              <a:gd name="T79" fmla="*/ 920381 h 1300479"/>
              <a:gd name="T80" fmla="*/ 452884 w 1477645"/>
              <a:gd name="T81" fmla="*/ 927144 h 1300479"/>
              <a:gd name="T82" fmla="*/ 425868 w 1477645"/>
              <a:gd name="T83" fmla="*/ 927144 h 1300479"/>
              <a:gd name="T84" fmla="*/ 398761 w 1477645"/>
              <a:gd name="T85" fmla="*/ 933904 h 1300479"/>
              <a:gd name="T86" fmla="*/ 371745 w 1477645"/>
              <a:gd name="T87" fmla="*/ 933904 h 1300479"/>
              <a:gd name="T88" fmla="*/ 337974 w 1477645"/>
              <a:gd name="T89" fmla="*/ 940664 h 1300479"/>
              <a:gd name="T90" fmla="*/ 310958 w 1477645"/>
              <a:gd name="T91" fmla="*/ 940664 h 1300479"/>
              <a:gd name="T92" fmla="*/ 283942 w 1477645"/>
              <a:gd name="T93" fmla="*/ 947426 h 1300479"/>
              <a:gd name="T94" fmla="*/ 256836 w 1477645"/>
              <a:gd name="T95" fmla="*/ 954186 h 1300479"/>
              <a:gd name="T96" fmla="*/ 229818 w 1477645"/>
              <a:gd name="T97" fmla="*/ 960946 h 1300479"/>
              <a:gd name="T98" fmla="*/ 202802 w 1477645"/>
              <a:gd name="T99" fmla="*/ 967709 h 1300479"/>
              <a:gd name="T100" fmla="*/ 175787 w 1477645"/>
              <a:gd name="T101" fmla="*/ 974469 h 1300479"/>
              <a:gd name="T102" fmla="*/ 148680 w 1477645"/>
              <a:gd name="T103" fmla="*/ 988082 h 1300479"/>
              <a:gd name="T104" fmla="*/ 128417 w 1477645"/>
              <a:gd name="T105" fmla="*/ 994841 h 1300479"/>
              <a:gd name="T106" fmla="*/ 101402 w 1477645"/>
              <a:gd name="T107" fmla="*/ 1015124 h 1300479"/>
              <a:gd name="T108" fmla="*/ 81138 w 1477645"/>
              <a:gd name="T109" fmla="*/ 1028647 h 1300479"/>
              <a:gd name="T110" fmla="*/ 67631 w 1477645"/>
              <a:gd name="T111" fmla="*/ 1048929 h 1300479"/>
              <a:gd name="T112" fmla="*/ 47368 w 1477645"/>
              <a:gd name="T113" fmla="*/ 1076062 h 1300479"/>
              <a:gd name="T114" fmla="*/ 33860 w 1477645"/>
              <a:gd name="T115" fmla="*/ 1103107 h 1300479"/>
              <a:gd name="T116" fmla="*/ 20263 w 1477645"/>
              <a:gd name="T117" fmla="*/ 1136912 h 1300479"/>
              <a:gd name="T118" fmla="*/ 13507 w 1477645"/>
              <a:gd name="T119" fmla="*/ 1170804 h 1300479"/>
              <a:gd name="T120" fmla="*/ 6753 w 1477645"/>
              <a:gd name="T121" fmla="*/ 1211371 h 1300479"/>
              <a:gd name="T122" fmla="*/ 0 w 1477645"/>
              <a:gd name="T123" fmla="*/ 1251937 h 1300479"/>
              <a:gd name="T124" fmla="*/ 0 w 1477645"/>
              <a:gd name="T125" fmla="*/ 1299352 h 13004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77645" h="1300479">
                <a:moveTo>
                  <a:pt x="1477279" y="54216"/>
                </a:moveTo>
                <a:lnTo>
                  <a:pt x="1436650" y="33829"/>
                </a:lnTo>
                <a:lnTo>
                  <a:pt x="1395930" y="20297"/>
                </a:lnTo>
                <a:lnTo>
                  <a:pt x="1368844" y="13531"/>
                </a:lnTo>
                <a:lnTo>
                  <a:pt x="1348529" y="6765"/>
                </a:lnTo>
                <a:lnTo>
                  <a:pt x="1328215" y="6765"/>
                </a:lnTo>
                <a:lnTo>
                  <a:pt x="1307900" y="0"/>
                </a:lnTo>
                <a:lnTo>
                  <a:pt x="1287586" y="0"/>
                </a:lnTo>
                <a:lnTo>
                  <a:pt x="1267181" y="0"/>
                </a:lnTo>
                <a:lnTo>
                  <a:pt x="1240095" y="0"/>
                </a:lnTo>
                <a:lnTo>
                  <a:pt x="1219780" y="0"/>
                </a:lnTo>
                <a:lnTo>
                  <a:pt x="1199465" y="6765"/>
                </a:lnTo>
                <a:lnTo>
                  <a:pt x="1179151" y="6765"/>
                </a:lnTo>
                <a:lnTo>
                  <a:pt x="1158836" y="13531"/>
                </a:lnTo>
                <a:lnTo>
                  <a:pt x="1138431" y="20297"/>
                </a:lnTo>
                <a:lnTo>
                  <a:pt x="1118116" y="20297"/>
                </a:lnTo>
                <a:lnTo>
                  <a:pt x="1097802" y="33829"/>
                </a:lnTo>
                <a:lnTo>
                  <a:pt x="1077487" y="40594"/>
                </a:lnTo>
                <a:lnTo>
                  <a:pt x="1057173" y="47360"/>
                </a:lnTo>
                <a:lnTo>
                  <a:pt x="1036858" y="54216"/>
                </a:lnTo>
                <a:lnTo>
                  <a:pt x="1023225" y="67748"/>
                </a:lnTo>
                <a:lnTo>
                  <a:pt x="1002910" y="74514"/>
                </a:lnTo>
                <a:lnTo>
                  <a:pt x="982595" y="88045"/>
                </a:lnTo>
                <a:lnTo>
                  <a:pt x="962281" y="101577"/>
                </a:lnTo>
                <a:lnTo>
                  <a:pt x="948738" y="115109"/>
                </a:lnTo>
                <a:lnTo>
                  <a:pt x="928423" y="128640"/>
                </a:lnTo>
                <a:lnTo>
                  <a:pt x="914880" y="142172"/>
                </a:lnTo>
                <a:lnTo>
                  <a:pt x="894475" y="155794"/>
                </a:lnTo>
                <a:lnTo>
                  <a:pt x="880932" y="169325"/>
                </a:lnTo>
                <a:lnTo>
                  <a:pt x="867389" y="182857"/>
                </a:lnTo>
                <a:lnTo>
                  <a:pt x="847074" y="203155"/>
                </a:lnTo>
                <a:lnTo>
                  <a:pt x="833531" y="216686"/>
                </a:lnTo>
                <a:lnTo>
                  <a:pt x="819988" y="237074"/>
                </a:lnTo>
                <a:lnTo>
                  <a:pt x="806445" y="257371"/>
                </a:lnTo>
                <a:lnTo>
                  <a:pt x="792902" y="270903"/>
                </a:lnTo>
                <a:lnTo>
                  <a:pt x="779359" y="291200"/>
                </a:lnTo>
                <a:lnTo>
                  <a:pt x="765725" y="311498"/>
                </a:lnTo>
                <a:lnTo>
                  <a:pt x="758954" y="331886"/>
                </a:lnTo>
                <a:lnTo>
                  <a:pt x="745411" y="352183"/>
                </a:lnTo>
                <a:lnTo>
                  <a:pt x="731868" y="372480"/>
                </a:lnTo>
                <a:lnTo>
                  <a:pt x="725096" y="392778"/>
                </a:lnTo>
                <a:lnTo>
                  <a:pt x="718325" y="413075"/>
                </a:lnTo>
                <a:lnTo>
                  <a:pt x="704782" y="433463"/>
                </a:lnTo>
                <a:lnTo>
                  <a:pt x="698010" y="453761"/>
                </a:lnTo>
                <a:lnTo>
                  <a:pt x="691238" y="474058"/>
                </a:lnTo>
                <a:lnTo>
                  <a:pt x="684467" y="494355"/>
                </a:lnTo>
                <a:lnTo>
                  <a:pt x="677695" y="521509"/>
                </a:lnTo>
                <a:lnTo>
                  <a:pt x="677695" y="541806"/>
                </a:lnTo>
                <a:lnTo>
                  <a:pt x="670924" y="562104"/>
                </a:lnTo>
                <a:lnTo>
                  <a:pt x="670924" y="582401"/>
                </a:lnTo>
                <a:lnTo>
                  <a:pt x="664152" y="609555"/>
                </a:lnTo>
                <a:lnTo>
                  <a:pt x="664152" y="629852"/>
                </a:lnTo>
                <a:lnTo>
                  <a:pt x="664152" y="650150"/>
                </a:lnTo>
                <a:lnTo>
                  <a:pt x="664152" y="677213"/>
                </a:lnTo>
                <a:lnTo>
                  <a:pt x="664152" y="697511"/>
                </a:lnTo>
                <a:lnTo>
                  <a:pt x="664152" y="717898"/>
                </a:lnTo>
                <a:lnTo>
                  <a:pt x="664152" y="731430"/>
                </a:lnTo>
                <a:lnTo>
                  <a:pt x="664152" y="751727"/>
                </a:lnTo>
                <a:lnTo>
                  <a:pt x="657381" y="765259"/>
                </a:lnTo>
                <a:lnTo>
                  <a:pt x="657381" y="778791"/>
                </a:lnTo>
                <a:lnTo>
                  <a:pt x="650519" y="792322"/>
                </a:lnTo>
                <a:lnTo>
                  <a:pt x="650519" y="805944"/>
                </a:lnTo>
                <a:lnTo>
                  <a:pt x="643747" y="819476"/>
                </a:lnTo>
                <a:lnTo>
                  <a:pt x="636976" y="826242"/>
                </a:lnTo>
                <a:lnTo>
                  <a:pt x="630204" y="839773"/>
                </a:lnTo>
                <a:lnTo>
                  <a:pt x="623433" y="846539"/>
                </a:lnTo>
                <a:lnTo>
                  <a:pt x="616661" y="853305"/>
                </a:lnTo>
                <a:lnTo>
                  <a:pt x="609890" y="866836"/>
                </a:lnTo>
                <a:lnTo>
                  <a:pt x="603118" y="873602"/>
                </a:lnTo>
                <a:lnTo>
                  <a:pt x="596347" y="880368"/>
                </a:lnTo>
                <a:lnTo>
                  <a:pt x="582804" y="887224"/>
                </a:lnTo>
                <a:lnTo>
                  <a:pt x="576032" y="893990"/>
                </a:lnTo>
                <a:lnTo>
                  <a:pt x="562489" y="893990"/>
                </a:lnTo>
                <a:lnTo>
                  <a:pt x="555717" y="900756"/>
                </a:lnTo>
                <a:lnTo>
                  <a:pt x="542174" y="907522"/>
                </a:lnTo>
                <a:lnTo>
                  <a:pt x="528631" y="907522"/>
                </a:lnTo>
                <a:lnTo>
                  <a:pt x="514998" y="914287"/>
                </a:lnTo>
                <a:lnTo>
                  <a:pt x="508226" y="914287"/>
                </a:lnTo>
                <a:lnTo>
                  <a:pt x="494683" y="921053"/>
                </a:lnTo>
                <a:lnTo>
                  <a:pt x="481140" y="921053"/>
                </a:lnTo>
                <a:lnTo>
                  <a:pt x="467597" y="921053"/>
                </a:lnTo>
                <a:lnTo>
                  <a:pt x="454054" y="927819"/>
                </a:lnTo>
                <a:lnTo>
                  <a:pt x="440511" y="927819"/>
                </a:lnTo>
                <a:lnTo>
                  <a:pt x="426968" y="927819"/>
                </a:lnTo>
                <a:lnTo>
                  <a:pt x="413425" y="934585"/>
                </a:lnTo>
                <a:lnTo>
                  <a:pt x="399791" y="934585"/>
                </a:lnTo>
                <a:lnTo>
                  <a:pt x="386248" y="934585"/>
                </a:lnTo>
                <a:lnTo>
                  <a:pt x="372705" y="934585"/>
                </a:lnTo>
                <a:lnTo>
                  <a:pt x="359162" y="941351"/>
                </a:lnTo>
                <a:lnTo>
                  <a:pt x="338847" y="941351"/>
                </a:lnTo>
                <a:lnTo>
                  <a:pt x="325304" y="941351"/>
                </a:lnTo>
                <a:lnTo>
                  <a:pt x="311761" y="941351"/>
                </a:lnTo>
                <a:lnTo>
                  <a:pt x="298218" y="948116"/>
                </a:lnTo>
                <a:lnTo>
                  <a:pt x="284675" y="948116"/>
                </a:lnTo>
                <a:lnTo>
                  <a:pt x="271042" y="948116"/>
                </a:lnTo>
                <a:lnTo>
                  <a:pt x="257499" y="954882"/>
                </a:lnTo>
                <a:lnTo>
                  <a:pt x="243956" y="954882"/>
                </a:lnTo>
                <a:lnTo>
                  <a:pt x="230412" y="961648"/>
                </a:lnTo>
                <a:lnTo>
                  <a:pt x="216869" y="961648"/>
                </a:lnTo>
                <a:lnTo>
                  <a:pt x="203326" y="968414"/>
                </a:lnTo>
                <a:lnTo>
                  <a:pt x="189783" y="968414"/>
                </a:lnTo>
                <a:lnTo>
                  <a:pt x="176240" y="975180"/>
                </a:lnTo>
                <a:lnTo>
                  <a:pt x="162697" y="982036"/>
                </a:lnTo>
                <a:lnTo>
                  <a:pt x="149064" y="988802"/>
                </a:lnTo>
                <a:lnTo>
                  <a:pt x="135521" y="988802"/>
                </a:lnTo>
                <a:lnTo>
                  <a:pt x="128749" y="995567"/>
                </a:lnTo>
                <a:lnTo>
                  <a:pt x="115206" y="1009099"/>
                </a:lnTo>
                <a:lnTo>
                  <a:pt x="101663" y="1015865"/>
                </a:lnTo>
                <a:lnTo>
                  <a:pt x="94891" y="1022631"/>
                </a:lnTo>
                <a:lnTo>
                  <a:pt x="81348" y="1029397"/>
                </a:lnTo>
                <a:lnTo>
                  <a:pt x="74577" y="1042928"/>
                </a:lnTo>
                <a:lnTo>
                  <a:pt x="67805" y="1049694"/>
                </a:lnTo>
                <a:lnTo>
                  <a:pt x="54262" y="1063226"/>
                </a:lnTo>
                <a:lnTo>
                  <a:pt x="47491" y="1076848"/>
                </a:lnTo>
                <a:lnTo>
                  <a:pt x="40719" y="1090379"/>
                </a:lnTo>
                <a:lnTo>
                  <a:pt x="33947" y="1103911"/>
                </a:lnTo>
                <a:lnTo>
                  <a:pt x="27086" y="1117442"/>
                </a:lnTo>
                <a:lnTo>
                  <a:pt x="20314" y="1137740"/>
                </a:lnTo>
                <a:lnTo>
                  <a:pt x="20314" y="1151272"/>
                </a:lnTo>
                <a:lnTo>
                  <a:pt x="13543" y="1171659"/>
                </a:lnTo>
                <a:lnTo>
                  <a:pt x="6771" y="1191957"/>
                </a:lnTo>
                <a:lnTo>
                  <a:pt x="6771" y="1212254"/>
                </a:lnTo>
                <a:lnTo>
                  <a:pt x="6771" y="1232552"/>
                </a:lnTo>
                <a:lnTo>
                  <a:pt x="0" y="1252849"/>
                </a:lnTo>
                <a:lnTo>
                  <a:pt x="0" y="1280003"/>
                </a:lnTo>
                <a:lnTo>
                  <a:pt x="0" y="1300300"/>
                </a:lnTo>
              </a:path>
            </a:pathLst>
          </a:custGeom>
          <a:noFill/>
          <a:ln w="6774">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67" name="object 11"/>
          <p:cNvSpPr>
            <a:spLocks/>
          </p:cNvSpPr>
          <p:nvPr/>
        </p:nvSpPr>
        <p:spPr bwMode="auto">
          <a:xfrm>
            <a:off x="3803650" y="2733675"/>
            <a:ext cx="400050" cy="1544638"/>
          </a:xfrm>
          <a:custGeom>
            <a:avLst/>
            <a:gdLst>
              <a:gd name="T0" fmla="*/ 386248 w 400050"/>
              <a:gd name="T1" fmla="*/ 1518014 h 1544320"/>
              <a:gd name="T2" fmla="*/ 359162 w 400050"/>
              <a:gd name="T3" fmla="*/ 1477304 h 1544320"/>
              <a:gd name="T4" fmla="*/ 332076 w 400050"/>
              <a:gd name="T5" fmla="*/ 1429913 h 1544320"/>
              <a:gd name="T6" fmla="*/ 311671 w 400050"/>
              <a:gd name="T7" fmla="*/ 1382434 h 1544320"/>
              <a:gd name="T8" fmla="*/ 291356 w 400050"/>
              <a:gd name="T9" fmla="*/ 1335044 h 1544320"/>
              <a:gd name="T10" fmla="*/ 277813 w 400050"/>
              <a:gd name="T11" fmla="*/ 1287563 h 1544320"/>
              <a:gd name="T12" fmla="*/ 257499 w 400050"/>
              <a:gd name="T13" fmla="*/ 1233404 h 1544320"/>
              <a:gd name="T14" fmla="*/ 243956 w 400050"/>
              <a:gd name="T15" fmla="*/ 1185923 h 1544320"/>
              <a:gd name="T16" fmla="*/ 230412 w 400050"/>
              <a:gd name="T17" fmla="*/ 1138532 h 1544320"/>
              <a:gd name="T18" fmla="*/ 216869 w 400050"/>
              <a:gd name="T19" fmla="*/ 1084282 h 1544320"/>
              <a:gd name="T20" fmla="*/ 203326 w 400050"/>
              <a:gd name="T21" fmla="*/ 1036801 h 1544320"/>
              <a:gd name="T22" fmla="*/ 196555 w 400050"/>
              <a:gd name="T23" fmla="*/ 989414 h 1544320"/>
              <a:gd name="T24" fmla="*/ 189693 w 400050"/>
              <a:gd name="T25" fmla="*/ 935162 h 1544320"/>
              <a:gd name="T26" fmla="*/ 176150 w 400050"/>
              <a:gd name="T27" fmla="*/ 887773 h 1544320"/>
              <a:gd name="T28" fmla="*/ 169378 w 400050"/>
              <a:gd name="T29" fmla="*/ 833523 h 1544320"/>
              <a:gd name="T30" fmla="*/ 162607 w 400050"/>
              <a:gd name="T31" fmla="*/ 786133 h 1544320"/>
              <a:gd name="T32" fmla="*/ 155835 w 400050"/>
              <a:gd name="T33" fmla="*/ 731883 h 1544320"/>
              <a:gd name="T34" fmla="*/ 149064 w 400050"/>
              <a:gd name="T35" fmla="*/ 684492 h 1544320"/>
              <a:gd name="T36" fmla="*/ 142292 w 400050"/>
              <a:gd name="T37" fmla="*/ 637011 h 1544320"/>
              <a:gd name="T38" fmla="*/ 135521 w 400050"/>
              <a:gd name="T39" fmla="*/ 582852 h 1544320"/>
              <a:gd name="T40" fmla="*/ 128749 w 400050"/>
              <a:gd name="T41" fmla="*/ 535371 h 1544320"/>
              <a:gd name="T42" fmla="*/ 121978 w 400050"/>
              <a:gd name="T43" fmla="*/ 481121 h 1544320"/>
              <a:gd name="T44" fmla="*/ 115206 w 400050"/>
              <a:gd name="T45" fmla="*/ 433730 h 1544320"/>
              <a:gd name="T46" fmla="*/ 101663 w 400050"/>
              <a:gd name="T47" fmla="*/ 386251 h 1544320"/>
              <a:gd name="T48" fmla="*/ 94891 w 400050"/>
              <a:gd name="T49" fmla="*/ 332090 h 1544320"/>
              <a:gd name="T50" fmla="*/ 81348 w 400050"/>
              <a:gd name="T51" fmla="*/ 284612 h 1544320"/>
              <a:gd name="T52" fmla="*/ 74577 w 400050"/>
              <a:gd name="T53" fmla="*/ 237221 h 1544320"/>
              <a:gd name="T54" fmla="*/ 60943 w 400050"/>
              <a:gd name="T55" fmla="*/ 189740 h 1544320"/>
              <a:gd name="T56" fmla="*/ 47400 w 400050"/>
              <a:gd name="T57" fmla="*/ 142349 h 1544320"/>
              <a:gd name="T58" fmla="*/ 33857 w 400050"/>
              <a:gd name="T59" fmla="*/ 94871 h 1544320"/>
              <a:gd name="T60" fmla="*/ 13543 w 400050"/>
              <a:gd name="T61" fmla="*/ 47480 h 1544320"/>
              <a:gd name="T62" fmla="*/ 0 w 400050"/>
              <a:gd name="T63" fmla="*/ 0 h 154432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00050" h="1544320">
                <a:moveTo>
                  <a:pt x="399791" y="1544140"/>
                </a:moveTo>
                <a:lnTo>
                  <a:pt x="386248" y="1517077"/>
                </a:lnTo>
                <a:lnTo>
                  <a:pt x="372705" y="1496689"/>
                </a:lnTo>
                <a:lnTo>
                  <a:pt x="359162" y="1476392"/>
                </a:lnTo>
                <a:lnTo>
                  <a:pt x="345619" y="1449329"/>
                </a:lnTo>
                <a:lnTo>
                  <a:pt x="332076" y="1429031"/>
                </a:lnTo>
                <a:lnTo>
                  <a:pt x="325304" y="1401878"/>
                </a:lnTo>
                <a:lnTo>
                  <a:pt x="311671" y="1381580"/>
                </a:lnTo>
                <a:lnTo>
                  <a:pt x="304899" y="1354517"/>
                </a:lnTo>
                <a:lnTo>
                  <a:pt x="291356" y="1334219"/>
                </a:lnTo>
                <a:lnTo>
                  <a:pt x="284585" y="1307066"/>
                </a:lnTo>
                <a:lnTo>
                  <a:pt x="277813" y="1286768"/>
                </a:lnTo>
                <a:lnTo>
                  <a:pt x="264270" y="1259705"/>
                </a:lnTo>
                <a:lnTo>
                  <a:pt x="257499" y="1232642"/>
                </a:lnTo>
                <a:lnTo>
                  <a:pt x="250727" y="1212254"/>
                </a:lnTo>
                <a:lnTo>
                  <a:pt x="243956" y="1185191"/>
                </a:lnTo>
                <a:lnTo>
                  <a:pt x="237184" y="1158128"/>
                </a:lnTo>
                <a:lnTo>
                  <a:pt x="230412" y="1137830"/>
                </a:lnTo>
                <a:lnTo>
                  <a:pt x="223641" y="1110677"/>
                </a:lnTo>
                <a:lnTo>
                  <a:pt x="216869" y="1083613"/>
                </a:lnTo>
                <a:lnTo>
                  <a:pt x="210098" y="1063316"/>
                </a:lnTo>
                <a:lnTo>
                  <a:pt x="203326" y="1036162"/>
                </a:lnTo>
                <a:lnTo>
                  <a:pt x="203326" y="1009099"/>
                </a:lnTo>
                <a:lnTo>
                  <a:pt x="196555" y="988802"/>
                </a:lnTo>
                <a:lnTo>
                  <a:pt x="189693" y="961738"/>
                </a:lnTo>
                <a:lnTo>
                  <a:pt x="189693" y="934585"/>
                </a:lnTo>
                <a:lnTo>
                  <a:pt x="182921" y="914287"/>
                </a:lnTo>
                <a:lnTo>
                  <a:pt x="176150" y="887224"/>
                </a:lnTo>
                <a:lnTo>
                  <a:pt x="176150" y="860161"/>
                </a:lnTo>
                <a:lnTo>
                  <a:pt x="169378" y="833007"/>
                </a:lnTo>
                <a:lnTo>
                  <a:pt x="169378" y="812710"/>
                </a:lnTo>
                <a:lnTo>
                  <a:pt x="162607" y="785647"/>
                </a:lnTo>
                <a:lnTo>
                  <a:pt x="155835" y="758493"/>
                </a:lnTo>
                <a:lnTo>
                  <a:pt x="155835" y="731430"/>
                </a:lnTo>
                <a:lnTo>
                  <a:pt x="149064" y="711132"/>
                </a:lnTo>
                <a:lnTo>
                  <a:pt x="149064" y="684069"/>
                </a:lnTo>
                <a:lnTo>
                  <a:pt x="142292" y="656916"/>
                </a:lnTo>
                <a:lnTo>
                  <a:pt x="142292" y="636618"/>
                </a:lnTo>
                <a:lnTo>
                  <a:pt x="135521" y="609555"/>
                </a:lnTo>
                <a:lnTo>
                  <a:pt x="135521" y="582492"/>
                </a:lnTo>
                <a:lnTo>
                  <a:pt x="128749" y="555338"/>
                </a:lnTo>
                <a:lnTo>
                  <a:pt x="128749" y="535041"/>
                </a:lnTo>
                <a:lnTo>
                  <a:pt x="121978" y="507977"/>
                </a:lnTo>
                <a:lnTo>
                  <a:pt x="121978" y="480824"/>
                </a:lnTo>
                <a:lnTo>
                  <a:pt x="115206" y="460526"/>
                </a:lnTo>
                <a:lnTo>
                  <a:pt x="115206" y="433463"/>
                </a:lnTo>
                <a:lnTo>
                  <a:pt x="108434" y="406400"/>
                </a:lnTo>
                <a:lnTo>
                  <a:pt x="101663" y="386012"/>
                </a:lnTo>
                <a:lnTo>
                  <a:pt x="101663" y="358949"/>
                </a:lnTo>
                <a:lnTo>
                  <a:pt x="94891" y="331886"/>
                </a:lnTo>
                <a:lnTo>
                  <a:pt x="88120" y="311588"/>
                </a:lnTo>
                <a:lnTo>
                  <a:pt x="81348" y="284435"/>
                </a:lnTo>
                <a:lnTo>
                  <a:pt x="81348" y="257371"/>
                </a:lnTo>
                <a:lnTo>
                  <a:pt x="74577" y="237074"/>
                </a:lnTo>
                <a:lnTo>
                  <a:pt x="67805" y="210011"/>
                </a:lnTo>
                <a:lnTo>
                  <a:pt x="60943" y="189623"/>
                </a:lnTo>
                <a:lnTo>
                  <a:pt x="54172" y="162560"/>
                </a:lnTo>
                <a:lnTo>
                  <a:pt x="47400" y="142262"/>
                </a:lnTo>
                <a:lnTo>
                  <a:pt x="40629" y="115199"/>
                </a:lnTo>
                <a:lnTo>
                  <a:pt x="33857" y="94811"/>
                </a:lnTo>
                <a:lnTo>
                  <a:pt x="27086" y="67748"/>
                </a:lnTo>
                <a:lnTo>
                  <a:pt x="13543" y="47450"/>
                </a:lnTo>
                <a:lnTo>
                  <a:pt x="6771" y="20387"/>
                </a:lnTo>
                <a:lnTo>
                  <a:pt x="0" y="0"/>
                </a:lnTo>
              </a:path>
            </a:pathLst>
          </a:custGeom>
          <a:noFill/>
          <a:ln w="6777">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68" name="object 12"/>
          <p:cNvSpPr>
            <a:spLocks/>
          </p:cNvSpPr>
          <p:nvPr/>
        </p:nvSpPr>
        <p:spPr bwMode="auto">
          <a:xfrm>
            <a:off x="3735388" y="3071813"/>
            <a:ext cx="1824037" cy="385762"/>
          </a:xfrm>
          <a:custGeom>
            <a:avLst/>
            <a:gdLst>
              <a:gd name="T0" fmla="*/ 20437 w 1823085"/>
              <a:gd name="T1" fmla="*/ 371563 h 386079"/>
              <a:gd name="T2" fmla="*/ 54346 w 1823085"/>
              <a:gd name="T3" fmla="*/ 358066 h 386079"/>
              <a:gd name="T4" fmla="*/ 95041 w 1823085"/>
              <a:gd name="T5" fmla="*/ 337817 h 386079"/>
              <a:gd name="T6" fmla="*/ 135824 w 1823085"/>
              <a:gd name="T7" fmla="*/ 324230 h 386079"/>
              <a:gd name="T8" fmla="*/ 176516 w 1823085"/>
              <a:gd name="T9" fmla="*/ 310731 h 386079"/>
              <a:gd name="T10" fmla="*/ 217208 w 1823085"/>
              <a:gd name="T11" fmla="*/ 303982 h 386079"/>
              <a:gd name="T12" fmla="*/ 264774 w 1823085"/>
              <a:gd name="T13" fmla="*/ 297233 h 386079"/>
              <a:gd name="T14" fmla="*/ 305467 w 1823085"/>
              <a:gd name="T15" fmla="*/ 290483 h 386079"/>
              <a:gd name="T16" fmla="*/ 346161 w 1823085"/>
              <a:gd name="T17" fmla="*/ 283735 h 386079"/>
              <a:gd name="T18" fmla="*/ 386945 w 1823085"/>
              <a:gd name="T19" fmla="*/ 283735 h 386079"/>
              <a:gd name="T20" fmla="*/ 434419 w 1823085"/>
              <a:gd name="T21" fmla="*/ 276985 h 386079"/>
              <a:gd name="T22" fmla="*/ 475113 w 1823085"/>
              <a:gd name="T23" fmla="*/ 276985 h 386079"/>
              <a:gd name="T24" fmla="*/ 515895 w 1823085"/>
              <a:gd name="T25" fmla="*/ 276985 h 386079"/>
              <a:gd name="T26" fmla="*/ 563371 w 1823085"/>
              <a:gd name="T27" fmla="*/ 276985 h 386079"/>
              <a:gd name="T28" fmla="*/ 604063 w 1823085"/>
              <a:gd name="T29" fmla="*/ 283735 h 386079"/>
              <a:gd name="T30" fmla="*/ 651629 w 1823085"/>
              <a:gd name="T31" fmla="*/ 283735 h 386079"/>
              <a:gd name="T32" fmla="*/ 692321 w 1823085"/>
              <a:gd name="T33" fmla="*/ 283735 h 386079"/>
              <a:gd name="T34" fmla="*/ 733015 w 1823085"/>
              <a:gd name="T35" fmla="*/ 290483 h 386079"/>
              <a:gd name="T36" fmla="*/ 780580 w 1823085"/>
              <a:gd name="T37" fmla="*/ 290483 h 386079"/>
              <a:gd name="T38" fmla="*/ 821273 w 1823085"/>
              <a:gd name="T39" fmla="*/ 297233 h 386079"/>
              <a:gd name="T40" fmla="*/ 868748 w 1823085"/>
              <a:gd name="T41" fmla="*/ 297233 h 386079"/>
              <a:gd name="T42" fmla="*/ 909531 w 1823085"/>
              <a:gd name="T43" fmla="*/ 303982 h 386079"/>
              <a:gd name="T44" fmla="*/ 950225 w 1823085"/>
              <a:gd name="T45" fmla="*/ 303982 h 386079"/>
              <a:gd name="T46" fmla="*/ 997699 w 1823085"/>
              <a:gd name="T47" fmla="*/ 303982 h 386079"/>
              <a:gd name="T48" fmla="*/ 1038483 w 1823085"/>
              <a:gd name="T49" fmla="*/ 310731 h 386079"/>
              <a:gd name="T50" fmla="*/ 1079176 w 1823085"/>
              <a:gd name="T51" fmla="*/ 310731 h 386079"/>
              <a:gd name="T52" fmla="*/ 1126651 w 1823085"/>
              <a:gd name="T53" fmla="*/ 310731 h 386079"/>
              <a:gd name="T54" fmla="*/ 1167435 w 1823085"/>
              <a:gd name="T55" fmla="*/ 310731 h 386079"/>
              <a:gd name="T56" fmla="*/ 1208128 w 1823085"/>
              <a:gd name="T57" fmla="*/ 310731 h 386079"/>
              <a:gd name="T58" fmla="*/ 1248820 w 1823085"/>
              <a:gd name="T59" fmla="*/ 303982 h 386079"/>
              <a:gd name="T60" fmla="*/ 1289604 w 1823085"/>
              <a:gd name="T61" fmla="*/ 297233 h 386079"/>
              <a:gd name="T62" fmla="*/ 1330297 w 1823085"/>
              <a:gd name="T63" fmla="*/ 297233 h 386079"/>
              <a:gd name="T64" fmla="*/ 1370990 w 1823085"/>
              <a:gd name="T65" fmla="*/ 283735 h 386079"/>
              <a:gd name="T66" fmla="*/ 1411773 w 1823085"/>
              <a:gd name="T67" fmla="*/ 276985 h 386079"/>
              <a:gd name="T68" fmla="*/ 1452466 w 1823085"/>
              <a:gd name="T69" fmla="*/ 263486 h 386079"/>
              <a:gd name="T70" fmla="*/ 1493158 w 1823085"/>
              <a:gd name="T71" fmla="*/ 249988 h 386079"/>
              <a:gd name="T72" fmla="*/ 1527160 w 1823085"/>
              <a:gd name="T73" fmla="*/ 236401 h 386079"/>
              <a:gd name="T74" fmla="*/ 1567852 w 1823085"/>
              <a:gd name="T75" fmla="*/ 216152 h 386079"/>
              <a:gd name="T76" fmla="*/ 1601764 w 1823085"/>
              <a:gd name="T77" fmla="*/ 195906 h 386079"/>
              <a:gd name="T78" fmla="*/ 1642547 w 1823085"/>
              <a:gd name="T79" fmla="*/ 175658 h 386079"/>
              <a:gd name="T80" fmla="*/ 1676458 w 1823085"/>
              <a:gd name="T81" fmla="*/ 148662 h 386079"/>
              <a:gd name="T82" fmla="*/ 1710369 w 1823085"/>
              <a:gd name="T83" fmla="*/ 121574 h 386079"/>
              <a:gd name="T84" fmla="*/ 1744279 w 1823085"/>
              <a:gd name="T85" fmla="*/ 87829 h 386079"/>
              <a:gd name="T86" fmla="*/ 1778281 w 1823085"/>
              <a:gd name="T87" fmla="*/ 54083 h 386079"/>
              <a:gd name="T88" fmla="*/ 1812191 w 1823085"/>
              <a:gd name="T89" fmla="*/ 20246 h 38607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823085" h="386079">
                <a:moveTo>
                  <a:pt x="0" y="386012"/>
                </a:moveTo>
                <a:lnTo>
                  <a:pt x="20404" y="372480"/>
                </a:lnTo>
                <a:lnTo>
                  <a:pt x="40719" y="365715"/>
                </a:lnTo>
                <a:lnTo>
                  <a:pt x="54262" y="358949"/>
                </a:lnTo>
                <a:lnTo>
                  <a:pt x="74577" y="345417"/>
                </a:lnTo>
                <a:lnTo>
                  <a:pt x="94891" y="338651"/>
                </a:lnTo>
                <a:lnTo>
                  <a:pt x="115206" y="331886"/>
                </a:lnTo>
                <a:lnTo>
                  <a:pt x="135611" y="325030"/>
                </a:lnTo>
                <a:lnTo>
                  <a:pt x="155926" y="318264"/>
                </a:lnTo>
                <a:lnTo>
                  <a:pt x="176240" y="311498"/>
                </a:lnTo>
                <a:lnTo>
                  <a:pt x="196555" y="311498"/>
                </a:lnTo>
                <a:lnTo>
                  <a:pt x="216869" y="304732"/>
                </a:lnTo>
                <a:lnTo>
                  <a:pt x="243956" y="297966"/>
                </a:lnTo>
                <a:lnTo>
                  <a:pt x="264360" y="297966"/>
                </a:lnTo>
                <a:lnTo>
                  <a:pt x="284675" y="291200"/>
                </a:lnTo>
                <a:lnTo>
                  <a:pt x="304990" y="291200"/>
                </a:lnTo>
                <a:lnTo>
                  <a:pt x="325304" y="284435"/>
                </a:lnTo>
                <a:lnTo>
                  <a:pt x="345619" y="284435"/>
                </a:lnTo>
                <a:lnTo>
                  <a:pt x="365934" y="284435"/>
                </a:lnTo>
                <a:lnTo>
                  <a:pt x="386339" y="284435"/>
                </a:lnTo>
                <a:lnTo>
                  <a:pt x="406653" y="277669"/>
                </a:lnTo>
                <a:lnTo>
                  <a:pt x="433739" y="277669"/>
                </a:lnTo>
                <a:lnTo>
                  <a:pt x="454054" y="277669"/>
                </a:lnTo>
                <a:lnTo>
                  <a:pt x="474369" y="277669"/>
                </a:lnTo>
                <a:lnTo>
                  <a:pt x="494683" y="277669"/>
                </a:lnTo>
                <a:lnTo>
                  <a:pt x="515088" y="277669"/>
                </a:lnTo>
                <a:lnTo>
                  <a:pt x="542174" y="277669"/>
                </a:lnTo>
                <a:lnTo>
                  <a:pt x="562489" y="277669"/>
                </a:lnTo>
                <a:lnTo>
                  <a:pt x="582804" y="277669"/>
                </a:lnTo>
                <a:lnTo>
                  <a:pt x="603118" y="284435"/>
                </a:lnTo>
                <a:lnTo>
                  <a:pt x="623433" y="284435"/>
                </a:lnTo>
                <a:lnTo>
                  <a:pt x="650609" y="284435"/>
                </a:lnTo>
                <a:lnTo>
                  <a:pt x="670924" y="284435"/>
                </a:lnTo>
                <a:lnTo>
                  <a:pt x="691238" y="284435"/>
                </a:lnTo>
                <a:lnTo>
                  <a:pt x="711553" y="291200"/>
                </a:lnTo>
                <a:lnTo>
                  <a:pt x="731868" y="291200"/>
                </a:lnTo>
                <a:lnTo>
                  <a:pt x="759044" y="291200"/>
                </a:lnTo>
                <a:lnTo>
                  <a:pt x="779359" y="291200"/>
                </a:lnTo>
                <a:lnTo>
                  <a:pt x="799673" y="297966"/>
                </a:lnTo>
                <a:lnTo>
                  <a:pt x="819988" y="297966"/>
                </a:lnTo>
                <a:lnTo>
                  <a:pt x="840303" y="297966"/>
                </a:lnTo>
                <a:lnTo>
                  <a:pt x="867389" y="297966"/>
                </a:lnTo>
                <a:lnTo>
                  <a:pt x="887794" y="297966"/>
                </a:lnTo>
                <a:lnTo>
                  <a:pt x="908108" y="304732"/>
                </a:lnTo>
                <a:lnTo>
                  <a:pt x="928423" y="304732"/>
                </a:lnTo>
                <a:lnTo>
                  <a:pt x="948738" y="304732"/>
                </a:lnTo>
                <a:lnTo>
                  <a:pt x="975824" y="304732"/>
                </a:lnTo>
                <a:lnTo>
                  <a:pt x="996138" y="304732"/>
                </a:lnTo>
                <a:lnTo>
                  <a:pt x="1016543" y="311498"/>
                </a:lnTo>
                <a:lnTo>
                  <a:pt x="1036858" y="311498"/>
                </a:lnTo>
                <a:lnTo>
                  <a:pt x="1057173" y="311498"/>
                </a:lnTo>
                <a:lnTo>
                  <a:pt x="1077487" y="311498"/>
                </a:lnTo>
                <a:lnTo>
                  <a:pt x="1104573" y="311498"/>
                </a:lnTo>
                <a:lnTo>
                  <a:pt x="1124888" y="311498"/>
                </a:lnTo>
                <a:lnTo>
                  <a:pt x="1145293" y="311498"/>
                </a:lnTo>
                <a:lnTo>
                  <a:pt x="1165608" y="311498"/>
                </a:lnTo>
                <a:lnTo>
                  <a:pt x="1185922" y="311498"/>
                </a:lnTo>
                <a:lnTo>
                  <a:pt x="1206237" y="311498"/>
                </a:lnTo>
                <a:lnTo>
                  <a:pt x="1226551" y="304732"/>
                </a:lnTo>
                <a:lnTo>
                  <a:pt x="1246866" y="304732"/>
                </a:lnTo>
                <a:lnTo>
                  <a:pt x="1267271" y="304732"/>
                </a:lnTo>
                <a:lnTo>
                  <a:pt x="1287586" y="297966"/>
                </a:lnTo>
                <a:lnTo>
                  <a:pt x="1307900" y="297966"/>
                </a:lnTo>
                <a:lnTo>
                  <a:pt x="1328215" y="297966"/>
                </a:lnTo>
                <a:lnTo>
                  <a:pt x="1348529" y="291200"/>
                </a:lnTo>
                <a:lnTo>
                  <a:pt x="1368844" y="284435"/>
                </a:lnTo>
                <a:lnTo>
                  <a:pt x="1389249" y="284435"/>
                </a:lnTo>
                <a:lnTo>
                  <a:pt x="1409564" y="277669"/>
                </a:lnTo>
                <a:lnTo>
                  <a:pt x="1429878" y="270903"/>
                </a:lnTo>
                <a:lnTo>
                  <a:pt x="1450193" y="264137"/>
                </a:lnTo>
                <a:lnTo>
                  <a:pt x="1470508" y="257371"/>
                </a:lnTo>
                <a:lnTo>
                  <a:pt x="1490822" y="250605"/>
                </a:lnTo>
                <a:lnTo>
                  <a:pt x="1504365" y="243840"/>
                </a:lnTo>
                <a:lnTo>
                  <a:pt x="1524770" y="236984"/>
                </a:lnTo>
                <a:lnTo>
                  <a:pt x="1545085" y="230218"/>
                </a:lnTo>
                <a:lnTo>
                  <a:pt x="1565399" y="216686"/>
                </a:lnTo>
                <a:lnTo>
                  <a:pt x="1585714" y="209920"/>
                </a:lnTo>
                <a:lnTo>
                  <a:pt x="1599257" y="196389"/>
                </a:lnTo>
                <a:lnTo>
                  <a:pt x="1619572" y="189623"/>
                </a:lnTo>
                <a:lnTo>
                  <a:pt x="1639977" y="176091"/>
                </a:lnTo>
                <a:lnTo>
                  <a:pt x="1653520" y="162560"/>
                </a:lnTo>
                <a:lnTo>
                  <a:pt x="1673834" y="149028"/>
                </a:lnTo>
                <a:lnTo>
                  <a:pt x="1694149" y="135406"/>
                </a:lnTo>
                <a:lnTo>
                  <a:pt x="1707692" y="121874"/>
                </a:lnTo>
                <a:lnTo>
                  <a:pt x="1728007" y="108343"/>
                </a:lnTo>
                <a:lnTo>
                  <a:pt x="1741550" y="88045"/>
                </a:lnTo>
                <a:lnTo>
                  <a:pt x="1761955" y="74514"/>
                </a:lnTo>
                <a:lnTo>
                  <a:pt x="1775498" y="54216"/>
                </a:lnTo>
                <a:lnTo>
                  <a:pt x="1789041" y="33829"/>
                </a:lnTo>
                <a:lnTo>
                  <a:pt x="1809355" y="20297"/>
                </a:lnTo>
                <a:lnTo>
                  <a:pt x="1822899" y="0"/>
                </a:lnTo>
              </a:path>
            </a:pathLst>
          </a:custGeom>
          <a:noFill/>
          <a:ln w="6772">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69" name="object 13"/>
          <p:cNvSpPr>
            <a:spLocks/>
          </p:cNvSpPr>
          <p:nvPr/>
        </p:nvSpPr>
        <p:spPr bwMode="auto">
          <a:xfrm>
            <a:off x="3363913" y="2916238"/>
            <a:ext cx="2085975" cy="271462"/>
          </a:xfrm>
          <a:custGeom>
            <a:avLst/>
            <a:gdLst>
              <a:gd name="T0" fmla="*/ 20368 w 2087245"/>
              <a:gd name="T1" fmla="*/ 237909 h 271144"/>
              <a:gd name="T2" fmla="*/ 54163 w 2087245"/>
              <a:gd name="T3" fmla="*/ 217540 h 271144"/>
              <a:gd name="T4" fmla="*/ 87958 w 2087245"/>
              <a:gd name="T5" fmla="*/ 203871 h 271144"/>
              <a:gd name="T6" fmla="*/ 128515 w 2087245"/>
              <a:gd name="T7" fmla="*/ 190291 h 271144"/>
              <a:gd name="T8" fmla="*/ 162400 w 2087245"/>
              <a:gd name="T9" fmla="*/ 176712 h 271144"/>
              <a:gd name="T10" fmla="*/ 202954 w 2087245"/>
              <a:gd name="T11" fmla="*/ 163133 h 271144"/>
              <a:gd name="T12" fmla="*/ 243512 w 2087245"/>
              <a:gd name="T13" fmla="*/ 156343 h 271144"/>
              <a:gd name="T14" fmla="*/ 277397 w 2087245"/>
              <a:gd name="T15" fmla="*/ 149553 h 271144"/>
              <a:gd name="T16" fmla="*/ 317951 w 2087245"/>
              <a:gd name="T17" fmla="*/ 142763 h 271144"/>
              <a:gd name="T18" fmla="*/ 358507 w 2087245"/>
              <a:gd name="T19" fmla="*/ 135973 h 271144"/>
              <a:gd name="T20" fmla="*/ 399153 w 2087245"/>
              <a:gd name="T21" fmla="*/ 135973 h 271144"/>
              <a:gd name="T22" fmla="*/ 439707 w 2087245"/>
              <a:gd name="T23" fmla="*/ 135973 h 271144"/>
              <a:gd name="T24" fmla="*/ 480262 w 2087245"/>
              <a:gd name="T25" fmla="*/ 135973 h 271144"/>
              <a:gd name="T26" fmla="*/ 520908 w 2087245"/>
              <a:gd name="T27" fmla="*/ 135973 h 271144"/>
              <a:gd name="T28" fmla="*/ 561463 w 2087245"/>
              <a:gd name="T29" fmla="*/ 142763 h 271144"/>
              <a:gd name="T30" fmla="*/ 602017 w 2087245"/>
              <a:gd name="T31" fmla="*/ 142763 h 271144"/>
              <a:gd name="T32" fmla="*/ 642663 w 2087245"/>
              <a:gd name="T33" fmla="*/ 149553 h 271144"/>
              <a:gd name="T34" fmla="*/ 683219 w 2087245"/>
              <a:gd name="T35" fmla="*/ 156343 h 271144"/>
              <a:gd name="T36" fmla="*/ 723773 w 2087245"/>
              <a:gd name="T37" fmla="*/ 163133 h 271144"/>
              <a:gd name="T38" fmla="*/ 764419 w 2087245"/>
              <a:gd name="T39" fmla="*/ 169922 h 271144"/>
              <a:gd name="T40" fmla="*/ 811733 w 2087245"/>
              <a:gd name="T41" fmla="*/ 176712 h 271144"/>
              <a:gd name="T42" fmla="*/ 852288 w 2087245"/>
              <a:gd name="T43" fmla="*/ 183501 h 271144"/>
              <a:gd name="T44" fmla="*/ 892933 w 2087245"/>
              <a:gd name="T45" fmla="*/ 190291 h 271144"/>
              <a:gd name="T46" fmla="*/ 933489 w 2087245"/>
              <a:gd name="T47" fmla="*/ 197081 h 271144"/>
              <a:gd name="T48" fmla="*/ 974044 w 2087245"/>
              <a:gd name="T49" fmla="*/ 210751 h 271144"/>
              <a:gd name="T50" fmla="*/ 1014688 w 2087245"/>
              <a:gd name="T51" fmla="*/ 217540 h 271144"/>
              <a:gd name="T52" fmla="*/ 1062003 w 2087245"/>
              <a:gd name="T53" fmla="*/ 224329 h 271144"/>
              <a:gd name="T54" fmla="*/ 1102558 w 2087245"/>
              <a:gd name="T55" fmla="*/ 231119 h 271144"/>
              <a:gd name="T56" fmla="*/ 1143204 w 2087245"/>
              <a:gd name="T57" fmla="*/ 237909 h 271144"/>
              <a:gd name="T58" fmla="*/ 1183758 w 2087245"/>
              <a:gd name="T59" fmla="*/ 244699 h 271144"/>
              <a:gd name="T60" fmla="*/ 1224314 w 2087245"/>
              <a:gd name="T61" fmla="*/ 251488 h 271144"/>
              <a:gd name="T62" fmla="*/ 1264959 w 2087245"/>
              <a:gd name="T63" fmla="*/ 258278 h 271144"/>
              <a:gd name="T64" fmla="*/ 1305514 w 2087245"/>
              <a:gd name="T65" fmla="*/ 265068 h 271144"/>
              <a:gd name="T66" fmla="*/ 1346068 w 2087245"/>
              <a:gd name="T67" fmla="*/ 265068 h 271144"/>
              <a:gd name="T68" fmla="*/ 1386715 w 2087245"/>
              <a:gd name="T69" fmla="*/ 271857 h 271144"/>
              <a:gd name="T70" fmla="*/ 1427270 w 2087245"/>
              <a:gd name="T71" fmla="*/ 271857 h 271144"/>
              <a:gd name="T72" fmla="*/ 1467825 w 2087245"/>
              <a:gd name="T73" fmla="*/ 271857 h 271144"/>
              <a:gd name="T74" fmla="*/ 1508470 w 2087245"/>
              <a:gd name="T75" fmla="*/ 271857 h 271144"/>
              <a:gd name="T76" fmla="*/ 1549025 w 2087245"/>
              <a:gd name="T77" fmla="*/ 271857 h 271144"/>
              <a:gd name="T78" fmla="*/ 1589581 w 2087245"/>
              <a:gd name="T79" fmla="*/ 265068 h 271144"/>
              <a:gd name="T80" fmla="*/ 1623376 w 2087245"/>
              <a:gd name="T81" fmla="*/ 265068 h 271144"/>
              <a:gd name="T82" fmla="*/ 1664022 w 2087245"/>
              <a:gd name="T83" fmla="*/ 258278 h 271144"/>
              <a:gd name="T84" fmla="*/ 1704577 w 2087245"/>
              <a:gd name="T85" fmla="*/ 244699 h 271144"/>
              <a:gd name="T86" fmla="*/ 1738373 w 2087245"/>
              <a:gd name="T87" fmla="*/ 237909 h 271144"/>
              <a:gd name="T88" fmla="*/ 1779018 w 2087245"/>
              <a:gd name="T89" fmla="*/ 224329 h 271144"/>
              <a:gd name="T90" fmla="*/ 1812814 w 2087245"/>
              <a:gd name="T91" fmla="*/ 210751 h 271144"/>
              <a:gd name="T92" fmla="*/ 1846610 w 2087245"/>
              <a:gd name="T93" fmla="*/ 190291 h 271144"/>
              <a:gd name="T94" fmla="*/ 1887255 w 2087245"/>
              <a:gd name="T95" fmla="*/ 169922 h 271144"/>
              <a:gd name="T96" fmla="*/ 1921051 w 2087245"/>
              <a:gd name="T97" fmla="*/ 149553 h 271144"/>
              <a:gd name="T98" fmla="*/ 1954847 w 2087245"/>
              <a:gd name="T99" fmla="*/ 122394 h 271144"/>
              <a:gd name="T100" fmla="*/ 1988643 w 2087245"/>
              <a:gd name="T101" fmla="*/ 95144 h 271144"/>
              <a:gd name="T102" fmla="*/ 2022529 w 2087245"/>
              <a:gd name="T103" fmla="*/ 67987 h 271144"/>
              <a:gd name="T104" fmla="*/ 2056325 w 2087245"/>
              <a:gd name="T105" fmla="*/ 34039 h 271144"/>
              <a:gd name="T106" fmla="*/ 2083362 w 2087245"/>
              <a:gd name="T107" fmla="*/ 0 h 27114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87245" h="271144">
                <a:moveTo>
                  <a:pt x="0" y="250605"/>
                </a:moveTo>
                <a:lnTo>
                  <a:pt x="20404" y="237074"/>
                </a:lnTo>
                <a:lnTo>
                  <a:pt x="33947" y="230308"/>
                </a:lnTo>
                <a:lnTo>
                  <a:pt x="54262" y="216776"/>
                </a:lnTo>
                <a:lnTo>
                  <a:pt x="74577" y="210011"/>
                </a:lnTo>
                <a:lnTo>
                  <a:pt x="88120" y="203155"/>
                </a:lnTo>
                <a:lnTo>
                  <a:pt x="108434" y="196389"/>
                </a:lnTo>
                <a:lnTo>
                  <a:pt x="128749" y="189623"/>
                </a:lnTo>
                <a:lnTo>
                  <a:pt x="149154" y="182857"/>
                </a:lnTo>
                <a:lnTo>
                  <a:pt x="162697" y="176091"/>
                </a:lnTo>
                <a:lnTo>
                  <a:pt x="183012" y="169325"/>
                </a:lnTo>
                <a:lnTo>
                  <a:pt x="203326" y="162560"/>
                </a:lnTo>
                <a:lnTo>
                  <a:pt x="223641" y="155794"/>
                </a:lnTo>
                <a:lnTo>
                  <a:pt x="243956" y="155794"/>
                </a:lnTo>
                <a:lnTo>
                  <a:pt x="264360" y="149028"/>
                </a:lnTo>
                <a:lnTo>
                  <a:pt x="277904" y="149028"/>
                </a:lnTo>
                <a:lnTo>
                  <a:pt x="298218" y="142262"/>
                </a:lnTo>
                <a:lnTo>
                  <a:pt x="318533" y="142262"/>
                </a:lnTo>
                <a:lnTo>
                  <a:pt x="338847" y="142262"/>
                </a:lnTo>
                <a:lnTo>
                  <a:pt x="359162" y="135496"/>
                </a:lnTo>
                <a:lnTo>
                  <a:pt x="379477" y="135496"/>
                </a:lnTo>
                <a:lnTo>
                  <a:pt x="399882" y="135496"/>
                </a:lnTo>
                <a:lnTo>
                  <a:pt x="420196" y="135496"/>
                </a:lnTo>
                <a:lnTo>
                  <a:pt x="440511" y="135496"/>
                </a:lnTo>
                <a:lnTo>
                  <a:pt x="460825" y="135496"/>
                </a:lnTo>
                <a:lnTo>
                  <a:pt x="481140" y="135496"/>
                </a:lnTo>
                <a:lnTo>
                  <a:pt x="501455" y="135496"/>
                </a:lnTo>
                <a:lnTo>
                  <a:pt x="521860" y="135496"/>
                </a:lnTo>
                <a:lnTo>
                  <a:pt x="542174" y="142262"/>
                </a:lnTo>
                <a:lnTo>
                  <a:pt x="562489" y="142262"/>
                </a:lnTo>
                <a:lnTo>
                  <a:pt x="582804" y="142262"/>
                </a:lnTo>
                <a:lnTo>
                  <a:pt x="603118" y="142262"/>
                </a:lnTo>
                <a:lnTo>
                  <a:pt x="623433" y="149028"/>
                </a:lnTo>
                <a:lnTo>
                  <a:pt x="643838" y="149028"/>
                </a:lnTo>
                <a:lnTo>
                  <a:pt x="664152" y="149028"/>
                </a:lnTo>
                <a:lnTo>
                  <a:pt x="684467" y="155794"/>
                </a:lnTo>
                <a:lnTo>
                  <a:pt x="704782" y="155794"/>
                </a:lnTo>
                <a:lnTo>
                  <a:pt x="725096" y="162560"/>
                </a:lnTo>
                <a:lnTo>
                  <a:pt x="745411" y="162560"/>
                </a:lnTo>
                <a:lnTo>
                  <a:pt x="765816" y="169325"/>
                </a:lnTo>
                <a:lnTo>
                  <a:pt x="792902" y="169325"/>
                </a:lnTo>
                <a:lnTo>
                  <a:pt x="813217" y="176091"/>
                </a:lnTo>
                <a:lnTo>
                  <a:pt x="833531" y="176091"/>
                </a:lnTo>
                <a:lnTo>
                  <a:pt x="853846" y="182857"/>
                </a:lnTo>
                <a:lnTo>
                  <a:pt x="874160" y="189623"/>
                </a:lnTo>
                <a:lnTo>
                  <a:pt x="894565" y="189623"/>
                </a:lnTo>
                <a:lnTo>
                  <a:pt x="914880" y="196389"/>
                </a:lnTo>
                <a:lnTo>
                  <a:pt x="935195" y="196389"/>
                </a:lnTo>
                <a:lnTo>
                  <a:pt x="955509" y="203155"/>
                </a:lnTo>
                <a:lnTo>
                  <a:pt x="975824" y="210011"/>
                </a:lnTo>
                <a:lnTo>
                  <a:pt x="996138" y="210011"/>
                </a:lnTo>
                <a:lnTo>
                  <a:pt x="1016543" y="216776"/>
                </a:lnTo>
                <a:lnTo>
                  <a:pt x="1043630" y="216776"/>
                </a:lnTo>
                <a:lnTo>
                  <a:pt x="1063944" y="223542"/>
                </a:lnTo>
                <a:lnTo>
                  <a:pt x="1084259" y="230308"/>
                </a:lnTo>
                <a:lnTo>
                  <a:pt x="1104573" y="230308"/>
                </a:lnTo>
                <a:lnTo>
                  <a:pt x="1124888" y="237074"/>
                </a:lnTo>
                <a:lnTo>
                  <a:pt x="1145293" y="237074"/>
                </a:lnTo>
                <a:lnTo>
                  <a:pt x="1165608" y="243840"/>
                </a:lnTo>
                <a:lnTo>
                  <a:pt x="1185922" y="243840"/>
                </a:lnTo>
                <a:lnTo>
                  <a:pt x="1206237" y="250605"/>
                </a:lnTo>
                <a:lnTo>
                  <a:pt x="1226551" y="250605"/>
                </a:lnTo>
                <a:lnTo>
                  <a:pt x="1246866" y="257371"/>
                </a:lnTo>
                <a:lnTo>
                  <a:pt x="1267271" y="257371"/>
                </a:lnTo>
                <a:lnTo>
                  <a:pt x="1287586" y="257371"/>
                </a:lnTo>
                <a:lnTo>
                  <a:pt x="1307900" y="264137"/>
                </a:lnTo>
                <a:lnTo>
                  <a:pt x="1328215" y="264137"/>
                </a:lnTo>
                <a:lnTo>
                  <a:pt x="1348529" y="264137"/>
                </a:lnTo>
                <a:lnTo>
                  <a:pt x="1368844" y="270903"/>
                </a:lnTo>
                <a:lnTo>
                  <a:pt x="1389249" y="270903"/>
                </a:lnTo>
                <a:lnTo>
                  <a:pt x="1409564" y="270903"/>
                </a:lnTo>
                <a:lnTo>
                  <a:pt x="1429878" y="270903"/>
                </a:lnTo>
                <a:lnTo>
                  <a:pt x="1450193" y="270903"/>
                </a:lnTo>
                <a:lnTo>
                  <a:pt x="1470508" y="270903"/>
                </a:lnTo>
                <a:lnTo>
                  <a:pt x="1490822" y="270903"/>
                </a:lnTo>
                <a:lnTo>
                  <a:pt x="1511227" y="270903"/>
                </a:lnTo>
                <a:lnTo>
                  <a:pt x="1531542" y="270903"/>
                </a:lnTo>
                <a:lnTo>
                  <a:pt x="1551856" y="270903"/>
                </a:lnTo>
                <a:lnTo>
                  <a:pt x="1572171" y="270903"/>
                </a:lnTo>
                <a:lnTo>
                  <a:pt x="1592486" y="264137"/>
                </a:lnTo>
                <a:lnTo>
                  <a:pt x="1606029" y="264137"/>
                </a:lnTo>
                <a:lnTo>
                  <a:pt x="1626343" y="264137"/>
                </a:lnTo>
                <a:lnTo>
                  <a:pt x="1646748" y="257371"/>
                </a:lnTo>
                <a:lnTo>
                  <a:pt x="1667063" y="257371"/>
                </a:lnTo>
                <a:lnTo>
                  <a:pt x="1687377" y="250605"/>
                </a:lnTo>
                <a:lnTo>
                  <a:pt x="1707692" y="243840"/>
                </a:lnTo>
                <a:lnTo>
                  <a:pt x="1721235" y="237074"/>
                </a:lnTo>
                <a:lnTo>
                  <a:pt x="1741550" y="237074"/>
                </a:lnTo>
                <a:lnTo>
                  <a:pt x="1761955" y="230308"/>
                </a:lnTo>
                <a:lnTo>
                  <a:pt x="1782269" y="223542"/>
                </a:lnTo>
                <a:lnTo>
                  <a:pt x="1795812" y="216776"/>
                </a:lnTo>
                <a:lnTo>
                  <a:pt x="1816127" y="210011"/>
                </a:lnTo>
                <a:lnTo>
                  <a:pt x="1836442" y="196389"/>
                </a:lnTo>
                <a:lnTo>
                  <a:pt x="1849985" y="189623"/>
                </a:lnTo>
                <a:lnTo>
                  <a:pt x="1870299" y="182857"/>
                </a:lnTo>
                <a:lnTo>
                  <a:pt x="1890704" y="169325"/>
                </a:lnTo>
                <a:lnTo>
                  <a:pt x="1904247" y="162560"/>
                </a:lnTo>
                <a:lnTo>
                  <a:pt x="1924562" y="149028"/>
                </a:lnTo>
                <a:lnTo>
                  <a:pt x="1938105" y="135496"/>
                </a:lnTo>
                <a:lnTo>
                  <a:pt x="1958420" y="121965"/>
                </a:lnTo>
                <a:lnTo>
                  <a:pt x="1971963" y="108343"/>
                </a:lnTo>
                <a:lnTo>
                  <a:pt x="1992277" y="94811"/>
                </a:lnTo>
                <a:lnTo>
                  <a:pt x="2005820" y="81280"/>
                </a:lnTo>
                <a:lnTo>
                  <a:pt x="2026225" y="67748"/>
                </a:lnTo>
                <a:lnTo>
                  <a:pt x="2039768" y="54216"/>
                </a:lnTo>
                <a:lnTo>
                  <a:pt x="2060083" y="33919"/>
                </a:lnTo>
                <a:lnTo>
                  <a:pt x="2073626" y="20297"/>
                </a:lnTo>
                <a:lnTo>
                  <a:pt x="2087169" y="0"/>
                </a:lnTo>
              </a:path>
            </a:pathLst>
          </a:custGeom>
          <a:noFill/>
          <a:ln w="6772">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70" name="object 14"/>
          <p:cNvSpPr>
            <a:spLocks/>
          </p:cNvSpPr>
          <p:nvPr/>
        </p:nvSpPr>
        <p:spPr bwMode="auto">
          <a:xfrm>
            <a:off x="4102100" y="2354263"/>
            <a:ext cx="996950" cy="1577975"/>
          </a:xfrm>
          <a:custGeom>
            <a:avLst/>
            <a:gdLst>
              <a:gd name="T0" fmla="*/ 54367 w 996314"/>
              <a:gd name="T1" fmla="*/ 13531 h 1577975"/>
              <a:gd name="T2" fmla="*/ 122212 w 996314"/>
              <a:gd name="T3" fmla="*/ 33919 h 1577975"/>
              <a:gd name="T4" fmla="*/ 163009 w 996314"/>
              <a:gd name="T5" fmla="*/ 54216 h 1577975"/>
              <a:gd name="T6" fmla="*/ 190146 w 996314"/>
              <a:gd name="T7" fmla="*/ 74514 h 1577975"/>
              <a:gd name="T8" fmla="*/ 257992 w 996314"/>
              <a:gd name="T9" fmla="*/ 135496 h 1577975"/>
              <a:gd name="T10" fmla="*/ 285221 w 996314"/>
              <a:gd name="T11" fmla="*/ 182857 h 1577975"/>
              <a:gd name="T12" fmla="*/ 292005 w 996314"/>
              <a:gd name="T13" fmla="*/ 216776 h 1577975"/>
              <a:gd name="T14" fmla="*/ 292005 w 996314"/>
              <a:gd name="T15" fmla="*/ 243840 h 1577975"/>
              <a:gd name="T16" fmla="*/ 292005 w 996314"/>
              <a:gd name="T17" fmla="*/ 264137 h 1577975"/>
              <a:gd name="T18" fmla="*/ 285221 w 996314"/>
              <a:gd name="T19" fmla="*/ 291200 h 1577975"/>
              <a:gd name="T20" fmla="*/ 278437 w 996314"/>
              <a:gd name="T21" fmla="*/ 318354 h 1577975"/>
              <a:gd name="T22" fmla="*/ 271651 w 996314"/>
              <a:gd name="T23" fmla="*/ 345417 h 1577975"/>
              <a:gd name="T24" fmla="*/ 257992 w 996314"/>
              <a:gd name="T25" fmla="*/ 372480 h 1577975"/>
              <a:gd name="T26" fmla="*/ 251207 w 996314"/>
              <a:gd name="T27" fmla="*/ 399634 h 1577975"/>
              <a:gd name="T28" fmla="*/ 237639 w 996314"/>
              <a:gd name="T29" fmla="*/ 419931 h 1577975"/>
              <a:gd name="T30" fmla="*/ 224070 w 996314"/>
              <a:gd name="T31" fmla="*/ 446995 h 1577975"/>
              <a:gd name="T32" fmla="*/ 210500 w 996314"/>
              <a:gd name="T33" fmla="*/ 474058 h 1577975"/>
              <a:gd name="T34" fmla="*/ 196932 w 996314"/>
              <a:gd name="T35" fmla="*/ 501211 h 1577975"/>
              <a:gd name="T36" fmla="*/ 176579 w 996314"/>
              <a:gd name="T37" fmla="*/ 528275 h 1577975"/>
              <a:gd name="T38" fmla="*/ 163009 w 996314"/>
              <a:gd name="T39" fmla="*/ 548572 h 1577975"/>
              <a:gd name="T40" fmla="*/ 149439 w 996314"/>
              <a:gd name="T41" fmla="*/ 575636 h 1577975"/>
              <a:gd name="T42" fmla="*/ 142565 w 996314"/>
              <a:gd name="T43" fmla="*/ 602789 h 1577975"/>
              <a:gd name="T44" fmla="*/ 128995 w 996314"/>
              <a:gd name="T45" fmla="*/ 623086 h 1577975"/>
              <a:gd name="T46" fmla="*/ 115428 w 996314"/>
              <a:gd name="T47" fmla="*/ 643384 h 1577975"/>
              <a:gd name="T48" fmla="*/ 108641 w 996314"/>
              <a:gd name="T49" fmla="*/ 663681 h 1577975"/>
              <a:gd name="T50" fmla="*/ 101858 w 996314"/>
              <a:gd name="T51" fmla="*/ 684069 h 1577975"/>
              <a:gd name="T52" fmla="*/ 101858 w 996314"/>
              <a:gd name="T53" fmla="*/ 704367 h 1577975"/>
              <a:gd name="T54" fmla="*/ 101858 w 996314"/>
              <a:gd name="T55" fmla="*/ 724664 h 1577975"/>
              <a:gd name="T56" fmla="*/ 101858 w 996314"/>
              <a:gd name="T57" fmla="*/ 738196 h 1577975"/>
              <a:gd name="T58" fmla="*/ 108641 w 996314"/>
              <a:gd name="T59" fmla="*/ 758493 h 1577975"/>
              <a:gd name="T60" fmla="*/ 115428 w 996314"/>
              <a:gd name="T61" fmla="*/ 772115 h 1577975"/>
              <a:gd name="T62" fmla="*/ 128995 w 996314"/>
              <a:gd name="T63" fmla="*/ 785647 h 1577975"/>
              <a:gd name="T64" fmla="*/ 142565 w 996314"/>
              <a:gd name="T65" fmla="*/ 799178 h 1577975"/>
              <a:gd name="T66" fmla="*/ 163009 w 996314"/>
              <a:gd name="T67" fmla="*/ 805944 h 1577975"/>
              <a:gd name="T68" fmla="*/ 217285 w 996314"/>
              <a:gd name="T69" fmla="*/ 826242 h 1577975"/>
              <a:gd name="T70" fmla="*/ 264777 w 996314"/>
              <a:gd name="T71" fmla="*/ 853305 h 1577975"/>
              <a:gd name="T72" fmla="*/ 319143 w 996314"/>
              <a:gd name="T73" fmla="*/ 873692 h 1577975"/>
              <a:gd name="T74" fmla="*/ 366636 w 996314"/>
              <a:gd name="T75" fmla="*/ 900756 h 1577975"/>
              <a:gd name="T76" fmla="*/ 414217 w 996314"/>
              <a:gd name="T77" fmla="*/ 927819 h 1577975"/>
              <a:gd name="T78" fmla="*/ 461708 w 996314"/>
              <a:gd name="T79" fmla="*/ 954882 h 1577975"/>
              <a:gd name="T80" fmla="*/ 509200 w 996314"/>
              <a:gd name="T81" fmla="*/ 982036 h 1577975"/>
              <a:gd name="T82" fmla="*/ 556782 w 996314"/>
              <a:gd name="T83" fmla="*/ 1015865 h 1577975"/>
              <a:gd name="T84" fmla="*/ 597490 w 996314"/>
              <a:gd name="T85" fmla="*/ 1042928 h 1577975"/>
              <a:gd name="T86" fmla="*/ 638197 w 996314"/>
              <a:gd name="T87" fmla="*/ 1076848 h 1577975"/>
              <a:gd name="T88" fmla="*/ 678994 w 996314"/>
              <a:gd name="T89" fmla="*/ 1110677 h 1577975"/>
              <a:gd name="T90" fmla="*/ 719702 w 996314"/>
              <a:gd name="T91" fmla="*/ 1151362 h 1577975"/>
              <a:gd name="T92" fmla="*/ 753623 w 996314"/>
              <a:gd name="T93" fmla="*/ 1185191 h 1577975"/>
              <a:gd name="T94" fmla="*/ 794421 w 996314"/>
              <a:gd name="T95" fmla="*/ 1219020 h 1577975"/>
              <a:gd name="T96" fmla="*/ 821559 w 996314"/>
              <a:gd name="T97" fmla="*/ 1259705 h 1577975"/>
              <a:gd name="T98" fmla="*/ 855482 w 996314"/>
              <a:gd name="T99" fmla="*/ 1300300 h 1577975"/>
              <a:gd name="T100" fmla="*/ 882620 w 996314"/>
              <a:gd name="T101" fmla="*/ 1340985 h 1577975"/>
              <a:gd name="T102" fmla="*/ 909848 w 996314"/>
              <a:gd name="T103" fmla="*/ 1381580 h 1577975"/>
              <a:gd name="T104" fmla="*/ 936987 w 996314"/>
              <a:gd name="T105" fmla="*/ 1422265 h 1577975"/>
              <a:gd name="T106" fmla="*/ 957340 w 996314"/>
              <a:gd name="T107" fmla="*/ 1469626 h 1577975"/>
              <a:gd name="T108" fmla="*/ 977694 w 996314"/>
              <a:gd name="T109" fmla="*/ 1510221 h 1577975"/>
              <a:gd name="T110" fmla="*/ 991263 w 996314"/>
              <a:gd name="T111" fmla="*/ 1557672 h 157797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96314" h="1577975">
                <a:moveTo>
                  <a:pt x="0" y="0"/>
                </a:moveTo>
                <a:lnTo>
                  <a:pt x="54262" y="13531"/>
                </a:lnTo>
                <a:lnTo>
                  <a:pt x="101663" y="27063"/>
                </a:lnTo>
                <a:lnTo>
                  <a:pt x="121978" y="33919"/>
                </a:lnTo>
                <a:lnTo>
                  <a:pt x="142292" y="40685"/>
                </a:lnTo>
                <a:lnTo>
                  <a:pt x="162697" y="54216"/>
                </a:lnTo>
                <a:lnTo>
                  <a:pt x="176240" y="60982"/>
                </a:lnTo>
                <a:lnTo>
                  <a:pt x="189783" y="74514"/>
                </a:lnTo>
                <a:lnTo>
                  <a:pt x="230412" y="101577"/>
                </a:lnTo>
                <a:lnTo>
                  <a:pt x="257499" y="135496"/>
                </a:lnTo>
                <a:lnTo>
                  <a:pt x="264270" y="142262"/>
                </a:lnTo>
                <a:lnTo>
                  <a:pt x="284675" y="182857"/>
                </a:lnTo>
                <a:lnTo>
                  <a:pt x="284675" y="203155"/>
                </a:lnTo>
                <a:lnTo>
                  <a:pt x="291447" y="216776"/>
                </a:lnTo>
                <a:lnTo>
                  <a:pt x="291447" y="230308"/>
                </a:lnTo>
                <a:lnTo>
                  <a:pt x="291447" y="243840"/>
                </a:lnTo>
                <a:lnTo>
                  <a:pt x="291447" y="250605"/>
                </a:lnTo>
                <a:lnTo>
                  <a:pt x="291447" y="264137"/>
                </a:lnTo>
                <a:lnTo>
                  <a:pt x="284675" y="277669"/>
                </a:lnTo>
                <a:lnTo>
                  <a:pt x="284675" y="291200"/>
                </a:lnTo>
                <a:lnTo>
                  <a:pt x="284675" y="304732"/>
                </a:lnTo>
                <a:lnTo>
                  <a:pt x="277904" y="318354"/>
                </a:lnTo>
                <a:lnTo>
                  <a:pt x="277904" y="331886"/>
                </a:lnTo>
                <a:lnTo>
                  <a:pt x="271132" y="345417"/>
                </a:lnTo>
                <a:lnTo>
                  <a:pt x="264270" y="358949"/>
                </a:lnTo>
                <a:lnTo>
                  <a:pt x="257499" y="372480"/>
                </a:lnTo>
                <a:lnTo>
                  <a:pt x="257499" y="386012"/>
                </a:lnTo>
                <a:lnTo>
                  <a:pt x="250727" y="399634"/>
                </a:lnTo>
                <a:lnTo>
                  <a:pt x="243956" y="413166"/>
                </a:lnTo>
                <a:lnTo>
                  <a:pt x="237184" y="419931"/>
                </a:lnTo>
                <a:lnTo>
                  <a:pt x="230412" y="433463"/>
                </a:lnTo>
                <a:lnTo>
                  <a:pt x="223641" y="446995"/>
                </a:lnTo>
                <a:lnTo>
                  <a:pt x="216869" y="460526"/>
                </a:lnTo>
                <a:lnTo>
                  <a:pt x="210098" y="474058"/>
                </a:lnTo>
                <a:lnTo>
                  <a:pt x="203326" y="487590"/>
                </a:lnTo>
                <a:lnTo>
                  <a:pt x="196555" y="501211"/>
                </a:lnTo>
                <a:lnTo>
                  <a:pt x="189783" y="514743"/>
                </a:lnTo>
                <a:lnTo>
                  <a:pt x="176240" y="528275"/>
                </a:lnTo>
                <a:lnTo>
                  <a:pt x="169469" y="541806"/>
                </a:lnTo>
                <a:lnTo>
                  <a:pt x="162697" y="548572"/>
                </a:lnTo>
                <a:lnTo>
                  <a:pt x="155926" y="562104"/>
                </a:lnTo>
                <a:lnTo>
                  <a:pt x="149154" y="575636"/>
                </a:lnTo>
                <a:lnTo>
                  <a:pt x="142292" y="589257"/>
                </a:lnTo>
                <a:lnTo>
                  <a:pt x="142292" y="602789"/>
                </a:lnTo>
                <a:lnTo>
                  <a:pt x="135521" y="609555"/>
                </a:lnTo>
                <a:lnTo>
                  <a:pt x="128749" y="623086"/>
                </a:lnTo>
                <a:lnTo>
                  <a:pt x="121978" y="636618"/>
                </a:lnTo>
                <a:lnTo>
                  <a:pt x="115206" y="643384"/>
                </a:lnTo>
                <a:lnTo>
                  <a:pt x="115206" y="656916"/>
                </a:lnTo>
                <a:lnTo>
                  <a:pt x="108434" y="663681"/>
                </a:lnTo>
                <a:lnTo>
                  <a:pt x="108434" y="677213"/>
                </a:lnTo>
                <a:lnTo>
                  <a:pt x="101663" y="684069"/>
                </a:lnTo>
                <a:lnTo>
                  <a:pt x="101663" y="697601"/>
                </a:lnTo>
                <a:lnTo>
                  <a:pt x="101663" y="704367"/>
                </a:lnTo>
                <a:lnTo>
                  <a:pt x="101663" y="717898"/>
                </a:lnTo>
                <a:lnTo>
                  <a:pt x="101663" y="724664"/>
                </a:lnTo>
                <a:lnTo>
                  <a:pt x="101663" y="731430"/>
                </a:lnTo>
                <a:lnTo>
                  <a:pt x="101663" y="738196"/>
                </a:lnTo>
                <a:lnTo>
                  <a:pt x="101663" y="751727"/>
                </a:lnTo>
                <a:lnTo>
                  <a:pt x="108434" y="758493"/>
                </a:lnTo>
                <a:lnTo>
                  <a:pt x="108434" y="765259"/>
                </a:lnTo>
                <a:lnTo>
                  <a:pt x="115206" y="772115"/>
                </a:lnTo>
                <a:lnTo>
                  <a:pt x="121978" y="778881"/>
                </a:lnTo>
                <a:lnTo>
                  <a:pt x="128749" y="785647"/>
                </a:lnTo>
                <a:lnTo>
                  <a:pt x="135521" y="792412"/>
                </a:lnTo>
                <a:lnTo>
                  <a:pt x="142292" y="799178"/>
                </a:lnTo>
                <a:lnTo>
                  <a:pt x="149154" y="799178"/>
                </a:lnTo>
                <a:lnTo>
                  <a:pt x="162697" y="805944"/>
                </a:lnTo>
                <a:lnTo>
                  <a:pt x="189783" y="819476"/>
                </a:lnTo>
                <a:lnTo>
                  <a:pt x="216869" y="826242"/>
                </a:lnTo>
                <a:lnTo>
                  <a:pt x="243956" y="839773"/>
                </a:lnTo>
                <a:lnTo>
                  <a:pt x="264270" y="853305"/>
                </a:lnTo>
                <a:lnTo>
                  <a:pt x="291447" y="860071"/>
                </a:lnTo>
                <a:lnTo>
                  <a:pt x="318533" y="873692"/>
                </a:lnTo>
                <a:lnTo>
                  <a:pt x="345619" y="887224"/>
                </a:lnTo>
                <a:lnTo>
                  <a:pt x="365934" y="900756"/>
                </a:lnTo>
                <a:lnTo>
                  <a:pt x="393110" y="914287"/>
                </a:lnTo>
                <a:lnTo>
                  <a:pt x="413425" y="927819"/>
                </a:lnTo>
                <a:lnTo>
                  <a:pt x="440511" y="941351"/>
                </a:lnTo>
                <a:lnTo>
                  <a:pt x="460825" y="954882"/>
                </a:lnTo>
                <a:lnTo>
                  <a:pt x="487912" y="968504"/>
                </a:lnTo>
                <a:lnTo>
                  <a:pt x="508226" y="982036"/>
                </a:lnTo>
                <a:lnTo>
                  <a:pt x="528631" y="1002333"/>
                </a:lnTo>
                <a:lnTo>
                  <a:pt x="555717" y="1015865"/>
                </a:lnTo>
                <a:lnTo>
                  <a:pt x="576032" y="1029397"/>
                </a:lnTo>
                <a:lnTo>
                  <a:pt x="596347" y="1042928"/>
                </a:lnTo>
                <a:lnTo>
                  <a:pt x="616661" y="1063316"/>
                </a:lnTo>
                <a:lnTo>
                  <a:pt x="636976" y="1076848"/>
                </a:lnTo>
                <a:lnTo>
                  <a:pt x="657381" y="1097145"/>
                </a:lnTo>
                <a:lnTo>
                  <a:pt x="677695" y="1110677"/>
                </a:lnTo>
                <a:lnTo>
                  <a:pt x="698010" y="1130974"/>
                </a:lnTo>
                <a:lnTo>
                  <a:pt x="718325" y="1151362"/>
                </a:lnTo>
                <a:lnTo>
                  <a:pt x="738639" y="1164893"/>
                </a:lnTo>
                <a:lnTo>
                  <a:pt x="752182" y="1185191"/>
                </a:lnTo>
                <a:lnTo>
                  <a:pt x="772587" y="1205488"/>
                </a:lnTo>
                <a:lnTo>
                  <a:pt x="792902" y="1219020"/>
                </a:lnTo>
                <a:lnTo>
                  <a:pt x="806445" y="1239408"/>
                </a:lnTo>
                <a:lnTo>
                  <a:pt x="819988" y="1259705"/>
                </a:lnTo>
                <a:lnTo>
                  <a:pt x="840303" y="1280003"/>
                </a:lnTo>
                <a:lnTo>
                  <a:pt x="853846" y="1300300"/>
                </a:lnTo>
                <a:lnTo>
                  <a:pt x="867389" y="1320597"/>
                </a:lnTo>
                <a:lnTo>
                  <a:pt x="880932" y="1340985"/>
                </a:lnTo>
                <a:lnTo>
                  <a:pt x="894565" y="1361283"/>
                </a:lnTo>
                <a:lnTo>
                  <a:pt x="908108" y="1381580"/>
                </a:lnTo>
                <a:lnTo>
                  <a:pt x="921651" y="1401878"/>
                </a:lnTo>
                <a:lnTo>
                  <a:pt x="935195" y="1422265"/>
                </a:lnTo>
                <a:lnTo>
                  <a:pt x="941966" y="1442563"/>
                </a:lnTo>
                <a:lnTo>
                  <a:pt x="955509" y="1469626"/>
                </a:lnTo>
                <a:lnTo>
                  <a:pt x="962281" y="1489923"/>
                </a:lnTo>
                <a:lnTo>
                  <a:pt x="975824" y="1510221"/>
                </a:lnTo>
                <a:lnTo>
                  <a:pt x="982595" y="1537374"/>
                </a:lnTo>
                <a:lnTo>
                  <a:pt x="989367" y="1557672"/>
                </a:lnTo>
                <a:lnTo>
                  <a:pt x="996138" y="1577969"/>
                </a:lnTo>
              </a:path>
            </a:pathLst>
          </a:custGeom>
          <a:noFill/>
          <a:ln w="6776">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71" name="object 15"/>
          <p:cNvSpPr>
            <a:spLocks/>
          </p:cNvSpPr>
          <p:nvPr/>
        </p:nvSpPr>
        <p:spPr bwMode="auto">
          <a:xfrm>
            <a:off x="3532188" y="2571750"/>
            <a:ext cx="1871662" cy="425450"/>
          </a:xfrm>
          <a:custGeom>
            <a:avLst/>
            <a:gdLst>
              <a:gd name="T0" fmla="*/ 20344 w 1870710"/>
              <a:gd name="T1" fmla="*/ 67056 h 426719"/>
              <a:gd name="T2" fmla="*/ 61036 w 1870710"/>
              <a:gd name="T3" fmla="*/ 46939 h 426719"/>
              <a:gd name="T4" fmla="*/ 101819 w 1870710"/>
              <a:gd name="T5" fmla="*/ 33528 h 426719"/>
              <a:gd name="T6" fmla="*/ 142508 w 1870710"/>
              <a:gd name="T7" fmla="*/ 20117 h 426719"/>
              <a:gd name="T8" fmla="*/ 176420 w 1870710"/>
              <a:gd name="T9" fmla="*/ 6705 h 426719"/>
              <a:gd name="T10" fmla="*/ 217199 w 1870710"/>
              <a:gd name="T11" fmla="*/ 6705 h 426719"/>
              <a:gd name="T12" fmla="*/ 257892 w 1870710"/>
              <a:gd name="T13" fmla="*/ 0 h 426719"/>
              <a:gd name="T14" fmla="*/ 298584 w 1870710"/>
              <a:gd name="T15" fmla="*/ 0 h 426719"/>
              <a:gd name="T16" fmla="*/ 332493 w 1870710"/>
              <a:gd name="T17" fmla="*/ 0 h 426719"/>
              <a:gd name="T18" fmla="*/ 373275 w 1870710"/>
              <a:gd name="T19" fmla="*/ 6705 h 426719"/>
              <a:gd name="T20" fmla="*/ 413965 w 1870710"/>
              <a:gd name="T21" fmla="*/ 13411 h 426719"/>
              <a:gd name="T22" fmla="*/ 447876 w 1870710"/>
              <a:gd name="T23" fmla="*/ 20117 h 426719"/>
              <a:gd name="T24" fmla="*/ 488657 w 1870710"/>
              <a:gd name="T25" fmla="*/ 26823 h 426719"/>
              <a:gd name="T26" fmla="*/ 522567 w 1870710"/>
              <a:gd name="T27" fmla="*/ 40233 h 426719"/>
              <a:gd name="T28" fmla="*/ 563257 w 1870710"/>
              <a:gd name="T29" fmla="*/ 53645 h 426719"/>
              <a:gd name="T30" fmla="*/ 604039 w 1870710"/>
              <a:gd name="T31" fmla="*/ 60350 h 426719"/>
              <a:gd name="T32" fmla="*/ 637948 w 1870710"/>
              <a:gd name="T33" fmla="*/ 80467 h 426719"/>
              <a:gd name="T34" fmla="*/ 678640 w 1870710"/>
              <a:gd name="T35" fmla="*/ 93968 h 426719"/>
              <a:gd name="T36" fmla="*/ 712549 w 1870710"/>
              <a:gd name="T37" fmla="*/ 107380 h 426719"/>
              <a:gd name="T38" fmla="*/ 753331 w 1870710"/>
              <a:gd name="T39" fmla="*/ 120791 h 426719"/>
              <a:gd name="T40" fmla="*/ 787240 w 1870710"/>
              <a:gd name="T41" fmla="*/ 140907 h 426719"/>
              <a:gd name="T42" fmla="*/ 827932 w 1870710"/>
              <a:gd name="T43" fmla="*/ 154319 h 426719"/>
              <a:gd name="T44" fmla="*/ 861931 w 1870710"/>
              <a:gd name="T45" fmla="*/ 167730 h 426719"/>
              <a:gd name="T46" fmla="*/ 895841 w 1870710"/>
              <a:gd name="T47" fmla="*/ 181230 h 426719"/>
              <a:gd name="T48" fmla="*/ 936532 w 1870710"/>
              <a:gd name="T49" fmla="*/ 194642 h 426719"/>
              <a:gd name="T50" fmla="*/ 970532 w 1870710"/>
              <a:gd name="T51" fmla="*/ 208053 h 426719"/>
              <a:gd name="T52" fmla="*/ 1011224 w 1870710"/>
              <a:gd name="T53" fmla="*/ 221463 h 426719"/>
              <a:gd name="T54" fmla="*/ 1045133 w 1870710"/>
              <a:gd name="T55" fmla="*/ 234875 h 426719"/>
              <a:gd name="T56" fmla="*/ 1085824 w 1870710"/>
              <a:gd name="T57" fmla="*/ 241580 h 426719"/>
              <a:gd name="T58" fmla="*/ 1119824 w 1870710"/>
              <a:gd name="T59" fmla="*/ 254992 h 426719"/>
              <a:gd name="T60" fmla="*/ 1160516 w 1870710"/>
              <a:gd name="T61" fmla="*/ 261698 h 426719"/>
              <a:gd name="T62" fmla="*/ 1194425 w 1870710"/>
              <a:gd name="T63" fmla="*/ 261698 h 426719"/>
              <a:gd name="T64" fmla="*/ 1235207 w 1870710"/>
              <a:gd name="T65" fmla="*/ 268404 h 426719"/>
              <a:gd name="T66" fmla="*/ 1269117 w 1870710"/>
              <a:gd name="T67" fmla="*/ 268404 h 426719"/>
              <a:gd name="T68" fmla="*/ 1303025 w 1870710"/>
              <a:gd name="T69" fmla="*/ 261698 h 426719"/>
              <a:gd name="T70" fmla="*/ 1343808 w 1870710"/>
              <a:gd name="T71" fmla="*/ 261698 h 426719"/>
              <a:gd name="T72" fmla="*/ 1377717 w 1870710"/>
              <a:gd name="T73" fmla="*/ 254992 h 426719"/>
              <a:gd name="T74" fmla="*/ 1418408 w 1870710"/>
              <a:gd name="T75" fmla="*/ 241580 h 426719"/>
              <a:gd name="T76" fmla="*/ 1452318 w 1870710"/>
              <a:gd name="T77" fmla="*/ 228169 h 426719"/>
              <a:gd name="T78" fmla="*/ 1493099 w 1870710"/>
              <a:gd name="T79" fmla="*/ 208053 h 426719"/>
              <a:gd name="T80" fmla="*/ 1527009 w 1870710"/>
              <a:gd name="T81" fmla="*/ 187936 h 426719"/>
              <a:gd name="T82" fmla="*/ 1567700 w 1870710"/>
              <a:gd name="T83" fmla="*/ 167730 h 426719"/>
              <a:gd name="T84" fmla="*/ 1608482 w 1870710"/>
              <a:gd name="T85" fmla="*/ 140907 h 426719"/>
              <a:gd name="T86" fmla="*/ 1649173 w 1870710"/>
              <a:gd name="T87" fmla="*/ 140907 h 426719"/>
              <a:gd name="T88" fmla="*/ 1689865 w 1870710"/>
              <a:gd name="T89" fmla="*/ 147613 h 426719"/>
              <a:gd name="T90" fmla="*/ 1730646 w 1870710"/>
              <a:gd name="T91" fmla="*/ 167730 h 426719"/>
              <a:gd name="T92" fmla="*/ 1764556 w 1870710"/>
              <a:gd name="T93" fmla="*/ 194642 h 426719"/>
              <a:gd name="T94" fmla="*/ 1791683 w 1870710"/>
              <a:gd name="T95" fmla="*/ 228169 h 426719"/>
              <a:gd name="T96" fmla="*/ 1818811 w 1870710"/>
              <a:gd name="T97" fmla="*/ 268404 h 426719"/>
              <a:gd name="T98" fmla="*/ 1846028 w 1870710"/>
              <a:gd name="T99" fmla="*/ 308727 h 426719"/>
              <a:gd name="T100" fmla="*/ 1859592 w 1870710"/>
              <a:gd name="T101" fmla="*/ 348961 h 426719"/>
              <a:gd name="T102" fmla="*/ 1873156 w 1870710"/>
              <a:gd name="T103" fmla="*/ 389284 h 426719"/>
              <a:gd name="T104" fmla="*/ 1873156 w 1870710"/>
              <a:gd name="T105" fmla="*/ 422812 h 4267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70710" h="426719">
                <a:moveTo>
                  <a:pt x="0" y="74424"/>
                </a:moveTo>
                <a:lnTo>
                  <a:pt x="20314" y="67658"/>
                </a:lnTo>
                <a:lnTo>
                  <a:pt x="40629" y="54126"/>
                </a:lnTo>
                <a:lnTo>
                  <a:pt x="60943" y="47360"/>
                </a:lnTo>
                <a:lnTo>
                  <a:pt x="81258" y="40594"/>
                </a:lnTo>
                <a:lnTo>
                  <a:pt x="101663" y="33829"/>
                </a:lnTo>
                <a:lnTo>
                  <a:pt x="121978" y="27063"/>
                </a:lnTo>
                <a:lnTo>
                  <a:pt x="142292" y="20297"/>
                </a:lnTo>
                <a:lnTo>
                  <a:pt x="162607" y="13531"/>
                </a:lnTo>
                <a:lnTo>
                  <a:pt x="176150" y="6765"/>
                </a:lnTo>
                <a:lnTo>
                  <a:pt x="196464" y="6765"/>
                </a:lnTo>
                <a:lnTo>
                  <a:pt x="216869" y="6765"/>
                </a:lnTo>
                <a:lnTo>
                  <a:pt x="237184" y="0"/>
                </a:lnTo>
                <a:lnTo>
                  <a:pt x="257499" y="0"/>
                </a:lnTo>
                <a:lnTo>
                  <a:pt x="277813" y="0"/>
                </a:lnTo>
                <a:lnTo>
                  <a:pt x="298128" y="0"/>
                </a:lnTo>
                <a:lnTo>
                  <a:pt x="318443" y="0"/>
                </a:lnTo>
                <a:lnTo>
                  <a:pt x="331986" y="0"/>
                </a:lnTo>
                <a:lnTo>
                  <a:pt x="352391" y="0"/>
                </a:lnTo>
                <a:lnTo>
                  <a:pt x="372705" y="6765"/>
                </a:lnTo>
                <a:lnTo>
                  <a:pt x="393020" y="6765"/>
                </a:lnTo>
                <a:lnTo>
                  <a:pt x="413334" y="13531"/>
                </a:lnTo>
                <a:lnTo>
                  <a:pt x="426877" y="13531"/>
                </a:lnTo>
                <a:lnTo>
                  <a:pt x="447192" y="20297"/>
                </a:lnTo>
                <a:lnTo>
                  <a:pt x="467597" y="20297"/>
                </a:lnTo>
                <a:lnTo>
                  <a:pt x="487912" y="27063"/>
                </a:lnTo>
                <a:lnTo>
                  <a:pt x="508226" y="33829"/>
                </a:lnTo>
                <a:lnTo>
                  <a:pt x="521769" y="40594"/>
                </a:lnTo>
                <a:lnTo>
                  <a:pt x="542084" y="47360"/>
                </a:lnTo>
                <a:lnTo>
                  <a:pt x="562399" y="54126"/>
                </a:lnTo>
                <a:lnTo>
                  <a:pt x="582713" y="54126"/>
                </a:lnTo>
                <a:lnTo>
                  <a:pt x="603118" y="60892"/>
                </a:lnTo>
                <a:lnTo>
                  <a:pt x="616661" y="67658"/>
                </a:lnTo>
                <a:lnTo>
                  <a:pt x="636976" y="81189"/>
                </a:lnTo>
                <a:lnTo>
                  <a:pt x="657290" y="87955"/>
                </a:lnTo>
                <a:lnTo>
                  <a:pt x="677605" y="94811"/>
                </a:lnTo>
                <a:lnTo>
                  <a:pt x="691148" y="101577"/>
                </a:lnTo>
                <a:lnTo>
                  <a:pt x="711463" y="108343"/>
                </a:lnTo>
                <a:lnTo>
                  <a:pt x="731868" y="115109"/>
                </a:lnTo>
                <a:lnTo>
                  <a:pt x="752182" y="121874"/>
                </a:lnTo>
                <a:lnTo>
                  <a:pt x="765725" y="128640"/>
                </a:lnTo>
                <a:lnTo>
                  <a:pt x="786040" y="142172"/>
                </a:lnTo>
                <a:lnTo>
                  <a:pt x="806355" y="148938"/>
                </a:lnTo>
                <a:lnTo>
                  <a:pt x="826669" y="155704"/>
                </a:lnTo>
                <a:lnTo>
                  <a:pt x="840303" y="162469"/>
                </a:lnTo>
                <a:lnTo>
                  <a:pt x="860617" y="169235"/>
                </a:lnTo>
                <a:lnTo>
                  <a:pt x="880932" y="176001"/>
                </a:lnTo>
                <a:lnTo>
                  <a:pt x="894475" y="182857"/>
                </a:lnTo>
                <a:lnTo>
                  <a:pt x="914790" y="189623"/>
                </a:lnTo>
                <a:lnTo>
                  <a:pt x="935104" y="196389"/>
                </a:lnTo>
                <a:lnTo>
                  <a:pt x="955419" y="203155"/>
                </a:lnTo>
                <a:lnTo>
                  <a:pt x="969052" y="209920"/>
                </a:lnTo>
                <a:lnTo>
                  <a:pt x="989367" y="216686"/>
                </a:lnTo>
                <a:lnTo>
                  <a:pt x="1009682" y="223452"/>
                </a:lnTo>
                <a:lnTo>
                  <a:pt x="1029996" y="230218"/>
                </a:lnTo>
                <a:lnTo>
                  <a:pt x="1043539" y="236984"/>
                </a:lnTo>
                <a:lnTo>
                  <a:pt x="1063854" y="243749"/>
                </a:lnTo>
                <a:lnTo>
                  <a:pt x="1084168" y="243749"/>
                </a:lnTo>
                <a:lnTo>
                  <a:pt x="1097802" y="250515"/>
                </a:lnTo>
                <a:lnTo>
                  <a:pt x="1118116" y="257281"/>
                </a:lnTo>
                <a:lnTo>
                  <a:pt x="1138431" y="257281"/>
                </a:lnTo>
                <a:lnTo>
                  <a:pt x="1158746" y="264047"/>
                </a:lnTo>
                <a:lnTo>
                  <a:pt x="1172289" y="264047"/>
                </a:lnTo>
                <a:lnTo>
                  <a:pt x="1192603" y="264047"/>
                </a:lnTo>
                <a:lnTo>
                  <a:pt x="1213008" y="270813"/>
                </a:lnTo>
                <a:lnTo>
                  <a:pt x="1233323" y="270813"/>
                </a:lnTo>
                <a:lnTo>
                  <a:pt x="1246866" y="270813"/>
                </a:lnTo>
                <a:lnTo>
                  <a:pt x="1267181" y="270813"/>
                </a:lnTo>
                <a:lnTo>
                  <a:pt x="1287495" y="270813"/>
                </a:lnTo>
                <a:lnTo>
                  <a:pt x="1301038" y="264047"/>
                </a:lnTo>
                <a:lnTo>
                  <a:pt x="1321353" y="264047"/>
                </a:lnTo>
                <a:lnTo>
                  <a:pt x="1341758" y="264047"/>
                </a:lnTo>
                <a:lnTo>
                  <a:pt x="1362073" y="257281"/>
                </a:lnTo>
                <a:lnTo>
                  <a:pt x="1375616" y="257281"/>
                </a:lnTo>
                <a:lnTo>
                  <a:pt x="1395930" y="250515"/>
                </a:lnTo>
                <a:lnTo>
                  <a:pt x="1416245" y="243749"/>
                </a:lnTo>
                <a:lnTo>
                  <a:pt x="1436560" y="236984"/>
                </a:lnTo>
                <a:lnTo>
                  <a:pt x="1450103" y="230218"/>
                </a:lnTo>
                <a:lnTo>
                  <a:pt x="1470508" y="223452"/>
                </a:lnTo>
                <a:lnTo>
                  <a:pt x="1490822" y="209920"/>
                </a:lnTo>
                <a:lnTo>
                  <a:pt x="1511137" y="203155"/>
                </a:lnTo>
                <a:lnTo>
                  <a:pt x="1524680" y="189623"/>
                </a:lnTo>
                <a:lnTo>
                  <a:pt x="1544994" y="176001"/>
                </a:lnTo>
                <a:lnTo>
                  <a:pt x="1565309" y="169235"/>
                </a:lnTo>
                <a:lnTo>
                  <a:pt x="1585624" y="155704"/>
                </a:lnTo>
                <a:lnTo>
                  <a:pt x="1606029" y="142172"/>
                </a:lnTo>
                <a:lnTo>
                  <a:pt x="1626343" y="142172"/>
                </a:lnTo>
                <a:lnTo>
                  <a:pt x="1646658" y="142172"/>
                </a:lnTo>
                <a:lnTo>
                  <a:pt x="1666972" y="142172"/>
                </a:lnTo>
                <a:lnTo>
                  <a:pt x="1687287" y="148938"/>
                </a:lnTo>
                <a:lnTo>
                  <a:pt x="1707602" y="155704"/>
                </a:lnTo>
                <a:lnTo>
                  <a:pt x="1728007" y="169235"/>
                </a:lnTo>
                <a:lnTo>
                  <a:pt x="1741550" y="176001"/>
                </a:lnTo>
                <a:lnTo>
                  <a:pt x="1761864" y="196389"/>
                </a:lnTo>
                <a:lnTo>
                  <a:pt x="1775407" y="209920"/>
                </a:lnTo>
                <a:lnTo>
                  <a:pt x="1788951" y="230218"/>
                </a:lnTo>
                <a:lnTo>
                  <a:pt x="1802494" y="250515"/>
                </a:lnTo>
                <a:lnTo>
                  <a:pt x="1816037" y="270813"/>
                </a:lnTo>
                <a:lnTo>
                  <a:pt x="1829580" y="291200"/>
                </a:lnTo>
                <a:lnTo>
                  <a:pt x="1843213" y="311498"/>
                </a:lnTo>
                <a:lnTo>
                  <a:pt x="1849985" y="331795"/>
                </a:lnTo>
                <a:lnTo>
                  <a:pt x="1856756" y="352093"/>
                </a:lnTo>
                <a:lnTo>
                  <a:pt x="1863528" y="372480"/>
                </a:lnTo>
                <a:lnTo>
                  <a:pt x="1870299" y="392778"/>
                </a:lnTo>
                <a:lnTo>
                  <a:pt x="1870299" y="413075"/>
                </a:lnTo>
                <a:lnTo>
                  <a:pt x="1870299" y="426607"/>
                </a:lnTo>
              </a:path>
            </a:pathLst>
          </a:custGeom>
          <a:noFill/>
          <a:ln w="6772">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72" name="object 16"/>
          <p:cNvSpPr>
            <a:spLocks/>
          </p:cNvSpPr>
          <p:nvPr/>
        </p:nvSpPr>
        <p:spPr bwMode="auto">
          <a:xfrm>
            <a:off x="3505200" y="3200400"/>
            <a:ext cx="1985963" cy="481013"/>
          </a:xfrm>
          <a:custGeom>
            <a:avLst/>
            <a:gdLst>
              <a:gd name="T0" fmla="*/ 1972820 w 1985645"/>
              <a:gd name="T1" fmla="*/ 94625 h 481329"/>
              <a:gd name="T2" fmla="*/ 1932170 w 1985645"/>
              <a:gd name="T3" fmla="*/ 74367 h 481329"/>
              <a:gd name="T4" fmla="*/ 1898297 w 1985645"/>
              <a:gd name="T5" fmla="*/ 60862 h 481329"/>
              <a:gd name="T6" fmla="*/ 1864332 w 1985645"/>
              <a:gd name="T7" fmla="*/ 40604 h 481329"/>
              <a:gd name="T8" fmla="*/ 1830459 w 1985645"/>
              <a:gd name="T9" fmla="*/ 27099 h 481329"/>
              <a:gd name="T10" fmla="*/ 1796586 w 1985645"/>
              <a:gd name="T11" fmla="*/ 20348 h 481329"/>
              <a:gd name="T12" fmla="*/ 1762710 w 1985645"/>
              <a:gd name="T13" fmla="*/ 13504 h 481329"/>
              <a:gd name="T14" fmla="*/ 1728747 w 1985645"/>
              <a:gd name="T15" fmla="*/ 6753 h 481329"/>
              <a:gd name="T16" fmla="*/ 1694872 w 1985645"/>
              <a:gd name="T17" fmla="*/ 0 h 481329"/>
              <a:gd name="T18" fmla="*/ 1660999 w 1985645"/>
              <a:gd name="T19" fmla="*/ 0 h 481329"/>
              <a:gd name="T20" fmla="*/ 1627124 w 1985645"/>
              <a:gd name="T21" fmla="*/ 0 h 481329"/>
              <a:gd name="T22" fmla="*/ 1593160 w 1985645"/>
              <a:gd name="T23" fmla="*/ 6753 h 481329"/>
              <a:gd name="T24" fmla="*/ 1559288 w 1985645"/>
              <a:gd name="T25" fmla="*/ 6753 h 481329"/>
              <a:gd name="T26" fmla="*/ 1525412 w 1985645"/>
              <a:gd name="T27" fmla="*/ 13504 h 481329"/>
              <a:gd name="T28" fmla="*/ 1491539 w 1985645"/>
              <a:gd name="T29" fmla="*/ 20348 h 481329"/>
              <a:gd name="T30" fmla="*/ 1457573 w 1985645"/>
              <a:gd name="T31" fmla="*/ 33853 h 481329"/>
              <a:gd name="T32" fmla="*/ 1423700 w 1985645"/>
              <a:gd name="T33" fmla="*/ 40604 h 481329"/>
              <a:gd name="T34" fmla="*/ 1389827 w 1985645"/>
              <a:gd name="T35" fmla="*/ 54108 h 481329"/>
              <a:gd name="T36" fmla="*/ 1362636 w 1985645"/>
              <a:gd name="T37" fmla="*/ 67616 h 481329"/>
              <a:gd name="T38" fmla="*/ 1328764 w 1985645"/>
              <a:gd name="T39" fmla="*/ 81121 h 481329"/>
              <a:gd name="T40" fmla="*/ 1294888 w 1985645"/>
              <a:gd name="T41" fmla="*/ 94625 h 481329"/>
              <a:gd name="T42" fmla="*/ 1261015 w 1985645"/>
              <a:gd name="T43" fmla="*/ 108130 h 481329"/>
              <a:gd name="T44" fmla="*/ 1227049 w 1985645"/>
              <a:gd name="T45" fmla="*/ 121725 h 481329"/>
              <a:gd name="T46" fmla="*/ 1199951 w 1985645"/>
              <a:gd name="T47" fmla="*/ 141983 h 481329"/>
              <a:gd name="T48" fmla="*/ 1166078 w 1985645"/>
              <a:gd name="T49" fmla="*/ 155488 h 481329"/>
              <a:gd name="T50" fmla="*/ 1132203 w 1985645"/>
              <a:gd name="T51" fmla="*/ 175744 h 481329"/>
              <a:gd name="T52" fmla="*/ 1098240 w 1985645"/>
              <a:gd name="T53" fmla="*/ 196002 h 481329"/>
              <a:gd name="T54" fmla="*/ 1071139 w 1985645"/>
              <a:gd name="T55" fmla="*/ 209597 h 481329"/>
              <a:gd name="T56" fmla="*/ 1037266 w 1985645"/>
              <a:gd name="T57" fmla="*/ 229855 h 481329"/>
              <a:gd name="T58" fmla="*/ 1003393 w 1985645"/>
              <a:gd name="T59" fmla="*/ 250112 h 481329"/>
              <a:gd name="T60" fmla="*/ 969427 w 1985645"/>
              <a:gd name="T61" fmla="*/ 270369 h 481329"/>
              <a:gd name="T62" fmla="*/ 942329 w 1985645"/>
              <a:gd name="T63" fmla="*/ 283875 h 481329"/>
              <a:gd name="T64" fmla="*/ 908453 w 1985645"/>
              <a:gd name="T65" fmla="*/ 304222 h 481329"/>
              <a:gd name="T66" fmla="*/ 874580 w 1985645"/>
              <a:gd name="T67" fmla="*/ 324481 h 481329"/>
              <a:gd name="T68" fmla="*/ 840617 w 1985645"/>
              <a:gd name="T69" fmla="*/ 337985 h 481329"/>
              <a:gd name="T70" fmla="*/ 813516 w 1985645"/>
              <a:gd name="T71" fmla="*/ 358242 h 481329"/>
              <a:gd name="T72" fmla="*/ 779644 w 1985645"/>
              <a:gd name="T73" fmla="*/ 371747 h 481329"/>
              <a:gd name="T74" fmla="*/ 745768 w 1985645"/>
              <a:gd name="T75" fmla="*/ 385253 h 481329"/>
              <a:gd name="T76" fmla="*/ 718579 w 1985645"/>
              <a:gd name="T77" fmla="*/ 405600 h 481329"/>
              <a:gd name="T78" fmla="*/ 684707 w 1985645"/>
              <a:gd name="T79" fmla="*/ 419104 h 481329"/>
              <a:gd name="T80" fmla="*/ 650831 w 1985645"/>
              <a:gd name="T81" fmla="*/ 432610 h 481329"/>
              <a:gd name="T82" fmla="*/ 616958 w 1985645"/>
              <a:gd name="T83" fmla="*/ 439362 h 481329"/>
              <a:gd name="T84" fmla="*/ 589767 w 1985645"/>
              <a:gd name="T85" fmla="*/ 452867 h 481329"/>
              <a:gd name="T86" fmla="*/ 555894 w 1985645"/>
              <a:gd name="T87" fmla="*/ 459620 h 481329"/>
              <a:gd name="T88" fmla="*/ 522021 w 1985645"/>
              <a:gd name="T89" fmla="*/ 466372 h 481329"/>
              <a:gd name="T90" fmla="*/ 488055 w 1985645"/>
              <a:gd name="T91" fmla="*/ 473125 h 481329"/>
              <a:gd name="T92" fmla="*/ 460957 w 1985645"/>
              <a:gd name="T93" fmla="*/ 479878 h 481329"/>
              <a:gd name="T94" fmla="*/ 427081 w 1985645"/>
              <a:gd name="T95" fmla="*/ 479878 h 481329"/>
              <a:gd name="T96" fmla="*/ 393209 w 1985645"/>
              <a:gd name="T97" fmla="*/ 479878 h 481329"/>
              <a:gd name="T98" fmla="*/ 359246 w 1985645"/>
              <a:gd name="T99" fmla="*/ 479878 h 481329"/>
              <a:gd name="T100" fmla="*/ 332145 w 1985645"/>
              <a:gd name="T101" fmla="*/ 479878 h 481329"/>
              <a:gd name="T102" fmla="*/ 298272 w 1985645"/>
              <a:gd name="T103" fmla="*/ 473125 h 481329"/>
              <a:gd name="T104" fmla="*/ 264396 w 1985645"/>
              <a:gd name="T105" fmla="*/ 466372 h 481329"/>
              <a:gd name="T106" fmla="*/ 230433 w 1985645"/>
              <a:gd name="T107" fmla="*/ 452867 h 481329"/>
              <a:gd name="T108" fmla="*/ 196557 w 1985645"/>
              <a:gd name="T109" fmla="*/ 439362 h 481329"/>
              <a:gd name="T110" fmla="*/ 169459 w 1985645"/>
              <a:gd name="T111" fmla="*/ 425857 h 481329"/>
              <a:gd name="T112" fmla="*/ 135587 w 1985645"/>
              <a:gd name="T113" fmla="*/ 412353 h 481329"/>
              <a:gd name="T114" fmla="*/ 101621 w 1985645"/>
              <a:gd name="T115" fmla="*/ 392094 h 481329"/>
              <a:gd name="T116" fmla="*/ 67748 w 1985645"/>
              <a:gd name="T117" fmla="*/ 364995 h 481329"/>
              <a:gd name="T118" fmla="*/ 33872 w 1985645"/>
              <a:gd name="T119" fmla="*/ 337985 h 481329"/>
              <a:gd name="T120" fmla="*/ 0 w 1985645"/>
              <a:gd name="T121" fmla="*/ 310975 h 4813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85645" h="481329">
                <a:moveTo>
                  <a:pt x="1985416" y="108343"/>
                </a:moveTo>
                <a:lnTo>
                  <a:pt x="1971872" y="94811"/>
                </a:lnTo>
                <a:lnTo>
                  <a:pt x="1951558" y="88045"/>
                </a:lnTo>
                <a:lnTo>
                  <a:pt x="1931243" y="74514"/>
                </a:lnTo>
                <a:lnTo>
                  <a:pt x="1917700" y="67748"/>
                </a:lnTo>
                <a:lnTo>
                  <a:pt x="1897385" y="60982"/>
                </a:lnTo>
                <a:lnTo>
                  <a:pt x="1883842" y="47450"/>
                </a:lnTo>
                <a:lnTo>
                  <a:pt x="1863437" y="40685"/>
                </a:lnTo>
                <a:lnTo>
                  <a:pt x="1843123" y="33919"/>
                </a:lnTo>
                <a:lnTo>
                  <a:pt x="1829580" y="27153"/>
                </a:lnTo>
                <a:lnTo>
                  <a:pt x="1809265" y="27153"/>
                </a:lnTo>
                <a:lnTo>
                  <a:pt x="1795722" y="20387"/>
                </a:lnTo>
                <a:lnTo>
                  <a:pt x="1775407" y="13531"/>
                </a:lnTo>
                <a:lnTo>
                  <a:pt x="1761864" y="13531"/>
                </a:lnTo>
                <a:lnTo>
                  <a:pt x="1741550" y="6765"/>
                </a:lnTo>
                <a:lnTo>
                  <a:pt x="1727916" y="6765"/>
                </a:lnTo>
                <a:lnTo>
                  <a:pt x="1707602" y="6765"/>
                </a:lnTo>
                <a:lnTo>
                  <a:pt x="1694059" y="0"/>
                </a:lnTo>
                <a:lnTo>
                  <a:pt x="1673744" y="0"/>
                </a:lnTo>
                <a:lnTo>
                  <a:pt x="1660201" y="0"/>
                </a:lnTo>
                <a:lnTo>
                  <a:pt x="1639886" y="0"/>
                </a:lnTo>
                <a:lnTo>
                  <a:pt x="1626343" y="0"/>
                </a:lnTo>
                <a:lnTo>
                  <a:pt x="1605938" y="6765"/>
                </a:lnTo>
                <a:lnTo>
                  <a:pt x="1592395" y="6765"/>
                </a:lnTo>
                <a:lnTo>
                  <a:pt x="1572081" y="6765"/>
                </a:lnTo>
                <a:lnTo>
                  <a:pt x="1558538" y="6765"/>
                </a:lnTo>
                <a:lnTo>
                  <a:pt x="1538223" y="13531"/>
                </a:lnTo>
                <a:lnTo>
                  <a:pt x="1524680" y="13531"/>
                </a:lnTo>
                <a:lnTo>
                  <a:pt x="1511137" y="20387"/>
                </a:lnTo>
                <a:lnTo>
                  <a:pt x="1490822" y="20387"/>
                </a:lnTo>
                <a:lnTo>
                  <a:pt x="1477189" y="27153"/>
                </a:lnTo>
                <a:lnTo>
                  <a:pt x="1456874" y="33919"/>
                </a:lnTo>
                <a:lnTo>
                  <a:pt x="1443331" y="33919"/>
                </a:lnTo>
                <a:lnTo>
                  <a:pt x="1423016" y="40685"/>
                </a:lnTo>
                <a:lnTo>
                  <a:pt x="1409473" y="47450"/>
                </a:lnTo>
                <a:lnTo>
                  <a:pt x="1389159" y="54216"/>
                </a:lnTo>
                <a:lnTo>
                  <a:pt x="1375616" y="60982"/>
                </a:lnTo>
                <a:lnTo>
                  <a:pt x="1361982" y="67748"/>
                </a:lnTo>
                <a:lnTo>
                  <a:pt x="1341668" y="74514"/>
                </a:lnTo>
                <a:lnTo>
                  <a:pt x="1328125" y="81280"/>
                </a:lnTo>
                <a:lnTo>
                  <a:pt x="1307810" y="88045"/>
                </a:lnTo>
                <a:lnTo>
                  <a:pt x="1294267" y="94811"/>
                </a:lnTo>
                <a:lnTo>
                  <a:pt x="1280724" y="101577"/>
                </a:lnTo>
                <a:lnTo>
                  <a:pt x="1260409" y="108343"/>
                </a:lnTo>
                <a:lnTo>
                  <a:pt x="1246866" y="115199"/>
                </a:lnTo>
                <a:lnTo>
                  <a:pt x="1226461" y="121965"/>
                </a:lnTo>
                <a:lnTo>
                  <a:pt x="1212918" y="135496"/>
                </a:lnTo>
                <a:lnTo>
                  <a:pt x="1199375" y="142262"/>
                </a:lnTo>
                <a:lnTo>
                  <a:pt x="1179060" y="149028"/>
                </a:lnTo>
                <a:lnTo>
                  <a:pt x="1165517" y="155794"/>
                </a:lnTo>
                <a:lnTo>
                  <a:pt x="1145203" y="169325"/>
                </a:lnTo>
                <a:lnTo>
                  <a:pt x="1131660" y="176091"/>
                </a:lnTo>
                <a:lnTo>
                  <a:pt x="1118116" y="182857"/>
                </a:lnTo>
                <a:lnTo>
                  <a:pt x="1097712" y="196389"/>
                </a:lnTo>
                <a:lnTo>
                  <a:pt x="1084168" y="203245"/>
                </a:lnTo>
                <a:lnTo>
                  <a:pt x="1070625" y="210011"/>
                </a:lnTo>
                <a:lnTo>
                  <a:pt x="1050311" y="223542"/>
                </a:lnTo>
                <a:lnTo>
                  <a:pt x="1036768" y="230308"/>
                </a:lnTo>
                <a:lnTo>
                  <a:pt x="1016453" y="243840"/>
                </a:lnTo>
                <a:lnTo>
                  <a:pt x="1002910" y="250605"/>
                </a:lnTo>
                <a:lnTo>
                  <a:pt x="989367" y="257371"/>
                </a:lnTo>
                <a:lnTo>
                  <a:pt x="968962" y="270903"/>
                </a:lnTo>
                <a:lnTo>
                  <a:pt x="955419" y="277669"/>
                </a:lnTo>
                <a:lnTo>
                  <a:pt x="941876" y="284435"/>
                </a:lnTo>
                <a:lnTo>
                  <a:pt x="921561" y="298056"/>
                </a:lnTo>
                <a:lnTo>
                  <a:pt x="908018" y="304822"/>
                </a:lnTo>
                <a:lnTo>
                  <a:pt x="887703" y="311588"/>
                </a:lnTo>
                <a:lnTo>
                  <a:pt x="874160" y="325120"/>
                </a:lnTo>
                <a:lnTo>
                  <a:pt x="860527" y="331886"/>
                </a:lnTo>
                <a:lnTo>
                  <a:pt x="840212" y="338651"/>
                </a:lnTo>
                <a:lnTo>
                  <a:pt x="826669" y="352183"/>
                </a:lnTo>
                <a:lnTo>
                  <a:pt x="813126" y="358949"/>
                </a:lnTo>
                <a:lnTo>
                  <a:pt x="792812" y="365715"/>
                </a:lnTo>
                <a:lnTo>
                  <a:pt x="779269" y="372480"/>
                </a:lnTo>
                <a:lnTo>
                  <a:pt x="765725" y="379246"/>
                </a:lnTo>
                <a:lnTo>
                  <a:pt x="745411" y="386012"/>
                </a:lnTo>
                <a:lnTo>
                  <a:pt x="731777" y="399634"/>
                </a:lnTo>
                <a:lnTo>
                  <a:pt x="718234" y="406400"/>
                </a:lnTo>
                <a:lnTo>
                  <a:pt x="697920" y="413166"/>
                </a:lnTo>
                <a:lnTo>
                  <a:pt x="684377" y="419931"/>
                </a:lnTo>
                <a:lnTo>
                  <a:pt x="664062" y="426697"/>
                </a:lnTo>
                <a:lnTo>
                  <a:pt x="650519" y="433463"/>
                </a:lnTo>
                <a:lnTo>
                  <a:pt x="636976" y="433463"/>
                </a:lnTo>
                <a:lnTo>
                  <a:pt x="616661" y="440229"/>
                </a:lnTo>
                <a:lnTo>
                  <a:pt x="603028" y="446995"/>
                </a:lnTo>
                <a:lnTo>
                  <a:pt x="589485" y="453761"/>
                </a:lnTo>
                <a:lnTo>
                  <a:pt x="569170" y="453761"/>
                </a:lnTo>
                <a:lnTo>
                  <a:pt x="555627" y="460526"/>
                </a:lnTo>
                <a:lnTo>
                  <a:pt x="542084" y="467292"/>
                </a:lnTo>
                <a:lnTo>
                  <a:pt x="521769" y="467292"/>
                </a:lnTo>
                <a:lnTo>
                  <a:pt x="508226" y="474058"/>
                </a:lnTo>
                <a:lnTo>
                  <a:pt x="487821" y="474058"/>
                </a:lnTo>
                <a:lnTo>
                  <a:pt x="474278" y="474058"/>
                </a:lnTo>
                <a:lnTo>
                  <a:pt x="460735" y="480824"/>
                </a:lnTo>
                <a:lnTo>
                  <a:pt x="440421" y="480824"/>
                </a:lnTo>
                <a:lnTo>
                  <a:pt x="426877" y="480824"/>
                </a:lnTo>
                <a:lnTo>
                  <a:pt x="413334" y="480824"/>
                </a:lnTo>
                <a:lnTo>
                  <a:pt x="393020" y="480824"/>
                </a:lnTo>
                <a:lnTo>
                  <a:pt x="379477" y="480824"/>
                </a:lnTo>
                <a:lnTo>
                  <a:pt x="359072" y="480824"/>
                </a:lnTo>
                <a:lnTo>
                  <a:pt x="345529" y="480824"/>
                </a:lnTo>
                <a:lnTo>
                  <a:pt x="331986" y="480824"/>
                </a:lnTo>
                <a:lnTo>
                  <a:pt x="311671" y="474058"/>
                </a:lnTo>
                <a:lnTo>
                  <a:pt x="298128" y="474058"/>
                </a:lnTo>
                <a:lnTo>
                  <a:pt x="277813" y="467292"/>
                </a:lnTo>
                <a:lnTo>
                  <a:pt x="264270" y="467292"/>
                </a:lnTo>
                <a:lnTo>
                  <a:pt x="250727" y="460526"/>
                </a:lnTo>
                <a:lnTo>
                  <a:pt x="230322" y="453761"/>
                </a:lnTo>
                <a:lnTo>
                  <a:pt x="216779" y="446995"/>
                </a:lnTo>
                <a:lnTo>
                  <a:pt x="196464" y="440229"/>
                </a:lnTo>
                <a:lnTo>
                  <a:pt x="182921" y="433463"/>
                </a:lnTo>
                <a:lnTo>
                  <a:pt x="169378" y="426697"/>
                </a:lnTo>
                <a:lnTo>
                  <a:pt x="149064" y="419931"/>
                </a:lnTo>
                <a:lnTo>
                  <a:pt x="135521" y="413166"/>
                </a:lnTo>
                <a:lnTo>
                  <a:pt x="115206" y="399634"/>
                </a:lnTo>
                <a:lnTo>
                  <a:pt x="101573" y="392868"/>
                </a:lnTo>
                <a:lnTo>
                  <a:pt x="81258" y="379246"/>
                </a:lnTo>
                <a:lnTo>
                  <a:pt x="67715" y="365715"/>
                </a:lnTo>
                <a:lnTo>
                  <a:pt x="47400" y="352183"/>
                </a:lnTo>
                <a:lnTo>
                  <a:pt x="33857" y="338651"/>
                </a:lnTo>
                <a:lnTo>
                  <a:pt x="20314" y="325120"/>
                </a:lnTo>
                <a:lnTo>
                  <a:pt x="0" y="311588"/>
                </a:lnTo>
              </a:path>
            </a:pathLst>
          </a:custGeom>
          <a:noFill/>
          <a:ln w="6772">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73" name="object 17"/>
          <p:cNvSpPr>
            <a:spLocks/>
          </p:cNvSpPr>
          <p:nvPr/>
        </p:nvSpPr>
        <p:spPr bwMode="auto">
          <a:xfrm>
            <a:off x="3600450" y="2387600"/>
            <a:ext cx="1768475" cy="1389063"/>
          </a:xfrm>
          <a:custGeom>
            <a:avLst/>
            <a:gdLst>
              <a:gd name="T0" fmla="*/ 13528 w 1769110"/>
              <a:gd name="T1" fmla="*/ 1368897 h 1388745"/>
              <a:gd name="T2" fmla="*/ 40674 w 1769110"/>
              <a:gd name="T3" fmla="*/ 1321504 h 1388745"/>
              <a:gd name="T4" fmla="*/ 74496 w 1769110"/>
              <a:gd name="T5" fmla="*/ 1280791 h 1388745"/>
              <a:gd name="T6" fmla="*/ 115083 w 1769110"/>
              <a:gd name="T7" fmla="*/ 1233398 h 1388745"/>
              <a:gd name="T8" fmla="*/ 148993 w 1769110"/>
              <a:gd name="T9" fmla="*/ 1192685 h 1388745"/>
              <a:gd name="T10" fmla="*/ 189579 w 1769110"/>
              <a:gd name="T11" fmla="*/ 1145292 h 1388745"/>
              <a:gd name="T12" fmla="*/ 236929 w 1769110"/>
              <a:gd name="T13" fmla="*/ 1104580 h 1388745"/>
              <a:gd name="T14" fmla="*/ 277604 w 1769110"/>
              <a:gd name="T15" fmla="*/ 1057186 h 1388745"/>
              <a:gd name="T16" fmla="*/ 324953 w 1769110"/>
              <a:gd name="T17" fmla="*/ 1016564 h 1388745"/>
              <a:gd name="T18" fmla="*/ 372303 w 1769110"/>
              <a:gd name="T19" fmla="*/ 969080 h 1388745"/>
              <a:gd name="T20" fmla="*/ 419743 w 1769110"/>
              <a:gd name="T21" fmla="*/ 928457 h 1388745"/>
              <a:gd name="T22" fmla="*/ 467093 w 1769110"/>
              <a:gd name="T23" fmla="*/ 880974 h 1388745"/>
              <a:gd name="T24" fmla="*/ 514443 w 1769110"/>
              <a:gd name="T25" fmla="*/ 840349 h 1388745"/>
              <a:gd name="T26" fmla="*/ 568648 w 1769110"/>
              <a:gd name="T27" fmla="*/ 799637 h 1388745"/>
              <a:gd name="T28" fmla="*/ 615998 w 1769110"/>
              <a:gd name="T29" fmla="*/ 752243 h 1388745"/>
              <a:gd name="T30" fmla="*/ 670201 w 1769110"/>
              <a:gd name="T31" fmla="*/ 711531 h 1388745"/>
              <a:gd name="T32" fmla="*/ 717551 w 1769110"/>
              <a:gd name="T33" fmla="*/ 670909 h 1388745"/>
              <a:gd name="T34" fmla="*/ 771756 w 1769110"/>
              <a:gd name="T35" fmla="*/ 630194 h 1388745"/>
              <a:gd name="T36" fmla="*/ 825869 w 1769110"/>
              <a:gd name="T37" fmla="*/ 589572 h 1388745"/>
              <a:gd name="T38" fmla="*/ 879984 w 1769110"/>
              <a:gd name="T39" fmla="*/ 548860 h 1388745"/>
              <a:gd name="T40" fmla="*/ 927424 w 1769110"/>
              <a:gd name="T41" fmla="*/ 515007 h 1388745"/>
              <a:gd name="T42" fmla="*/ 981537 w 1769110"/>
              <a:gd name="T43" fmla="*/ 474385 h 1388745"/>
              <a:gd name="T44" fmla="*/ 1035742 w 1769110"/>
              <a:gd name="T45" fmla="*/ 440442 h 1388745"/>
              <a:gd name="T46" fmla="*/ 1083092 w 1769110"/>
              <a:gd name="T47" fmla="*/ 406589 h 1388745"/>
              <a:gd name="T48" fmla="*/ 1130442 w 1769110"/>
              <a:gd name="T49" fmla="*/ 372735 h 1388745"/>
              <a:gd name="T50" fmla="*/ 1184645 w 1769110"/>
              <a:gd name="T51" fmla="*/ 338795 h 1388745"/>
              <a:gd name="T52" fmla="*/ 1231995 w 1769110"/>
              <a:gd name="T53" fmla="*/ 304942 h 1388745"/>
              <a:gd name="T54" fmla="*/ 1279435 w 1769110"/>
              <a:gd name="T55" fmla="*/ 277861 h 1388745"/>
              <a:gd name="T56" fmla="*/ 1326785 w 1769110"/>
              <a:gd name="T57" fmla="*/ 243917 h 1388745"/>
              <a:gd name="T58" fmla="*/ 1367371 w 1769110"/>
              <a:gd name="T59" fmla="*/ 216836 h 1388745"/>
              <a:gd name="T60" fmla="*/ 1408046 w 1769110"/>
              <a:gd name="T61" fmla="*/ 189752 h 1388745"/>
              <a:gd name="T62" fmla="*/ 1455395 w 1769110"/>
              <a:gd name="T63" fmla="*/ 162580 h 1388745"/>
              <a:gd name="T64" fmla="*/ 1489217 w 1769110"/>
              <a:gd name="T65" fmla="*/ 142271 h 1388745"/>
              <a:gd name="T66" fmla="*/ 1529893 w 1769110"/>
              <a:gd name="T67" fmla="*/ 121958 h 1388745"/>
              <a:gd name="T68" fmla="*/ 1563714 w 1769110"/>
              <a:gd name="T69" fmla="*/ 101646 h 1388745"/>
              <a:gd name="T70" fmla="*/ 1597535 w 1769110"/>
              <a:gd name="T71" fmla="*/ 81246 h 1388745"/>
              <a:gd name="T72" fmla="*/ 1631357 w 1769110"/>
              <a:gd name="T73" fmla="*/ 67703 h 1388745"/>
              <a:gd name="T74" fmla="*/ 1658503 w 1769110"/>
              <a:gd name="T75" fmla="*/ 47393 h 1388745"/>
              <a:gd name="T76" fmla="*/ 1685561 w 1769110"/>
              <a:gd name="T77" fmla="*/ 33853 h 1388745"/>
              <a:gd name="T78" fmla="*/ 1705853 w 1769110"/>
              <a:gd name="T79" fmla="*/ 27081 h 1388745"/>
              <a:gd name="T80" fmla="*/ 1726147 w 1769110"/>
              <a:gd name="T81" fmla="*/ 20312 h 1388745"/>
              <a:gd name="T82" fmla="*/ 1739675 w 1769110"/>
              <a:gd name="T83" fmla="*/ 13540 h 1388745"/>
              <a:gd name="T84" fmla="*/ 1753203 w 1769110"/>
              <a:gd name="T85" fmla="*/ 6771 h 1388745"/>
              <a:gd name="T86" fmla="*/ 1766732 w 1769110"/>
              <a:gd name="T87" fmla="*/ 0 h 138874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769110" h="1388745">
                <a:moveTo>
                  <a:pt x="0" y="1388346"/>
                </a:moveTo>
                <a:lnTo>
                  <a:pt x="13543" y="1367958"/>
                </a:lnTo>
                <a:lnTo>
                  <a:pt x="27176" y="1340895"/>
                </a:lnTo>
                <a:lnTo>
                  <a:pt x="40719" y="1320597"/>
                </a:lnTo>
                <a:lnTo>
                  <a:pt x="61034" y="1300300"/>
                </a:lnTo>
                <a:lnTo>
                  <a:pt x="74577" y="1279912"/>
                </a:lnTo>
                <a:lnTo>
                  <a:pt x="94891" y="1252849"/>
                </a:lnTo>
                <a:lnTo>
                  <a:pt x="115206" y="1232552"/>
                </a:lnTo>
                <a:lnTo>
                  <a:pt x="135521" y="1212254"/>
                </a:lnTo>
                <a:lnTo>
                  <a:pt x="149154" y="1191866"/>
                </a:lnTo>
                <a:lnTo>
                  <a:pt x="169469" y="1164803"/>
                </a:lnTo>
                <a:lnTo>
                  <a:pt x="189783" y="1144506"/>
                </a:lnTo>
                <a:lnTo>
                  <a:pt x="210098" y="1124208"/>
                </a:lnTo>
                <a:lnTo>
                  <a:pt x="237184" y="1103821"/>
                </a:lnTo>
                <a:lnTo>
                  <a:pt x="257499" y="1076757"/>
                </a:lnTo>
                <a:lnTo>
                  <a:pt x="277904" y="1056460"/>
                </a:lnTo>
                <a:lnTo>
                  <a:pt x="298218" y="1036162"/>
                </a:lnTo>
                <a:lnTo>
                  <a:pt x="325304" y="1015865"/>
                </a:lnTo>
                <a:lnTo>
                  <a:pt x="345619" y="988711"/>
                </a:lnTo>
                <a:lnTo>
                  <a:pt x="372705" y="968414"/>
                </a:lnTo>
                <a:lnTo>
                  <a:pt x="393020" y="948116"/>
                </a:lnTo>
                <a:lnTo>
                  <a:pt x="420196" y="927819"/>
                </a:lnTo>
                <a:lnTo>
                  <a:pt x="440511" y="900666"/>
                </a:lnTo>
                <a:lnTo>
                  <a:pt x="467597" y="880368"/>
                </a:lnTo>
                <a:lnTo>
                  <a:pt x="487912" y="860071"/>
                </a:lnTo>
                <a:lnTo>
                  <a:pt x="514998" y="839773"/>
                </a:lnTo>
                <a:lnTo>
                  <a:pt x="542174" y="819385"/>
                </a:lnTo>
                <a:lnTo>
                  <a:pt x="569260" y="799088"/>
                </a:lnTo>
                <a:lnTo>
                  <a:pt x="589575" y="772025"/>
                </a:lnTo>
                <a:lnTo>
                  <a:pt x="616661" y="751727"/>
                </a:lnTo>
                <a:lnTo>
                  <a:pt x="643747" y="731340"/>
                </a:lnTo>
                <a:lnTo>
                  <a:pt x="670924" y="711042"/>
                </a:lnTo>
                <a:lnTo>
                  <a:pt x="698010" y="690745"/>
                </a:lnTo>
                <a:lnTo>
                  <a:pt x="718325" y="670447"/>
                </a:lnTo>
                <a:lnTo>
                  <a:pt x="745411" y="650150"/>
                </a:lnTo>
                <a:lnTo>
                  <a:pt x="772587" y="629762"/>
                </a:lnTo>
                <a:lnTo>
                  <a:pt x="799673" y="609465"/>
                </a:lnTo>
                <a:lnTo>
                  <a:pt x="826760" y="589167"/>
                </a:lnTo>
                <a:lnTo>
                  <a:pt x="853846" y="568870"/>
                </a:lnTo>
                <a:lnTo>
                  <a:pt x="880932" y="548482"/>
                </a:lnTo>
                <a:lnTo>
                  <a:pt x="901337" y="534950"/>
                </a:lnTo>
                <a:lnTo>
                  <a:pt x="928423" y="514653"/>
                </a:lnTo>
                <a:lnTo>
                  <a:pt x="955509" y="494355"/>
                </a:lnTo>
                <a:lnTo>
                  <a:pt x="982595" y="474058"/>
                </a:lnTo>
                <a:lnTo>
                  <a:pt x="1009682" y="460526"/>
                </a:lnTo>
                <a:lnTo>
                  <a:pt x="1036858" y="440139"/>
                </a:lnTo>
                <a:lnTo>
                  <a:pt x="1057173" y="419841"/>
                </a:lnTo>
                <a:lnTo>
                  <a:pt x="1084259" y="406310"/>
                </a:lnTo>
                <a:lnTo>
                  <a:pt x="1111345" y="386012"/>
                </a:lnTo>
                <a:lnTo>
                  <a:pt x="1131660" y="372480"/>
                </a:lnTo>
                <a:lnTo>
                  <a:pt x="1158836" y="352093"/>
                </a:lnTo>
                <a:lnTo>
                  <a:pt x="1185922" y="338561"/>
                </a:lnTo>
                <a:lnTo>
                  <a:pt x="1206237" y="318264"/>
                </a:lnTo>
                <a:lnTo>
                  <a:pt x="1233323" y="304732"/>
                </a:lnTo>
                <a:lnTo>
                  <a:pt x="1253638" y="291200"/>
                </a:lnTo>
                <a:lnTo>
                  <a:pt x="1280814" y="277669"/>
                </a:lnTo>
                <a:lnTo>
                  <a:pt x="1301129" y="257281"/>
                </a:lnTo>
                <a:lnTo>
                  <a:pt x="1328215" y="243749"/>
                </a:lnTo>
                <a:lnTo>
                  <a:pt x="1348529" y="230218"/>
                </a:lnTo>
                <a:lnTo>
                  <a:pt x="1368844" y="216686"/>
                </a:lnTo>
                <a:lnTo>
                  <a:pt x="1389159" y="203155"/>
                </a:lnTo>
                <a:lnTo>
                  <a:pt x="1409564" y="189623"/>
                </a:lnTo>
                <a:lnTo>
                  <a:pt x="1436650" y="176001"/>
                </a:lnTo>
                <a:lnTo>
                  <a:pt x="1456964" y="162469"/>
                </a:lnTo>
                <a:lnTo>
                  <a:pt x="1477279" y="155704"/>
                </a:lnTo>
                <a:lnTo>
                  <a:pt x="1490822" y="142172"/>
                </a:lnTo>
                <a:lnTo>
                  <a:pt x="1511137" y="128640"/>
                </a:lnTo>
                <a:lnTo>
                  <a:pt x="1531542" y="121874"/>
                </a:lnTo>
                <a:lnTo>
                  <a:pt x="1551856" y="108343"/>
                </a:lnTo>
                <a:lnTo>
                  <a:pt x="1565399" y="101577"/>
                </a:lnTo>
                <a:lnTo>
                  <a:pt x="1585714" y="88045"/>
                </a:lnTo>
                <a:lnTo>
                  <a:pt x="1599257" y="81189"/>
                </a:lnTo>
                <a:lnTo>
                  <a:pt x="1612800" y="74424"/>
                </a:lnTo>
                <a:lnTo>
                  <a:pt x="1633115" y="67658"/>
                </a:lnTo>
                <a:lnTo>
                  <a:pt x="1646748" y="54126"/>
                </a:lnTo>
                <a:lnTo>
                  <a:pt x="1660291" y="47360"/>
                </a:lnTo>
                <a:lnTo>
                  <a:pt x="1673834" y="40594"/>
                </a:lnTo>
                <a:lnTo>
                  <a:pt x="1687377" y="33829"/>
                </a:lnTo>
                <a:lnTo>
                  <a:pt x="1694149" y="33829"/>
                </a:lnTo>
                <a:lnTo>
                  <a:pt x="1707692" y="27063"/>
                </a:lnTo>
                <a:lnTo>
                  <a:pt x="1714464" y="20297"/>
                </a:lnTo>
                <a:lnTo>
                  <a:pt x="1728007" y="20297"/>
                </a:lnTo>
                <a:lnTo>
                  <a:pt x="1734778" y="13531"/>
                </a:lnTo>
                <a:lnTo>
                  <a:pt x="1741550" y="13531"/>
                </a:lnTo>
                <a:lnTo>
                  <a:pt x="1748321" y="6765"/>
                </a:lnTo>
                <a:lnTo>
                  <a:pt x="1755093" y="6765"/>
                </a:lnTo>
                <a:lnTo>
                  <a:pt x="1761864" y="6765"/>
                </a:lnTo>
                <a:lnTo>
                  <a:pt x="1768636" y="0"/>
                </a:lnTo>
              </a:path>
            </a:pathLst>
          </a:custGeom>
          <a:noFill/>
          <a:ln w="6774">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74" name="object 18"/>
          <p:cNvSpPr>
            <a:spLocks/>
          </p:cNvSpPr>
          <p:nvPr/>
        </p:nvSpPr>
        <p:spPr bwMode="auto">
          <a:xfrm>
            <a:off x="3519488" y="2360613"/>
            <a:ext cx="2006600" cy="1179512"/>
          </a:xfrm>
          <a:custGeom>
            <a:avLst/>
            <a:gdLst>
              <a:gd name="T0" fmla="*/ 1980617 w 2005964"/>
              <a:gd name="T1" fmla="*/ 1160936 h 1178560"/>
              <a:gd name="T2" fmla="*/ 1933081 w 2005964"/>
              <a:gd name="T3" fmla="*/ 1133717 h 1178560"/>
              <a:gd name="T4" fmla="*/ 1885634 w 2005964"/>
              <a:gd name="T5" fmla="*/ 1113371 h 1178560"/>
              <a:gd name="T6" fmla="*/ 1831320 w 2005964"/>
              <a:gd name="T7" fmla="*/ 1093023 h 1178560"/>
              <a:gd name="T8" fmla="*/ 1783874 w 2005964"/>
              <a:gd name="T9" fmla="*/ 1072677 h 1178560"/>
              <a:gd name="T10" fmla="*/ 1729651 w 2005964"/>
              <a:gd name="T11" fmla="*/ 1059112 h 1178560"/>
              <a:gd name="T12" fmla="*/ 1675337 w 2005964"/>
              <a:gd name="T13" fmla="*/ 1052330 h 1178560"/>
              <a:gd name="T14" fmla="*/ 1614335 w 2005964"/>
              <a:gd name="T15" fmla="*/ 1038675 h 1178560"/>
              <a:gd name="T16" fmla="*/ 1560020 w 2005964"/>
              <a:gd name="T17" fmla="*/ 1031894 h 1178560"/>
              <a:gd name="T18" fmla="*/ 1499019 w 2005964"/>
              <a:gd name="T19" fmla="*/ 1025111 h 1178560"/>
              <a:gd name="T20" fmla="*/ 1444705 w 2005964"/>
              <a:gd name="T21" fmla="*/ 1018329 h 1178560"/>
              <a:gd name="T22" fmla="*/ 1383702 w 2005964"/>
              <a:gd name="T23" fmla="*/ 1018329 h 1178560"/>
              <a:gd name="T24" fmla="*/ 1329388 w 2005964"/>
              <a:gd name="T25" fmla="*/ 1011546 h 1178560"/>
              <a:gd name="T26" fmla="*/ 1268387 w 2005964"/>
              <a:gd name="T27" fmla="*/ 1011546 h 1178560"/>
              <a:gd name="T28" fmla="*/ 1214073 w 2005964"/>
              <a:gd name="T29" fmla="*/ 1004764 h 1178560"/>
              <a:gd name="T30" fmla="*/ 1153069 w 2005964"/>
              <a:gd name="T31" fmla="*/ 997981 h 1178560"/>
              <a:gd name="T32" fmla="*/ 1098756 w 2005964"/>
              <a:gd name="T33" fmla="*/ 991200 h 1178560"/>
              <a:gd name="T34" fmla="*/ 1037755 w 2005964"/>
              <a:gd name="T35" fmla="*/ 991200 h 1178560"/>
              <a:gd name="T36" fmla="*/ 983531 w 2005964"/>
              <a:gd name="T37" fmla="*/ 977635 h 1178560"/>
              <a:gd name="T38" fmla="*/ 929216 w 2005964"/>
              <a:gd name="T39" fmla="*/ 970853 h 1178560"/>
              <a:gd name="T40" fmla="*/ 881769 w 2005964"/>
              <a:gd name="T41" fmla="*/ 964070 h 1178560"/>
              <a:gd name="T42" fmla="*/ 827455 w 2005964"/>
              <a:gd name="T43" fmla="*/ 950416 h 1178560"/>
              <a:gd name="T44" fmla="*/ 780010 w 2005964"/>
              <a:gd name="T45" fmla="*/ 930069 h 1178560"/>
              <a:gd name="T46" fmla="*/ 691805 w 2005964"/>
              <a:gd name="T47" fmla="*/ 889376 h 1178560"/>
              <a:gd name="T48" fmla="*/ 651137 w 2005964"/>
              <a:gd name="T49" fmla="*/ 869029 h 1178560"/>
              <a:gd name="T50" fmla="*/ 610469 w 2005964"/>
              <a:gd name="T51" fmla="*/ 841809 h 1178560"/>
              <a:gd name="T52" fmla="*/ 569712 w 2005964"/>
              <a:gd name="T53" fmla="*/ 807899 h 1178560"/>
              <a:gd name="T54" fmla="*/ 535822 w 2005964"/>
              <a:gd name="T55" fmla="*/ 773988 h 1178560"/>
              <a:gd name="T56" fmla="*/ 508709 w 2005964"/>
              <a:gd name="T57" fmla="*/ 733204 h 1178560"/>
              <a:gd name="T58" fmla="*/ 481599 w 2005964"/>
              <a:gd name="T59" fmla="*/ 685728 h 1178560"/>
              <a:gd name="T60" fmla="*/ 461173 w 2005964"/>
              <a:gd name="T61" fmla="*/ 631380 h 1178560"/>
              <a:gd name="T62" fmla="*/ 440841 w 2005964"/>
              <a:gd name="T63" fmla="*/ 577032 h 1178560"/>
              <a:gd name="T64" fmla="*/ 420505 w 2005964"/>
              <a:gd name="T65" fmla="*/ 515991 h 1178560"/>
              <a:gd name="T66" fmla="*/ 413727 w 2005964"/>
              <a:gd name="T67" fmla="*/ 448079 h 1178560"/>
              <a:gd name="T68" fmla="*/ 406950 w 2005964"/>
              <a:gd name="T69" fmla="*/ 373383 h 1178560"/>
              <a:gd name="T70" fmla="*/ 400172 w 2005964"/>
              <a:gd name="T71" fmla="*/ 291906 h 1178560"/>
              <a:gd name="T72" fmla="*/ 400172 w 2005964"/>
              <a:gd name="T73" fmla="*/ 217301 h 1178560"/>
              <a:gd name="T74" fmla="*/ 366282 w 2005964"/>
              <a:gd name="T75" fmla="*/ 156172 h 1178560"/>
              <a:gd name="T76" fmla="*/ 278077 w 2005964"/>
              <a:gd name="T77" fmla="*/ 61129 h 1178560"/>
              <a:gd name="T78" fmla="*/ 210209 w 2005964"/>
              <a:gd name="T79" fmla="*/ 20345 h 1178560"/>
              <a:gd name="T80" fmla="*/ 149205 w 2005964"/>
              <a:gd name="T81" fmla="*/ 6780 h 1178560"/>
              <a:gd name="T82" fmla="*/ 88114 w 2005964"/>
              <a:gd name="T83" fmla="*/ 6780 h 1178560"/>
              <a:gd name="T84" fmla="*/ 47445 w 2005964"/>
              <a:gd name="T85" fmla="*/ 34000 h 1178560"/>
              <a:gd name="T86" fmla="*/ 20332 w 2005964"/>
              <a:gd name="T87" fmla="*/ 61129 h 1178560"/>
              <a:gd name="T88" fmla="*/ 6777 w 2005964"/>
              <a:gd name="T89" fmla="*/ 101823 h 1178560"/>
              <a:gd name="T90" fmla="*/ 0 w 2005964"/>
              <a:gd name="T91" fmla="*/ 142607 h 1178560"/>
              <a:gd name="T92" fmla="*/ 0 w 2005964"/>
              <a:gd name="T93" fmla="*/ 190082 h 1178560"/>
              <a:gd name="T94" fmla="*/ 6777 w 2005964"/>
              <a:gd name="T95" fmla="*/ 230866 h 1178560"/>
              <a:gd name="T96" fmla="*/ 13555 w 2005964"/>
              <a:gd name="T97" fmla="*/ 271560 h 1178560"/>
              <a:gd name="T98" fmla="*/ 27113 w 2005964"/>
              <a:gd name="T99" fmla="*/ 305561 h 1178560"/>
              <a:gd name="T100" fmla="*/ 33890 w 2005964"/>
              <a:gd name="T101" fmla="*/ 332691 h 1178560"/>
              <a:gd name="T102" fmla="*/ 47445 w 2005964"/>
              <a:gd name="T103" fmla="*/ 346254 h 1178560"/>
              <a:gd name="T104" fmla="*/ 47445 w 2005964"/>
              <a:gd name="T105" fmla="*/ 332691 h 1178560"/>
              <a:gd name="T106" fmla="*/ 40668 w 2005964"/>
              <a:gd name="T107" fmla="*/ 298689 h 1178560"/>
              <a:gd name="T108" fmla="*/ 27113 w 2005964"/>
              <a:gd name="T109" fmla="*/ 244431 h 117856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005964" h="1178560">
                <a:moveTo>
                  <a:pt x="2005820" y="1178425"/>
                </a:moveTo>
                <a:lnTo>
                  <a:pt x="1992277" y="1164893"/>
                </a:lnTo>
                <a:lnTo>
                  <a:pt x="1978734" y="1158128"/>
                </a:lnTo>
                <a:lnTo>
                  <a:pt x="1965101" y="1144596"/>
                </a:lnTo>
                <a:lnTo>
                  <a:pt x="1944786" y="1137830"/>
                </a:lnTo>
                <a:lnTo>
                  <a:pt x="1931243" y="1130974"/>
                </a:lnTo>
                <a:lnTo>
                  <a:pt x="1917700" y="1124208"/>
                </a:lnTo>
                <a:lnTo>
                  <a:pt x="1897385" y="1117442"/>
                </a:lnTo>
                <a:lnTo>
                  <a:pt x="1883842" y="1110677"/>
                </a:lnTo>
                <a:lnTo>
                  <a:pt x="1863528" y="1103911"/>
                </a:lnTo>
                <a:lnTo>
                  <a:pt x="1849894" y="1097145"/>
                </a:lnTo>
                <a:lnTo>
                  <a:pt x="1829580" y="1090379"/>
                </a:lnTo>
                <a:lnTo>
                  <a:pt x="1816037" y="1083613"/>
                </a:lnTo>
                <a:lnTo>
                  <a:pt x="1795722" y="1076848"/>
                </a:lnTo>
                <a:lnTo>
                  <a:pt x="1782179" y="1070082"/>
                </a:lnTo>
                <a:lnTo>
                  <a:pt x="1761864" y="1070082"/>
                </a:lnTo>
                <a:lnTo>
                  <a:pt x="1741550" y="1063316"/>
                </a:lnTo>
                <a:lnTo>
                  <a:pt x="1728007" y="1056550"/>
                </a:lnTo>
                <a:lnTo>
                  <a:pt x="1707602" y="1056550"/>
                </a:lnTo>
                <a:lnTo>
                  <a:pt x="1687287" y="1049784"/>
                </a:lnTo>
                <a:lnTo>
                  <a:pt x="1673744" y="1049784"/>
                </a:lnTo>
                <a:lnTo>
                  <a:pt x="1653429" y="1043018"/>
                </a:lnTo>
                <a:lnTo>
                  <a:pt x="1633115" y="1043018"/>
                </a:lnTo>
                <a:lnTo>
                  <a:pt x="1612800" y="1036162"/>
                </a:lnTo>
                <a:lnTo>
                  <a:pt x="1599167" y="1036162"/>
                </a:lnTo>
                <a:lnTo>
                  <a:pt x="1578852" y="1036162"/>
                </a:lnTo>
                <a:lnTo>
                  <a:pt x="1558538" y="1029397"/>
                </a:lnTo>
                <a:lnTo>
                  <a:pt x="1538223" y="1029397"/>
                </a:lnTo>
                <a:lnTo>
                  <a:pt x="1517908" y="1029397"/>
                </a:lnTo>
                <a:lnTo>
                  <a:pt x="1497594" y="1022631"/>
                </a:lnTo>
                <a:lnTo>
                  <a:pt x="1484051" y="1022631"/>
                </a:lnTo>
                <a:lnTo>
                  <a:pt x="1463646" y="1022631"/>
                </a:lnTo>
                <a:lnTo>
                  <a:pt x="1443331" y="1015865"/>
                </a:lnTo>
                <a:lnTo>
                  <a:pt x="1423016" y="1015865"/>
                </a:lnTo>
                <a:lnTo>
                  <a:pt x="1402702" y="1015865"/>
                </a:lnTo>
                <a:lnTo>
                  <a:pt x="1382387" y="1015865"/>
                </a:lnTo>
                <a:lnTo>
                  <a:pt x="1362073" y="1015865"/>
                </a:lnTo>
                <a:lnTo>
                  <a:pt x="1348439" y="1009099"/>
                </a:lnTo>
                <a:lnTo>
                  <a:pt x="1328125" y="1009099"/>
                </a:lnTo>
                <a:lnTo>
                  <a:pt x="1307810" y="1009099"/>
                </a:lnTo>
                <a:lnTo>
                  <a:pt x="1287495" y="1009099"/>
                </a:lnTo>
                <a:lnTo>
                  <a:pt x="1267181" y="1009099"/>
                </a:lnTo>
                <a:lnTo>
                  <a:pt x="1246866" y="1002333"/>
                </a:lnTo>
                <a:lnTo>
                  <a:pt x="1226551" y="1002333"/>
                </a:lnTo>
                <a:lnTo>
                  <a:pt x="1212918" y="1002333"/>
                </a:lnTo>
                <a:lnTo>
                  <a:pt x="1192603" y="1002333"/>
                </a:lnTo>
                <a:lnTo>
                  <a:pt x="1172289" y="995567"/>
                </a:lnTo>
                <a:lnTo>
                  <a:pt x="1151974" y="995567"/>
                </a:lnTo>
                <a:lnTo>
                  <a:pt x="1131660" y="995567"/>
                </a:lnTo>
                <a:lnTo>
                  <a:pt x="1111345" y="995567"/>
                </a:lnTo>
                <a:lnTo>
                  <a:pt x="1097712" y="988802"/>
                </a:lnTo>
                <a:lnTo>
                  <a:pt x="1077397" y="988802"/>
                </a:lnTo>
                <a:lnTo>
                  <a:pt x="1057082" y="988802"/>
                </a:lnTo>
                <a:lnTo>
                  <a:pt x="1036768" y="988802"/>
                </a:lnTo>
                <a:lnTo>
                  <a:pt x="1023225" y="982036"/>
                </a:lnTo>
                <a:lnTo>
                  <a:pt x="1002910" y="982036"/>
                </a:lnTo>
                <a:lnTo>
                  <a:pt x="982595" y="975270"/>
                </a:lnTo>
                <a:lnTo>
                  <a:pt x="968962" y="975270"/>
                </a:lnTo>
                <a:lnTo>
                  <a:pt x="948647" y="975270"/>
                </a:lnTo>
                <a:lnTo>
                  <a:pt x="928333" y="968504"/>
                </a:lnTo>
                <a:lnTo>
                  <a:pt x="914790" y="968504"/>
                </a:lnTo>
                <a:lnTo>
                  <a:pt x="894475" y="961738"/>
                </a:lnTo>
                <a:lnTo>
                  <a:pt x="880932" y="961738"/>
                </a:lnTo>
                <a:lnTo>
                  <a:pt x="860617" y="954973"/>
                </a:lnTo>
                <a:lnTo>
                  <a:pt x="846984" y="948117"/>
                </a:lnTo>
                <a:lnTo>
                  <a:pt x="826669" y="948117"/>
                </a:lnTo>
                <a:lnTo>
                  <a:pt x="813126" y="941351"/>
                </a:lnTo>
                <a:lnTo>
                  <a:pt x="792812" y="934585"/>
                </a:lnTo>
                <a:lnTo>
                  <a:pt x="779269" y="927819"/>
                </a:lnTo>
                <a:lnTo>
                  <a:pt x="765725" y="921053"/>
                </a:lnTo>
                <a:lnTo>
                  <a:pt x="718234" y="907522"/>
                </a:lnTo>
                <a:lnTo>
                  <a:pt x="691148" y="887224"/>
                </a:lnTo>
                <a:lnTo>
                  <a:pt x="677605" y="880458"/>
                </a:lnTo>
                <a:lnTo>
                  <a:pt x="664062" y="873692"/>
                </a:lnTo>
                <a:lnTo>
                  <a:pt x="650519" y="866927"/>
                </a:lnTo>
                <a:lnTo>
                  <a:pt x="636976" y="853305"/>
                </a:lnTo>
                <a:lnTo>
                  <a:pt x="623433" y="846539"/>
                </a:lnTo>
                <a:lnTo>
                  <a:pt x="609890" y="839773"/>
                </a:lnTo>
                <a:lnTo>
                  <a:pt x="596256" y="826242"/>
                </a:lnTo>
                <a:lnTo>
                  <a:pt x="582713" y="819476"/>
                </a:lnTo>
                <a:lnTo>
                  <a:pt x="569170" y="805944"/>
                </a:lnTo>
                <a:lnTo>
                  <a:pt x="562399" y="792412"/>
                </a:lnTo>
                <a:lnTo>
                  <a:pt x="548856" y="778881"/>
                </a:lnTo>
                <a:lnTo>
                  <a:pt x="535312" y="772115"/>
                </a:lnTo>
                <a:lnTo>
                  <a:pt x="528541" y="758493"/>
                </a:lnTo>
                <a:lnTo>
                  <a:pt x="514998" y="744961"/>
                </a:lnTo>
                <a:lnTo>
                  <a:pt x="508226" y="731430"/>
                </a:lnTo>
                <a:lnTo>
                  <a:pt x="501455" y="711132"/>
                </a:lnTo>
                <a:lnTo>
                  <a:pt x="487912" y="697601"/>
                </a:lnTo>
                <a:lnTo>
                  <a:pt x="481140" y="684069"/>
                </a:lnTo>
                <a:lnTo>
                  <a:pt x="474278" y="663681"/>
                </a:lnTo>
                <a:lnTo>
                  <a:pt x="467507" y="650150"/>
                </a:lnTo>
                <a:lnTo>
                  <a:pt x="460735" y="629852"/>
                </a:lnTo>
                <a:lnTo>
                  <a:pt x="453964" y="616321"/>
                </a:lnTo>
                <a:lnTo>
                  <a:pt x="447192" y="596023"/>
                </a:lnTo>
                <a:lnTo>
                  <a:pt x="440421" y="575636"/>
                </a:lnTo>
                <a:lnTo>
                  <a:pt x="433649" y="555338"/>
                </a:lnTo>
                <a:lnTo>
                  <a:pt x="426877" y="535041"/>
                </a:lnTo>
                <a:lnTo>
                  <a:pt x="420106" y="514743"/>
                </a:lnTo>
                <a:lnTo>
                  <a:pt x="420106" y="494446"/>
                </a:lnTo>
                <a:lnTo>
                  <a:pt x="413334" y="467292"/>
                </a:lnTo>
                <a:lnTo>
                  <a:pt x="413334" y="446995"/>
                </a:lnTo>
                <a:lnTo>
                  <a:pt x="406563" y="419931"/>
                </a:lnTo>
                <a:lnTo>
                  <a:pt x="406563" y="399634"/>
                </a:lnTo>
                <a:lnTo>
                  <a:pt x="406563" y="372480"/>
                </a:lnTo>
                <a:lnTo>
                  <a:pt x="406563" y="345417"/>
                </a:lnTo>
                <a:lnTo>
                  <a:pt x="399791" y="318354"/>
                </a:lnTo>
                <a:lnTo>
                  <a:pt x="399791" y="291200"/>
                </a:lnTo>
                <a:lnTo>
                  <a:pt x="406563" y="264137"/>
                </a:lnTo>
                <a:lnTo>
                  <a:pt x="399791" y="243840"/>
                </a:lnTo>
                <a:lnTo>
                  <a:pt x="399791" y="216776"/>
                </a:lnTo>
                <a:lnTo>
                  <a:pt x="393020" y="196389"/>
                </a:lnTo>
                <a:lnTo>
                  <a:pt x="379477" y="176091"/>
                </a:lnTo>
                <a:lnTo>
                  <a:pt x="365934" y="155794"/>
                </a:lnTo>
                <a:lnTo>
                  <a:pt x="338757" y="115199"/>
                </a:lnTo>
                <a:lnTo>
                  <a:pt x="298128" y="74514"/>
                </a:lnTo>
                <a:lnTo>
                  <a:pt x="277813" y="60982"/>
                </a:lnTo>
                <a:lnTo>
                  <a:pt x="257499" y="47450"/>
                </a:lnTo>
                <a:lnTo>
                  <a:pt x="237184" y="33919"/>
                </a:lnTo>
                <a:lnTo>
                  <a:pt x="210008" y="20297"/>
                </a:lnTo>
                <a:lnTo>
                  <a:pt x="189693" y="13531"/>
                </a:lnTo>
                <a:lnTo>
                  <a:pt x="169378" y="6765"/>
                </a:lnTo>
                <a:lnTo>
                  <a:pt x="149064" y="6765"/>
                </a:lnTo>
                <a:lnTo>
                  <a:pt x="121978" y="0"/>
                </a:lnTo>
                <a:lnTo>
                  <a:pt x="101663" y="6765"/>
                </a:lnTo>
                <a:lnTo>
                  <a:pt x="88030" y="6765"/>
                </a:lnTo>
                <a:lnTo>
                  <a:pt x="67715" y="13531"/>
                </a:lnTo>
                <a:lnTo>
                  <a:pt x="54172" y="27153"/>
                </a:lnTo>
                <a:lnTo>
                  <a:pt x="47400" y="33919"/>
                </a:lnTo>
                <a:lnTo>
                  <a:pt x="33857" y="40685"/>
                </a:lnTo>
                <a:lnTo>
                  <a:pt x="27086" y="54216"/>
                </a:lnTo>
                <a:lnTo>
                  <a:pt x="20314" y="60982"/>
                </a:lnTo>
                <a:lnTo>
                  <a:pt x="13543" y="74514"/>
                </a:lnTo>
                <a:lnTo>
                  <a:pt x="6771" y="88045"/>
                </a:lnTo>
                <a:lnTo>
                  <a:pt x="6771" y="101577"/>
                </a:lnTo>
                <a:lnTo>
                  <a:pt x="6771" y="115199"/>
                </a:lnTo>
                <a:lnTo>
                  <a:pt x="0" y="128731"/>
                </a:lnTo>
                <a:lnTo>
                  <a:pt x="0" y="142262"/>
                </a:lnTo>
                <a:lnTo>
                  <a:pt x="0" y="155794"/>
                </a:lnTo>
                <a:lnTo>
                  <a:pt x="0" y="169325"/>
                </a:lnTo>
                <a:lnTo>
                  <a:pt x="0" y="189623"/>
                </a:lnTo>
                <a:lnTo>
                  <a:pt x="0" y="203155"/>
                </a:lnTo>
                <a:lnTo>
                  <a:pt x="6771" y="216776"/>
                </a:lnTo>
                <a:lnTo>
                  <a:pt x="6771" y="230308"/>
                </a:lnTo>
                <a:lnTo>
                  <a:pt x="6771" y="243840"/>
                </a:lnTo>
                <a:lnTo>
                  <a:pt x="13543" y="257371"/>
                </a:lnTo>
                <a:lnTo>
                  <a:pt x="13543" y="270903"/>
                </a:lnTo>
                <a:lnTo>
                  <a:pt x="20314" y="284435"/>
                </a:lnTo>
                <a:lnTo>
                  <a:pt x="20314" y="291200"/>
                </a:lnTo>
                <a:lnTo>
                  <a:pt x="27086" y="304822"/>
                </a:lnTo>
                <a:lnTo>
                  <a:pt x="27086" y="311588"/>
                </a:lnTo>
                <a:lnTo>
                  <a:pt x="33857" y="318354"/>
                </a:lnTo>
                <a:lnTo>
                  <a:pt x="33857" y="331886"/>
                </a:lnTo>
                <a:lnTo>
                  <a:pt x="40629" y="331886"/>
                </a:lnTo>
                <a:lnTo>
                  <a:pt x="40629" y="338651"/>
                </a:lnTo>
                <a:lnTo>
                  <a:pt x="47400" y="345417"/>
                </a:lnTo>
                <a:lnTo>
                  <a:pt x="54172" y="338651"/>
                </a:lnTo>
                <a:lnTo>
                  <a:pt x="47400" y="338651"/>
                </a:lnTo>
                <a:lnTo>
                  <a:pt x="47400" y="331886"/>
                </a:lnTo>
                <a:lnTo>
                  <a:pt x="47400" y="318354"/>
                </a:lnTo>
                <a:lnTo>
                  <a:pt x="47400" y="311588"/>
                </a:lnTo>
                <a:lnTo>
                  <a:pt x="40629" y="297966"/>
                </a:lnTo>
                <a:lnTo>
                  <a:pt x="40629" y="284435"/>
                </a:lnTo>
                <a:lnTo>
                  <a:pt x="33857" y="264137"/>
                </a:lnTo>
                <a:lnTo>
                  <a:pt x="27086" y="243840"/>
                </a:lnTo>
                <a:lnTo>
                  <a:pt x="20314" y="223542"/>
                </a:lnTo>
                <a:lnTo>
                  <a:pt x="6771" y="196389"/>
                </a:lnTo>
              </a:path>
            </a:pathLst>
          </a:custGeom>
          <a:noFill/>
          <a:ln w="677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75" name="object 19"/>
          <p:cNvSpPr>
            <a:spLocks/>
          </p:cNvSpPr>
          <p:nvPr/>
        </p:nvSpPr>
        <p:spPr bwMode="auto">
          <a:xfrm>
            <a:off x="3540125" y="3816350"/>
            <a:ext cx="1652588" cy="461963"/>
          </a:xfrm>
          <a:custGeom>
            <a:avLst/>
            <a:gdLst>
              <a:gd name="T0" fmla="*/ 54079 w 1653539"/>
              <a:gd name="T1" fmla="*/ 68169 h 461010"/>
              <a:gd name="T2" fmla="*/ 128527 w 1653539"/>
              <a:gd name="T3" fmla="*/ 68169 h 461010"/>
              <a:gd name="T4" fmla="*/ 202885 w 1653539"/>
              <a:gd name="T5" fmla="*/ 74977 h 461010"/>
              <a:gd name="T6" fmla="*/ 277333 w 1653539"/>
              <a:gd name="T7" fmla="*/ 88592 h 461010"/>
              <a:gd name="T8" fmla="*/ 345022 w 1653539"/>
              <a:gd name="T9" fmla="*/ 102208 h 461010"/>
              <a:gd name="T10" fmla="*/ 419382 w 1653539"/>
              <a:gd name="T11" fmla="*/ 122631 h 461010"/>
              <a:gd name="T12" fmla="*/ 487071 w 1653539"/>
              <a:gd name="T13" fmla="*/ 149954 h 461010"/>
              <a:gd name="T14" fmla="*/ 554669 w 1653539"/>
              <a:gd name="T15" fmla="*/ 170377 h 461010"/>
              <a:gd name="T16" fmla="*/ 622358 w 1653539"/>
              <a:gd name="T17" fmla="*/ 197610 h 461010"/>
              <a:gd name="T18" fmla="*/ 689957 w 1653539"/>
              <a:gd name="T19" fmla="*/ 224841 h 461010"/>
              <a:gd name="T20" fmla="*/ 757646 w 1653539"/>
              <a:gd name="T21" fmla="*/ 258970 h 461010"/>
              <a:gd name="T22" fmla="*/ 825244 w 1653539"/>
              <a:gd name="T23" fmla="*/ 286202 h 461010"/>
              <a:gd name="T24" fmla="*/ 892933 w 1653539"/>
              <a:gd name="T25" fmla="*/ 313434 h 461010"/>
              <a:gd name="T26" fmla="*/ 960622 w 1653539"/>
              <a:gd name="T27" fmla="*/ 340756 h 461010"/>
              <a:gd name="T28" fmla="*/ 1028220 w 1653539"/>
              <a:gd name="T29" fmla="*/ 367988 h 461010"/>
              <a:gd name="T30" fmla="*/ 1095909 w 1653539"/>
              <a:gd name="T31" fmla="*/ 395219 h 461010"/>
              <a:gd name="T32" fmla="*/ 1170268 w 1653539"/>
              <a:gd name="T33" fmla="*/ 415642 h 461010"/>
              <a:gd name="T34" fmla="*/ 1244716 w 1653539"/>
              <a:gd name="T35" fmla="*/ 436157 h 461010"/>
              <a:gd name="T36" fmla="*/ 1319074 w 1653539"/>
              <a:gd name="T37" fmla="*/ 449773 h 461010"/>
              <a:gd name="T38" fmla="*/ 1393523 w 1653539"/>
              <a:gd name="T39" fmla="*/ 456581 h 461010"/>
              <a:gd name="T40" fmla="*/ 1467972 w 1653539"/>
              <a:gd name="T41" fmla="*/ 463388 h 461010"/>
              <a:gd name="T42" fmla="*/ 1495012 w 1653539"/>
              <a:gd name="T43" fmla="*/ 463388 h 461010"/>
              <a:gd name="T44" fmla="*/ 1522051 w 1653539"/>
              <a:gd name="T45" fmla="*/ 449773 h 461010"/>
              <a:gd name="T46" fmla="*/ 1542329 w 1653539"/>
              <a:gd name="T47" fmla="*/ 429349 h 461010"/>
              <a:gd name="T48" fmla="*/ 1562610 w 1653539"/>
              <a:gd name="T49" fmla="*/ 408835 h 461010"/>
              <a:gd name="T50" fmla="*/ 1582980 w 1653539"/>
              <a:gd name="T51" fmla="*/ 374795 h 461010"/>
              <a:gd name="T52" fmla="*/ 1596499 w 1653539"/>
              <a:gd name="T53" fmla="*/ 340756 h 461010"/>
              <a:gd name="T54" fmla="*/ 1610018 w 1653539"/>
              <a:gd name="T55" fmla="*/ 306626 h 461010"/>
              <a:gd name="T56" fmla="*/ 1623539 w 1653539"/>
              <a:gd name="T57" fmla="*/ 265778 h 461010"/>
              <a:gd name="T58" fmla="*/ 1630299 w 1653539"/>
              <a:gd name="T59" fmla="*/ 224841 h 461010"/>
              <a:gd name="T60" fmla="*/ 1637058 w 1653539"/>
              <a:gd name="T61" fmla="*/ 183994 h 461010"/>
              <a:gd name="T62" fmla="*/ 1643819 w 1653539"/>
              <a:gd name="T63" fmla="*/ 149954 h 461010"/>
              <a:gd name="T64" fmla="*/ 1650578 w 1653539"/>
              <a:gd name="T65" fmla="*/ 115824 h 461010"/>
              <a:gd name="T66" fmla="*/ 1650578 w 1653539"/>
              <a:gd name="T67" fmla="*/ 81785 h 461010"/>
              <a:gd name="T68" fmla="*/ 1650578 w 1653539"/>
              <a:gd name="T69" fmla="*/ 54553 h 461010"/>
              <a:gd name="T70" fmla="*/ 1650578 w 1653539"/>
              <a:gd name="T71" fmla="*/ 27231 h 461010"/>
              <a:gd name="T72" fmla="*/ 1650578 w 1653539"/>
              <a:gd name="T73" fmla="*/ 6807 h 461010"/>
              <a:gd name="T74" fmla="*/ 1637058 w 1653539"/>
              <a:gd name="T75" fmla="*/ 6807 h 461010"/>
              <a:gd name="T76" fmla="*/ 1630299 w 1653539"/>
              <a:gd name="T77" fmla="*/ 34039 h 461010"/>
              <a:gd name="T78" fmla="*/ 1623539 w 1653539"/>
              <a:gd name="T79" fmla="*/ 61361 h 461010"/>
              <a:gd name="T80" fmla="*/ 1616780 w 1653539"/>
              <a:gd name="T81" fmla="*/ 109016 h 461010"/>
              <a:gd name="T82" fmla="*/ 1603259 w 1653539"/>
              <a:gd name="T83" fmla="*/ 163570 h 461010"/>
              <a:gd name="T84" fmla="*/ 1596499 w 1653539"/>
              <a:gd name="T85" fmla="*/ 238457 h 461010"/>
              <a:gd name="T86" fmla="*/ 1582980 w 1653539"/>
              <a:gd name="T87" fmla="*/ 327050 h 4610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53539" h="461010">
                <a:moveTo>
                  <a:pt x="0" y="74514"/>
                </a:moveTo>
                <a:lnTo>
                  <a:pt x="27086" y="67748"/>
                </a:lnTo>
                <a:lnTo>
                  <a:pt x="54172" y="67748"/>
                </a:lnTo>
                <a:lnTo>
                  <a:pt x="81348" y="67748"/>
                </a:lnTo>
                <a:lnTo>
                  <a:pt x="101663" y="67748"/>
                </a:lnTo>
                <a:lnTo>
                  <a:pt x="128749" y="67748"/>
                </a:lnTo>
                <a:lnTo>
                  <a:pt x="155835" y="74514"/>
                </a:lnTo>
                <a:lnTo>
                  <a:pt x="176150" y="74514"/>
                </a:lnTo>
                <a:lnTo>
                  <a:pt x="203236" y="74514"/>
                </a:lnTo>
                <a:lnTo>
                  <a:pt x="230412" y="81280"/>
                </a:lnTo>
                <a:lnTo>
                  <a:pt x="250727" y="88045"/>
                </a:lnTo>
                <a:lnTo>
                  <a:pt x="277813" y="88045"/>
                </a:lnTo>
                <a:lnTo>
                  <a:pt x="298128" y="94811"/>
                </a:lnTo>
                <a:lnTo>
                  <a:pt x="325214" y="101577"/>
                </a:lnTo>
                <a:lnTo>
                  <a:pt x="345619" y="101577"/>
                </a:lnTo>
                <a:lnTo>
                  <a:pt x="372705" y="108343"/>
                </a:lnTo>
                <a:lnTo>
                  <a:pt x="393020" y="115109"/>
                </a:lnTo>
                <a:lnTo>
                  <a:pt x="420106" y="121874"/>
                </a:lnTo>
                <a:lnTo>
                  <a:pt x="440421" y="128640"/>
                </a:lnTo>
                <a:lnTo>
                  <a:pt x="460825" y="135406"/>
                </a:lnTo>
                <a:lnTo>
                  <a:pt x="487912" y="149028"/>
                </a:lnTo>
                <a:lnTo>
                  <a:pt x="508226" y="155794"/>
                </a:lnTo>
                <a:lnTo>
                  <a:pt x="535312" y="162560"/>
                </a:lnTo>
                <a:lnTo>
                  <a:pt x="555627" y="169325"/>
                </a:lnTo>
                <a:lnTo>
                  <a:pt x="575942" y="182857"/>
                </a:lnTo>
                <a:lnTo>
                  <a:pt x="603118" y="189623"/>
                </a:lnTo>
                <a:lnTo>
                  <a:pt x="623433" y="196389"/>
                </a:lnTo>
                <a:lnTo>
                  <a:pt x="643747" y="209920"/>
                </a:lnTo>
                <a:lnTo>
                  <a:pt x="670834" y="216686"/>
                </a:lnTo>
                <a:lnTo>
                  <a:pt x="691148" y="223452"/>
                </a:lnTo>
                <a:lnTo>
                  <a:pt x="711553" y="236984"/>
                </a:lnTo>
                <a:lnTo>
                  <a:pt x="738639" y="243840"/>
                </a:lnTo>
                <a:lnTo>
                  <a:pt x="758954" y="257371"/>
                </a:lnTo>
                <a:lnTo>
                  <a:pt x="779269" y="264137"/>
                </a:lnTo>
                <a:lnTo>
                  <a:pt x="799583" y="270903"/>
                </a:lnTo>
                <a:lnTo>
                  <a:pt x="826669" y="284435"/>
                </a:lnTo>
                <a:lnTo>
                  <a:pt x="847074" y="291200"/>
                </a:lnTo>
                <a:lnTo>
                  <a:pt x="867389" y="304732"/>
                </a:lnTo>
                <a:lnTo>
                  <a:pt x="894475" y="311498"/>
                </a:lnTo>
                <a:lnTo>
                  <a:pt x="914790" y="325030"/>
                </a:lnTo>
                <a:lnTo>
                  <a:pt x="941876" y="331886"/>
                </a:lnTo>
                <a:lnTo>
                  <a:pt x="962281" y="338651"/>
                </a:lnTo>
                <a:lnTo>
                  <a:pt x="982595" y="352183"/>
                </a:lnTo>
                <a:lnTo>
                  <a:pt x="1009682" y="358949"/>
                </a:lnTo>
                <a:lnTo>
                  <a:pt x="1029996" y="365715"/>
                </a:lnTo>
                <a:lnTo>
                  <a:pt x="1057082" y="372480"/>
                </a:lnTo>
                <a:lnTo>
                  <a:pt x="1077397" y="386012"/>
                </a:lnTo>
                <a:lnTo>
                  <a:pt x="1097802" y="392778"/>
                </a:lnTo>
                <a:lnTo>
                  <a:pt x="1124888" y="399544"/>
                </a:lnTo>
                <a:lnTo>
                  <a:pt x="1145203" y="406310"/>
                </a:lnTo>
                <a:lnTo>
                  <a:pt x="1172289" y="413075"/>
                </a:lnTo>
                <a:lnTo>
                  <a:pt x="1199375" y="419841"/>
                </a:lnTo>
                <a:lnTo>
                  <a:pt x="1219780" y="426697"/>
                </a:lnTo>
                <a:lnTo>
                  <a:pt x="1246866" y="433463"/>
                </a:lnTo>
                <a:lnTo>
                  <a:pt x="1267181" y="433463"/>
                </a:lnTo>
                <a:lnTo>
                  <a:pt x="1294267" y="440229"/>
                </a:lnTo>
                <a:lnTo>
                  <a:pt x="1321353" y="446995"/>
                </a:lnTo>
                <a:lnTo>
                  <a:pt x="1341758" y="446995"/>
                </a:lnTo>
                <a:lnTo>
                  <a:pt x="1368844" y="453761"/>
                </a:lnTo>
                <a:lnTo>
                  <a:pt x="1395930" y="453761"/>
                </a:lnTo>
                <a:lnTo>
                  <a:pt x="1423016" y="460526"/>
                </a:lnTo>
                <a:lnTo>
                  <a:pt x="1450103" y="460526"/>
                </a:lnTo>
                <a:lnTo>
                  <a:pt x="1470508" y="460526"/>
                </a:lnTo>
                <a:lnTo>
                  <a:pt x="1484051" y="460526"/>
                </a:lnTo>
                <a:lnTo>
                  <a:pt x="1490822" y="460526"/>
                </a:lnTo>
                <a:lnTo>
                  <a:pt x="1497594" y="460526"/>
                </a:lnTo>
                <a:lnTo>
                  <a:pt x="1511137" y="453761"/>
                </a:lnTo>
                <a:lnTo>
                  <a:pt x="1517908" y="453761"/>
                </a:lnTo>
                <a:lnTo>
                  <a:pt x="1524680" y="446995"/>
                </a:lnTo>
                <a:lnTo>
                  <a:pt x="1531451" y="440229"/>
                </a:lnTo>
                <a:lnTo>
                  <a:pt x="1538223" y="433463"/>
                </a:lnTo>
                <a:lnTo>
                  <a:pt x="1544994" y="426697"/>
                </a:lnTo>
                <a:lnTo>
                  <a:pt x="1551766" y="419841"/>
                </a:lnTo>
                <a:lnTo>
                  <a:pt x="1558538" y="413075"/>
                </a:lnTo>
                <a:lnTo>
                  <a:pt x="1565309" y="406310"/>
                </a:lnTo>
                <a:lnTo>
                  <a:pt x="1572081" y="392778"/>
                </a:lnTo>
                <a:lnTo>
                  <a:pt x="1578852" y="386012"/>
                </a:lnTo>
                <a:lnTo>
                  <a:pt x="1585714" y="372480"/>
                </a:lnTo>
                <a:lnTo>
                  <a:pt x="1592486" y="365715"/>
                </a:lnTo>
                <a:lnTo>
                  <a:pt x="1592486" y="352183"/>
                </a:lnTo>
                <a:lnTo>
                  <a:pt x="1599257" y="338651"/>
                </a:lnTo>
                <a:lnTo>
                  <a:pt x="1606029" y="325030"/>
                </a:lnTo>
                <a:lnTo>
                  <a:pt x="1612800" y="318264"/>
                </a:lnTo>
                <a:lnTo>
                  <a:pt x="1612800" y="304732"/>
                </a:lnTo>
                <a:lnTo>
                  <a:pt x="1619572" y="291200"/>
                </a:lnTo>
                <a:lnTo>
                  <a:pt x="1619572" y="277669"/>
                </a:lnTo>
                <a:lnTo>
                  <a:pt x="1626343" y="264137"/>
                </a:lnTo>
                <a:lnTo>
                  <a:pt x="1626343" y="250605"/>
                </a:lnTo>
                <a:lnTo>
                  <a:pt x="1633115" y="236984"/>
                </a:lnTo>
                <a:lnTo>
                  <a:pt x="1633115" y="223452"/>
                </a:lnTo>
                <a:lnTo>
                  <a:pt x="1639886" y="209920"/>
                </a:lnTo>
                <a:lnTo>
                  <a:pt x="1639886" y="196389"/>
                </a:lnTo>
                <a:lnTo>
                  <a:pt x="1639886" y="182857"/>
                </a:lnTo>
                <a:lnTo>
                  <a:pt x="1646658" y="176091"/>
                </a:lnTo>
                <a:lnTo>
                  <a:pt x="1646658" y="162560"/>
                </a:lnTo>
                <a:lnTo>
                  <a:pt x="1646658" y="149028"/>
                </a:lnTo>
                <a:lnTo>
                  <a:pt x="1646658" y="135406"/>
                </a:lnTo>
                <a:lnTo>
                  <a:pt x="1653429" y="121874"/>
                </a:lnTo>
                <a:lnTo>
                  <a:pt x="1653429" y="115109"/>
                </a:lnTo>
                <a:lnTo>
                  <a:pt x="1653429" y="101577"/>
                </a:lnTo>
                <a:lnTo>
                  <a:pt x="1653429" y="88045"/>
                </a:lnTo>
                <a:lnTo>
                  <a:pt x="1653429" y="81280"/>
                </a:lnTo>
                <a:lnTo>
                  <a:pt x="1653429" y="67748"/>
                </a:lnTo>
                <a:lnTo>
                  <a:pt x="1653429" y="60982"/>
                </a:lnTo>
                <a:lnTo>
                  <a:pt x="1653429" y="54216"/>
                </a:lnTo>
                <a:lnTo>
                  <a:pt x="1653429" y="40594"/>
                </a:lnTo>
                <a:lnTo>
                  <a:pt x="1653429" y="33829"/>
                </a:lnTo>
                <a:lnTo>
                  <a:pt x="1653429" y="27063"/>
                </a:lnTo>
                <a:lnTo>
                  <a:pt x="1653429" y="20297"/>
                </a:lnTo>
                <a:lnTo>
                  <a:pt x="1653429" y="13531"/>
                </a:lnTo>
                <a:lnTo>
                  <a:pt x="1653429" y="6765"/>
                </a:lnTo>
                <a:lnTo>
                  <a:pt x="1646658" y="0"/>
                </a:lnTo>
                <a:lnTo>
                  <a:pt x="1646658" y="6765"/>
                </a:lnTo>
                <a:lnTo>
                  <a:pt x="1639886" y="6765"/>
                </a:lnTo>
                <a:lnTo>
                  <a:pt x="1639886" y="13531"/>
                </a:lnTo>
                <a:lnTo>
                  <a:pt x="1633115" y="20297"/>
                </a:lnTo>
                <a:lnTo>
                  <a:pt x="1633115" y="33829"/>
                </a:lnTo>
                <a:lnTo>
                  <a:pt x="1633115" y="40594"/>
                </a:lnTo>
                <a:lnTo>
                  <a:pt x="1626343" y="47360"/>
                </a:lnTo>
                <a:lnTo>
                  <a:pt x="1626343" y="60982"/>
                </a:lnTo>
                <a:lnTo>
                  <a:pt x="1626343" y="74514"/>
                </a:lnTo>
                <a:lnTo>
                  <a:pt x="1619572" y="88045"/>
                </a:lnTo>
                <a:lnTo>
                  <a:pt x="1619572" y="108343"/>
                </a:lnTo>
                <a:lnTo>
                  <a:pt x="1612800" y="121874"/>
                </a:lnTo>
                <a:lnTo>
                  <a:pt x="1612800" y="142172"/>
                </a:lnTo>
                <a:lnTo>
                  <a:pt x="1606029" y="162560"/>
                </a:lnTo>
                <a:lnTo>
                  <a:pt x="1606029" y="182857"/>
                </a:lnTo>
                <a:lnTo>
                  <a:pt x="1599257" y="209920"/>
                </a:lnTo>
                <a:lnTo>
                  <a:pt x="1599257" y="236984"/>
                </a:lnTo>
                <a:lnTo>
                  <a:pt x="1592486" y="264137"/>
                </a:lnTo>
                <a:lnTo>
                  <a:pt x="1592486" y="291200"/>
                </a:lnTo>
                <a:lnTo>
                  <a:pt x="1585714" y="325030"/>
                </a:lnTo>
              </a:path>
            </a:pathLst>
          </a:custGeom>
          <a:noFill/>
          <a:ln w="6772">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76" name="object 20"/>
          <p:cNvSpPr>
            <a:spLocks/>
          </p:cNvSpPr>
          <p:nvPr/>
        </p:nvSpPr>
        <p:spPr bwMode="auto">
          <a:xfrm>
            <a:off x="3851275" y="2279650"/>
            <a:ext cx="1627188" cy="427038"/>
          </a:xfrm>
          <a:custGeom>
            <a:avLst/>
            <a:gdLst>
              <a:gd name="T0" fmla="*/ 1606971 w 1626870"/>
              <a:gd name="T1" fmla="*/ 414093 h 426719"/>
              <a:gd name="T2" fmla="*/ 1566317 w 1626870"/>
              <a:gd name="T3" fmla="*/ 386969 h 426719"/>
              <a:gd name="T4" fmla="*/ 1518799 w 1626870"/>
              <a:gd name="T5" fmla="*/ 359755 h 426719"/>
              <a:gd name="T6" fmla="*/ 1478146 w 1626870"/>
              <a:gd name="T7" fmla="*/ 339411 h 426719"/>
              <a:gd name="T8" fmla="*/ 1430717 w 1626870"/>
              <a:gd name="T9" fmla="*/ 319068 h 426719"/>
              <a:gd name="T10" fmla="*/ 1383197 w 1626870"/>
              <a:gd name="T11" fmla="*/ 305506 h 426719"/>
              <a:gd name="T12" fmla="*/ 1342544 w 1626870"/>
              <a:gd name="T13" fmla="*/ 285074 h 426719"/>
              <a:gd name="T14" fmla="*/ 1295116 w 1626870"/>
              <a:gd name="T15" fmla="*/ 271512 h 426719"/>
              <a:gd name="T16" fmla="*/ 1247598 w 1626870"/>
              <a:gd name="T17" fmla="*/ 264730 h 426719"/>
              <a:gd name="T18" fmla="*/ 1200169 w 1626870"/>
              <a:gd name="T19" fmla="*/ 251168 h 426719"/>
              <a:gd name="T20" fmla="*/ 1152739 w 1626870"/>
              <a:gd name="T21" fmla="*/ 244387 h 426719"/>
              <a:gd name="T22" fmla="*/ 1105221 w 1626870"/>
              <a:gd name="T23" fmla="*/ 237605 h 426719"/>
              <a:gd name="T24" fmla="*/ 1057794 w 1626870"/>
              <a:gd name="T25" fmla="*/ 230824 h 426719"/>
              <a:gd name="T26" fmla="*/ 1010273 w 1626870"/>
              <a:gd name="T27" fmla="*/ 224043 h 426719"/>
              <a:gd name="T28" fmla="*/ 962845 w 1626870"/>
              <a:gd name="T29" fmla="*/ 217262 h 426719"/>
              <a:gd name="T30" fmla="*/ 915417 w 1626870"/>
              <a:gd name="T31" fmla="*/ 217262 h 426719"/>
              <a:gd name="T32" fmla="*/ 867899 w 1626870"/>
              <a:gd name="T33" fmla="*/ 210482 h 426719"/>
              <a:gd name="T34" fmla="*/ 820468 w 1626870"/>
              <a:gd name="T35" fmla="*/ 210482 h 426719"/>
              <a:gd name="T36" fmla="*/ 773040 w 1626870"/>
              <a:gd name="T37" fmla="*/ 203701 h 426719"/>
              <a:gd name="T38" fmla="*/ 725522 w 1626870"/>
              <a:gd name="T39" fmla="*/ 203701 h 426719"/>
              <a:gd name="T40" fmla="*/ 678092 w 1626870"/>
              <a:gd name="T41" fmla="*/ 196920 h 426719"/>
              <a:gd name="T42" fmla="*/ 637351 w 1626870"/>
              <a:gd name="T43" fmla="*/ 196920 h 426719"/>
              <a:gd name="T44" fmla="*/ 589920 w 1626870"/>
              <a:gd name="T45" fmla="*/ 190049 h 426719"/>
              <a:gd name="T46" fmla="*/ 542492 w 1626870"/>
              <a:gd name="T47" fmla="*/ 183268 h 426719"/>
              <a:gd name="T48" fmla="*/ 494974 w 1626870"/>
              <a:gd name="T49" fmla="*/ 176487 h 426719"/>
              <a:gd name="T50" fmla="*/ 447543 w 1626870"/>
              <a:gd name="T51" fmla="*/ 169706 h 426719"/>
              <a:gd name="T52" fmla="*/ 406892 w 1626870"/>
              <a:gd name="T53" fmla="*/ 162926 h 426719"/>
              <a:gd name="T54" fmla="*/ 359372 w 1626870"/>
              <a:gd name="T55" fmla="*/ 156144 h 426719"/>
              <a:gd name="T56" fmla="*/ 311944 w 1626870"/>
              <a:gd name="T57" fmla="*/ 142581 h 426719"/>
              <a:gd name="T58" fmla="*/ 271291 w 1626870"/>
              <a:gd name="T59" fmla="*/ 129019 h 426719"/>
              <a:gd name="T60" fmla="*/ 223773 w 1626870"/>
              <a:gd name="T61" fmla="*/ 115457 h 426719"/>
              <a:gd name="T62" fmla="*/ 183120 w 1626870"/>
              <a:gd name="T63" fmla="*/ 101805 h 426719"/>
              <a:gd name="T64" fmla="*/ 142376 w 1626870"/>
              <a:gd name="T65" fmla="*/ 81463 h 426719"/>
              <a:gd name="T66" fmla="*/ 101723 w 1626870"/>
              <a:gd name="T67" fmla="*/ 61120 h 426719"/>
              <a:gd name="T68" fmla="*/ 54295 w 1626870"/>
              <a:gd name="T69" fmla="*/ 40775 h 426719"/>
              <a:gd name="T70" fmla="*/ 20416 w 1626870"/>
              <a:gd name="T71" fmla="*/ 13651 h 4267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26870" h="426719">
                <a:moveTo>
                  <a:pt x="1626343" y="426697"/>
                </a:moveTo>
                <a:lnTo>
                  <a:pt x="1606029" y="413166"/>
                </a:lnTo>
                <a:lnTo>
                  <a:pt x="1585714" y="399634"/>
                </a:lnTo>
                <a:lnTo>
                  <a:pt x="1565399" y="386102"/>
                </a:lnTo>
                <a:lnTo>
                  <a:pt x="1545085" y="372480"/>
                </a:lnTo>
                <a:lnTo>
                  <a:pt x="1517908" y="358949"/>
                </a:lnTo>
                <a:lnTo>
                  <a:pt x="1497594" y="352183"/>
                </a:lnTo>
                <a:lnTo>
                  <a:pt x="1477279" y="338651"/>
                </a:lnTo>
                <a:lnTo>
                  <a:pt x="1450193" y="331886"/>
                </a:lnTo>
                <a:lnTo>
                  <a:pt x="1429878" y="318354"/>
                </a:lnTo>
                <a:lnTo>
                  <a:pt x="1409564" y="311588"/>
                </a:lnTo>
                <a:lnTo>
                  <a:pt x="1382387" y="304822"/>
                </a:lnTo>
                <a:lnTo>
                  <a:pt x="1362073" y="291291"/>
                </a:lnTo>
                <a:lnTo>
                  <a:pt x="1341758" y="284435"/>
                </a:lnTo>
                <a:lnTo>
                  <a:pt x="1314672" y="277669"/>
                </a:lnTo>
                <a:lnTo>
                  <a:pt x="1294357" y="270903"/>
                </a:lnTo>
                <a:lnTo>
                  <a:pt x="1274043" y="270903"/>
                </a:lnTo>
                <a:lnTo>
                  <a:pt x="1246866" y="264137"/>
                </a:lnTo>
                <a:lnTo>
                  <a:pt x="1226551" y="257371"/>
                </a:lnTo>
                <a:lnTo>
                  <a:pt x="1199465" y="250606"/>
                </a:lnTo>
                <a:lnTo>
                  <a:pt x="1179151" y="250606"/>
                </a:lnTo>
                <a:lnTo>
                  <a:pt x="1152064" y="243840"/>
                </a:lnTo>
                <a:lnTo>
                  <a:pt x="1131660" y="237074"/>
                </a:lnTo>
                <a:lnTo>
                  <a:pt x="1104573" y="237074"/>
                </a:lnTo>
                <a:lnTo>
                  <a:pt x="1084259" y="230308"/>
                </a:lnTo>
                <a:lnTo>
                  <a:pt x="1057173" y="230308"/>
                </a:lnTo>
                <a:lnTo>
                  <a:pt x="1036858" y="230308"/>
                </a:lnTo>
                <a:lnTo>
                  <a:pt x="1009682" y="223542"/>
                </a:lnTo>
                <a:lnTo>
                  <a:pt x="989367" y="223542"/>
                </a:lnTo>
                <a:lnTo>
                  <a:pt x="962281" y="216776"/>
                </a:lnTo>
                <a:lnTo>
                  <a:pt x="941966" y="216776"/>
                </a:lnTo>
                <a:lnTo>
                  <a:pt x="914880" y="216776"/>
                </a:lnTo>
                <a:lnTo>
                  <a:pt x="894565" y="216776"/>
                </a:lnTo>
                <a:lnTo>
                  <a:pt x="867389" y="210011"/>
                </a:lnTo>
                <a:lnTo>
                  <a:pt x="847074" y="210011"/>
                </a:lnTo>
                <a:lnTo>
                  <a:pt x="819988" y="210011"/>
                </a:lnTo>
                <a:lnTo>
                  <a:pt x="799673" y="203245"/>
                </a:lnTo>
                <a:lnTo>
                  <a:pt x="772587" y="203245"/>
                </a:lnTo>
                <a:lnTo>
                  <a:pt x="752182" y="203245"/>
                </a:lnTo>
                <a:lnTo>
                  <a:pt x="725096" y="203245"/>
                </a:lnTo>
                <a:lnTo>
                  <a:pt x="704782" y="196479"/>
                </a:lnTo>
                <a:lnTo>
                  <a:pt x="677695" y="196479"/>
                </a:lnTo>
                <a:lnTo>
                  <a:pt x="657381" y="196479"/>
                </a:lnTo>
                <a:lnTo>
                  <a:pt x="636976" y="196479"/>
                </a:lnTo>
                <a:lnTo>
                  <a:pt x="609890" y="189623"/>
                </a:lnTo>
                <a:lnTo>
                  <a:pt x="589575" y="189623"/>
                </a:lnTo>
                <a:lnTo>
                  <a:pt x="562489" y="189623"/>
                </a:lnTo>
                <a:lnTo>
                  <a:pt x="542174" y="182857"/>
                </a:lnTo>
                <a:lnTo>
                  <a:pt x="514998" y="182857"/>
                </a:lnTo>
                <a:lnTo>
                  <a:pt x="494683" y="176091"/>
                </a:lnTo>
                <a:lnTo>
                  <a:pt x="474369" y="176091"/>
                </a:lnTo>
                <a:lnTo>
                  <a:pt x="447282" y="169325"/>
                </a:lnTo>
                <a:lnTo>
                  <a:pt x="426968" y="169325"/>
                </a:lnTo>
                <a:lnTo>
                  <a:pt x="406653" y="162560"/>
                </a:lnTo>
                <a:lnTo>
                  <a:pt x="379477" y="162560"/>
                </a:lnTo>
                <a:lnTo>
                  <a:pt x="359162" y="155794"/>
                </a:lnTo>
                <a:lnTo>
                  <a:pt x="338847" y="149028"/>
                </a:lnTo>
                <a:lnTo>
                  <a:pt x="311761" y="142262"/>
                </a:lnTo>
                <a:lnTo>
                  <a:pt x="291447" y="135496"/>
                </a:lnTo>
                <a:lnTo>
                  <a:pt x="271132" y="128731"/>
                </a:lnTo>
                <a:lnTo>
                  <a:pt x="250727" y="121965"/>
                </a:lnTo>
                <a:lnTo>
                  <a:pt x="223641" y="115199"/>
                </a:lnTo>
                <a:lnTo>
                  <a:pt x="203326" y="108433"/>
                </a:lnTo>
                <a:lnTo>
                  <a:pt x="183012" y="101577"/>
                </a:lnTo>
                <a:lnTo>
                  <a:pt x="162697" y="94811"/>
                </a:lnTo>
                <a:lnTo>
                  <a:pt x="142292" y="81280"/>
                </a:lnTo>
                <a:lnTo>
                  <a:pt x="121978" y="74514"/>
                </a:lnTo>
                <a:lnTo>
                  <a:pt x="101663" y="60982"/>
                </a:lnTo>
                <a:lnTo>
                  <a:pt x="81348" y="54216"/>
                </a:lnTo>
                <a:lnTo>
                  <a:pt x="54262" y="40685"/>
                </a:lnTo>
                <a:lnTo>
                  <a:pt x="33947" y="27153"/>
                </a:lnTo>
                <a:lnTo>
                  <a:pt x="20404" y="13621"/>
                </a:lnTo>
                <a:lnTo>
                  <a:pt x="0" y="0"/>
                </a:lnTo>
              </a:path>
            </a:pathLst>
          </a:custGeom>
          <a:noFill/>
          <a:ln w="6772">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77" name="object 21"/>
          <p:cNvSpPr>
            <a:spLocks/>
          </p:cNvSpPr>
          <p:nvPr/>
        </p:nvSpPr>
        <p:spPr bwMode="auto">
          <a:xfrm>
            <a:off x="3363913" y="2625725"/>
            <a:ext cx="1470025" cy="1652588"/>
          </a:xfrm>
          <a:custGeom>
            <a:avLst/>
            <a:gdLst>
              <a:gd name="T0" fmla="*/ 27140 w 1470660"/>
              <a:gd name="T1" fmla="*/ 20285 h 1652904"/>
              <a:gd name="T2" fmla="*/ 67718 w 1470660"/>
              <a:gd name="T3" fmla="*/ 60946 h 1652904"/>
              <a:gd name="T4" fmla="*/ 101531 w 1470660"/>
              <a:gd name="T5" fmla="*/ 101520 h 1652904"/>
              <a:gd name="T6" fmla="*/ 135434 w 1470660"/>
              <a:gd name="T7" fmla="*/ 142181 h 1652904"/>
              <a:gd name="T8" fmla="*/ 155725 w 1470660"/>
              <a:gd name="T9" fmla="*/ 189515 h 1652904"/>
              <a:gd name="T10" fmla="*/ 176012 w 1470660"/>
              <a:gd name="T11" fmla="*/ 230176 h 1652904"/>
              <a:gd name="T12" fmla="*/ 196300 w 1470660"/>
              <a:gd name="T13" fmla="*/ 284273 h 1652904"/>
              <a:gd name="T14" fmla="*/ 209825 w 1470660"/>
              <a:gd name="T15" fmla="*/ 331697 h 1652904"/>
              <a:gd name="T16" fmla="*/ 216587 w 1470660"/>
              <a:gd name="T17" fmla="*/ 379029 h 1652904"/>
              <a:gd name="T18" fmla="*/ 223351 w 1470660"/>
              <a:gd name="T19" fmla="*/ 433214 h 1652904"/>
              <a:gd name="T20" fmla="*/ 230115 w 1470660"/>
              <a:gd name="T21" fmla="*/ 480548 h 1652904"/>
              <a:gd name="T22" fmla="*/ 236878 w 1470660"/>
              <a:gd name="T23" fmla="*/ 534735 h 1652904"/>
              <a:gd name="T24" fmla="*/ 243641 w 1470660"/>
              <a:gd name="T25" fmla="*/ 588828 h 1652904"/>
              <a:gd name="T26" fmla="*/ 243641 w 1470660"/>
              <a:gd name="T27" fmla="*/ 636252 h 1652904"/>
              <a:gd name="T28" fmla="*/ 250403 w 1470660"/>
              <a:gd name="T29" fmla="*/ 690439 h 1652904"/>
              <a:gd name="T30" fmla="*/ 250403 w 1470660"/>
              <a:gd name="T31" fmla="*/ 737773 h 1652904"/>
              <a:gd name="T32" fmla="*/ 257256 w 1470660"/>
              <a:gd name="T33" fmla="*/ 785197 h 1652904"/>
              <a:gd name="T34" fmla="*/ 270781 w 1470660"/>
              <a:gd name="T35" fmla="*/ 832530 h 1652904"/>
              <a:gd name="T36" fmla="*/ 277544 w 1470660"/>
              <a:gd name="T37" fmla="*/ 879954 h 1652904"/>
              <a:gd name="T38" fmla="*/ 291069 w 1470660"/>
              <a:gd name="T39" fmla="*/ 920525 h 1652904"/>
              <a:gd name="T40" fmla="*/ 304594 w 1470660"/>
              <a:gd name="T41" fmla="*/ 961096 h 1652904"/>
              <a:gd name="T42" fmla="*/ 324884 w 1470660"/>
              <a:gd name="T43" fmla="*/ 1001757 h 1652904"/>
              <a:gd name="T44" fmla="*/ 351935 w 1470660"/>
              <a:gd name="T45" fmla="*/ 1035568 h 1652904"/>
              <a:gd name="T46" fmla="*/ 378985 w 1470660"/>
              <a:gd name="T47" fmla="*/ 1062707 h 1652904"/>
              <a:gd name="T48" fmla="*/ 412890 w 1470660"/>
              <a:gd name="T49" fmla="*/ 1096515 h 1652904"/>
              <a:gd name="T50" fmla="*/ 453466 w 1470660"/>
              <a:gd name="T51" fmla="*/ 1116800 h 1652904"/>
              <a:gd name="T52" fmla="*/ 494042 w 1470660"/>
              <a:gd name="T53" fmla="*/ 1137088 h 1652904"/>
              <a:gd name="T54" fmla="*/ 548235 w 1470660"/>
              <a:gd name="T55" fmla="*/ 1157465 h 1652904"/>
              <a:gd name="T56" fmla="*/ 609101 w 1470660"/>
              <a:gd name="T57" fmla="*/ 1164224 h 1652904"/>
              <a:gd name="T58" fmla="*/ 676818 w 1470660"/>
              <a:gd name="T59" fmla="*/ 1170987 h 1652904"/>
              <a:gd name="T60" fmla="*/ 751208 w 1470660"/>
              <a:gd name="T61" fmla="*/ 1177750 h 1652904"/>
              <a:gd name="T62" fmla="*/ 818926 w 1470660"/>
              <a:gd name="T63" fmla="*/ 1177750 h 1652904"/>
              <a:gd name="T64" fmla="*/ 886645 w 1470660"/>
              <a:gd name="T65" fmla="*/ 1198036 h 1652904"/>
              <a:gd name="T66" fmla="*/ 940746 w 1470660"/>
              <a:gd name="T67" fmla="*/ 1225084 h 1652904"/>
              <a:gd name="T68" fmla="*/ 988086 w 1470660"/>
              <a:gd name="T69" fmla="*/ 1258982 h 1652904"/>
              <a:gd name="T70" fmla="*/ 1028752 w 1470660"/>
              <a:gd name="T71" fmla="*/ 1299554 h 1652904"/>
              <a:gd name="T72" fmla="*/ 1069330 w 1470660"/>
              <a:gd name="T73" fmla="*/ 1346977 h 1652904"/>
              <a:gd name="T74" fmla="*/ 1109906 w 1470660"/>
              <a:gd name="T75" fmla="*/ 1394311 h 1652904"/>
              <a:gd name="T76" fmla="*/ 1150573 w 1470660"/>
              <a:gd name="T77" fmla="*/ 1441735 h 1652904"/>
              <a:gd name="T78" fmla="*/ 1184386 w 1470660"/>
              <a:gd name="T79" fmla="*/ 1489068 h 1652904"/>
              <a:gd name="T80" fmla="*/ 1224963 w 1470660"/>
              <a:gd name="T81" fmla="*/ 1536492 h 1652904"/>
              <a:gd name="T82" fmla="*/ 1265630 w 1470660"/>
              <a:gd name="T83" fmla="*/ 1577063 h 1652904"/>
              <a:gd name="T84" fmla="*/ 1306207 w 1470660"/>
              <a:gd name="T85" fmla="*/ 1610874 h 1652904"/>
              <a:gd name="T86" fmla="*/ 1353546 w 1470660"/>
              <a:gd name="T87" fmla="*/ 1631250 h 1652904"/>
              <a:gd name="T88" fmla="*/ 1407739 w 1470660"/>
              <a:gd name="T89" fmla="*/ 1651536 h 1652904"/>
              <a:gd name="T90" fmla="*/ 1468604 w 1470660"/>
              <a:gd name="T91" fmla="*/ 1651536 h 16529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470660" h="1652904">
                <a:moveTo>
                  <a:pt x="0" y="0"/>
                </a:moveTo>
                <a:lnTo>
                  <a:pt x="13633" y="13531"/>
                </a:lnTo>
                <a:lnTo>
                  <a:pt x="27176" y="20297"/>
                </a:lnTo>
                <a:lnTo>
                  <a:pt x="47491" y="33829"/>
                </a:lnTo>
                <a:lnTo>
                  <a:pt x="61034" y="47450"/>
                </a:lnTo>
                <a:lnTo>
                  <a:pt x="67805" y="60982"/>
                </a:lnTo>
                <a:lnTo>
                  <a:pt x="81348" y="74514"/>
                </a:lnTo>
                <a:lnTo>
                  <a:pt x="94891" y="88045"/>
                </a:lnTo>
                <a:lnTo>
                  <a:pt x="101663" y="101577"/>
                </a:lnTo>
                <a:lnTo>
                  <a:pt x="115206" y="115109"/>
                </a:lnTo>
                <a:lnTo>
                  <a:pt x="121978" y="128731"/>
                </a:lnTo>
                <a:lnTo>
                  <a:pt x="135611" y="142262"/>
                </a:lnTo>
                <a:lnTo>
                  <a:pt x="142382" y="155794"/>
                </a:lnTo>
                <a:lnTo>
                  <a:pt x="149154" y="169325"/>
                </a:lnTo>
                <a:lnTo>
                  <a:pt x="155926" y="189623"/>
                </a:lnTo>
                <a:lnTo>
                  <a:pt x="162697" y="203155"/>
                </a:lnTo>
                <a:lnTo>
                  <a:pt x="169469" y="216686"/>
                </a:lnTo>
                <a:lnTo>
                  <a:pt x="176240" y="230308"/>
                </a:lnTo>
                <a:lnTo>
                  <a:pt x="183012" y="250605"/>
                </a:lnTo>
                <a:lnTo>
                  <a:pt x="189783" y="264137"/>
                </a:lnTo>
                <a:lnTo>
                  <a:pt x="196555" y="284435"/>
                </a:lnTo>
                <a:lnTo>
                  <a:pt x="196555" y="297966"/>
                </a:lnTo>
                <a:lnTo>
                  <a:pt x="203326" y="311498"/>
                </a:lnTo>
                <a:lnTo>
                  <a:pt x="210098" y="331886"/>
                </a:lnTo>
                <a:lnTo>
                  <a:pt x="210098" y="345417"/>
                </a:lnTo>
                <a:lnTo>
                  <a:pt x="216869" y="365715"/>
                </a:lnTo>
                <a:lnTo>
                  <a:pt x="216869" y="379246"/>
                </a:lnTo>
                <a:lnTo>
                  <a:pt x="223641" y="399544"/>
                </a:lnTo>
                <a:lnTo>
                  <a:pt x="223641" y="413166"/>
                </a:lnTo>
                <a:lnTo>
                  <a:pt x="223641" y="433463"/>
                </a:lnTo>
                <a:lnTo>
                  <a:pt x="230412" y="446995"/>
                </a:lnTo>
                <a:lnTo>
                  <a:pt x="230412" y="467292"/>
                </a:lnTo>
                <a:lnTo>
                  <a:pt x="230412" y="480824"/>
                </a:lnTo>
                <a:lnTo>
                  <a:pt x="237184" y="501211"/>
                </a:lnTo>
                <a:lnTo>
                  <a:pt x="237184" y="521509"/>
                </a:lnTo>
                <a:lnTo>
                  <a:pt x="237184" y="535041"/>
                </a:lnTo>
                <a:lnTo>
                  <a:pt x="237184" y="555338"/>
                </a:lnTo>
                <a:lnTo>
                  <a:pt x="237184" y="568870"/>
                </a:lnTo>
                <a:lnTo>
                  <a:pt x="243956" y="589167"/>
                </a:lnTo>
                <a:lnTo>
                  <a:pt x="243956" y="602789"/>
                </a:lnTo>
                <a:lnTo>
                  <a:pt x="243956" y="623086"/>
                </a:lnTo>
                <a:lnTo>
                  <a:pt x="243956" y="636618"/>
                </a:lnTo>
                <a:lnTo>
                  <a:pt x="243956" y="656916"/>
                </a:lnTo>
                <a:lnTo>
                  <a:pt x="250727" y="670447"/>
                </a:lnTo>
                <a:lnTo>
                  <a:pt x="250727" y="690835"/>
                </a:lnTo>
                <a:lnTo>
                  <a:pt x="250727" y="704367"/>
                </a:lnTo>
                <a:lnTo>
                  <a:pt x="250727" y="724664"/>
                </a:lnTo>
                <a:lnTo>
                  <a:pt x="250727" y="738196"/>
                </a:lnTo>
                <a:lnTo>
                  <a:pt x="257589" y="751727"/>
                </a:lnTo>
                <a:lnTo>
                  <a:pt x="257589" y="772025"/>
                </a:lnTo>
                <a:lnTo>
                  <a:pt x="257589" y="785647"/>
                </a:lnTo>
                <a:lnTo>
                  <a:pt x="264360" y="799178"/>
                </a:lnTo>
                <a:lnTo>
                  <a:pt x="264360" y="819476"/>
                </a:lnTo>
                <a:lnTo>
                  <a:pt x="271132" y="833007"/>
                </a:lnTo>
                <a:lnTo>
                  <a:pt x="271132" y="846539"/>
                </a:lnTo>
                <a:lnTo>
                  <a:pt x="271132" y="866836"/>
                </a:lnTo>
                <a:lnTo>
                  <a:pt x="277904" y="880458"/>
                </a:lnTo>
                <a:lnTo>
                  <a:pt x="284675" y="893990"/>
                </a:lnTo>
                <a:lnTo>
                  <a:pt x="284675" y="907522"/>
                </a:lnTo>
                <a:lnTo>
                  <a:pt x="291447" y="921053"/>
                </a:lnTo>
                <a:lnTo>
                  <a:pt x="298218" y="934585"/>
                </a:lnTo>
                <a:lnTo>
                  <a:pt x="298218" y="948117"/>
                </a:lnTo>
                <a:lnTo>
                  <a:pt x="304990" y="961648"/>
                </a:lnTo>
                <a:lnTo>
                  <a:pt x="311761" y="975270"/>
                </a:lnTo>
                <a:lnTo>
                  <a:pt x="318533" y="988802"/>
                </a:lnTo>
                <a:lnTo>
                  <a:pt x="325304" y="1002333"/>
                </a:lnTo>
                <a:lnTo>
                  <a:pt x="332076" y="1009099"/>
                </a:lnTo>
                <a:lnTo>
                  <a:pt x="338847" y="1022631"/>
                </a:lnTo>
                <a:lnTo>
                  <a:pt x="352391" y="1036162"/>
                </a:lnTo>
                <a:lnTo>
                  <a:pt x="359162" y="1042928"/>
                </a:lnTo>
                <a:lnTo>
                  <a:pt x="365934" y="1056460"/>
                </a:lnTo>
                <a:lnTo>
                  <a:pt x="379477" y="1063316"/>
                </a:lnTo>
                <a:lnTo>
                  <a:pt x="386339" y="1076848"/>
                </a:lnTo>
                <a:lnTo>
                  <a:pt x="399882" y="1083613"/>
                </a:lnTo>
                <a:lnTo>
                  <a:pt x="413425" y="1097145"/>
                </a:lnTo>
                <a:lnTo>
                  <a:pt x="426968" y="1103911"/>
                </a:lnTo>
                <a:lnTo>
                  <a:pt x="440511" y="1110677"/>
                </a:lnTo>
                <a:lnTo>
                  <a:pt x="454054" y="1117442"/>
                </a:lnTo>
                <a:lnTo>
                  <a:pt x="467597" y="1124208"/>
                </a:lnTo>
                <a:lnTo>
                  <a:pt x="481140" y="1130974"/>
                </a:lnTo>
                <a:lnTo>
                  <a:pt x="494683" y="1137740"/>
                </a:lnTo>
                <a:lnTo>
                  <a:pt x="515088" y="1144506"/>
                </a:lnTo>
                <a:lnTo>
                  <a:pt x="528631" y="1151362"/>
                </a:lnTo>
                <a:lnTo>
                  <a:pt x="548946" y="1158128"/>
                </a:lnTo>
                <a:lnTo>
                  <a:pt x="569260" y="1158128"/>
                </a:lnTo>
                <a:lnTo>
                  <a:pt x="589575" y="1164893"/>
                </a:lnTo>
                <a:lnTo>
                  <a:pt x="609890" y="1164893"/>
                </a:lnTo>
                <a:lnTo>
                  <a:pt x="630204" y="1171659"/>
                </a:lnTo>
                <a:lnTo>
                  <a:pt x="657381" y="1171659"/>
                </a:lnTo>
                <a:lnTo>
                  <a:pt x="677695" y="1171659"/>
                </a:lnTo>
                <a:lnTo>
                  <a:pt x="704782" y="1171659"/>
                </a:lnTo>
                <a:lnTo>
                  <a:pt x="725096" y="1178425"/>
                </a:lnTo>
                <a:lnTo>
                  <a:pt x="752182" y="1178425"/>
                </a:lnTo>
                <a:lnTo>
                  <a:pt x="779359" y="1178425"/>
                </a:lnTo>
                <a:lnTo>
                  <a:pt x="799673" y="1178425"/>
                </a:lnTo>
                <a:lnTo>
                  <a:pt x="819988" y="1178425"/>
                </a:lnTo>
                <a:lnTo>
                  <a:pt x="847074" y="1185191"/>
                </a:lnTo>
                <a:lnTo>
                  <a:pt x="867389" y="1191957"/>
                </a:lnTo>
                <a:lnTo>
                  <a:pt x="887794" y="1198723"/>
                </a:lnTo>
                <a:lnTo>
                  <a:pt x="901337" y="1205488"/>
                </a:lnTo>
                <a:lnTo>
                  <a:pt x="921651" y="1212254"/>
                </a:lnTo>
                <a:lnTo>
                  <a:pt x="941966" y="1225786"/>
                </a:lnTo>
                <a:lnTo>
                  <a:pt x="955509" y="1232552"/>
                </a:lnTo>
                <a:lnTo>
                  <a:pt x="975824" y="1246173"/>
                </a:lnTo>
                <a:lnTo>
                  <a:pt x="989367" y="1259705"/>
                </a:lnTo>
                <a:lnTo>
                  <a:pt x="1002910" y="1273237"/>
                </a:lnTo>
                <a:lnTo>
                  <a:pt x="1016543" y="1286768"/>
                </a:lnTo>
                <a:lnTo>
                  <a:pt x="1030086" y="1300300"/>
                </a:lnTo>
                <a:lnTo>
                  <a:pt x="1043630" y="1313832"/>
                </a:lnTo>
                <a:lnTo>
                  <a:pt x="1057173" y="1334129"/>
                </a:lnTo>
                <a:lnTo>
                  <a:pt x="1070716" y="1347751"/>
                </a:lnTo>
                <a:lnTo>
                  <a:pt x="1084259" y="1361283"/>
                </a:lnTo>
                <a:lnTo>
                  <a:pt x="1097802" y="1381580"/>
                </a:lnTo>
                <a:lnTo>
                  <a:pt x="1111345" y="1395112"/>
                </a:lnTo>
                <a:lnTo>
                  <a:pt x="1124888" y="1408643"/>
                </a:lnTo>
                <a:lnTo>
                  <a:pt x="1138521" y="1428941"/>
                </a:lnTo>
                <a:lnTo>
                  <a:pt x="1152064" y="1442563"/>
                </a:lnTo>
                <a:lnTo>
                  <a:pt x="1158836" y="1462860"/>
                </a:lnTo>
                <a:lnTo>
                  <a:pt x="1172379" y="1476392"/>
                </a:lnTo>
                <a:lnTo>
                  <a:pt x="1185922" y="1489923"/>
                </a:lnTo>
                <a:lnTo>
                  <a:pt x="1199465" y="1510221"/>
                </a:lnTo>
                <a:lnTo>
                  <a:pt x="1213008" y="1523843"/>
                </a:lnTo>
                <a:lnTo>
                  <a:pt x="1226551" y="1537374"/>
                </a:lnTo>
                <a:lnTo>
                  <a:pt x="1240095" y="1550906"/>
                </a:lnTo>
                <a:lnTo>
                  <a:pt x="1253638" y="1564438"/>
                </a:lnTo>
                <a:lnTo>
                  <a:pt x="1267271" y="1577969"/>
                </a:lnTo>
                <a:lnTo>
                  <a:pt x="1280814" y="1591501"/>
                </a:lnTo>
                <a:lnTo>
                  <a:pt x="1294357" y="1598267"/>
                </a:lnTo>
                <a:lnTo>
                  <a:pt x="1307900" y="1611798"/>
                </a:lnTo>
                <a:lnTo>
                  <a:pt x="1328215" y="1618654"/>
                </a:lnTo>
                <a:lnTo>
                  <a:pt x="1341758" y="1625420"/>
                </a:lnTo>
                <a:lnTo>
                  <a:pt x="1355301" y="1632186"/>
                </a:lnTo>
                <a:lnTo>
                  <a:pt x="1375616" y="1638952"/>
                </a:lnTo>
                <a:lnTo>
                  <a:pt x="1396021" y="1645718"/>
                </a:lnTo>
                <a:lnTo>
                  <a:pt x="1409564" y="1652484"/>
                </a:lnTo>
                <a:lnTo>
                  <a:pt x="1429878" y="1652484"/>
                </a:lnTo>
                <a:lnTo>
                  <a:pt x="1450193" y="1652484"/>
                </a:lnTo>
                <a:lnTo>
                  <a:pt x="1470508" y="1652484"/>
                </a:lnTo>
              </a:path>
            </a:pathLst>
          </a:custGeom>
          <a:noFill/>
          <a:ln w="677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78" name="object 22"/>
          <p:cNvSpPr>
            <a:spLocks/>
          </p:cNvSpPr>
          <p:nvPr/>
        </p:nvSpPr>
        <p:spPr bwMode="auto">
          <a:xfrm>
            <a:off x="6053138" y="1846263"/>
            <a:ext cx="333375" cy="238125"/>
          </a:xfrm>
          <a:custGeom>
            <a:avLst/>
            <a:gdLst>
              <a:gd name="T0" fmla="*/ 323453 w 334010"/>
              <a:gd name="T1" fmla="*/ 0 h 239394"/>
              <a:gd name="T2" fmla="*/ 320401 w 334010"/>
              <a:gd name="T3" fmla="*/ 2041 h 239394"/>
              <a:gd name="T4" fmla="*/ 719 w 334010"/>
              <a:gd name="T5" fmla="*/ 224179 h 239394"/>
              <a:gd name="T6" fmla="*/ 0 w 334010"/>
              <a:gd name="T7" fmla="*/ 228264 h 239394"/>
              <a:gd name="T8" fmla="*/ 2154 w 334010"/>
              <a:gd name="T9" fmla="*/ 231281 h 239394"/>
              <a:gd name="T10" fmla="*/ 4219 w 334010"/>
              <a:gd name="T11" fmla="*/ 234300 h 239394"/>
              <a:gd name="T12" fmla="*/ 8438 w 334010"/>
              <a:gd name="T13" fmla="*/ 235011 h 239394"/>
              <a:gd name="T14" fmla="*/ 11490 w 334010"/>
              <a:gd name="T15" fmla="*/ 232968 h 239394"/>
              <a:gd name="T16" fmla="*/ 331263 w 334010"/>
              <a:gd name="T17" fmla="*/ 10831 h 239394"/>
              <a:gd name="T18" fmla="*/ 331981 w 334010"/>
              <a:gd name="T19" fmla="*/ 6748 h 239394"/>
              <a:gd name="T20" fmla="*/ 327672 w 334010"/>
              <a:gd name="T21" fmla="*/ 709 h 239394"/>
              <a:gd name="T22" fmla="*/ 323453 w 334010"/>
              <a:gd name="T23" fmla="*/ 0 h 2393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4010" h="239394">
                <a:moveTo>
                  <a:pt x="325304" y="0"/>
                </a:moveTo>
                <a:lnTo>
                  <a:pt x="322235" y="2074"/>
                </a:lnTo>
                <a:lnTo>
                  <a:pt x="722" y="227782"/>
                </a:lnTo>
                <a:lnTo>
                  <a:pt x="0" y="231932"/>
                </a:lnTo>
                <a:lnTo>
                  <a:pt x="2166" y="234999"/>
                </a:lnTo>
                <a:lnTo>
                  <a:pt x="4243" y="238066"/>
                </a:lnTo>
                <a:lnTo>
                  <a:pt x="8486" y="238788"/>
                </a:lnTo>
                <a:lnTo>
                  <a:pt x="11556" y="236713"/>
                </a:lnTo>
                <a:lnTo>
                  <a:pt x="333159" y="11005"/>
                </a:lnTo>
                <a:lnTo>
                  <a:pt x="333882" y="6856"/>
                </a:lnTo>
                <a:lnTo>
                  <a:pt x="329548" y="721"/>
                </a:lnTo>
                <a:lnTo>
                  <a:pt x="32530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79" name="object 23"/>
          <p:cNvSpPr>
            <a:spLocks/>
          </p:cNvSpPr>
          <p:nvPr/>
        </p:nvSpPr>
        <p:spPr bwMode="auto">
          <a:xfrm>
            <a:off x="5781675" y="2036763"/>
            <a:ext cx="273050" cy="136525"/>
          </a:xfrm>
          <a:custGeom>
            <a:avLst/>
            <a:gdLst>
              <a:gd name="T0" fmla="*/ 993 w 273050"/>
              <a:gd name="T1" fmla="*/ 124851 h 136525"/>
              <a:gd name="T2" fmla="*/ 3972 w 273050"/>
              <a:gd name="T3" fmla="*/ 135406 h 136525"/>
              <a:gd name="T4" fmla="*/ 11376 w 273050"/>
              <a:gd name="T5" fmla="*/ 134414 h 136525"/>
              <a:gd name="T6" fmla="*/ 81294 w 273050"/>
              <a:gd name="T7" fmla="*/ 89308 h 136525"/>
              <a:gd name="T8" fmla="*/ 58325 w 273050"/>
              <a:gd name="T9" fmla="*/ 89038 h 136525"/>
              <a:gd name="T10" fmla="*/ 139764 w 273050"/>
              <a:gd name="T11" fmla="*/ 34821 h 136525"/>
              <a:gd name="T12" fmla="*/ 105636 w 273050"/>
              <a:gd name="T13" fmla="*/ 55299 h 136525"/>
              <a:gd name="T14" fmla="*/ 81294 w 273050"/>
              <a:gd name="T15" fmla="*/ 89308 h 136525"/>
              <a:gd name="T16" fmla="*/ 147077 w 273050"/>
              <a:gd name="T17" fmla="*/ 46278 h 136525"/>
              <a:gd name="T18" fmla="*/ 113306 w 273050"/>
              <a:gd name="T19" fmla="*/ 66488 h 136525"/>
              <a:gd name="T20" fmla="*/ 113306 w 273050"/>
              <a:gd name="T21" fmla="*/ 66488 h 136525"/>
              <a:gd name="T22" fmla="*/ 245852 w 273050"/>
              <a:gd name="T23" fmla="*/ 30491 h 136525"/>
              <a:gd name="T24" fmla="*/ 261652 w 273050"/>
              <a:gd name="T25" fmla="*/ 54216 h 136525"/>
              <a:gd name="T26" fmla="*/ 269055 w 273050"/>
              <a:gd name="T27" fmla="*/ 53044 h 136525"/>
              <a:gd name="T28" fmla="*/ 272938 w 273050"/>
              <a:gd name="T29" fmla="*/ 46729 h 136525"/>
              <a:gd name="T30" fmla="*/ 257797 w 273050"/>
              <a:gd name="T31" fmla="*/ 23996 h 136525"/>
              <a:gd name="T32" fmla="*/ 255557 w 273050"/>
              <a:gd name="T33" fmla="*/ 19575 h 136525"/>
              <a:gd name="T34" fmla="*/ 239944 w 273050"/>
              <a:gd name="T35" fmla="*/ 18609 h 136525"/>
              <a:gd name="T36" fmla="*/ 139163 w 273050"/>
              <a:gd name="T37" fmla="*/ 35182 h 136525"/>
              <a:gd name="T38" fmla="*/ 139764 w 273050"/>
              <a:gd name="T39" fmla="*/ 34821 h 136525"/>
              <a:gd name="T40" fmla="*/ 139222 w 273050"/>
              <a:gd name="T41" fmla="*/ 35182 h 136525"/>
              <a:gd name="T42" fmla="*/ 232941 w 273050"/>
              <a:gd name="T43" fmla="*/ 0 h 136525"/>
              <a:gd name="T44" fmla="*/ 167211 w 273050"/>
              <a:gd name="T45" fmla="*/ 14253 h 136525"/>
              <a:gd name="T46" fmla="*/ 139764 w 273050"/>
              <a:gd name="T47" fmla="*/ 34821 h 136525"/>
              <a:gd name="T48" fmla="*/ 173115 w 273050"/>
              <a:gd name="T49" fmla="*/ 26702 h 136525"/>
              <a:gd name="T50" fmla="*/ 174434 w 273050"/>
              <a:gd name="T51" fmla="*/ 25710 h 136525"/>
              <a:gd name="T52" fmla="*/ 212084 w 273050"/>
              <a:gd name="T53" fmla="*/ 13531 h 136525"/>
              <a:gd name="T54" fmla="*/ 213168 w 273050"/>
              <a:gd name="T55" fmla="*/ 13170 h 136525"/>
              <a:gd name="T56" fmla="*/ 228336 w 273050"/>
              <a:gd name="T57" fmla="*/ 12809 h 136525"/>
              <a:gd name="T58" fmla="*/ 250005 w 273050"/>
              <a:gd name="T59" fmla="*/ 8479 h 136525"/>
              <a:gd name="T60" fmla="*/ 174434 w 273050"/>
              <a:gd name="T61" fmla="*/ 25710 h 136525"/>
              <a:gd name="T62" fmla="*/ 173573 w 273050"/>
              <a:gd name="T63" fmla="*/ 26357 h 136525"/>
              <a:gd name="T64" fmla="*/ 173573 w 273050"/>
              <a:gd name="T65" fmla="*/ 26357 h 136525"/>
              <a:gd name="T66" fmla="*/ 173115 w 273050"/>
              <a:gd name="T67" fmla="*/ 26702 h 136525"/>
              <a:gd name="T68" fmla="*/ 175518 w 273050"/>
              <a:gd name="T69" fmla="*/ 25710 h 136525"/>
              <a:gd name="T70" fmla="*/ 173573 w 273050"/>
              <a:gd name="T71" fmla="*/ 26357 h 136525"/>
              <a:gd name="T72" fmla="*/ 257318 w 273050"/>
              <a:gd name="T73" fmla="*/ 23274 h 136525"/>
              <a:gd name="T74" fmla="*/ 257684 w 273050"/>
              <a:gd name="T75" fmla="*/ 23825 h 136525"/>
              <a:gd name="T76" fmla="*/ 257684 w 273050"/>
              <a:gd name="T77" fmla="*/ 23825 h 136525"/>
              <a:gd name="T78" fmla="*/ 257684 w 273050"/>
              <a:gd name="T79" fmla="*/ 23825 h 136525"/>
              <a:gd name="T80" fmla="*/ 257684 w 273050"/>
              <a:gd name="T81" fmla="*/ 23825 h 136525"/>
              <a:gd name="T82" fmla="*/ 238899 w 273050"/>
              <a:gd name="T83" fmla="*/ 16508 h 136525"/>
              <a:gd name="T84" fmla="*/ 241879 w 273050"/>
              <a:gd name="T85" fmla="*/ 19575 h 136525"/>
              <a:gd name="T86" fmla="*/ 254023 w 273050"/>
              <a:gd name="T87" fmla="*/ 16508 h 136525"/>
              <a:gd name="T88" fmla="*/ 241879 w 273050"/>
              <a:gd name="T89" fmla="*/ 19575 h 136525"/>
              <a:gd name="T90" fmla="*/ 254023 w 273050"/>
              <a:gd name="T91" fmla="*/ 16508 h 136525"/>
              <a:gd name="T92" fmla="*/ 239944 w 273050"/>
              <a:gd name="T93" fmla="*/ 18609 h 136525"/>
              <a:gd name="T94" fmla="*/ 254023 w 273050"/>
              <a:gd name="T95" fmla="*/ 16508 h 136525"/>
              <a:gd name="T96" fmla="*/ 231406 w 273050"/>
              <a:gd name="T97" fmla="*/ 13531 h 136525"/>
              <a:gd name="T98" fmla="*/ 213168 w 273050"/>
              <a:gd name="T99" fmla="*/ 13170 h 136525"/>
              <a:gd name="T100" fmla="*/ 212084 w 273050"/>
              <a:gd name="T101" fmla="*/ 13531 h 136525"/>
              <a:gd name="T102" fmla="*/ 229058 w 273050"/>
              <a:gd name="T103" fmla="*/ 13170 h 136525"/>
              <a:gd name="T104" fmla="*/ 212084 w 273050"/>
              <a:gd name="T105" fmla="*/ 13531 h 136525"/>
              <a:gd name="T106" fmla="*/ 229058 w 273050"/>
              <a:gd name="T107" fmla="*/ 13170 h 136525"/>
              <a:gd name="T108" fmla="*/ 228336 w 273050"/>
              <a:gd name="T109" fmla="*/ 12809 h 136525"/>
              <a:gd name="T110" fmla="*/ 252533 w 273050"/>
              <a:gd name="T111" fmla="*/ 13531 h 13652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73050" h="136525">
                <a:moveTo>
                  <a:pt x="58325" y="89038"/>
                </a:moveTo>
                <a:lnTo>
                  <a:pt x="993" y="124851"/>
                </a:lnTo>
                <a:lnTo>
                  <a:pt x="0" y="129091"/>
                </a:lnTo>
                <a:lnTo>
                  <a:pt x="3972" y="135406"/>
                </a:lnTo>
                <a:lnTo>
                  <a:pt x="8125" y="136398"/>
                </a:lnTo>
                <a:lnTo>
                  <a:pt x="11376" y="134414"/>
                </a:lnTo>
                <a:lnTo>
                  <a:pt x="65729" y="100404"/>
                </a:lnTo>
                <a:lnTo>
                  <a:pt x="81294" y="89308"/>
                </a:lnTo>
                <a:lnTo>
                  <a:pt x="58054" y="89308"/>
                </a:lnTo>
                <a:lnTo>
                  <a:pt x="58325" y="89038"/>
                </a:lnTo>
                <a:close/>
              </a:path>
              <a:path w="273050" h="136525">
                <a:moveTo>
                  <a:pt x="162316" y="34821"/>
                </a:moveTo>
                <a:lnTo>
                  <a:pt x="139764" y="34821"/>
                </a:lnTo>
                <a:lnTo>
                  <a:pt x="139222" y="35182"/>
                </a:lnTo>
                <a:lnTo>
                  <a:pt x="105636" y="55299"/>
                </a:lnTo>
                <a:lnTo>
                  <a:pt x="58054" y="89308"/>
                </a:lnTo>
                <a:lnTo>
                  <a:pt x="81294" y="89308"/>
                </a:lnTo>
                <a:lnTo>
                  <a:pt x="112930" y="66756"/>
                </a:lnTo>
                <a:lnTo>
                  <a:pt x="147077" y="46278"/>
                </a:lnTo>
                <a:lnTo>
                  <a:pt x="162316" y="34821"/>
                </a:lnTo>
                <a:close/>
              </a:path>
              <a:path w="273050" h="136525">
                <a:moveTo>
                  <a:pt x="113306" y="66488"/>
                </a:moveTo>
                <a:lnTo>
                  <a:pt x="112859" y="66756"/>
                </a:lnTo>
                <a:lnTo>
                  <a:pt x="113306" y="66488"/>
                </a:lnTo>
                <a:close/>
              </a:path>
              <a:path w="273050" h="136525">
                <a:moveTo>
                  <a:pt x="239944" y="18609"/>
                </a:moveTo>
                <a:lnTo>
                  <a:pt x="245852" y="30491"/>
                </a:lnTo>
                <a:lnTo>
                  <a:pt x="259575" y="51149"/>
                </a:lnTo>
                <a:lnTo>
                  <a:pt x="261652" y="54216"/>
                </a:lnTo>
                <a:lnTo>
                  <a:pt x="265895" y="55118"/>
                </a:lnTo>
                <a:lnTo>
                  <a:pt x="269055" y="53044"/>
                </a:lnTo>
                <a:lnTo>
                  <a:pt x="272125" y="50969"/>
                </a:lnTo>
                <a:lnTo>
                  <a:pt x="272938" y="46729"/>
                </a:lnTo>
                <a:lnTo>
                  <a:pt x="270861" y="43662"/>
                </a:lnTo>
                <a:lnTo>
                  <a:pt x="257797" y="23996"/>
                </a:lnTo>
                <a:lnTo>
                  <a:pt x="257318" y="23274"/>
                </a:lnTo>
                <a:lnTo>
                  <a:pt x="255557" y="19575"/>
                </a:lnTo>
                <a:lnTo>
                  <a:pt x="241879" y="19575"/>
                </a:lnTo>
                <a:lnTo>
                  <a:pt x="239944" y="18609"/>
                </a:lnTo>
                <a:close/>
              </a:path>
              <a:path w="273050" h="136525">
                <a:moveTo>
                  <a:pt x="139465" y="35001"/>
                </a:moveTo>
                <a:lnTo>
                  <a:pt x="139163" y="35182"/>
                </a:lnTo>
                <a:lnTo>
                  <a:pt x="139465" y="35001"/>
                </a:lnTo>
                <a:close/>
              </a:path>
              <a:path w="273050" h="136525">
                <a:moveTo>
                  <a:pt x="139764" y="34821"/>
                </a:moveTo>
                <a:lnTo>
                  <a:pt x="139465" y="35001"/>
                </a:lnTo>
                <a:lnTo>
                  <a:pt x="139222" y="35182"/>
                </a:lnTo>
                <a:lnTo>
                  <a:pt x="139764" y="34821"/>
                </a:lnTo>
                <a:close/>
              </a:path>
              <a:path w="273050" h="136525">
                <a:moveTo>
                  <a:pt x="232941" y="0"/>
                </a:moveTo>
                <a:lnTo>
                  <a:pt x="209917" y="0"/>
                </a:lnTo>
                <a:lnTo>
                  <a:pt x="167211" y="14253"/>
                </a:lnTo>
                <a:lnTo>
                  <a:pt x="139465" y="35001"/>
                </a:lnTo>
                <a:lnTo>
                  <a:pt x="139764" y="34821"/>
                </a:lnTo>
                <a:lnTo>
                  <a:pt x="162316" y="34821"/>
                </a:lnTo>
                <a:lnTo>
                  <a:pt x="173115" y="26702"/>
                </a:lnTo>
                <a:lnTo>
                  <a:pt x="172538" y="26702"/>
                </a:lnTo>
                <a:lnTo>
                  <a:pt x="174434" y="25710"/>
                </a:lnTo>
                <a:lnTo>
                  <a:pt x="175518" y="25710"/>
                </a:lnTo>
                <a:lnTo>
                  <a:pt x="212084" y="13531"/>
                </a:lnTo>
                <a:lnTo>
                  <a:pt x="211001" y="13531"/>
                </a:lnTo>
                <a:lnTo>
                  <a:pt x="213168" y="13170"/>
                </a:lnTo>
                <a:lnTo>
                  <a:pt x="229058" y="13170"/>
                </a:lnTo>
                <a:lnTo>
                  <a:pt x="228336" y="12809"/>
                </a:lnTo>
                <a:lnTo>
                  <a:pt x="252172" y="12809"/>
                </a:lnTo>
                <a:lnTo>
                  <a:pt x="250005" y="8479"/>
                </a:lnTo>
                <a:lnTo>
                  <a:pt x="232941" y="0"/>
                </a:lnTo>
                <a:close/>
              </a:path>
              <a:path w="273050" h="136525">
                <a:moveTo>
                  <a:pt x="174434" y="25710"/>
                </a:moveTo>
                <a:lnTo>
                  <a:pt x="172538" y="26702"/>
                </a:lnTo>
                <a:lnTo>
                  <a:pt x="173573" y="26357"/>
                </a:lnTo>
                <a:lnTo>
                  <a:pt x="174434" y="25710"/>
                </a:lnTo>
                <a:close/>
              </a:path>
              <a:path w="273050" h="136525">
                <a:moveTo>
                  <a:pt x="173573" y="26357"/>
                </a:moveTo>
                <a:lnTo>
                  <a:pt x="172538" y="26702"/>
                </a:lnTo>
                <a:lnTo>
                  <a:pt x="173115" y="26702"/>
                </a:lnTo>
                <a:lnTo>
                  <a:pt x="173573" y="26357"/>
                </a:lnTo>
                <a:close/>
              </a:path>
              <a:path w="273050" h="136525">
                <a:moveTo>
                  <a:pt x="175518" y="25710"/>
                </a:moveTo>
                <a:lnTo>
                  <a:pt x="174434" y="25710"/>
                </a:lnTo>
                <a:lnTo>
                  <a:pt x="173573" y="26357"/>
                </a:lnTo>
                <a:lnTo>
                  <a:pt x="175518" y="25710"/>
                </a:lnTo>
                <a:close/>
              </a:path>
              <a:path w="273050" h="136525">
                <a:moveTo>
                  <a:pt x="257318" y="23274"/>
                </a:moveTo>
                <a:lnTo>
                  <a:pt x="257770" y="23996"/>
                </a:lnTo>
                <a:lnTo>
                  <a:pt x="257684" y="23825"/>
                </a:lnTo>
                <a:lnTo>
                  <a:pt x="257318" y="23274"/>
                </a:lnTo>
                <a:close/>
              </a:path>
              <a:path w="273050" h="136525">
                <a:moveTo>
                  <a:pt x="257684" y="23825"/>
                </a:moveTo>
                <a:lnTo>
                  <a:pt x="257770" y="23996"/>
                </a:lnTo>
                <a:lnTo>
                  <a:pt x="257684" y="23825"/>
                </a:lnTo>
                <a:close/>
              </a:path>
              <a:path w="273050" h="136525">
                <a:moveTo>
                  <a:pt x="257408" y="23274"/>
                </a:moveTo>
                <a:lnTo>
                  <a:pt x="257684" y="23825"/>
                </a:lnTo>
                <a:lnTo>
                  <a:pt x="257408" y="23274"/>
                </a:lnTo>
                <a:close/>
              </a:path>
              <a:path w="273050" h="136525">
                <a:moveTo>
                  <a:pt x="238899" y="16508"/>
                </a:moveTo>
                <a:lnTo>
                  <a:pt x="239944" y="18609"/>
                </a:lnTo>
                <a:lnTo>
                  <a:pt x="241879" y="19575"/>
                </a:lnTo>
                <a:lnTo>
                  <a:pt x="238899" y="16508"/>
                </a:lnTo>
                <a:close/>
              </a:path>
              <a:path w="273050" h="136525">
                <a:moveTo>
                  <a:pt x="254023" y="16508"/>
                </a:moveTo>
                <a:lnTo>
                  <a:pt x="238899" y="16508"/>
                </a:lnTo>
                <a:lnTo>
                  <a:pt x="241879" y="19575"/>
                </a:lnTo>
                <a:lnTo>
                  <a:pt x="255557" y="19575"/>
                </a:lnTo>
                <a:lnTo>
                  <a:pt x="254023" y="16508"/>
                </a:lnTo>
                <a:close/>
              </a:path>
              <a:path w="273050" h="136525">
                <a:moveTo>
                  <a:pt x="228336" y="12809"/>
                </a:moveTo>
                <a:lnTo>
                  <a:pt x="239944" y="18609"/>
                </a:lnTo>
                <a:lnTo>
                  <a:pt x="238899" y="16508"/>
                </a:lnTo>
                <a:lnTo>
                  <a:pt x="254023" y="16508"/>
                </a:lnTo>
                <a:lnTo>
                  <a:pt x="252533" y="13531"/>
                </a:lnTo>
                <a:lnTo>
                  <a:pt x="231406" y="13531"/>
                </a:lnTo>
                <a:lnTo>
                  <a:pt x="228336" y="12809"/>
                </a:lnTo>
                <a:close/>
              </a:path>
              <a:path w="273050" h="136525">
                <a:moveTo>
                  <a:pt x="213168" y="13170"/>
                </a:moveTo>
                <a:lnTo>
                  <a:pt x="211001" y="13531"/>
                </a:lnTo>
                <a:lnTo>
                  <a:pt x="212084" y="13531"/>
                </a:lnTo>
                <a:lnTo>
                  <a:pt x="213168" y="13170"/>
                </a:lnTo>
                <a:close/>
              </a:path>
              <a:path w="273050" h="136525">
                <a:moveTo>
                  <a:pt x="229058" y="13170"/>
                </a:moveTo>
                <a:lnTo>
                  <a:pt x="213168" y="13170"/>
                </a:lnTo>
                <a:lnTo>
                  <a:pt x="212084" y="13531"/>
                </a:lnTo>
                <a:lnTo>
                  <a:pt x="229780" y="13531"/>
                </a:lnTo>
                <a:lnTo>
                  <a:pt x="229058" y="13170"/>
                </a:lnTo>
                <a:close/>
              </a:path>
              <a:path w="273050" h="136525">
                <a:moveTo>
                  <a:pt x="252172" y="12809"/>
                </a:moveTo>
                <a:lnTo>
                  <a:pt x="228336" y="12809"/>
                </a:lnTo>
                <a:lnTo>
                  <a:pt x="231406" y="13531"/>
                </a:lnTo>
                <a:lnTo>
                  <a:pt x="252533" y="13531"/>
                </a:lnTo>
                <a:lnTo>
                  <a:pt x="252172" y="128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80" name="object 24"/>
          <p:cNvSpPr>
            <a:spLocks/>
          </p:cNvSpPr>
          <p:nvPr/>
        </p:nvSpPr>
        <p:spPr bwMode="auto">
          <a:xfrm>
            <a:off x="5868988" y="2076450"/>
            <a:ext cx="212725" cy="225425"/>
          </a:xfrm>
          <a:custGeom>
            <a:avLst/>
            <a:gdLst>
              <a:gd name="T0" fmla="*/ 3825 w 212089"/>
              <a:gd name="T1" fmla="*/ 211815 h 225425"/>
              <a:gd name="T2" fmla="*/ 4463 w 212089"/>
              <a:gd name="T3" fmla="*/ 224354 h 225425"/>
              <a:gd name="T4" fmla="*/ 100757 w 212089"/>
              <a:gd name="T5" fmla="*/ 161928 h 225425"/>
              <a:gd name="T6" fmla="*/ 59489 w 212089"/>
              <a:gd name="T7" fmla="*/ 189172 h 225425"/>
              <a:gd name="T8" fmla="*/ 154235 w 212089"/>
              <a:gd name="T9" fmla="*/ 103471 h 225425"/>
              <a:gd name="T10" fmla="*/ 92923 w 212089"/>
              <a:gd name="T11" fmla="*/ 150742 h 225425"/>
              <a:gd name="T12" fmla="*/ 135254 w 212089"/>
              <a:gd name="T13" fmla="*/ 134594 h 225425"/>
              <a:gd name="T14" fmla="*/ 183661 w 212089"/>
              <a:gd name="T15" fmla="*/ 100314 h 225425"/>
              <a:gd name="T16" fmla="*/ 173772 w 212089"/>
              <a:gd name="T17" fmla="*/ 90602 h 225425"/>
              <a:gd name="T18" fmla="*/ 135012 w 212089"/>
              <a:gd name="T19" fmla="*/ 134775 h 225425"/>
              <a:gd name="T20" fmla="*/ 161992 w 212089"/>
              <a:gd name="T21" fmla="*/ 114648 h 225425"/>
              <a:gd name="T22" fmla="*/ 173772 w 212089"/>
              <a:gd name="T23" fmla="*/ 90602 h 225425"/>
              <a:gd name="T24" fmla="*/ 190706 w 212089"/>
              <a:gd name="T25" fmla="*/ 89850 h 225425"/>
              <a:gd name="T26" fmla="*/ 189431 w 212089"/>
              <a:gd name="T27" fmla="*/ 91744 h 225425"/>
              <a:gd name="T28" fmla="*/ 187122 w 212089"/>
              <a:gd name="T29" fmla="*/ 70815 h 225425"/>
              <a:gd name="T30" fmla="*/ 190706 w 212089"/>
              <a:gd name="T31" fmla="*/ 89850 h 225425"/>
              <a:gd name="T32" fmla="*/ 198055 w 212089"/>
              <a:gd name="T33" fmla="*/ 78934 h 225425"/>
              <a:gd name="T34" fmla="*/ 208440 w 212089"/>
              <a:gd name="T35" fmla="*/ 65312 h 225425"/>
              <a:gd name="T36" fmla="*/ 198055 w 212089"/>
              <a:gd name="T37" fmla="*/ 78934 h 225425"/>
              <a:gd name="T38" fmla="*/ 198055 w 212089"/>
              <a:gd name="T39" fmla="*/ 78934 h 225425"/>
              <a:gd name="T40" fmla="*/ 197387 w 212089"/>
              <a:gd name="T41" fmla="*/ 79926 h 225425"/>
              <a:gd name="T42" fmla="*/ 198055 w 212089"/>
              <a:gd name="T43" fmla="*/ 78934 h 225425"/>
              <a:gd name="T44" fmla="*/ 194411 w 212089"/>
              <a:gd name="T45" fmla="*/ 63598 h 225425"/>
              <a:gd name="T46" fmla="*/ 194411 w 212089"/>
              <a:gd name="T47" fmla="*/ 63598 h 225425"/>
              <a:gd name="T48" fmla="*/ 193135 w 212089"/>
              <a:gd name="T49" fmla="*/ 65312 h 225425"/>
              <a:gd name="T50" fmla="*/ 198443 w 212089"/>
              <a:gd name="T51" fmla="*/ 54803 h 225425"/>
              <a:gd name="T52" fmla="*/ 209306 w 212089"/>
              <a:gd name="T53" fmla="*/ 63598 h 225425"/>
              <a:gd name="T54" fmla="*/ 198443 w 212089"/>
              <a:gd name="T55" fmla="*/ 54803 h 225425"/>
              <a:gd name="T56" fmla="*/ 199968 w 212089"/>
              <a:gd name="T57" fmla="*/ 57825 h 225425"/>
              <a:gd name="T58" fmla="*/ 199968 w 212089"/>
              <a:gd name="T59" fmla="*/ 51781 h 225425"/>
              <a:gd name="T60" fmla="*/ 213724 w 212089"/>
              <a:gd name="T61" fmla="*/ 54848 h 225425"/>
              <a:gd name="T62" fmla="*/ 192407 w 212089"/>
              <a:gd name="T63" fmla="*/ 42850 h 225425"/>
              <a:gd name="T64" fmla="*/ 212175 w 212089"/>
              <a:gd name="T65" fmla="*/ 51781 h 225425"/>
              <a:gd name="T66" fmla="*/ 205343 w 212089"/>
              <a:gd name="T67" fmla="*/ 38249 h 225425"/>
              <a:gd name="T68" fmla="*/ 193135 w 212089"/>
              <a:gd name="T69" fmla="*/ 37527 h 225425"/>
              <a:gd name="T70" fmla="*/ 206071 w 212089"/>
              <a:gd name="T71" fmla="*/ 41316 h 225425"/>
              <a:gd name="T72" fmla="*/ 206071 w 212089"/>
              <a:gd name="T73" fmla="*/ 39692 h 225425"/>
              <a:gd name="T74" fmla="*/ 206071 w 212089"/>
              <a:gd name="T75" fmla="*/ 39692 h 225425"/>
              <a:gd name="T76" fmla="*/ 206071 w 212089"/>
              <a:gd name="T77" fmla="*/ 39692 h 225425"/>
              <a:gd name="T78" fmla="*/ 192407 w 212089"/>
              <a:gd name="T79" fmla="*/ 36084 h 225425"/>
              <a:gd name="T80" fmla="*/ 206071 w 212089"/>
              <a:gd name="T81" fmla="*/ 34550 h 225425"/>
              <a:gd name="T82" fmla="*/ 206071 w 212089"/>
              <a:gd name="T83" fmla="*/ 37527 h 225425"/>
              <a:gd name="T84" fmla="*/ 192407 w 212089"/>
              <a:gd name="T85" fmla="*/ 36084 h 225425"/>
              <a:gd name="T86" fmla="*/ 206071 w 212089"/>
              <a:gd name="T87" fmla="*/ 32926 h 225425"/>
              <a:gd name="T88" fmla="*/ 186845 w 212089"/>
              <a:gd name="T89" fmla="*/ 25068 h 225425"/>
              <a:gd name="T90" fmla="*/ 187578 w 212089"/>
              <a:gd name="T91" fmla="*/ 25800 h 225425"/>
              <a:gd name="T92" fmla="*/ 186303 w 212089"/>
              <a:gd name="T93" fmla="*/ 23996 h 225425"/>
              <a:gd name="T94" fmla="*/ 201588 w 212089"/>
              <a:gd name="T95" fmla="*/ 23996 h 225425"/>
              <a:gd name="T96" fmla="*/ 173913 w 212089"/>
              <a:gd name="T97" fmla="*/ 2616 h 225425"/>
              <a:gd name="T98" fmla="*/ 186845 w 212089"/>
              <a:gd name="T99" fmla="*/ 25068 h 225425"/>
              <a:gd name="T100" fmla="*/ 198055 w 212089"/>
              <a:gd name="T101" fmla="*/ 16959 h 22542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2089" h="225425">
                <a:moveTo>
                  <a:pt x="113787" y="150742"/>
                </a:moveTo>
                <a:lnTo>
                  <a:pt x="51283" y="177895"/>
                </a:lnTo>
                <a:lnTo>
                  <a:pt x="3792" y="211815"/>
                </a:lnTo>
                <a:lnTo>
                  <a:pt x="0" y="218220"/>
                </a:lnTo>
                <a:lnTo>
                  <a:pt x="2166" y="221287"/>
                </a:lnTo>
                <a:lnTo>
                  <a:pt x="4424" y="224354"/>
                </a:lnTo>
                <a:lnTo>
                  <a:pt x="8577" y="225076"/>
                </a:lnTo>
                <a:lnTo>
                  <a:pt x="59138" y="188991"/>
                </a:lnTo>
                <a:lnTo>
                  <a:pt x="99857" y="161928"/>
                </a:lnTo>
                <a:lnTo>
                  <a:pt x="113787" y="150742"/>
                </a:lnTo>
                <a:close/>
              </a:path>
              <a:path w="212089" h="225425">
                <a:moveTo>
                  <a:pt x="59228" y="188991"/>
                </a:moveTo>
                <a:lnTo>
                  <a:pt x="58957" y="189172"/>
                </a:lnTo>
                <a:lnTo>
                  <a:pt x="59228" y="188991"/>
                </a:lnTo>
                <a:close/>
              </a:path>
              <a:path w="212089" h="225425">
                <a:moveTo>
                  <a:pt x="172218" y="90602"/>
                </a:moveTo>
                <a:lnTo>
                  <a:pt x="152856" y="103471"/>
                </a:lnTo>
                <a:lnTo>
                  <a:pt x="125589" y="123949"/>
                </a:lnTo>
                <a:lnTo>
                  <a:pt x="91554" y="151100"/>
                </a:lnTo>
                <a:lnTo>
                  <a:pt x="92092" y="150742"/>
                </a:lnTo>
                <a:lnTo>
                  <a:pt x="113787" y="150742"/>
                </a:lnTo>
                <a:lnTo>
                  <a:pt x="133895" y="134594"/>
                </a:lnTo>
                <a:lnTo>
                  <a:pt x="134045" y="134594"/>
                </a:lnTo>
                <a:lnTo>
                  <a:pt x="160532" y="114658"/>
                </a:lnTo>
                <a:lnTo>
                  <a:pt x="160891" y="114387"/>
                </a:lnTo>
                <a:lnTo>
                  <a:pt x="182019" y="100314"/>
                </a:lnTo>
                <a:lnTo>
                  <a:pt x="187737" y="91744"/>
                </a:lnTo>
                <a:lnTo>
                  <a:pt x="171455" y="91744"/>
                </a:lnTo>
                <a:lnTo>
                  <a:pt x="172218" y="90602"/>
                </a:lnTo>
                <a:close/>
              </a:path>
              <a:path w="212089" h="225425">
                <a:moveTo>
                  <a:pt x="134045" y="134594"/>
                </a:moveTo>
                <a:lnTo>
                  <a:pt x="133895" y="134594"/>
                </a:lnTo>
                <a:lnTo>
                  <a:pt x="133805" y="134775"/>
                </a:lnTo>
                <a:lnTo>
                  <a:pt x="134045" y="134594"/>
                </a:lnTo>
                <a:close/>
              </a:path>
              <a:path w="212089" h="225425">
                <a:moveTo>
                  <a:pt x="160936" y="114387"/>
                </a:moveTo>
                <a:lnTo>
                  <a:pt x="160544" y="114648"/>
                </a:lnTo>
                <a:lnTo>
                  <a:pt x="160936" y="114387"/>
                </a:lnTo>
                <a:close/>
              </a:path>
              <a:path w="212089" h="225425">
                <a:moveTo>
                  <a:pt x="173351" y="89850"/>
                </a:moveTo>
                <a:lnTo>
                  <a:pt x="172218" y="90602"/>
                </a:lnTo>
                <a:lnTo>
                  <a:pt x="171455" y="91744"/>
                </a:lnTo>
                <a:lnTo>
                  <a:pt x="173351" y="89850"/>
                </a:lnTo>
                <a:close/>
              </a:path>
              <a:path w="212089" h="225425">
                <a:moveTo>
                  <a:pt x="189001" y="89850"/>
                </a:moveTo>
                <a:lnTo>
                  <a:pt x="173351" y="89850"/>
                </a:lnTo>
                <a:lnTo>
                  <a:pt x="171455" y="91744"/>
                </a:lnTo>
                <a:lnTo>
                  <a:pt x="187737" y="91744"/>
                </a:lnTo>
                <a:lnTo>
                  <a:pt x="189001" y="89850"/>
                </a:lnTo>
                <a:close/>
              </a:path>
              <a:path w="212089" h="225425">
                <a:moveTo>
                  <a:pt x="191860" y="64410"/>
                </a:moveTo>
                <a:lnTo>
                  <a:pt x="185449" y="70815"/>
                </a:lnTo>
                <a:lnTo>
                  <a:pt x="172218" y="90602"/>
                </a:lnTo>
                <a:lnTo>
                  <a:pt x="173351" y="89850"/>
                </a:lnTo>
                <a:lnTo>
                  <a:pt x="189001" y="89850"/>
                </a:lnTo>
                <a:lnTo>
                  <a:pt x="195622" y="79926"/>
                </a:lnTo>
                <a:lnTo>
                  <a:pt x="195471" y="79926"/>
                </a:lnTo>
                <a:lnTo>
                  <a:pt x="196284" y="78934"/>
                </a:lnTo>
                <a:lnTo>
                  <a:pt x="196464" y="78934"/>
                </a:lnTo>
                <a:lnTo>
                  <a:pt x="203055" y="72349"/>
                </a:lnTo>
                <a:lnTo>
                  <a:pt x="206577" y="65312"/>
                </a:lnTo>
                <a:lnTo>
                  <a:pt x="191408" y="65312"/>
                </a:lnTo>
                <a:lnTo>
                  <a:pt x="191860" y="64410"/>
                </a:lnTo>
                <a:close/>
              </a:path>
              <a:path w="212089" h="225425">
                <a:moveTo>
                  <a:pt x="196284" y="78934"/>
                </a:moveTo>
                <a:lnTo>
                  <a:pt x="195471" y="79926"/>
                </a:lnTo>
                <a:lnTo>
                  <a:pt x="195923" y="79475"/>
                </a:lnTo>
                <a:lnTo>
                  <a:pt x="196284" y="78934"/>
                </a:lnTo>
                <a:close/>
              </a:path>
              <a:path w="212089" h="225425">
                <a:moveTo>
                  <a:pt x="195923" y="79475"/>
                </a:moveTo>
                <a:lnTo>
                  <a:pt x="195471" y="79926"/>
                </a:lnTo>
                <a:lnTo>
                  <a:pt x="195622" y="79926"/>
                </a:lnTo>
                <a:lnTo>
                  <a:pt x="195923" y="79475"/>
                </a:lnTo>
                <a:close/>
              </a:path>
              <a:path w="212089" h="225425">
                <a:moveTo>
                  <a:pt x="196464" y="78934"/>
                </a:moveTo>
                <a:lnTo>
                  <a:pt x="196284" y="78934"/>
                </a:lnTo>
                <a:lnTo>
                  <a:pt x="195923" y="79475"/>
                </a:lnTo>
                <a:lnTo>
                  <a:pt x="196464" y="78934"/>
                </a:lnTo>
                <a:close/>
              </a:path>
              <a:path w="212089" h="225425">
                <a:moveTo>
                  <a:pt x="192672" y="63598"/>
                </a:moveTo>
                <a:lnTo>
                  <a:pt x="191860" y="64410"/>
                </a:lnTo>
                <a:lnTo>
                  <a:pt x="191408" y="65312"/>
                </a:lnTo>
                <a:lnTo>
                  <a:pt x="192672" y="63598"/>
                </a:lnTo>
                <a:close/>
              </a:path>
              <a:path w="212089" h="225425">
                <a:moveTo>
                  <a:pt x="207434" y="63598"/>
                </a:moveTo>
                <a:lnTo>
                  <a:pt x="192672" y="63598"/>
                </a:lnTo>
                <a:lnTo>
                  <a:pt x="191408" y="65312"/>
                </a:lnTo>
                <a:lnTo>
                  <a:pt x="206577" y="65312"/>
                </a:lnTo>
                <a:lnTo>
                  <a:pt x="207434" y="63598"/>
                </a:lnTo>
                <a:close/>
              </a:path>
              <a:path w="212089" h="225425">
                <a:moveTo>
                  <a:pt x="196668" y="54803"/>
                </a:moveTo>
                <a:lnTo>
                  <a:pt x="191860" y="64410"/>
                </a:lnTo>
                <a:lnTo>
                  <a:pt x="192672" y="63598"/>
                </a:lnTo>
                <a:lnTo>
                  <a:pt x="207434" y="63598"/>
                </a:lnTo>
                <a:lnTo>
                  <a:pt x="210324" y="57825"/>
                </a:lnTo>
                <a:lnTo>
                  <a:pt x="198180" y="57825"/>
                </a:lnTo>
                <a:lnTo>
                  <a:pt x="196668" y="54803"/>
                </a:lnTo>
                <a:close/>
              </a:path>
              <a:path w="212089" h="225425">
                <a:moveTo>
                  <a:pt x="198180" y="51781"/>
                </a:moveTo>
                <a:lnTo>
                  <a:pt x="196668" y="54803"/>
                </a:lnTo>
                <a:lnTo>
                  <a:pt x="198180" y="57825"/>
                </a:lnTo>
                <a:lnTo>
                  <a:pt x="198180" y="51781"/>
                </a:lnTo>
                <a:close/>
              </a:path>
              <a:path w="212089" h="225425">
                <a:moveTo>
                  <a:pt x="210278" y="51781"/>
                </a:moveTo>
                <a:lnTo>
                  <a:pt x="198180" y="51781"/>
                </a:lnTo>
                <a:lnTo>
                  <a:pt x="198180" y="57825"/>
                </a:lnTo>
                <a:lnTo>
                  <a:pt x="210324" y="57825"/>
                </a:lnTo>
                <a:lnTo>
                  <a:pt x="211813" y="54848"/>
                </a:lnTo>
                <a:lnTo>
                  <a:pt x="210278" y="51781"/>
                </a:lnTo>
                <a:close/>
              </a:path>
              <a:path w="212089" h="225425">
                <a:moveTo>
                  <a:pt x="190686" y="36084"/>
                </a:moveTo>
                <a:lnTo>
                  <a:pt x="190686" y="42850"/>
                </a:lnTo>
                <a:lnTo>
                  <a:pt x="196668" y="54803"/>
                </a:lnTo>
                <a:lnTo>
                  <a:pt x="198180" y="51781"/>
                </a:lnTo>
                <a:lnTo>
                  <a:pt x="210278" y="51781"/>
                </a:lnTo>
                <a:lnTo>
                  <a:pt x="205042" y="41316"/>
                </a:lnTo>
                <a:lnTo>
                  <a:pt x="204229" y="41316"/>
                </a:lnTo>
                <a:lnTo>
                  <a:pt x="203507" y="38249"/>
                </a:lnTo>
                <a:lnTo>
                  <a:pt x="204229" y="38249"/>
                </a:lnTo>
                <a:lnTo>
                  <a:pt x="204229" y="37527"/>
                </a:lnTo>
                <a:lnTo>
                  <a:pt x="191408" y="37527"/>
                </a:lnTo>
                <a:lnTo>
                  <a:pt x="190686" y="36084"/>
                </a:lnTo>
                <a:close/>
              </a:path>
              <a:path w="212089" h="225425">
                <a:moveTo>
                  <a:pt x="203507" y="38249"/>
                </a:moveTo>
                <a:lnTo>
                  <a:pt x="204229" y="41316"/>
                </a:lnTo>
                <a:lnTo>
                  <a:pt x="204229" y="39692"/>
                </a:lnTo>
                <a:lnTo>
                  <a:pt x="203507" y="38249"/>
                </a:lnTo>
                <a:close/>
              </a:path>
              <a:path w="212089" h="225425">
                <a:moveTo>
                  <a:pt x="204229" y="39692"/>
                </a:moveTo>
                <a:lnTo>
                  <a:pt x="204229" y="41316"/>
                </a:lnTo>
                <a:lnTo>
                  <a:pt x="205042" y="41316"/>
                </a:lnTo>
                <a:lnTo>
                  <a:pt x="204229" y="39692"/>
                </a:lnTo>
                <a:close/>
              </a:path>
              <a:path w="212089" h="225425">
                <a:moveTo>
                  <a:pt x="204229" y="38249"/>
                </a:moveTo>
                <a:lnTo>
                  <a:pt x="203507" y="38249"/>
                </a:lnTo>
                <a:lnTo>
                  <a:pt x="204229" y="39692"/>
                </a:lnTo>
                <a:lnTo>
                  <a:pt x="204229" y="38249"/>
                </a:lnTo>
                <a:close/>
              </a:path>
              <a:path w="212089" h="225425">
                <a:moveTo>
                  <a:pt x="190686" y="34550"/>
                </a:moveTo>
                <a:lnTo>
                  <a:pt x="190686" y="36084"/>
                </a:lnTo>
                <a:lnTo>
                  <a:pt x="191408" y="37527"/>
                </a:lnTo>
                <a:lnTo>
                  <a:pt x="190686" y="34550"/>
                </a:lnTo>
                <a:close/>
              </a:path>
              <a:path w="212089" h="225425">
                <a:moveTo>
                  <a:pt x="204229" y="34550"/>
                </a:moveTo>
                <a:lnTo>
                  <a:pt x="190686" y="34550"/>
                </a:lnTo>
                <a:lnTo>
                  <a:pt x="191408" y="37527"/>
                </a:lnTo>
                <a:lnTo>
                  <a:pt x="204229" y="37527"/>
                </a:lnTo>
                <a:lnTo>
                  <a:pt x="204229" y="34550"/>
                </a:lnTo>
                <a:close/>
              </a:path>
              <a:path w="212089" h="225425">
                <a:moveTo>
                  <a:pt x="185174" y="25068"/>
                </a:moveTo>
                <a:lnTo>
                  <a:pt x="190686" y="36084"/>
                </a:lnTo>
                <a:lnTo>
                  <a:pt x="190686" y="34550"/>
                </a:lnTo>
                <a:lnTo>
                  <a:pt x="204229" y="34550"/>
                </a:lnTo>
                <a:lnTo>
                  <a:pt x="204229" y="32926"/>
                </a:lnTo>
                <a:lnTo>
                  <a:pt x="200683" y="25800"/>
                </a:lnTo>
                <a:lnTo>
                  <a:pt x="185901" y="25800"/>
                </a:lnTo>
                <a:lnTo>
                  <a:pt x="185174" y="25068"/>
                </a:lnTo>
                <a:close/>
              </a:path>
              <a:path w="212089" h="225425">
                <a:moveTo>
                  <a:pt x="184637" y="23996"/>
                </a:moveTo>
                <a:lnTo>
                  <a:pt x="185174" y="25068"/>
                </a:lnTo>
                <a:lnTo>
                  <a:pt x="185901" y="25800"/>
                </a:lnTo>
                <a:lnTo>
                  <a:pt x="184637" y="23996"/>
                </a:lnTo>
                <a:close/>
              </a:path>
              <a:path w="212089" h="225425">
                <a:moveTo>
                  <a:pt x="199785" y="23996"/>
                </a:moveTo>
                <a:lnTo>
                  <a:pt x="184637" y="23996"/>
                </a:lnTo>
                <a:lnTo>
                  <a:pt x="185901" y="25800"/>
                </a:lnTo>
                <a:lnTo>
                  <a:pt x="200683" y="25800"/>
                </a:lnTo>
                <a:lnTo>
                  <a:pt x="199785" y="23996"/>
                </a:lnTo>
                <a:close/>
              </a:path>
              <a:path w="212089" h="225425">
                <a:moveTo>
                  <a:pt x="179310" y="0"/>
                </a:moveTo>
                <a:lnTo>
                  <a:pt x="174976" y="0"/>
                </a:lnTo>
                <a:lnTo>
                  <a:pt x="172358" y="2616"/>
                </a:lnTo>
                <a:lnTo>
                  <a:pt x="169739" y="5322"/>
                </a:lnTo>
                <a:lnTo>
                  <a:pt x="169739" y="9562"/>
                </a:lnTo>
                <a:lnTo>
                  <a:pt x="185174" y="25068"/>
                </a:lnTo>
                <a:lnTo>
                  <a:pt x="184637" y="23996"/>
                </a:lnTo>
                <a:lnTo>
                  <a:pt x="199785" y="23996"/>
                </a:lnTo>
                <a:lnTo>
                  <a:pt x="196284" y="16959"/>
                </a:lnTo>
                <a:lnTo>
                  <a:pt x="17931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81" name="object 25"/>
          <p:cNvSpPr>
            <a:spLocks/>
          </p:cNvSpPr>
          <p:nvPr/>
        </p:nvSpPr>
        <p:spPr bwMode="auto">
          <a:xfrm>
            <a:off x="5815013" y="2055813"/>
            <a:ext cx="227012" cy="163512"/>
          </a:xfrm>
          <a:custGeom>
            <a:avLst/>
            <a:gdLst>
              <a:gd name="T0" fmla="*/ 219620 w 226060"/>
              <a:gd name="T1" fmla="*/ 0 h 164464"/>
              <a:gd name="T2" fmla="*/ 731 w 226060"/>
              <a:gd name="T3" fmla="*/ 150622 h 164464"/>
              <a:gd name="T4" fmla="*/ 0 w 226060"/>
              <a:gd name="T5" fmla="*/ 154789 h 164464"/>
              <a:gd name="T6" fmla="*/ 4387 w 226060"/>
              <a:gd name="T7" fmla="*/ 160817 h 164464"/>
              <a:gd name="T8" fmla="*/ 8685 w 226060"/>
              <a:gd name="T9" fmla="*/ 161527 h 164464"/>
              <a:gd name="T10" fmla="*/ 227574 w 226060"/>
              <a:gd name="T11" fmla="*/ 10815 h 164464"/>
              <a:gd name="T12" fmla="*/ 228306 w 226060"/>
              <a:gd name="T13" fmla="*/ 6648 h 164464"/>
              <a:gd name="T14" fmla="*/ 226112 w 226060"/>
              <a:gd name="T15" fmla="*/ 3722 h 164464"/>
              <a:gd name="T16" fmla="*/ 223918 w 226060"/>
              <a:gd name="T17" fmla="*/ 709 h 164464"/>
              <a:gd name="T18" fmla="*/ 219620 w 226060"/>
              <a:gd name="T19" fmla="*/ 0 h 1644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6060" h="164464">
                <a:moveTo>
                  <a:pt x="216869" y="0"/>
                </a:moveTo>
                <a:lnTo>
                  <a:pt x="722" y="153268"/>
                </a:lnTo>
                <a:lnTo>
                  <a:pt x="0" y="157508"/>
                </a:lnTo>
                <a:lnTo>
                  <a:pt x="4333" y="163642"/>
                </a:lnTo>
                <a:lnTo>
                  <a:pt x="8577" y="164364"/>
                </a:lnTo>
                <a:lnTo>
                  <a:pt x="224724" y="11005"/>
                </a:lnTo>
                <a:lnTo>
                  <a:pt x="225447" y="6765"/>
                </a:lnTo>
                <a:lnTo>
                  <a:pt x="223280" y="3788"/>
                </a:lnTo>
                <a:lnTo>
                  <a:pt x="221113" y="721"/>
                </a:lnTo>
                <a:lnTo>
                  <a:pt x="21686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82" name="object 26"/>
          <p:cNvSpPr>
            <a:spLocks/>
          </p:cNvSpPr>
          <p:nvPr/>
        </p:nvSpPr>
        <p:spPr bwMode="auto">
          <a:xfrm>
            <a:off x="5849938" y="2095500"/>
            <a:ext cx="225425" cy="165100"/>
          </a:xfrm>
          <a:custGeom>
            <a:avLst/>
            <a:gdLst>
              <a:gd name="T0" fmla="*/ 215047 w 226060"/>
              <a:gd name="T1" fmla="*/ 0 h 164464"/>
              <a:gd name="T2" fmla="*/ 212093 w 226060"/>
              <a:gd name="T3" fmla="*/ 2189 h 164464"/>
              <a:gd name="T4" fmla="*/ 716 w 226060"/>
              <a:gd name="T5" fmla="*/ 155144 h 164464"/>
              <a:gd name="T6" fmla="*/ 0 w 226060"/>
              <a:gd name="T7" fmla="*/ 159433 h 164464"/>
              <a:gd name="T8" fmla="*/ 2148 w 226060"/>
              <a:gd name="T9" fmla="*/ 162536 h 164464"/>
              <a:gd name="T10" fmla="*/ 4297 w 226060"/>
              <a:gd name="T11" fmla="*/ 165548 h 164464"/>
              <a:gd name="T12" fmla="*/ 8505 w 226060"/>
              <a:gd name="T13" fmla="*/ 166279 h 164464"/>
              <a:gd name="T14" fmla="*/ 222836 w 226060"/>
              <a:gd name="T15" fmla="*/ 11224 h 164464"/>
              <a:gd name="T16" fmla="*/ 223553 w 226060"/>
              <a:gd name="T17" fmla="*/ 6937 h 164464"/>
              <a:gd name="T18" fmla="*/ 219255 w 226060"/>
              <a:gd name="T19" fmla="*/ 730 h 164464"/>
              <a:gd name="T20" fmla="*/ 215047 w 226060"/>
              <a:gd name="T21" fmla="*/ 0 h 1644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26060" h="164464">
                <a:moveTo>
                  <a:pt x="216869" y="0"/>
                </a:moveTo>
                <a:lnTo>
                  <a:pt x="213890" y="2165"/>
                </a:lnTo>
                <a:lnTo>
                  <a:pt x="722" y="153358"/>
                </a:lnTo>
                <a:lnTo>
                  <a:pt x="0" y="157598"/>
                </a:lnTo>
                <a:lnTo>
                  <a:pt x="2166" y="160665"/>
                </a:lnTo>
                <a:lnTo>
                  <a:pt x="4333" y="163642"/>
                </a:lnTo>
                <a:lnTo>
                  <a:pt x="8577" y="164364"/>
                </a:lnTo>
                <a:lnTo>
                  <a:pt x="224724" y="11095"/>
                </a:lnTo>
                <a:lnTo>
                  <a:pt x="225447" y="6856"/>
                </a:lnTo>
                <a:lnTo>
                  <a:pt x="221113" y="721"/>
                </a:lnTo>
                <a:lnTo>
                  <a:pt x="21686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83" name="object 27"/>
          <p:cNvSpPr>
            <a:spLocks/>
          </p:cNvSpPr>
          <p:nvPr/>
        </p:nvSpPr>
        <p:spPr bwMode="auto">
          <a:xfrm>
            <a:off x="4502150" y="5178425"/>
            <a:ext cx="0" cy="400050"/>
          </a:xfrm>
          <a:custGeom>
            <a:avLst/>
            <a:gdLst>
              <a:gd name="T0" fmla="*/ 0 h 400050"/>
              <a:gd name="T1" fmla="*/ 399571 h 400050"/>
              <a:gd name="T2" fmla="*/ 0 60000 65536"/>
              <a:gd name="T3" fmla="*/ 0 60000 65536"/>
            </a:gdLst>
            <a:ahLst/>
            <a:cxnLst>
              <a:cxn ang="T2">
                <a:pos x="0" y="T0"/>
              </a:cxn>
              <a:cxn ang="T3">
                <a:pos x="0" y="T1"/>
              </a:cxn>
            </a:cxnLst>
            <a:rect l="0" t="0" r="r" b="b"/>
            <a:pathLst>
              <a:path h="400050">
                <a:moveTo>
                  <a:pt x="0" y="0"/>
                </a:moveTo>
                <a:lnTo>
                  <a:pt x="0" y="399571"/>
                </a:lnTo>
              </a:path>
            </a:pathLst>
          </a:custGeom>
          <a:noFill/>
          <a:ln w="1363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84" name="object 28"/>
          <p:cNvSpPr>
            <a:spLocks/>
          </p:cNvSpPr>
          <p:nvPr/>
        </p:nvSpPr>
        <p:spPr bwMode="auto">
          <a:xfrm>
            <a:off x="4413250" y="4906963"/>
            <a:ext cx="95250" cy="271462"/>
          </a:xfrm>
          <a:custGeom>
            <a:avLst/>
            <a:gdLst>
              <a:gd name="T0" fmla="*/ 6771 w 95250"/>
              <a:gd name="T1" fmla="*/ 225351 h 271145"/>
              <a:gd name="T2" fmla="*/ 37830 w 95250"/>
              <a:gd name="T3" fmla="*/ 271818 h 271145"/>
              <a:gd name="T4" fmla="*/ 94891 w 95250"/>
              <a:gd name="T5" fmla="*/ 268776 h 271145"/>
              <a:gd name="T6" fmla="*/ 93832 w 95250"/>
              <a:gd name="T7" fmla="*/ 260213 h 271145"/>
              <a:gd name="T8" fmla="*/ 40629 w 95250"/>
              <a:gd name="T9" fmla="*/ 258221 h 271145"/>
              <a:gd name="T10" fmla="*/ 27742 w 95250"/>
              <a:gd name="T11" fmla="*/ 242478 h 271145"/>
              <a:gd name="T12" fmla="*/ 25099 w 95250"/>
              <a:gd name="T13" fmla="*/ 239825 h 271145"/>
              <a:gd name="T14" fmla="*/ 20669 w 95250"/>
              <a:gd name="T15" fmla="*/ 224246 h 271145"/>
              <a:gd name="T16" fmla="*/ 19953 w 95250"/>
              <a:gd name="T17" fmla="*/ 222091 h 271145"/>
              <a:gd name="T18" fmla="*/ 20314 w 95250"/>
              <a:gd name="T19" fmla="*/ 198709 h 271145"/>
              <a:gd name="T20" fmla="*/ 6771 w 95250"/>
              <a:gd name="T21" fmla="*/ 197981 h 271145"/>
              <a:gd name="T22" fmla="*/ 40629 w 95250"/>
              <a:gd name="T23" fmla="*/ 258221 h 271145"/>
              <a:gd name="T24" fmla="*/ 43429 w 95250"/>
              <a:gd name="T25" fmla="*/ 258221 h 271145"/>
              <a:gd name="T26" fmla="*/ 43429 w 95250"/>
              <a:gd name="T27" fmla="*/ 258221 h 271145"/>
              <a:gd name="T28" fmla="*/ 93832 w 95250"/>
              <a:gd name="T29" fmla="*/ 260213 h 271145"/>
              <a:gd name="T30" fmla="*/ 25099 w 95250"/>
              <a:gd name="T31" fmla="*/ 239825 h 271145"/>
              <a:gd name="T32" fmla="*/ 26216 w 95250"/>
              <a:gd name="T33" fmla="*/ 240946 h 271145"/>
              <a:gd name="T34" fmla="*/ 26216 w 95250"/>
              <a:gd name="T35" fmla="*/ 240946 h 271145"/>
              <a:gd name="T36" fmla="*/ 27742 w 95250"/>
              <a:gd name="T37" fmla="*/ 242478 h 271145"/>
              <a:gd name="T38" fmla="*/ 25843 w 95250"/>
              <a:gd name="T39" fmla="*/ 239825 h 271145"/>
              <a:gd name="T40" fmla="*/ 26216 w 95250"/>
              <a:gd name="T41" fmla="*/ 240946 h 271145"/>
              <a:gd name="T42" fmla="*/ 19953 w 95250"/>
              <a:gd name="T43" fmla="*/ 222091 h 271145"/>
              <a:gd name="T44" fmla="*/ 20314 w 95250"/>
              <a:gd name="T45" fmla="*/ 223178 h 271145"/>
              <a:gd name="T46" fmla="*/ 20314 w 95250"/>
              <a:gd name="T47" fmla="*/ 223178 h 271145"/>
              <a:gd name="T48" fmla="*/ 20669 w 95250"/>
              <a:gd name="T49" fmla="*/ 224246 h 271145"/>
              <a:gd name="T50" fmla="*/ 20314 w 95250"/>
              <a:gd name="T51" fmla="*/ 222091 h 271145"/>
              <a:gd name="T52" fmla="*/ 20314 w 95250"/>
              <a:gd name="T53" fmla="*/ 223178 h 271145"/>
              <a:gd name="T54" fmla="*/ 6771 w 95250"/>
              <a:gd name="T55" fmla="*/ 197061 h 271145"/>
              <a:gd name="T56" fmla="*/ 6952 w 95250"/>
              <a:gd name="T57" fmla="*/ 198709 h 271145"/>
              <a:gd name="T58" fmla="*/ 20314 w 95250"/>
              <a:gd name="T59" fmla="*/ 197061 h 271145"/>
              <a:gd name="T60" fmla="*/ 6952 w 95250"/>
              <a:gd name="T61" fmla="*/ 198709 h 271145"/>
              <a:gd name="T62" fmla="*/ 20314 w 95250"/>
              <a:gd name="T63" fmla="*/ 197061 h 271145"/>
              <a:gd name="T64" fmla="*/ 2979 w 95250"/>
              <a:gd name="T65" fmla="*/ 0 h 271145"/>
              <a:gd name="T66" fmla="*/ 0 w 95250"/>
              <a:gd name="T67" fmla="*/ 170734 h 271145"/>
              <a:gd name="T68" fmla="*/ 6771 w 95250"/>
              <a:gd name="T69" fmla="*/ 197061 h 271145"/>
              <a:gd name="T70" fmla="*/ 20314 w 95250"/>
              <a:gd name="T71" fmla="*/ 196219 h 271145"/>
              <a:gd name="T72" fmla="*/ 13543 w 95250"/>
              <a:gd name="T73" fmla="*/ 169829 h 271145"/>
              <a:gd name="T74" fmla="*/ 13543 w 95250"/>
              <a:gd name="T75" fmla="*/ 168199 h 271145"/>
              <a:gd name="T76" fmla="*/ 10473 w 95250"/>
              <a:gd name="T77" fmla="*/ 0 h 271145"/>
              <a:gd name="T78" fmla="*/ 13543 w 95250"/>
              <a:gd name="T79" fmla="*/ 169829 h 271145"/>
              <a:gd name="T80" fmla="*/ 13362 w 95250"/>
              <a:gd name="T81" fmla="*/ 168199 h 271145"/>
              <a:gd name="T82" fmla="*/ 13543 w 95250"/>
              <a:gd name="T83" fmla="*/ 169829 h 271145"/>
              <a:gd name="T84" fmla="*/ 13543 w 95250"/>
              <a:gd name="T85" fmla="*/ 168928 h 271145"/>
              <a:gd name="T86" fmla="*/ 13362 w 95250"/>
              <a:gd name="T87" fmla="*/ 168199 h 271145"/>
              <a:gd name="T88" fmla="*/ 13543 w 95250"/>
              <a:gd name="T89" fmla="*/ 168199 h 2711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95250" h="271145">
                <a:moveTo>
                  <a:pt x="6771" y="197288"/>
                </a:moveTo>
                <a:lnTo>
                  <a:pt x="6771" y="224562"/>
                </a:lnTo>
                <a:lnTo>
                  <a:pt x="14355" y="247430"/>
                </a:lnTo>
                <a:lnTo>
                  <a:pt x="37830" y="270867"/>
                </a:lnTo>
                <a:lnTo>
                  <a:pt x="91822" y="270867"/>
                </a:lnTo>
                <a:lnTo>
                  <a:pt x="94891" y="267836"/>
                </a:lnTo>
                <a:lnTo>
                  <a:pt x="94891" y="260348"/>
                </a:lnTo>
                <a:lnTo>
                  <a:pt x="93832" y="259302"/>
                </a:lnTo>
                <a:lnTo>
                  <a:pt x="45414" y="259302"/>
                </a:lnTo>
                <a:lnTo>
                  <a:pt x="40629" y="257317"/>
                </a:lnTo>
                <a:lnTo>
                  <a:pt x="43429" y="257317"/>
                </a:lnTo>
                <a:lnTo>
                  <a:pt x="27742" y="241630"/>
                </a:lnTo>
                <a:lnTo>
                  <a:pt x="26725" y="241630"/>
                </a:lnTo>
                <a:lnTo>
                  <a:pt x="25099" y="238986"/>
                </a:lnTo>
                <a:lnTo>
                  <a:pt x="25843" y="238986"/>
                </a:lnTo>
                <a:lnTo>
                  <a:pt x="20669" y="223461"/>
                </a:lnTo>
                <a:lnTo>
                  <a:pt x="20314" y="223461"/>
                </a:lnTo>
                <a:lnTo>
                  <a:pt x="19953" y="221314"/>
                </a:lnTo>
                <a:lnTo>
                  <a:pt x="20314" y="221314"/>
                </a:lnTo>
                <a:lnTo>
                  <a:pt x="20314" y="198013"/>
                </a:lnTo>
                <a:lnTo>
                  <a:pt x="6952" y="198013"/>
                </a:lnTo>
                <a:lnTo>
                  <a:pt x="6771" y="197288"/>
                </a:lnTo>
                <a:close/>
              </a:path>
              <a:path w="95250" h="271145">
                <a:moveTo>
                  <a:pt x="43429" y="257317"/>
                </a:moveTo>
                <a:lnTo>
                  <a:pt x="40629" y="257317"/>
                </a:lnTo>
                <a:lnTo>
                  <a:pt x="45414" y="259302"/>
                </a:lnTo>
                <a:lnTo>
                  <a:pt x="43429" y="257317"/>
                </a:lnTo>
                <a:close/>
              </a:path>
              <a:path w="95250" h="271145">
                <a:moveTo>
                  <a:pt x="91822" y="257317"/>
                </a:moveTo>
                <a:lnTo>
                  <a:pt x="43429" y="257317"/>
                </a:lnTo>
                <a:lnTo>
                  <a:pt x="45414" y="259302"/>
                </a:lnTo>
                <a:lnTo>
                  <a:pt x="93832" y="259302"/>
                </a:lnTo>
                <a:lnTo>
                  <a:pt x="91822" y="257317"/>
                </a:lnTo>
                <a:close/>
              </a:path>
              <a:path w="95250" h="271145">
                <a:moveTo>
                  <a:pt x="25099" y="238986"/>
                </a:moveTo>
                <a:lnTo>
                  <a:pt x="26725" y="241630"/>
                </a:lnTo>
                <a:lnTo>
                  <a:pt x="26216" y="240103"/>
                </a:lnTo>
                <a:lnTo>
                  <a:pt x="25099" y="238986"/>
                </a:lnTo>
                <a:close/>
              </a:path>
              <a:path w="95250" h="271145">
                <a:moveTo>
                  <a:pt x="26216" y="240103"/>
                </a:moveTo>
                <a:lnTo>
                  <a:pt x="26725" y="241630"/>
                </a:lnTo>
                <a:lnTo>
                  <a:pt x="27742" y="241630"/>
                </a:lnTo>
                <a:lnTo>
                  <a:pt x="26216" y="240103"/>
                </a:lnTo>
                <a:close/>
              </a:path>
              <a:path w="95250" h="271145">
                <a:moveTo>
                  <a:pt x="25843" y="238986"/>
                </a:moveTo>
                <a:lnTo>
                  <a:pt x="25099" y="238986"/>
                </a:lnTo>
                <a:lnTo>
                  <a:pt x="26216" y="240103"/>
                </a:lnTo>
                <a:lnTo>
                  <a:pt x="25843" y="238986"/>
                </a:lnTo>
                <a:close/>
              </a:path>
              <a:path w="95250" h="271145">
                <a:moveTo>
                  <a:pt x="19953" y="221314"/>
                </a:moveTo>
                <a:lnTo>
                  <a:pt x="20314" y="223461"/>
                </a:lnTo>
                <a:lnTo>
                  <a:pt x="20314" y="222397"/>
                </a:lnTo>
                <a:lnTo>
                  <a:pt x="19953" y="221314"/>
                </a:lnTo>
                <a:close/>
              </a:path>
              <a:path w="95250" h="271145">
                <a:moveTo>
                  <a:pt x="20314" y="222397"/>
                </a:moveTo>
                <a:lnTo>
                  <a:pt x="20314" y="223461"/>
                </a:lnTo>
                <a:lnTo>
                  <a:pt x="20669" y="223461"/>
                </a:lnTo>
                <a:lnTo>
                  <a:pt x="20314" y="222397"/>
                </a:lnTo>
                <a:close/>
              </a:path>
              <a:path w="95250" h="271145">
                <a:moveTo>
                  <a:pt x="20314" y="221314"/>
                </a:moveTo>
                <a:lnTo>
                  <a:pt x="19953" y="221314"/>
                </a:lnTo>
                <a:lnTo>
                  <a:pt x="20314" y="222397"/>
                </a:lnTo>
                <a:lnTo>
                  <a:pt x="20314" y="221314"/>
                </a:lnTo>
                <a:close/>
              </a:path>
              <a:path w="95250" h="271145">
                <a:moveTo>
                  <a:pt x="6771" y="196371"/>
                </a:moveTo>
                <a:lnTo>
                  <a:pt x="6771" y="197288"/>
                </a:lnTo>
                <a:lnTo>
                  <a:pt x="6952" y="198013"/>
                </a:lnTo>
                <a:lnTo>
                  <a:pt x="6771" y="196371"/>
                </a:lnTo>
                <a:close/>
              </a:path>
              <a:path w="95250" h="271145">
                <a:moveTo>
                  <a:pt x="20314" y="196371"/>
                </a:moveTo>
                <a:lnTo>
                  <a:pt x="6771" y="196371"/>
                </a:lnTo>
                <a:lnTo>
                  <a:pt x="6952" y="198013"/>
                </a:lnTo>
                <a:lnTo>
                  <a:pt x="20314" y="198013"/>
                </a:lnTo>
                <a:lnTo>
                  <a:pt x="20314" y="196371"/>
                </a:lnTo>
                <a:close/>
              </a:path>
              <a:path w="95250" h="271145">
                <a:moveTo>
                  <a:pt x="10473" y="0"/>
                </a:moveTo>
                <a:lnTo>
                  <a:pt x="2979" y="0"/>
                </a:lnTo>
                <a:lnTo>
                  <a:pt x="0" y="2976"/>
                </a:lnTo>
                <a:lnTo>
                  <a:pt x="0" y="170137"/>
                </a:lnTo>
                <a:lnTo>
                  <a:pt x="6771" y="197288"/>
                </a:lnTo>
                <a:lnTo>
                  <a:pt x="6771" y="196371"/>
                </a:lnTo>
                <a:lnTo>
                  <a:pt x="20314" y="196371"/>
                </a:lnTo>
                <a:lnTo>
                  <a:pt x="20314" y="195532"/>
                </a:lnTo>
                <a:lnTo>
                  <a:pt x="13766" y="169235"/>
                </a:lnTo>
                <a:lnTo>
                  <a:pt x="13543" y="169235"/>
                </a:lnTo>
                <a:lnTo>
                  <a:pt x="13362" y="167611"/>
                </a:lnTo>
                <a:lnTo>
                  <a:pt x="13543" y="167611"/>
                </a:lnTo>
                <a:lnTo>
                  <a:pt x="13543" y="2976"/>
                </a:lnTo>
                <a:lnTo>
                  <a:pt x="10473" y="0"/>
                </a:lnTo>
                <a:close/>
              </a:path>
              <a:path w="95250" h="271145">
                <a:moveTo>
                  <a:pt x="13362" y="167611"/>
                </a:moveTo>
                <a:lnTo>
                  <a:pt x="13543" y="169235"/>
                </a:lnTo>
                <a:lnTo>
                  <a:pt x="13543" y="168337"/>
                </a:lnTo>
                <a:lnTo>
                  <a:pt x="13362" y="167611"/>
                </a:lnTo>
                <a:close/>
              </a:path>
              <a:path w="95250" h="271145">
                <a:moveTo>
                  <a:pt x="13543" y="168337"/>
                </a:moveTo>
                <a:lnTo>
                  <a:pt x="13543" y="169235"/>
                </a:lnTo>
                <a:lnTo>
                  <a:pt x="13766" y="169235"/>
                </a:lnTo>
                <a:lnTo>
                  <a:pt x="13543" y="168337"/>
                </a:lnTo>
                <a:close/>
              </a:path>
              <a:path w="95250" h="271145">
                <a:moveTo>
                  <a:pt x="13543" y="167611"/>
                </a:moveTo>
                <a:lnTo>
                  <a:pt x="13362" y="167611"/>
                </a:lnTo>
                <a:lnTo>
                  <a:pt x="13543" y="168337"/>
                </a:lnTo>
                <a:lnTo>
                  <a:pt x="13543" y="1676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85" name="object 29"/>
          <p:cNvSpPr>
            <a:spLocks/>
          </p:cNvSpPr>
          <p:nvPr/>
        </p:nvSpPr>
        <p:spPr bwMode="auto">
          <a:xfrm>
            <a:off x="4495800" y="4906963"/>
            <a:ext cx="87313" cy="271462"/>
          </a:xfrm>
          <a:custGeom>
            <a:avLst/>
            <a:gdLst>
              <a:gd name="T0" fmla="*/ 2971 w 88264"/>
              <a:gd name="T1" fmla="*/ 258221 h 271145"/>
              <a:gd name="T2" fmla="*/ 0 w 88264"/>
              <a:gd name="T3" fmla="*/ 268776 h 271145"/>
              <a:gd name="T4" fmla="*/ 47545 w 88264"/>
              <a:gd name="T5" fmla="*/ 271818 h 271145"/>
              <a:gd name="T6" fmla="*/ 66068 w 88264"/>
              <a:gd name="T7" fmla="*/ 258945 h 271145"/>
              <a:gd name="T8" fmla="*/ 44396 w 88264"/>
              <a:gd name="T9" fmla="*/ 258221 h 271145"/>
              <a:gd name="T10" fmla="*/ 43001 w 88264"/>
              <a:gd name="T11" fmla="*/ 258945 h 271145"/>
              <a:gd name="T12" fmla="*/ 66417 w 88264"/>
              <a:gd name="T13" fmla="*/ 258221 h 271145"/>
              <a:gd name="T14" fmla="*/ 53226 w 88264"/>
              <a:gd name="T15" fmla="*/ 255188 h 271145"/>
              <a:gd name="T16" fmla="*/ 66417 w 88264"/>
              <a:gd name="T17" fmla="*/ 258221 h 271145"/>
              <a:gd name="T18" fmla="*/ 43001 w 88264"/>
              <a:gd name="T19" fmla="*/ 258945 h 271145"/>
              <a:gd name="T20" fmla="*/ 66417 w 88264"/>
              <a:gd name="T21" fmla="*/ 258221 h 271145"/>
              <a:gd name="T22" fmla="*/ 54220 w 88264"/>
              <a:gd name="T23" fmla="*/ 253127 h 271145"/>
              <a:gd name="T24" fmla="*/ 56110 w 88264"/>
              <a:gd name="T25" fmla="*/ 252146 h 271145"/>
              <a:gd name="T26" fmla="*/ 56110 w 88264"/>
              <a:gd name="T27" fmla="*/ 252146 h 271145"/>
              <a:gd name="T28" fmla="*/ 67877 w 88264"/>
              <a:gd name="T29" fmla="*/ 255188 h 271145"/>
              <a:gd name="T30" fmla="*/ 65636 w 88264"/>
              <a:gd name="T31" fmla="*/ 229453 h 271145"/>
              <a:gd name="T32" fmla="*/ 56110 w 88264"/>
              <a:gd name="T33" fmla="*/ 252146 h 271145"/>
              <a:gd name="T34" fmla="*/ 78747 w 88264"/>
              <a:gd name="T35" fmla="*/ 232647 h 271145"/>
              <a:gd name="T36" fmla="*/ 65636 w 88264"/>
              <a:gd name="T37" fmla="*/ 231035 h 271145"/>
              <a:gd name="T38" fmla="*/ 66337 w 88264"/>
              <a:gd name="T39" fmla="*/ 228003 h 271145"/>
              <a:gd name="T40" fmla="*/ 65636 w 88264"/>
              <a:gd name="T41" fmla="*/ 231035 h 271145"/>
              <a:gd name="T42" fmla="*/ 78747 w 88264"/>
              <a:gd name="T43" fmla="*/ 228003 h 271145"/>
              <a:gd name="T44" fmla="*/ 65636 w 88264"/>
              <a:gd name="T45" fmla="*/ 231035 h 271145"/>
              <a:gd name="T46" fmla="*/ 78747 w 88264"/>
              <a:gd name="T47" fmla="*/ 228003 h 271145"/>
              <a:gd name="T48" fmla="*/ 65636 w 88264"/>
              <a:gd name="T49" fmla="*/ 216614 h 271145"/>
              <a:gd name="T50" fmla="*/ 66337 w 88264"/>
              <a:gd name="T51" fmla="*/ 228003 h 271145"/>
              <a:gd name="T52" fmla="*/ 78747 w 88264"/>
              <a:gd name="T53" fmla="*/ 219095 h 271145"/>
              <a:gd name="T54" fmla="*/ 78747 w 88264"/>
              <a:gd name="T55" fmla="*/ 217447 h 271145"/>
              <a:gd name="T56" fmla="*/ 85303 w 88264"/>
              <a:gd name="T57" fmla="*/ 191095 h 271145"/>
              <a:gd name="T58" fmla="*/ 72192 w 88264"/>
              <a:gd name="T59" fmla="*/ 190262 h 271145"/>
              <a:gd name="T60" fmla="*/ 78747 w 88264"/>
              <a:gd name="T61" fmla="*/ 217447 h 271145"/>
              <a:gd name="T62" fmla="*/ 78747 w 88264"/>
              <a:gd name="T63" fmla="*/ 218367 h 271145"/>
              <a:gd name="T64" fmla="*/ 78747 w 88264"/>
              <a:gd name="T65" fmla="*/ 218367 h 271145"/>
              <a:gd name="T66" fmla="*/ 78747 w 88264"/>
              <a:gd name="T67" fmla="*/ 219095 h 271145"/>
              <a:gd name="T68" fmla="*/ 78969 w 88264"/>
              <a:gd name="T69" fmla="*/ 217447 h 271145"/>
              <a:gd name="T70" fmla="*/ 78747 w 88264"/>
              <a:gd name="T71" fmla="*/ 218367 h 271145"/>
              <a:gd name="T72" fmla="*/ 72367 w 88264"/>
              <a:gd name="T73" fmla="*/ 188614 h 271145"/>
              <a:gd name="T74" fmla="*/ 72192 w 88264"/>
              <a:gd name="T75" fmla="*/ 190262 h 271145"/>
              <a:gd name="T76" fmla="*/ 85303 w 88264"/>
              <a:gd name="T77" fmla="*/ 188614 h 271145"/>
              <a:gd name="T78" fmla="*/ 72192 w 88264"/>
              <a:gd name="T79" fmla="*/ 190262 h 271145"/>
              <a:gd name="T80" fmla="*/ 85303 w 88264"/>
              <a:gd name="T81" fmla="*/ 188614 h 271145"/>
              <a:gd name="T82" fmla="*/ 75163 w 88264"/>
              <a:gd name="T83" fmla="*/ 0 h 271145"/>
              <a:gd name="T84" fmla="*/ 72192 w 88264"/>
              <a:gd name="T85" fmla="*/ 189342 h 271145"/>
              <a:gd name="T86" fmla="*/ 85303 w 88264"/>
              <a:gd name="T87" fmla="*/ 188614 h 271145"/>
              <a:gd name="T88" fmla="*/ 82418 w 88264"/>
              <a:gd name="T89" fmla="*/ 0 h 2711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8264" h="271145">
                <a:moveTo>
                  <a:pt x="45863" y="257317"/>
                </a:moveTo>
                <a:lnTo>
                  <a:pt x="3069" y="257317"/>
                </a:lnTo>
                <a:lnTo>
                  <a:pt x="0" y="260348"/>
                </a:lnTo>
                <a:lnTo>
                  <a:pt x="0" y="267836"/>
                </a:lnTo>
                <a:lnTo>
                  <a:pt x="3069" y="270867"/>
                </a:lnTo>
                <a:lnTo>
                  <a:pt x="49116" y="270867"/>
                </a:lnTo>
                <a:lnTo>
                  <a:pt x="66090" y="262369"/>
                </a:lnTo>
                <a:lnTo>
                  <a:pt x="68250" y="258039"/>
                </a:lnTo>
                <a:lnTo>
                  <a:pt x="44421" y="258039"/>
                </a:lnTo>
                <a:lnTo>
                  <a:pt x="45863" y="257317"/>
                </a:lnTo>
                <a:close/>
              </a:path>
              <a:path w="88264" h="271145">
                <a:moveTo>
                  <a:pt x="56011" y="252241"/>
                </a:moveTo>
                <a:lnTo>
                  <a:pt x="44421" y="258039"/>
                </a:lnTo>
                <a:lnTo>
                  <a:pt x="47491" y="257317"/>
                </a:lnTo>
                <a:lnTo>
                  <a:pt x="68610" y="257317"/>
                </a:lnTo>
                <a:lnTo>
                  <a:pt x="70118" y="254295"/>
                </a:lnTo>
                <a:lnTo>
                  <a:pt x="54984" y="254295"/>
                </a:lnTo>
                <a:lnTo>
                  <a:pt x="56011" y="252241"/>
                </a:lnTo>
                <a:close/>
              </a:path>
              <a:path w="88264" h="271145">
                <a:moveTo>
                  <a:pt x="68610" y="257317"/>
                </a:moveTo>
                <a:lnTo>
                  <a:pt x="47491" y="257317"/>
                </a:lnTo>
                <a:lnTo>
                  <a:pt x="44421" y="258039"/>
                </a:lnTo>
                <a:lnTo>
                  <a:pt x="68250" y="258039"/>
                </a:lnTo>
                <a:lnTo>
                  <a:pt x="68610" y="257317"/>
                </a:lnTo>
                <a:close/>
              </a:path>
              <a:path w="88264" h="271145">
                <a:moveTo>
                  <a:pt x="57964" y="251264"/>
                </a:moveTo>
                <a:lnTo>
                  <a:pt x="56011" y="252241"/>
                </a:lnTo>
                <a:lnTo>
                  <a:pt x="54984" y="254295"/>
                </a:lnTo>
                <a:lnTo>
                  <a:pt x="57964" y="251264"/>
                </a:lnTo>
                <a:close/>
              </a:path>
              <a:path w="88264" h="271145">
                <a:moveTo>
                  <a:pt x="71631" y="251264"/>
                </a:moveTo>
                <a:lnTo>
                  <a:pt x="57964" y="251264"/>
                </a:lnTo>
                <a:lnTo>
                  <a:pt x="54984" y="254295"/>
                </a:lnTo>
                <a:lnTo>
                  <a:pt x="70118" y="254295"/>
                </a:lnTo>
                <a:lnTo>
                  <a:pt x="71631" y="251264"/>
                </a:lnTo>
                <a:close/>
              </a:path>
              <a:path w="88264" h="271145">
                <a:moveTo>
                  <a:pt x="67805" y="228650"/>
                </a:moveTo>
                <a:lnTo>
                  <a:pt x="56011" y="252241"/>
                </a:lnTo>
                <a:lnTo>
                  <a:pt x="57964" y="251264"/>
                </a:lnTo>
                <a:lnTo>
                  <a:pt x="71631" y="251264"/>
                </a:lnTo>
                <a:lnTo>
                  <a:pt x="81348" y="231833"/>
                </a:lnTo>
                <a:lnTo>
                  <a:pt x="81348" y="230227"/>
                </a:lnTo>
                <a:lnTo>
                  <a:pt x="67805" y="230227"/>
                </a:lnTo>
                <a:lnTo>
                  <a:pt x="67805" y="228650"/>
                </a:lnTo>
                <a:close/>
              </a:path>
              <a:path w="88264" h="271145">
                <a:moveTo>
                  <a:pt x="68528" y="227205"/>
                </a:moveTo>
                <a:lnTo>
                  <a:pt x="67805" y="228650"/>
                </a:lnTo>
                <a:lnTo>
                  <a:pt x="67805" y="230227"/>
                </a:lnTo>
                <a:lnTo>
                  <a:pt x="68528" y="227205"/>
                </a:lnTo>
                <a:close/>
              </a:path>
              <a:path w="88264" h="271145">
                <a:moveTo>
                  <a:pt x="81348" y="227205"/>
                </a:moveTo>
                <a:lnTo>
                  <a:pt x="68528" y="227205"/>
                </a:lnTo>
                <a:lnTo>
                  <a:pt x="67805" y="230227"/>
                </a:lnTo>
                <a:lnTo>
                  <a:pt x="81348" y="230227"/>
                </a:lnTo>
                <a:lnTo>
                  <a:pt x="81348" y="227205"/>
                </a:lnTo>
                <a:close/>
              </a:path>
              <a:path w="88264" h="271145">
                <a:moveTo>
                  <a:pt x="74577" y="188679"/>
                </a:moveTo>
                <a:lnTo>
                  <a:pt x="67805" y="215856"/>
                </a:lnTo>
                <a:lnTo>
                  <a:pt x="67805" y="228650"/>
                </a:lnTo>
                <a:lnTo>
                  <a:pt x="68528" y="227205"/>
                </a:lnTo>
                <a:lnTo>
                  <a:pt x="81348" y="227205"/>
                </a:lnTo>
                <a:lnTo>
                  <a:pt x="81348" y="218328"/>
                </a:lnTo>
                <a:lnTo>
                  <a:pt x="81168" y="218328"/>
                </a:lnTo>
                <a:lnTo>
                  <a:pt x="81348" y="216686"/>
                </a:lnTo>
                <a:lnTo>
                  <a:pt x="81577" y="216686"/>
                </a:lnTo>
                <a:lnTo>
                  <a:pt x="88120" y="190426"/>
                </a:lnTo>
                <a:lnTo>
                  <a:pt x="88120" y="189596"/>
                </a:lnTo>
                <a:lnTo>
                  <a:pt x="74577" y="189596"/>
                </a:lnTo>
                <a:lnTo>
                  <a:pt x="74577" y="188679"/>
                </a:lnTo>
                <a:close/>
              </a:path>
              <a:path w="88264" h="271145">
                <a:moveTo>
                  <a:pt x="81348" y="216686"/>
                </a:moveTo>
                <a:lnTo>
                  <a:pt x="81168" y="218328"/>
                </a:lnTo>
                <a:lnTo>
                  <a:pt x="81348" y="217603"/>
                </a:lnTo>
                <a:lnTo>
                  <a:pt x="81348" y="216686"/>
                </a:lnTo>
                <a:close/>
              </a:path>
              <a:path w="88264" h="271145">
                <a:moveTo>
                  <a:pt x="81348" y="217603"/>
                </a:moveTo>
                <a:lnTo>
                  <a:pt x="81168" y="218328"/>
                </a:lnTo>
                <a:lnTo>
                  <a:pt x="81348" y="218328"/>
                </a:lnTo>
                <a:lnTo>
                  <a:pt x="81348" y="217603"/>
                </a:lnTo>
                <a:close/>
              </a:path>
              <a:path w="88264" h="271145">
                <a:moveTo>
                  <a:pt x="81577" y="216686"/>
                </a:moveTo>
                <a:lnTo>
                  <a:pt x="81348" y="216686"/>
                </a:lnTo>
                <a:lnTo>
                  <a:pt x="81348" y="217603"/>
                </a:lnTo>
                <a:lnTo>
                  <a:pt x="81577" y="216686"/>
                </a:lnTo>
                <a:close/>
              </a:path>
              <a:path w="88264" h="271145">
                <a:moveTo>
                  <a:pt x="74757" y="187954"/>
                </a:moveTo>
                <a:lnTo>
                  <a:pt x="74577" y="188679"/>
                </a:lnTo>
                <a:lnTo>
                  <a:pt x="74577" y="189596"/>
                </a:lnTo>
                <a:lnTo>
                  <a:pt x="74757" y="187954"/>
                </a:lnTo>
                <a:close/>
              </a:path>
              <a:path w="88264" h="271145">
                <a:moveTo>
                  <a:pt x="88120" y="187954"/>
                </a:moveTo>
                <a:lnTo>
                  <a:pt x="74757" y="187954"/>
                </a:lnTo>
                <a:lnTo>
                  <a:pt x="74577" y="189596"/>
                </a:lnTo>
                <a:lnTo>
                  <a:pt x="88120" y="189596"/>
                </a:lnTo>
                <a:lnTo>
                  <a:pt x="88120" y="187954"/>
                </a:lnTo>
                <a:close/>
              </a:path>
              <a:path w="88264" h="271145">
                <a:moveTo>
                  <a:pt x="85140" y="0"/>
                </a:moveTo>
                <a:lnTo>
                  <a:pt x="77647" y="0"/>
                </a:lnTo>
                <a:lnTo>
                  <a:pt x="74577" y="2976"/>
                </a:lnTo>
                <a:lnTo>
                  <a:pt x="74577" y="188679"/>
                </a:lnTo>
                <a:lnTo>
                  <a:pt x="74757" y="187954"/>
                </a:lnTo>
                <a:lnTo>
                  <a:pt x="88120" y="187954"/>
                </a:lnTo>
                <a:lnTo>
                  <a:pt x="88120" y="2976"/>
                </a:lnTo>
                <a:lnTo>
                  <a:pt x="8514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86" name="object 30"/>
          <p:cNvSpPr>
            <a:spLocks/>
          </p:cNvSpPr>
          <p:nvPr/>
        </p:nvSpPr>
        <p:spPr bwMode="auto">
          <a:xfrm>
            <a:off x="4467225" y="4906963"/>
            <a:ext cx="0" cy="271462"/>
          </a:xfrm>
          <a:custGeom>
            <a:avLst/>
            <a:gdLst>
              <a:gd name="T0" fmla="*/ 0 h 271145"/>
              <a:gd name="T1" fmla="*/ 271818 h 271145"/>
              <a:gd name="T2" fmla="*/ 0 60000 65536"/>
              <a:gd name="T3" fmla="*/ 0 60000 65536"/>
            </a:gdLst>
            <a:ahLst/>
            <a:cxnLst>
              <a:cxn ang="T2">
                <a:pos x="0" y="T0"/>
              </a:cxn>
              <a:cxn ang="T3">
                <a:pos x="0" y="T1"/>
              </a:cxn>
            </a:cxnLst>
            <a:rect l="0" t="0" r="r" b="b"/>
            <a:pathLst>
              <a:path h="271145">
                <a:moveTo>
                  <a:pt x="0" y="0"/>
                </a:moveTo>
                <a:lnTo>
                  <a:pt x="0" y="270867"/>
                </a:lnTo>
              </a:path>
            </a:pathLst>
          </a:custGeom>
          <a:noFill/>
          <a:ln w="1354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87" name="object 31"/>
          <p:cNvSpPr>
            <a:spLocks/>
          </p:cNvSpPr>
          <p:nvPr/>
        </p:nvSpPr>
        <p:spPr bwMode="auto">
          <a:xfrm>
            <a:off x="4522788" y="4906963"/>
            <a:ext cx="0" cy="271462"/>
          </a:xfrm>
          <a:custGeom>
            <a:avLst/>
            <a:gdLst>
              <a:gd name="T0" fmla="*/ 0 h 271145"/>
              <a:gd name="T1" fmla="*/ 271818 h 271145"/>
              <a:gd name="T2" fmla="*/ 0 60000 65536"/>
              <a:gd name="T3" fmla="*/ 0 60000 65536"/>
            </a:gdLst>
            <a:ahLst/>
            <a:cxnLst>
              <a:cxn ang="T2">
                <a:pos x="0" y="T0"/>
              </a:cxn>
              <a:cxn ang="T3">
                <a:pos x="0" y="T1"/>
              </a:cxn>
            </a:cxnLst>
            <a:rect l="0" t="0" r="r" b="b"/>
            <a:pathLst>
              <a:path h="271145">
                <a:moveTo>
                  <a:pt x="0" y="0"/>
                </a:moveTo>
                <a:lnTo>
                  <a:pt x="0" y="270867"/>
                </a:lnTo>
              </a:path>
            </a:pathLst>
          </a:custGeom>
          <a:noFill/>
          <a:ln w="13543">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0" tIns="0" rIns="0" bIns="0"/>
          <a:lstStyle/>
          <a:p>
            <a:endParaRPr lang="en-US"/>
          </a:p>
        </p:txBody>
      </p:sp>
      <p:sp>
        <p:nvSpPr>
          <p:cNvPr id="1504288" name="object 32"/>
          <p:cNvSpPr>
            <a:spLocks/>
          </p:cNvSpPr>
          <p:nvPr/>
        </p:nvSpPr>
        <p:spPr bwMode="auto">
          <a:xfrm>
            <a:off x="2570163" y="1885950"/>
            <a:ext cx="333375" cy="231775"/>
          </a:xfrm>
          <a:custGeom>
            <a:avLst/>
            <a:gdLst>
              <a:gd name="T0" fmla="*/ 8348 w 334010"/>
              <a:gd name="T1" fmla="*/ 0 h 232410"/>
              <a:gd name="T2" fmla="*/ 4129 w 334010"/>
              <a:gd name="T3" fmla="*/ 805 h 232410"/>
              <a:gd name="T4" fmla="*/ 0 w 334010"/>
              <a:gd name="T5" fmla="*/ 6889 h 232410"/>
              <a:gd name="T6" fmla="*/ 806 w 334010"/>
              <a:gd name="T7" fmla="*/ 11095 h 232410"/>
              <a:gd name="T8" fmla="*/ 320490 w 334010"/>
              <a:gd name="T9" fmla="*/ 228156 h 232410"/>
              <a:gd name="T10" fmla="*/ 323632 w 334010"/>
              <a:gd name="T11" fmla="*/ 230215 h 232410"/>
              <a:gd name="T12" fmla="*/ 327762 w 334010"/>
              <a:gd name="T13" fmla="*/ 229409 h 232410"/>
              <a:gd name="T14" fmla="*/ 329916 w 334010"/>
              <a:gd name="T15" fmla="*/ 226367 h 232410"/>
              <a:gd name="T16" fmla="*/ 331981 w 334010"/>
              <a:gd name="T17" fmla="*/ 223325 h 232410"/>
              <a:gd name="T18" fmla="*/ 331173 w 334010"/>
              <a:gd name="T19" fmla="*/ 219120 h 232410"/>
              <a:gd name="T20" fmla="*/ 8348 w 334010"/>
              <a:gd name="T21" fmla="*/ 0 h 2324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4010" h="232410">
                <a:moveTo>
                  <a:pt x="8396" y="0"/>
                </a:moveTo>
                <a:lnTo>
                  <a:pt x="4153" y="811"/>
                </a:lnTo>
                <a:lnTo>
                  <a:pt x="0" y="6946"/>
                </a:lnTo>
                <a:lnTo>
                  <a:pt x="812" y="11186"/>
                </a:lnTo>
                <a:lnTo>
                  <a:pt x="322325" y="230037"/>
                </a:lnTo>
                <a:lnTo>
                  <a:pt x="325485" y="232112"/>
                </a:lnTo>
                <a:lnTo>
                  <a:pt x="329638" y="231300"/>
                </a:lnTo>
                <a:lnTo>
                  <a:pt x="331805" y="228233"/>
                </a:lnTo>
                <a:lnTo>
                  <a:pt x="333882" y="225166"/>
                </a:lnTo>
                <a:lnTo>
                  <a:pt x="333069" y="220926"/>
                </a:lnTo>
                <a:lnTo>
                  <a:pt x="839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89" name="object 33"/>
          <p:cNvSpPr>
            <a:spLocks/>
          </p:cNvSpPr>
          <p:nvPr/>
        </p:nvSpPr>
        <p:spPr bwMode="auto">
          <a:xfrm>
            <a:off x="2901950" y="2070100"/>
            <a:ext cx="273050" cy="136525"/>
          </a:xfrm>
          <a:custGeom>
            <a:avLst/>
            <a:gdLst>
              <a:gd name="T0" fmla="*/ 207299 w 273050"/>
              <a:gd name="T1" fmla="*/ 93729 h 136525"/>
              <a:gd name="T2" fmla="*/ 268423 w 273050"/>
              <a:gd name="T3" fmla="*/ 135767 h 136525"/>
              <a:gd name="T4" fmla="*/ 272306 w 273050"/>
              <a:gd name="T5" fmla="*/ 125483 h 136525"/>
              <a:gd name="T6" fmla="*/ 166853 w 273050"/>
              <a:gd name="T7" fmla="*/ 66757 h 136525"/>
              <a:gd name="T8" fmla="*/ 229556 w 273050"/>
              <a:gd name="T9" fmla="*/ 93458 h 136525"/>
              <a:gd name="T10" fmla="*/ 167392 w 273050"/>
              <a:gd name="T11" fmla="*/ 67026 h 136525"/>
              <a:gd name="T12" fmla="*/ 166853 w 273050"/>
              <a:gd name="T13" fmla="*/ 66757 h 136525"/>
              <a:gd name="T14" fmla="*/ 191002 w 273050"/>
              <a:gd name="T15" fmla="*/ 66575 h 136525"/>
              <a:gd name="T16" fmla="*/ 191679 w 273050"/>
              <a:gd name="T17" fmla="*/ 67026 h 136525"/>
              <a:gd name="T18" fmla="*/ 126131 w 273050"/>
              <a:gd name="T19" fmla="*/ 46458 h 136525"/>
              <a:gd name="T20" fmla="*/ 191002 w 273050"/>
              <a:gd name="T21" fmla="*/ 66575 h 136525"/>
              <a:gd name="T22" fmla="*/ 133805 w 273050"/>
              <a:gd name="T23" fmla="*/ 35272 h 136525"/>
              <a:gd name="T24" fmla="*/ 100489 w 273050"/>
              <a:gd name="T25" fmla="*/ 26792 h 136525"/>
              <a:gd name="T26" fmla="*/ 16071 w 273050"/>
              <a:gd name="T27" fmla="*/ 22823 h 136525"/>
              <a:gd name="T28" fmla="*/ 902 w 273050"/>
              <a:gd name="T29" fmla="*/ 50969 h 136525"/>
              <a:gd name="T30" fmla="*/ 11285 w 273050"/>
              <a:gd name="T31" fmla="*/ 54306 h 136525"/>
              <a:gd name="T32" fmla="*/ 26905 w 273050"/>
              <a:gd name="T33" fmla="*/ 30852 h 136525"/>
              <a:gd name="T34" fmla="*/ 37176 w 273050"/>
              <a:gd name="T35" fmla="*/ 17320 h 136525"/>
              <a:gd name="T36" fmla="*/ 132722 w 273050"/>
              <a:gd name="T37" fmla="*/ 34550 h 136525"/>
              <a:gd name="T38" fmla="*/ 132722 w 273050"/>
              <a:gd name="T39" fmla="*/ 34550 h 136525"/>
              <a:gd name="T40" fmla="*/ 134163 w 273050"/>
              <a:gd name="T41" fmla="*/ 35272 h 136525"/>
              <a:gd name="T42" fmla="*/ 133089 w 273050"/>
              <a:gd name="T43" fmla="*/ 34734 h 136525"/>
              <a:gd name="T44" fmla="*/ 26093 w 273050"/>
              <a:gd name="T45" fmla="*/ 31934 h 136525"/>
              <a:gd name="T46" fmla="*/ 26363 w 273050"/>
              <a:gd name="T47" fmla="*/ 31664 h 136525"/>
              <a:gd name="T48" fmla="*/ 27176 w 273050"/>
              <a:gd name="T49" fmla="*/ 30852 h 136525"/>
              <a:gd name="T50" fmla="*/ 27176 w 273050"/>
              <a:gd name="T51" fmla="*/ 30852 h 136525"/>
              <a:gd name="T52" fmla="*/ 100489 w 273050"/>
              <a:gd name="T53" fmla="*/ 26792 h 136525"/>
              <a:gd name="T54" fmla="*/ 98593 w 273050"/>
              <a:gd name="T55" fmla="*/ 25710 h 136525"/>
              <a:gd name="T56" fmla="*/ 121072 w 273050"/>
              <a:gd name="T57" fmla="*/ 25710 h 136525"/>
              <a:gd name="T58" fmla="*/ 98593 w 273050"/>
              <a:gd name="T59" fmla="*/ 25710 h 136525"/>
              <a:gd name="T60" fmla="*/ 103649 w 273050"/>
              <a:gd name="T61" fmla="*/ 13531 h 136525"/>
              <a:gd name="T62" fmla="*/ 23294 w 273050"/>
              <a:gd name="T63" fmla="*/ 15516 h 136525"/>
              <a:gd name="T64" fmla="*/ 23294 w 273050"/>
              <a:gd name="T65" fmla="*/ 15516 h 136525"/>
              <a:gd name="T66" fmla="*/ 22030 w 273050"/>
              <a:gd name="T67" fmla="*/ 17320 h 136525"/>
              <a:gd name="T68" fmla="*/ 63020 w 273050"/>
              <a:gd name="T69" fmla="*/ 0 h 136525"/>
              <a:gd name="T70" fmla="*/ 23294 w 273050"/>
              <a:gd name="T71" fmla="*/ 15516 h 136525"/>
              <a:gd name="T72" fmla="*/ 34850 w 273050"/>
              <a:gd name="T73" fmla="*/ 13531 h 136525"/>
              <a:gd name="T74" fmla="*/ 63020 w 273050"/>
              <a:gd name="T75" fmla="*/ 0 h 136525"/>
              <a:gd name="T76" fmla="*/ 39060 w 273050"/>
              <a:gd name="T77" fmla="*/ 13531 h 136525"/>
              <a:gd name="T78" fmla="*/ 40900 w 273050"/>
              <a:gd name="T79" fmla="*/ 9832 h 136525"/>
              <a:gd name="T80" fmla="*/ 59860 w 273050"/>
              <a:gd name="T81" fmla="*/ 13170 h 136525"/>
              <a:gd name="T82" fmla="*/ 102566 w 273050"/>
              <a:gd name="T83" fmla="*/ 13170 h 136525"/>
              <a:gd name="T84" fmla="*/ 103649 w 273050"/>
              <a:gd name="T85" fmla="*/ 13531 h 1365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3050" h="136525">
                <a:moveTo>
                  <a:pt x="229556" y="93458"/>
                </a:moveTo>
                <a:lnTo>
                  <a:pt x="206938" y="93458"/>
                </a:lnTo>
                <a:lnTo>
                  <a:pt x="207299" y="93729"/>
                </a:lnTo>
                <a:lnTo>
                  <a:pt x="261200" y="134143"/>
                </a:lnTo>
                <a:lnTo>
                  <a:pt x="264180" y="136308"/>
                </a:lnTo>
                <a:lnTo>
                  <a:pt x="268423" y="135767"/>
                </a:lnTo>
                <a:lnTo>
                  <a:pt x="270681" y="132790"/>
                </a:lnTo>
                <a:lnTo>
                  <a:pt x="272938" y="129723"/>
                </a:lnTo>
                <a:lnTo>
                  <a:pt x="272306" y="125483"/>
                </a:lnTo>
                <a:lnTo>
                  <a:pt x="229556" y="93458"/>
                </a:lnTo>
                <a:close/>
              </a:path>
              <a:path w="273050" h="136525">
                <a:moveTo>
                  <a:pt x="207297" y="93727"/>
                </a:moveTo>
                <a:close/>
              </a:path>
              <a:path w="273050" h="136525">
                <a:moveTo>
                  <a:pt x="166853" y="66757"/>
                </a:moveTo>
                <a:lnTo>
                  <a:pt x="207297" y="93727"/>
                </a:lnTo>
                <a:lnTo>
                  <a:pt x="206938" y="93458"/>
                </a:lnTo>
                <a:lnTo>
                  <a:pt x="229556" y="93458"/>
                </a:lnTo>
                <a:lnTo>
                  <a:pt x="214973" y="82543"/>
                </a:lnTo>
                <a:lnTo>
                  <a:pt x="191679" y="67026"/>
                </a:lnTo>
                <a:lnTo>
                  <a:pt x="167392" y="67026"/>
                </a:lnTo>
                <a:lnTo>
                  <a:pt x="166853" y="66757"/>
                </a:lnTo>
                <a:close/>
              </a:path>
              <a:path w="273050" h="136525">
                <a:moveTo>
                  <a:pt x="166579" y="66575"/>
                </a:moveTo>
                <a:lnTo>
                  <a:pt x="166853" y="66757"/>
                </a:lnTo>
                <a:lnTo>
                  <a:pt x="167392" y="67026"/>
                </a:lnTo>
                <a:lnTo>
                  <a:pt x="166579" y="66575"/>
                </a:lnTo>
                <a:close/>
              </a:path>
              <a:path w="273050" h="136525">
                <a:moveTo>
                  <a:pt x="191002" y="66575"/>
                </a:moveTo>
                <a:lnTo>
                  <a:pt x="166579" y="66575"/>
                </a:lnTo>
                <a:lnTo>
                  <a:pt x="167392" y="67026"/>
                </a:lnTo>
                <a:lnTo>
                  <a:pt x="191679" y="67026"/>
                </a:lnTo>
                <a:lnTo>
                  <a:pt x="191002" y="66575"/>
                </a:lnTo>
                <a:close/>
              </a:path>
              <a:path w="273050" h="136525">
                <a:moveTo>
                  <a:pt x="99666" y="26518"/>
                </a:moveTo>
                <a:lnTo>
                  <a:pt x="126131" y="46458"/>
                </a:lnTo>
                <a:lnTo>
                  <a:pt x="166853" y="66757"/>
                </a:lnTo>
                <a:lnTo>
                  <a:pt x="166579" y="66575"/>
                </a:lnTo>
                <a:lnTo>
                  <a:pt x="191002" y="66575"/>
                </a:lnTo>
                <a:lnTo>
                  <a:pt x="173802" y="55118"/>
                </a:lnTo>
                <a:lnTo>
                  <a:pt x="134163" y="35272"/>
                </a:lnTo>
                <a:lnTo>
                  <a:pt x="133805" y="35272"/>
                </a:lnTo>
                <a:lnTo>
                  <a:pt x="132722" y="34550"/>
                </a:lnTo>
                <a:lnTo>
                  <a:pt x="122513" y="26792"/>
                </a:lnTo>
                <a:lnTo>
                  <a:pt x="100489" y="26792"/>
                </a:lnTo>
                <a:lnTo>
                  <a:pt x="99666" y="26518"/>
                </a:lnTo>
                <a:close/>
              </a:path>
              <a:path w="273050" h="136525">
                <a:moveTo>
                  <a:pt x="22562" y="16256"/>
                </a:moveTo>
                <a:lnTo>
                  <a:pt x="16071" y="22823"/>
                </a:lnTo>
                <a:lnTo>
                  <a:pt x="2076" y="43662"/>
                </a:lnTo>
                <a:lnTo>
                  <a:pt x="0" y="46819"/>
                </a:lnTo>
                <a:lnTo>
                  <a:pt x="902" y="50969"/>
                </a:lnTo>
                <a:lnTo>
                  <a:pt x="3972" y="53044"/>
                </a:lnTo>
                <a:lnTo>
                  <a:pt x="7132" y="55118"/>
                </a:lnTo>
                <a:lnTo>
                  <a:pt x="11285" y="54306"/>
                </a:lnTo>
                <a:lnTo>
                  <a:pt x="13362" y="51149"/>
                </a:lnTo>
                <a:lnTo>
                  <a:pt x="26183" y="31934"/>
                </a:lnTo>
                <a:lnTo>
                  <a:pt x="26905" y="30852"/>
                </a:lnTo>
                <a:lnTo>
                  <a:pt x="27176" y="30852"/>
                </a:lnTo>
                <a:lnTo>
                  <a:pt x="33677" y="24356"/>
                </a:lnTo>
                <a:lnTo>
                  <a:pt x="37176" y="17320"/>
                </a:lnTo>
                <a:lnTo>
                  <a:pt x="22030" y="17320"/>
                </a:lnTo>
                <a:lnTo>
                  <a:pt x="22562" y="16256"/>
                </a:lnTo>
                <a:close/>
              </a:path>
              <a:path w="273050" h="136525">
                <a:moveTo>
                  <a:pt x="132722" y="34550"/>
                </a:moveTo>
                <a:lnTo>
                  <a:pt x="133805" y="35272"/>
                </a:lnTo>
                <a:lnTo>
                  <a:pt x="133089" y="34734"/>
                </a:lnTo>
                <a:lnTo>
                  <a:pt x="132722" y="34550"/>
                </a:lnTo>
                <a:close/>
              </a:path>
              <a:path w="273050" h="136525">
                <a:moveTo>
                  <a:pt x="133089" y="34734"/>
                </a:moveTo>
                <a:lnTo>
                  <a:pt x="133805" y="35272"/>
                </a:lnTo>
                <a:lnTo>
                  <a:pt x="134163" y="35272"/>
                </a:lnTo>
                <a:lnTo>
                  <a:pt x="133089" y="34734"/>
                </a:lnTo>
                <a:close/>
              </a:path>
              <a:path w="273050" h="136525">
                <a:moveTo>
                  <a:pt x="132844" y="34550"/>
                </a:moveTo>
                <a:lnTo>
                  <a:pt x="133089" y="34734"/>
                </a:lnTo>
                <a:lnTo>
                  <a:pt x="132844" y="34550"/>
                </a:lnTo>
                <a:close/>
              </a:path>
              <a:path w="273050" h="136525">
                <a:moveTo>
                  <a:pt x="26905" y="30852"/>
                </a:moveTo>
                <a:lnTo>
                  <a:pt x="26093" y="31934"/>
                </a:lnTo>
                <a:lnTo>
                  <a:pt x="26363" y="31664"/>
                </a:lnTo>
                <a:lnTo>
                  <a:pt x="26905" y="30852"/>
                </a:lnTo>
                <a:close/>
              </a:path>
              <a:path w="273050" h="136525">
                <a:moveTo>
                  <a:pt x="26363" y="31664"/>
                </a:moveTo>
                <a:lnTo>
                  <a:pt x="26093" y="31934"/>
                </a:lnTo>
                <a:lnTo>
                  <a:pt x="26363" y="31664"/>
                </a:lnTo>
                <a:close/>
              </a:path>
              <a:path w="273050" h="136525">
                <a:moveTo>
                  <a:pt x="27176" y="30852"/>
                </a:moveTo>
                <a:lnTo>
                  <a:pt x="26905" y="30852"/>
                </a:lnTo>
                <a:lnTo>
                  <a:pt x="26363" y="31664"/>
                </a:lnTo>
                <a:lnTo>
                  <a:pt x="27176" y="30852"/>
                </a:lnTo>
                <a:close/>
              </a:path>
              <a:path w="273050" h="136525">
                <a:moveTo>
                  <a:pt x="98593" y="25710"/>
                </a:moveTo>
                <a:lnTo>
                  <a:pt x="99666" y="26518"/>
                </a:lnTo>
                <a:lnTo>
                  <a:pt x="100489" y="26792"/>
                </a:lnTo>
                <a:lnTo>
                  <a:pt x="98593" y="25710"/>
                </a:lnTo>
                <a:close/>
              </a:path>
              <a:path w="273050" h="136525">
                <a:moveTo>
                  <a:pt x="121072" y="25710"/>
                </a:moveTo>
                <a:lnTo>
                  <a:pt x="98593" y="25710"/>
                </a:lnTo>
                <a:lnTo>
                  <a:pt x="100489" y="26792"/>
                </a:lnTo>
                <a:lnTo>
                  <a:pt x="122513" y="26792"/>
                </a:lnTo>
                <a:lnTo>
                  <a:pt x="121072" y="25710"/>
                </a:lnTo>
                <a:close/>
              </a:path>
              <a:path w="273050" h="136525">
                <a:moveTo>
                  <a:pt x="59860" y="13170"/>
                </a:moveTo>
                <a:lnTo>
                  <a:pt x="99666" y="26518"/>
                </a:lnTo>
                <a:lnTo>
                  <a:pt x="98593" y="25710"/>
                </a:lnTo>
                <a:lnTo>
                  <a:pt x="121072" y="25710"/>
                </a:lnTo>
                <a:lnTo>
                  <a:pt x="105816" y="14253"/>
                </a:lnTo>
                <a:lnTo>
                  <a:pt x="103649" y="13531"/>
                </a:lnTo>
                <a:lnTo>
                  <a:pt x="61937" y="13531"/>
                </a:lnTo>
                <a:lnTo>
                  <a:pt x="59860" y="13170"/>
                </a:lnTo>
                <a:close/>
              </a:path>
              <a:path w="273050" h="136525">
                <a:moveTo>
                  <a:pt x="23294" y="15516"/>
                </a:moveTo>
                <a:lnTo>
                  <a:pt x="22562" y="16256"/>
                </a:lnTo>
                <a:lnTo>
                  <a:pt x="22030" y="17320"/>
                </a:lnTo>
                <a:lnTo>
                  <a:pt x="23294" y="15516"/>
                </a:lnTo>
                <a:close/>
              </a:path>
              <a:path w="273050" h="136525">
                <a:moveTo>
                  <a:pt x="38073" y="15516"/>
                </a:moveTo>
                <a:lnTo>
                  <a:pt x="23294" y="15516"/>
                </a:lnTo>
                <a:lnTo>
                  <a:pt x="22030" y="17320"/>
                </a:lnTo>
                <a:lnTo>
                  <a:pt x="37176" y="17320"/>
                </a:lnTo>
                <a:lnTo>
                  <a:pt x="38073" y="15516"/>
                </a:lnTo>
                <a:close/>
              </a:path>
              <a:path w="273050" h="136525">
                <a:moveTo>
                  <a:pt x="63020" y="0"/>
                </a:moveTo>
                <a:lnTo>
                  <a:pt x="30697" y="0"/>
                </a:lnTo>
                <a:lnTo>
                  <a:pt x="22562" y="16256"/>
                </a:lnTo>
                <a:lnTo>
                  <a:pt x="23294" y="15516"/>
                </a:lnTo>
                <a:lnTo>
                  <a:pt x="38073" y="15516"/>
                </a:lnTo>
                <a:lnTo>
                  <a:pt x="39060" y="13531"/>
                </a:lnTo>
                <a:lnTo>
                  <a:pt x="34850" y="13531"/>
                </a:lnTo>
                <a:lnTo>
                  <a:pt x="40900" y="9832"/>
                </a:lnTo>
                <a:lnTo>
                  <a:pt x="92544" y="9832"/>
                </a:lnTo>
                <a:lnTo>
                  <a:pt x="63020" y="0"/>
                </a:lnTo>
                <a:close/>
              </a:path>
              <a:path w="273050" h="136525">
                <a:moveTo>
                  <a:pt x="40900" y="9832"/>
                </a:moveTo>
                <a:lnTo>
                  <a:pt x="34850" y="13531"/>
                </a:lnTo>
                <a:lnTo>
                  <a:pt x="39060" y="13531"/>
                </a:lnTo>
                <a:lnTo>
                  <a:pt x="40900" y="9832"/>
                </a:lnTo>
                <a:close/>
              </a:path>
              <a:path w="273050" h="136525">
                <a:moveTo>
                  <a:pt x="92544" y="9832"/>
                </a:moveTo>
                <a:lnTo>
                  <a:pt x="40900" y="9832"/>
                </a:lnTo>
                <a:lnTo>
                  <a:pt x="39060" y="13531"/>
                </a:lnTo>
                <a:lnTo>
                  <a:pt x="60929" y="13531"/>
                </a:lnTo>
                <a:lnTo>
                  <a:pt x="59860" y="13170"/>
                </a:lnTo>
                <a:lnTo>
                  <a:pt x="102566" y="13170"/>
                </a:lnTo>
                <a:lnTo>
                  <a:pt x="92544" y="9832"/>
                </a:lnTo>
                <a:close/>
              </a:path>
              <a:path w="273050" h="136525">
                <a:moveTo>
                  <a:pt x="102566" y="13170"/>
                </a:moveTo>
                <a:lnTo>
                  <a:pt x="59860" y="13170"/>
                </a:lnTo>
                <a:lnTo>
                  <a:pt x="61937" y="13531"/>
                </a:lnTo>
                <a:lnTo>
                  <a:pt x="103649" y="13531"/>
                </a:lnTo>
                <a:lnTo>
                  <a:pt x="102566" y="131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0" name="object 34"/>
          <p:cNvSpPr>
            <a:spLocks/>
          </p:cNvSpPr>
          <p:nvPr/>
        </p:nvSpPr>
        <p:spPr bwMode="auto">
          <a:xfrm>
            <a:off x="2882900" y="2109788"/>
            <a:ext cx="211138" cy="225425"/>
          </a:xfrm>
          <a:custGeom>
            <a:avLst/>
            <a:gdLst>
              <a:gd name="T0" fmla="*/ 24808 w 211455"/>
              <a:gd name="T1" fmla="*/ 0 h 225425"/>
              <a:gd name="T2" fmla="*/ 7909 w 211455"/>
              <a:gd name="T3" fmla="*/ 16959 h 225425"/>
              <a:gd name="T4" fmla="*/ 0 w 211455"/>
              <a:gd name="T5" fmla="*/ 70003 h 225425"/>
              <a:gd name="T6" fmla="*/ 22650 w 211455"/>
              <a:gd name="T7" fmla="*/ 100765 h 225425"/>
              <a:gd name="T8" fmla="*/ 70108 w 211455"/>
              <a:gd name="T9" fmla="*/ 134775 h 225425"/>
              <a:gd name="T10" fmla="*/ 144709 w 211455"/>
              <a:gd name="T11" fmla="*/ 189262 h 225425"/>
              <a:gd name="T12" fmla="*/ 201964 w 211455"/>
              <a:gd name="T13" fmla="*/ 225166 h 225425"/>
              <a:gd name="T14" fmla="*/ 210054 w 211455"/>
              <a:gd name="T15" fmla="*/ 217859 h 225425"/>
              <a:gd name="T16" fmla="*/ 152134 w 211455"/>
              <a:gd name="T17" fmla="*/ 177895 h 225425"/>
              <a:gd name="T18" fmla="*/ 78286 w 211455"/>
              <a:gd name="T19" fmla="*/ 124040 h 225425"/>
              <a:gd name="T20" fmla="*/ 32001 w 211455"/>
              <a:gd name="T21" fmla="*/ 90752 h 225425"/>
              <a:gd name="T22" fmla="*/ 30649 w 211455"/>
              <a:gd name="T23" fmla="*/ 89850 h 225425"/>
              <a:gd name="T24" fmla="*/ 20032 w 211455"/>
              <a:gd name="T25" fmla="*/ 78934 h 225425"/>
              <a:gd name="T26" fmla="*/ 18247 w 211455"/>
              <a:gd name="T27" fmla="*/ 77130 h 225425"/>
              <a:gd name="T28" fmla="*/ 14247 w 211455"/>
              <a:gd name="T29" fmla="*/ 68379 h 225425"/>
              <a:gd name="T30" fmla="*/ 12763 w 211455"/>
              <a:gd name="T31" fmla="*/ 65402 h 225425"/>
              <a:gd name="T32" fmla="*/ 13483 w 211455"/>
              <a:gd name="T33" fmla="*/ 37617 h 225425"/>
              <a:gd name="T34" fmla="*/ 13483 w 211455"/>
              <a:gd name="T35" fmla="*/ 34550 h 225425"/>
              <a:gd name="T36" fmla="*/ 18611 w 211455"/>
              <a:gd name="T37" fmla="*/ 25800 h 225425"/>
              <a:gd name="T38" fmla="*/ 19505 w 211455"/>
              <a:gd name="T39" fmla="*/ 23996 h 225425"/>
              <a:gd name="T40" fmla="*/ 31727 w 211455"/>
              <a:gd name="T41" fmla="*/ 12268 h 225425"/>
              <a:gd name="T42" fmla="*/ 34333 w 211455"/>
              <a:gd name="T43" fmla="*/ 5322 h 225425"/>
              <a:gd name="T44" fmla="*/ 29121 w 211455"/>
              <a:gd name="T45" fmla="*/ 0 h 225425"/>
              <a:gd name="T46" fmla="*/ 152134 w 211455"/>
              <a:gd name="T47" fmla="*/ 177895 h 225425"/>
              <a:gd name="T48" fmla="*/ 111634 w 211455"/>
              <a:gd name="T49" fmla="*/ 150833 h 225425"/>
              <a:gd name="T50" fmla="*/ 111634 w 211455"/>
              <a:gd name="T51" fmla="*/ 150833 h 225425"/>
              <a:gd name="T52" fmla="*/ 69928 w 211455"/>
              <a:gd name="T53" fmla="*/ 134684 h 225425"/>
              <a:gd name="T54" fmla="*/ 69928 w 211455"/>
              <a:gd name="T55" fmla="*/ 134684 h 225425"/>
              <a:gd name="T56" fmla="*/ 43383 w 211455"/>
              <a:gd name="T57" fmla="*/ 114658 h 225425"/>
              <a:gd name="T58" fmla="*/ 30649 w 211455"/>
              <a:gd name="T59" fmla="*/ 89850 h 225425"/>
              <a:gd name="T60" fmla="*/ 31196 w 211455"/>
              <a:gd name="T61" fmla="*/ 90215 h 225425"/>
              <a:gd name="T62" fmla="*/ 31196 w 211455"/>
              <a:gd name="T63" fmla="*/ 90215 h 225425"/>
              <a:gd name="T64" fmla="*/ 32001 w 211455"/>
              <a:gd name="T65" fmla="*/ 90752 h 225425"/>
              <a:gd name="T66" fmla="*/ 30836 w 211455"/>
              <a:gd name="T67" fmla="*/ 89850 h 225425"/>
              <a:gd name="T68" fmla="*/ 31196 w 211455"/>
              <a:gd name="T69" fmla="*/ 90215 h 225425"/>
              <a:gd name="T70" fmla="*/ 18247 w 211455"/>
              <a:gd name="T71" fmla="*/ 77130 h 225425"/>
              <a:gd name="T72" fmla="*/ 18969 w 211455"/>
              <a:gd name="T73" fmla="*/ 77861 h 225425"/>
              <a:gd name="T74" fmla="*/ 18969 w 211455"/>
              <a:gd name="T75" fmla="*/ 77861 h 225425"/>
              <a:gd name="T76" fmla="*/ 20032 w 211455"/>
              <a:gd name="T77" fmla="*/ 78934 h 225425"/>
              <a:gd name="T78" fmla="*/ 18605 w 211455"/>
              <a:gd name="T79" fmla="*/ 77130 h 225425"/>
              <a:gd name="T80" fmla="*/ 18969 w 211455"/>
              <a:gd name="T81" fmla="*/ 77861 h 225425"/>
              <a:gd name="T82" fmla="*/ 12763 w 211455"/>
              <a:gd name="T83" fmla="*/ 65402 h 225425"/>
              <a:gd name="T84" fmla="*/ 13483 w 211455"/>
              <a:gd name="T85" fmla="*/ 66846 h 225425"/>
              <a:gd name="T86" fmla="*/ 13483 w 211455"/>
              <a:gd name="T87" fmla="*/ 66846 h 225425"/>
              <a:gd name="T88" fmla="*/ 14247 w 211455"/>
              <a:gd name="T89" fmla="*/ 68379 h 225425"/>
              <a:gd name="T90" fmla="*/ 13483 w 211455"/>
              <a:gd name="T91" fmla="*/ 65402 h 225425"/>
              <a:gd name="T92" fmla="*/ 13483 w 211455"/>
              <a:gd name="T93" fmla="*/ 66846 h 225425"/>
              <a:gd name="T94" fmla="*/ 13483 w 211455"/>
              <a:gd name="T95" fmla="*/ 34550 h 225425"/>
              <a:gd name="T96" fmla="*/ 13483 w 211455"/>
              <a:gd name="T97" fmla="*/ 36164 h 225425"/>
              <a:gd name="T98" fmla="*/ 13483 w 211455"/>
              <a:gd name="T99" fmla="*/ 36164 h 225425"/>
              <a:gd name="T100" fmla="*/ 13483 w 211455"/>
              <a:gd name="T101" fmla="*/ 37617 h 225425"/>
              <a:gd name="T102" fmla="*/ 14281 w 211455"/>
              <a:gd name="T103" fmla="*/ 34550 h 225425"/>
              <a:gd name="T104" fmla="*/ 13483 w 211455"/>
              <a:gd name="T105" fmla="*/ 36164 h 225425"/>
              <a:gd name="T106" fmla="*/ 19505 w 211455"/>
              <a:gd name="T107" fmla="*/ 23996 h 225425"/>
              <a:gd name="T108" fmla="*/ 18971 w 211455"/>
              <a:gd name="T109" fmla="*/ 25071 h 225425"/>
              <a:gd name="T110" fmla="*/ 18971 w 211455"/>
              <a:gd name="T111" fmla="*/ 25071 h 225425"/>
              <a:gd name="T112" fmla="*/ 18611 w 211455"/>
              <a:gd name="T113" fmla="*/ 25800 h 225425"/>
              <a:gd name="T114" fmla="*/ 20044 w 211455"/>
              <a:gd name="T115" fmla="*/ 23996 h 225425"/>
              <a:gd name="T116" fmla="*/ 18971 w 211455"/>
              <a:gd name="T117" fmla="*/ 25071 h 225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1455" h="225425">
                <a:moveTo>
                  <a:pt x="29253" y="0"/>
                </a:moveTo>
                <a:lnTo>
                  <a:pt x="24919" y="0"/>
                </a:lnTo>
                <a:lnTo>
                  <a:pt x="22300" y="2706"/>
                </a:lnTo>
                <a:lnTo>
                  <a:pt x="7945" y="16959"/>
                </a:lnTo>
                <a:lnTo>
                  <a:pt x="0" y="32926"/>
                </a:lnTo>
                <a:lnTo>
                  <a:pt x="0" y="70003"/>
                </a:lnTo>
                <a:lnTo>
                  <a:pt x="7945" y="85971"/>
                </a:lnTo>
                <a:lnTo>
                  <a:pt x="22752" y="100765"/>
                </a:lnTo>
                <a:lnTo>
                  <a:pt x="43608" y="114658"/>
                </a:lnTo>
                <a:lnTo>
                  <a:pt x="70424" y="134775"/>
                </a:lnTo>
                <a:lnTo>
                  <a:pt x="104372" y="161928"/>
                </a:lnTo>
                <a:lnTo>
                  <a:pt x="145362" y="189262"/>
                </a:lnTo>
                <a:lnTo>
                  <a:pt x="199625" y="223181"/>
                </a:lnTo>
                <a:lnTo>
                  <a:pt x="202875" y="225166"/>
                </a:lnTo>
                <a:lnTo>
                  <a:pt x="207028" y="224174"/>
                </a:lnTo>
                <a:lnTo>
                  <a:pt x="211001" y="217859"/>
                </a:lnTo>
                <a:lnTo>
                  <a:pt x="210008" y="213619"/>
                </a:lnTo>
                <a:lnTo>
                  <a:pt x="152820" y="177895"/>
                </a:lnTo>
                <a:lnTo>
                  <a:pt x="112678" y="151193"/>
                </a:lnTo>
                <a:lnTo>
                  <a:pt x="78640" y="124040"/>
                </a:lnTo>
                <a:lnTo>
                  <a:pt x="51283" y="103471"/>
                </a:lnTo>
                <a:lnTo>
                  <a:pt x="32145" y="90752"/>
                </a:lnTo>
                <a:lnTo>
                  <a:pt x="31871" y="90752"/>
                </a:lnTo>
                <a:lnTo>
                  <a:pt x="30787" y="89850"/>
                </a:lnTo>
                <a:lnTo>
                  <a:pt x="30974" y="89850"/>
                </a:lnTo>
                <a:lnTo>
                  <a:pt x="20122" y="78934"/>
                </a:lnTo>
                <a:lnTo>
                  <a:pt x="19592" y="78934"/>
                </a:lnTo>
                <a:lnTo>
                  <a:pt x="18328" y="77130"/>
                </a:lnTo>
                <a:lnTo>
                  <a:pt x="18689" y="77130"/>
                </a:lnTo>
                <a:lnTo>
                  <a:pt x="14310" y="68379"/>
                </a:lnTo>
                <a:lnTo>
                  <a:pt x="13543" y="68379"/>
                </a:lnTo>
                <a:lnTo>
                  <a:pt x="12820" y="65402"/>
                </a:lnTo>
                <a:lnTo>
                  <a:pt x="13543" y="65402"/>
                </a:lnTo>
                <a:lnTo>
                  <a:pt x="13543" y="37617"/>
                </a:lnTo>
                <a:lnTo>
                  <a:pt x="12820" y="37617"/>
                </a:lnTo>
                <a:lnTo>
                  <a:pt x="13543" y="34550"/>
                </a:lnTo>
                <a:lnTo>
                  <a:pt x="14345" y="34550"/>
                </a:lnTo>
                <a:lnTo>
                  <a:pt x="18695" y="25800"/>
                </a:lnTo>
                <a:lnTo>
                  <a:pt x="18328" y="25800"/>
                </a:lnTo>
                <a:lnTo>
                  <a:pt x="19592" y="23996"/>
                </a:lnTo>
                <a:lnTo>
                  <a:pt x="20134" y="23996"/>
                </a:lnTo>
                <a:lnTo>
                  <a:pt x="31871" y="12268"/>
                </a:lnTo>
                <a:lnTo>
                  <a:pt x="34489" y="9562"/>
                </a:lnTo>
                <a:lnTo>
                  <a:pt x="34489" y="5322"/>
                </a:lnTo>
                <a:lnTo>
                  <a:pt x="31871" y="2706"/>
                </a:lnTo>
                <a:lnTo>
                  <a:pt x="29253" y="0"/>
                </a:lnTo>
                <a:close/>
              </a:path>
              <a:path w="211455" h="225425">
                <a:moveTo>
                  <a:pt x="152675" y="177805"/>
                </a:moveTo>
                <a:lnTo>
                  <a:pt x="152820" y="177895"/>
                </a:lnTo>
                <a:lnTo>
                  <a:pt x="152675" y="177805"/>
                </a:lnTo>
                <a:close/>
              </a:path>
              <a:path w="211455" h="225425">
                <a:moveTo>
                  <a:pt x="112138" y="150833"/>
                </a:moveTo>
                <a:lnTo>
                  <a:pt x="112588" y="151193"/>
                </a:lnTo>
                <a:lnTo>
                  <a:pt x="112138" y="150833"/>
                </a:lnTo>
                <a:close/>
              </a:path>
              <a:path w="211455" h="225425">
                <a:moveTo>
                  <a:pt x="112137" y="150832"/>
                </a:moveTo>
                <a:close/>
              </a:path>
              <a:path w="211455" h="225425">
                <a:moveTo>
                  <a:pt x="70243" y="134684"/>
                </a:moveTo>
                <a:lnTo>
                  <a:pt x="70424" y="134775"/>
                </a:lnTo>
                <a:lnTo>
                  <a:pt x="70243" y="134684"/>
                </a:lnTo>
                <a:close/>
              </a:path>
              <a:path w="211455" h="225425">
                <a:moveTo>
                  <a:pt x="43337" y="114477"/>
                </a:moveTo>
                <a:lnTo>
                  <a:pt x="43578" y="114658"/>
                </a:lnTo>
                <a:lnTo>
                  <a:pt x="43337" y="114477"/>
                </a:lnTo>
                <a:close/>
              </a:path>
              <a:path w="211455" h="225425">
                <a:moveTo>
                  <a:pt x="30787" y="89850"/>
                </a:moveTo>
                <a:lnTo>
                  <a:pt x="31871" y="90752"/>
                </a:lnTo>
                <a:lnTo>
                  <a:pt x="31337" y="90215"/>
                </a:lnTo>
                <a:lnTo>
                  <a:pt x="30787" y="89850"/>
                </a:lnTo>
                <a:close/>
              </a:path>
              <a:path w="211455" h="225425">
                <a:moveTo>
                  <a:pt x="31337" y="90215"/>
                </a:moveTo>
                <a:lnTo>
                  <a:pt x="31871" y="90752"/>
                </a:lnTo>
                <a:lnTo>
                  <a:pt x="32145" y="90752"/>
                </a:lnTo>
                <a:lnTo>
                  <a:pt x="31337" y="90215"/>
                </a:lnTo>
                <a:close/>
              </a:path>
              <a:path w="211455" h="225425">
                <a:moveTo>
                  <a:pt x="30974" y="89850"/>
                </a:moveTo>
                <a:lnTo>
                  <a:pt x="30787" y="89850"/>
                </a:lnTo>
                <a:lnTo>
                  <a:pt x="31337" y="90215"/>
                </a:lnTo>
                <a:lnTo>
                  <a:pt x="30974" y="89850"/>
                </a:lnTo>
                <a:close/>
              </a:path>
              <a:path w="211455" h="225425">
                <a:moveTo>
                  <a:pt x="18328" y="77130"/>
                </a:moveTo>
                <a:lnTo>
                  <a:pt x="19592" y="78934"/>
                </a:lnTo>
                <a:lnTo>
                  <a:pt x="19055" y="77861"/>
                </a:lnTo>
                <a:lnTo>
                  <a:pt x="18328" y="77130"/>
                </a:lnTo>
                <a:close/>
              </a:path>
              <a:path w="211455" h="225425">
                <a:moveTo>
                  <a:pt x="19055" y="77861"/>
                </a:moveTo>
                <a:lnTo>
                  <a:pt x="19592" y="78934"/>
                </a:lnTo>
                <a:lnTo>
                  <a:pt x="20122" y="78934"/>
                </a:lnTo>
                <a:lnTo>
                  <a:pt x="19055" y="77861"/>
                </a:lnTo>
                <a:close/>
              </a:path>
              <a:path w="211455" h="225425">
                <a:moveTo>
                  <a:pt x="18689" y="77130"/>
                </a:moveTo>
                <a:lnTo>
                  <a:pt x="18328" y="77130"/>
                </a:lnTo>
                <a:lnTo>
                  <a:pt x="19055" y="77861"/>
                </a:lnTo>
                <a:lnTo>
                  <a:pt x="18689" y="77130"/>
                </a:lnTo>
                <a:close/>
              </a:path>
              <a:path w="211455" h="225425">
                <a:moveTo>
                  <a:pt x="12820" y="65402"/>
                </a:moveTo>
                <a:lnTo>
                  <a:pt x="13543" y="68379"/>
                </a:lnTo>
                <a:lnTo>
                  <a:pt x="13543" y="66846"/>
                </a:lnTo>
                <a:lnTo>
                  <a:pt x="12820" y="65402"/>
                </a:lnTo>
                <a:close/>
              </a:path>
              <a:path w="211455" h="225425">
                <a:moveTo>
                  <a:pt x="13543" y="66846"/>
                </a:moveTo>
                <a:lnTo>
                  <a:pt x="13543" y="68379"/>
                </a:lnTo>
                <a:lnTo>
                  <a:pt x="14310" y="68379"/>
                </a:lnTo>
                <a:lnTo>
                  <a:pt x="13543" y="66846"/>
                </a:lnTo>
                <a:close/>
              </a:path>
              <a:path w="211455" h="225425">
                <a:moveTo>
                  <a:pt x="13543" y="65402"/>
                </a:moveTo>
                <a:lnTo>
                  <a:pt x="12820" y="65402"/>
                </a:lnTo>
                <a:lnTo>
                  <a:pt x="13543" y="66846"/>
                </a:lnTo>
                <a:lnTo>
                  <a:pt x="13543" y="65402"/>
                </a:lnTo>
                <a:close/>
              </a:path>
              <a:path w="211455" h="225425">
                <a:moveTo>
                  <a:pt x="13543" y="34550"/>
                </a:moveTo>
                <a:lnTo>
                  <a:pt x="12820" y="37617"/>
                </a:lnTo>
                <a:lnTo>
                  <a:pt x="13543" y="36164"/>
                </a:lnTo>
                <a:lnTo>
                  <a:pt x="13543" y="34550"/>
                </a:lnTo>
                <a:close/>
              </a:path>
              <a:path w="211455" h="225425">
                <a:moveTo>
                  <a:pt x="13543" y="36164"/>
                </a:moveTo>
                <a:lnTo>
                  <a:pt x="12820" y="37617"/>
                </a:lnTo>
                <a:lnTo>
                  <a:pt x="13543" y="37617"/>
                </a:lnTo>
                <a:lnTo>
                  <a:pt x="13543" y="36164"/>
                </a:lnTo>
                <a:close/>
              </a:path>
              <a:path w="211455" h="225425">
                <a:moveTo>
                  <a:pt x="14345" y="34550"/>
                </a:moveTo>
                <a:lnTo>
                  <a:pt x="13543" y="34550"/>
                </a:lnTo>
                <a:lnTo>
                  <a:pt x="13543" y="36164"/>
                </a:lnTo>
                <a:lnTo>
                  <a:pt x="14345" y="34550"/>
                </a:lnTo>
                <a:close/>
              </a:path>
              <a:path w="211455" h="225425">
                <a:moveTo>
                  <a:pt x="19592" y="23996"/>
                </a:moveTo>
                <a:lnTo>
                  <a:pt x="18328" y="25800"/>
                </a:lnTo>
                <a:lnTo>
                  <a:pt x="19057" y="25071"/>
                </a:lnTo>
                <a:lnTo>
                  <a:pt x="19592" y="23996"/>
                </a:lnTo>
                <a:close/>
              </a:path>
              <a:path w="211455" h="225425">
                <a:moveTo>
                  <a:pt x="19057" y="25071"/>
                </a:moveTo>
                <a:lnTo>
                  <a:pt x="18328" y="25800"/>
                </a:lnTo>
                <a:lnTo>
                  <a:pt x="18695" y="25800"/>
                </a:lnTo>
                <a:lnTo>
                  <a:pt x="19057" y="25071"/>
                </a:lnTo>
                <a:close/>
              </a:path>
              <a:path w="211455" h="225425">
                <a:moveTo>
                  <a:pt x="20134" y="23996"/>
                </a:moveTo>
                <a:lnTo>
                  <a:pt x="19592" y="23996"/>
                </a:lnTo>
                <a:lnTo>
                  <a:pt x="19057" y="25071"/>
                </a:lnTo>
                <a:lnTo>
                  <a:pt x="20134" y="239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1" name="object 35"/>
          <p:cNvSpPr>
            <a:spLocks/>
          </p:cNvSpPr>
          <p:nvPr/>
        </p:nvSpPr>
        <p:spPr bwMode="auto">
          <a:xfrm>
            <a:off x="2922588" y="2089150"/>
            <a:ext cx="231775" cy="158750"/>
          </a:xfrm>
          <a:custGeom>
            <a:avLst/>
            <a:gdLst>
              <a:gd name="T0" fmla="*/ 8237 w 232410"/>
              <a:gd name="T1" fmla="*/ 0 h 158114"/>
              <a:gd name="T2" fmla="*/ 4120 w 232410"/>
              <a:gd name="T3" fmla="*/ 914 h 158114"/>
              <a:gd name="T4" fmla="*/ 2058 w 232410"/>
              <a:gd name="T5" fmla="*/ 4017 h 158114"/>
              <a:gd name="T6" fmla="*/ 0 w 232410"/>
              <a:gd name="T7" fmla="*/ 7213 h 158114"/>
              <a:gd name="T8" fmla="*/ 896 w 232410"/>
              <a:gd name="T9" fmla="*/ 11413 h 158114"/>
              <a:gd name="T10" fmla="*/ 222171 w 232410"/>
              <a:gd name="T11" fmla="*/ 159507 h 158114"/>
              <a:gd name="T12" fmla="*/ 226380 w 232410"/>
              <a:gd name="T13" fmla="*/ 158686 h 158114"/>
              <a:gd name="T14" fmla="*/ 228350 w 232410"/>
              <a:gd name="T15" fmla="*/ 155490 h 158114"/>
              <a:gd name="T16" fmla="*/ 230410 w 232410"/>
              <a:gd name="T17" fmla="*/ 152294 h 158114"/>
              <a:gd name="T18" fmla="*/ 229603 w 232410"/>
              <a:gd name="T19" fmla="*/ 148095 h 158114"/>
              <a:gd name="T20" fmla="*/ 8237 w 232410"/>
              <a:gd name="T21" fmla="*/ 0 h 158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2410" h="158114">
                <a:moveTo>
                  <a:pt x="8306" y="0"/>
                </a:moveTo>
                <a:lnTo>
                  <a:pt x="4153" y="902"/>
                </a:lnTo>
                <a:lnTo>
                  <a:pt x="2076" y="3969"/>
                </a:lnTo>
                <a:lnTo>
                  <a:pt x="0" y="7126"/>
                </a:lnTo>
                <a:lnTo>
                  <a:pt x="902" y="11276"/>
                </a:lnTo>
                <a:lnTo>
                  <a:pt x="224002" y="157598"/>
                </a:lnTo>
                <a:lnTo>
                  <a:pt x="228246" y="156786"/>
                </a:lnTo>
                <a:lnTo>
                  <a:pt x="230232" y="153629"/>
                </a:lnTo>
                <a:lnTo>
                  <a:pt x="232309" y="150471"/>
                </a:lnTo>
                <a:lnTo>
                  <a:pt x="231496" y="146322"/>
                </a:lnTo>
                <a:lnTo>
                  <a:pt x="83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2" name="object 36"/>
          <p:cNvSpPr>
            <a:spLocks/>
          </p:cNvSpPr>
          <p:nvPr/>
        </p:nvSpPr>
        <p:spPr bwMode="auto">
          <a:xfrm>
            <a:off x="2887663" y="2130425"/>
            <a:ext cx="233362" cy="157163"/>
          </a:xfrm>
          <a:custGeom>
            <a:avLst/>
            <a:gdLst>
              <a:gd name="T0" fmla="*/ 8408 w 232410"/>
              <a:gd name="T1" fmla="*/ 0 h 158114"/>
              <a:gd name="T2" fmla="*/ 4204 w 232410"/>
              <a:gd name="T3" fmla="*/ 887 h 158114"/>
              <a:gd name="T4" fmla="*/ 2103 w 232410"/>
              <a:gd name="T5" fmla="*/ 3987 h 158114"/>
              <a:gd name="T6" fmla="*/ 0 w 232410"/>
              <a:gd name="T7" fmla="*/ 6998 h 158114"/>
              <a:gd name="T8" fmla="*/ 914 w 232410"/>
              <a:gd name="T9" fmla="*/ 11162 h 158114"/>
              <a:gd name="T10" fmla="*/ 226766 w 232410"/>
              <a:gd name="T11" fmla="*/ 154860 h 158114"/>
              <a:gd name="T12" fmla="*/ 230970 w 232410"/>
              <a:gd name="T13" fmla="*/ 153974 h 158114"/>
              <a:gd name="T14" fmla="*/ 233073 w 232410"/>
              <a:gd name="T15" fmla="*/ 150962 h 158114"/>
              <a:gd name="T16" fmla="*/ 235175 w 232410"/>
              <a:gd name="T17" fmla="*/ 147861 h 158114"/>
              <a:gd name="T18" fmla="*/ 234262 w 232410"/>
              <a:gd name="T19" fmla="*/ 143697 h 158114"/>
              <a:gd name="T20" fmla="*/ 8408 w 232410"/>
              <a:gd name="T21" fmla="*/ 0 h 158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2410" h="158114">
                <a:moveTo>
                  <a:pt x="8306" y="0"/>
                </a:moveTo>
                <a:lnTo>
                  <a:pt x="4153" y="902"/>
                </a:lnTo>
                <a:lnTo>
                  <a:pt x="2076" y="4059"/>
                </a:lnTo>
                <a:lnTo>
                  <a:pt x="0" y="7126"/>
                </a:lnTo>
                <a:lnTo>
                  <a:pt x="902" y="11366"/>
                </a:lnTo>
                <a:lnTo>
                  <a:pt x="224002" y="157688"/>
                </a:lnTo>
                <a:lnTo>
                  <a:pt x="228155" y="156786"/>
                </a:lnTo>
                <a:lnTo>
                  <a:pt x="230232" y="153719"/>
                </a:lnTo>
                <a:lnTo>
                  <a:pt x="232309" y="150562"/>
                </a:lnTo>
                <a:lnTo>
                  <a:pt x="231406" y="146322"/>
                </a:lnTo>
                <a:lnTo>
                  <a:pt x="830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3" name="object 37"/>
          <p:cNvSpPr>
            <a:spLocks/>
          </p:cNvSpPr>
          <p:nvPr/>
        </p:nvSpPr>
        <p:spPr bwMode="auto">
          <a:xfrm>
            <a:off x="2590800" y="4357688"/>
            <a:ext cx="292100" cy="293687"/>
          </a:xfrm>
          <a:custGeom>
            <a:avLst/>
            <a:gdLst>
              <a:gd name="T0" fmla="*/ 285518 w 292735"/>
              <a:gd name="T1" fmla="*/ 0 h 292735"/>
              <a:gd name="T2" fmla="*/ 281301 w 292735"/>
              <a:gd name="T3" fmla="*/ 0 h 292735"/>
              <a:gd name="T4" fmla="*/ 0 w 292735"/>
              <a:gd name="T5" fmla="*/ 285760 h 292735"/>
              <a:gd name="T6" fmla="*/ 0 w 292735"/>
              <a:gd name="T7" fmla="*/ 290132 h 292735"/>
              <a:gd name="T8" fmla="*/ 2600 w 292735"/>
              <a:gd name="T9" fmla="*/ 292775 h 292735"/>
              <a:gd name="T10" fmla="*/ 5290 w 292735"/>
              <a:gd name="T11" fmla="*/ 295418 h 292735"/>
              <a:gd name="T12" fmla="*/ 9507 w 292735"/>
              <a:gd name="T13" fmla="*/ 295418 h 292735"/>
              <a:gd name="T14" fmla="*/ 290810 w 292735"/>
              <a:gd name="T15" fmla="*/ 9746 h 292735"/>
              <a:gd name="T16" fmla="*/ 290810 w 292735"/>
              <a:gd name="T17" fmla="*/ 5373 h 292735"/>
              <a:gd name="T18" fmla="*/ 285518 w 292735"/>
              <a:gd name="T19" fmla="*/ 0 h 2927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735" h="292735">
                <a:moveTo>
                  <a:pt x="287384" y="0"/>
                </a:moveTo>
                <a:lnTo>
                  <a:pt x="283140" y="0"/>
                </a:lnTo>
                <a:lnTo>
                  <a:pt x="0" y="282991"/>
                </a:lnTo>
                <a:lnTo>
                  <a:pt x="0" y="287321"/>
                </a:lnTo>
                <a:lnTo>
                  <a:pt x="2618" y="289937"/>
                </a:lnTo>
                <a:lnTo>
                  <a:pt x="5326" y="292554"/>
                </a:lnTo>
                <a:lnTo>
                  <a:pt x="9570" y="292554"/>
                </a:lnTo>
                <a:lnTo>
                  <a:pt x="292711" y="9652"/>
                </a:lnTo>
                <a:lnTo>
                  <a:pt x="292711" y="5322"/>
                </a:lnTo>
                <a:lnTo>
                  <a:pt x="28738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4" name="object 38"/>
          <p:cNvSpPr>
            <a:spLocks/>
          </p:cNvSpPr>
          <p:nvPr/>
        </p:nvSpPr>
        <p:spPr bwMode="auto">
          <a:xfrm>
            <a:off x="2874963" y="4222750"/>
            <a:ext cx="252412" cy="177800"/>
          </a:xfrm>
          <a:custGeom>
            <a:avLst/>
            <a:gdLst>
              <a:gd name="T0" fmla="*/ 71049 w 252094"/>
              <a:gd name="T1" fmla="*/ 167792 h 178435"/>
              <a:gd name="T2" fmla="*/ 45224 w 252094"/>
              <a:gd name="T3" fmla="*/ 167435 h 178435"/>
              <a:gd name="T4" fmla="*/ 70871 w 252094"/>
              <a:gd name="T5" fmla="*/ 167792 h 178435"/>
              <a:gd name="T6" fmla="*/ 71406 w 252094"/>
              <a:gd name="T7" fmla="*/ 167617 h 178435"/>
              <a:gd name="T8" fmla="*/ 71406 w 252094"/>
              <a:gd name="T9" fmla="*/ 167617 h 178435"/>
              <a:gd name="T10" fmla="*/ 45224 w 252094"/>
              <a:gd name="T11" fmla="*/ 167435 h 178435"/>
              <a:gd name="T12" fmla="*/ 75785 w 252094"/>
              <a:gd name="T13" fmla="*/ 166184 h 178435"/>
              <a:gd name="T14" fmla="*/ 45224 w 252094"/>
              <a:gd name="T15" fmla="*/ 167435 h 178435"/>
              <a:gd name="T16" fmla="*/ 5347 w 252094"/>
              <a:gd name="T17" fmla="*/ 127271 h 178435"/>
              <a:gd name="T18" fmla="*/ 0 w 252094"/>
              <a:gd name="T19" fmla="*/ 136822 h 178435"/>
              <a:gd name="T20" fmla="*/ 44318 w 252094"/>
              <a:gd name="T21" fmla="*/ 166988 h 178435"/>
              <a:gd name="T22" fmla="*/ 84251 w 252094"/>
              <a:gd name="T23" fmla="*/ 163418 h 178435"/>
              <a:gd name="T24" fmla="*/ 56441 w 252094"/>
              <a:gd name="T25" fmla="*/ 160007 h 178435"/>
              <a:gd name="T26" fmla="*/ 25921 w 252094"/>
              <a:gd name="T27" fmla="*/ 143336 h 178435"/>
              <a:gd name="T28" fmla="*/ 9606 w 252094"/>
              <a:gd name="T29" fmla="*/ 127271 h 178435"/>
              <a:gd name="T30" fmla="*/ 59904 w 252094"/>
              <a:gd name="T31" fmla="*/ 163418 h 178435"/>
              <a:gd name="T32" fmla="*/ 66068 w 252094"/>
              <a:gd name="T33" fmla="*/ 155296 h 178435"/>
              <a:gd name="T34" fmla="*/ 84251 w 252094"/>
              <a:gd name="T35" fmla="*/ 163418 h 178435"/>
              <a:gd name="T36" fmla="*/ 85372 w 252094"/>
              <a:gd name="T37" fmla="*/ 149227 h 178435"/>
              <a:gd name="T38" fmla="*/ 86177 w 252094"/>
              <a:gd name="T39" fmla="*/ 148695 h 178435"/>
              <a:gd name="T40" fmla="*/ 111028 w 252094"/>
              <a:gd name="T41" fmla="*/ 148424 h 178435"/>
              <a:gd name="T42" fmla="*/ 109806 w 252094"/>
              <a:gd name="T43" fmla="*/ 149227 h 178435"/>
              <a:gd name="T44" fmla="*/ 86177 w 252094"/>
              <a:gd name="T45" fmla="*/ 148695 h 178435"/>
              <a:gd name="T46" fmla="*/ 114284 w 252094"/>
              <a:gd name="T47" fmla="*/ 146283 h 178435"/>
              <a:gd name="T48" fmla="*/ 104761 w 252094"/>
              <a:gd name="T49" fmla="*/ 136414 h 178435"/>
              <a:gd name="T50" fmla="*/ 25195 w 252094"/>
              <a:gd name="T51" fmla="*/ 142624 h 178435"/>
              <a:gd name="T52" fmla="*/ 25921 w 252094"/>
              <a:gd name="T53" fmla="*/ 143336 h 178435"/>
              <a:gd name="T54" fmla="*/ 24651 w 252094"/>
              <a:gd name="T55" fmla="*/ 142088 h 178435"/>
              <a:gd name="T56" fmla="*/ 24651 w 252094"/>
              <a:gd name="T57" fmla="*/ 142088 h 178435"/>
              <a:gd name="T58" fmla="*/ 104042 w 252094"/>
              <a:gd name="T59" fmla="*/ 137357 h 178435"/>
              <a:gd name="T60" fmla="*/ 105764 w 252094"/>
              <a:gd name="T61" fmla="*/ 135750 h 178435"/>
              <a:gd name="T62" fmla="*/ 122321 w 252094"/>
              <a:gd name="T63" fmla="*/ 135750 h 178435"/>
              <a:gd name="T64" fmla="*/ 159144 w 252094"/>
              <a:gd name="T65" fmla="*/ 83004 h 178435"/>
              <a:gd name="T66" fmla="*/ 105764 w 252094"/>
              <a:gd name="T67" fmla="*/ 135750 h 178435"/>
              <a:gd name="T68" fmla="*/ 134132 w 252094"/>
              <a:gd name="T69" fmla="*/ 119775 h 178435"/>
              <a:gd name="T70" fmla="*/ 168479 w 252094"/>
              <a:gd name="T71" fmla="*/ 92732 h 178435"/>
              <a:gd name="T72" fmla="*/ 134132 w 252094"/>
              <a:gd name="T73" fmla="*/ 119775 h 178435"/>
              <a:gd name="T74" fmla="*/ 135091 w 252094"/>
              <a:gd name="T75" fmla="*/ 119018 h 178435"/>
              <a:gd name="T76" fmla="*/ 135091 w 252094"/>
              <a:gd name="T77" fmla="*/ 119018 h 178435"/>
              <a:gd name="T78" fmla="*/ 135091 w 252094"/>
              <a:gd name="T79" fmla="*/ 119018 h 178435"/>
              <a:gd name="T80" fmla="*/ 159689 w 252094"/>
              <a:gd name="T81" fmla="*/ 82557 h 178435"/>
              <a:gd name="T82" fmla="*/ 247689 w 252094"/>
              <a:gd name="T83" fmla="*/ 0 h 178435"/>
              <a:gd name="T84" fmla="*/ 159237 w 252094"/>
              <a:gd name="T85" fmla="*/ 82912 h 178435"/>
              <a:gd name="T86" fmla="*/ 253036 w 252094"/>
              <a:gd name="T87" fmla="*/ 9460 h 178435"/>
              <a:gd name="T88" fmla="*/ 247689 w 252094"/>
              <a:gd name="T89" fmla="*/ 0 h 1784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52094" h="178435">
                <a:moveTo>
                  <a:pt x="44150" y="168784"/>
                </a:moveTo>
                <a:lnTo>
                  <a:pt x="53540" y="178166"/>
                </a:lnTo>
                <a:lnTo>
                  <a:pt x="70781" y="169596"/>
                </a:lnTo>
                <a:lnTo>
                  <a:pt x="70604" y="169596"/>
                </a:lnTo>
                <a:lnTo>
                  <a:pt x="71507" y="169235"/>
                </a:lnTo>
                <a:lnTo>
                  <a:pt x="45053" y="169235"/>
                </a:lnTo>
                <a:lnTo>
                  <a:pt x="44150" y="168784"/>
                </a:lnTo>
                <a:close/>
              </a:path>
              <a:path w="252094" h="178435">
                <a:moveTo>
                  <a:pt x="71507" y="169235"/>
                </a:moveTo>
                <a:lnTo>
                  <a:pt x="70604" y="169596"/>
                </a:lnTo>
                <a:lnTo>
                  <a:pt x="71136" y="169420"/>
                </a:lnTo>
                <a:lnTo>
                  <a:pt x="71507" y="169235"/>
                </a:lnTo>
                <a:close/>
              </a:path>
              <a:path w="252094" h="178435">
                <a:moveTo>
                  <a:pt x="71136" y="169420"/>
                </a:moveTo>
                <a:lnTo>
                  <a:pt x="70604" y="169596"/>
                </a:lnTo>
                <a:lnTo>
                  <a:pt x="70781" y="169596"/>
                </a:lnTo>
                <a:lnTo>
                  <a:pt x="71136" y="169420"/>
                </a:lnTo>
                <a:close/>
              </a:path>
              <a:path w="252094" h="178435">
                <a:moveTo>
                  <a:pt x="75500" y="167972"/>
                </a:moveTo>
                <a:lnTo>
                  <a:pt x="43337" y="167972"/>
                </a:lnTo>
                <a:lnTo>
                  <a:pt x="45053" y="169235"/>
                </a:lnTo>
                <a:lnTo>
                  <a:pt x="71507" y="169235"/>
                </a:lnTo>
                <a:lnTo>
                  <a:pt x="71136" y="169420"/>
                </a:lnTo>
                <a:lnTo>
                  <a:pt x="75500" y="167972"/>
                </a:lnTo>
                <a:close/>
              </a:path>
              <a:path w="252094" h="178435">
                <a:moveTo>
                  <a:pt x="43337" y="167972"/>
                </a:moveTo>
                <a:lnTo>
                  <a:pt x="44150" y="168784"/>
                </a:lnTo>
                <a:lnTo>
                  <a:pt x="45053" y="169235"/>
                </a:lnTo>
                <a:lnTo>
                  <a:pt x="43337" y="167972"/>
                </a:lnTo>
                <a:close/>
              </a:path>
              <a:path w="252094" h="178435">
                <a:moveTo>
                  <a:pt x="9570" y="128640"/>
                </a:moveTo>
                <a:lnTo>
                  <a:pt x="5326" y="128640"/>
                </a:lnTo>
                <a:lnTo>
                  <a:pt x="2708" y="131347"/>
                </a:lnTo>
                <a:lnTo>
                  <a:pt x="0" y="133963"/>
                </a:lnTo>
                <a:lnTo>
                  <a:pt x="0" y="138293"/>
                </a:lnTo>
                <a:lnTo>
                  <a:pt x="2708" y="140909"/>
                </a:lnTo>
                <a:lnTo>
                  <a:pt x="16973" y="155253"/>
                </a:lnTo>
                <a:lnTo>
                  <a:pt x="44150" y="168784"/>
                </a:lnTo>
                <a:lnTo>
                  <a:pt x="43337" y="167972"/>
                </a:lnTo>
                <a:lnTo>
                  <a:pt x="75500" y="167972"/>
                </a:lnTo>
                <a:lnTo>
                  <a:pt x="83933" y="165176"/>
                </a:lnTo>
                <a:lnTo>
                  <a:pt x="59679" y="165176"/>
                </a:lnTo>
                <a:lnTo>
                  <a:pt x="51824" y="163913"/>
                </a:lnTo>
                <a:lnTo>
                  <a:pt x="56228" y="161727"/>
                </a:lnTo>
                <a:lnTo>
                  <a:pt x="52095" y="157598"/>
                </a:lnTo>
                <a:lnTo>
                  <a:pt x="26544" y="144878"/>
                </a:lnTo>
                <a:lnTo>
                  <a:pt x="25822" y="144878"/>
                </a:lnTo>
                <a:lnTo>
                  <a:pt x="24016" y="143615"/>
                </a:lnTo>
                <a:lnTo>
                  <a:pt x="24558" y="143615"/>
                </a:lnTo>
                <a:lnTo>
                  <a:pt x="9570" y="128640"/>
                </a:lnTo>
                <a:close/>
              </a:path>
              <a:path w="252094" h="178435">
                <a:moveTo>
                  <a:pt x="56228" y="161727"/>
                </a:moveTo>
                <a:lnTo>
                  <a:pt x="51824" y="163913"/>
                </a:lnTo>
                <a:lnTo>
                  <a:pt x="59679" y="165176"/>
                </a:lnTo>
                <a:lnTo>
                  <a:pt x="56228" y="161727"/>
                </a:lnTo>
                <a:close/>
              </a:path>
              <a:path w="252094" h="178435">
                <a:moveTo>
                  <a:pt x="85852" y="150294"/>
                </a:moveTo>
                <a:lnTo>
                  <a:pt x="65819" y="156967"/>
                </a:lnTo>
                <a:lnTo>
                  <a:pt x="56228" y="161727"/>
                </a:lnTo>
                <a:lnTo>
                  <a:pt x="59679" y="165176"/>
                </a:lnTo>
                <a:lnTo>
                  <a:pt x="83933" y="165176"/>
                </a:lnTo>
                <a:lnTo>
                  <a:pt x="91822" y="162560"/>
                </a:lnTo>
                <a:lnTo>
                  <a:pt x="109392" y="150832"/>
                </a:lnTo>
                <a:lnTo>
                  <a:pt x="85050" y="150832"/>
                </a:lnTo>
                <a:lnTo>
                  <a:pt x="85852" y="150294"/>
                </a:lnTo>
                <a:close/>
              </a:path>
              <a:path w="252094" h="178435">
                <a:moveTo>
                  <a:pt x="86675" y="150020"/>
                </a:moveTo>
                <a:lnTo>
                  <a:pt x="85852" y="150294"/>
                </a:lnTo>
                <a:lnTo>
                  <a:pt x="85050" y="150832"/>
                </a:lnTo>
                <a:lnTo>
                  <a:pt x="86675" y="150020"/>
                </a:lnTo>
                <a:close/>
              </a:path>
              <a:path w="252094" h="178435">
                <a:moveTo>
                  <a:pt x="110608" y="150020"/>
                </a:moveTo>
                <a:lnTo>
                  <a:pt x="86675" y="150020"/>
                </a:lnTo>
                <a:lnTo>
                  <a:pt x="85050" y="150832"/>
                </a:lnTo>
                <a:lnTo>
                  <a:pt x="109392" y="150832"/>
                </a:lnTo>
                <a:lnTo>
                  <a:pt x="110608" y="150020"/>
                </a:lnTo>
                <a:close/>
              </a:path>
              <a:path w="252094" h="178435">
                <a:moveTo>
                  <a:pt x="104365" y="137881"/>
                </a:moveTo>
                <a:lnTo>
                  <a:pt x="85852" y="150294"/>
                </a:lnTo>
                <a:lnTo>
                  <a:pt x="86675" y="150020"/>
                </a:lnTo>
                <a:lnTo>
                  <a:pt x="110608" y="150020"/>
                </a:lnTo>
                <a:lnTo>
                  <a:pt x="113852" y="147855"/>
                </a:lnTo>
                <a:lnTo>
                  <a:pt x="120638" y="138834"/>
                </a:lnTo>
                <a:lnTo>
                  <a:pt x="103649" y="138834"/>
                </a:lnTo>
                <a:lnTo>
                  <a:pt x="104365" y="137881"/>
                </a:lnTo>
                <a:close/>
              </a:path>
              <a:path w="252094" h="178435">
                <a:moveTo>
                  <a:pt x="24016" y="143615"/>
                </a:moveTo>
                <a:lnTo>
                  <a:pt x="25822" y="144878"/>
                </a:lnTo>
                <a:lnTo>
                  <a:pt x="25099" y="144157"/>
                </a:lnTo>
                <a:lnTo>
                  <a:pt x="24016" y="143615"/>
                </a:lnTo>
                <a:close/>
              </a:path>
              <a:path w="252094" h="178435">
                <a:moveTo>
                  <a:pt x="25099" y="144157"/>
                </a:moveTo>
                <a:lnTo>
                  <a:pt x="25822" y="144878"/>
                </a:lnTo>
                <a:lnTo>
                  <a:pt x="26544" y="144878"/>
                </a:lnTo>
                <a:lnTo>
                  <a:pt x="25099" y="144157"/>
                </a:lnTo>
                <a:close/>
              </a:path>
              <a:path w="252094" h="178435">
                <a:moveTo>
                  <a:pt x="24558" y="143615"/>
                </a:moveTo>
                <a:lnTo>
                  <a:pt x="24016" y="143615"/>
                </a:lnTo>
                <a:lnTo>
                  <a:pt x="25099" y="144157"/>
                </a:lnTo>
                <a:lnTo>
                  <a:pt x="24558" y="143615"/>
                </a:lnTo>
                <a:close/>
              </a:path>
              <a:path w="252094" h="178435">
                <a:moveTo>
                  <a:pt x="105365" y="137210"/>
                </a:moveTo>
                <a:lnTo>
                  <a:pt x="104365" y="137881"/>
                </a:lnTo>
                <a:lnTo>
                  <a:pt x="103649" y="138834"/>
                </a:lnTo>
                <a:lnTo>
                  <a:pt x="105365" y="137210"/>
                </a:lnTo>
                <a:close/>
              </a:path>
              <a:path w="252094" h="178435">
                <a:moveTo>
                  <a:pt x="121859" y="137210"/>
                </a:moveTo>
                <a:lnTo>
                  <a:pt x="105365" y="137210"/>
                </a:lnTo>
                <a:lnTo>
                  <a:pt x="103649" y="138834"/>
                </a:lnTo>
                <a:lnTo>
                  <a:pt x="120638" y="138834"/>
                </a:lnTo>
                <a:lnTo>
                  <a:pt x="121859" y="137210"/>
                </a:lnTo>
                <a:close/>
              </a:path>
              <a:path w="252094" h="178435">
                <a:moveTo>
                  <a:pt x="178136" y="83445"/>
                </a:moveTo>
                <a:lnTo>
                  <a:pt x="159086" y="83445"/>
                </a:lnTo>
                <a:lnTo>
                  <a:pt x="158544" y="83896"/>
                </a:lnTo>
                <a:lnTo>
                  <a:pt x="124506" y="111049"/>
                </a:lnTo>
                <a:lnTo>
                  <a:pt x="104365" y="137881"/>
                </a:lnTo>
                <a:lnTo>
                  <a:pt x="105365" y="137210"/>
                </a:lnTo>
                <a:lnTo>
                  <a:pt x="121859" y="137210"/>
                </a:lnTo>
                <a:lnTo>
                  <a:pt x="134006" y="121063"/>
                </a:lnTo>
                <a:lnTo>
                  <a:pt x="133625" y="121063"/>
                </a:lnTo>
                <a:lnTo>
                  <a:pt x="134889" y="119890"/>
                </a:lnTo>
                <a:lnTo>
                  <a:pt x="135093" y="119890"/>
                </a:lnTo>
                <a:lnTo>
                  <a:pt x="167843" y="93729"/>
                </a:lnTo>
                <a:lnTo>
                  <a:pt x="178136" y="83445"/>
                </a:lnTo>
                <a:close/>
              </a:path>
              <a:path w="252094" h="178435">
                <a:moveTo>
                  <a:pt x="134889" y="119890"/>
                </a:moveTo>
                <a:lnTo>
                  <a:pt x="133625" y="121063"/>
                </a:lnTo>
                <a:lnTo>
                  <a:pt x="134581" y="120298"/>
                </a:lnTo>
                <a:lnTo>
                  <a:pt x="134889" y="119890"/>
                </a:lnTo>
                <a:close/>
              </a:path>
              <a:path w="252094" h="178435">
                <a:moveTo>
                  <a:pt x="134581" y="120298"/>
                </a:moveTo>
                <a:lnTo>
                  <a:pt x="133625" y="121063"/>
                </a:lnTo>
                <a:lnTo>
                  <a:pt x="134006" y="121063"/>
                </a:lnTo>
                <a:lnTo>
                  <a:pt x="134581" y="120298"/>
                </a:lnTo>
                <a:close/>
              </a:path>
              <a:path w="252094" h="178435">
                <a:moveTo>
                  <a:pt x="135093" y="119890"/>
                </a:moveTo>
                <a:lnTo>
                  <a:pt x="134889" y="119890"/>
                </a:lnTo>
                <a:lnTo>
                  <a:pt x="134581" y="120298"/>
                </a:lnTo>
                <a:lnTo>
                  <a:pt x="135093" y="119890"/>
                </a:lnTo>
                <a:close/>
              </a:path>
              <a:path w="252094" h="178435">
                <a:moveTo>
                  <a:pt x="158636" y="83803"/>
                </a:moveTo>
                <a:close/>
              </a:path>
              <a:path w="252094" h="178435">
                <a:moveTo>
                  <a:pt x="159086" y="83445"/>
                </a:moveTo>
                <a:lnTo>
                  <a:pt x="158636" y="83803"/>
                </a:lnTo>
                <a:lnTo>
                  <a:pt x="159086" y="83445"/>
                </a:lnTo>
                <a:close/>
              </a:path>
              <a:path w="252094" h="178435">
                <a:moveTo>
                  <a:pt x="246754" y="0"/>
                </a:moveTo>
                <a:lnTo>
                  <a:pt x="242511" y="0"/>
                </a:lnTo>
                <a:lnTo>
                  <a:pt x="239802" y="2616"/>
                </a:lnTo>
                <a:lnTo>
                  <a:pt x="158636" y="83803"/>
                </a:lnTo>
                <a:lnTo>
                  <a:pt x="159086" y="83445"/>
                </a:lnTo>
                <a:lnTo>
                  <a:pt x="178136" y="83445"/>
                </a:lnTo>
                <a:lnTo>
                  <a:pt x="252081" y="9562"/>
                </a:lnTo>
                <a:lnTo>
                  <a:pt x="252081" y="5322"/>
                </a:lnTo>
                <a:lnTo>
                  <a:pt x="249463" y="2616"/>
                </a:lnTo>
                <a:lnTo>
                  <a:pt x="24675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5" name="object 39"/>
          <p:cNvSpPr>
            <a:spLocks/>
          </p:cNvSpPr>
          <p:nvPr/>
        </p:nvSpPr>
        <p:spPr bwMode="auto">
          <a:xfrm>
            <a:off x="2840038" y="4114800"/>
            <a:ext cx="177800" cy="252413"/>
          </a:xfrm>
          <a:custGeom>
            <a:avLst/>
            <a:gdLst>
              <a:gd name="T0" fmla="*/ 39572 w 178435"/>
              <a:gd name="T1" fmla="*/ 252823 h 252095"/>
              <a:gd name="T2" fmla="*/ 49040 w 178435"/>
              <a:gd name="T3" fmla="*/ 247571 h 252095"/>
              <a:gd name="T4" fmla="*/ 34301 w 178435"/>
              <a:gd name="T5" fmla="*/ 228735 h 252095"/>
              <a:gd name="T6" fmla="*/ 31470 w 178435"/>
              <a:gd name="T7" fmla="*/ 223031 h 252095"/>
              <a:gd name="T8" fmla="*/ 33051 w 178435"/>
              <a:gd name="T9" fmla="*/ 227015 h 252095"/>
              <a:gd name="T10" fmla="*/ 33051 w 178435"/>
              <a:gd name="T11" fmla="*/ 227015 h 252095"/>
              <a:gd name="T12" fmla="*/ 34747 w 178435"/>
              <a:gd name="T13" fmla="*/ 228735 h 252095"/>
              <a:gd name="T14" fmla="*/ 33051 w 178435"/>
              <a:gd name="T15" fmla="*/ 227015 h 252095"/>
              <a:gd name="T16" fmla="*/ 15541 w 178435"/>
              <a:gd name="T17" fmla="*/ 221220 h 252095"/>
              <a:gd name="T18" fmla="*/ 15541 w 178435"/>
              <a:gd name="T19" fmla="*/ 221220 h 252095"/>
              <a:gd name="T20" fmla="*/ 16793 w 178435"/>
              <a:gd name="T21" fmla="*/ 223031 h 252095"/>
              <a:gd name="T22" fmla="*/ 8129 w 178435"/>
              <a:gd name="T23" fmla="*/ 188168 h 252095"/>
              <a:gd name="T24" fmla="*/ 16076 w 178435"/>
              <a:gd name="T25" fmla="*/ 222296 h 252095"/>
              <a:gd name="T26" fmla="*/ 27066 w 178435"/>
              <a:gd name="T27" fmla="*/ 214156 h 252095"/>
              <a:gd name="T28" fmla="*/ 19562 w 178435"/>
              <a:gd name="T29" fmla="*/ 206551 h 252095"/>
              <a:gd name="T30" fmla="*/ 12863 w 178435"/>
              <a:gd name="T31" fmla="*/ 202566 h 252095"/>
              <a:gd name="T32" fmla="*/ 21528 w 178435"/>
              <a:gd name="T33" fmla="*/ 193783 h 252095"/>
              <a:gd name="T34" fmla="*/ 8129 w 178435"/>
              <a:gd name="T35" fmla="*/ 188168 h 252095"/>
              <a:gd name="T36" fmla="*/ 20443 w 178435"/>
              <a:gd name="T37" fmla="*/ 207444 h 252095"/>
              <a:gd name="T38" fmla="*/ 20902 w 178435"/>
              <a:gd name="T39" fmla="*/ 208362 h 252095"/>
              <a:gd name="T40" fmla="*/ 19997 w 178435"/>
              <a:gd name="T41" fmla="*/ 206551 h 252095"/>
              <a:gd name="T42" fmla="*/ 19997 w 178435"/>
              <a:gd name="T43" fmla="*/ 206551 h 252095"/>
              <a:gd name="T44" fmla="*/ 16276 w 178435"/>
              <a:gd name="T45" fmla="*/ 199106 h 252095"/>
              <a:gd name="T46" fmla="*/ 12863 w 178435"/>
              <a:gd name="T47" fmla="*/ 202566 h 252095"/>
              <a:gd name="T48" fmla="*/ 20545 w 178435"/>
              <a:gd name="T49" fmla="*/ 194778 h 252095"/>
              <a:gd name="T50" fmla="*/ 20545 w 178435"/>
              <a:gd name="T51" fmla="*/ 194778 h 252095"/>
              <a:gd name="T52" fmla="*/ 8129 w 178435"/>
              <a:gd name="T53" fmla="*/ 190975 h 252095"/>
              <a:gd name="T54" fmla="*/ 10094 w 178435"/>
              <a:gd name="T55" fmla="*/ 186176 h 252095"/>
              <a:gd name="T56" fmla="*/ 21528 w 178435"/>
              <a:gd name="T57" fmla="*/ 186176 h 252095"/>
              <a:gd name="T58" fmla="*/ 8129 w 178435"/>
              <a:gd name="T59" fmla="*/ 175310 h 252095"/>
              <a:gd name="T60" fmla="*/ 21528 w 178435"/>
              <a:gd name="T61" fmla="*/ 186176 h 252095"/>
              <a:gd name="T62" fmla="*/ 21528 w 178435"/>
              <a:gd name="T63" fmla="*/ 177392 h 252095"/>
              <a:gd name="T64" fmla="*/ 45735 w 178435"/>
              <a:gd name="T65" fmla="*/ 142077 h 252095"/>
              <a:gd name="T66" fmla="*/ 73159 w 178435"/>
              <a:gd name="T67" fmla="*/ 121159 h 252095"/>
              <a:gd name="T68" fmla="*/ 63694 w 178435"/>
              <a:gd name="T69" fmla="*/ 111353 h 252095"/>
              <a:gd name="T70" fmla="*/ 21528 w 178435"/>
              <a:gd name="T71" fmla="*/ 179559 h 252095"/>
              <a:gd name="T72" fmla="*/ 20455 w 178435"/>
              <a:gd name="T73" fmla="*/ 181196 h 252095"/>
              <a:gd name="T74" fmla="*/ 22945 w 178435"/>
              <a:gd name="T75" fmla="*/ 177392 h 252095"/>
              <a:gd name="T76" fmla="*/ 22945 w 178435"/>
              <a:gd name="T77" fmla="*/ 177392 h 252095"/>
              <a:gd name="T78" fmla="*/ 46512 w 178435"/>
              <a:gd name="T79" fmla="*/ 141484 h 252095"/>
              <a:gd name="T80" fmla="*/ 45735 w 178435"/>
              <a:gd name="T81" fmla="*/ 142077 h 252095"/>
              <a:gd name="T82" fmla="*/ 47990 w 178435"/>
              <a:gd name="T83" fmla="*/ 140356 h 252095"/>
              <a:gd name="T84" fmla="*/ 47990 w 178435"/>
              <a:gd name="T85" fmla="*/ 140356 h 252095"/>
              <a:gd name="T86" fmla="*/ 63243 w 178435"/>
              <a:gd name="T87" fmla="*/ 111923 h 252095"/>
              <a:gd name="T88" fmla="*/ 64494 w 178435"/>
              <a:gd name="T89" fmla="*/ 110745 h 252095"/>
              <a:gd name="T90" fmla="*/ 81391 w 178435"/>
              <a:gd name="T91" fmla="*/ 110745 h 252095"/>
              <a:gd name="T92" fmla="*/ 90308 w 178435"/>
              <a:gd name="T93" fmla="*/ 77694 h 252095"/>
              <a:gd name="T94" fmla="*/ 81391 w 178435"/>
              <a:gd name="T95" fmla="*/ 110745 h 252095"/>
              <a:gd name="T96" fmla="*/ 176420 w 178435"/>
              <a:gd name="T97" fmla="*/ 5253 h 252095"/>
              <a:gd name="T98" fmla="*/ 100581 w 178435"/>
              <a:gd name="T99" fmla="*/ 86478 h 25209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78435" h="252095">
                <a:moveTo>
                  <a:pt x="16249" y="221457"/>
                </a:moveTo>
                <a:lnTo>
                  <a:pt x="23023" y="234909"/>
                </a:lnTo>
                <a:lnTo>
                  <a:pt x="39997" y="251868"/>
                </a:lnTo>
                <a:lnTo>
                  <a:pt x="44240" y="251868"/>
                </a:lnTo>
                <a:lnTo>
                  <a:pt x="46949" y="249252"/>
                </a:lnTo>
                <a:lnTo>
                  <a:pt x="49567" y="246636"/>
                </a:lnTo>
                <a:lnTo>
                  <a:pt x="49567" y="242306"/>
                </a:lnTo>
                <a:lnTo>
                  <a:pt x="35121" y="227872"/>
                </a:lnTo>
                <a:lnTo>
                  <a:pt x="34670" y="227872"/>
                </a:lnTo>
                <a:lnTo>
                  <a:pt x="33406" y="226158"/>
                </a:lnTo>
                <a:lnTo>
                  <a:pt x="33807" y="226158"/>
                </a:lnTo>
                <a:lnTo>
                  <a:pt x="31808" y="222189"/>
                </a:lnTo>
                <a:lnTo>
                  <a:pt x="16973" y="222189"/>
                </a:lnTo>
                <a:lnTo>
                  <a:pt x="16249" y="221457"/>
                </a:lnTo>
                <a:close/>
              </a:path>
              <a:path w="178435" h="252095">
                <a:moveTo>
                  <a:pt x="33406" y="226158"/>
                </a:moveTo>
                <a:lnTo>
                  <a:pt x="34670" y="227872"/>
                </a:lnTo>
                <a:lnTo>
                  <a:pt x="34213" y="226965"/>
                </a:lnTo>
                <a:lnTo>
                  <a:pt x="33406" y="226158"/>
                </a:lnTo>
                <a:close/>
              </a:path>
              <a:path w="178435" h="252095">
                <a:moveTo>
                  <a:pt x="34213" y="226965"/>
                </a:moveTo>
                <a:lnTo>
                  <a:pt x="34670" y="227872"/>
                </a:lnTo>
                <a:lnTo>
                  <a:pt x="35121" y="227872"/>
                </a:lnTo>
                <a:lnTo>
                  <a:pt x="34213" y="226965"/>
                </a:lnTo>
                <a:close/>
              </a:path>
              <a:path w="178435" h="252095">
                <a:moveTo>
                  <a:pt x="33807" y="226158"/>
                </a:moveTo>
                <a:lnTo>
                  <a:pt x="33406" y="226158"/>
                </a:lnTo>
                <a:lnTo>
                  <a:pt x="34213" y="226965"/>
                </a:lnTo>
                <a:lnTo>
                  <a:pt x="33807" y="226158"/>
                </a:lnTo>
                <a:close/>
              </a:path>
              <a:path w="178435" h="252095">
                <a:moveTo>
                  <a:pt x="15709" y="220385"/>
                </a:moveTo>
                <a:lnTo>
                  <a:pt x="16249" y="221457"/>
                </a:lnTo>
                <a:lnTo>
                  <a:pt x="16973" y="222189"/>
                </a:lnTo>
                <a:lnTo>
                  <a:pt x="15709" y="220385"/>
                </a:lnTo>
                <a:close/>
              </a:path>
              <a:path w="178435" h="252095">
                <a:moveTo>
                  <a:pt x="30900" y="220385"/>
                </a:moveTo>
                <a:lnTo>
                  <a:pt x="15709" y="220385"/>
                </a:lnTo>
                <a:lnTo>
                  <a:pt x="16973" y="222189"/>
                </a:lnTo>
                <a:lnTo>
                  <a:pt x="31808" y="222189"/>
                </a:lnTo>
                <a:lnTo>
                  <a:pt x="30900" y="220385"/>
                </a:lnTo>
                <a:close/>
              </a:path>
              <a:path w="178435" h="252095">
                <a:moveTo>
                  <a:pt x="8216" y="187458"/>
                </a:moveTo>
                <a:lnTo>
                  <a:pt x="0" y="195667"/>
                </a:lnTo>
                <a:lnTo>
                  <a:pt x="9480" y="214611"/>
                </a:lnTo>
                <a:lnTo>
                  <a:pt x="16249" y="221457"/>
                </a:lnTo>
                <a:lnTo>
                  <a:pt x="15709" y="220385"/>
                </a:lnTo>
                <a:lnTo>
                  <a:pt x="30900" y="220385"/>
                </a:lnTo>
                <a:lnTo>
                  <a:pt x="27357" y="213348"/>
                </a:lnTo>
                <a:lnTo>
                  <a:pt x="21578" y="207575"/>
                </a:lnTo>
                <a:lnTo>
                  <a:pt x="21127" y="207575"/>
                </a:lnTo>
                <a:lnTo>
                  <a:pt x="19772" y="205771"/>
                </a:lnTo>
                <a:lnTo>
                  <a:pt x="20212" y="205771"/>
                </a:lnTo>
                <a:lnTo>
                  <a:pt x="18199" y="201801"/>
                </a:lnTo>
                <a:lnTo>
                  <a:pt x="13001" y="201801"/>
                </a:lnTo>
                <a:lnTo>
                  <a:pt x="14265" y="194043"/>
                </a:lnTo>
                <a:lnTo>
                  <a:pt x="20766" y="194043"/>
                </a:lnTo>
                <a:lnTo>
                  <a:pt x="21759" y="193051"/>
                </a:lnTo>
                <a:lnTo>
                  <a:pt x="21759" y="190254"/>
                </a:lnTo>
                <a:lnTo>
                  <a:pt x="8216" y="190254"/>
                </a:lnTo>
                <a:lnTo>
                  <a:pt x="8216" y="187458"/>
                </a:lnTo>
                <a:close/>
              </a:path>
              <a:path w="178435" h="252095">
                <a:moveTo>
                  <a:pt x="19772" y="205771"/>
                </a:moveTo>
                <a:lnTo>
                  <a:pt x="21127" y="207575"/>
                </a:lnTo>
                <a:lnTo>
                  <a:pt x="20663" y="206661"/>
                </a:lnTo>
                <a:lnTo>
                  <a:pt x="19772" y="205771"/>
                </a:lnTo>
                <a:close/>
              </a:path>
              <a:path w="178435" h="252095">
                <a:moveTo>
                  <a:pt x="20663" y="206661"/>
                </a:moveTo>
                <a:lnTo>
                  <a:pt x="21127" y="207575"/>
                </a:lnTo>
                <a:lnTo>
                  <a:pt x="21578" y="207575"/>
                </a:lnTo>
                <a:lnTo>
                  <a:pt x="20663" y="206661"/>
                </a:lnTo>
                <a:close/>
              </a:path>
              <a:path w="178435" h="252095">
                <a:moveTo>
                  <a:pt x="20212" y="205771"/>
                </a:moveTo>
                <a:lnTo>
                  <a:pt x="19772" y="205771"/>
                </a:lnTo>
                <a:lnTo>
                  <a:pt x="20663" y="206661"/>
                </a:lnTo>
                <a:lnTo>
                  <a:pt x="20212" y="205771"/>
                </a:lnTo>
                <a:close/>
              </a:path>
              <a:path w="178435" h="252095">
                <a:moveTo>
                  <a:pt x="14265" y="194043"/>
                </a:moveTo>
                <a:lnTo>
                  <a:pt x="13001" y="201801"/>
                </a:lnTo>
                <a:lnTo>
                  <a:pt x="16451" y="198354"/>
                </a:lnTo>
                <a:lnTo>
                  <a:pt x="14265" y="194043"/>
                </a:lnTo>
                <a:close/>
              </a:path>
              <a:path w="178435" h="252095">
                <a:moveTo>
                  <a:pt x="16451" y="198354"/>
                </a:moveTo>
                <a:lnTo>
                  <a:pt x="13001" y="201801"/>
                </a:lnTo>
                <a:lnTo>
                  <a:pt x="18199" y="201801"/>
                </a:lnTo>
                <a:lnTo>
                  <a:pt x="16451" y="198354"/>
                </a:lnTo>
                <a:close/>
              </a:path>
              <a:path w="178435" h="252095">
                <a:moveTo>
                  <a:pt x="20766" y="194043"/>
                </a:moveTo>
                <a:lnTo>
                  <a:pt x="14265" y="194043"/>
                </a:lnTo>
                <a:lnTo>
                  <a:pt x="16451" y="198354"/>
                </a:lnTo>
                <a:lnTo>
                  <a:pt x="20766" y="194043"/>
                </a:lnTo>
                <a:close/>
              </a:path>
              <a:path w="178435" h="252095">
                <a:moveTo>
                  <a:pt x="10202" y="185473"/>
                </a:moveTo>
                <a:lnTo>
                  <a:pt x="8216" y="187458"/>
                </a:lnTo>
                <a:lnTo>
                  <a:pt x="8216" y="190254"/>
                </a:lnTo>
                <a:lnTo>
                  <a:pt x="10202" y="185473"/>
                </a:lnTo>
                <a:close/>
              </a:path>
              <a:path w="178435" h="252095">
                <a:moveTo>
                  <a:pt x="21759" y="185473"/>
                </a:moveTo>
                <a:lnTo>
                  <a:pt x="10202" y="185473"/>
                </a:lnTo>
                <a:lnTo>
                  <a:pt x="8216" y="190254"/>
                </a:lnTo>
                <a:lnTo>
                  <a:pt x="21759" y="190254"/>
                </a:lnTo>
                <a:lnTo>
                  <a:pt x="21759" y="185473"/>
                </a:lnTo>
                <a:close/>
              </a:path>
              <a:path w="178435" h="252095">
                <a:moveTo>
                  <a:pt x="64378" y="110933"/>
                </a:moveTo>
                <a:lnTo>
                  <a:pt x="37108" y="131347"/>
                </a:lnTo>
                <a:lnTo>
                  <a:pt x="8216" y="174648"/>
                </a:lnTo>
                <a:lnTo>
                  <a:pt x="8216" y="187458"/>
                </a:lnTo>
                <a:lnTo>
                  <a:pt x="10202" y="185473"/>
                </a:lnTo>
                <a:lnTo>
                  <a:pt x="21759" y="185473"/>
                </a:lnTo>
                <a:lnTo>
                  <a:pt x="21759" y="180512"/>
                </a:lnTo>
                <a:lnTo>
                  <a:pt x="20675" y="180512"/>
                </a:lnTo>
                <a:lnTo>
                  <a:pt x="21759" y="176723"/>
                </a:lnTo>
                <a:lnTo>
                  <a:pt x="23192" y="176723"/>
                </a:lnTo>
                <a:lnTo>
                  <a:pt x="46618" y="141540"/>
                </a:lnTo>
                <a:lnTo>
                  <a:pt x="46227" y="141540"/>
                </a:lnTo>
                <a:lnTo>
                  <a:pt x="47761" y="139826"/>
                </a:lnTo>
                <a:lnTo>
                  <a:pt x="48506" y="139826"/>
                </a:lnTo>
                <a:lnTo>
                  <a:pt x="73945" y="120702"/>
                </a:lnTo>
                <a:lnTo>
                  <a:pt x="81327" y="111500"/>
                </a:lnTo>
                <a:lnTo>
                  <a:pt x="63923" y="111500"/>
                </a:lnTo>
                <a:lnTo>
                  <a:pt x="64378" y="110933"/>
                </a:lnTo>
                <a:close/>
              </a:path>
              <a:path w="178435" h="252095">
                <a:moveTo>
                  <a:pt x="21759" y="176723"/>
                </a:moveTo>
                <a:lnTo>
                  <a:pt x="20675" y="180512"/>
                </a:lnTo>
                <a:lnTo>
                  <a:pt x="21759" y="178881"/>
                </a:lnTo>
                <a:lnTo>
                  <a:pt x="21759" y="176723"/>
                </a:lnTo>
                <a:close/>
              </a:path>
              <a:path w="178435" h="252095">
                <a:moveTo>
                  <a:pt x="21759" y="178881"/>
                </a:moveTo>
                <a:lnTo>
                  <a:pt x="20675" y="180512"/>
                </a:lnTo>
                <a:lnTo>
                  <a:pt x="21759" y="180512"/>
                </a:lnTo>
                <a:lnTo>
                  <a:pt x="21759" y="178881"/>
                </a:lnTo>
                <a:close/>
              </a:path>
              <a:path w="178435" h="252095">
                <a:moveTo>
                  <a:pt x="23192" y="176723"/>
                </a:moveTo>
                <a:lnTo>
                  <a:pt x="21759" y="176723"/>
                </a:lnTo>
                <a:lnTo>
                  <a:pt x="21759" y="178881"/>
                </a:lnTo>
                <a:lnTo>
                  <a:pt x="23192" y="176723"/>
                </a:lnTo>
                <a:close/>
              </a:path>
              <a:path w="178435" h="252095">
                <a:moveTo>
                  <a:pt x="47761" y="139826"/>
                </a:moveTo>
                <a:lnTo>
                  <a:pt x="46227" y="141540"/>
                </a:lnTo>
                <a:lnTo>
                  <a:pt x="47012" y="140950"/>
                </a:lnTo>
                <a:lnTo>
                  <a:pt x="47761" y="139826"/>
                </a:lnTo>
                <a:close/>
              </a:path>
              <a:path w="178435" h="252095">
                <a:moveTo>
                  <a:pt x="47012" y="140950"/>
                </a:moveTo>
                <a:lnTo>
                  <a:pt x="46227" y="141540"/>
                </a:lnTo>
                <a:lnTo>
                  <a:pt x="46618" y="141540"/>
                </a:lnTo>
                <a:lnTo>
                  <a:pt x="47012" y="140950"/>
                </a:lnTo>
                <a:close/>
              </a:path>
              <a:path w="178435" h="252095">
                <a:moveTo>
                  <a:pt x="48506" y="139826"/>
                </a:moveTo>
                <a:lnTo>
                  <a:pt x="47761" y="139826"/>
                </a:lnTo>
                <a:lnTo>
                  <a:pt x="47012" y="140950"/>
                </a:lnTo>
                <a:lnTo>
                  <a:pt x="48506" y="139826"/>
                </a:lnTo>
                <a:close/>
              </a:path>
              <a:path w="178435" h="252095">
                <a:moveTo>
                  <a:pt x="65187" y="110327"/>
                </a:moveTo>
                <a:lnTo>
                  <a:pt x="64378" y="110933"/>
                </a:lnTo>
                <a:lnTo>
                  <a:pt x="63923" y="111500"/>
                </a:lnTo>
                <a:lnTo>
                  <a:pt x="65187" y="110327"/>
                </a:lnTo>
                <a:close/>
              </a:path>
              <a:path w="178435" h="252095">
                <a:moveTo>
                  <a:pt x="82267" y="110327"/>
                </a:moveTo>
                <a:lnTo>
                  <a:pt x="65187" y="110327"/>
                </a:lnTo>
                <a:lnTo>
                  <a:pt x="63923" y="111500"/>
                </a:lnTo>
                <a:lnTo>
                  <a:pt x="81327" y="111500"/>
                </a:lnTo>
                <a:lnTo>
                  <a:pt x="82267" y="110327"/>
                </a:lnTo>
                <a:close/>
              </a:path>
              <a:path w="178435" h="252095">
                <a:moveTo>
                  <a:pt x="172990" y="0"/>
                </a:moveTo>
                <a:lnTo>
                  <a:pt x="168746" y="0"/>
                </a:lnTo>
                <a:lnTo>
                  <a:pt x="91280" y="77400"/>
                </a:lnTo>
                <a:lnTo>
                  <a:pt x="64378" y="110933"/>
                </a:lnTo>
                <a:lnTo>
                  <a:pt x="65187" y="110327"/>
                </a:lnTo>
                <a:lnTo>
                  <a:pt x="82267" y="110327"/>
                </a:lnTo>
                <a:lnTo>
                  <a:pt x="101229" y="86692"/>
                </a:lnTo>
                <a:lnTo>
                  <a:pt x="178317" y="9562"/>
                </a:lnTo>
                <a:lnTo>
                  <a:pt x="178317" y="5232"/>
                </a:lnTo>
                <a:lnTo>
                  <a:pt x="175698" y="2616"/>
                </a:lnTo>
                <a:lnTo>
                  <a:pt x="172990" y="0"/>
                </a:lnTo>
                <a:close/>
              </a:path>
              <a:path w="178435" h="252095">
                <a:moveTo>
                  <a:pt x="101663" y="86151"/>
                </a:moveTo>
                <a:lnTo>
                  <a:pt x="101121" y="86692"/>
                </a:lnTo>
                <a:lnTo>
                  <a:pt x="101663" y="861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6" name="object 40"/>
          <p:cNvSpPr>
            <a:spLocks/>
          </p:cNvSpPr>
          <p:nvPr/>
        </p:nvSpPr>
        <p:spPr bwMode="auto">
          <a:xfrm>
            <a:off x="2895600" y="4189413"/>
            <a:ext cx="198438" cy="198437"/>
          </a:xfrm>
          <a:custGeom>
            <a:avLst/>
            <a:gdLst>
              <a:gd name="T0" fmla="*/ 193514 w 198119"/>
              <a:gd name="T1" fmla="*/ 0 h 198120"/>
              <a:gd name="T2" fmla="*/ 189159 w 198119"/>
              <a:gd name="T3" fmla="*/ 0 h 198120"/>
              <a:gd name="T4" fmla="*/ 2720 w 198119"/>
              <a:gd name="T5" fmla="*/ 186365 h 198120"/>
              <a:gd name="T6" fmla="*/ 0 w 198119"/>
              <a:gd name="T7" fmla="*/ 188993 h 198120"/>
              <a:gd name="T8" fmla="*/ 0 w 198119"/>
              <a:gd name="T9" fmla="*/ 193344 h 198120"/>
              <a:gd name="T10" fmla="*/ 2720 w 198119"/>
              <a:gd name="T11" fmla="*/ 195974 h 198120"/>
              <a:gd name="T12" fmla="*/ 5353 w 198119"/>
              <a:gd name="T13" fmla="*/ 198602 h 198120"/>
              <a:gd name="T14" fmla="*/ 9708 w 198119"/>
              <a:gd name="T15" fmla="*/ 198602 h 198120"/>
              <a:gd name="T16" fmla="*/ 196144 w 198119"/>
              <a:gd name="T17" fmla="*/ 12237 h 198120"/>
              <a:gd name="T18" fmla="*/ 198867 w 198119"/>
              <a:gd name="T19" fmla="*/ 9607 h 198120"/>
              <a:gd name="T20" fmla="*/ 198867 w 198119"/>
              <a:gd name="T21" fmla="*/ 5256 h 198120"/>
              <a:gd name="T22" fmla="*/ 196144 w 198119"/>
              <a:gd name="T23" fmla="*/ 2628 h 198120"/>
              <a:gd name="T24" fmla="*/ 193514 w 198119"/>
              <a:gd name="T25" fmla="*/ 0 h 198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119" h="198120">
                <a:moveTo>
                  <a:pt x="192582" y="0"/>
                </a:moveTo>
                <a:lnTo>
                  <a:pt x="188248" y="0"/>
                </a:lnTo>
                <a:lnTo>
                  <a:pt x="2708" y="185473"/>
                </a:lnTo>
                <a:lnTo>
                  <a:pt x="0" y="188089"/>
                </a:lnTo>
                <a:lnTo>
                  <a:pt x="0" y="192419"/>
                </a:lnTo>
                <a:lnTo>
                  <a:pt x="2708" y="195036"/>
                </a:lnTo>
                <a:lnTo>
                  <a:pt x="5326" y="197652"/>
                </a:lnTo>
                <a:lnTo>
                  <a:pt x="9660" y="197652"/>
                </a:lnTo>
                <a:lnTo>
                  <a:pt x="195200" y="12178"/>
                </a:lnTo>
                <a:lnTo>
                  <a:pt x="197909" y="9562"/>
                </a:lnTo>
                <a:lnTo>
                  <a:pt x="197909" y="5232"/>
                </a:lnTo>
                <a:lnTo>
                  <a:pt x="195200" y="2616"/>
                </a:lnTo>
                <a:lnTo>
                  <a:pt x="19258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7" name="object 41"/>
          <p:cNvSpPr>
            <a:spLocks/>
          </p:cNvSpPr>
          <p:nvPr/>
        </p:nvSpPr>
        <p:spPr bwMode="auto">
          <a:xfrm>
            <a:off x="2854325" y="4154488"/>
            <a:ext cx="198438" cy="198437"/>
          </a:xfrm>
          <a:custGeom>
            <a:avLst/>
            <a:gdLst>
              <a:gd name="T0" fmla="*/ 193514 w 198119"/>
              <a:gd name="T1" fmla="*/ 0 h 198120"/>
              <a:gd name="T2" fmla="*/ 189159 w 198119"/>
              <a:gd name="T3" fmla="*/ 0 h 198120"/>
              <a:gd name="T4" fmla="*/ 186528 w 198119"/>
              <a:gd name="T5" fmla="*/ 2718 h 198120"/>
              <a:gd name="T6" fmla="*/ 0 w 198119"/>
              <a:gd name="T7" fmla="*/ 189085 h 198120"/>
              <a:gd name="T8" fmla="*/ 0 w 198119"/>
              <a:gd name="T9" fmla="*/ 193344 h 198120"/>
              <a:gd name="T10" fmla="*/ 2630 w 198119"/>
              <a:gd name="T11" fmla="*/ 196064 h 198120"/>
              <a:gd name="T12" fmla="*/ 5353 w 198119"/>
              <a:gd name="T13" fmla="*/ 198692 h 198120"/>
              <a:gd name="T14" fmla="*/ 9615 w 198119"/>
              <a:gd name="T15" fmla="*/ 198692 h 198120"/>
              <a:gd name="T16" fmla="*/ 196144 w 198119"/>
              <a:gd name="T17" fmla="*/ 12328 h 198120"/>
              <a:gd name="T18" fmla="*/ 198777 w 198119"/>
              <a:gd name="T19" fmla="*/ 9607 h 198120"/>
              <a:gd name="T20" fmla="*/ 198777 w 198119"/>
              <a:gd name="T21" fmla="*/ 5349 h 198120"/>
              <a:gd name="T22" fmla="*/ 196144 w 198119"/>
              <a:gd name="T23" fmla="*/ 2718 h 198120"/>
              <a:gd name="T24" fmla="*/ 193514 w 198119"/>
              <a:gd name="T25" fmla="*/ 0 h 198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8119" h="198120">
                <a:moveTo>
                  <a:pt x="192582" y="0"/>
                </a:moveTo>
                <a:lnTo>
                  <a:pt x="188248" y="0"/>
                </a:lnTo>
                <a:lnTo>
                  <a:pt x="185630" y="2706"/>
                </a:lnTo>
                <a:lnTo>
                  <a:pt x="0" y="188180"/>
                </a:lnTo>
                <a:lnTo>
                  <a:pt x="0" y="192419"/>
                </a:lnTo>
                <a:lnTo>
                  <a:pt x="2618" y="195126"/>
                </a:lnTo>
                <a:lnTo>
                  <a:pt x="5326" y="197742"/>
                </a:lnTo>
                <a:lnTo>
                  <a:pt x="9570" y="197742"/>
                </a:lnTo>
                <a:lnTo>
                  <a:pt x="195200" y="12268"/>
                </a:lnTo>
                <a:lnTo>
                  <a:pt x="197819" y="9562"/>
                </a:lnTo>
                <a:lnTo>
                  <a:pt x="197819" y="5322"/>
                </a:lnTo>
                <a:lnTo>
                  <a:pt x="195200" y="2706"/>
                </a:lnTo>
                <a:lnTo>
                  <a:pt x="19258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8" name="object 42"/>
          <p:cNvSpPr>
            <a:spLocks/>
          </p:cNvSpPr>
          <p:nvPr/>
        </p:nvSpPr>
        <p:spPr bwMode="auto">
          <a:xfrm>
            <a:off x="6080125" y="4398963"/>
            <a:ext cx="300038" cy="273050"/>
          </a:xfrm>
          <a:custGeom>
            <a:avLst/>
            <a:gdLst>
              <a:gd name="T0" fmla="*/ 9329 w 299720"/>
              <a:gd name="T1" fmla="*/ 0 h 273050"/>
              <a:gd name="T2" fmla="*/ 4980 w 299720"/>
              <a:gd name="T3" fmla="*/ 180 h 273050"/>
              <a:gd name="T4" fmla="*/ 2537 w 299720"/>
              <a:gd name="T5" fmla="*/ 2976 h 273050"/>
              <a:gd name="T6" fmla="*/ 0 w 299720"/>
              <a:gd name="T7" fmla="*/ 5773 h 273050"/>
              <a:gd name="T8" fmla="*/ 180 w 299720"/>
              <a:gd name="T9" fmla="*/ 10013 h 273050"/>
              <a:gd name="T10" fmla="*/ 291288 w 299720"/>
              <a:gd name="T11" fmla="*/ 272437 h 273050"/>
              <a:gd name="T12" fmla="*/ 295546 w 299720"/>
              <a:gd name="T13" fmla="*/ 272166 h 273050"/>
              <a:gd name="T14" fmla="*/ 298082 w 299720"/>
              <a:gd name="T15" fmla="*/ 269369 h 273050"/>
              <a:gd name="T16" fmla="*/ 300618 w 299720"/>
              <a:gd name="T17" fmla="*/ 266663 h 273050"/>
              <a:gd name="T18" fmla="*/ 300436 w 299720"/>
              <a:gd name="T19" fmla="*/ 262333 h 273050"/>
              <a:gd name="T20" fmla="*/ 9329 w 299720"/>
              <a:gd name="T21" fmla="*/ 0 h 2730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99720" h="273050">
                <a:moveTo>
                  <a:pt x="9299" y="0"/>
                </a:moveTo>
                <a:lnTo>
                  <a:pt x="4965" y="180"/>
                </a:lnTo>
                <a:lnTo>
                  <a:pt x="2528" y="2976"/>
                </a:lnTo>
                <a:lnTo>
                  <a:pt x="0" y="5773"/>
                </a:lnTo>
                <a:lnTo>
                  <a:pt x="180" y="10013"/>
                </a:lnTo>
                <a:lnTo>
                  <a:pt x="290363" y="272437"/>
                </a:lnTo>
                <a:lnTo>
                  <a:pt x="294607" y="272166"/>
                </a:lnTo>
                <a:lnTo>
                  <a:pt x="297135" y="269369"/>
                </a:lnTo>
                <a:lnTo>
                  <a:pt x="299663" y="266663"/>
                </a:lnTo>
                <a:lnTo>
                  <a:pt x="299482" y="262333"/>
                </a:lnTo>
                <a:lnTo>
                  <a:pt x="929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299" name="object 43"/>
          <p:cNvSpPr>
            <a:spLocks/>
          </p:cNvSpPr>
          <p:nvPr/>
        </p:nvSpPr>
        <p:spPr bwMode="auto">
          <a:xfrm>
            <a:off x="5822950" y="4276725"/>
            <a:ext cx="258763" cy="165100"/>
          </a:xfrm>
          <a:custGeom>
            <a:avLst/>
            <a:gdLst>
              <a:gd name="T0" fmla="*/ 204742 w 259079"/>
              <a:gd name="T1" fmla="*/ 164815 h 165100"/>
              <a:gd name="T2" fmla="*/ 187740 w 259079"/>
              <a:gd name="T3" fmla="*/ 156245 h 165100"/>
              <a:gd name="T4" fmla="*/ 186841 w 259079"/>
              <a:gd name="T5" fmla="*/ 155884 h 165100"/>
              <a:gd name="T6" fmla="*/ 187740 w 259079"/>
              <a:gd name="T7" fmla="*/ 156245 h 165100"/>
              <a:gd name="T8" fmla="*/ 214187 w 259079"/>
              <a:gd name="T9" fmla="*/ 155343 h 165100"/>
              <a:gd name="T10" fmla="*/ 186841 w 259079"/>
              <a:gd name="T11" fmla="*/ 155884 h 165100"/>
              <a:gd name="T12" fmla="*/ 213289 w 259079"/>
              <a:gd name="T13" fmla="*/ 156245 h 165100"/>
              <a:gd name="T14" fmla="*/ 9176 w 259079"/>
              <a:gd name="T15" fmla="*/ 0 h 165100"/>
              <a:gd name="T16" fmla="*/ 2428 w 259079"/>
              <a:gd name="T17" fmla="*/ 3157 h 165100"/>
              <a:gd name="T18" fmla="*/ 361 w 259079"/>
              <a:gd name="T19" fmla="*/ 10284 h 165100"/>
              <a:gd name="T20" fmla="*/ 50465 w 259079"/>
              <a:gd name="T21" fmla="*/ 53404 h 165100"/>
              <a:gd name="T22" fmla="*/ 117934 w 259079"/>
              <a:gd name="T23" fmla="*/ 114297 h 165100"/>
              <a:gd name="T24" fmla="*/ 166600 w 259079"/>
              <a:gd name="T25" fmla="*/ 149118 h 165100"/>
              <a:gd name="T26" fmla="*/ 186841 w 259079"/>
              <a:gd name="T27" fmla="*/ 155884 h 165100"/>
              <a:gd name="T28" fmla="*/ 214908 w 259079"/>
              <a:gd name="T29" fmla="*/ 154621 h 165100"/>
              <a:gd name="T30" fmla="*/ 221384 w 259079"/>
              <a:gd name="T31" fmla="*/ 151734 h 165100"/>
              <a:gd name="T32" fmla="*/ 202034 w 259079"/>
              <a:gd name="T33" fmla="*/ 148316 h 165100"/>
              <a:gd name="T34" fmla="*/ 174146 w 259079"/>
              <a:gd name="T35" fmla="*/ 137391 h 165100"/>
              <a:gd name="T36" fmla="*/ 171728 w 259079"/>
              <a:gd name="T37" fmla="*/ 136579 h 165100"/>
              <a:gd name="T38" fmla="*/ 153107 w 259079"/>
              <a:gd name="T39" fmla="*/ 123859 h 165100"/>
              <a:gd name="T40" fmla="*/ 126389 w 259079"/>
              <a:gd name="T41" fmla="*/ 103742 h 165100"/>
              <a:gd name="T42" fmla="*/ 59192 w 259079"/>
              <a:gd name="T43" fmla="*/ 43030 h 165100"/>
              <a:gd name="T44" fmla="*/ 9176 w 259079"/>
              <a:gd name="T45" fmla="*/ 0 h 165100"/>
              <a:gd name="T46" fmla="*/ 213108 w 259079"/>
              <a:gd name="T47" fmla="*/ 155884 h 165100"/>
              <a:gd name="T48" fmla="*/ 214908 w 259079"/>
              <a:gd name="T49" fmla="*/ 154621 h 165100"/>
              <a:gd name="T50" fmla="*/ 214908 w 259079"/>
              <a:gd name="T51" fmla="*/ 154621 h 165100"/>
              <a:gd name="T52" fmla="*/ 215627 w 259079"/>
              <a:gd name="T53" fmla="*/ 154621 h 165100"/>
              <a:gd name="T54" fmla="*/ 198625 w 259079"/>
              <a:gd name="T55" fmla="*/ 151734 h 165100"/>
              <a:gd name="T56" fmla="*/ 202034 w 259079"/>
              <a:gd name="T57" fmla="*/ 148316 h 165100"/>
              <a:gd name="T58" fmla="*/ 206092 w 259079"/>
              <a:gd name="T59" fmla="*/ 144247 h 165100"/>
              <a:gd name="T60" fmla="*/ 206361 w 259079"/>
              <a:gd name="T61" fmla="*/ 150471 h 165100"/>
              <a:gd name="T62" fmla="*/ 221384 w 259079"/>
              <a:gd name="T63" fmla="*/ 151734 h 165100"/>
              <a:gd name="T64" fmla="*/ 251430 w 259079"/>
              <a:gd name="T65" fmla="*/ 131437 h 165100"/>
              <a:gd name="T66" fmla="*/ 233169 w 259079"/>
              <a:gd name="T67" fmla="*/ 130625 h 165100"/>
              <a:gd name="T68" fmla="*/ 173347 w 259079"/>
              <a:gd name="T69" fmla="*/ 137391 h 165100"/>
              <a:gd name="T70" fmla="*/ 171728 w 259079"/>
              <a:gd name="T71" fmla="*/ 136579 h 165100"/>
              <a:gd name="T72" fmla="*/ 173347 w 259079"/>
              <a:gd name="T73" fmla="*/ 137391 h 165100"/>
              <a:gd name="T74" fmla="*/ 172541 w 259079"/>
              <a:gd name="T75" fmla="*/ 136852 h 165100"/>
              <a:gd name="T76" fmla="*/ 171728 w 259079"/>
              <a:gd name="T77" fmla="*/ 136579 h 165100"/>
              <a:gd name="T78" fmla="*/ 172133 w 259079"/>
              <a:gd name="T79" fmla="*/ 136579 h 165100"/>
              <a:gd name="T80" fmla="*/ 233169 w 259079"/>
              <a:gd name="T81" fmla="*/ 130625 h 165100"/>
              <a:gd name="T82" fmla="*/ 234068 w 259079"/>
              <a:gd name="T83" fmla="*/ 130174 h 165100"/>
              <a:gd name="T84" fmla="*/ 234068 w 259079"/>
              <a:gd name="T85" fmla="*/ 130174 h 165100"/>
              <a:gd name="T86" fmla="*/ 251430 w 259079"/>
              <a:gd name="T87" fmla="*/ 131437 h 165100"/>
              <a:gd name="T88" fmla="*/ 252780 w 259079"/>
              <a:gd name="T89" fmla="*/ 115289 h 165100"/>
              <a:gd name="T90" fmla="*/ 233169 w 259079"/>
              <a:gd name="T91" fmla="*/ 130625 h 165100"/>
              <a:gd name="T92" fmla="*/ 252689 w 259079"/>
              <a:gd name="T93" fmla="*/ 130174 h 165100"/>
              <a:gd name="T94" fmla="*/ 257997 w 259079"/>
              <a:gd name="T95" fmla="*/ 120521 h 165100"/>
              <a:gd name="T96" fmla="*/ 153137 w 259079"/>
              <a:gd name="T97" fmla="*/ 123859 h 165100"/>
              <a:gd name="T98" fmla="*/ 153137 w 259079"/>
              <a:gd name="T99" fmla="*/ 123859 h 165100"/>
              <a:gd name="T100" fmla="*/ 127109 w 259079"/>
              <a:gd name="T101" fmla="*/ 104374 h 165100"/>
              <a:gd name="T102" fmla="*/ 126389 w 259079"/>
              <a:gd name="T103" fmla="*/ 103742 h 165100"/>
              <a:gd name="T104" fmla="*/ 127109 w 259079"/>
              <a:gd name="T105" fmla="*/ 104374 h 165100"/>
              <a:gd name="T106" fmla="*/ 126481 w 259079"/>
              <a:gd name="T107" fmla="*/ 103742 h 165100"/>
              <a:gd name="T108" fmla="*/ 126481 w 259079"/>
              <a:gd name="T109" fmla="*/ 103742 h 165100"/>
              <a:gd name="T110" fmla="*/ 90947 w 259079"/>
              <a:gd name="T111" fmla="*/ 87233 h 16510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9079" h="165100">
                <a:moveTo>
                  <a:pt x="187883" y="156062"/>
                </a:moveTo>
                <a:lnTo>
                  <a:pt x="205493" y="164815"/>
                </a:lnTo>
                <a:lnTo>
                  <a:pt x="214071" y="156245"/>
                </a:lnTo>
                <a:lnTo>
                  <a:pt x="188429" y="156245"/>
                </a:lnTo>
                <a:lnTo>
                  <a:pt x="187883" y="156062"/>
                </a:lnTo>
                <a:close/>
              </a:path>
              <a:path w="259079" h="165100">
                <a:moveTo>
                  <a:pt x="187526" y="155884"/>
                </a:moveTo>
                <a:lnTo>
                  <a:pt x="187883" y="156062"/>
                </a:lnTo>
                <a:lnTo>
                  <a:pt x="188429" y="156245"/>
                </a:lnTo>
                <a:lnTo>
                  <a:pt x="187526" y="155884"/>
                </a:lnTo>
                <a:close/>
              </a:path>
              <a:path w="259079" h="165100">
                <a:moveTo>
                  <a:pt x="214973" y="155343"/>
                </a:moveTo>
                <a:lnTo>
                  <a:pt x="213890" y="155884"/>
                </a:lnTo>
                <a:lnTo>
                  <a:pt x="187526" y="155884"/>
                </a:lnTo>
                <a:lnTo>
                  <a:pt x="188429" y="156245"/>
                </a:lnTo>
                <a:lnTo>
                  <a:pt x="214071" y="156245"/>
                </a:lnTo>
                <a:lnTo>
                  <a:pt x="214973" y="155343"/>
                </a:lnTo>
                <a:close/>
              </a:path>
              <a:path w="259079" h="165100">
                <a:moveTo>
                  <a:pt x="9209" y="0"/>
                </a:moveTo>
                <a:lnTo>
                  <a:pt x="4875" y="360"/>
                </a:lnTo>
                <a:lnTo>
                  <a:pt x="2437" y="3157"/>
                </a:lnTo>
                <a:lnTo>
                  <a:pt x="0" y="6044"/>
                </a:lnTo>
                <a:lnTo>
                  <a:pt x="361" y="10284"/>
                </a:lnTo>
                <a:lnTo>
                  <a:pt x="3160" y="12719"/>
                </a:lnTo>
                <a:lnTo>
                  <a:pt x="50651" y="53404"/>
                </a:lnTo>
                <a:lnTo>
                  <a:pt x="91370" y="87233"/>
                </a:lnTo>
                <a:lnTo>
                  <a:pt x="118366" y="114297"/>
                </a:lnTo>
                <a:lnTo>
                  <a:pt x="145994" y="135045"/>
                </a:lnTo>
                <a:lnTo>
                  <a:pt x="167211" y="149118"/>
                </a:lnTo>
                <a:lnTo>
                  <a:pt x="187883" y="156062"/>
                </a:lnTo>
                <a:lnTo>
                  <a:pt x="187526" y="155884"/>
                </a:lnTo>
                <a:lnTo>
                  <a:pt x="213890" y="155884"/>
                </a:lnTo>
                <a:lnTo>
                  <a:pt x="215696" y="154621"/>
                </a:lnTo>
                <a:lnTo>
                  <a:pt x="216418" y="154621"/>
                </a:lnTo>
                <a:lnTo>
                  <a:pt x="222196" y="151734"/>
                </a:lnTo>
                <a:lnTo>
                  <a:pt x="199354" y="151734"/>
                </a:lnTo>
                <a:lnTo>
                  <a:pt x="202775" y="148316"/>
                </a:lnTo>
                <a:lnTo>
                  <a:pt x="193124" y="143525"/>
                </a:lnTo>
                <a:lnTo>
                  <a:pt x="174785" y="137391"/>
                </a:lnTo>
                <a:lnTo>
                  <a:pt x="173983" y="137391"/>
                </a:lnTo>
                <a:lnTo>
                  <a:pt x="172358" y="136579"/>
                </a:lnTo>
                <a:lnTo>
                  <a:pt x="172764" y="136579"/>
                </a:lnTo>
                <a:lnTo>
                  <a:pt x="153668" y="123859"/>
                </a:lnTo>
                <a:lnTo>
                  <a:pt x="127696" y="104374"/>
                </a:lnTo>
                <a:lnTo>
                  <a:pt x="126853" y="103742"/>
                </a:lnTo>
                <a:lnTo>
                  <a:pt x="100309" y="77040"/>
                </a:lnTo>
                <a:lnTo>
                  <a:pt x="59408" y="43030"/>
                </a:lnTo>
                <a:lnTo>
                  <a:pt x="12008" y="2435"/>
                </a:lnTo>
                <a:lnTo>
                  <a:pt x="9209" y="0"/>
                </a:lnTo>
                <a:close/>
              </a:path>
              <a:path w="259079" h="165100">
                <a:moveTo>
                  <a:pt x="215696" y="154621"/>
                </a:moveTo>
                <a:lnTo>
                  <a:pt x="213890" y="155884"/>
                </a:lnTo>
                <a:lnTo>
                  <a:pt x="214973" y="155343"/>
                </a:lnTo>
                <a:lnTo>
                  <a:pt x="215696" y="154621"/>
                </a:lnTo>
                <a:close/>
              </a:path>
              <a:path w="259079" h="165100">
                <a:moveTo>
                  <a:pt x="216418" y="154621"/>
                </a:moveTo>
                <a:lnTo>
                  <a:pt x="215696" y="154621"/>
                </a:lnTo>
                <a:lnTo>
                  <a:pt x="214973" y="155343"/>
                </a:lnTo>
                <a:lnTo>
                  <a:pt x="216418" y="154621"/>
                </a:lnTo>
                <a:close/>
              </a:path>
              <a:path w="259079" h="165100">
                <a:moveTo>
                  <a:pt x="202775" y="148316"/>
                </a:moveTo>
                <a:lnTo>
                  <a:pt x="199354" y="151734"/>
                </a:lnTo>
                <a:lnTo>
                  <a:pt x="207118" y="150471"/>
                </a:lnTo>
                <a:lnTo>
                  <a:pt x="202775" y="148316"/>
                </a:lnTo>
                <a:close/>
              </a:path>
              <a:path w="259079" h="165100">
                <a:moveTo>
                  <a:pt x="234024" y="130625"/>
                </a:moveTo>
                <a:lnTo>
                  <a:pt x="206848" y="144247"/>
                </a:lnTo>
                <a:lnTo>
                  <a:pt x="202775" y="148316"/>
                </a:lnTo>
                <a:lnTo>
                  <a:pt x="207118" y="150471"/>
                </a:lnTo>
                <a:lnTo>
                  <a:pt x="199354" y="151734"/>
                </a:lnTo>
                <a:lnTo>
                  <a:pt x="222196" y="151734"/>
                </a:lnTo>
                <a:lnTo>
                  <a:pt x="241969" y="141811"/>
                </a:lnTo>
                <a:lnTo>
                  <a:pt x="252352" y="131437"/>
                </a:lnTo>
                <a:lnTo>
                  <a:pt x="233211" y="131437"/>
                </a:lnTo>
                <a:lnTo>
                  <a:pt x="234024" y="130625"/>
                </a:lnTo>
                <a:close/>
              </a:path>
              <a:path w="259079" h="165100">
                <a:moveTo>
                  <a:pt x="172358" y="136579"/>
                </a:moveTo>
                <a:lnTo>
                  <a:pt x="173983" y="137391"/>
                </a:lnTo>
                <a:lnTo>
                  <a:pt x="173174" y="136852"/>
                </a:lnTo>
                <a:lnTo>
                  <a:pt x="172358" y="136579"/>
                </a:lnTo>
                <a:close/>
              </a:path>
              <a:path w="259079" h="165100">
                <a:moveTo>
                  <a:pt x="173174" y="136852"/>
                </a:moveTo>
                <a:lnTo>
                  <a:pt x="173983" y="137391"/>
                </a:lnTo>
                <a:lnTo>
                  <a:pt x="174785" y="137391"/>
                </a:lnTo>
                <a:lnTo>
                  <a:pt x="173174" y="136852"/>
                </a:lnTo>
                <a:close/>
              </a:path>
              <a:path w="259079" h="165100">
                <a:moveTo>
                  <a:pt x="172764" y="136579"/>
                </a:moveTo>
                <a:lnTo>
                  <a:pt x="172358" y="136579"/>
                </a:lnTo>
                <a:lnTo>
                  <a:pt x="173174" y="136852"/>
                </a:lnTo>
                <a:lnTo>
                  <a:pt x="172764" y="136579"/>
                </a:lnTo>
                <a:close/>
              </a:path>
              <a:path w="259079" h="165100">
                <a:moveTo>
                  <a:pt x="234927" y="130174"/>
                </a:moveTo>
                <a:lnTo>
                  <a:pt x="234024" y="130625"/>
                </a:lnTo>
                <a:lnTo>
                  <a:pt x="233211" y="131437"/>
                </a:lnTo>
                <a:lnTo>
                  <a:pt x="234927" y="130174"/>
                </a:lnTo>
                <a:close/>
              </a:path>
              <a:path w="259079" h="165100">
                <a:moveTo>
                  <a:pt x="253616" y="130174"/>
                </a:moveTo>
                <a:lnTo>
                  <a:pt x="234927" y="130174"/>
                </a:lnTo>
                <a:lnTo>
                  <a:pt x="233211" y="131437"/>
                </a:lnTo>
                <a:lnTo>
                  <a:pt x="252352" y="131437"/>
                </a:lnTo>
                <a:lnTo>
                  <a:pt x="253616" y="130174"/>
                </a:lnTo>
                <a:close/>
              </a:path>
              <a:path w="259079" h="165100">
                <a:moveTo>
                  <a:pt x="253707" y="115289"/>
                </a:moveTo>
                <a:lnTo>
                  <a:pt x="249373" y="115289"/>
                </a:lnTo>
                <a:lnTo>
                  <a:pt x="234024" y="130625"/>
                </a:lnTo>
                <a:lnTo>
                  <a:pt x="234927" y="130174"/>
                </a:lnTo>
                <a:lnTo>
                  <a:pt x="253616" y="130174"/>
                </a:lnTo>
                <a:lnTo>
                  <a:pt x="258943" y="124851"/>
                </a:lnTo>
                <a:lnTo>
                  <a:pt x="258943" y="120521"/>
                </a:lnTo>
                <a:lnTo>
                  <a:pt x="253707" y="115289"/>
                </a:lnTo>
                <a:close/>
              </a:path>
              <a:path w="259079" h="165100">
                <a:moveTo>
                  <a:pt x="153698" y="123859"/>
                </a:moveTo>
                <a:lnTo>
                  <a:pt x="153939" y="124040"/>
                </a:lnTo>
                <a:lnTo>
                  <a:pt x="153698" y="123859"/>
                </a:lnTo>
                <a:close/>
              </a:path>
              <a:path w="259079" h="165100">
                <a:moveTo>
                  <a:pt x="126853" y="103742"/>
                </a:moveTo>
                <a:lnTo>
                  <a:pt x="127575" y="104374"/>
                </a:lnTo>
                <a:lnTo>
                  <a:pt x="127219" y="104016"/>
                </a:lnTo>
                <a:lnTo>
                  <a:pt x="126853" y="103742"/>
                </a:lnTo>
                <a:close/>
              </a:path>
              <a:path w="259079" h="165100">
                <a:moveTo>
                  <a:pt x="127219" y="104016"/>
                </a:moveTo>
                <a:lnTo>
                  <a:pt x="127575" y="104374"/>
                </a:lnTo>
                <a:lnTo>
                  <a:pt x="127219" y="104016"/>
                </a:lnTo>
                <a:close/>
              </a:path>
              <a:path w="259079" h="165100">
                <a:moveTo>
                  <a:pt x="126945" y="103742"/>
                </a:moveTo>
                <a:lnTo>
                  <a:pt x="127219" y="104016"/>
                </a:lnTo>
                <a:lnTo>
                  <a:pt x="126945" y="103742"/>
                </a:lnTo>
                <a:close/>
              </a:path>
              <a:path w="259079" h="165100">
                <a:moveTo>
                  <a:pt x="90919" y="86873"/>
                </a:moveTo>
                <a:lnTo>
                  <a:pt x="91280" y="87233"/>
                </a:lnTo>
                <a:lnTo>
                  <a:pt x="90919" y="8687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300" name="object 44"/>
          <p:cNvSpPr>
            <a:spLocks/>
          </p:cNvSpPr>
          <p:nvPr/>
        </p:nvSpPr>
        <p:spPr bwMode="auto">
          <a:xfrm>
            <a:off x="5916613" y="4154488"/>
            <a:ext cx="190500" cy="252412"/>
          </a:xfrm>
          <a:custGeom>
            <a:avLst/>
            <a:gdLst>
              <a:gd name="T0" fmla="*/ 150599 w 190500"/>
              <a:gd name="T1" fmla="*/ 240676 h 252729"/>
              <a:gd name="T2" fmla="*/ 153668 w 190500"/>
              <a:gd name="T3" fmla="*/ 249663 h 252729"/>
              <a:gd name="T4" fmla="*/ 162697 w 190500"/>
              <a:gd name="T5" fmla="*/ 246698 h 252729"/>
              <a:gd name="T6" fmla="*/ 169469 w 190500"/>
              <a:gd name="T7" fmla="*/ 233217 h 252729"/>
              <a:gd name="T8" fmla="*/ 186062 w 190500"/>
              <a:gd name="T9" fmla="*/ 213625 h 252729"/>
              <a:gd name="T10" fmla="*/ 169469 w 190500"/>
              <a:gd name="T11" fmla="*/ 233217 h 252729"/>
              <a:gd name="T12" fmla="*/ 169469 w 190500"/>
              <a:gd name="T13" fmla="*/ 233217 h 252729"/>
              <a:gd name="T14" fmla="*/ 168611 w 190500"/>
              <a:gd name="T15" fmla="*/ 234925 h 252729"/>
              <a:gd name="T16" fmla="*/ 169469 w 190500"/>
              <a:gd name="T17" fmla="*/ 233217 h 252729"/>
              <a:gd name="T18" fmla="*/ 172177 w 190500"/>
              <a:gd name="T19" fmla="*/ 211918 h 252729"/>
              <a:gd name="T20" fmla="*/ 172177 w 190500"/>
              <a:gd name="T21" fmla="*/ 211918 h 252729"/>
              <a:gd name="T22" fmla="*/ 170913 w 190500"/>
              <a:gd name="T23" fmla="*/ 213625 h 252729"/>
              <a:gd name="T24" fmla="*/ 176962 w 190500"/>
              <a:gd name="T25" fmla="*/ 201583 h 252729"/>
              <a:gd name="T26" fmla="*/ 186914 w 190500"/>
              <a:gd name="T27" fmla="*/ 211918 h 252729"/>
              <a:gd name="T28" fmla="*/ 176962 w 190500"/>
              <a:gd name="T29" fmla="*/ 203199 h 252729"/>
              <a:gd name="T30" fmla="*/ 176962 w 190500"/>
              <a:gd name="T31" fmla="*/ 201583 h 252729"/>
              <a:gd name="T32" fmla="*/ 190506 w 190500"/>
              <a:gd name="T33" fmla="*/ 200144 h 252729"/>
              <a:gd name="T34" fmla="*/ 190506 w 190500"/>
              <a:gd name="T35" fmla="*/ 203199 h 252729"/>
              <a:gd name="T36" fmla="*/ 176962 w 190500"/>
              <a:gd name="T37" fmla="*/ 201583 h 252729"/>
              <a:gd name="T38" fmla="*/ 190506 w 190500"/>
              <a:gd name="T39" fmla="*/ 185944 h 252729"/>
              <a:gd name="T40" fmla="*/ 176962 w 190500"/>
              <a:gd name="T41" fmla="*/ 182979 h 252729"/>
              <a:gd name="T42" fmla="*/ 176962 w 190500"/>
              <a:gd name="T43" fmla="*/ 182979 h 252729"/>
              <a:gd name="T44" fmla="*/ 177685 w 190500"/>
              <a:gd name="T45" fmla="*/ 185944 h 252729"/>
              <a:gd name="T46" fmla="*/ 171365 w 190500"/>
              <a:gd name="T47" fmla="*/ 173362 h 252729"/>
              <a:gd name="T48" fmla="*/ 190506 w 190500"/>
              <a:gd name="T49" fmla="*/ 182979 h 252729"/>
              <a:gd name="T50" fmla="*/ 172177 w 190500"/>
              <a:gd name="T51" fmla="*/ 174171 h 252729"/>
              <a:gd name="T52" fmla="*/ 171365 w 190500"/>
              <a:gd name="T53" fmla="*/ 173362 h 252729"/>
              <a:gd name="T54" fmla="*/ 186062 w 190500"/>
              <a:gd name="T55" fmla="*/ 172463 h 252729"/>
              <a:gd name="T56" fmla="*/ 186914 w 190500"/>
              <a:gd name="T57" fmla="*/ 174171 h 252729"/>
              <a:gd name="T58" fmla="*/ 117734 w 190500"/>
              <a:gd name="T59" fmla="*/ 119978 h 252729"/>
              <a:gd name="T60" fmla="*/ 186062 w 190500"/>
              <a:gd name="T61" fmla="*/ 172463 h 252729"/>
              <a:gd name="T62" fmla="*/ 127650 w 190500"/>
              <a:gd name="T63" fmla="*/ 110810 h 252729"/>
              <a:gd name="T64" fmla="*/ 90773 w 190500"/>
              <a:gd name="T65" fmla="*/ 86409 h 252729"/>
              <a:gd name="T66" fmla="*/ 127664 w 190500"/>
              <a:gd name="T67" fmla="*/ 110810 h 252729"/>
              <a:gd name="T68" fmla="*/ 128027 w 190500"/>
              <a:gd name="T69" fmla="*/ 111261 h 252729"/>
              <a:gd name="T70" fmla="*/ 90377 w 190500"/>
              <a:gd name="T71" fmla="*/ 85917 h 252729"/>
              <a:gd name="T72" fmla="*/ 90377 w 190500"/>
              <a:gd name="T73" fmla="*/ 85917 h 252729"/>
              <a:gd name="T74" fmla="*/ 91370 w 190500"/>
              <a:gd name="T75" fmla="*/ 86906 h 252729"/>
              <a:gd name="T76" fmla="*/ 9119 w 190500"/>
              <a:gd name="T77" fmla="*/ 0 h 252729"/>
              <a:gd name="T78" fmla="*/ 0 w 190500"/>
              <a:gd name="T79" fmla="*/ 5932 h 252729"/>
              <a:gd name="T80" fmla="*/ 50651 w 190500"/>
              <a:gd name="T81" fmla="*/ 53113 h 252729"/>
              <a:gd name="T82" fmla="*/ 107645 w 190500"/>
              <a:gd name="T83" fmla="*/ 85917 h 252729"/>
              <a:gd name="T84" fmla="*/ 12008 w 190500"/>
              <a:gd name="T85" fmla="*/ 2426 h 2527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0500" h="252729">
                <a:moveTo>
                  <a:pt x="171365" y="213529"/>
                </a:moveTo>
                <a:lnTo>
                  <a:pt x="157822" y="227060"/>
                </a:lnTo>
                <a:lnTo>
                  <a:pt x="150599" y="241584"/>
                </a:lnTo>
                <a:lnTo>
                  <a:pt x="148883" y="244922"/>
                </a:lnTo>
                <a:lnTo>
                  <a:pt x="150237" y="248982"/>
                </a:lnTo>
                <a:lnTo>
                  <a:pt x="153668" y="250605"/>
                </a:lnTo>
                <a:lnTo>
                  <a:pt x="157009" y="252320"/>
                </a:lnTo>
                <a:lnTo>
                  <a:pt x="161072" y="250966"/>
                </a:lnTo>
                <a:lnTo>
                  <a:pt x="162697" y="247629"/>
                </a:lnTo>
                <a:lnTo>
                  <a:pt x="168611" y="235811"/>
                </a:lnTo>
                <a:lnTo>
                  <a:pt x="168205" y="235811"/>
                </a:lnTo>
                <a:lnTo>
                  <a:pt x="169469" y="234097"/>
                </a:lnTo>
                <a:lnTo>
                  <a:pt x="169920" y="234097"/>
                </a:lnTo>
                <a:lnTo>
                  <a:pt x="182560" y="221467"/>
                </a:lnTo>
                <a:lnTo>
                  <a:pt x="186062" y="214431"/>
                </a:lnTo>
                <a:lnTo>
                  <a:pt x="170913" y="214431"/>
                </a:lnTo>
                <a:lnTo>
                  <a:pt x="171365" y="213529"/>
                </a:lnTo>
                <a:close/>
              </a:path>
              <a:path w="190500" h="252729">
                <a:moveTo>
                  <a:pt x="169469" y="234097"/>
                </a:moveTo>
                <a:lnTo>
                  <a:pt x="168205" y="235811"/>
                </a:lnTo>
                <a:lnTo>
                  <a:pt x="169017" y="234999"/>
                </a:lnTo>
                <a:lnTo>
                  <a:pt x="169469" y="234097"/>
                </a:lnTo>
                <a:close/>
              </a:path>
              <a:path w="190500" h="252729">
                <a:moveTo>
                  <a:pt x="169017" y="234999"/>
                </a:moveTo>
                <a:lnTo>
                  <a:pt x="168205" y="235811"/>
                </a:lnTo>
                <a:lnTo>
                  <a:pt x="168611" y="235811"/>
                </a:lnTo>
                <a:lnTo>
                  <a:pt x="169017" y="234999"/>
                </a:lnTo>
                <a:close/>
              </a:path>
              <a:path w="190500" h="252729">
                <a:moveTo>
                  <a:pt x="169920" y="234097"/>
                </a:moveTo>
                <a:lnTo>
                  <a:pt x="169469" y="234097"/>
                </a:lnTo>
                <a:lnTo>
                  <a:pt x="169017" y="234999"/>
                </a:lnTo>
                <a:lnTo>
                  <a:pt x="169920" y="234097"/>
                </a:lnTo>
                <a:close/>
              </a:path>
              <a:path w="190500" h="252729">
                <a:moveTo>
                  <a:pt x="172177" y="212717"/>
                </a:moveTo>
                <a:lnTo>
                  <a:pt x="171365" y="213529"/>
                </a:lnTo>
                <a:lnTo>
                  <a:pt x="170913" y="214431"/>
                </a:lnTo>
                <a:lnTo>
                  <a:pt x="172177" y="212717"/>
                </a:lnTo>
                <a:close/>
              </a:path>
              <a:path w="190500" h="252729">
                <a:moveTo>
                  <a:pt x="186914" y="212717"/>
                </a:moveTo>
                <a:lnTo>
                  <a:pt x="172177" y="212717"/>
                </a:lnTo>
                <a:lnTo>
                  <a:pt x="170913" y="214431"/>
                </a:lnTo>
                <a:lnTo>
                  <a:pt x="186062" y="214431"/>
                </a:lnTo>
                <a:lnTo>
                  <a:pt x="186914" y="212717"/>
                </a:lnTo>
                <a:close/>
              </a:path>
              <a:path w="190500" h="252729">
                <a:moveTo>
                  <a:pt x="176962" y="202343"/>
                </a:moveTo>
                <a:lnTo>
                  <a:pt x="171365" y="213529"/>
                </a:lnTo>
                <a:lnTo>
                  <a:pt x="172177" y="212717"/>
                </a:lnTo>
                <a:lnTo>
                  <a:pt x="186914" y="212717"/>
                </a:lnTo>
                <a:lnTo>
                  <a:pt x="190506" y="205500"/>
                </a:lnTo>
                <a:lnTo>
                  <a:pt x="190506" y="203966"/>
                </a:lnTo>
                <a:lnTo>
                  <a:pt x="176962" y="203966"/>
                </a:lnTo>
                <a:lnTo>
                  <a:pt x="176962" y="202343"/>
                </a:lnTo>
                <a:close/>
              </a:path>
              <a:path w="190500" h="252729">
                <a:moveTo>
                  <a:pt x="177685" y="200899"/>
                </a:moveTo>
                <a:lnTo>
                  <a:pt x="176962" y="202343"/>
                </a:lnTo>
                <a:lnTo>
                  <a:pt x="176962" y="203966"/>
                </a:lnTo>
                <a:lnTo>
                  <a:pt x="177685" y="200899"/>
                </a:lnTo>
                <a:close/>
              </a:path>
              <a:path w="190500" h="252729">
                <a:moveTo>
                  <a:pt x="190506" y="200899"/>
                </a:moveTo>
                <a:lnTo>
                  <a:pt x="177685" y="200899"/>
                </a:lnTo>
                <a:lnTo>
                  <a:pt x="176962" y="203966"/>
                </a:lnTo>
                <a:lnTo>
                  <a:pt x="190506" y="203966"/>
                </a:lnTo>
                <a:lnTo>
                  <a:pt x="190506" y="200899"/>
                </a:lnTo>
                <a:close/>
              </a:path>
              <a:path w="190500" h="252729">
                <a:moveTo>
                  <a:pt x="176962" y="185203"/>
                </a:moveTo>
                <a:lnTo>
                  <a:pt x="176962" y="202343"/>
                </a:lnTo>
                <a:lnTo>
                  <a:pt x="177685" y="200899"/>
                </a:lnTo>
                <a:lnTo>
                  <a:pt x="190506" y="200899"/>
                </a:lnTo>
                <a:lnTo>
                  <a:pt x="190506" y="186646"/>
                </a:lnTo>
                <a:lnTo>
                  <a:pt x="177685" y="186646"/>
                </a:lnTo>
                <a:lnTo>
                  <a:pt x="176962" y="185203"/>
                </a:lnTo>
                <a:close/>
              </a:path>
              <a:path w="190500" h="252729">
                <a:moveTo>
                  <a:pt x="176962" y="183669"/>
                </a:moveTo>
                <a:lnTo>
                  <a:pt x="176962" y="185203"/>
                </a:lnTo>
                <a:lnTo>
                  <a:pt x="177685" y="186646"/>
                </a:lnTo>
                <a:lnTo>
                  <a:pt x="176962" y="183669"/>
                </a:lnTo>
                <a:close/>
              </a:path>
              <a:path w="190500" h="252729">
                <a:moveTo>
                  <a:pt x="190506" y="183669"/>
                </a:moveTo>
                <a:lnTo>
                  <a:pt x="176962" y="183669"/>
                </a:lnTo>
                <a:lnTo>
                  <a:pt x="177685" y="186646"/>
                </a:lnTo>
                <a:lnTo>
                  <a:pt x="190506" y="186646"/>
                </a:lnTo>
                <a:lnTo>
                  <a:pt x="190506" y="183669"/>
                </a:lnTo>
                <a:close/>
              </a:path>
              <a:path w="190500" h="252729">
                <a:moveTo>
                  <a:pt x="171365" y="174016"/>
                </a:moveTo>
                <a:lnTo>
                  <a:pt x="176962" y="185203"/>
                </a:lnTo>
                <a:lnTo>
                  <a:pt x="176962" y="183669"/>
                </a:lnTo>
                <a:lnTo>
                  <a:pt x="190506" y="183669"/>
                </a:lnTo>
                <a:lnTo>
                  <a:pt x="190506" y="182045"/>
                </a:lnTo>
                <a:lnTo>
                  <a:pt x="186914" y="174828"/>
                </a:lnTo>
                <a:lnTo>
                  <a:pt x="172177" y="174828"/>
                </a:lnTo>
                <a:lnTo>
                  <a:pt x="171365" y="174016"/>
                </a:lnTo>
                <a:close/>
              </a:path>
              <a:path w="190500" h="252729">
                <a:moveTo>
                  <a:pt x="170913" y="173114"/>
                </a:moveTo>
                <a:lnTo>
                  <a:pt x="171365" y="174016"/>
                </a:lnTo>
                <a:lnTo>
                  <a:pt x="172177" y="174828"/>
                </a:lnTo>
                <a:lnTo>
                  <a:pt x="170913" y="173114"/>
                </a:lnTo>
                <a:close/>
              </a:path>
              <a:path w="190500" h="252729">
                <a:moveTo>
                  <a:pt x="186062" y="173114"/>
                </a:moveTo>
                <a:lnTo>
                  <a:pt x="170913" y="173114"/>
                </a:lnTo>
                <a:lnTo>
                  <a:pt x="172177" y="174828"/>
                </a:lnTo>
                <a:lnTo>
                  <a:pt x="186914" y="174828"/>
                </a:lnTo>
                <a:lnTo>
                  <a:pt x="186062" y="173114"/>
                </a:lnTo>
                <a:close/>
              </a:path>
              <a:path w="190500" h="252729">
                <a:moveTo>
                  <a:pt x="90773" y="86736"/>
                </a:moveTo>
                <a:lnTo>
                  <a:pt x="117734" y="120431"/>
                </a:lnTo>
                <a:lnTo>
                  <a:pt x="171365" y="174016"/>
                </a:lnTo>
                <a:lnTo>
                  <a:pt x="170913" y="173114"/>
                </a:lnTo>
                <a:lnTo>
                  <a:pt x="186062" y="173114"/>
                </a:lnTo>
                <a:lnTo>
                  <a:pt x="182560" y="166078"/>
                </a:lnTo>
                <a:lnTo>
                  <a:pt x="128117" y="111681"/>
                </a:lnTo>
                <a:lnTo>
                  <a:pt x="127650" y="111228"/>
                </a:lnTo>
                <a:lnTo>
                  <a:pt x="108440" y="87233"/>
                </a:lnTo>
                <a:lnTo>
                  <a:pt x="91370" y="87233"/>
                </a:lnTo>
                <a:lnTo>
                  <a:pt x="90773" y="86736"/>
                </a:lnTo>
                <a:close/>
              </a:path>
              <a:path w="190500" h="252729">
                <a:moveTo>
                  <a:pt x="127575" y="111139"/>
                </a:moveTo>
                <a:lnTo>
                  <a:pt x="128027" y="111681"/>
                </a:lnTo>
                <a:lnTo>
                  <a:pt x="127664" y="111228"/>
                </a:lnTo>
                <a:lnTo>
                  <a:pt x="127575" y="111139"/>
                </a:lnTo>
                <a:close/>
              </a:path>
              <a:path w="190500" h="252729">
                <a:moveTo>
                  <a:pt x="127664" y="111228"/>
                </a:moveTo>
                <a:lnTo>
                  <a:pt x="128027" y="111681"/>
                </a:lnTo>
                <a:lnTo>
                  <a:pt x="127664" y="111228"/>
                </a:lnTo>
                <a:close/>
              </a:path>
              <a:path w="190500" h="252729">
                <a:moveTo>
                  <a:pt x="127593" y="111139"/>
                </a:moveTo>
                <a:close/>
              </a:path>
              <a:path w="190500" h="252729">
                <a:moveTo>
                  <a:pt x="90377" y="86241"/>
                </a:moveTo>
                <a:lnTo>
                  <a:pt x="90773" y="86736"/>
                </a:lnTo>
                <a:lnTo>
                  <a:pt x="91370" y="87233"/>
                </a:lnTo>
                <a:lnTo>
                  <a:pt x="90377" y="86241"/>
                </a:lnTo>
                <a:close/>
              </a:path>
              <a:path w="190500" h="252729">
                <a:moveTo>
                  <a:pt x="107645" y="86241"/>
                </a:moveTo>
                <a:lnTo>
                  <a:pt x="90377" y="86241"/>
                </a:lnTo>
                <a:lnTo>
                  <a:pt x="91370" y="87233"/>
                </a:lnTo>
                <a:lnTo>
                  <a:pt x="108440" y="87233"/>
                </a:lnTo>
                <a:lnTo>
                  <a:pt x="107645" y="86241"/>
                </a:lnTo>
                <a:close/>
              </a:path>
              <a:path w="190500" h="252729">
                <a:moveTo>
                  <a:pt x="9119" y="0"/>
                </a:moveTo>
                <a:lnTo>
                  <a:pt x="4875" y="270"/>
                </a:lnTo>
                <a:lnTo>
                  <a:pt x="2437" y="3157"/>
                </a:lnTo>
                <a:lnTo>
                  <a:pt x="0" y="5953"/>
                </a:lnTo>
                <a:lnTo>
                  <a:pt x="361" y="10284"/>
                </a:lnTo>
                <a:lnTo>
                  <a:pt x="3160" y="12719"/>
                </a:lnTo>
                <a:lnTo>
                  <a:pt x="50651" y="53314"/>
                </a:lnTo>
                <a:lnTo>
                  <a:pt x="90773" y="86736"/>
                </a:lnTo>
                <a:lnTo>
                  <a:pt x="90377" y="86241"/>
                </a:lnTo>
                <a:lnTo>
                  <a:pt x="107645" y="86241"/>
                </a:lnTo>
                <a:lnTo>
                  <a:pt x="100489" y="77310"/>
                </a:lnTo>
                <a:lnTo>
                  <a:pt x="59426" y="43030"/>
                </a:lnTo>
                <a:lnTo>
                  <a:pt x="12008" y="2435"/>
                </a:lnTo>
                <a:lnTo>
                  <a:pt x="9119" y="0"/>
                </a:lnTo>
                <a:close/>
              </a:path>
              <a:path w="190500" h="252729">
                <a:moveTo>
                  <a:pt x="59318" y="42940"/>
                </a:move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301" name="object 45"/>
          <p:cNvSpPr>
            <a:spLocks/>
          </p:cNvSpPr>
          <p:nvPr/>
        </p:nvSpPr>
        <p:spPr bwMode="auto">
          <a:xfrm>
            <a:off x="5856288" y="4235450"/>
            <a:ext cx="204787" cy="192088"/>
          </a:xfrm>
          <a:custGeom>
            <a:avLst/>
            <a:gdLst>
              <a:gd name="T0" fmla="*/ 9346 w 205104"/>
              <a:gd name="T1" fmla="*/ 0 h 191770"/>
              <a:gd name="T2" fmla="*/ 5122 w 205104"/>
              <a:gd name="T3" fmla="*/ 180 h 191770"/>
              <a:gd name="T4" fmla="*/ 2516 w 205104"/>
              <a:gd name="T5" fmla="*/ 2901 h 191770"/>
              <a:gd name="T6" fmla="*/ 0 w 205104"/>
              <a:gd name="T7" fmla="*/ 5710 h 191770"/>
              <a:gd name="T8" fmla="*/ 180 w 205104"/>
              <a:gd name="T9" fmla="*/ 9972 h 191770"/>
              <a:gd name="T10" fmla="*/ 2877 w 205104"/>
              <a:gd name="T11" fmla="*/ 12602 h 191770"/>
              <a:gd name="T12" fmla="*/ 191780 w 205104"/>
              <a:gd name="T13" fmla="*/ 189480 h 191770"/>
              <a:gd name="T14" fmla="*/ 194476 w 205104"/>
              <a:gd name="T15" fmla="*/ 192109 h 191770"/>
              <a:gd name="T16" fmla="*/ 198790 w 205104"/>
              <a:gd name="T17" fmla="*/ 191928 h 191770"/>
              <a:gd name="T18" fmla="*/ 201306 w 205104"/>
              <a:gd name="T19" fmla="*/ 189208 h 191770"/>
              <a:gd name="T20" fmla="*/ 203823 w 205104"/>
              <a:gd name="T21" fmla="*/ 186398 h 191770"/>
              <a:gd name="T22" fmla="*/ 203643 w 205104"/>
              <a:gd name="T23" fmla="*/ 182137 h 191770"/>
              <a:gd name="T24" fmla="*/ 200947 w 205104"/>
              <a:gd name="T25" fmla="*/ 179507 h 191770"/>
              <a:gd name="T26" fmla="*/ 9346 w 205104"/>
              <a:gd name="T27" fmla="*/ 0 h 1917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05104" h="191770">
                <a:moveTo>
                  <a:pt x="9389" y="0"/>
                </a:moveTo>
                <a:lnTo>
                  <a:pt x="5146" y="180"/>
                </a:lnTo>
                <a:lnTo>
                  <a:pt x="2528" y="2886"/>
                </a:lnTo>
                <a:lnTo>
                  <a:pt x="0" y="5683"/>
                </a:lnTo>
                <a:lnTo>
                  <a:pt x="180" y="9923"/>
                </a:lnTo>
                <a:lnTo>
                  <a:pt x="2889" y="12539"/>
                </a:lnTo>
                <a:lnTo>
                  <a:pt x="192672" y="188540"/>
                </a:lnTo>
                <a:lnTo>
                  <a:pt x="195381" y="191156"/>
                </a:lnTo>
                <a:lnTo>
                  <a:pt x="199715" y="190976"/>
                </a:lnTo>
                <a:lnTo>
                  <a:pt x="202243" y="188270"/>
                </a:lnTo>
                <a:lnTo>
                  <a:pt x="204771" y="185473"/>
                </a:lnTo>
                <a:lnTo>
                  <a:pt x="204590" y="181233"/>
                </a:lnTo>
                <a:lnTo>
                  <a:pt x="201882" y="178617"/>
                </a:lnTo>
                <a:lnTo>
                  <a:pt x="938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
        <p:nvSpPr>
          <p:cNvPr id="1504302" name="object 46"/>
          <p:cNvSpPr>
            <a:spLocks/>
          </p:cNvSpPr>
          <p:nvPr/>
        </p:nvSpPr>
        <p:spPr bwMode="auto">
          <a:xfrm>
            <a:off x="5889625" y="4202113"/>
            <a:ext cx="212725" cy="185737"/>
          </a:xfrm>
          <a:custGeom>
            <a:avLst/>
            <a:gdLst>
              <a:gd name="T0" fmla="*/ 9201 w 212089"/>
              <a:gd name="T1" fmla="*/ 0 h 184785"/>
              <a:gd name="T2" fmla="*/ 4920 w 212089"/>
              <a:gd name="T3" fmla="*/ 366 h 184785"/>
              <a:gd name="T4" fmla="*/ 2458 w 212089"/>
              <a:gd name="T5" fmla="*/ 3205 h 184785"/>
              <a:gd name="T6" fmla="*/ 0 w 212089"/>
              <a:gd name="T7" fmla="*/ 6137 h 184785"/>
              <a:gd name="T8" fmla="*/ 273 w 212089"/>
              <a:gd name="T9" fmla="*/ 10444 h 184785"/>
              <a:gd name="T10" fmla="*/ 3189 w 212089"/>
              <a:gd name="T11" fmla="*/ 12917 h 184785"/>
              <a:gd name="T12" fmla="*/ 201426 w 212089"/>
              <a:gd name="T13" fmla="*/ 184874 h 184785"/>
              <a:gd name="T14" fmla="*/ 204341 w 212089"/>
              <a:gd name="T15" fmla="*/ 187346 h 184785"/>
              <a:gd name="T16" fmla="*/ 208623 w 212089"/>
              <a:gd name="T17" fmla="*/ 186980 h 184785"/>
              <a:gd name="T18" fmla="*/ 213543 w 212089"/>
              <a:gd name="T19" fmla="*/ 181300 h 184785"/>
              <a:gd name="T20" fmla="*/ 213270 w 212089"/>
              <a:gd name="T21" fmla="*/ 176903 h 184785"/>
              <a:gd name="T22" fmla="*/ 210354 w 212089"/>
              <a:gd name="T23" fmla="*/ 174429 h 184785"/>
              <a:gd name="T24" fmla="*/ 12116 w 212089"/>
              <a:gd name="T25" fmla="*/ 2474 h 184785"/>
              <a:gd name="T26" fmla="*/ 9201 w 212089"/>
              <a:gd name="T27" fmla="*/ 0 h 1847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2089" h="184785">
                <a:moveTo>
                  <a:pt x="9119" y="0"/>
                </a:moveTo>
                <a:lnTo>
                  <a:pt x="4875" y="360"/>
                </a:lnTo>
                <a:lnTo>
                  <a:pt x="2437" y="3157"/>
                </a:lnTo>
                <a:lnTo>
                  <a:pt x="0" y="6044"/>
                </a:lnTo>
                <a:lnTo>
                  <a:pt x="270" y="10284"/>
                </a:lnTo>
                <a:lnTo>
                  <a:pt x="3160" y="12719"/>
                </a:lnTo>
                <a:lnTo>
                  <a:pt x="199625" y="182045"/>
                </a:lnTo>
                <a:lnTo>
                  <a:pt x="202514" y="184481"/>
                </a:lnTo>
                <a:lnTo>
                  <a:pt x="206757" y="184120"/>
                </a:lnTo>
                <a:lnTo>
                  <a:pt x="211633" y="178527"/>
                </a:lnTo>
                <a:lnTo>
                  <a:pt x="211362" y="174197"/>
                </a:lnTo>
                <a:lnTo>
                  <a:pt x="208473" y="171761"/>
                </a:lnTo>
                <a:lnTo>
                  <a:pt x="12008" y="2435"/>
                </a:lnTo>
                <a:lnTo>
                  <a:pt x="911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4428A70-7833-C149-BD0D-AEB0AEAFA25D}" type="slidenum">
              <a:rPr lang="en-US" altLang="zh-CN" sz="1200">
                <a:latin typeface="Garamond" charset="0"/>
              </a:rPr>
              <a:pPr eaLnBrk="1" hangingPunct="1"/>
              <a:t>76</a:t>
            </a:fld>
            <a:endParaRPr lang="en-US" altLang="zh-CN" sz="1200">
              <a:latin typeface="Garamond" charset="0"/>
            </a:endParaRPr>
          </a:p>
        </p:txBody>
      </p:sp>
      <p:pic>
        <p:nvPicPr>
          <p:cNvPr id="172034" name="Picture 2" descr="2"/>
          <p:cNvPicPr>
            <a:picLocks noChangeAspect="1" noChangeArrowheads="1"/>
          </p:cNvPicPr>
          <p:nvPr/>
        </p:nvPicPr>
        <p:blipFill>
          <a:blip r:embed="rId3">
            <a:extLst>
              <a:ext uri="{28A0092B-C50C-407E-A947-70E740481C1C}">
                <a14:useLocalDpi xmlns:a14="http://schemas.microsoft.com/office/drawing/2010/main" val="0"/>
              </a:ext>
            </a:extLst>
          </a:blip>
          <a:srcRect t="8946" b="16188"/>
          <a:stretch>
            <a:fillRect/>
          </a:stretch>
        </p:blipFill>
        <p:spPr bwMode="auto">
          <a:xfrm>
            <a:off x="700088" y="404813"/>
            <a:ext cx="7742237"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0401" name="Rectangle 2"/>
          <p:cNvSpPr>
            <a:spLocks noGrp="1" noChangeArrowheads="1"/>
          </p:cNvSpPr>
          <p:nvPr>
            <p:ph type="ctrTitle"/>
          </p:nvPr>
        </p:nvSpPr>
        <p:spPr>
          <a:xfrm>
            <a:off x="914400" y="1708150"/>
            <a:ext cx="7623175" cy="1363663"/>
          </a:xfrm>
        </p:spPr>
        <p:txBody>
          <a:bodyPr lIns="0" tIns="0" rIns="0" bIns="0"/>
          <a:lstStyle/>
          <a:p>
            <a:pPr eaLnBrk="1" hangingPunct="1"/>
            <a:r>
              <a:rPr lang="en-US" altLang="zh-CN" sz="4400" dirty="0">
                <a:solidFill>
                  <a:schemeClr val="accent2"/>
                </a:solidFill>
                <a:latin typeface="Garamond" charset="0"/>
                <a:ea typeface="宋体" charset="0"/>
              </a:rPr>
              <a:t>Topic 23: </a:t>
            </a:r>
            <a:r>
              <a:rPr lang="en-US" sz="4400" dirty="0" err="1">
                <a:latin typeface="Garamond" charset="0"/>
                <a:ea typeface="宋体" charset="0"/>
              </a:rPr>
              <a:t>Visualising</a:t>
            </a:r>
            <a:r>
              <a:rPr lang="en-US" sz="4400" dirty="0">
                <a:latin typeface="Garamond" charset="0"/>
                <a:ea typeface="宋体" charset="0"/>
              </a:rPr>
              <a:t> Software Architectures</a:t>
            </a:r>
            <a:endParaRPr lang="en-US" altLang="zh-CN" sz="3300" dirty="0">
              <a:solidFill>
                <a:schemeClr val="accent2"/>
              </a:solidFill>
              <a:latin typeface="Garamond" charset="0"/>
              <a:ea typeface="宋体" charset="0"/>
            </a:endParaRPr>
          </a:p>
        </p:txBody>
      </p:sp>
      <p:sp>
        <p:nvSpPr>
          <p:cNvPr id="1510402" name="Rectangle 3"/>
          <p:cNvSpPr>
            <a:spLocks noGrp="1" noChangeArrowheads="1"/>
          </p:cNvSpPr>
          <p:nvPr>
            <p:ph type="subTitle" idx="1"/>
          </p:nvPr>
        </p:nvSpPr>
        <p:spPr>
          <a:xfrm>
            <a:off x="2339975" y="5661025"/>
            <a:ext cx="6553200" cy="865188"/>
          </a:xfrm>
        </p:spPr>
        <p:txBody>
          <a:bodyPr/>
          <a:lstStyle/>
          <a:p>
            <a:pPr eaLnBrk="1" hangingPunct="1">
              <a:buFont typeface="Wingdings" charset="0"/>
              <a:buNone/>
            </a:pPr>
            <a:r>
              <a:rPr lang="en-US" altLang="zh-CN" sz="800">
                <a:solidFill>
                  <a:srgbClr val="FF9933"/>
                </a:solidFill>
                <a:latin typeface="Arial" charset="0"/>
                <a:ea typeface="宋体" charset="0"/>
              </a:rPr>
              <a:t>  </a:t>
            </a:r>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49" name="Rectangle 12"/>
          <p:cNvSpPr>
            <a:spLocks noGrp="1" noChangeArrowheads="1"/>
          </p:cNvSpPr>
          <p:nvPr>
            <p:ph type="title"/>
          </p:nvPr>
        </p:nvSpPr>
        <p:spPr/>
        <p:txBody>
          <a:bodyPr/>
          <a:lstStyle/>
          <a:p>
            <a:r>
              <a:rPr lang="en-US">
                <a:latin typeface="Garamond" charset="0"/>
                <a:ea typeface="宋体" charset="0"/>
              </a:rPr>
              <a:t>Objectives</a:t>
            </a:r>
          </a:p>
        </p:txBody>
      </p:sp>
      <p:sp>
        <p:nvSpPr>
          <p:cNvPr id="1512450" name="Rectangle 13"/>
          <p:cNvSpPr>
            <a:spLocks noGrp="1" noChangeArrowheads="1"/>
          </p:cNvSpPr>
          <p:nvPr>
            <p:ph idx="1"/>
          </p:nvPr>
        </p:nvSpPr>
        <p:spPr>
          <a:xfrm>
            <a:off x="323850" y="1196975"/>
            <a:ext cx="8229600" cy="4191000"/>
          </a:xfrm>
        </p:spPr>
        <p:txBody>
          <a:bodyPr/>
          <a:lstStyle/>
          <a:p>
            <a:r>
              <a:rPr lang="en-US" sz="2200">
                <a:latin typeface="Arial" charset="0"/>
                <a:ea typeface="宋体" charset="0"/>
              </a:rPr>
              <a:t>Concepts</a:t>
            </a:r>
          </a:p>
          <a:p>
            <a:pPr lvl="1"/>
            <a:r>
              <a:rPr lang="en-US" sz="2200">
                <a:latin typeface="Arial" charset="0"/>
                <a:ea typeface="宋体" charset="0"/>
              </a:rPr>
              <a:t>What is visualization?</a:t>
            </a:r>
          </a:p>
          <a:p>
            <a:pPr lvl="1"/>
            <a:r>
              <a:rPr lang="en-US" sz="2200">
                <a:latin typeface="Arial" charset="0"/>
                <a:ea typeface="宋体" charset="0"/>
              </a:rPr>
              <a:t>Differences between modeling and visualization</a:t>
            </a:r>
          </a:p>
          <a:p>
            <a:pPr lvl="1"/>
            <a:r>
              <a:rPr lang="en-US" sz="2200">
                <a:latin typeface="Arial" charset="0"/>
                <a:ea typeface="宋体" charset="0"/>
              </a:rPr>
              <a:t>What kinds of visualizations do we use?</a:t>
            </a:r>
          </a:p>
          <a:p>
            <a:pPr lvl="1"/>
            <a:r>
              <a:rPr lang="en-US" sz="2200">
                <a:latin typeface="Arial" charset="0"/>
                <a:ea typeface="宋体" charset="0"/>
              </a:rPr>
              <a:t>Visualizations and views</a:t>
            </a:r>
          </a:p>
          <a:p>
            <a:pPr lvl="1"/>
            <a:r>
              <a:rPr lang="en-US" sz="2200">
                <a:latin typeface="Arial" charset="0"/>
                <a:ea typeface="宋体" charset="0"/>
              </a:rPr>
              <a:t>How can we characterize and evaluate visualizations?</a:t>
            </a:r>
          </a:p>
          <a:p>
            <a:r>
              <a:rPr lang="en-US" sz="2200">
                <a:latin typeface="Arial" charset="0"/>
                <a:ea typeface="宋体" charset="0"/>
              </a:rPr>
              <a:t>Examples</a:t>
            </a:r>
          </a:p>
          <a:p>
            <a:pPr lvl="1"/>
            <a:r>
              <a:rPr lang="en-US" sz="2200">
                <a:latin typeface="Arial" charset="0"/>
                <a:ea typeface="宋体" charset="0"/>
              </a:rPr>
              <a:t>Concrete examples of a diverse array of visualizations</a:t>
            </a:r>
          </a:p>
          <a:p>
            <a:r>
              <a:rPr lang="en-US" sz="2200">
                <a:latin typeface="Arial" charset="0"/>
                <a:ea typeface="宋体" charset="0"/>
              </a:rPr>
              <a:t>Constructing visualizations</a:t>
            </a:r>
          </a:p>
          <a:p>
            <a:pPr lvl="1"/>
            <a:r>
              <a:rPr lang="en-US" sz="2200">
                <a:latin typeface="Arial" charset="0"/>
                <a:ea typeface="宋体" charset="0"/>
              </a:rPr>
              <a:t>Guidelines for constructing new visualizations</a:t>
            </a:r>
          </a:p>
          <a:p>
            <a:pPr lvl="1"/>
            <a:r>
              <a:rPr lang="en-US" sz="2200">
                <a:latin typeface="Arial" charset="0"/>
                <a:ea typeface="宋体" charset="0"/>
              </a:rPr>
              <a:t>Pitfalls to avoid when constructing new visualizations</a:t>
            </a:r>
          </a:p>
          <a:p>
            <a:pPr lvl="1"/>
            <a:r>
              <a:rPr lang="en-US" sz="2200">
                <a:latin typeface="Arial" charset="0"/>
                <a:ea typeface="宋体" charset="0"/>
              </a:rPr>
              <a:t>Coordinating visualizations</a:t>
            </a:r>
          </a:p>
        </p:txBody>
      </p:sp>
      <p:sp>
        <p:nvSpPr>
          <p:cNvPr id="151245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C645B71-9C32-D041-AB89-B71CE24EF588}" type="slidenum">
              <a:rPr lang="en-US" sz="1200">
                <a:latin typeface="Garamond" charset="0"/>
              </a:rPr>
              <a:pPr eaLnBrk="1" hangingPunct="1"/>
              <a:t>761</a:t>
            </a:fld>
            <a:endParaRPr lang="en-US" sz="1200">
              <a:latin typeface="Garamond" charset="0"/>
            </a:endParaRPr>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4497" name="Rectangle 2"/>
          <p:cNvSpPr>
            <a:spLocks noGrp="1" noChangeArrowheads="1"/>
          </p:cNvSpPr>
          <p:nvPr>
            <p:ph type="title"/>
          </p:nvPr>
        </p:nvSpPr>
        <p:spPr/>
        <p:txBody>
          <a:bodyPr/>
          <a:lstStyle/>
          <a:p>
            <a:r>
              <a:rPr lang="en-US">
                <a:latin typeface="Garamond" charset="0"/>
                <a:ea typeface="宋体" charset="0"/>
              </a:rPr>
              <a:t>What is Architectural Visualization?</a:t>
            </a:r>
          </a:p>
        </p:txBody>
      </p:sp>
      <p:sp>
        <p:nvSpPr>
          <p:cNvPr id="1514498" name="Rectangle 3"/>
          <p:cNvSpPr>
            <a:spLocks noGrp="1" noChangeArrowheads="1"/>
          </p:cNvSpPr>
          <p:nvPr>
            <p:ph idx="1"/>
          </p:nvPr>
        </p:nvSpPr>
        <p:spPr/>
        <p:txBody>
          <a:bodyPr/>
          <a:lstStyle/>
          <a:p>
            <a:r>
              <a:rPr lang="en-US" sz="2200">
                <a:latin typeface="Arial" charset="0"/>
                <a:ea typeface="宋体" charset="0"/>
              </a:rPr>
              <a:t>Recall that we have characterized architecture as </a:t>
            </a:r>
            <a:r>
              <a:rPr lang="en-US" sz="2200" i="1">
                <a:latin typeface="Arial" charset="0"/>
                <a:ea typeface="宋体" charset="0"/>
              </a:rPr>
              <a:t>the set of principal design decisions</a:t>
            </a:r>
            <a:r>
              <a:rPr lang="en-US" sz="2200">
                <a:latin typeface="Arial" charset="0"/>
                <a:ea typeface="宋体" charset="0"/>
              </a:rPr>
              <a:t> made about a system</a:t>
            </a:r>
          </a:p>
          <a:p>
            <a:r>
              <a:rPr lang="en-US" sz="2200">
                <a:latin typeface="Arial" charset="0"/>
                <a:ea typeface="宋体" charset="0"/>
              </a:rPr>
              <a:t>Recall also that models are artifacts that capture some or all of the design decisions that comprise an architecture</a:t>
            </a:r>
          </a:p>
          <a:p>
            <a:r>
              <a:rPr lang="en-US" sz="2200">
                <a:latin typeface="Arial" charset="0"/>
                <a:ea typeface="宋体" charset="0"/>
              </a:rPr>
              <a:t>An architectural </a:t>
            </a:r>
            <a:r>
              <a:rPr lang="en-US" sz="2200" b="1">
                <a:latin typeface="Arial" charset="0"/>
                <a:ea typeface="宋体" charset="0"/>
              </a:rPr>
              <a:t>visualization </a:t>
            </a:r>
            <a:r>
              <a:rPr lang="en-US" sz="2200">
                <a:latin typeface="Arial" charset="0"/>
                <a:ea typeface="宋体" charset="0"/>
              </a:rPr>
              <a:t>defines how architectural models are depicted, and how stakeholders interact with those depictions</a:t>
            </a:r>
          </a:p>
          <a:p>
            <a:pPr lvl="1"/>
            <a:r>
              <a:rPr lang="en-US" sz="2200">
                <a:latin typeface="Arial" charset="0"/>
                <a:ea typeface="宋体" charset="0"/>
              </a:rPr>
              <a:t>Two key aspects here:</a:t>
            </a:r>
          </a:p>
          <a:p>
            <a:pPr lvl="2"/>
            <a:r>
              <a:rPr lang="en-US" b="1">
                <a:latin typeface="Arial" charset="0"/>
                <a:ea typeface="宋体" charset="0"/>
              </a:rPr>
              <a:t>Depiction </a:t>
            </a:r>
            <a:r>
              <a:rPr lang="en-US">
                <a:latin typeface="Arial" charset="0"/>
                <a:ea typeface="宋体" charset="0"/>
              </a:rPr>
              <a:t>is a picture or other visual representation of design decisions</a:t>
            </a:r>
          </a:p>
          <a:p>
            <a:pPr lvl="2"/>
            <a:r>
              <a:rPr lang="en-US" b="1">
                <a:latin typeface="Arial" charset="0"/>
                <a:ea typeface="宋体" charset="0"/>
              </a:rPr>
              <a:t>Interaction</a:t>
            </a:r>
            <a:r>
              <a:rPr lang="en-US">
                <a:latin typeface="Arial" charset="0"/>
                <a:ea typeface="宋体" charset="0"/>
              </a:rPr>
              <a:t> mechanisms allow stakeholders to interact with design decisions in terms of the depiction </a:t>
            </a:r>
            <a:endParaRPr lang="en-US" b="1">
              <a:latin typeface="Arial" charset="0"/>
              <a:ea typeface="宋体" charset="0"/>
            </a:endParaRPr>
          </a:p>
        </p:txBody>
      </p:sp>
      <p:sp>
        <p:nvSpPr>
          <p:cNvPr id="151449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F251662-6EB6-4646-8990-7F5D25FACBC4}" type="slidenum">
              <a:rPr lang="en-US" sz="1200">
                <a:latin typeface="Garamond" charset="0"/>
              </a:rPr>
              <a:pPr eaLnBrk="1" hangingPunct="1"/>
              <a:t>762</a:t>
            </a:fld>
            <a:endParaRPr lang="en-US" sz="1200">
              <a:latin typeface="Garamond" charset="0"/>
            </a:endParaRPr>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21" name="Rectangle 2"/>
          <p:cNvSpPr>
            <a:spLocks noGrp="1" noChangeArrowheads="1"/>
          </p:cNvSpPr>
          <p:nvPr>
            <p:ph type="title"/>
          </p:nvPr>
        </p:nvSpPr>
        <p:spPr/>
        <p:txBody>
          <a:bodyPr/>
          <a:lstStyle/>
          <a:p>
            <a:r>
              <a:rPr lang="en-US">
                <a:latin typeface="Garamond" charset="0"/>
                <a:ea typeface="宋体" charset="0"/>
              </a:rPr>
              <a:t>Models vs. Visualizations</a:t>
            </a:r>
          </a:p>
        </p:txBody>
      </p:sp>
      <p:sp>
        <p:nvSpPr>
          <p:cNvPr id="1515522" name="Rectangle 3"/>
          <p:cNvSpPr>
            <a:spLocks noGrp="1" noChangeArrowheads="1"/>
          </p:cNvSpPr>
          <p:nvPr>
            <p:ph idx="1"/>
          </p:nvPr>
        </p:nvSpPr>
        <p:spPr>
          <a:xfrm>
            <a:off x="457200" y="1268413"/>
            <a:ext cx="8229600" cy="4530725"/>
          </a:xfrm>
        </p:spPr>
        <p:txBody>
          <a:bodyPr/>
          <a:lstStyle/>
          <a:p>
            <a:r>
              <a:rPr lang="en-US" sz="2800">
                <a:latin typeface="Arial" charset="0"/>
                <a:ea typeface="宋体" charset="0"/>
              </a:rPr>
              <a:t>It is easy to confuse models and visualizations because they are very closely related</a:t>
            </a:r>
          </a:p>
          <a:p>
            <a:r>
              <a:rPr lang="en-US" sz="2800">
                <a:latin typeface="Arial" charset="0"/>
                <a:ea typeface="宋体" charset="0"/>
              </a:rPr>
              <a:t>In the previous lectures, we have not drawn out this distinction, but now we make it explicit</a:t>
            </a:r>
          </a:p>
          <a:p>
            <a:r>
              <a:rPr lang="en-US" sz="2800">
                <a:latin typeface="Arial" charset="0"/>
                <a:ea typeface="宋体" charset="0"/>
              </a:rPr>
              <a:t>A </a:t>
            </a:r>
            <a:r>
              <a:rPr lang="en-US" sz="2800" b="1">
                <a:latin typeface="Arial" charset="0"/>
                <a:ea typeface="宋体" charset="0"/>
              </a:rPr>
              <a:t>model</a:t>
            </a:r>
            <a:r>
              <a:rPr lang="en-US" sz="2800">
                <a:latin typeface="Arial" charset="0"/>
                <a:ea typeface="宋体" charset="0"/>
              </a:rPr>
              <a:t> is just abstract information – a set of design decisions</a:t>
            </a:r>
          </a:p>
          <a:p>
            <a:r>
              <a:rPr lang="en-US" sz="2800" b="1">
                <a:latin typeface="Arial" charset="0"/>
                <a:ea typeface="宋体" charset="0"/>
              </a:rPr>
              <a:t>Visualizations</a:t>
            </a:r>
            <a:r>
              <a:rPr lang="en-US" sz="2800">
                <a:latin typeface="Arial" charset="0"/>
                <a:ea typeface="宋体" charset="0"/>
              </a:rPr>
              <a:t> give those design decisions form: they let us </a:t>
            </a:r>
            <a:r>
              <a:rPr lang="en-US" sz="2800" b="1">
                <a:latin typeface="Arial" charset="0"/>
                <a:ea typeface="宋体" charset="0"/>
              </a:rPr>
              <a:t>depict</a:t>
            </a:r>
            <a:r>
              <a:rPr lang="en-US" sz="2800">
                <a:latin typeface="Arial" charset="0"/>
                <a:ea typeface="宋体" charset="0"/>
              </a:rPr>
              <a:t> those design decisions and </a:t>
            </a:r>
            <a:r>
              <a:rPr lang="en-US" sz="2800" b="1">
                <a:latin typeface="Arial" charset="0"/>
                <a:ea typeface="宋体" charset="0"/>
              </a:rPr>
              <a:t>interact</a:t>
            </a:r>
            <a:r>
              <a:rPr lang="en-US" sz="2800">
                <a:latin typeface="Arial" charset="0"/>
                <a:ea typeface="宋体" charset="0"/>
              </a:rPr>
              <a:t> with them in different ways</a:t>
            </a:r>
          </a:p>
          <a:p>
            <a:pPr lvl="1"/>
            <a:r>
              <a:rPr lang="en-US" sz="2400">
                <a:latin typeface="Arial" charset="0"/>
                <a:ea typeface="宋体" charset="0"/>
              </a:rPr>
              <a:t>Because of the interaction aspect, visualizations are often active – they are both pictures AND tools</a:t>
            </a:r>
          </a:p>
          <a:p>
            <a:endParaRPr lang="en-US" sz="2800" b="1">
              <a:latin typeface="Arial" charset="0"/>
              <a:ea typeface="宋体" charset="0"/>
            </a:endParaRPr>
          </a:p>
        </p:txBody>
      </p:sp>
      <p:sp>
        <p:nvSpPr>
          <p:cNvPr id="151552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2595BC-3842-C747-B2EC-6CB8568EDAC9}" type="slidenum">
              <a:rPr lang="en-US" sz="1200">
                <a:latin typeface="Garamond" charset="0"/>
              </a:rPr>
              <a:pPr eaLnBrk="1" hangingPunct="1"/>
              <a:t>763</a:t>
            </a:fld>
            <a:endParaRPr lang="en-US" sz="1200">
              <a:latin typeface="Garamond" charset="0"/>
            </a:endParaRPr>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6545" name="Rectangle 33"/>
          <p:cNvSpPr>
            <a:spLocks noGrp="1" noChangeArrowheads="1"/>
          </p:cNvSpPr>
          <p:nvPr>
            <p:ph type="title"/>
          </p:nvPr>
        </p:nvSpPr>
        <p:spPr/>
        <p:txBody>
          <a:bodyPr/>
          <a:lstStyle/>
          <a:p>
            <a:r>
              <a:rPr lang="en-US">
                <a:latin typeface="Arial Rounded MT Bold" charset="0"/>
                <a:ea typeface="宋体" charset="0"/>
                <a:cs typeface="Arial Rounded MT Bold" charset="0"/>
              </a:rPr>
              <a:t>Models vs. Visualizations</a:t>
            </a:r>
          </a:p>
        </p:txBody>
      </p:sp>
      <p:sp>
        <p:nvSpPr>
          <p:cNvPr id="151654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238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E353F3A-1D42-2446-8C96-43B05399805F}" type="slidenum">
              <a:rPr lang="en-US" sz="1400">
                <a:cs typeface="Arial" charset="0"/>
              </a:rPr>
              <a:pPr eaLnBrk="1" hangingPunct="1"/>
              <a:t>764</a:t>
            </a:fld>
            <a:endParaRPr lang="en-US" sz="1400">
              <a:cs typeface="Arial" charset="0"/>
            </a:endParaRPr>
          </a:p>
        </p:txBody>
      </p:sp>
      <p:grpSp>
        <p:nvGrpSpPr>
          <p:cNvPr id="1516547" name="Group 21"/>
          <p:cNvGrpSpPr>
            <a:grpSpLocks/>
          </p:cNvGrpSpPr>
          <p:nvPr/>
        </p:nvGrpSpPr>
        <p:grpSpPr bwMode="auto">
          <a:xfrm>
            <a:off x="2514600" y="2743200"/>
            <a:ext cx="4114800" cy="2757488"/>
            <a:chOff x="1680" y="1392"/>
            <a:chExt cx="2592" cy="1737"/>
          </a:xfrm>
        </p:grpSpPr>
        <p:sp>
          <p:nvSpPr>
            <p:cNvPr id="90117" name="Cloud"/>
            <p:cNvSpPr>
              <a:spLocks noChangeAspect="1" noEditPoints="1" noChangeArrowheads="1"/>
            </p:cNvSpPr>
            <p:nvPr/>
          </p:nvSpPr>
          <p:spPr bwMode="auto">
            <a:xfrm>
              <a:off x="1680" y="1392"/>
              <a:ext cx="2592" cy="173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69696">
                    <a:gamma/>
                    <a:tint val="0"/>
                    <a:invGamma/>
                  </a:srgbClr>
                </a:gs>
                <a:gs pos="100000">
                  <a:srgbClr val="969696"/>
                </a:gs>
              </a:gsLst>
              <a:path path="rect">
                <a:fillToRect l="50000" t="50000" r="50000" b="50000"/>
              </a:path>
            </a:gra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p>
          </p:txBody>
        </p:sp>
        <p:sp>
          <p:nvSpPr>
            <p:cNvPr id="90118" name="Cloud"/>
            <p:cNvSpPr>
              <a:spLocks noChangeAspect="1" noEditPoints="1" noChangeArrowheads="1"/>
            </p:cNvSpPr>
            <p:nvPr/>
          </p:nvSpPr>
          <p:spPr bwMode="auto">
            <a:xfrm>
              <a:off x="1920" y="1584"/>
              <a:ext cx="816" cy="54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69696">
                    <a:gamma/>
                    <a:tint val="0"/>
                    <a:invGamma/>
                  </a:srgbClr>
                </a:gs>
                <a:gs pos="100000">
                  <a:srgbClr val="969696"/>
                </a:gs>
              </a:gsLst>
              <a:path path="rect">
                <a:fillToRect l="50000" t="50000" r="50000" b="50000"/>
              </a:path>
            </a:gra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p>
          </p:txBody>
        </p:sp>
        <p:sp>
          <p:nvSpPr>
            <p:cNvPr id="90119" name="Cloud"/>
            <p:cNvSpPr>
              <a:spLocks noChangeAspect="1" noEditPoints="1" noChangeArrowheads="1"/>
            </p:cNvSpPr>
            <p:nvPr/>
          </p:nvSpPr>
          <p:spPr bwMode="auto">
            <a:xfrm>
              <a:off x="3216" y="1584"/>
              <a:ext cx="816" cy="54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69696">
                    <a:gamma/>
                    <a:tint val="0"/>
                    <a:invGamma/>
                  </a:srgbClr>
                </a:gs>
                <a:gs pos="100000">
                  <a:srgbClr val="969696"/>
                </a:gs>
              </a:gsLst>
              <a:path path="rect">
                <a:fillToRect l="50000" t="50000" r="50000" b="50000"/>
              </a:path>
            </a:gra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p>
          </p:txBody>
        </p:sp>
        <p:sp>
          <p:nvSpPr>
            <p:cNvPr id="90120" name="Cloud"/>
            <p:cNvSpPr>
              <a:spLocks noChangeAspect="1" noEditPoints="1" noChangeArrowheads="1"/>
            </p:cNvSpPr>
            <p:nvPr/>
          </p:nvSpPr>
          <p:spPr bwMode="auto">
            <a:xfrm>
              <a:off x="2496" y="2400"/>
              <a:ext cx="816" cy="54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69696">
                    <a:gamma/>
                    <a:tint val="0"/>
                    <a:invGamma/>
                  </a:srgbClr>
                </a:gs>
                <a:gs pos="100000">
                  <a:srgbClr val="969696"/>
                </a:gs>
              </a:gsLst>
              <a:path path="rect">
                <a:fillToRect l="50000" t="50000" r="50000" b="50000"/>
              </a:path>
            </a:gra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p>
          </p:txBody>
        </p:sp>
        <p:sp>
          <p:nvSpPr>
            <p:cNvPr id="90121" name="Cloud"/>
            <p:cNvSpPr>
              <a:spLocks noChangeAspect="1" noEditPoints="1" noChangeArrowheads="1"/>
            </p:cNvSpPr>
            <p:nvPr/>
          </p:nvSpPr>
          <p:spPr bwMode="auto">
            <a:xfrm>
              <a:off x="1776" y="2256"/>
              <a:ext cx="816" cy="54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69696">
                    <a:gamma/>
                    <a:tint val="0"/>
                    <a:invGamma/>
                  </a:srgbClr>
                </a:gs>
                <a:gs pos="100000">
                  <a:srgbClr val="969696"/>
                </a:gs>
              </a:gsLst>
              <a:path path="rect">
                <a:fillToRect l="50000" t="50000" r="50000" b="50000"/>
              </a:path>
            </a:gra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p>
          </p:txBody>
        </p:sp>
        <p:sp>
          <p:nvSpPr>
            <p:cNvPr id="90122" name="Cloud"/>
            <p:cNvSpPr>
              <a:spLocks noChangeAspect="1" noEditPoints="1" noChangeArrowheads="1"/>
            </p:cNvSpPr>
            <p:nvPr/>
          </p:nvSpPr>
          <p:spPr bwMode="auto">
            <a:xfrm>
              <a:off x="3264" y="2208"/>
              <a:ext cx="816" cy="54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969696">
                    <a:gamma/>
                    <a:tint val="0"/>
                    <a:invGamma/>
                  </a:srgbClr>
                </a:gs>
                <a:gs pos="100000">
                  <a:srgbClr val="969696"/>
                </a:gs>
              </a:gsLst>
              <a:path path="rect">
                <a:fillToRect l="50000" t="50000" r="50000" b="50000"/>
              </a:path>
            </a:gra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p>
          </p:txBody>
        </p:sp>
        <p:sp>
          <p:nvSpPr>
            <p:cNvPr id="90123" name="Text Box 11"/>
            <p:cNvSpPr txBox="1">
              <a:spLocks noChangeArrowheads="1"/>
            </p:cNvSpPr>
            <p:nvPr/>
          </p:nvSpPr>
          <p:spPr bwMode="auto">
            <a:xfrm>
              <a:off x="2640" y="2064"/>
              <a:ext cx="64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Model</a:t>
              </a:r>
            </a:p>
          </p:txBody>
        </p:sp>
        <p:sp>
          <p:nvSpPr>
            <p:cNvPr id="90125" name="Text Box 13"/>
            <p:cNvSpPr txBox="1">
              <a:spLocks noChangeArrowheads="1"/>
            </p:cNvSpPr>
            <p:nvPr/>
          </p:nvSpPr>
          <p:spPr bwMode="auto">
            <a:xfrm>
              <a:off x="1968" y="2400"/>
              <a:ext cx="39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DD</a:t>
              </a:r>
            </a:p>
          </p:txBody>
        </p:sp>
        <p:sp>
          <p:nvSpPr>
            <p:cNvPr id="90127" name="Text Box 15"/>
            <p:cNvSpPr txBox="1">
              <a:spLocks noChangeArrowheads="1"/>
            </p:cNvSpPr>
            <p:nvPr/>
          </p:nvSpPr>
          <p:spPr bwMode="auto">
            <a:xfrm>
              <a:off x="2736" y="2496"/>
              <a:ext cx="39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a:t>DD</a:t>
              </a:r>
            </a:p>
          </p:txBody>
        </p:sp>
        <p:sp>
          <p:nvSpPr>
            <p:cNvPr id="90128" name="Text Box 16"/>
            <p:cNvSpPr txBox="1">
              <a:spLocks noChangeArrowheads="1"/>
            </p:cNvSpPr>
            <p:nvPr/>
          </p:nvSpPr>
          <p:spPr bwMode="auto">
            <a:xfrm>
              <a:off x="2112" y="1728"/>
              <a:ext cx="39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DD</a:t>
              </a:r>
            </a:p>
          </p:txBody>
        </p:sp>
        <p:sp>
          <p:nvSpPr>
            <p:cNvPr id="90129" name="Text Box 17"/>
            <p:cNvSpPr txBox="1">
              <a:spLocks noChangeArrowheads="1"/>
            </p:cNvSpPr>
            <p:nvPr/>
          </p:nvSpPr>
          <p:spPr bwMode="auto">
            <a:xfrm>
              <a:off x="3408" y="1728"/>
              <a:ext cx="39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DD</a:t>
              </a:r>
            </a:p>
          </p:txBody>
        </p:sp>
        <p:sp>
          <p:nvSpPr>
            <p:cNvPr id="90130" name="Text Box 18"/>
            <p:cNvSpPr txBox="1">
              <a:spLocks noChangeArrowheads="1"/>
            </p:cNvSpPr>
            <p:nvPr/>
          </p:nvSpPr>
          <p:spPr bwMode="auto">
            <a:xfrm>
              <a:off x="3456" y="2352"/>
              <a:ext cx="39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DD</a:t>
              </a:r>
            </a:p>
          </p:txBody>
        </p:sp>
      </p:grpSp>
      <p:sp>
        <p:nvSpPr>
          <p:cNvPr id="90131" name="AutoShape 19"/>
          <p:cNvSpPr>
            <a:spLocks noChangeArrowheads="1"/>
          </p:cNvSpPr>
          <p:nvPr/>
        </p:nvSpPr>
        <p:spPr bwMode="auto">
          <a:xfrm rot="-2656850">
            <a:off x="1752600" y="4800600"/>
            <a:ext cx="914400" cy="533400"/>
          </a:xfrm>
          <a:prstGeom prst="leftRightArrow">
            <a:avLst>
              <a:gd name="adj1" fmla="val 50000"/>
              <a:gd name="adj2" fmla="val 34286"/>
            </a:avLst>
          </a:prstGeom>
          <a:solidFill>
            <a:srgbClr val="96969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90132" name="Text Box 20"/>
          <p:cNvSpPr txBox="1">
            <a:spLocks noChangeArrowheads="1"/>
          </p:cNvSpPr>
          <p:nvPr/>
        </p:nvSpPr>
        <p:spPr bwMode="auto">
          <a:xfrm>
            <a:off x="228600" y="1676400"/>
            <a:ext cx="2590800" cy="1165225"/>
          </a:xfrm>
          <a:prstGeom prst="rect">
            <a:avLst/>
          </a:prstGeom>
          <a:solidFill>
            <a:schemeClr val="bg1"/>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spcBef>
                <a:spcPct val="50000"/>
              </a:spcBef>
              <a:defRPr/>
            </a:pPr>
            <a:r>
              <a:rPr lang="en-US" sz="1400">
                <a:latin typeface="Courier New" charset="0"/>
              </a:rPr>
              <a:t>&lt;?xml version=</a:t>
            </a:r>
            <a:r>
              <a:rPr lang="ja-JP" altLang="en-US" sz="1400">
                <a:latin typeface="Courier New" charset="0"/>
              </a:rPr>
              <a:t>“</a:t>
            </a:r>
            <a:r>
              <a:rPr lang="en-US" sz="1400">
                <a:latin typeface="Courier New" charset="0"/>
              </a:rPr>
              <a:t>1.0</a:t>
            </a:r>
            <a:r>
              <a:rPr lang="ja-JP" altLang="en-US" sz="1400">
                <a:latin typeface="Courier New" charset="0"/>
              </a:rPr>
              <a:t>”</a:t>
            </a:r>
            <a:r>
              <a:rPr lang="en-US" sz="1400">
                <a:latin typeface="Courier New" charset="0"/>
              </a:rPr>
              <a:t>&gt;</a:t>
            </a:r>
            <a:br>
              <a:rPr lang="en-US" sz="1400">
                <a:latin typeface="Courier New" charset="0"/>
              </a:rPr>
            </a:br>
            <a:r>
              <a:rPr lang="en-US" sz="1400">
                <a:latin typeface="Courier New" charset="0"/>
              </a:rPr>
              <a:t>&lt;model&gt;</a:t>
            </a:r>
            <a:br>
              <a:rPr lang="en-US" sz="1400">
                <a:latin typeface="Courier New" charset="0"/>
              </a:rPr>
            </a:br>
            <a:r>
              <a:rPr lang="en-US" sz="1400">
                <a:latin typeface="Courier New" charset="0"/>
              </a:rPr>
              <a:t>  &lt;decision num=</a:t>
            </a:r>
            <a:r>
              <a:rPr lang="ja-JP" altLang="en-US" sz="1400">
                <a:latin typeface="Courier New" charset="0"/>
              </a:rPr>
              <a:t>“</a:t>
            </a:r>
            <a:r>
              <a:rPr lang="en-US" sz="1400">
                <a:latin typeface="Courier New" charset="0"/>
              </a:rPr>
              <a:t>1</a:t>
            </a:r>
            <a:r>
              <a:rPr lang="ja-JP" altLang="en-US" sz="1400">
                <a:latin typeface="Courier New" charset="0"/>
              </a:rPr>
              <a:t>”</a:t>
            </a:r>
            <a:r>
              <a:rPr lang="en-US" sz="1400">
                <a:latin typeface="Courier New" charset="0"/>
              </a:rPr>
              <a:t>…/&gt;</a:t>
            </a:r>
            <a:br>
              <a:rPr lang="en-US" sz="1400">
                <a:latin typeface="Courier New" charset="0"/>
              </a:rPr>
            </a:br>
            <a:r>
              <a:rPr lang="en-US" sz="1400">
                <a:latin typeface="Courier New" charset="0"/>
              </a:rPr>
              <a:t>  &lt;decision num=</a:t>
            </a:r>
            <a:r>
              <a:rPr lang="ja-JP" altLang="en-US" sz="1400">
                <a:latin typeface="Courier New" charset="0"/>
              </a:rPr>
              <a:t>“</a:t>
            </a:r>
            <a:r>
              <a:rPr lang="en-US" sz="1400">
                <a:latin typeface="Courier New" charset="0"/>
              </a:rPr>
              <a:t>2</a:t>
            </a:r>
            <a:r>
              <a:rPr lang="ja-JP" altLang="en-US" sz="1400">
                <a:latin typeface="Courier New" charset="0"/>
              </a:rPr>
              <a:t>”</a:t>
            </a:r>
            <a:r>
              <a:rPr lang="en-US" sz="1400">
                <a:latin typeface="Courier New" charset="0"/>
              </a:rPr>
              <a:t>…/&gt;</a:t>
            </a:r>
            <a:br>
              <a:rPr lang="en-US" sz="1400">
                <a:latin typeface="Courier New" charset="0"/>
              </a:rPr>
            </a:br>
            <a:r>
              <a:rPr lang="en-US" sz="1400">
                <a:latin typeface="Courier New" charset="0"/>
              </a:rPr>
              <a:t>&lt;/model&gt;</a:t>
            </a:r>
          </a:p>
        </p:txBody>
      </p:sp>
      <p:sp>
        <p:nvSpPr>
          <p:cNvPr id="90134" name="Text Box 22"/>
          <p:cNvSpPr txBox="1">
            <a:spLocks noChangeArrowheads="1"/>
          </p:cNvSpPr>
          <p:nvPr/>
        </p:nvSpPr>
        <p:spPr bwMode="auto">
          <a:xfrm>
            <a:off x="304800" y="5486400"/>
            <a:ext cx="2590800" cy="9525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p>
            <a:pPr>
              <a:spcBef>
                <a:spcPct val="50000"/>
              </a:spcBef>
              <a:defRPr/>
            </a:pPr>
            <a:r>
              <a:rPr lang="en-US" sz="1400">
                <a:latin typeface="Courier New" charset="0"/>
              </a:rPr>
              <a:t>Our first decision is</a:t>
            </a:r>
            <a:br>
              <a:rPr lang="en-US" sz="1400">
                <a:latin typeface="Courier New" charset="0"/>
              </a:rPr>
            </a:br>
            <a:r>
              <a:rPr lang="en-US" sz="1400">
                <a:latin typeface="Courier New" charset="0"/>
              </a:rPr>
              <a:t>that the system will have two components, C1 and C2...</a:t>
            </a:r>
          </a:p>
        </p:txBody>
      </p:sp>
      <p:sp>
        <p:nvSpPr>
          <p:cNvPr id="90136" name="Rectangle 24"/>
          <p:cNvSpPr>
            <a:spLocks noChangeArrowheads="1"/>
          </p:cNvSpPr>
          <p:nvPr/>
        </p:nvSpPr>
        <p:spPr bwMode="auto">
          <a:xfrm>
            <a:off x="7162800" y="3048000"/>
            <a:ext cx="1752600" cy="1828800"/>
          </a:xfrm>
          <a:prstGeom prst="rect">
            <a:avLst/>
          </a:prstGeom>
          <a:solidFill>
            <a:schemeClr val="bg1"/>
          </a:solidFill>
          <a:ln w="9525">
            <a:solidFill>
              <a:schemeClr val="tx1"/>
            </a:solidFill>
            <a:miter lim="800000"/>
            <a:headEnd/>
            <a:tailEnd/>
          </a:ln>
          <a:effectLst>
            <a:outerShdw blurRad="63500" dist="107763" dir="2700000" algn="ctr" rotWithShape="0">
              <a:schemeClr val="bg2">
                <a:alpha val="50000"/>
              </a:schemeClr>
            </a:outerShdw>
          </a:effectLst>
        </p:spPr>
        <p:txBody>
          <a:bodyPr wrap="none" anchor="ctr"/>
          <a:lstStyle/>
          <a:p>
            <a:pPr>
              <a:defRPr/>
            </a:pPr>
            <a:endParaRPr lang="en-US"/>
          </a:p>
        </p:txBody>
      </p:sp>
      <p:sp>
        <p:nvSpPr>
          <p:cNvPr id="90137" name="Rectangle 25"/>
          <p:cNvSpPr>
            <a:spLocks noChangeArrowheads="1"/>
          </p:cNvSpPr>
          <p:nvPr/>
        </p:nvSpPr>
        <p:spPr bwMode="auto">
          <a:xfrm>
            <a:off x="7620000" y="3167063"/>
            <a:ext cx="762000" cy="609600"/>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C1</a:t>
            </a:r>
          </a:p>
        </p:txBody>
      </p:sp>
      <p:sp>
        <p:nvSpPr>
          <p:cNvPr id="90138" name="Rectangle 26"/>
          <p:cNvSpPr>
            <a:spLocks noChangeArrowheads="1"/>
          </p:cNvSpPr>
          <p:nvPr/>
        </p:nvSpPr>
        <p:spPr bwMode="auto">
          <a:xfrm>
            <a:off x="7620000" y="4157663"/>
            <a:ext cx="762000" cy="609600"/>
          </a:xfrm>
          <a:prstGeom prst="rect">
            <a:avLst/>
          </a:prstGeom>
          <a:solidFill>
            <a:schemeClr val="accent1"/>
          </a:solidFill>
          <a:ln w="38100" cmpd="dbl">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C2</a:t>
            </a:r>
          </a:p>
        </p:txBody>
      </p:sp>
      <p:cxnSp>
        <p:nvCxnSpPr>
          <p:cNvPr id="90139" name="AutoShape 27"/>
          <p:cNvCxnSpPr>
            <a:cxnSpLocks noChangeShapeType="1"/>
            <a:stCxn id="90137" idx="2"/>
            <a:endCxn id="90138" idx="0"/>
          </p:cNvCxnSpPr>
          <p:nvPr/>
        </p:nvCxnSpPr>
        <p:spPr bwMode="auto">
          <a:xfrm>
            <a:off x="8001000" y="3795713"/>
            <a:ext cx="0" cy="3429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0140" name="AutoShape 28"/>
          <p:cNvSpPr>
            <a:spLocks noChangeArrowheads="1"/>
          </p:cNvSpPr>
          <p:nvPr/>
        </p:nvSpPr>
        <p:spPr bwMode="auto">
          <a:xfrm rot="2134633">
            <a:off x="1752600" y="3048000"/>
            <a:ext cx="914400" cy="533400"/>
          </a:xfrm>
          <a:prstGeom prst="leftRightArrow">
            <a:avLst>
              <a:gd name="adj1" fmla="val 50000"/>
              <a:gd name="adj2" fmla="val 34286"/>
            </a:avLst>
          </a:prstGeom>
          <a:solidFill>
            <a:srgbClr val="96969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90141" name="AutoShape 29"/>
          <p:cNvSpPr>
            <a:spLocks noChangeArrowheads="1"/>
          </p:cNvSpPr>
          <p:nvPr/>
        </p:nvSpPr>
        <p:spPr bwMode="auto">
          <a:xfrm>
            <a:off x="6477000" y="3657600"/>
            <a:ext cx="914400" cy="533400"/>
          </a:xfrm>
          <a:prstGeom prst="leftRightArrow">
            <a:avLst>
              <a:gd name="adj1" fmla="val 50000"/>
              <a:gd name="adj2" fmla="val 34286"/>
            </a:avLst>
          </a:prstGeom>
          <a:solidFill>
            <a:srgbClr val="96969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90142" name="Text Box 30"/>
          <p:cNvSpPr txBox="1">
            <a:spLocks noChangeArrowheads="1"/>
          </p:cNvSpPr>
          <p:nvPr/>
        </p:nvSpPr>
        <p:spPr bwMode="auto">
          <a:xfrm>
            <a:off x="2971800" y="1600200"/>
            <a:ext cx="34925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t>XML-based visualization</a:t>
            </a:r>
          </a:p>
        </p:txBody>
      </p:sp>
      <p:sp>
        <p:nvSpPr>
          <p:cNvPr id="90143" name="Text Box 31"/>
          <p:cNvSpPr txBox="1">
            <a:spLocks noChangeArrowheads="1"/>
          </p:cNvSpPr>
          <p:nvPr/>
        </p:nvSpPr>
        <p:spPr bwMode="auto">
          <a:xfrm>
            <a:off x="2971800" y="6019800"/>
            <a:ext cx="42576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t>Natural language visualization</a:t>
            </a:r>
          </a:p>
        </p:txBody>
      </p:sp>
      <p:sp>
        <p:nvSpPr>
          <p:cNvPr id="90144" name="Text Box 32"/>
          <p:cNvSpPr txBox="1">
            <a:spLocks noChangeArrowheads="1"/>
          </p:cNvSpPr>
          <p:nvPr/>
        </p:nvSpPr>
        <p:spPr bwMode="auto">
          <a:xfrm>
            <a:off x="6553200" y="4953000"/>
            <a:ext cx="218598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i="1"/>
              <a:t>Box-and-arrow</a:t>
            </a:r>
            <a:br>
              <a:rPr lang="en-US" i="1"/>
            </a:br>
            <a:r>
              <a:rPr lang="en-US" i="1"/>
              <a:t>visualization</a:t>
            </a:r>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569" name="Rectangle 4"/>
          <p:cNvSpPr>
            <a:spLocks noGrp="1" noChangeArrowheads="1"/>
          </p:cNvSpPr>
          <p:nvPr>
            <p:ph type="title"/>
          </p:nvPr>
        </p:nvSpPr>
        <p:spPr/>
        <p:txBody>
          <a:bodyPr/>
          <a:lstStyle/>
          <a:p>
            <a:r>
              <a:rPr lang="en-US">
                <a:latin typeface="Garamond" charset="0"/>
                <a:ea typeface="宋体" charset="0"/>
              </a:rPr>
              <a:t>Canonical Visualizations</a:t>
            </a:r>
          </a:p>
        </p:txBody>
      </p:sp>
      <p:sp>
        <p:nvSpPr>
          <p:cNvPr id="1517570" name="Rectangle 5"/>
          <p:cNvSpPr>
            <a:spLocks noGrp="1" noChangeArrowheads="1"/>
          </p:cNvSpPr>
          <p:nvPr>
            <p:ph idx="1"/>
          </p:nvPr>
        </p:nvSpPr>
        <p:spPr>
          <a:xfrm>
            <a:off x="457200" y="1341438"/>
            <a:ext cx="8229600" cy="4191000"/>
          </a:xfrm>
        </p:spPr>
        <p:txBody>
          <a:bodyPr/>
          <a:lstStyle/>
          <a:p>
            <a:r>
              <a:rPr lang="en-US" sz="2200">
                <a:latin typeface="Arial" charset="0"/>
                <a:ea typeface="宋体" charset="0"/>
              </a:rPr>
              <a:t>Each modeling notation is associated with one or more canonical visualizations</a:t>
            </a:r>
          </a:p>
          <a:p>
            <a:pPr lvl="1"/>
            <a:r>
              <a:rPr lang="en-US" sz="2200">
                <a:latin typeface="Arial" charset="0"/>
                <a:ea typeface="宋体" charset="0"/>
              </a:rPr>
              <a:t>This makes it easy to think of a notation and a visualization as the same thing, even though they are not</a:t>
            </a:r>
          </a:p>
          <a:p>
            <a:r>
              <a:rPr lang="en-US" sz="2200">
                <a:latin typeface="Arial" charset="0"/>
                <a:ea typeface="宋体" charset="0"/>
              </a:rPr>
              <a:t>Some notations are canonically textual</a:t>
            </a:r>
          </a:p>
          <a:p>
            <a:pPr lvl="1"/>
            <a:r>
              <a:rPr lang="en-US" sz="2200">
                <a:latin typeface="Arial" charset="0"/>
                <a:ea typeface="宋体" charset="0"/>
              </a:rPr>
              <a:t>Natural language, XML-based ADLs</a:t>
            </a:r>
          </a:p>
          <a:p>
            <a:r>
              <a:rPr lang="en-US" sz="2200">
                <a:latin typeface="Arial" charset="0"/>
                <a:ea typeface="宋体" charset="0"/>
              </a:rPr>
              <a:t>…or graphical</a:t>
            </a:r>
          </a:p>
          <a:p>
            <a:pPr lvl="1"/>
            <a:r>
              <a:rPr lang="en-US" sz="2200">
                <a:latin typeface="Arial" charset="0"/>
                <a:ea typeface="宋体" charset="0"/>
              </a:rPr>
              <a:t>PowerPoint-style</a:t>
            </a:r>
          </a:p>
          <a:p>
            <a:r>
              <a:rPr lang="en-US" sz="2200">
                <a:latin typeface="Arial" charset="0"/>
                <a:ea typeface="宋体" charset="0"/>
              </a:rPr>
              <a:t>…or a little of both</a:t>
            </a:r>
          </a:p>
          <a:p>
            <a:pPr lvl="1"/>
            <a:r>
              <a:rPr lang="en-US" sz="2200">
                <a:latin typeface="Arial" charset="0"/>
                <a:ea typeface="宋体" charset="0"/>
              </a:rPr>
              <a:t>UML</a:t>
            </a:r>
          </a:p>
          <a:p>
            <a:r>
              <a:rPr lang="en-US" sz="2200">
                <a:latin typeface="Arial" charset="0"/>
                <a:ea typeface="宋体" charset="0"/>
              </a:rPr>
              <a:t>…or have multiple canonical visualizations</a:t>
            </a:r>
          </a:p>
          <a:p>
            <a:pPr lvl="1"/>
            <a:r>
              <a:rPr lang="en-US" sz="2200">
                <a:latin typeface="Arial" charset="0"/>
                <a:ea typeface="宋体" charset="0"/>
              </a:rPr>
              <a:t>Darwin</a:t>
            </a:r>
          </a:p>
        </p:txBody>
      </p:sp>
      <p:sp>
        <p:nvSpPr>
          <p:cNvPr id="151757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BE13392-21DD-5C4D-AA2D-84EF03BAAB4F}" type="slidenum">
              <a:rPr lang="en-US" sz="1200">
                <a:latin typeface="Garamond" charset="0"/>
              </a:rPr>
              <a:pPr eaLnBrk="1" hangingPunct="1"/>
              <a:t>765</a:t>
            </a:fld>
            <a:endParaRPr lang="en-US" sz="1200">
              <a:latin typeface="Garamond" charset="0"/>
            </a:endParaRPr>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617" name="Rectangle 28"/>
          <p:cNvSpPr>
            <a:spLocks noGrp="1" noChangeArrowheads="1"/>
          </p:cNvSpPr>
          <p:nvPr>
            <p:ph type="title"/>
          </p:nvPr>
        </p:nvSpPr>
        <p:spPr/>
        <p:txBody>
          <a:bodyPr/>
          <a:lstStyle/>
          <a:p>
            <a:r>
              <a:rPr lang="en-US">
                <a:latin typeface="Arial Rounded MT Bold" charset="0"/>
                <a:ea typeface="宋体" charset="0"/>
                <a:cs typeface="Arial Rounded MT Bold" charset="0"/>
              </a:rPr>
              <a:t>Different Relationships</a:t>
            </a:r>
          </a:p>
        </p:txBody>
      </p:sp>
      <p:sp>
        <p:nvSpPr>
          <p:cNvPr id="1519618"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238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BF62F0F-6E42-4F40-B96F-360C46E48061}" type="slidenum">
              <a:rPr lang="en-US" sz="1400">
                <a:cs typeface="Arial" charset="0"/>
              </a:rPr>
              <a:pPr eaLnBrk="1" hangingPunct="1"/>
              <a:t>766</a:t>
            </a:fld>
            <a:endParaRPr lang="en-US" sz="1400">
              <a:cs typeface="Arial" charset="0"/>
            </a:endParaRPr>
          </a:p>
        </p:txBody>
      </p:sp>
      <p:sp>
        <p:nvSpPr>
          <p:cNvPr id="95236" name="Rectangle 4"/>
          <p:cNvSpPr>
            <a:spLocks noChangeArrowheads="1"/>
          </p:cNvSpPr>
          <p:nvPr/>
        </p:nvSpPr>
        <p:spPr bwMode="auto">
          <a:xfrm>
            <a:off x="5029200" y="1736725"/>
            <a:ext cx="1066800" cy="6096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Model</a:t>
            </a:r>
          </a:p>
        </p:txBody>
      </p:sp>
      <p:sp>
        <p:nvSpPr>
          <p:cNvPr id="95237" name="Oval 5"/>
          <p:cNvSpPr>
            <a:spLocks noChangeArrowheads="1"/>
          </p:cNvSpPr>
          <p:nvPr/>
        </p:nvSpPr>
        <p:spPr bwMode="auto">
          <a:xfrm>
            <a:off x="3200400" y="1736725"/>
            <a:ext cx="1219200" cy="609600"/>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srgbClr val="FFFFFF"/>
                </a:solidFill>
              </a:rPr>
              <a:t>Viz</a:t>
            </a:r>
          </a:p>
        </p:txBody>
      </p:sp>
      <p:cxnSp>
        <p:nvCxnSpPr>
          <p:cNvPr id="95238" name="AutoShape 6"/>
          <p:cNvCxnSpPr>
            <a:cxnSpLocks noChangeShapeType="1"/>
            <a:stCxn id="95237" idx="6"/>
            <a:endCxn id="95236" idx="1"/>
          </p:cNvCxnSpPr>
          <p:nvPr/>
        </p:nvCxnSpPr>
        <p:spPr bwMode="auto">
          <a:xfrm>
            <a:off x="4419600" y="2041525"/>
            <a:ext cx="609600"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5239" name="Text Box 7"/>
          <p:cNvSpPr txBox="1">
            <a:spLocks noChangeArrowheads="1"/>
          </p:cNvSpPr>
          <p:nvPr/>
        </p:nvSpPr>
        <p:spPr bwMode="auto">
          <a:xfrm>
            <a:off x="2895600" y="2574925"/>
            <a:ext cx="36576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2000" i="1"/>
              <a:t>One (canonical) visualization</a:t>
            </a:r>
            <a:br>
              <a:rPr lang="en-US" sz="2000" i="1"/>
            </a:br>
            <a:r>
              <a:rPr lang="en-US" sz="2000" i="1"/>
              <a:t>(common)</a:t>
            </a:r>
          </a:p>
        </p:txBody>
      </p:sp>
      <p:sp>
        <p:nvSpPr>
          <p:cNvPr id="95244" name="Rectangle 12"/>
          <p:cNvSpPr>
            <a:spLocks noChangeArrowheads="1"/>
          </p:cNvSpPr>
          <p:nvPr/>
        </p:nvSpPr>
        <p:spPr bwMode="auto">
          <a:xfrm>
            <a:off x="1752600" y="4327525"/>
            <a:ext cx="1066800" cy="6096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Model</a:t>
            </a:r>
          </a:p>
        </p:txBody>
      </p:sp>
      <p:sp>
        <p:nvSpPr>
          <p:cNvPr id="95245" name="Oval 13"/>
          <p:cNvSpPr>
            <a:spLocks noChangeArrowheads="1"/>
          </p:cNvSpPr>
          <p:nvPr/>
        </p:nvSpPr>
        <p:spPr bwMode="auto">
          <a:xfrm>
            <a:off x="304800" y="4937125"/>
            <a:ext cx="1219200" cy="609600"/>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srgbClr val="FFFFFF"/>
                </a:solidFill>
              </a:rPr>
              <a:t>Viz</a:t>
            </a:r>
          </a:p>
        </p:txBody>
      </p:sp>
      <p:cxnSp>
        <p:nvCxnSpPr>
          <p:cNvPr id="95246" name="AutoShape 14"/>
          <p:cNvCxnSpPr>
            <a:cxnSpLocks noChangeShapeType="1"/>
            <a:stCxn id="95245" idx="7"/>
            <a:endCxn id="95244" idx="1"/>
          </p:cNvCxnSpPr>
          <p:nvPr/>
        </p:nvCxnSpPr>
        <p:spPr bwMode="auto">
          <a:xfrm flipV="1">
            <a:off x="1346200" y="4632325"/>
            <a:ext cx="406400" cy="3937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5247" name="Oval 15"/>
          <p:cNvSpPr>
            <a:spLocks noChangeArrowheads="1"/>
          </p:cNvSpPr>
          <p:nvPr/>
        </p:nvSpPr>
        <p:spPr bwMode="auto">
          <a:xfrm>
            <a:off x="1676400" y="3413125"/>
            <a:ext cx="1219200" cy="609600"/>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srgbClr val="FFFFFF"/>
                </a:solidFill>
              </a:rPr>
              <a:t>Viz</a:t>
            </a:r>
          </a:p>
        </p:txBody>
      </p:sp>
      <p:sp>
        <p:nvSpPr>
          <p:cNvPr id="95248" name="Oval 16"/>
          <p:cNvSpPr>
            <a:spLocks noChangeArrowheads="1"/>
          </p:cNvSpPr>
          <p:nvPr/>
        </p:nvSpPr>
        <p:spPr bwMode="auto">
          <a:xfrm>
            <a:off x="3048000" y="4937125"/>
            <a:ext cx="1219200" cy="609600"/>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srgbClr val="FFFFFF"/>
                </a:solidFill>
              </a:rPr>
              <a:t>Viz</a:t>
            </a:r>
          </a:p>
        </p:txBody>
      </p:sp>
      <p:cxnSp>
        <p:nvCxnSpPr>
          <p:cNvPr id="95249" name="AutoShape 17"/>
          <p:cNvCxnSpPr>
            <a:cxnSpLocks noChangeShapeType="1"/>
            <a:stCxn id="95247" idx="4"/>
            <a:endCxn id="95244" idx="0"/>
          </p:cNvCxnSpPr>
          <p:nvPr/>
        </p:nvCxnSpPr>
        <p:spPr bwMode="auto">
          <a:xfrm>
            <a:off x="2286000" y="4022725"/>
            <a:ext cx="0" cy="3048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250" name="AutoShape 18"/>
          <p:cNvCxnSpPr>
            <a:cxnSpLocks noChangeShapeType="1"/>
            <a:stCxn id="95248" idx="1"/>
            <a:endCxn id="95244" idx="3"/>
          </p:cNvCxnSpPr>
          <p:nvPr/>
        </p:nvCxnSpPr>
        <p:spPr bwMode="auto">
          <a:xfrm flipH="1" flipV="1">
            <a:off x="2819400" y="4632325"/>
            <a:ext cx="406400" cy="3937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5251" name="Text Box 19"/>
          <p:cNvSpPr txBox="1">
            <a:spLocks noChangeArrowheads="1"/>
          </p:cNvSpPr>
          <p:nvPr/>
        </p:nvSpPr>
        <p:spPr bwMode="auto">
          <a:xfrm>
            <a:off x="381000" y="5775325"/>
            <a:ext cx="36576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2000" i="1"/>
              <a:t>Many visualizations for one model (common)</a:t>
            </a:r>
          </a:p>
        </p:txBody>
      </p:sp>
      <p:sp>
        <p:nvSpPr>
          <p:cNvPr id="95252" name="Rectangle 20"/>
          <p:cNvSpPr>
            <a:spLocks noChangeArrowheads="1"/>
          </p:cNvSpPr>
          <p:nvPr/>
        </p:nvSpPr>
        <p:spPr bwMode="auto">
          <a:xfrm>
            <a:off x="6248400" y="3413125"/>
            <a:ext cx="1066800" cy="6096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Model</a:t>
            </a:r>
          </a:p>
        </p:txBody>
      </p:sp>
      <p:sp>
        <p:nvSpPr>
          <p:cNvPr id="95253" name="Rectangle 21"/>
          <p:cNvSpPr>
            <a:spLocks noChangeArrowheads="1"/>
          </p:cNvSpPr>
          <p:nvPr/>
        </p:nvSpPr>
        <p:spPr bwMode="auto">
          <a:xfrm>
            <a:off x="5105400" y="4937125"/>
            <a:ext cx="1066800" cy="6096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Model</a:t>
            </a:r>
          </a:p>
        </p:txBody>
      </p:sp>
      <p:sp>
        <p:nvSpPr>
          <p:cNvPr id="95254" name="Rectangle 22"/>
          <p:cNvSpPr>
            <a:spLocks noChangeArrowheads="1"/>
          </p:cNvSpPr>
          <p:nvPr/>
        </p:nvSpPr>
        <p:spPr bwMode="auto">
          <a:xfrm>
            <a:off x="7315200" y="4937125"/>
            <a:ext cx="1066800" cy="60960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Model</a:t>
            </a:r>
          </a:p>
        </p:txBody>
      </p:sp>
      <p:sp>
        <p:nvSpPr>
          <p:cNvPr id="95255" name="Oval 23"/>
          <p:cNvSpPr>
            <a:spLocks noChangeArrowheads="1"/>
          </p:cNvSpPr>
          <p:nvPr/>
        </p:nvSpPr>
        <p:spPr bwMode="auto">
          <a:xfrm>
            <a:off x="6172200" y="4251325"/>
            <a:ext cx="1219200" cy="609600"/>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srgbClr val="FFFFFF"/>
                </a:solidFill>
              </a:rPr>
              <a:t>Viz</a:t>
            </a:r>
          </a:p>
        </p:txBody>
      </p:sp>
      <p:cxnSp>
        <p:nvCxnSpPr>
          <p:cNvPr id="95256" name="AutoShape 24"/>
          <p:cNvCxnSpPr>
            <a:cxnSpLocks noChangeShapeType="1"/>
            <a:stCxn id="95255" idx="3"/>
            <a:endCxn id="95253" idx="0"/>
          </p:cNvCxnSpPr>
          <p:nvPr/>
        </p:nvCxnSpPr>
        <p:spPr bwMode="auto">
          <a:xfrm flipH="1">
            <a:off x="5638800" y="4772025"/>
            <a:ext cx="711200" cy="1651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257" name="AutoShape 25"/>
          <p:cNvCxnSpPr>
            <a:cxnSpLocks noChangeShapeType="1"/>
            <a:stCxn id="95254" idx="0"/>
            <a:endCxn id="95255" idx="5"/>
          </p:cNvCxnSpPr>
          <p:nvPr/>
        </p:nvCxnSpPr>
        <p:spPr bwMode="auto">
          <a:xfrm flipH="1" flipV="1">
            <a:off x="7213600" y="4772025"/>
            <a:ext cx="635000" cy="1651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258" name="AutoShape 26"/>
          <p:cNvCxnSpPr>
            <a:cxnSpLocks noChangeShapeType="1"/>
            <a:stCxn id="95252" idx="2"/>
            <a:endCxn id="95255" idx="0"/>
          </p:cNvCxnSpPr>
          <p:nvPr/>
        </p:nvCxnSpPr>
        <p:spPr bwMode="auto">
          <a:xfrm>
            <a:off x="6781800" y="4022725"/>
            <a:ext cx="0" cy="2286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5259" name="Text Box 27"/>
          <p:cNvSpPr txBox="1">
            <a:spLocks noChangeArrowheads="1"/>
          </p:cNvSpPr>
          <p:nvPr/>
        </p:nvSpPr>
        <p:spPr bwMode="auto">
          <a:xfrm>
            <a:off x="4419600" y="5775325"/>
            <a:ext cx="441960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2000" i="1"/>
              <a:t>One visualization bringing together many models (uncommon)</a:t>
            </a:r>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0641" name="Rectangle 4"/>
          <p:cNvSpPr>
            <a:spLocks noGrp="1" noChangeArrowheads="1"/>
          </p:cNvSpPr>
          <p:nvPr>
            <p:ph type="title"/>
          </p:nvPr>
        </p:nvSpPr>
        <p:spPr>
          <a:xfrm>
            <a:off x="685800" y="333375"/>
            <a:ext cx="8077200" cy="685800"/>
          </a:xfrm>
        </p:spPr>
        <p:txBody>
          <a:bodyPr/>
          <a:lstStyle/>
          <a:p>
            <a:r>
              <a:rPr lang="en-US">
                <a:latin typeface="Garamond" charset="0"/>
                <a:ea typeface="宋体" charset="0"/>
              </a:rPr>
              <a:t>Kinds of Visualizations: Textual Visualizations</a:t>
            </a:r>
          </a:p>
        </p:txBody>
      </p:sp>
      <p:sp>
        <p:nvSpPr>
          <p:cNvPr id="1520642" name="Rectangle 5"/>
          <p:cNvSpPr>
            <a:spLocks noGrp="1" noChangeArrowheads="1"/>
          </p:cNvSpPr>
          <p:nvPr>
            <p:ph idx="1"/>
          </p:nvPr>
        </p:nvSpPr>
        <p:spPr/>
        <p:txBody>
          <a:bodyPr/>
          <a:lstStyle/>
          <a:p>
            <a:r>
              <a:rPr lang="en-US">
                <a:latin typeface="Arial" charset="0"/>
                <a:ea typeface="宋体" charset="0"/>
              </a:rPr>
              <a:t>Depict architectures through ordinary text files</a:t>
            </a:r>
          </a:p>
          <a:p>
            <a:pPr lvl="1"/>
            <a:r>
              <a:rPr lang="en-US">
                <a:latin typeface="Arial" charset="0"/>
                <a:ea typeface="宋体" charset="0"/>
              </a:rPr>
              <a:t>Generally conform to some syntactic format, like programs conform to a language</a:t>
            </a:r>
          </a:p>
          <a:p>
            <a:pPr lvl="1"/>
            <a:r>
              <a:rPr lang="en-US">
                <a:latin typeface="Arial" charset="0"/>
                <a:ea typeface="宋体" charset="0"/>
              </a:rPr>
              <a:t>May be natural language, in which case the format is defined by the spelling and grammar rules of the language</a:t>
            </a:r>
          </a:p>
          <a:p>
            <a:pPr lvl="1"/>
            <a:r>
              <a:rPr lang="en-US">
                <a:latin typeface="Arial" charset="0"/>
                <a:ea typeface="宋体" charset="0"/>
              </a:rPr>
              <a:t>Decorative options</a:t>
            </a:r>
          </a:p>
          <a:p>
            <a:pPr lvl="2"/>
            <a:r>
              <a:rPr lang="en-US">
                <a:latin typeface="Arial" charset="0"/>
                <a:ea typeface="宋体" charset="0"/>
              </a:rPr>
              <a:t>Fonts, colors, bold/italics</a:t>
            </a:r>
          </a:p>
          <a:p>
            <a:pPr lvl="2"/>
            <a:r>
              <a:rPr lang="en-US">
                <a:latin typeface="Arial" charset="0"/>
                <a:ea typeface="宋体" charset="0"/>
              </a:rPr>
              <a:t>Tables, bulleted lists/outlines</a:t>
            </a:r>
          </a:p>
        </p:txBody>
      </p:sp>
      <p:sp>
        <p:nvSpPr>
          <p:cNvPr id="152064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6F700A1-09CF-E545-8078-B47279AB6086}" type="slidenum">
              <a:rPr lang="en-US" sz="1200">
                <a:latin typeface="Garamond" charset="0"/>
              </a:rPr>
              <a:pPr eaLnBrk="1" hangingPunct="1"/>
              <a:t>767</a:t>
            </a:fld>
            <a:endParaRPr lang="en-US" sz="1200">
              <a:latin typeface="Garamond" charset="0"/>
            </a:endParaRPr>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1665" name="Rectangle 7"/>
          <p:cNvSpPr>
            <a:spLocks noGrp="1" noChangeArrowheads="1"/>
          </p:cNvSpPr>
          <p:nvPr>
            <p:ph type="title"/>
          </p:nvPr>
        </p:nvSpPr>
        <p:spPr/>
        <p:txBody>
          <a:bodyPr/>
          <a:lstStyle/>
          <a:p>
            <a:r>
              <a:rPr lang="en-US">
                <a:latin typeface="Arial Rounded MT Bold" charset="0"/>
                <a:ea typeface="宋体" charset="0"/>
                <a:cs typeface="Arial Rounded MT Bold" charset="0"/>
              </a:rPr>
              <a:t>Textual Visualizations</a:t>
            </a:r>
          </a:p>
        </p:txBody>
      </p:sp>
      <p:sp>
        <p:nvSpPr>
          <p:cNvPr id="1521666"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238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73FF9CE-963B-1F40-A4AA-DF4983ECA4B4}" type="slidenum">
              <a:rPr lang="en-US" sz="1400">
                <a:cs typeface="Arial" charset="0"/>
              </a:rPr>
              <a:pPr eaLnBrk="1" hangingPunct="1"/>
              <a:t>768</a:t>
            </a:fld>
            <a:endParaRPr lang="en-US" sz="1400">
              <a:cs typeface="Arial" charset="0"/>
            </a:endParaRPr>
          </a:p>
        </p:txBody>
      </p:sp>
      <p:sp>
        <p:nvSpPr>
          <p:cNvPr id="97284" name="Text Box 4"/>
          <p:cNvSpPr txBox="1">
            <a:spLocks noChangeArrowheads="1"/>
          </p:cNvSpPr>
          <p:nvPr/>
        </p:nvSpPr>
        <p:spPr bwMode="auto">
          <a:xfrm>
            <a:off x="304800" y="1676400"/>
            <a:ext cx="5626100" cy="4300538"/>
          </a:xfrm>
          <a:prstGeom prst="rect">
            <a:avLst/>
          </a:prstGeom>
          <a:solidFill>
            <a:srgbClr val="FFFFFF"/>
          </a:solidFill>
          <a:ln w="9525">
            <a:solidFill>
              <a:schemeClr val="tx1"/>
            </a:solidFill>
            <a:miter lim="800000"/>
            <a:headEnd/>
            <a:tailEnd/>
          </a:ln>
          <a:effectLst>
            <a:outerShdw blurRad="63500" dist="107763" dir="2700000" algn="ctr" rotWithShape="0">
              <a:schemeClr val="bg2">
                <a:alpha val="50000"/>
              </a:schemeClr>
            </a:outerShdw>
          </a:effectLst>
        </p:spPr>
        <p:txBody>
          <a:bodyPr wrap="none">
            <a:spAutoFit/>
          </a:bodyPr>
          <a:lstStyle/>
          <a:p>
            <a:pPr>
              <a:defRPr/>
            </a:pPr>
            <a:r>
              <a:rPr lang="en-US" sz="1200">
                <a:latin typeface="Courier New" charset="0"/>
              </a:rPr>
              <a:t>&lt;instance:xArch xsi:type=</a:t>
            </a:r>
            <a:r>
              <a:rPr lang="ja-JP" altLang="en-US" sz="1200">
                <a:latin typeface="Courier New" charset="0"/>
              </a:rPr>
              <a:t>”</a:t>
            </a:r>
            <a:r>
              <a:rPr lang="en-US" sz="1200">
                <a:latin typeface="Courier New" charset="0"/>
              </a:rPr>
              <a:t>instance:XArch</a:t>
            </a:r>
            <a:r>
              <a:rPr lang="ja-JP" altLang="en-US" sz="1200">
                <a:latin typeface="Courier New" charset="0"/>
              </a:rPr>
              <a:t>”</a:t>
            </a:r>
            <a:r>
              <a:rPr lang="en-US" sz="1200">
                <a:latin typeface="Courier New" charset="0"/>
              </a:rPr>
              <a:t>&gt;</a:t>
            </a:r>
          </a:p>
          <a:p>
            <a:pPr>
              <a:defRPr/>
            </a:pPr>
            <a:r>
              <a:rPr lang="en-US" sz="1200">
                <a:latin typeface="Courier New" charset="0"/>
              </a:rPr>
              <a:t>  &lt;types:archStructure xsi:type=</a:t>
            </a:r>
            <a:r>
              <a:rPr lang="ja-JP" altLang="en-US" sz="1200">
                <a:latin typeface="Courier New" charset="0"/>
              </a:rPr>
              <a:t>”</a:t>
            </a:r>
            <a:r>
              <a:rPr lang="en-US" sz="1200">
                <a:latin typeface="Courier New" charset="0"/>
              </a:rPr>
              <a:t>types:ArchStructure</a:t>
            </a:r>
            <a:r>
              <a:rPr lang="ja-JP" altLang="en-US" sz="1200">
                <a:latin typeface="Courier New" charset="0"/>
              </a:rPr>
              <a:t>”</a:t>
            </a:r>
            <a:endParaRPr lang="en-US" sz="1200">
              <a:latin typeface="Courier New" charset="0"/>
            </a:endParaRPr>
          </a:p>
          <a:p>
            <a:pPr>
              <a:defRPr/>
            </a:pPr>
            <a:r>
              <a:rPr lang="en-US" sz="1200">
                <a:latin typeface="Courier New" charset="0"/>
              </a:rPr>
              <a:t>                       types:id=</a:t>
            </a:r>
            <a:r>
              <a:rPr lang="ja-JP" altLang="en-US" sz="1200">
                <a:latin typeface="Courier New" charset="0"/>
              </a:rPr>
              <a:t>”</a:t>
            </a:r>
            <a:r>
              <a:rPr lang="en-US" sz="1200">
                <a:latin typeface="Courier New" charset="0"/>
              </a:rPr>
              <a:t>ClientArch</a:t>
            </a:r>
            <a:r>
              <a:rPr lang="ja-JP" altLang="en-US" sz="1200">
                <a:latin typeface="Courier New" charset="0"/>
              </a:rPr>
              <a:t>”</a:t>
            </a:r>
            <a:r>
              <a:rPr lang="en-US" sz="1200">
                <a:latin typeface="Courier New" charset="0"/>
              </a:rPr>
              <a:t>&gt;</a:t>
            </a:r>
          </a:p>
          <a:p>
            <a:pPr>
              <a:defRPr/>
            </a:pPr>
            <a:r>
              <a:rPr lang="en-US" sz="1200">
                <a:latin typeface="Courier New" charset="0"/>
              </a:rPr>
              <a:t>    &lt;types:description xsi:type=</a:t>
            </a:r>
            <a:r>
              <a:rPr lang="ja-JP" altLang="en-US" sz="1200">
                <a:latin typeface="Courier New" charset="0"/>
              </a:rPr>
              <a:t>”</a:t>
            </a:r>
            <a:r>
              <a:rPr lang="en-US" sz="1200">
                <a:latin typeface="Courier New" charset="0"/>
              </a:rPr>
              <a:t>instance:Description</a:t>
            </a:r>
            <a:r>
              <a:rPr lang="ja-JP" altLang="en-US" sz="1200">
                <a:latin typeface="Courier New" charset="0"/>
              </a:rPr>
              <a:t>”</a:t>
            </a:r>
            <a:r>
              <a:rPr lang="en-US" sz="1200">
                <a:latin typeface="Courier New" charset="0"/>
              </a:rPr>
              <a:t>&gt;</a:t>
            </a:r>
          </a:p>
          <a:p>
            <a:pPr>
              <a:defRPr/>
            </a:pPr>
            <a:r>
              <a:rPr lang="en-US" sz="1200">
                <a:latin typeface="Courier New" charset="0"/>
              </a:rPr>
              <a:t>      Client Architecture</a:t>
            </a:r>
          </a:p>
          <a:p>
            <a:pPr>
              <a:defRPr/>
            </a:pPr>
            <a:r>
              <a:rPr lang="en-US" sz="1200">
                <a:latin typeface="Courier New" charset="0"/>
              </a:rPr>
              <a:t>    &lt;/types:description&gt;</a:t>
            </a:r>
          </a:p>
          <a:p>
            <a:pPr>
              <a:defRPr/>
            </a:pPr>
            <a:r>
              <a:rPr lang="en-US" sz="1200">
                <a:latin typeface="Courier New" charset="0"/>
              </a:rPr>
              <a:t>    &lt;types:component xsi:type=</a:t>
            </a:r>
            <a:r>
              <a:rPr lang="ja-JP" altLang="en-US" sz="1200">
                <a:latin typeface="Courier New" charset="0"/>
              </a:rPr>
              <a:t>”</a:t>
            </a:r>
            <a:r>
              <a:rPr lang="en-US" sz="1200">
                <a:latin typeface="Courier New" charset="0"/>
              </a:rPr>
              <a:t>types:Component</a:t>
            </a:r>
            <a:r>
              <a:rPr lang="ja-JP" altLang="en-US" sz="1200">
                <a:latin typeface="Courier New" charset="0"/>
              </a:rPr>
              <a:t>”</a:t>
            </a:r>
            <a:r>
              <a:rPr lang="en-US" sz="1200">
                <a:latin typeface="Courier New" charset="0"/>
              </a:rPr>
              <a:t> </a:t>
            </a:r>
          </a:p>
          <a:p>
            <a:pPr>
              <a:defRPr/>
            </a:pPr>
            <a:r>
              <a:rPr lang="en-US" sz="1200">
                <a:latin typeface="Courier New" charset="0"/>
              </a:rPr>
              <a:t>                     types:id=</a:t>
            </a:r>
            <a:r>
              <a:rPr lang="ja-JP" altLang="en-US" sz="1200">
                <a:latin typeface="Courier New" charset="0"/>
              </a:rPr>
              <a:t>”</a:t>
            </a:r>
            <a:r>
              <a:rPr lang="en-US" sz="1200">
                <a:latin typeface="Courier New" charset="0"/>
              </a:rPr>
              <a:t>WebBrowser</a:t>
            </a:r>
            <a:r>
              <a:rPr lang="ja-JP" altLang="en-US" sz="1200">
                <a:latin typeface="Courier New" charset="0"/>
              </a:rPr>
              <a:t>”</a:t>
            </a:r>
            <a:r>
              <a:rPr lang="en-US" sz="1200">
                <a:latin typeface="Courier New" charset="0"/>
              </a:rPr>
              <a:t>&gt;</a:t>
            </a:r>
          </a:p>
          <a:p>
            <a:pPr>
              <a:defRPr/>
            </a:pPr>
            <a:r>
              <a:rPr lang="en-US" sz="1200">
                <a:latin typeface="Courier New" charset="0"/>
              </a:rPr>
              <a:t>      &lt;types:description xsi:type=</a:t>
            </a:r>
            <a:r>
              <a:rPr lang="ja-JP" altLang="en-US" sz="1200">
                <a:latin typeface="Courier New" charset="0"/>
              </a:rPr>
              <a:t>”</a:t>
            </a:r>
            <a:r>
              <a:rPr lang="en-US" sz="1200">
                <a:latin typeface="Courier New" charset="0"/>
              </a:rPr>
              <a:t>instance:Description</a:t>
            </a:r>
            <a:r>
              <a:rPr lang="ja-JP" altLang="en-US" sz="1200">
                <a:latin typeface="Courier New" charset="0"/>
              </a:rPr>
              <a:t>”</a:t>
            </a:r>
            <a:r>
              <a:rPr lang="en-US" sz="1200">
                <a:latin typeface="Courier New" charset="0"/>
              </a:rPr>
              <a:t>&gt;</a:t>
            </a:r>
          </a:p>
          <a:p>
            <a:pPr>
              <a:defRPr/>
            </a:pPr>
            <a:r>
              <a:rPr lang="en-US" sz="1200">
                <a:latin typeface="Courier New" charset="0"/>
              </a:rPr>
              <a:t>        Web Browser</a:t>
            </a:r>
          </a:p>
          <a:p>
            <a:pPr>
              <a:defRPr/>
            </a:pPr>
            <a:r>
              <a:rPr lang="en-US" sz="1200">
                <a:latin typeface="Courier New" charset="0"/>
              </a:rPr>
              <a:t>      &lt;/types:description&gt;</a:t>
            </a:r>
          </a:p>
          <a:p>
            <a:pPr>
              <a:defRPr/>
            </a:pPr>
            <a:r>
              <a:rPr lang="en-US" sz="1200">
                <a:latin typeface="Courier New" charset="0"/>
              </a:rPr>
              <a:t>      &lt;types:interface xsi:type=</a:t>
            </a:r>
            <a:r>
              <a:rPr lang="ja-JP" altLang="en-US" sz="1200">
                <a:latin typeface="Courier New" charset="0"/>
              </a:rPr>
              <a:t>”</a:t>
            </a:r>
            <a:r>
              <a:rPr lang="en-US" sz="1200">
                <a:latin typeface="Courier New" charset="0"/>
              </a:rPr>
              <a:t>types:Interface</a:t>
            </a:r>
            <a:r>
              <a:rPr lang="ja-JP" altLang="en-US" sz="1200">
                <a:latin typeface="Courier New" charset="0"/>
              </a:rPr>
              <a:t>”</a:t>
            </a:r>
            <a:endParaRPr lang="en-US" sz="1200">
              <a:latin typeface="Courier New" charset="0"/>
            </a:endParaRPr>
          </a:p>
          <a:p>
            <a:pPr>
              <a:defRPr/>
            </a:pPr>
            <a:r>
              <a:rPr lang="en-US" sz="1200">
                <a:latin typeface="Courier New" charset="0"/>
              </a:rPr>
              <a:t>                       types:id=</a:t>
            </a:r>
            <a:r>
              <a:rPr lang="ja-JP" altLang="en-US" sz="1200">
                <a:latin typeface="Courier New" charset="0"/>
              </a:rPr>
              <a:t>”</a:t>
            </a:r>
            <a:r>
              <a:rPr lang="en-US" sz="1200">
                <a:latin typeface="Courier New" charset="0"/>
              </a:rPr>
              <a:t>WebBrowserInterface</a:t>
            </a:r>
            <a:r>
              <a:rPr lang="ja-JP" altLang="en-US" sz="1200">
                <a:latin typeface="Courier New" charset="0"/>
              </a:rPr>
              <a:t>”</a:t>
            </a:r>
            <a:r>
              <a:rPr lang="en-US" sz="1200">
                <a:latin typeface="Courier New" charset="0"/>
              </a:rPr>
              <a:t>&gt;</a:t>
            </a:r>
          </a:p>
          <a:p>
            <a:pPr>
              <a:defRPr/>
            </a:pPr>
            <a:r>
              <a:rPr lang="en-US" sz="1200">
                <a:latin typeface="Courier New" charset="0"/>
              </a:rPr>
              <a:t>        &lt;types:description xsi:type=</a:t>
            </a:r>
            <a:r>
              <a:rPr lang="ja-JP" altLang="en-US" sz="1200">
                <a:latin typeface="Courier New" charset="0"/>
              </a:rPr>
              <a:t>”</a:t>
            </a:r>
            <a:r>
              <a:rPr lang="en-US" sz="1200">
                <a:latin typeface="Courier New" charset="0"/>
              </a:rPr>
              <a:t>instance:Description</a:t>
            </a:r>
            <a:r>
              <a:rPr lang="ja-JP" altLang="en-US" sz="1200">
                <a:latin typeface="Courier New" charset="0"/>
              </a:rPr>
              <a:t>”</a:t>
            </a:r>
            <a:r>
              <a:rPr lang="en-US" sz="1200">
                <a:latin typeface="Courier New" charset="0"/>
              </a:rPr>
              <a:t>&gt;</a:t>
            </a:r>
          </a:p>
          <a:p>
            <a:pPr>
              <a:defRPr/>
            </a:pPr>
            <a:r>
              <a:rPr lang="en-US" sz="1200">
                <a:latin typeface="Courier New" charset="0"/>
              </a:rPr>
              <a:t>          Web Browser Interface</a:t>
            </a:r>
          </a:p>
          <a:p>
            <a:pPr>
              <a:defRPr/>
            </a:pPr>
            <a:r>
              <a:rPr lang="en-US" sz="1200">
                <a:latin typeface="Courier New" charset="0"/>
              </a:rPr>
              <a:t>        &lt;/types:description&gt;</a:t>
            </a:r>
          </a:p>
          <a:p>
            <a:pPr>
              <a:defRPr/>
            </a:pPr>
            <a:r>
              <a:rPr lang="en-US" sz="1200">
                <a:latin typeface="Courier New" charset="0"/>
              </a:rPr>
              <a:t>        &lt;types:direction xsi:type=</a:t>
            </a:r>
            <a:r>
              <a:rPr lang="ja-JP" altLang="en-US" sz="1200">
                <a:latin typeface="Courier New" charset="0"/>
              </a:rPr>
              <a:t>”</a:t>
            </a:r>
            <a:r>
              <a:rPr lang="en-US" sz="1200">
                <a:latin typeface="Courier New" charset="0"/>
              </a:rPr>
              <a:t>instance:Direction</a:t>
            </a:r>
            <a:r>
              <a:rPr lang="ja-JP" altLang="en-US" sz="1200">
                <a:latin typeface="Courier New" charset="0"/>
              </a:rPr>
              <a:t>”</a:t>
            </a:r>
            <a:r>
              <a:rPr lang="en-US" sz="1200">
                <a:latin typeface="Courier New" charset="0"/>
              </a:rPr>
              <a:t>&gt;</a:t>
            </a:r>
          </a:p>
          <a:p>
            <a:pPr>
              <a:defRPr/>
            </a:pPr>
            <a:r>
              <a:rPr lang="en-US" sz="1200">
                <a:latin typeface="Courier New" charset="0"/>
              </a:rPr>
              <a:t>          inout</a:t>
            </a:r>
          </a:p>
          <a:p>
            <a:pPr>
              <a:defRPr/>
            </a:pPr>
            <a:r>
              <a:rPr lang="en-US" sz="1200">
                <a:latin typeface="Courier New" charset="0"/>
              </a:rPr>
              <a:t>        &lt;/types:direction&gt;</a:t>
            </a:r>
          </a:p>
          <a:p>
            <a:pPr>
              <a:defRPr/>
            </a:pPr>
            <a:r>
              <a:rPr lang="en-US" sz="1200">
                <a:latin typeface="Courier New" charset="0"/>
              </a:rPr>
              <a:t>      &lt;/types:interface&gt;</a:t>
            </a:r>
          </a:p>
          <a:p>
            <a:pPr>
              <a:defRPr/>
            </a:pPr>
            <a:r>
              <a:rPr lang="en-US" sz="1200">
                <a:latin typeface="Courier New" charset="0"/>
              </a:rPr>
              <a:t>    &lt;/types:component&gt;</a:t>
            </a:r>
          </a:p>
          <a:p>
            <a:pPr>
              <a:defRPr/>
            </a:pPr>
            <a:r>
              <a:rPr lang="en-US" sz="1200">
                <a:latin typeface="Courier New" charset="0"/>
              </a:rPr>
              <a:t>  &lt;/types:archStructure&gt;</a:t>
            </a:r>
          </a:p>
          <a:p>
            <a:pPr>
              <a:defRPr/>
            </a:pPr>
            <a:r>
              <a:rPr lang="en-US" sz="1200">
                <a:latin typeface="Courier New" charset="0"/>
              </a:rPr>
              <a:t>&lt;/instance:xArch&gt;</a:t>
            </a:r>
          </a:p>
        </p:txBody>
      </p:sp>
      <p:sp>
        <p:nvSpPr>
          <p:cNvPr id="97285" name="Text Box 5"/>
          <p:cNvSpPr txBox="1">
            <a:spLocks noChangeArrowheads="1"/>
          </p:cNvSpPr>
          <p:nvPr/>
        </p:nvSpPr>
        <p:spPr bwMode="auto">
          <a:xfrm>
            <a:off x="6172200" y="1600200"/>
            <a:ext cx="25590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t>XML visualization</a:t>
            </a:r>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3" name="Rectangle 4"/>
          <p:cNvSpPr>
            <a:spLocks noGrp="1" noChangeArrowheads="1"/>
          </p:cNvSpPr>
          <p:nvPr>
            <p:ph type="title"/>
          </p:nvPr>
        </p:nvSpPr>
        <p:spPr/>
        <p:txBody>
          <a:bodyPr/>
          <a:lstStyle/>
          <a:p>
            <a:r>
              <a:rPr lang="en-US">
                <a:latin typeface="Garamond" charset="0"/>
                <a:ea typeface="宋体" charset="0"/>
              </a:rPr>
              <a:t>Textual Visualizations: Interaction</a:t>
            </a:r>
          </a:p>
        </p:txBody>
      </p:sp>
      <p:sp>
        <p:nvSpPr>
          <p:cNvPr id="1523714" name="Rectangle 5"/>
          <p:cNvSpPr>
            <a:spLocks noGrp="1" noChangeArrowheads="1"/>
          </p:cNvSpPr>
          <p:nvPr>
            <p:ph idx="1"/>
          </p:nvPr>
        </p:nvSpPr>
        <p:spPr/>
        <p:txBody>
          <a:bodyPr/>
          <a:lstStyle/>
          <a:p>
            <a:r>
              <a:rPr lang="en-US">
                <a:latin typeface="Arial" charset="0"/>
                <a:ea typeface="宋体" charset="0"/>
              </a:rPr>
              <a:t>Generally through an ordinary text editor or word processor</a:t>
            </a:r>
          </a:p>
          <a:p>
            <a:r>
              <a:rPr lang="en-US">
                <a:latin typeface="Arial" charset="0"/>
                <a:ea typeface="宋体" charset="0"/>
              </a:rPr>
              <a:t>Some advanced mechanisms available</a:t>
            </a:r>
          </a:p>
          <a:p>
            <a:pPr lvl="1"/>
            <a:r>
              <a:rPr lang="en-US">
                <a:latin typeface="Arial" charset="0"/>
                <a:ea typeface="宋体" charset="0"/>
              </a:rPr>
              <a:t>Syntax highlighting</a:t>
            </a:r>
          </a:p>
          <a:p>
            <a:pPr lvl="1"/>
            <a:r>
              <a:rPr lang="en-US">
                <a:latin typeface="Arial" charset="0"/>
                <a:ea typeface="宋体" charset="0"/>
              </a:rPr>
              <a:t>Static checking</a:t>
            </a:r>
          </a:p>
          <a:p>
            <a:pPr lvl="1"/>
            <a:r>
              <a:rPr lang="en-US">
                <a:latin typeface="Arial" charset="0"/>
                <a:ea typeface="宋体" charset="0"/>
              </a:rPr>
              <a:t>Autocomplete</a:t>
            </a:r>
          </a:p>
          <a:p>
            <a:pPr lvl="1"/>
            <a:r>
              <a:rPr lang="en-US">
                <a:latin typeface="Arial" charset="0"/>
                <a:ea typeface="宋体" charset="0"/>
              </a:rPr>
              <a:t>Structural folding</a:t>
            </a:r>
          </a:p>
          <a:p>
            <a:pPr lvl="1"/>
            <a:endParaRPr lang="en-US">
              <a:latin typeface="Arial" charset="0"/>
              <a:ea typeface="宋体" charset="0"/>
            </a:endParaRPr>
          </a:p>
        </p:txBody>
      </p:sp>
      <p:sp>
        <p:nvSpPr>
          <p:cNvPr id="152371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1959B0A-15F2-7C4F-8B56-0AFC3E19ACFA}" type="slidenum">
              <a:rPr lang="en-US" sz="1200">
                <a:latin typeface="Garamond" charset="0"/>
              </a:rPr>
              <a:pPr eaLnBrk="1" hangingPunct="1"/>
              <a:t>769</a:t>
            </a:fld>
            <a:endParaRPr lang="en-US" sz="1200">
              <a:latin typeface="Garamond"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B68CEDA-B8B4-3845-BA49-1003BC6DC95B}" type="slidenum">
              <a:rPr lang="en-US" altLang="zh-CN" sz="1200">
                <a:latin typeface="Garamond" charset="0"/>
              </a:rPr>
              <a:pPr eaLnBrk="1" hangingPunct="1"/>
              <a:t>77</a:t>
            </a:fld>
            <a:endParaRPr lang="en-US" altLang="zh-CN" sz="1200">
              <a:latin typeface="Garamond" charset="0"/>
            </a:endParaRPr>
          </a:p>
        </p:txBody>
      </p:sp>
      <p:pic>
        <p:nvPicPr>
          <p:cNvPr id="174082" name="Picture 2" descr="3"/>
          <p:cNvPicPr>
            <a:picLocks noChangeAspect="1" noChangeArrowheads="1"/>
          </p:cNvPicPr>
          <p:nvPr/>
        </p:nvPicPr>
        <p:blipFill>
          <a:blip r:embed="rId3">
            <a:extLst>
              <a:ext uri="{28A0092B-C50C-407E-A947-70E740481C1C}">
                <a14:useLocalDpi xmlns:a14="http://schemas.microsoft.com/office/drawing/2010/main" val="0"/>
              </a:ext>
            </a:extLst>
          </a:blip>
          <a:srcRect t="10144" b="10144"/>
          <a:stretch>
            <a:fillRect/>
          </a:stretch>
        </p:blipFill>
        <p:spPr bwMode="auto">
          <a:xfrm>
            <a:off x="704850" y="404813"/>
            <a:ext cx="7732713"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4737" name="Rectangle 2"/>
          <p:cNvSpPr>
            <a:spLocks noGrp="1" noChangeArrowheads="1"/>
          </p:cNvSpPr>
          <p:nvPr>
            <p:ph type="title"/>
          </p:nvPr>
        </p:nvSpPr>
        <p:spPr/>
        <p:txBody>
          <a:bodyPr/>
          <a:lstStyle/>
          <a:p>
            <a:r>
              <a:rPr lang="en-US">
                <a:latin typeface="Garamond" charset="0"/>
                <a:ea typeface="宋体" charset="0"/>
              </a:rPr>
              <a:t>Textual Visualizations</a:t>
            </a:r>
          </a:p>
        </p:txBody>
      </p:sp>
      <p:sp>
        <p:nvSpPr>
          <p:cNvPr id="1524738" name="Rectangle 3"/>
          <p:cNvSpPr>
            <a:spLocks noGrp="1" noChangeArrowheads="1"/>
          </p:cNvSpPr>
          <p:nvPr>
            <p:ph idx="1"/>
          </p:nvPr>
        </p:nvSpPr>
        <p:spPr>
          <a:xfrm>
            <a:off x="685800" y="1196975"/>
            <a:ext cx="7772400" cy="5029200"/>
          </a:xfrm>
        </p:spPr>
        <p:txBody>
          <a:bodyPr/>
          <a:lstStyle/>
          <a:p>
            <a:r>
              <a:rPr lang="en-US">
                <a:latin typeface="Arial" charset="0"/>
                <a:ea typeface="宋体" charset="0"/>
              </a:rPr>
              <a:t>Advantages</a:t>
            </a:r>
          </a:p>
          <a:p>
            <a:pPr lvl="1"/>
            <a:r>
              <a:rPr lang="en-US">
                <a:latin typeface="Arial" charset="0"/>
                <a:ea typeface="宋体" charset="0"/>
              </a:rPr>
              <a:t>Depict entire architecture in a single file</a:t>
            </a:r>
          </a:p>
          <a:p>
            <a:pPr lvl="1"/>
            <a:r>
              <a:rPr lang="en-US">
                <a:latin typeface="Arial" charset="0"/>
                <a:ea typeface="宋体" charset="0"/>
              </a:rPr>
              <a:t>Good for linear or hierarchical structures</a:t>
            </a:r>
          </a:p>
          <a:p>
            <a:pPr lvl="1"/>
            <a:r>
              <a:rPr lang="en-US">
                <a:latin typeface="Arial" charset="0"/>
                <a:ea typeface="宋体" charset="0"/>
              </a:rPr>
              <a:t>Hundreds of available editors</a:t>
            </a:r>
          </a:p>
          <a:p>
            <a:pPr lvl="1"/>
            <a:r>
              <a:rPr lang="en-US">
                <a:latin typeface="Arial" charset="0"/>
                <a:ea typeface="宋体" charset="0"/>
              </a:rPr>
              <a:t>Substantial tool support if syntax is rigorous (e.g., defined in something like BNF)</a:t>
            </a:r>
          </a:p>
          <a:p>
            <a:r>
              <a:rPr lang="en-US">
                <a:latin typeface="Arial" charset="0"/>
                <a:ea typeface="宋体" charset="0"/>
              </a:rPr>
              <a:t>Disadvantages</a:t>
            </a:r>
          </a:p>
          <a:p>
            <a:pPr lvl="1"/>
            <a:r>
              <a:rPr lang="en-US">
                <a:latin typeface="Arial" charset="0"/>
                <a:ea typeface="宋体" charset="0"/>
              </a:rPr>
              <a:t>Can be overwhelming</a:t>
            </a:r>
          </a:p>
          <a:p>
            <a:pPr lvl="1"/>
            <a:r>
              <a:rPr lang="en-US">
                <a:latin typeface="Arial" charset="0"/>
                <a:ea typeface="宋体" charset="0"/>
              </a:rPr>
              <a:t>Bad for graphlike organizations of information</a:t>
            </a:r>
          </a:p>
          <a:p>
            <a:pPr lvl="1"/>
            <a:r>
              <a:rPr lang="en-US">
                <a:latin typeface="Arial" charset="0"/>
                <a:ea typeface="宋体" charset="0"/>
              </a:rPr>
              <a:t>Difficult to reorganize information meaningfully</a:t>
            </a:r>
          </a:p>
          <a:p>
            <a:pPr lvl="1"/>
            <a:r>
              <a:rPr lang="en-US">
                <a:latin typeface="Arial" charset="0"/>
                <a:ea typeface="宋体" charset="0"/>
              </a:rPr>
              <a:t>Learning curve for syntax/semantics</a:t>
            </a:r>
          </a:p>
          <a:p>
            <a:pPr lvl="1"/>
            <a:endParaRPr lang="en-US">
              <a:latin typeface="Arial" charset="0"/>
              <a:ea typeface="宋体" charset="0"/>
            </a:endParaRPr>
          </a:p>
        </p:txBody>
      </p:sp>
      <p:sp>
        <p:nvSpPr>
          <p:cNvPr id="152473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B550ACB-2DDB-3341-A40B-34D144A9A403}" type="slidenum">
              <a:rPr lang="en-US" sz="1200">
                <a:latin typeface="Garamond" charset="0"/>
              </a:rPr>
              <a:pPr eaLnBrk="1" hangingPunct="1"/>
              <a:t>770</a:t>
            </a:fld>
            <a:endParaRPr lang="en-US" sz="1200">
              <a:latin typeface="Garamond" charset="0"/>
            </a:endParaRPr>
          </a:p>
        </p:txBody>
      </p:sp>
    </p:spTree>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61" name="Rectangle 4"/>
          <p:cNvSpPr>
            <a:spLocks noGrp="1" noChangeArrowheads="1"/>
          </p:cNvSpPr>
          <p:nvPr>
            <p:ph type="title"/>
          </p:nvPr>
        </p:nvSpPr>
        <p:spPr>
          <a:xfrm>
            <a:off x="685800" y="404813"/>
            <a:ext cx="7772400" cy="685800"/>
          </a:xfrm>
        </p:spPr>
        <p:txBody>
          <a:bodyPr/>
          <a:lstStyle/>
          <a:p>
            <a:r>
              <a:rPr lang="en-US">
                <a:latin typeface="Garamond" charset="0"/>
                <a:ea typeface="宋体" charset="0"/>
              </a:rPr>
              <a:t>Kinds of Visualizations: Graphical Visualizations</a:t>
            </a:r>
          </a:p>
        </p:txBody>
      </p:sp>
      <p:sp>
        <p:nvSpPr>
          <p:cNvPr id="1525762" name="Rectangle 5"/>
          <p:cNvSpPr>
            <a:spLocks noGrp="1" noChangeArrowheads="1"/>
          </p:cNvSpPr>
          <p:nvPr>
            <p:ph idx="1"/>
          </p:nvPr>
        </p:nvSpPr>
        <p:spPr/>
        <p:txBody>
          <a:bodyPr/>
          <a:lstStyle/>
          <a:p>
            <a:r>
              <a:rPr lang="en-US">
                <a:latin typeface="Arial" charset="0"/>
                <a:ea typeface="宋体" charset="0"/>
              </a:rPr>
              <a:t>Depict architectures (primarily) as graphical symbols</a:t>
            </a:r>
          </a:p>
          <a:p>
            <a:pPr lvl="1"/>
            <a:r>
              <a:rPr lang="en-US">
                <a:latin typeface="Arial" charset="0"/>
                <a:ea typeface="宋体" charset="0"/>
              </a:rPr>
              <a:t>Boxes, shapes, pictures, clip-art</a:t>
            </a:r>
          </a:p>
          <a:p>
            <a:pPr lvl="1"/>
            <a:r>
              <a:rPr lang="en-US">
                <a:latin typeface="Arial" charset="0"/>
                <a:ea typeface="宋体" charset="0"/>
              </a:rPr>
              <a:t>Lines, arrows, other connectors</a:t>
            </a:r>
          </a:p>
          <a:p>
            <a:pPr lvl="1"/>
            <a:r>
              <a:rPr lang="en-US">
                <a:latin typeface="Arial" charset="0"/>
                <a:ea typeface="宋体" charset="0"/>
              </a:rPr>
              <a:t>Photographic images</a:t>
            </a:r>
          </a:p>
          <a:p>
            <a:pPr lvl="1"/>
            <a:r>
              <a:rPr lang="en-US">
                <a:latin typeface="Arial" charset="0"/>
                <a:ea typeface="宋体" charset="0"/>
              </a:rPr>
              <a:t>Regions, shading</a:t>
            </a:r>
          </a:p>
          <a:p>
            <a:pPr lvl="1"/>
            <a:r>
              <a:rPr lang="en-US">
                <a:latin typeface="Arial" charset="0"/>
                <a:ea typeface="宋体" charset="0"/>
              </a:rPr>
              <a:t>2D or 3D</a:t>
            </a:r>
          </a:p>
          <a:p>
            <a:r>
              <a:rPr lang="en-US">
                <a:latin typeface="Arial" charset="0"/>
                <a:ea typeface="宋体" charset="0"/>
              </a:rPr>
              <a:t>Generally conform to a symbolic syntax</a:t>
            </a:r>
          </a:p>
          <a:p>
            <a:pPr lvl="1"/>
            <a:r>
              <a:rPr lang="en-US">
                <a:latin typeface="Arial" charset="0"/>
                <a:ea typeface="宋体" charset="0"/>
              </a:rPr>
              <a:t>But may also be </a:t>
            </a:r>
            <a:r>
              <a:rPr lang="ja-JP" altLang="en-US">
                <a:latin typeface="Arial" charset="0"/>
                <a:ea typeface="宋体" charset="0"/>
              </a:rPr>
              <a:t>‘</a:t>
            </a:r>
            <a:r>
              <a:rPr lang="en-US" altLang="ja-JP">
                <a:latin typeface="Arial" charset="0"/>
                <a:ea typeface="宋体" charset="0"/>
              </a:rPr>
              <a:t>free-form</a:t>
            </a:r>
            <a:r>
              <a:rPr lang="ja-JP" altLang="en-US">
                <a:latin typeface="Arial" charset="0"/>
                <a:ea typeface="宋体" charset="0"/>
              </a:rPr>
              <a:t>’</a:t>
            </a:r>
            <a:r>
              <a:rPr lang="en-US" altLang="ja-JP">
                <a:latin typeface="Arial" charset="0"/>
                <a:ea typeface="宋体" charset="0"/>
              </a:rPr>
              <a:t> and stylistic</a:t>
            </a:r>
          </a:p>
          <a:p>
            <a:endParaRPr lang="en-US">
              <a:latin typeface="Arial" charset="0"/>
              <a:ea typeface="宋体" charset="0"/>
            </a:endParaRPr>
          </a:p>
        </p:txBody>
      </p:sp>
      <p:sp>
        <p:nvSpPr>
          <p:cNvPr id="152576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67CEDA4-EE80-C540-AC57-3AC5B301AF77}" type="slidenum">
              <a:rPr lang="en-US" sz="1200">
                <a:latin typeface="Garamond" charset="0"/>
              </a:rPr>
              <a:pPr eaLnBrk="1" hangingPunct="1"/>
              <a:t>771</a:t>
            </a:fld>
            <a:endParaRPr lang="en-US" sz="1200">
              <a:latin typeface="Garamond" charset="0"/>
            </a:endParaRPr>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09" name="Rectangle 2"/>
          <p:cNvSpPr>
            <a:spLocks noGrp="1" noChangeArrowheads="1"/>
          </p:cNvSpPr>
          <p:nvPr>
            <p:ph type="title"/>
          </p:nvPr>
        </p:nvSpPr>
        <p:spPr/>
        <p:txBody>
          <a:bodyPr/>
          <a:lstStyle/>
          <a:p>
            <a:r>
              <a:rPr lang="en-US">
                <a:latin typeface="Arial Rounded MT Bold" charset="0"/>
                <a:ea typeface="宋体" charset="0"/>
                <a:cs typeface="Arial Rounded MT Bold" charset="0"/>
              </a:rPr>
              <a:t>Graphical Visualizations</a:t>
            </a:r>
          </a:p>
        </p:txBody>
      </p:sp>
      <p:sp>
        <p:nvSpPr>
          <p:cNvPr id="152781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238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905360F-4986-F245-B5A0-34E6E1931F1B}" type="slidenum">
              <a:rPr lang="en-US" sz="1400">
                <a:cs typeface="Arial" charset="0"/>
              </a:rPr>
              <a:pPr eaLnBrk="1" hangingPunct="1"/>
              <a:t>772</a:t>
            </a:fld>
            <a:endParaRPr lang="en-US" sz="1400">
              <a:cs typeface="Arial" charset="0"/>
            </a:endParaRPr>
          </a:p>
        </p:txBody>
      </p:sp>
      <p:pic>
        <p:nvPicPr>
          <p:cNvPr id="1527811" name="Picture 3" descr="lunar-la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5410200" cy="413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476" name="Text Box 4"/>
          <p:cNvSpPr txBox="1">
            <a:spLocks noChangeArrowheads="1"/>
          </p:cNvSpPr>
          <p:nvPr/>
        </p:nvSpPr>
        <p:spPr bwMode="auto">
          <a:xfrm>
            <a:off x="5791200" y="1447800"/>
            <a:ext cx="248761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t>Abstract, stylized</a:t>
            </a:r>
            <a:br>
              <a:rPr lang="en-US"/>
            </a:br>
            <a:r>
              <a:rPr lang="en-US"/>
              <a:t>visualization</a:t>
            </a:r>
          </a:p>
        </p:txBody>
      </p:sp>
      <p:pic>
        <p:nvPicPr>
          <p:cNvPr id="1527813" name="Picture 5" descr="ll-logical"/>
          <p:cNvPicPr>
            <a:picLocks noChangeAspect="1" noChangeArrowheads="1"/>
          </p:cNvPicPr>
          <p:nvPr/>
        </p:nvPicPr>
        <p:blipFill>
          <a:blip r:embed="rId3">
            <a:extLst>
              <a:ext uri="{28A0092B-C50C-407E-A947-70E740481C1C}">
                <a14:useLocalDpi xmlns:a14="http://schemas.microsoft.com/office/drawing/2010/main" val="0"/>
              </a:ext>
            </a:extLst>
          </a:blip>
          <a:srcRect l="-3328" t="-2959" r="-3328" b="-2959"/>
          <a:stretch>
            <a:fillRect/>
          </a:stretch>
        </p:blipFill>
        <p:spPr bwMode="auto">
          <a:xfrm>
            <a:off x="4648200" y="2257425"/>
            <a:ext cx="4127500" cy="46005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05478" name="Text Box 6"/>
          <p:cNvSpPr txBox="1">
            <a:spLocks noChangeArrowheads="1"/>
          </p:cNvSpPr>
          <p:nvPr/>
        </p:nvSpPr>
        <p:spPr bwMode="auto">
          <a:xfrm>
            <a:off x="1752600" y="5791200"/>
            <a:ext cx="3132138"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t>More rigorous deployment</a:t>
            </a:r>
            <a:br>
              <a:rPr lang="en-US" sz="2000"/>
            </a:br>
            <a:r>
              <a:rPr lang="en-US" sz="2000"/>
              <a:t>visualization</a:t>
            </a:r>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833" name="Rectangle 2"/>
          <p:cNvSpPr>
            <a:spLocks noGrp="1" noChangeArrowheads="1"/>
          </p:cNvSpPr>
          <p:nvPr>
            <p:ph type="title"/>
          </p:nvPr>
        </p:nvSpPr>
        <p:spPr/>
        <p:txBody>
          <a:bodyPr/>
          <a:lstStyle/>
          <a:p>
            <a:r>
              <a:rPr lang="en-US">
                <a:latin typeface="Garamond" charset="0"/>
                <a:ea typeface="宋体" charset="0"/>
              </a:rPr>
              <a:t>Graphical Visualizations: Interaction</a:t>
            </a:r>
          </a:p>
        </p:txBody>
      </p:sp>
      <p:sp>
        <p:nvSpPr>
          <p:cNvPr id="1528834" name="Rectangle 3"/>
          <p:cNvSpPr>
            <a:spLocks noGrp="1" noChangeArrowheads="1"/>
          </p:cNvSpPr>
          <p:nvPr>
            <p:ph idx="1"/>
          </p:nvPr>
        </p:nvSpPr>
        <p:spPr>
          <a:xfrm>
            <a:off x="685800" y="1828800"/>
            <a:ext cx="7772400" cy="4724400"/>
          </a:xfrm>
        </p:spPr>
        <p:txBody>
          <a:bodyPr/>
          <a:lstStyle/>
          <a:p>
            <a:r>
              <a:rPr lang="en-US" sz="2000">
                <a:latin typeface="Arial" charset="0"/>
                <a:ea typeface="宋体" charset="0"/>
              </a:rPr>
              <a:t>Generally graphical editors with point-and-click interfaces</a:t>
            </a:r>
          </a:p>
          <a:p>
            <a:pPr lvl="1"/>
            <a:r>
              <a:rPr lang="en-US" sz="2000">
                <a:latin typeface="Arial" charset="0"/>
                <a:ea typeface="宋体" charset="0"/>
              </a:rPr>
              <a:t>Employ metaphors like scrolling, zooming, </a:t>
            </a:r>
            <a:r>
              <a:rPr lang="ja-JP" altLang="en-US" sz="2000">
                <a:latin typeface="Arial" charset="0"/>
                <a:ea typeface="宋体" charset="0"/>
              </a:rPr>
              <a:t>‘</a:t>
            </a:r>
            <a:r>
              <a:rPr lang="en-US" altLang="ja-JP" sz="2000">
                <a:latin typeface="Arial" charset="0"/>
                <a:ea typeface="宋体" charset="0"/>
              </a:rPr>
              <a:t>drill-down</a:t>
            </a:r>
            <a:r>
              <a:rPr lang="ja-JP" altLang="en-US" sz="2000">
                <a:latin typeface="Arial" charset="0"/>
                <a:ea typeface="宋体" charset="0"/>
              </a:rPr>
              <a:t>’</a:t>
            </a:r>
            <a:endParaRPr lang="en-US" altLang="ja-JP" sz="2000">
              <a:latin typeface="Arial" charset="0"/>
              <a:ea typeface="宋体" charset="0"/>
            </a:endParaRPr>
          </a:p>
          <a:p>
            <a:r>
              <a:rPr lang="en-US" sz="2000">
                <a:latin typeface="Arial" charset="0"/>
                <a:ea typeface="宋体" charset="0"/>
              </a:rPr>
              <a:t>Editors have varying levels of awareness for different target notations</a:t>
            </a:r>
          </a:p>
          <a:p>
            <a:pPr lvl="1"/>
            <a:r>
              <a:rPr lang="en-US" sz="2000">
                <a:latin typeface="Arial" charset="0"/>
                <a:ea typeface="宋体" charset="0"/>
              </a:rPr>
              <a:t>For example, you can develop UML models in PowerPoint (or Photoshop), but the tools won</a:t>
            </a:r>
            <a:r>
              <a:rPr lang="ja-JP" altLang="en-US" sz="2000">
                <a:latin typeface="Arial" charset="0"/>
                <a:ea typeface="宋体" charset="0"/>
              </a:rPr>
              <a:t>’</a:t>
            </a:r>
            <a:r>
              <a:rPr lang="en-US" altLang="ja-JP" sz="2000">
                <a:latin typeface="Arial" charset="0"/>
                <a:ea typeface="宋体" charset="0"/>
              </a:rPr>
              <a:t>t help much</a:t>
            </a:r>
          </a:p>
          <a:p>
            <a:r>
              <a:rPr lang="en-US" sz="2000">
                <a:latin typeface="Arial" charset="0"/>
                <a:ea typeface="宋体" charset="0"/>
              </a:rPr>
              <a:t>More exotic editors and interaction mechanisms exist in research</a:t>
            </a:r>
          </a:p>
          <a:p>
            <a:pPr lvl="1"/>
            <a:r>
              <a:rPr lang="en-US" sz="2000">
                <a:latin typeface="Arial" charset="0"/>
                <a:ea typeface="宋体" charset="0"/>
              </a:rPr>
              <a:t>3D editors</a:t>
            </a:r>
          </a:p>
          <a:p>
            <a:pPr lvl="1"/>
            <a:r>
              <a:rPr lang="ja-JP" altLang="en-US" sz="2000">
                <a:latin typeface="Arial" charset="0"/>
                <a:ea typeface="宋体" charset="0"/>
              </a:rPr>
              <a:t>“</a:t>
            </a:r>
            <a:r>
              <a:rPr lang="en-US" altLang="ja-JP" sz="2000">
                <a:latin typeface="Arial" charset="0"/>
                <a:ea typeface="宋体" charset="0"/>
              </a:rPr>
              <a:t>Sketching-based</a:t>
            </a:r>
            <a:r>
              <a:rPr lang="ja-JP" altLang="en-US" sz="2000">
                <a:latin typeface="Arial" charset="0"/>
                <a:ea typeface="宋体" charset="0"/>
              </a:rPr>
              <a:t>”</a:t>
            </a:r>
            <a:r>
              <a:rPr lang="en-US" altLang="ja-JP" sz="2000">
                <a:latin typeface="Arial" charset="0"/>
                <a:ea typeface="宋体" charset="0"/>
              </a:rPr>
              <a:t> editors</a:t>
            </a:r>
          </a:p>
          <a:p>
            <a:endParaRPr lang="en-US" sz="2000">
              <a:latin typeface="Arial" charset="0"/>
              <a:ea typeface="宋体" charset="0"/>
            </a:endParaRPr>
          </a:p>
        </p:txBody>
      </p:sp>
      <p:sp>
        <p:nvSpPr>
          <p:cNvPr id="152883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30C1AAD-CD84-AE4D-BC75-692E09E46BEA}" type="slidenum">
              <a:rPr lang="en-US" sz="1200">
                <a:latin typeface="Garamond" charset="0"/>
              </a:rPr>
              <a:pPr eaLnBrk="1" hangingPunct="1"/>
              <a:t>773</a:t>
            </a:fld>
            <a:endParaRPr lang="en-US" sz="1200">
              <a:latin typeface="Garamond" charset="0"/>
            </a:endParaRPr>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9857" name="Rectangle 2"/>
          <p:cNvSpPr>
            <a:spLocks noGrp="1" noChangeArrowheads="1"/>
          </p:cNvSpPr>
          <p:nvPr>
            <p:ph type="title"/>
          </p:nvPr>
        </p:nvSpPr>
        <p:spPr/>
        <p:txBody>
          <a:bodyPr/>
          <a:lstStyle/>
          <a:p>
            <a:r>
              <a:rPr lang="en-US">
                <a:latin typeface="Garamond" charset="0"/>
                <a:ea typeface="宋体" charset="0"/>
              </a:rPr>
              <a:t>Graphical Visualizations</a:t>
            </a:r>
          </a:p>
        </p:txBody>
      </p:sp>
      <p:sp>
        <p:nvSpPr>
          <p:cNvPr id="1529858" name="Rectangle 3"/>
          <p:cNvSpPr>
            <a:spLocks noGrp="1" noChangeArrowheads="1"/>
          </p:cNvSpPr>
          <p:nvPr>
            <p:ph idx="1"/>
          </p:nvPr>
        </p:nvSpPr>
        <p:spPr>
          <a:xfrm>
            <a:off x="685800" y="1279525"/>
            <a:ext cx="7772400" cy="5029200"/>
          </a:xfrm>
        </p:spPr>
        <p:txBody>
          <a:bodyPr/>
          <a:lstStyle/>
          <a:p>
            <a:r>
              <a:rPr lang="en-US">
                <a:latin typeface="Arial" charset="0"/>
                <a:ea typeface="宋体" charset="0"/>
              </a:rPr>
              <a:t>Advantages</a:t>
            </a:r>
          </a:p>
          <a:p>
            <a:pPr lvl="1"/>
            <a:r>
              <a:rPr lang="en-US">
                <a:latin typeface="Arial" charset="0"/>
                <a:ea typeface="宋体" charset="0"/>
              </a:rPr>
              <a:t>Symbols, colors, and visual decorations more easily parsed by humans than structured text</a:t>
            </a:r>
          </a:p>
          <a:p>
            <a:pPr lvl="1"/>
            <a:r>
              <a:rPr lang="en-US">
                <a:latin typeface="Arial" charset="0"/>
                <a:ea typeface="宋体" charset="0"/>
              </a:rPr>
              <a:t>Handle non-hierarchical relationships well</a:t>
            </a:r>
          </a:p>
          <a:p>
            <a:pPr lvl="1"/>
            <a:r>
              <a:rPr lang="en-US">
                <a:latin typeface="Arial" charset="0"/>
                <a:ea typeface="宋体" charset="0"/>
              </a:rPr>
              <a:t>Diverse spatial interaction metaphors (scrolling, zooming) allow intuitive navigation</a:t>
            </a:r>
          </a:p>
          <a:p>
            <a:r>
              <a:rPr lang="en-US">
                <a:latin typeface="Arial" charset="0"/>
                <a:ea typeface="宋体" charset="0"/>
              </a:rPr>
              <a:t>Disadvantages</a:t>
            </a:r>
          </a:p>
          <a:p>
            <a:pPr lvl="1"/>
            <a:r>
              <a:rPr lang="en-US">
                <a:latin typeface="Arial" charset="0"/>
                <a:ea typeface="宋体" charset="0"/>
              </a:rPr>
              <a:t>Cost of building and maintaining tool support</a:t>
            </a:r>
          </a:p>
          <a:p>
            <a:pPr lvl="2"/>
            <a:r>
              <a:rPr lang="en-US">
                <a:latin typeface="Arial" charset="0"/>
                <a:ea typeface="宋体" charset="0"/>
              </a:rPr>
              <a:t>Difficult to incorporate new semantics into existing tools</a:t>
            </a:r>
          </a:p>
          <a:p>
            <a:pPr lvl="1"/>
            <a:r>
              <a:rPr lang="en-US">
                <a:latin typeface="Arial" charset="0"/>
                <a:ea typeface="宋体" charset="0"/>
              </a:rPr>
              <a:t>Do not scale as well as text to very large models</a:t>
            </a:r>
          </a:p>
          <a:p>
            <a:pPr lvl="1"/>
            <a:endParaRPr lang="en-US">
              <a:latin typeface="Arial" charset="0"/>
              <a:ea typeface="宋体" charset="0"/>
            </a:endParaRPr>
          </a:p>
        </p:txBody>
      </p:sp>
      <p:sp>
        <p:nvSpPr>
          <p:cNvPr id="152985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28B8EF0-FABD-4147-B21B-D38E35FB273D}" type="slidenum">
              <a:rPr lang="en-US" sz="1200">
                <a:latin typeface="Garamond" charset="0"/>
              </a:rPr>
              <a:pPr eaLnBrk="1" hangingPunct="1"/>
              <a:t>774</a:t>
            </a:fld>
            <a:endParaRPr lang="en-US" sz="1200">
              <a:latin typeface="Garamond" charset="0"/>
            </a:endParaRPr>
          </a:p>
        </p:txBody>
      </p:sp>
    </p:spTree>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881" name="Rectangle 2"/>
          <p:cNvSpPr>
            <a:spLocks noGrp="1" noChangeArrowheads="1"/>
          </p:cNvSpPr>
          <p:nvPr>
            <p:ph type="title"/>
          </p:nvPr>
        </p:nvSpPr>
        <p:spPr/>
        <p:txBody>
          <a:bodyPr/>
          <a:lstStyle/>
          <a:p>
            <a:r>
              <a:rPr lang="en-US">
                <a:latin typeface="Garamond" charset="0"/>
                <a:ea typeface="宋体" charset="0"/>
              </a:rPr>
              <a:t>Hybrid Visualizations</a:t>
            </a:r>
          </a:p>
        </p:txBody>
      </p:sp>
      <p:sp>
        <p:nvSpPr>
          <p:cNvPr id="1530882" name="Rectangle 3"/>
          <p:cNvSpPr>
            <a:spLocks noGrp="1" noChangeArrowheads="1"/>
          </p:cNvSpPr>
          <p:nvPr>
            <p:ph idx="1"/>
          </p:nvPr>
        </p:nvSpPr>
        <p:spPr/>
        <p:txBody>
          <a:bodyPr/>
          <a:lstStyle/>
          <a:p>
            <a:r>
              <a:rPr lang="en-US">
                <a:latin typeface="Arial" charset="0"/>
                <a:ea typeface="宋体" charset="0"/>
              </a:rPr>
              <a:t>Many visualizations are text-only</a:t>
            </a:r>
          </a:p>
          <a:p>
            <a:r>
              <a:rPr lang="en-US">
                <a:latin typeface="Arial" charset="0"/>
                <a:ea typeface="宋体" charset="0"/>
              </a:rPr>
              <a:t>Few graphical notations are purely symbolic</a:t>
            </a:r>
          </a:p>
          <a:p>
            <a:pPr lvl="1"/>
            <a:r>
              <a:rPr lang="en-US">
                <a:latin typeface="Arial" charset="0"/>
                <a:ea typeface="宋体" charset="0"/>
              </a:rPr>
              <a:t>Text labels, at a minimum</a:t>
            </a:r>
          </a:p>
          <a:p>
            <a:pPr lvl="1"/>
            <a:r>
              <a:rPr lang="en-US">
                <a:latin typeface="Arial" charset="0"/>
                <a:ea typeface="宋体" charset="0"/>
              </a:rPr>
              <a:t>Annotations are generally textual as well</a:t>
            </a:r>
          </a:p>
          <a:p>
            <a:r>
              <a:rPr lang="en-US">
                <a:latin typeface="Arial" charset="0"/>
                <a:ea typeface="宋体" charset="0"/>
              </a:rPr>
              <a:t>Some notations incorporate substantial parts that are mostly graphical alongside substantial parts that are mostly or wholly textual</a:t>
            </a:r>
          </a:p>
        </p:txBody>
      </p:sp>
      <p:sp>
        <p:nvSpPr>
          <p:cNvPr id="153088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11FA67A-4634-D64F-AAB5-2EF1C83D01AC}" type="slidenum">
              <a:rPr lang="en-US" sz="1200">
                <a:latin typeface="Garamond" charset="0"/>
              </a:rPr>
              <a:pPr eaLnBrk="1" hangingPunct="1"/>
              <a:t>775</a:t>
            </a:fld>
            <a:endParaRPr lang="en-US" sz="1200">
              <a:latin typeface="Garamond" charset="0"/>
            </a:endParaRPr>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2929" name="Rectangle 2"/>
          <p:cNvSpPr>
            <a:spLocks noGrp="1" noChangeArrowheads="1"/>
          </p:cNvSpPr>
          <p:nvPr>
            <p:ph type="title"/>
          </p:nvPr>
        </p:nvSpPr>
        <p:spPr>
          <a:xfrm>
            <a:off x="457200" y="1066800"/>
            <a:ext cx="8229600" cy="914400"/>
          </a:xfrm>
        </p:spPr>
        <p:txBody>
          <a:bodyPr/>
          <a:lstStyle/>
          <a:p>
            <a:r>
              <a:rPr lang="en-US">
                <a:latin typeface="Arial Rounded MT Bold" charset="0"/>
                <a:ea typeface="宋体" charset="0"/>
                <a:cs typeface="Arial Rounded MT Bold" charset="0"/>
              </a:rPr>
              <a:t>Views, </a:t>
            </a:r>
            <a:br>
              <a:rPr lang="en-US">
                <a:latin typeface="Arial Rounded MT Bold" charset="0"/>
                <a:ea typeface="宋体" charset="0"/>
                <a:cs typeface="Arial Rounded MT Bold" charset="0"/>
              </a:rPr>
            </a:br>
            <a:r>
              <a:rPr lang="en-US">
                <a:latin typeface="Arial Rounded MT Bold" charset="0"/>
                <a:ea typeface="宋体" charset="0"/>
                <a:cs typeface="Arial Rounded MT Bold" charset="0"/>
              </a:rPr>
              <a:t>Viewpoints, &amp; </a:t>
            </a:r>
            <a:br>
              <a:rPr lang="en-US">
                <a:latin typeface="Arial Rounded MT Bold" charset="0"/>
                <a:ea typeface="宋体" charset="0"/>
                <a:cs typeface="Arial Rounded MT Bold" charset="0"/>
              </a:rPr>
            </a:br>
            <a:r>
              <a:rPr lang="en-US">
                <a:latin typeface="Arial Rounded MT Bold" charset="0"/>
                <a:ea typeface="宋体" charset="0"/>
                <a:cs typeface="Arial Rounded MT Bold" charset="0"/>
              </a:rPr>
              <a:t>Visualizations</a:t>
            </a:r>
          </a:p>
        </p:txBody>
      </p:sp>
      <p:sp>
        <p:nvSpPr>
          <p:cNvPr id="1532930"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123825"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1BD31EC-1664-A14E-A922-30028490690B}" type="slidenum">
              <a:rPr lang="en-US" sz="1400">
                <a:cs typeface="Arial" charset="0"/>
              </a:rPr>
              <a:pPr eaLnBrk="1" hangingPunct="1"/>
              <a:t>776</a:t>
            </a:fld>
            <a:endParaRPr lang="en-US" sz="1400">
              <a:cs typeface="Arial" charset="0"/>
            </a:endParaRPr>
          </a:p>
        </p:txBody>
      </p:sp>
      <p:sp>
        <p:nvSpPr>
          <p:cNvPr id="1532931" name="Rectangle 3"/>
          <p:cNvSpPr>
            <a:spLocks noGrp="1" noChangeArrowheads="1"/>
          </p:cNvSpPr>
          <p:nvPr>
            <p:ph type="body" idx="4294967295"/>
          </p:nvPr>
        </p:nvSpPr>
        <p:spPr>
          <a:xfrm>
            <a:off x="0" y="2209800"/>
            <a:ext cx="3429000" cy="4419600"/>
          </a:xfrm>
        </p:spPr>
        <p:txBody>
          <a:bodyPr/>
          <a:lstStyle/>
          <a:p>
            <a:r>
              <a:rPr lang="en-US" sz="2000">
                <a:latin typeface="Arial" charset="0"/>
                <a:ea typeface="宋体" charset="0"/>
              </a:rPr>
              <a:t>Recall that a view </a:t>
            </a:r>
            <a:br>
              <a:rPr lang="en-US" sz="2000">
                <a:latin typeface="Arial" charset="0"/>
                <a:ea typeface="宋体" charset="0"/>
              </a:rPr>
            </a:br>
            <a:r>
              <a:rPr lang="en-US" sz="2000">
                <a:latin typeface="Arial" charset="0"/>
                <a:ea typeface="宋体" charset="0"/>
              </a:rPr>
              <a:t>is a subset of the </a:t>
            </a:r>
            <a:br>
              <a:rPr lang="en-US" sz="2000">
                <a:latin typeface="Arial" charset="0"/>
                <a:ea typeface="宋体" charset="0"/>
              </a:rPr>
            </a:br>
            <a:r>
              <a:rPr lang="en-US" sz="2000">
                <a:latin typeface="Arial" charset="0"/>
                <a:ea typeface="宋体" charset="0"/>
              </a:rPr>
              <a:t>design decisions </a:t>
            </a:r>
            <a:br>
              <a:rPr lang="en-US" sz="2000">
                <a:latin typeface="Arial" charset="0"/>
                <a:ea typeface="宋体" charset="0"/>
              </a:rPr>
            </a:br>
            <a:r>
              <a:rPr lang="en-US" sz="2000">
                <a:latin typeface="Arial" charset="0"/>
                <a:ea typeface="宋体" charset="0"/>
              </a:rPr>
              <a:t>in an architecture</a:t>
            </a:r>
          </a:p>
          <a:p>
            <a:r>
              <a:rPr lang="en-US" sz="2000">
                <a:latin typeface="Arial" charset="0"/>
                <a:ea typeface="宋体" charset="0"/>
              </a:rPr>
              <a:t>And a viewpoint is </a:t>
            </a:r>
            <a:br>
              <a:rPr lang="en-US" sz="2000">
                <a:latin typeface="Arial" charset="0"/>
                <a:ea typeface="宋体" charset="0"/>
              </a:rPr>
            </a:br>
            <a:r>
              <a:rPr lang="en-US" sz="2000">
                <a:latin typeface="Arial" charset="0"/>
                <a:ea typeface="宋体" charset="0"/>
              </a:rPr>
              <a:t>the perspective from </a:t>
            </a:r>
            <a:br>
              <a:rPr lang="en-US" sz="2000">
                <a:latin typeface="Arial" charset="0"/>
                <a:ea typeface="宋体" charset="0"/>
              </a:rPr>
            </a:br>
            <a:r>
              <a:rPr lang="en-US" sz="2000">
                <a:latin typeface="Arial" charset="0"/>
                <a:ea typeface="宋体" charset="0"/>
              </a:rPr>
              <a:t>which a view is </a:t>
            </a:r>
            <a:br>
              <a:rPr lang="en-US" sz="2000">
                <a:latin typeface="Arial" charset="0"/>
                <a:ea typeface="宋体" charset="0"/>
              </a:rPr>
            </a:br>
            <a:r>
              <a:rPr lang="en-US" sz="2000">
                <a:latin typeface="Arial" charset="0"/>
                <a:ea typeface="宋体" charset="0"/>
              </a:rPr>
              <a:t>taken (i.e., the </a:t>
            </a:r>
            <a:br>
              <a:rPr lang="en-US" sz="2000">
                <a:latin typeface="Arial" charset="0"/>
                <a:ea typeface="宋体" charset="0"/>
              </a:rPr>
            </a:br>
            <a:r>
              <a:rPr lang="en-US" sz="2000">
                <a:latin typeface="Arial" charset="0"/>
                <a:ea typeface="宋体" charset="0"/>
              </a:rPr>
              <a:t>filter that selects </a:t>
            </a:r>
            <a:br>
              <a:rPr lang="en-US" sz="2000">
                <a:latin typeface="Arial" charset="0"/>
                <a:ea typeface="宋体" charset="0"/>
              </a:rPr>
            </a:br>
            <a:r>
              <a:rPr lang="en-US" sz="2000">
                <a:latin typeface="Arial" charset="0"/>
                <a:ea typeface="宋体" charset="0"/>
              </a:rPr>
              <a:t>the subset)</a:t>
            </a:r>
          </a:p>
          <a:p>
            <a:r>
              <a:rPr lang="en-US" sz="2000">
                <a:latin typeface="Arial" charset="0"/>
                <a:ea typeface="宋体" charset="0"/>
              </a:rPr>
              <a:t>Visualizations are </a:t>
            </a:r>
            <a:br>
              <a:rPr lang="en-US" sz="2000">
                <a:latin typeface="Arial" charset="0"/>
                <a:ea typeface="宋体" charset="0"/>
              </a:rPr>
            </a:br>
            <a:r>
              <a:rPr lang="en-US" sz="2000">
                <a:latin typeface="Arial" charset="0"/>
                <a:ea typeface="宋体" charset="0"/>
              </a:rPr>
              <a:t>associated </a:t>
            </a:r>
            <a:br>
              <a:rPr lang="en-US" sz="2000">
                <a:latin typeface="Arial" charset="0"/>
                <a:ea typeface="宋体" charset="0"/>
              </a:rPr>
            </a:br>
            <a:r>
              <a:rPr lang="en-US" sz="2000">
                <a:latin typeface="Arial" charset="0"/>
                <a:ea typeface="宋体" charset="0"/>
              </a:rPr>
              <a:t>with viewpoints</a:t>
            </a:r>
          </a:p>
        </p:txBody>
      </p:sp>
      <p:pic>
        <p:nvPicPr>
          <p:cNvPr id="1532932" name="Picture 4" descr="uml2diagrambu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143000"/>
            <a:ext cx="5410200" cy="5329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3953" name="Rectangle 2"/>
          <p:cNvSpPr>
            <a:spLocks noGrp="1" noChangeArrowheads="1"/>
          </p:cNvSpPr>
          <p:nvPr>
            <p:ph type="title"/>
          </p:nvPr>
        </p:nvSpPr>
        <p:spPr/>
        <p:txBody>
          <a:bodyPr/>
          <a:lstStyle/>
          <a:p>
            <a:r>
              <a:rPr lang="en-US">
                <a:latin typeface="Garamond" charset="0"/>
                <a:ea typeface="宋体" charset="0"/>
              </a:rPr>
              <a:t>Effect Visualizations</a:t>
            </a:r>
          </a:p>
        </p:txBody>
      </p:sp>
      <p:sp>
        <p:nvSpPr>
          <p:cNvPr id="1533954" name="Rectangle 3"/>
          <p:cNvSpPr>
            <a:spLocks noGrp="1" noChangeArrowheads="1"/>
          </p:cNvSpPr>
          <p:nvPr>
            <p:ph idx="1"/>
          </p:nvPr>
        </p:nvSpPr>
        <p:spPr>
          <a:xfrm>
            <a:off x="457200" y="1600200"/>
            <a:ext cx="8229600" cy="2168525"/>
          </a:xfrm>
        </p:spPr>
        <p:txBody>
          <a:bodyPr/>
          <a:lstStyle/>
          <a:p>
            <a:r>
              <a:rPr lang="en-US" sz="2000">
                <a:latin typeface="Arial" charset="0"/>
                <a:ea typeface="宋体" charset="0"/>
              </a:rPr>
              <a:t>Not all visualizations used in architecture-centric development depict design decisions directly</a:t>
            </a:r>
          </a:p>
          <a:p>
            <a:r>
              <a:rPr lang="en-US" sz="2000">
                <a:latin typeface="Arial" charset="0"/>
                <a:ea typeface="宋体" charset="0"/>
              </a:rPr>
              <a:t>Some depict the results or effects of design decisions</a:t>
            </a:r>
          </a:p>
          <a:p>
            <a:pPr lvl="1"/>
            <a:r>
              <a:rPr lang="en-US" sz="2000">
                <a:latin typeface="Arial" charset="0"/>
                <a:ea typeface="宋体" charset="0"/>
              </a:rPr>
              <a:t>We call these </a:t>
            </a:r>
            <a:r>
              <a:rPr lang="ja-JP" altLang="en-US" sz="2000">
                <a:latin typeface="Arial" charset="0"/>
                <a:ea typeface="宋体" charset="0"/>
              </a:rPr>
              <a:t>‘</a:t>
            </a:r>
            <a:r>
              <a:rPr lang="en-US" altLang="ja-JP" sz="2000">
                <a:latin typeface="Arial" charset="0"/>
                <a:ea typeface="宋体" charset="0"/>
              </a:rPr>
              <a:t>effect visualizations</a:t>
            </a:r>
            <a:r>
              <a:rPr lang="ja-JP" altLang="en-US" sz="2000">
                <a:latin typeface="Arial" charset="0"/>
                <a:ea typeface="宋体" charset="0"/>
              </a:rPr>
              <a:t>’</a:t>
            </a:r>
            <a:endParaRPr lang="en-US" altLang="ja-JP" sz="2000">
              <a:latin typeface="Arial" charset="0"/>
              <a:ea typeface="宋体" charset="0"/>
            </a:endParaRPr>
          </a:p>
          <a:p>
            <a:r>
              <a:rPr lang="en-US" sz="2000">
                <a:latin typeface="Arial" charset="0"/>
                <a:ea typeface="宋体" charset="0"/>
              </a:rPr>
              <a:t>May be textual, graphical, hybrid, etc</a:t>
            </a:r>
            <a:r>
              <a:rPr lang="en-US">
                <a:latin typeface="Arial" charset="0"/>
                <a:ea typeface="宋体" charset="0"/>
              </a:rPr>
              <a:t>.</a:t>
            </a:r>
          </a:p>
        </p:txBody>
      </p:sp>
      <p:sp>
        <p:nvSpPr>
          <p:cNvPr id="153395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E2C5916-6329-6B4A-BD21-AC98BF37558F}" type="slidenum">
              <a:rPr lang="en-US" sz="1200">
                <a:latin typeface="Garamond" charset="0"/>
              </a:rPr>
              <a:pPr eaLnBrk="1" hangingPunct="1"/>
              <a:t>777</a:t>
            </a:fld>
            <a:endParaRPr lang="en-US" sz="1200">
              <a:latin typeface="Garamond" charset="0"/>
            </a:endParaRPr>
          </a:p>
        </p:txBody>
      </p:sp>
      <p:pic>
        <p:nvPicPr>
          <p:cNvPr id="1533956" name="Picture 4" descr="7-effect-visualiz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525838"/>
            <a:ext cx="7239000" cy="302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5" name="Rectangle 2"/>
          <p:cNvSpPr>
            <a:spLocks noGrp="1" noChangeArrowheads="1"/>
          </p:cNvSpPr>
          <p:nvPr>
            <p:ph type="title"/>
          </p:nvPr>
        </p:nvSpPr>
        <p:spPr/>
        <p:txBody>
          <a:bodyPr/>
          <a:lstStyle/>
          <a:p>
            <a:r>
              <a:rPr lang="en-US">
                <a:latin typeface="Garamond" charset="0"/>
                <a:ea typeface="宋体" charset="0"/>
              </a:rPr>
              <a:t>Constructing New Visualizations</a:t>
            </a:r>
          </a:p>
        </p:txBody>
      </p:sp>
      <p:sp>
        <p:nvSpPr>
          <p:cNvPr id="1567746" name="Rectangle 3"/>
          <p:cNvSpPr>
            <a:spLocks noGrp="1" noChangeArrowheads="1"/>
          </p:cNvSpPr>
          <p:nvPr>
            <p:ph idx="1"/>
          </p:nvPr>
        </p:nvSpPr>
        <p:spPr>
          <a:xfrm>
            <a:off x="685800" y="1600200"/>
            <a:ext cx="7772400" cy="4495800"/>
          </a:xfrm>
        </p:spPr>
        <p:txBody>
          <a:bodyPr/>
          <a:lstStyle/>
          <a:p>
            <a:r>
              <a:rPr lang="en-US" sz="2000">
                <a:latin typeface="Arial" charset="0"/>
                <a:ea typeface="宋体" charset="0"/>
              </a:rPr>
              <a:t>Developing a new visualization can be expensive both in initial development and maintenance</a:t>
            </a:r>
          </a:p>
          <a:p>
            <a:r>
              <a:rPr lang="en-US" sz="2000">
                <a:latin typeface="Arial" charset="0"/>
                <a:ea typeface="宋体" charset="0"/>
              </a:rPr>
              <a:t>Must answer many questions in advance</a:t>
            </a:r>
          </a:p>
          <a:p>
            <a:pPr lvl="1"/>
            <a:r>
              <a:rPr lang="en-US" sz="2000">
                <a:latin typeface="Arial" charset="0"/>
                <a:ea typeface="宋体" charset="0"/>
              </a:rPr>
              <a:t>Can I achieve my goals by extending an existing visualization?</a:t>
            </a:r>
          </a:p>
          <a:p>
            <a:pPr lvl="1"/>
            <a:r>
              <a:rPr lang="en-US" sz="2000">
                <a:latin typeface="Arial" charset="0"/>
                <a:ea typeface="宋体" charset="0"/>
              </a:rPr>
              <a:t>Can I translate into another notation and use a visualization already available there?</a:t>
            </a:r>
          </a:p>
          <a:p>
            <a:pPr lvl="1"/>
            <a:r>
              <a:rPr lang="en-US" sz="2000">
                <a:latin typeface="Arial" charset="0"/>
                <a:ea typeface="宋体" charset="0"/>
              </a:rPr>
              <a:t>How will my visualization augment the existing set of visualizations for this notation?</a:t>
            </a:r>
          </a:p>
          <a:p>
            <a:pPr lvl="1"/>
            <a:r>
              <a:rPr lang="en-US" sz="2000">
                <a:latin typeface="Arial" charset="0"/>
                <a:ea typeface="宋体" charset="0"/>
              </a:rPr>
              <a:t>How will my visualization coordinate with other visualizations?</a:t>
            </a:r>
          </a:p>
          <a:p>
            <a:pPr lvl="1"/>
            <a:r>
              <a:rPr lang="en-US" sz="2000">
                <a:latin typeface="Arial" charset="0"/>
                <a:ea typeface="宋体" charset="0"/>
              </a:rPr>
              <a:t>(Plus all the evaluation categories we</a:t>
            </a:r>
            <a:r>
              <a:rPr lang="ja-JP" altLang="en-US" sz="2000">
                <a:latin typeface="Arial" charset="0"/>
                <a:ea typeface="宋体" charset="0"/>
              </a:rPr>
              <a:t>’</a:t>
            </a:r>
            <a:r>
              <a:rPr lang="en-US" altLang="ja-JP" sz="2000">
                <a:latin typeface="Arial" charset="0"/>
                <a:ea typeface="宋体" charset="0"/>
              </a:rPr>
              <a:t>ve been exploring)</a:t>
            </a:r>
            <a:endParaRPr lang="en-US" sz="2000">
              <a:latin typeface="Arial" charset="0"/>
              <a:ea typeface="宋体" charset="0"/>
            </a:endParaRPr>
          </a:p>
        </p:txBody>
      </p:sp>
      <p:sp>
        <p:nvSpPr>
          <p:cNvPr id="156774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3778DFD-2E5A-AA44-AE7A-8993913CFF77}" type="slidenum">
              <a:rPr lang="en-US" sz="1200">
                <a:latin typeface="Garamond" charset="0"/>
              </a:rPr>
              <a:pPr eaLnBrk="1" hangingPunct="1"/>
              <a:t>778</a:t>
            </a:fld>
            <a:endParaRPr lang="en-US" sz="1200">
              <a:latin typeface="Garamond" charset="0"/>
            </a:endParaRPr>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69" name="Rectangle 2"/>
          <p:cNvSpPr>
            <a:spLocks noGrp="1" noChangeArrowheads="1"/>
          </p:cNvSpPr>
          <p:nvPr>
            <p:ph type="title"/>
          </p:nvPr>
        </p:nvSpPr>
        <p:spPr/>
        <p:txBody>
          <a:bodyPr/>
          <a:lstStyle/>
          <a:p>
            <a:r>
              <a:rPr lang="en-US">
                <a:latin typeface="Garamond" charset="0"/>
                <a:ea typeface="宋体" charset="0"/>
              </a:rPr>
              <a:t>New Visualizations: Guidelines</a:t>
            </a:r>
          </a:p>
        </p:txBody>
      </p:sp>
      <p:sp>
        <p:nvSpPr>
          <p:cNvPr id="1568770" name="Rectangle 3"/>
          <p:cNvSpPr>
            <a:spLocks noGrp="1" noChangeArrowheads="1"/>
          </p:cNvSpPr>
          <p:nvPr>
            <p:ph idx="1"/>
          </p:nvPr>
        </p:nvSpPr>
        <p:spPr>
          <a:xfrm>
            <a:off x="685800" y="1600200"/>
            <a:ext cx="7772400" cy="4572000"/>
          </a:xfrm>
        </p:spPr>
        <p:txBody>
          <a:bodyPr/>
          <a:lstStyle/>
          <a:p>
            <a:pPr>
              <a:lnSpc>
                <a:spcPct val="90000"/>
              </a:lnSpc>
            </a:pPr>
            <a:r>
              <a:rPr lang="en-US" sz="2400">
                <a:latin typeface="Arial" charset="0"/>
                <a:ea typeface="宋体" charset="0"/>
              </a:rPr>
              <a:t>Borrow elements from similar visualizations</a:t>
            </a:r>
          </a:p>
          <a:p>
            <a:pPr lvl="1">
              <a:lnSpc>
                <a:spcPct val="90000"/>
              </a:lnSpc>
            </a:pPr>
            <a:r>
              <a:rPr lang="en-US" sz="2000">
                <a:latin typeface="Arial" charset="0"/>
                <a:ea typeface="宋体" charset="0"/>
              </a:rPr>
              <a:t>Leverages existing stakeholder knowledge</a:t>
            </a:r>
          </a:p>
          <a:p>
            <a:pPr lvl="1">
              <a:lnSpc>
                <a:spcPct val="90000"/>
              </a:lnSpc>
            </a:pPr>
            <a:r>
              <a:rPr lang="en-US" sz="2000">
                <a:latin typeface="Arial" charset="0"/>
                <a:ea typeface="宋体" charset="0"/>
              </a:rPr>
              <a:t>Improves comprehensibility</a:t>
            </a:r>
          </a:p>
          <a:p>
            <a:pPr>
              <a:lnSpc>
                <a:spcPct val="90000"/>
              </a:lnSpc>
            </a:pPr>
            <a:r>
              <a:rPr lang="en-US" sz="2400">
                <a:latin typeface="Arial" charset="0"/>
                <a:ea typeface="宋体" charset="0"/>
              </a:rPr>
              <a:t>Be consistent among visualizations</a:t>
            </a:r>
          </a:p>
          <a:p>
            <a:pPr lvl="1">
              <a:lnSpc>
                <a:spcPct val="90000"/>
              </a:lnSpc>
            </a:pPr>
            <a:r>
              <a:rPr lang="en-US" sz="2000">
                <a:latin typeface="Arial" charset="0"/>
                <a:ea typeface="宋体" charset="0"/>
              </a:rPr>
              <a:t>Don</a:t>
            </a:r>
            <a:r>
              <a:rPr lang="ja-JP" altLang="en-US" sz="2000">
                <a:latin typeface="Arial" charset="0"/>
                <a:ea typeface="宋体" charset="0"/>
              </a:rPr>
              <a:t>’</a:t>
            </a:r>
            <a:r>
              <a:rPr lang="en-US" altLang="ja-JP" sz="2000">
                <a:latin typeface="Arial" charset="0"/>
                <a:ea typeface="宋体" charset="0"/>
              </a:rPr>
              <a:t>t conflict with existing visualizations without a good reason (e.g., developing a domain-specific visualization where the concepts and metaphors are completely different)</a:t>
            </a:r>
          </a:p>
          <a:p>
            <a:pPr>
              <a:lnSpc>
                <a:spcPct val="90000"/>
              </a:lnSpc>
            </a:pPr>
            <a:r>
              <a:rPr lang="en-US" sz="2400">
                <a:latin typeface="Arial" charset="0"/>
                <a:ea typeface="宋体" charset="0"/>
              </a:rPr>
              <a:t>Give meaning to each visual aspect of elements</a:t>
            </a:r>
          </a:p>
          <a:p>
            <a:pPr lvl="1">
              <a:lnSpc>
                <a:spcPct val="90000"/>
              </a:lnSpc>
            </a:pPr>
            <a:r>
              <a:rPr lang="en-US" sz="2000">
                <a:latin typeface="Arial" charset="0"/>
                <a:ea typeface="宋体" charset="0"/>
              </a:rPr>
              <a:t>Parsimony is more important than aesthetics</a:t>
            </a:r>
          </a:p>
          <a:p>
            <a:pPr lvl="1">
              <a:lnSpc>
                <a:spcPct val="90000"/>
              </a:lnSpc>
            </a:pPr>
            <a:r>
              <a:rPr lang="en-US" sz="2000">
                <a:latin typeface="Arial" charset="0"/>
                <a:ea typeface="宋体" charset="0"/>
              </a:rPr>
              <a:t>Corollary: avoid having non-explicit meaning encoded in visualizations</a:t>
            </a:r>
          </a:p>
        </p:txBody>
      </p:sp>
      <p:sp>
        <p:nvSpPr>
          <p:cNvPr id="156877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9801DF4-D1A1-B942-98A1-D8555A0DE972}" type="slidenum">
              <a:rPr lang="en-US" sz="1200">
                <a:latin typeface="Garamond" charset="0"/>
              </a:rPr>
              <a:pPr eaLnBrk="1" hangingPunct="1"/>
              <a:t>779</a:t>
            </a:fld>
            <a:endParaRPr lang="en-US" sz="1200">
              <a:latin typeface="Garamond"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F70D577-919D-7546-93CC-CFF3262FA05D}" type="slidenum">
              <a:rPr lang="en-US" altLang="zh-CN" sz="1200">
                <a:latin typeface="Garamond" charset="0"/>
              </a:rPr>
              <a:pPr eaLnBrk="1" hangingPunct="1"/>
              <a:t>78</a:t>
            </a:fld>
            <a:endParaRPr lang="en-US" altLang="zh-CN" sz="1200">
              <a:latin typeface="Garamond" charset="0"/>
            </a:endParaRPr>
          </a:p>
        </p:txBody>
      </p:sp>
      <p:pic>
        <p:nvPicPr>
          <p:cNvPr id="177154" name="Picture 2" descr="5"/>
          <p:cNvPicPr>
            <a:picLocks noChangeAspect="1" noChangeArrowheads="1"/>
          </p:cNvPicPr>
          <p:nvPr/>
        </p:nvPicPr>
        <p:blipFill>
          <a:blip r:embed="rId3">
            <a:extLst>
              <a:ext uri="{28A0092B-C50C-407E-A947-70E740481C1C}">
                <a14:useLocalDpi xmlns:a14="http://schemas.microsoft.com/office/drawing/2010/main" val="0"/>
              </a:ext>
            </a:extLst>
          </a:blip>
          <a:srcRect t="10016" b="33040"/>
          <a:stretch>
            <a:fillRect/>
          </a:stretch>
        </p:blipFill>
        <p:spPr bwMode="auto">
          <a:xfrm>
            <a:off x="704850" y="404813"/>
            <a:ext cx="7732713"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3" name="Rectangle 2"/>
          <p:cNvSpPr>
            <a:spLocks noGrp="1" noChangeArrowheads="1"/>
          </p:cNvSpPr>
          <p:nvPr>
            <p:ph type="title"/>
          </p:nvPr>
        </p:nvSpPr>
        <p:spPr/>
        <p:txBody>
          <a:bodyPr/>
          <a:lstStyle/>
          <a:p>
            <a:r>
              <a:rPr lang="en-US">
                <a:latin typeface="Garamond" charset="0"/>
                <a:ea typeface="宋体" charset="0"/>
              </a:rPr>
              <a:t>New Visualizations: Guidelines (cont</a:t>
            </a:r>
            <a:r>
              <a:rPr lang="ja-JP" altLang="en-US">
                <a:latin typeface="Arial" charset="0"/>
                <a:ea typeface="宋体" charset="0"/>
              </a:rPr>
              <a:t>’</a:t>
            </a:r>
            <a:r>
              <a:rPr lang="en-US" altLang="ja-JP">
                <a:latin typeface="Garamond" charset="0"/>
                <a:ea typeface="宋体" charset="0"/>
              </a:rPr>
              <a:t>d)</a:t>
            </a:r>
            <a:endParaRPr lang="en-US">
              <a:latin typeface="Garamond" charset="0"/>
              <a:ea typeface="宋体" charset="0"/>
            </a:endParaRPr>
          </a:p>
        </p:txBody>
      </p:sp>
      <p:sp>
        <p:nvSpPr>
          <p:cNvPr id="1569794" name="Rectangle 3"/>
          <p:cNvSpPr>
            <a:spLocks noGrp="1" noChangeArrowheads="1"/>
          </p:cNvSpPr>
          <p:nvPr>
            <p:ph idx="1"/>
          </p:nvPr>
        </p:nvSpPr>
        <p:spPr>
          <a:xfrm>
            <a:off x="685800" y="1828800"/>
            <a:ext cx="7772400" cy="4267200"/>
          </a:xfrm>
        </p:spPr>
        <p:txBody>
          <a:bodyPr/>
          <a:lstStyle/>
          <a:p>
            <a:r>
              <a:rPr lang="en-US">
                <a:latin typeface="Arial" charset="0"/>
                <a:ea typeface="宋体" charset="0"/>
              </a:rPr>
              <a:t>Document the meaning of visualizations</a:t>
            </a:r>
          </a:p>
          <a:p>
            <a:pPr lvl="1"/>
            <a:r>
              <a:rPr lang="en-US">
                <a:latin typeface="Arial" charset="0"/>
                <a:ea typeface="宋体" charset="0"/>
              </a:rPr>
              <a:t>Visualizations are rarely self-explanatory</a:t>
            </a:r>
          </a:p>
          <a:p>
            <a:pPr lvl="1"/>
            <a:r>
              <a:rPr lang="en-US">
                <a:latin typeface="Arial" charset="0"/>
                <a:ea typeface="宋体" charset="0"/>
              </a:rPr>
              <a:t>Focus on mapping between model and visualization</a:t>
            </a:r>
          </a:p>
          <a:p>
            <a:r>
              <a:rPr lang="en-US">
                <a:latin typeface="Arial" charset="0"/>
                <a:ea typeface="宋体" charset="0"/>
              </a:rPr>
              <a:t>Balance traditional and innovative interfaces</a:t>
            </a:r>
          </a:p>
          <a:p>
            <a:pPr lvl="1"/>
            <a:r>
              <a:rPr lang="en-US">
                <a:latin typeface="Arial" charset="0"/>
                <a:ea typeface="宋体" charset="0"/>
              </a:rPr>
              <a:t>Stakeholders bring a lot of interaction experience to the table</a:t>
            </a:r>
          </a:p>
          <a:p>
            <a:pPr lvl="1"/>
            <a:r>
              <a:rPr lang="en-US">
                <a:latin typeface="Arial" charset="0"/>
                <a:ea typeface="宋体" charset="0"/>
              </a:rPr>
              <a:t>But just because a mechanism is popular doesn</a:t>
            </a:r>
            <a:r>
              <a:rPr lang="ja-JP" altLang="en-US">
                <a:latin typeface="Arial" charset="0"/>
                <a:ea typeface="宋体" charset="0"/>
              </a:rPr>
              <a:t>’</a:t>
            </a:r>
            <a:r>
              <a:rPr lang="en-US" altLang="ja-JP">
                <a:latin typeface="Arial" charset="0"/>
                <a:ea typeface="宋体" charset="0"/>
              </a:rPr>
              <a:t>t mean it</a:t>
            </a:r>
            <a:r>
              <a:rPr lang="ja-JP" altLang="en-US">
                <a:latin typeface="Arial" charset="0"/>
                <a:ea typeface="宋体" charset="0"/>
              </a:rPr>
              <a:t>’</a:t>
            </a:r>
            <a:r>
              <a:rPr lang="en-US" altLang="ja-JP">
                <a:latin typeface="Arial" charset="0"/>
                <a:ea typeface="宋体" charset="0"/>
              </a:rPr>
              <a:t>s ideal</a:t>
            </a:r>
            <a:endParaRPr lang="en-US">
              <a:latin typeface="Arial" charset="0"/>
              <a:ea typeface="宋体" charset="0"/>
            </a:endParaRPr>
          </a:p>
        </p:txBody>
      </p:sp>
      <p:sp>
        <p:nvSpPr>
          <p:cNvPr id="156979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79C1700-9A95-834F-9CCF-8B4FCF778D38}" type="slidenum">
              <a:rPr lang="en-US" sz="1200">
                <a:latin typeface="Garamond" charset="0"/>
              </a:rPr>
              <a:pPr eaLnBrk="1" hangingPunct="1"/>
              <a:t>780</a:t>
            </a:fld>
            <a:endParaRPr lang="en-US" sz="1200">
              <a:latin typeface="Garamond" charset="0"/>
            </a:endParaRPr>
          </a:p>
        </p:txBody>
      </p:sp>
    </p:spTree>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7" name="Rectangle 2"/>
          <p:cNvSpPr>
            <a:spLocks noGrp="1" noChangeArrowheads="1"/>
          </p:cNvSpPr>
          <p:nvPr>
            <p:ph type="title"/>
          </p:nvPr>
        </p:nvSpPr>
        <p:spPr/>
        <p:txBody>
          <a:bodyPr/>
          <a:lstStyle/>
          <a:p>
            <a:r>
              <a:rPr lang="en-US">
                <a:latin typeface="Garamond" charset="0"/>
                <a:ea typeface="宋体" charset="0"/>
              </a:rPr>
              <a:t>New Visualizations: Anti-Guidelines</a:t>
            </a:r>
          </a:p>
        </p:txBody>
      </p:sp>
      <p:sp>
        <p:nvSpPr>
          <p:cNvPr id="1570818" name="Rectangle 3"/>
          <p:cNvSpPr>
            <a:spLocks noGrp="1" noChangeArrowheads="1"/>
          </p:cNvSpPr>
          <p:nvPr>
            <p:ph idx="1"/>
          </p:nvPr>
        </p:nvSpPr>
        <p:spPr>
          <a:xfrm>
            <a:off x="457200" y="1557338"/>
            <a:ext cx="8229600" cy="506412"/>
          </a:xfrm>
        </p:spPr>
        <p:txBody>
          <a:bodyPr/>
          <a:lstStyle/>
          <a:p>
            <a:r>
              <a:rPr lang="en-US">
                <a:latin typeface="Arial" charset="0"/>
                <a:ea typeface="宋体" charset="0"/>
              </a:rPr>
              <a:t>Same Symbol, Different Meaning </a:t>
            </a:r>
          </a:p>
        </p:txBody>
      </p:sp>
      <p:sp>
        <p:nvSpPr>
          <p:cNvPr id="157081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1CCF011-F665-574C-843A-3AA890E1DD40}" type="slidenum">
              <a:rPr lang="en-US" sz="1200">
                <a:latin typeface="Garamond" charset="0"/>
              </a:rPr>
              <a:pPr eaLnBrk="1" hangingPunct="1"/>
              <a:t>781</a:t>
            </a:fld>
            <a:endParaRPr lang="en-US" sz="1200">
              <a:latin typeface="Garamond" charset="0"/>
            </a:endParaRPr>
          </a:p>
        </p:txBody>
      </p:sp>
      <p:pic>
        <p:nvPicPr>
          <p:cNvPr id="1570820" name="Picture 4" descr="7-lies-ssd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362200"/>
            <a:ext cx="7162800" cy="427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841" name="Rectangle 2"/>
          <p:cNvSpPr>
            <a:spLocks noGrp="1" noChangeArrowheads="1"/>
          </p:cNvSpPr>
          <p:nvPr>
            <p:ph type="title"/>
          </p:nvPr>
        </p:nvSpPr>
        <p:spPr>
          <a:xfrm>
            <a:off x="611188" y="404813"/>
            <a:ext cx="8077200" cy="685800"/>
          </a:xfrm>
        </p:spPr>
        <p:txBody>
          <a:bodyPr/>
          <a:lstStyle/>
          <a:p>
            <a:r>
              <a:rPr lang="en-US" sz="3200">
                <a:latin typeface="Garamond" charset="0"/>
                <a:ea typeface="宋体" charset="0"/>
              </a:rPr>
              <a:t>New Visualizations: Anti-Guidelines (cont</a:t>
            </a:r>
            <a:r>
              <a:rPr lang="en-GB" sz="3200">
                <a:latin typeface="Arial" charset="0"/>
                <a:ea typeface="宋体" charset="0"/>
              </a:rPr>
              <a:t>’</a:t>
            </a:r>
            <a:r>
              <a:rPr lang="en-US" altLang="ja-JP" sz="3200">
                <a:latin typeface="Garamond" charset="0"/>
                <a:ea typeface="宋体" charset="0"/>
              </a:rPr>
              <a:t>d)</a:t>
            </a:r>
            <a:endParaRPr lang="en-US" sz="3200">
              <a:latin typeface="Garamond" charset="0"/>
              <a:ea typeface="宋体" charset="0"/>
            </a:endParaRPr>
          </a:p>
        </p:txBody>
      </p:sp>
      <p:sp>
        <p:nvSpPr>
          <p:cNvPr id="1571842" name="Rectangle 3"/>
          <p:cNvSpPr>
            <a:spLocks noGrp="1" noChangeArrowheads="1"/>
          </p:cNvSpPr>
          <p:nvPr>
            <p:ph idx="1"/>
          </p:nvPr>
        </p:nvSpPr>
        <p:spPr>
          <a:xfrm>
            <a:off x="457200" y="1828800"/>
            <a:ext cx="8229600" cy="506413"/>
          </a:xfrm>
        </p:spPr>
        <p:txBody>
          <a:bodyPr/>
          <a:lstStyle/>
          <a:p>
            <a:r>
              <a:rPr lang="en-US">
                <a:latin typeface="Arial" charset="0"/>
                <a:ea typeface="宋体" charset="0"/>
              </a:rPr>
              <a:t>Differences without meaning</a:t>
            </a:r>
          </a:p>
        </p:txBody>
      </p:sp>
      <p:sp>
        <p:nvSpPr>
          <p:cNvPr id="157184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F6C9F8F-F65B-2349-AB06-632F68546AFE}" type="slidenum">
              <a:rPr lang="en-US" sz="1200">
                <a:latin typeface="Garamond" charset="0"/>
              </a:rPr>
              <a:pPr eaLnBrk="1" hangingPunct="1"/>
              <a:t>782</a:t>
            </a:fld>
            <a:endParaRPr lang="en-US" sz="1200">
              <a:latin typeface="Garamond" charset="0"/>
            </a:endParaRPr>
          </a:p>
        </p:txBody>
      </p:sp>
      <p:pic>
        <p:nvPicPr>
          <p:cNvPr id="1571844" name="Picture 5" descr="7-lies-dw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86000"/>
            <a:ext cx="6248400" cy="4256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5" name="Rectangle 2"/>
          <p:cNvSpPr>
            <a:spLocks noGrp="1" noChangeArrowheads="1"/>
          </p:cNvSpPr>
          <p:nvPr>
            <p:ph type="title"/>
          </p:nvPr>
        </p:nvSpPr>
        <p:spPr/>
        <p:txBody>
          <a:bodyPr/>
          <a:lstStyle/>
          <a:p>
            <a:r>
              <a:rPr lang="en-US">
                <a:latin typeface="Garamond" charset="0"/>
                <a:ea typeface="宋体" charset="0"/>
              </a:rPr>
              <a:t>Coordinating Multiple Visualizations</a:t>
            </a:r>
          </a:p>
        </p:txBody>
      </p:sp>
      <p:sp>
        <p:nvSpPr>
          <p:cNvPr id="1572866" name="Rectangle 3"/>
          <p:cNvSpPr>
            <a:spLocks noGrp="1" noChangeArrowheads="1"/>
          </p:cNvSpPr>
          <p:nvPr>
            <p:ph idx="1"/>
          </p:nvPr>
        </p:nvSpPr>
        <p:spPr>
          <a:xfrm>
            <a:off x="685800" y="1752600"/>
            <a:ext cx="7772400" cy="4876800"/>
          </a:xfrm>
        </p:spPr>
        <p:txBody>
          <a:bodyPr/>
          <a:lstStyle/>
          <a:p>
            <a:pPr>
              <a:lnSpc>
                <a:spcPct val="90000"/>
              </a:lnSpc>
            </a:pPr>
            <a:r>
              <a:rPr lang="en-US" sz="2400">
                <a:latin typeface="Arial" charset="0"/>
                <a:ea typeface="宋体" charset="0"/>
              </a:rPr>
              <a:t>How do we keep multiple simultaneous visualizations of the same (part of the) architectural model consistent with each other and the model?</a:t>
            </a:r>
          </a:p>
          <a:p>
            <a:pPr lvl="1">
              <a:lnSpc>
                <a:spcPct val="90000"/>
              </a:lnSpc>
            </a:pPr>
            <a:r>
              <a:rPr lang="en-US" sz="2000">
                <a:latin typeface="Arial" charset="0"/>
                <a:ea typeface="宋体" charset="0"/>
              </a:rPr>
              <a:t>This is NOT the same as maintaining architectural consistency</a:t>
            </a:r>
          </a:p>
          <a:p>
            <a:pPr lvl="1">
              <a:lnSpc>
                <a:spcPct val="90000"/>
              </a:lnSpc>
            </a:pPr>
            <a:r>
              <a:rPr lang="en-US" sz="2000">
                <a:latin typeface="Arial" charset="0"/>
                <a:ea typeface="宋体" charset="0"/>
              </a:rPr>
              <a:t>If something is wrong with the model, this error would be reflected in the visualizations</a:t>
            </a:r>
          </a:p>
          <a:p>
            <a:pPr>
              <a:lnSpc>
                <a:spcPct val="90000"/>
              </a:lnSpc>
            </a:pPr>
            <a:r>
              <a:rPr lang="en-US" sz="2400">
                <a:latin typeface="Arial" charset="0"/>
                <a:ea typeface="宋体" charset="0"/>
              </a:rPr>
              <a:t>Can be made much easier by making simplifying assumptions, e.g.:</a:t>
            </a:r>
          </a:p>
          <a:p>
            <a:pPr lvl="1">
              <a:lnSpc>
                <a:spcPct val="90000"/>
              </a:lnSpc>
            </a:pPr>
            <a:r>
              <a:rPr lang="en-US" sz="2000">
                <a:latin typeface="Arial" charset="0"/>
                <a:ea typeface="宋体" charset="0"/>
              </a:rPr>
              <a:t>Only one visualization may operate at a time</a:t>
            </a:r>
          </a:p>
          <a:p>
            <a:pPr lvl="1">
              <a:lnSpc>
                <a:spcPct val="90000"/>
              </a:lnSpc>
            </a:pPr>
            <a:r>
              <a:rPr lang="en-US" sz="2000">
                <a:latin typeface="Arial" charset="0"/>
                <a:ea typeface="宋体" charset="0"/>
              </a:rPr>
              <a:t>Only one tool can operate on the model at a time</a:t>
            </a:r>
          </a:p>
          <a:p>
            <a:pPr>
              <a:lnSpc>
                <a:spcPct val="90000"/>
              </a:lnSpc>
            </a:pPr>
            <a:r>
              <a:rPr lang="en-US" sz="2400">
                <a:latin typeface="Arial" charset="0"/>
                <a:ea typeface="宋体" charset="0"/>
              </a:rPr>
              <a:t>But what if we can</a:t>
            </a:r>
            <a:r>
              <a:rPr lang="ja-JP" altLang="en-US" sz="2400">
                <a:latin typeface="Arial" charset="0"/>
                <a:ea typeface="宋体" charset="0"/>
              </a:rPr>
              <a:t>’</a:t>
            </a:r>
            <a:r>
              <a:rPr lang="en-US" altLang="ja-JP" sz="2400">
                <a:latin typeface="Arial" charset="0"/>
                <a:ea typeface="宋体" charset="0"/>
              </a:rPr>
              <a:t>t simplify like this?</a:t>
            </a:r>
            <a:endParaRPr lang="en-US" sz="2400">
              <a:latin typeface="Arial" charset="0"/>
              <a:ea typeface="宋体" charset="0"/>
            </a:endParaRPr>
          </a:p>
        </p:txBody>
      </p:sp>
      <p:sp>
        <p:nvSpPr>
          <p:cNvPr id="157286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345D927-CEC8-5447-B19C-AED04B2750CF}" type="slidenum">
              <a:rPr lang="en-US" sz="1200">
                <a:latin typeface="Garamond" charset="0"/>
              </a:rPr>
              <a:pPr eaLnBrk="1" hangingPunct="1"/>
              <a:t>783</a:t>
            </a:fld>
            <a:endParaRPr lang="en-US" sz="1200">
              <a:latin typeface="Garamond" charset="0"/>
            </a:endParaRPr>
          </a:p>
        </p:txBody>
      </p:sp>
    </p:spTree>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89" name="Rectangle 2"/>
          <p:cNvSpPr>
            <a:spLocks noGrp="1" noChangeArrowheads="1"/>
          </p:cNvSpPr>
          <p:nvPr>
            <p:ph type="title"/>
          </p:nvPr>
        </p:nvSpPr>
        <p:spPr/>
        <p:txBody>
          <a:bodyPr/>
          <a:lstStyle/>
          <a:p>
            <a:r>
              <a:rPr lang="en-US">
                <a:latin typeface="Garamond" charset="0"/>
                <a:ea typeface="宋体" charset="0"/>
              </a:rPr>
              <a:t>Strategy: Peer-to-Peer Coordination</a:t>
            </a:r>
          </a:p>
        </p:txBody>
      </p:sp>
      <p:sp>
        <p:nvSpPr>
          <p:cNvPr id="1573890" name="Rectangle 3"/>
          <p:cNvSpPr>
            <a:spLocks noGrp="1" noChangeArrowheads="1"/>
          </p:cNvSpPr>
          <p:nvPr>
            <p:ph idx="1"/>
          </p:nvPr>
        </p:nvSpPr>
        <p:spPr>
          <a:xfrm>
            <a:off x="457200" y="1905000"/>
            <a:ext cx="8229600" cy="1733550"/>
          </a:xfrm>
        </p:spPr>
        <p:txBody>
          <a:bodyPr/>
          <a:lstStyle/>
          <a:p>
            <a:r>
              <a:rPr lang="en-US">
                <a:latin typeface="Arial" charset="0"/>
                <a:ea typeface="宋体" charset="0"/>
              </a:rPr>
              <a:t>Each visualization communicates with each other visualization for updates</a:t>
            </a:r>
          </a:p>
          <a:p>
            <a:pPr lvl="1"/>
            <a:r>
              <a:rPr lang="en-US">
                <a:latin typeface="Arial" charset="0"/>
                <a:ea typeface="宋体" charset="0"/>
              </a:rPr>
              <a:t>Has scaling problems</a:t>
            </a:r>
          </a:p>
          <a:p>
            <a:pPr lvl="1"/>
            <a:r>
              <a:rPr lang="en-US">
                <a:latin typeface="Arial" charset="0"/>
                <a:ea typeface="宋体" charset="0"/>
              </a:rPr>
              <a:t>Works best for visualizations known </a:t>
            </a:r>
            <a:r>
              <a:rPr lang="en-US" i="1">
                <a:latin typeface="Arial" charset="0"/>
                <a:ea typeface="宋体" charset="0"/>
              </a:rPr>
              <a:t>a priori</a:t>
            </a:r>
            <a:endParaRPr lang="en-US">
              <a:latin typeface="Arial" charset="0"/>
              <a:ea typeface="宋体" charset="0"/>
            </a:endParaRPr>
          </a:p>
        </p:txBody>
      </p:sp>
      <p:sp>
        <p:nvSpPr>
          <p:cNvPr id="157389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E32B0E3-5A84-DD4D-B4B6-7039E13A3F3F}" type="slidenum">
              <a:rPr lang="en-US" sz="1200">
                <a:latin typeface="Garamond" charset="0"/>
              </a:rPr>
              <a:pPr eaLnBrk="1" hangingPunct="1"/>
              <a:t>784</a:t>
            </a:fld>
            <a:endParaRPr lang="en-US" sz="1200">
              <a:latin typeface="Garamond" charset="0"/>
            </a:endParaRPr>
          </a:p>
        </p:txBody>
      </p:sp>
      <p:pic>
        <p:nvPicPr>
          <p:cNvPr id="1573892" name="Picture 4" descr="7-coordvi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657600"/>
            <a:ext cx="4724400" cy="282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3" name="Rectangle 2"/>
          <p:cNvSpPr>
            <a:spLocks noGrp="1" noChangeArrowheads="1"/>
          </p:cNvSpPr>
          <p:nvPr>
            <p:ph type="title"/>
          </p:nvPr>
        </p:nvSpPr>
        <p:spPr/>
        <p:txBody>
          <a:bodyPr/>
          <a:lstStyle/>
          <a:p>
            <a:r>
              <a:rPr lang="en-US">
                <a:latin typeface="Garamond" charset="0"/>
                <a:ea typeface="宋体" charset="0"/>
              </a:rPr>
              <a:t>Strategy: Master-Slave</a:t>
            </a:r>
          </a:p>
        </p:txBody>
      </p:sp>
      <p:sp>
        <p:nvSpPr>
          <p:cNvPr id="1574914" name="Rectangle 3"/>
          <p:cNvSpPr>
            <a:spLocks noGrp="1" noChangeArrowheads="1"/>
          </p:cNvSpPr>
          <p:nvPr>
            <p:ph idx="1"/>
          </p:nvPr>
        </p:nvSpPr>
        <p:spPr>
          <a:xfrm>
            <a:off x="457200" y="1905000"/>
            <a:ext cx="8229600" cy="1905000"/>
          </a:xfrm>
        </p:spPr>
        <p:txBody>
          <a:bodyPr/>
          <a:lstStyle/>
          <a:p>
            <a:pPr>
              <a:lnSpc>
                <a:spcPct val="90000"/>
              </a:lnSpc>
            </a:pPr>
            <a:r>
              <a:rPr lang="en-US">
                <a:latin typeface="Arial" charset="0"/>
                <a:ea typeface="宋体" charset="0"/>
              </a:rPr>
              <a:t>One visualization is the master and others coordinate through it</a:t>
            </a:r>
          </a:p>
          <a:p>
            <a:pPr>
              <a:lnSpc>
                <a:spcPct val="90000"/>
              </a:lnSpc>
            </a:pPr>
            <a:r>
              <a:rPr lang="en-US">
                <a:latin typeface="Arial" charset="0"/>
                <a:ea typeface="宋体" charset="0"/>
              </a:rPr>
              <a:t>Works best when visualizations are subordinate</a:t>
            </a:r>
          </a:p>
          <a:p>
            <a:pPr lvl="1">
              <a:lnSpc>
                <a:spcPct val="90000"/>
              </a:lnSpc>
            </a:pPr>
            <a:r>
              <a:rPr lang="en-US">
                <a:latin typeface="Arial" charset="0"/>
                <a:ea typeface="宋体" charset="0"/>
              </a:rPr>
              <a:t>E.g., a </a:t>
            </a:r>
            <a:r>
              <a:rPr lang="ja-JP" altLang="en-US">
                <a:latin typeface="Arial" charset="0"/>
                <a:ea typeface="宋体" charset="0"/>
              </a:rPr>
              <a:t>“</a:t>
            </a:r>
            <a:r>
              <a:rPr lang="en-US" altLang="ja-JP">
                <a:latin typeface="Arial" charset="0"/>
                <a:ea typeface="宋体" charset="0"/>
              </a:rPr>
              <a:t>thumbnail</a:t>
            </a:r>
            <a:r>
              <a:rPr lang="ja-JP" altLang="en-US">
                <a:latin typeface="Arial" charset="0"/>
                <a:ea typeface="宋体" charset="0"/>
              </a:rPr>
              <a:t>”</a:t>
            </a:r>
            <a:r>
              <a:rPr lang="en-US" altLang="ja-JP">
                <a:latin typeface="Arial" charset="0"/>
                <a:ea typeface="宋体" charset="0"/>
              </a:rPr>
              <a:t> or </a:t>
            </a:r>
            <a:r>
              <a:rPr lang="ja-JP" altLang="en-US">
                <a:latin typeface="Arial" charset="0"/>
                <a:ea typeface="宋体" charset="0"/>
              </a:rPr>
              <a:t>“</a:t>
            </a:r>
            <a:r>
              <a:rPr lang="en-US" altLang="ja-JP">
                <a:latin typeface="Arial" charset="0"/>
                <a:ea typeface="宋体" charset="0"/>
              </a:rPr>
              <a:t>overview</a:t>
            </a:r>
            <a:r>
              <a:rPr lang="ja-JP" altLang="en-US">
                <a:latin typeface="Arial" charset="0"/>
                <a:ea typeface="宋体" charset="0"/>
              </a:rPr>
              <a:t>”</a:t>
            </a:r>
            <a:r>
              <a:rPr lang="en-US" altLang="ja-JP">
                <a:latin typeface="Arial" charset="0"/>
                <a:ea typeface="宋体" charset="0"/>
              </a:rPr>
              <a:t> next to a main, zoomed-in visualization</a:t>
            </a:r>
            <a:endParaRPr lang="en-US">
              <a:latin typeface="Arial" charset="0"/>
              <a:ea typeface="宋体" charset="0"/>
            </a:endParaRPr>
          </a:p>
        </p:txBody>
      </p:sp>
      <p:sp>
        <p:nvSpPr>
          <p:cNvPr id="157491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034F3B1-1383-2948-B9A4-04408B98ACB6}" type="slidenum">
              <a:rPr lang="en-US" sz="1200">
                <a:latin typeface="Garamond" charset="0"/>
              </a:rPr>
              <a:pPr eaLnBrk="1" hangingPunct="1"/>
              <a:t>785</a:t>
            </a:fld>
            <a:endParaRPr lang="en-US" sz="1200">
              <a:latin typeface="Garamond" charset="0"/>
            </a:endParaRPr>
          </a:p>
        </p:txBody>
      </p:sp>
      <p:pic>
        <p:nvPicPr>
          <p:cNvPr id="1574916" name="Picture 4" descr="7-coordvi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505200"/>
            <a:ext cx="4191000" cy="290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5937" name="Rectangle 6"/>
          <p:cNvSpPr>
            <a:spLocks noGrp="1" noChangeArrowheads="1"/>
          </p:cNvSpPr>
          <p:nvPr>
            <p:ph type="title"/>
          </p:nvPr>
        </p:nvSpPr>
        <p:spPr/>
        <p:txBody>
          <a:bodyPr/>
          <a:lstStyle/>
          <a:p>
            <a:r>
              <a:rPr lang="en-US">
                <a:latin typeface="Garamond" charset="0"/>
                <a:ea typeface="宋体" charset="0"/>
              </a:rPr>
              <a:t>Strategy: Pull-based</a:t>
            </a:r>
          </a:p>
        </p:txBody>
      </p:sp>
      <p:sp>
        <p:nvSpPr>
          <p:cNvPr id="1575938" name="Rectangle 7"/>
          <p:cNvSpPr>
            <a:spLocks noGrp="1" noChangeArrowheads="1"/>
          </p:cNvSpPr>
          <p:nvPr>
            <p:ph idx="1"/>
          </p:nvPr>
        </p:nvSpPr>
        <p:spPr>
          <a:xfrm>
            <a:off x="685800" y="1600200"/>
            <a:ext cx="8153400" cy="3962400"/>
          </a:xfrm>
        </p:spPr>
        <p:txBody>
          <a:bodyPr/>
          <a:lstStyle/>
          <a:p>
            <a:r>
              <a:rPr lang="en-US">
                <a:latin typeface="Arial" charset="0"/>
                <a:ea typeface="宋体" charset="0"/>
              </a:rPr>
              <a:t>Visualizations repeatedly poll a model repository for changes</a:t>
            </a:r>
          </a:p>
          <a:p>
            <a:r>
              <a:rPr lang="en-US">
                <a:latin typeface="Arial" charset="0"/>
                <a:ea typeface="宋体" charset="0"/>
              </a:rPr>
              <a:t>Potential consistency/staleness problems</a:t>
            </a:r>
          </a:p>
          <a:p>
            <a:r>
              <a:rPr lang="en-US">
                <a:latin typeface="Arial" charset="0"/>
                <a:ea typeface="宋体" charset="0"/>
              </a:rPr>
              <a:t>May be necessary if model repository is entirely passive</a:t>
            </a:r>
          </a:p>
          <a:p>
            <a:r>
              <a:rPr lang="en-US">
                <a:latin typeface="Arial" charset="0"/>
                <a:ea typeface="宋体" charset="0"/>
              </a:rPr>
              <a:t>May save computing power</a:t>
            </a:r>
          </a:p>
        </p:txBody>
      </p:sp>
      <p:sp>
        <p:nvSpPr>
          <p:cNvPr id="157593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0ED9A88-0A59-2E4A-9BA6-9616B1D448FA}" type="slidenum">
              <a:rPr lang="en-US" sz="1200">
                <a:latin typeface="Garamond" charset="0"/>
              </a:rPr>
              <a:pPr eaLnBrk="1" hangingPunct="1"/>
              <a:t>786</a:t>
            </a:fld>
            <a:endParaRPr lang="en-US" sz="1200">
              <a:latin typeface="Garamond" charset="0"/>
            </a:endParaRPr>
          </a:p>
        </p:txBody>
      </p:sp>
      <p:pic>
        <p:nvPicPr>
          <p:cNvPr id="1575940" name="Picture 4" descr="7-coordvis-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429000"/>
            <a:ext cx="3657600" cy="301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61" name="Rectangle 6"/>
          <p:cNvSpPr>
            <a:spLocks noGrp="1" noChangeArrowheads="1"/>
          </p:cNvSpPr>
          <p:nvPr>
            <p:ph type="title"/>
          </p:nvPr>
        </p:nvSpPr>
        <p:spPr/>
        <p:txBody>
          <a:bodyPr/>
          <a:lstStyle/>
          <a:p>
            <a:r>
              <a:rPr lang="en-US">
                <a:latin typeface="Garamond" charset="0"/>
                <a:ea typeface="宋体" charset="0"/>
              </a:rPr>
              <a:t>Strategy: Push-based</a:t>
            </a:r>
          </a:p>
        </p:txBody>
      </p:sp>
      <p:sp>
        <p:nvSpPr>
          <p:cNvPr id="1576962" name="Rectangle 7"/>
          <p:cNvSpPr>
            <a:spLocks noGrp="1" noChangeArrowheads="1"/>
          </p:cNvSpPr>
          <p:nvPr>
            <p:ph idx="1"/>
          </p:nvPr>
        </p:nvSpPr>
        <p:spPr/>
        <p:txBody>
          <a:bodyPr/>
          <a:lstStyle/>
          <a:p>
            <a:r>
              <a:rPr lang="en-US">
                <a:latin typeface="Arial" charset="0"/>
                <a:ea typeface="宋体" charset="0"/>
              </a:rPr>
              <a:t>Visualizations actively notified and update themselves whenever model changes for any reason</a:t>
            </a:r>
          </a:p>
          <a:p>
            <a:r>
              <a:rPr lang="en-US">
                <a:latin typeface="Arial" charset="0"/>
                <a:ea typeface="宋体" charset="0"/>
              </a:rPr>
              <a:t>Best for multiple simultaneous visualizations</a:t>
            </a:r>
          </a:p>
          <a:p>
            <a:r>
              <a:rPr lang="en-US">
                <a:latin typeface="Arial" charset="0"/>
                <a:ea typeface="宋体" charset="0"/>
              </a:rPr>
              <a:t>Hard to debug, must avoid infinite loops and subtle concurrency conditions</a:t>
            </a:r>
          </a:p>
        </p:txBody>
      </p:sp>
      <p:sp>
        <p:nvSpPr>
          <p:cNvPr id="157696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347332A-C29E-0F4F-B257-5D3CA1484DF4}" type="slidenum">
              <a:rPr lang="en-US" sz="1200">
                <a:latin typeface="Garamond" charset="0"/>
              </a:rPr>
              <a:pPr eaLnBrk="1" hangingPunct="1"/>
              <a:t>787</a:t>
            </a:fld>
            <a:endParaRPr lang="en-US" sz="1200">
              <a:latin typeface="Garamond" charset="0"/>
            </a:endParaRPr>
          </a:p>
        </p:txBody>
      </p:sp>
      <p:pic>
        <p:nvPicPr>
          <p:cNvPr id="1576964" name="Picture 4" descr="7-coordvis-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581400"/>
            <a:ext cx="3733800" cy="307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5" name="Rectangle 4"/>
          <p:cNvSpPr>
            <a:spLocks noGrp="1" noChangeArrowheads="1"/>
          </p:cNvSpPr>
          <p:nvPr>
            <p:ph type="ctrTitle"/>
          </p:nvPr>
        </p:nvSpPr>
        <p:spPr/>
        <p:txBody>
          <a:bodyPr/>
          <a:lstStyle/>
          <a:p>
            <a:r>
              <a:rPr lang="en-US" dirty="0">
                <a:latin typeface="Garamond" charset="0"/>
                <a:ea typeface="宋体" charset="0"/>
              </a:rPr>
              <a:t>Topic 24: Implementing</a:t>
            </a:r>
            <a:br>
              <a:rPr lang="en-US" dirty="0">
                <a:latin typeface="Garamond" charset="0"/>
                <a:ea typeface="宋体" charset="0"/>
              </a:rPr>
            </a:br>
            <a:r>
              <a:rPr lang="en-US" dirty="0">
                <a:latin typeface="Garamond" charset="0"/>
                <a:ea typeface="宋体" charset="0"/>
              </a:rPr>
              <a:t>Architectures</a:t>
            </a:r>
          </a:p>
        </p:txBody>
      </p:sp>
      <p:sp>
        <p:nvSpPr>
          <p:cNvPr id="1577986" name="Rectangle 5"/>
          <p:cNvSpPr>
            <a:spLocks noGrp="1" noChangeArrowheads="1"/>
          </p:cNvSpPr>
          <p:nvPr>
            <p:ph type="subTitle" idx="1"/>
          </p:nvPr>
        </p:nvSpPr>
        <p:spPr/>
        <p:txBody>
          <a:bodyPr/>
          <a:lstStyle/>
          <a:p>
            <a:pPr>
              <a:buFont typeface="Wingdings" charset="0"/>
              <a:buNone/>
            </a:pPr>
            <a:r>
              <a:rPr lang="en-US">
                <a:latin typeface="Arial" charset="0"/>
                <a:ea typeface="宋体" charset="0"/>
              </a:rPr>
              <a:t> </a:t>
            </a:r>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1057" name="Rectangle 2"/>
          <p:cNvSpPr>
            <a:spLocks noGrp="1" noChangeArrowheads="1"/>
          </p:cNvSpPr>
          <p:nvPr>
            <p:ph type="title"/>
          </p:nvPr>
        </p:nvSpPr>
        <p:spPr/>
        <p:txBody>
          <a:bodyPr/>
          <a:lstStyle/>
          <a:p>
            <a:r>
              <a:rPr lang="en-US">
                <a:latin typeface="Garamond" charset="0"/>
                <a:ea typeface="宋体" charset="0"/>
              </a:rPr>
              <a:t>The Mapping Problem</a:t>
            </a:r>
          </a:p>
        </p:txBody>
      </p:sp>
      <p:sp>
        <p:nvSpPr>
          <p:cNvPr id="1581058" name="Rectangle 3"/>
          <p:cNvSpPr>
            <a:spLocks noGrp="1" noChangeArrowheads="1"/>
          </p:cNvSpPr>
          <p:nvPr>
            <p:ph idx="1"/>
          </p:nvPr>
        </p:nvSpPr>
        <p:spPr/>
        <p:txBody>
          <a:bodyPr/>
          <a:lstStyle/>
          <a:p>
            <a:pPr>
              <a:lnSpc>
                <a:spcPct val="90000"/>
              </a:lnSpc>
            </a:pPr>
            <a:r>
              <a:rPr lang="en-US" sz="2000">
                <a:latin typeface="Arial" charset="0"/>
                <a:ea typeface="宋体" charset="0"/>
              </a:rPr>
              <a:t>Implementation is the one phase of software engineering that is not optional</a:t>
            </a:r>
          </a:p>
          <a:p>
            <a:pPr>
              <a:lnSpc>
                <a:spcPct val="90000"/>
              </a:lnSpc>
            </a:pPr>
            <a:r>
              <a:rPr lang="en-US" sz="2000">
                <a:latin typeface="Arial" charset="0"/>
                <a:ea typeface="宋体" charset="0"/>
              </a:rPr>
              <a:t>Architecture-based development provides a unique twist on the classic problem</a:t>
            </a:r>
          </a:p>
          <a:p>
            <a:pPr lvl="1">
              <a:lnSpc>
                <a:spcPct val="90000"/>
              </a:lnSpc>
            </a:pPr>
            <a:r>
              <a:rPr lang="en-US" sz="2000">
                <a:latin typeface="Arial" charset="0"/>
                <a:ea typeface="宋体" charset="0"/>
              </a:rPr>
              <a:t>It becomes, in large measure, a </a:t>
            </a:r>
            <a:r>
              <a:rPr lang="en-US" sz="2000" i="1">
                <a:latin typeface="Arial" charset="0"/>
                <a:ea typeface="宋体" charset="0"/>
              </a:rPr>
              <a:t>mapping </a:t>
            </a:r>
            <a:r>
              <a:rPr lang="en-US" sz="2000">
                <a:latin typeface="Arial" charset="0"/>
                <a:ea typeface="宋体" charset="0"/>
              </a:rPr>
              <a:t>activity</a:t>
            </a:r>
          </a:p>
          <a:p>
            <a:pPr>
              <a:lnSpc>
                <a:spcPct val="90000"/>
              </a:lnSpc>
            </a:pPr>
            <a:endParaRPr lang="en-US" sz="2000">
              <a:latin typeface="Arial" charset="0"/>
              <a:ea typeface="宋体" charset="0"/>
            </a:endParaRPr>
          </a:p>
          <a:p>
            <a:pPr>
              <a:lnSpc>
                <a:spcPct val="90000"/>
              </a:lnSpc>
            </a:pPr>
            <a:endParaRPr lang="en-US" sz="2000">
              <a:latin typeface="Arial" charset="0"/>
              <a:ea typeface="宋体" charset="0"/>
            </a:endParaRPr>
          </a:p>
          <a:p>
            <a:pPr>
              <a:lnSpc>
                <a:spcPct val="90000"/>
              </a:lnSpc>
            </a:pPr>
            <a:endParaRPr lang="en-US" sz="2000">
              <a:latin typeface="Arial" charset="0"/>
              <a:ea typeface="宋体" charset="0"/>
            </a:endParaRPr>
          </a:p>
          <a:p>
            <a:pPr>
              <a:lnSpc>
                <a:spcPct val="90000"/>
              </a:lnSpc>
            </a:pPr>
            <a:endParaRPr lang="en-US" sz="2000">
              <a:latin typeface="Arial" charset="0"/>
              <a:ea typeface="宋体" charset="0"/>
            </a:endParaRPr>
          </a:p>
          <a:p>
            <a:pPr>
              <a:lnSpc>
                <a:spcPct val="90000"/>
              </a:lnSpc>
            </a:pPr>
            <a:endParaRPr lang="en-US" sz="2000">
              <a:latin typeface="Arial" charset="0"/>
              <a:ea typeface="宋体" charset="0"/>
            </a:endParaRPr>
          </a:p>
          <a:p>
            <a:pPr>
              <a:lnSpc>
                <a:spcPct val="90000"/>
              </a:lnSpc>
            </a:pPr>
            <a:endParaRPr lang="en-US" sz="2000">
              <a:latin typeface="Arial" charset="0"/>
              <a:ea typeface="宋体" charset="0"/>
            </a:endParaRPr>
          </a:p>
          <a:p>
            <a:pPr>
              <a:lnSpc>
                <a:spcPct val="90000"/>
              </a:lnSpc>
            </a:pPr>
            <a:r>
              <a:rPr lang="en-US" sz="2000">
                <a:latin typeface="Arial" charset="0"/>
                <a:ea typeface="宋体" charset="0"/>
              </a:rPr>
              <a:t>Maintaining mapping means ensuring that our architectural intent is reflected in our constructed systems</a:t>
            </a:r>
          </a:p>
        </p:txBody>
      </p:sp>
      <p:sp>
        <p:nvSpPr>
          <p:cNvPr id="158105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A7A6B91-F8BF-D042-844B-DF27DDE5D789}" type="slidenum">
              <a:rPr lang="en-US" sz="1200">
                <a:latin typeface="Garamond" charset="0"/>
              </a:rPr>
              <a:pPr eaLnBrk="1" hangingPunct="1"/>
              <a:t>789</a:t>
            </a:fld>
            <a:endParaRPr lang="en-US" sz="1200">
              <a:latin typeface="Garamond" charset="0"/>
            </a:endParaRPr>
          </a:p>
        </p:txBody>
      </p:sp>
      <p:sp>
        <p:nvSpPr>
          <p:cNvPr id="140292" name="Cloud"/>
          <p:cNvSpPr>
            <a:spLocks noChangeAspect="1" noEditPoints="1" noChangeArrowheads="1"/>
          </p:cNvSpPr>
          <p:nvPr/>
        </p:nvSpPr>
        <p:spPr bwMode="auto">
          <a:xfrm>
            <a:off x="1066800" y="3657600"/>
            <a:ext cx="2362200" cy="13954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nchor="ctr"/>
          <a:lstStyle/>
          <a:p>
            <a:pPr algn="ctr">
              <a:defRPr/>
            </a:pPr>
            <a:r>
              <a:rPr lang="en-US"/>
              <a:t>Design</a:t>
            </a:r>
            <a:br>
              <a:rPr lang="en-US"/>
            </a:br>
            <a:r>
              <a:rPr lang="en-US"/>
              <a:t>Decisions</a:t>
            </a:r>
          </a:p>
        </p:txBody>
      </p:sp>
      <p:sp>
        <p:nvSpPr>
          <p:cNvPr id="140294" name="Cloud"/>
          <p:cNvSpPr>
            <a:spLocks noChangeAspect="1" noEditPoints="1" noChangeArrowheads="1"/>
          </p:cNvSpPr>
          <p:nvPr/>
        </p:nvSpPr>
        <p:spPr bwMode="auto">
          <a:xfrm>
            <a:off x="4648200" y="3657600"/>
            <a:ext cx="3733800" cy="13954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nchor="ctr"/>
          <a:lstStyle/>
          <a:p>
            <a:pPr algn="ctr">
              <a:defRPr/>
            </a:pPr>
            <a:r>
              <a:rPr lang="en-US"/>
              <a:t>Implementation</a:t>
            </a:r>
            <a:br>
              <a:rPr lang="en-US"/>
            </a:br>
            <a:r>
              <a:rPr lang="en-US"/>
              <a:t>Artifacts</a:t>
            </a:r>
          </a:p>
        </p:txBody>
      </p:sp>
      <p:sp>
        <p:nvSpPr>
          <p:cNvPr id="140295" name="AutoShape 7"/>
          <p:cNvSpPr>
            <a:spLocks noChangeArrowheads="1"/>
          </p:cNvSpPr>
          <p:nvPr/>
        </p:nvSpPr>
        <p:spPr bwMode="auto">
          <a:xfrm>
            <a:off x="3276600" y="3886200"/>
            <a:ext cx="1752600" cy="457200"/>
          </a:xfrm>
          <a:prstGeom prst="rightArrow">
            <a:avLst>
              <a:gd name="adj1" fmla="val 50000"/>
              <a:gd name="adj2" fmla="val 958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0297" name="AutoShape 9"/>
          <p:cNvSpPr>
            <a:spLocks noChangeArrowheads="1"/>
          </p:cNvSpPr>
          <p:nvPr/>
        </p:nvSpPr>
        <p:spPr bwMode="auto">
          <a:xfrm>
            <a:off x="3124200" y="4343400"/>
            <a:ext cx="1752600" cy="381000"/>
          </a:xfrm>
          <a:prstGeom prst="leftArrow">
            <a:avLst>
              <a:gd name="adj1" fmla="val 50000"/>
              <a:gd name="adj2" fmla="val 115000"/>
            </a:avLst>
          </a:prstGeom>
          <a:solidFill>
            <a:schemeClr val="accent1">
              <a:alpha val="50000"/>
            </a:schemeClr>
          </a:solidFill>
          <a:ln w="9525">
            <a:solidFill>
              <a:schemeClr val="tx1"/>
            </a:solidFill>
            <a:prstDash val="sysDot"/>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B80697E-80A2-3B44-8BA0-D12BE67302FB}" type="slidenum">
              <a:rPr lang="en-US" altLang="zh-CN" sz="1200">
                <a:latin typeface="Garamond" charset="0"/>
              </a:rPr>
              <a:pPr eaLnBrk="1" hangingPunct="1"/>
              <a:t>79</a:t>
            </a:fld>
            <a:endParaRPr lang="en-US" altLang="zh-CN" sz="1200">
              <a:latin typeface="Garamond" charset="0"/>
            </a:endParaRPr>
          </a:p>
        </p:txBody>
      </p:sp>
      <p:pic>
        <p:nvPicPr>
          <p:cNvPr id="179202" name="Picture 2" descr="6"/>
          <p:cNvPicPr>
            <a:picLocks noChangeAspect="1" noChangeArrowheads="1"/>
          </p:cNvPicPr>
          <p:nvPr/>
        </p:nvPicPr>
        <p:blipFill>
          <a:blip r:embed="rId3">
            <a:extLst>
              <a:ext uri="{28A0092B-C50C-407E-A947-70E740481C1C}">
                <a14:useLocalDpi xmlns:a14="http://schemas.microsoft.com/office/drawing/2010/main" val="0"/>
              </a:ext>
            </a:extLst>
          </a:blip>
          <a:srcRect t="11368" b="10144"/>
          <a:stretch>
            <a:fillRect/>
          </a:stretch>
        </p:blipFill>
        <p:spPr bwMode="auto">
          <a:xfrm>
            <a:off x="468313" y="404813"/>
            <a:ext cx="7974012" cy="568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2081" name="Rectangle 2"/>
          <p:cNvSpPr>
            <a:spLocks noGrp="1" noChangeArrowheads="1"/>
          </p:cNvSpPr>
          <p:nvPr>
            <p:ph type="title"/>
          </p:nvPr>
        </p:nvSpPr>
        <p:spPr/>
        <p:txBody>
          <a:bodyPr/>
          <a:lstStyle/>
          <a:p>
            <a:r>
              <a:rPr lang="en-US">
                <a:latin typeface="Garamond" charset="0"/>
                <a:ea typeface="宋体" charset="0"/>
              </a:rPr>
              <a:t>Common Element Mapping</a:t>
            </a:r>
          </a:p>
        </p:txBody>
      </p:sp>
      <p:sp>
        <p:nvSpPr>
          <p:cNvPr id="1582082" name="Rectangle 3"/>
          <p:cNvSpPr>
            <a:spLocks noGrp="1" noChangeArrowheads="1"/>
          </p:cNvSpPr>
          <p:nvPr>
            <p:ph idx="1"/>
          </p:nvPr>
        </p:nvSpPr>
        <p:spPr/>
        <p:txBody>
          <a:bodyPr/>
          <a:lstStyle/>
          <a:p>
            <a:r>
              <a:rPr lang="en-US">
                <a:latin typeface="Arial" charset="0"/>
                <a:ea typeface="宋体" charset="0"/>
              </a:rPr>
              <a:t>Components and Connectors</a:t>
            </a:r>
          </a:p>
          <a:p>
            <a:pPr lvl="1"/>
            <a:r>
              <a:rPr lang="en-US">
                <a:latin typeface="Arial" charset="0"/>
                <a:ea typeface="宋体" charset="0"/>
              </a:rPr>
              <a:t>Partitions of application computation and communication functionality</a:t>
            </a:r>
          </a:p>
          <a:p>
            <a:pPr lvl="1"/>
            <a:r>
              <a:rPr lang="en-US">
                <a:latin typeface="Arial" charset="0"/>
                <a:ea typeface="宋体" charset="0"/>
              </a:rPr>
              <a:t>Modules, packages, libraries, classes, explicit components/connectors in middleware</a:t>
            </a:r>
          </a:p>
          <a:p>
            <a:r>
              <a:rPr lang="en-US">
                <a:latin typeface="Arial" charset="0"/>
                <a:ea typeface="宋体" charset="0"/>
              </a:rPr>
              <a:t>Interfaces</a:t>
            </a:r>
          </a:p>
          <a:p>
            <a:pPr lvl="1"/>
            <a:r>
              <a:rPr lang="en-US">
                <a:latin typeface="Arial" charset="0"/>
                <a:ea typeface="宋体" charset="0"/>
              </a:rPr>
              <a:t>Programming-language level interfaces (e.g., APIs/function or method signatures) are common</a:t>
            </a:r>
          </a:p>
          <a:p>
            <a:pPr lvl="1"/>
            <a:r>
              <a:rPr lang="en-US">
                <a:latin typeface="Arial" charset="0"/>
                <a:ea typeface="宋体" charset="0"/>
              </a:rPr>
              <a:t>State machines or protocols are harder to map</a:t>
            </a:r>
          </a:p>
          <a:p>
            <a:pPr lvl="1"/>
            <a:endParaRPr lang="en-US">
              <a:latin typeface="Arial" charset="0"/>
              <a:ea typeface="宋体" charset="0"/>
            </a:endParaRPr>
          </a:p>
        </p:txBody>
      </p:sp>
      <p:sp>
        <p:nvSpPr>
          <p:cNvPr id="158208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9CD52E5-411A-B843-B468-DE458640EEDC}" type="slidenum">
              <a:rPr lang="en-US" sz="1200">
                <a:latin typeface="Garamond" charset="0"/>
              </a:rPr>
              <a:pPr eaLnBrk="1" hangingPunct="1"/>
              <a:t>790</a:t>
            </a:fld>
            <a:endParaRPr lang="en-US" sz="1200">
              <a:latin typeface="Garamond" charset="0"/>
            </a:endParaRPr>
          </a:p>
        </p:txBody>
      </p:sp>
    </p:spTree>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3105" name="Rectangle 2"/>
          <p:cNvSpPr>
            <a:spLocks noGrp="1" noChangeArrowheads="1"/>
          </p:cNvSpPr>
          <p:nvPr>
            <p:ph type="title"/>
          </p:nvPr>
        </p:nvSpPr>
        <p:spPr/>
        <p:txBody>
          <a:bodyPr/>
          <a:lstStyle/>
          <a:p>
            <a:r>
              <a:rPr lang="en-US">
                <a:latin typeface="Garamond" charset="0"/>
                <a:ea typeface="宋体" charset="0"/>
              </a:rPr>
              <a:t>Common Element Mapping (cont</a:t>
            </a:r>
            <a:r>
              <a:rPr lang="ja-JP" altLang="en-US">
                <a:latin typeface="Arial" charset="0"/>
                <a:ea typeface="宋体" charset="0"/>
              </a:rPr>
              <a:t>’</a:t>
            </a:r>
            <a:r>
              <a:rPr lang="en-US" altLang="ja-JP">
                <a:latin typeface="Garamond" charset="0"/>
                <a:ea typeface="宋体" charset="0"/>
              </a:rPr>
              <a:t>d)</a:t>
            </a:r>
            <a:endParaRPr lang="en-US">
              <a:latin typeface="Garamond" charset="0"/>
              <a:ea typeface="宋体" charset="0"/>
            </a:endParaRPr>
          </a:p>
        </p:txBody>
      </p:sp>
      <p:sp>
        <p:nvSpPr>
          <p:cNvPr id="1583106" name="Rectangle 3"/>
          <p:cNvSpPr>
            <a:spLocks noGrp="1" noChangeArrowheads="1"/>
          </p:cNvSpPr>
          <p:nvPr>
            <p:ph idx="1"/>
          </p:nvPr>
        </p:nvSpPr>
        <p:spPr/>
        <p:txBody>
          <a:bodyPr/>
          <a:lstStyle/>
          <a:p>
            <a:r>
              <a:rPr lang="en-US">
                <a:latin typeface="Arial" charset="0"/>
                <a:ea typeface="宋体" charset="0"/>
              </a:rPr>
              <a:t>Configurations</a:t>
            </a:r>
          </a:p>
          <a:p>
            <a:pPr lvl="1"/>
            <a:r>
              <a:rPr lang="en-US">
                <a:latin typeface="Arial" charset="0"/>
                <a:ea typeface="宋体" charset="0"/>
              </a:rPr>
              <a:t>Interconnections, references, or dependencies between functional partitions</a:t>
            </a:r>
          </a:p>
          <a:p>
            <a:pPr lvl="1"/>
            <a:r>
              <a:rPr lang="en-US">
                <a:latin typeface="Arial" charset="0"/>
                <a:ea typeface="宋体" charset="0"/>
              </a:rPr>
              <a:t>May be implicit in the implementation</a:t>
            </a:r>
          </a:p>
          <a:p>
            <a:pPr lvl="1"/>
            <a:r>
              <a:rPr lang="en-US">
                <a:latin typeface="Arial" charset="0"/>
                <a:ea typeface="宋体" charset="0"/>
              </a:rPr>
              <a:t>May be externally specified through a MIL and enabled through middleware</a:t>
            </a:r>
          </a:p>
          <a:p>
            <a:pPr lvl="1"/>
            <a:r>
              <a:rPr lang="en-US">
                <a:latin typeface="Arial" charset="0"/>
                <a:ea typeface="宋体" charset="0"/>
              </a:rPr>
              <a:t>May involve use of reflection</a:t>
            </a:r>
          </a:p>
          <a:p>
            <a:r>
              <a:rPr lang="en-US">
                <a:latin typeface="Arial" charset="0"/>
                <a:ea typeface="宋体" charset="0"/>
              </a:rPr>
              <a:t>Design rationale</a:t>
            </a:r>
          </a:p>
          <a:p>
            <a:pPr lvl="1"/>
            <a:r>
              <a:rPr lang="en-US">
                <a:latin typeface="Arial" charset="0"/>
                <a:ea typeface="宋体" charset="0"/>
              </a:rPr>
              <a:t>Often does not appear directly in implementation</a:t>
            </a:r>
          </a:p>
          <a:p>
            <a:pPr lvl="1"/>
            <a:r>
              <a:rPr lang="en-US">
                <a:latin typeface="Arial" charset="0"/>
                <a:ea typeface="宋体" charset="0"/>
              </a:rPr>
              <a:t>Retained in comments and other documentation</a:t>
            </a:r>
          </a:p>
        </p:txBody>
      </p:sp>
      <p:sp>
        <p:nvSpPr>
          <p:cNvPr id="158310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8BA5A51-BAED-1C44-9E0E-C49077E2A634}" type="slidenum">
              <a:rPr lang="en-US" sz="1200">
                <a:latin typeface="Garamond" charset="0"/>
              </a:rPr>
              <a:pPr eaLnBrk="1" hangingPunct="1"/>
              <a:t>791</a:t>
            </a:fld>
            <a:endParaRPr lang="en-US" sz="1200">
              <a:latin typeface="Garamond" charset="0"/>
            </a:endParaRPr>
          </a:p>
        </p:txBody>
      </p:sp>
    </p:spTree>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29" name="Rectangle 2"/>
          <p:cNvSpPr>
            <a:spLocks noGrp="1" noChangeArrowheads="1"/>
          </p:cNvSpPr>
          <p:nvPr>
            <p:ph type="title"/>
          </p:nvPr>
        </p:nvSpPr>
        <p:spPr/>
        <p:txBody>
          <a:bodyPr/>
          <a:lstStyle/>
          <a:p>
            <a:r>
              <a:rPr lang="en-US">
                <a:latin typeface="Garamond" charset="0"/>
                <a:ea typeface="宋体" charset="0"/>
              </a:rPr>
              <a:t>Common Element Mapping (cont</a:t>
            </a:r>
            <a:r>
              <a:rPr lang="ja-JP" altLang="en-US">
                <a:latin typeface="Arial" charset="0"/>
                <a:ea typeface="宋体" charset="0"/>
              </a:rPr>
              <a:t>’</a:t>
            </a:r>
            <a:r>
              <a:rPr lang="en-US" altLang="ja-JP">
                <a:latin typeface="Garamond" charset="0"/>
                <a:ea typeface="宋体" charset="0"/>
              </a:rPr>
              <a:t>d)</a:t>
            </a:r>
            <a:endParaRPr lang="en-US">
              <a:latin typeface="Garamond" charset="0"/>
              <a:ea typeface="宋体" charset="0"/>
            </a:endParaRPr>
          </a:p>
        </p:txBody>
      </p:sp>
      <p:sp>
        <p:nvSpPr>
          <p:cNvPr id="1584130" name="Rectangle 3"/>
          <p:cNvSpPr>
            <a:spLocks noGrp="1" noChangeArrowheads="1"/>
          </p:cNvSpPr>
          <p:nvPr>
            <p:ph idx="1"/>
          </p:nvPr>
        </p:nvSpPr>
        <p:spPr/>
        <p:txBody>
          <a:bodyPr/>
          <a:lstStyle/>
          <a:p>
            <a:r>
              <a:rPr lang="en-US" sz="2000">
                <a:latin typeface="Arial" charset="0"/>
                <a:ea typeface="宋体" charset="0"/>
              </a:rPr>
              <a:t>Dynamic Properties (e.g., behavior):</a:t>
            </a:r>
          </a:p>
          <a:p>
            <a:pPr lvl="1"/>
            <a:r>
              <a:rPr lang="en-US" sz="2000">
                <a:latin typeface="Arial" charset="0"/>
                <a:ea typeface="宋体" charset="0"/>
              </a:rPr>
              <a:t>Usually translate to algorithms of some sort</a:t>
            </a:r>
          </a:p>
          <a:p>
            <a:pPr lvl="1"/>
            <a:r>
              <a:rPr lang="en-US" sz="2000">
                <a:latin typeface="Arial" charset="0"/>
                <a:ea typeface="宋体" charset="0"/>
              </a:rPr>
              <a:t>Mapping strategy depends on how the behaviors are specified and what translations are available</a:t>
            </a:r>
          </a:p>
          <a:p>
            <a:pPr lvl="1"/>
            <a:r>
              <a:rPr lang="en-US" sz="2000">
                <a:latin typeface="Arial" charset="0"/>
                <a:ea typeface="宋体" charset="0"/>
              </a:rPr>
              <a:t>Some behavioral specifications are more useful for generating analyses or testing plans</a:t>
            </a:r>
          </a:p>
          <a:p>
            <a:r>
              <a:rPr lang="en-US" sz="2000">
                <a:latin typeface="Arial" charset="0"/>
                <a:ea typeface="宋体" charset="0"/>
              </a:rPr>
              <a:t>Non-Functional Properties</a:t>
            </a:r>
          </a:p>
          <a:p>
            <a:pPr lvl="1"/>
            <a:r>
              <a:rPr lang="en-US" sz="2000">
                <a:latin typeface="Arial" charset="0"/>
                <a:ea typeface="宋体" charset="0"/>
              </a:rPr>
              <a:t>Extremely difficult to do since non-functional properties are abstract and implementations are concrete</a:t>
            </a:r>
          </a:p>
          <a:p>
            <a:pPr lvl="1"/>
            <a:r>
              <a:rPr lang="en-US" sz="2000">
                <a:latin typeface="Arial" charset="0"/>
                <a:ea typeface="宋体" charset="0"/>
              </a:rPr>
              <a:t>Achieved through a combination of human-centric strategies like inspections, reviews, focus groups, user studies, beta testing, and so on</a:t>
            </a:r>
          </a:p>
        </p:txBody>
      </p:sp>
      <p:sp>
        <p:nvSpPr>
          <p:cNvPr id="158413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640474F-5088-8B4C-882D-69E57B90BF3C}" type="slidenum">
              <a:rPr lang="en-US" sz="1200">
                <a:latin typeface="Garamond" charset="0"/>
              </a:rPr>
              <a:pPr eaLnBrk="1" hangingPunct="1"/>
              <a:t>792</a:t>
            </a:fld>
            <a:endParaRPr lang="en-US" sz="1200">
              <a:latin typeface="Garamond" charset="0"/>
            </a:endParaRPr>
          </a:p>
        </p:txBody>
      </p:sp>
    </p:spTree>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5153" name="Rectangle 2"/>
          <p:cNvSpPr>
            <a:spLocks noGrp="1" noChangeArrowheads="1"/>
          </p:cNvSpPr>
          <p:nvPr>
            <p:ph type="title"/>
          </p:nvPr>
        </p:nvSpPr>
        <p:spPr/>
        <p:txBody>
          <a:bodyPr/>
          <a:lstStyle/>
          <a:p>
            <a:r>
              <a:rPr lang="en-US">
                <a:latin typeface="Garamond" charset="0"/>
                <a:ea typeface="宋体" charset="0"/>
              </a:rPr>
              <a:t>One-Way vs. Round Trip Mapping</a:t>
            </a:r>
          </a:p>
        </p:txBody>
      </p:sp>
      <p:sp>
        <p:nvSpPr>
          <p:cNvPr id="1585154" name="Rectangle 3"/>
          <p:cNvSpPr>
            <a:spLocks noGrp="1" noChangeArrowheads="1"/>
          </p:cNvSpPr>
          <p:nvPr>
            <p:ph idx="1"/>
          </p:nvPr>
        </p:nvSpPr>
        <p:spPr>
          <a:xfrm>
            <a:off x="685800" y="1600200"/>
            <a:ext cx="7772400" cy="3124200"/>
          </a:xfrm>
        </p:spPr>
        <p:txBody>
          <a:bodyPr/>
          <a:lstStyle/>
          <a:p>
            <a:r>
              <a:rPr lang="en-US" sz="2000">
                <a:latin typeface="Arial" charset="0"/>
                <a:ea typeface="宋体" charset="0"/>
              </a:rPr>
              <a:t>Architectures inevitably change after implementation begins</a:t>
            </a:r>
          </a:p>
          <a:p>
            <a:pPr lvl="1"/>
            <a:r>
              <a:rPr lang="en-US" sz="2000">
                <a:latin typeface="Arial" charset="0"/>
                <a:ea typeface="宋体" charset="0"/>
              </a:rPr>
              <a:t>For maintenance purposes</a:t>
            </a:r>
          </a:p>
          <a:p>
            <a:pPr lvl="1"/>
            <a:r>
              <a:rPr lang="en-US" sz="2000">
                <a:latin typeface="Arial" charset="0"/>
                <a:ea typeface="宋体" charset="0"/>
              </a:rPr>
              <a:t>Because of time pressures</a:t>
            </a:r>
          </a:p>
          <a:p>
            <a:pPr lvl="1"/>
            <a:r>
              <a:rPr lang="en-US" sz="2000">
                <a:latin typeface="Arial" charset="0"/>
                <a:ea typeface="宋体" charset="0"/>
              </a:rPr>
              <a:t>Because of new information</a:t>
            </a:r>
          </a:p>
          <a:p>
            <a:r>
              <a:rPr lang="en-US" sz="2000">
                <a:latin typeface="Arial" charset="0"/>
                <a:ea typeface="宋体" charset="0"/>
              </a:rPr>
              <a:t>Implementations can be a source of new information</a:t>
            </a:r>
          </a:p>
          <a:p>
            <a:pPr lvl="1"/>
            <a:r>
              <a:rPr lang="en-US" sz="2000">
                <a:latin typeface="Arial" charset="0"/>
                <a:ea typeface="宋体" charset="0"/>
              </a:rPr>
              <a:t>We learn more about the feasibility of our designs when we implement</a:t>
            </a:r>
          </a:p>
          <a:p>
            <a:pPr lvl="1"/>
            <a:r>
              <a:rPr lang="en-US" sz="2000">
                <a:latin typeface="Arial" charset="0"/>
                <a:ea typeface="宋体" charset="0"/>
              </a:rPr>
              <a:t>We also learn how to optimize them</a:t>
            </a:r>
          </a:p>
        </p:txBody>
      </p:sp>
      <p:sp>
        <p:nvSpPr>
          <p:cNvPr id="158515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6B78C1B-9E26-B646-B853-C678E1A69437}" type="slidenum">
              <a:rPr lang="en-US" sz="1200">
                <a:latin typeface="Garamond" charset="0"/>
              </a:rPr>
              <a:pPr eaLnBrk="1" hangingPunct="1"/>
              <a:t>793</a:t>
            </a:fld>
            <a:endParaRPr lang="en-US" sz="1200">
              <a:latin typeface="Garamond" charset="0"/>
            </a:endParaRPr>
          </a:p>
        </p:txBody>
      </p:sp>
      <p:sp>
        <p:nvSpPr>
          <p:cNvPr id="144388" name="Cloud"/>
          <p:cNvSpPr>
            <a:spLocks noChangeAspect="1" noEditPoints="1" noChangeArrowheads="1"/>
          </p:cNvSpPr>
          <p:nvPr/>
        </p:nvSpPr>
        <p:spPr bwMode="auto">
          <a:xfrm>
            <a:off x="1295400" y="4876800"/>
            <a:ext cx="2362200" cy="13954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nchor="ctr"/>
          <a:lstStyle/>
          <a:p>
            <a:pPr algn="ctr">
              <a:defRPr/>
            </a:pPr>
            <a:r>
              <a:rPr lang="en-US"/>
              <a:t>Design</a:t>
            </a:r>
            <a:br>
              <a:rPr lang="en-US"/>
            </a:br>
            <a:r>
              <a:rPr lang="en-US"/>
              <a:t>Decisions</a:t>
            </a:r>
          </a:p>
        </p:txBody>
      </p:sp>
      <p:sp>
        <p:nvSpPr>
          <p:cNvPr id="144389" name="Cloud"/>
          <p:cNvSpPr>
            <a:spLocks noChangeAspect="1" noEditPoints="1" noChangeArrowheads="1"/>
          </p:cNvSpPr>
          <p:nvPr/>
        </p:nvSpPr>
        <p:spPr bwMode="auto">
          <a:xfrm>
            <a:off x="4876800" y="4876800"/>
            <a:ext cx="3733800" cy="13954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nchor="ctr"/>
          <a:lstStyle/>
          <a:p>
            <a:pPr algn="ctr">
              <a:defRPr/>
            </a:pPr>
            <a:r>
              <a:rPr lang="en-US"/>
              <a:t>Implementation</a:t>
            </a:r>
            <a:br>
              <a:rPr lang="en-US"/>
            </a:br>
            <a:r>
              <a:rPr lang="en-US"/>
              <a:t>Artifacts</a:t>
            </a:r>
          </a:p>
        </p:txBody>
      </p:sp>
      <p:sp>
        <p:nvSpPr>
          <p:cNvPr id="144390" name="AutoShape 6"/>
          <p:cNvSpPr>
            <a:spLocks noChangeArrowheads="1"/>
          </p:cNvSpPr>
          <p:nvPr/>
        </p:nvSpPr>
        <p:spPr bwMode="auto">
          <a:xfrm>
            <a:off x="3429000" y="4953000"/>
            <a:ext cx="1905000" cy="381000"/>
          </a:xfrm>
          <a:prstGeom prst="curvedDownArrow">
            <a:avLst>
              <a:gd name="adj1" fmla="val 100000"/>
              <a:gd name="adj2" fmla="val 20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4391" name="AutoShape 7"/>
          <p:cNvSpPr>
            <a:spLocks noChangeArrowheads="1"/>
          </p:cNvSpPr>
          <p:nvPr/>
        </p:nvSpPr>
        <p:spPr bwMode="auto">
          <a:xfrm flipH="1">
            <a:off x="3352800" y="5638800"/>
            <a:ext cx="1905000" cy="381000"/>
          </a:xfrm>
          <a:prstGeom prst="curvedUpArrow">
            <a:avLst>
              <a:gd name="adj1" fmla="val 100000"/>
              <a:gd name="adj2" fmla="val 20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177" name="Rectangle 2"/>
          <p:cNvSpPr>
            <a:spLocks noGrp="1" noChangeArrowheads="1"/>
          </p:cNvSpPr>
          <p:nvPr>
            <p:ph type="title"/>
          </p:nvPr>
        </p:nvSpPr>
        <p:spPr/>
        <p:txBody>
          <a:bodyPr/>
          <a:lstStyle/>
          <a:p>
            <a:r>
              <a:rPr lang="en-US">
                <a:latin typeface="Garamond" charset="0"/>
                <a:ea typeface="宋体" charset="0"/>
              </a:rPr>
              <a:t>One-Way vs. Round Trip Mapping (cont</a:t>
            </a:r>
            <a:r>
              <a:rPr lang="ja-JP" altLang="en-US">
                <a:latin typeface="Arial" charset="0"/>
                <a:ea typeface="宋体" charset="0"/>
              </a:rPr>
              <a:t>’</a:t>
            </a:r>
            <a:r>
              <a:rPr lang="en-US" altLang="ja-JP">
                <a:latin typeface="Garamond" charset="0"/>
                <a:ea typeface="宋体" charset="0"/>
              </a:rPr>
              <a:t>d)</a:t>
            </a:r>
            <a:endParaRPr lang="en-US">
              <a:latin typeface="Garamond" charset="0"/>
              <a:ea typeface="宋体" charset="0"/>
            </a:endParaRPr>
          </a:p>
        </p:txBody>
      </p:sp>
      <p:sp>
        <p:nvSpPr>
          <p:cNvPr id="1586178" name="Rectangle 3"/>
          <p:cNvSpPr>
            <a:spLocks noGrp="1" noChangeArrowheads="1"/>
          </p:cNvSpPr>
          <p:nvPr>
            <p:ph idx="1"/>
          </p:nvPr>
        </p:nvSpPr>
        <p:spPr/>
        <p:txBody>
          <a:bodyPr/>
          <a:lstStyle/>
          <a:p>
            <a:pPr>
              <a:lnSpc>
                <a:spcPct val="90000"/>
              </a:lnSpc>
            </a:pPr>
            <a:r>
              <a:rPr lang="en-US">
                <a:latin typeface="Arial" charset="0"/>
                <a:ea typeface="宋体" charset="0"/>
              </a:rPr>
              <a:t>Keeping the two in sync is a difficult technical and managerial problem</a:t>
            </a:r>
          </a:p>
          <a:p>
            <a:pPr lvl="1">
              <a:lnSpc>
                <a:spcPct val="90000"/>
              </a:lnSpc>
            </a:pPr>
            <a:r>
              <a:rPr lang="en-US">
                <a:latin typeface="Arial" charset="0"/>
                <a:ea typeface="宋体" charset="0"/>
              </a:rPr>
              <a:t>Places where strong mappings are not present are often the first to diverge</a:t>
            </a:r>
          </a:p>
          <a:p>
            <a:pPr>
              <a:lnSpc>
                <a:spcPct val="90000"/>
              </a:lnSpc>
            </a:pPr>
            <a:r>
              <a:rPr lang="en-US">
                <a:latin typeface="Arial" charset="0"/>
                <a:ea typeface="宋体" charset="0"/>
              </a:rPr>
              <a:t>One-way mappings are easier</a:t>
            </a:r>
          </a:p>
          <a:p>
            <a:pPr lvl="1">
              <a:lnSpc>
                <a:spcPct val="90000"/>
              </a:lnSpc>
            </a:pPr>
            <a:r>
              <a:rPr lang="en-US">
                <a:latin typeface="Arial" charset="0"/>
                <a:ea typeface="宋体" charset="0"/>
              </a:rPr>
              <a:t>Must be able to understand impact on implementation for an architectural design decision or change</a:t>
            </a:r>
          </a:p>
          <a:p>
            <a:pPr>
              <a:lnSpc>
                <a:spcPct val="90000"/>
              </a:lnSpc>
            </a:pPr>
            <a:r>
              <a:rPr lang="en-US">
                <a:latin typeface="Arial" charset="0"/>
                <a:ea typeface="宋体" charset="0"/>
              </a:rPr>
              <a:t>Two way mappings require more insight</a:t>
            </a:r>
          </a:p>
          <a:p>
            <a:pPr lvl="1">
              <a:lnSpc>
                <a:spcPct val="90000"/>
              </a:lnSpc>
            </a:pPr>
            <a:r>
              <a:rPr lang="en-US">
                <a:latin typeface="Arial" charset="0"/>
                <a:ea typeface="宋体" charset="0"/>
              </a:rPr>
              <a:t>Must understand how a change in the implementation impacts architecture-level design decisions</a:t>
            </a:r>
          </a:p>
        </p:txBody>
      </p:sp>
      <p:sp>
        <p:nvSpPr>
          <p:cNvPr id="158617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9047628-F49D-5244-811E-495E0D91568C}" type="slidenum">
              <a:rPr lang="en-US" sz="1200">
                <a:latin typeface="Garamond" charset="0"/>
              </a:rPr>
              <a:pPr eaLnBrk="1" hangingPunct="1"/>
              <a:t>794</a:t>
            </a:fld>
            <a:endParaRPr lang="en-US" sz="1200">
              <a:latin typeface="Garamond" charset="0"/>
            </a:endParaRPr>
          </a:p>
        </p:txBody>
      </p:sp>
    </p:spTree>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01" name="Rectangle 2"/>
          <p:cNvSpPr>
            <a:spLocks noGrp="1" noChangeArrowheads="1"/>
          </p:cNvSpPr>
          <p:nvPr>
            <p:ph type="title"/>
          </p:nvPr>
        </p:nvSpPr>
        <p:spPr/>
        <p:txBody>
          <a:bodyPr/>
          <a:lstStyle/>
          <a:p>
            <a:r>
              <a:rPr lang="en-US">
                <a:latin typeface="Garamond" charset="0"/>
                <a:ea typeface="宋体" charset="0"/>
              </a:rPr>
              <a:t>One-Way vs. Round Trip Mapping (cont</a:t>
            </a:r>
            <a:r>
              <a:rPr lang="ja-JP" altLang="en-US">
                <a:latin typeface="Arial" charset="0"/>
                <a:ea typeface="宋体" charset="0"/>
              </a:rPr>
              <a:t>’</a:t>
            </a:r>
            <a:r>
              <a:rPr lang="en-US" altLang="ja-JP">
                <a:latin typeface="Garamond" charset="0"/>
                <a:ea typeface="宋体" charset="0"/>
              </a:rPr>
              <a:t>d)</a:t>
            </a:r>
            <a:endParaRPr lang="en-US">
              <a:latin typeface="Garamond" charset="0"/>
              <a:ea typeface="宋体" charset="0"/>
            </a:endParaRPr>
          </a:p>
        </p:txBody>
      </p:sp>
      <p:sp>
        <p:nvSpPr>
          <p:cNvPr id="1587202" name="Rectangle 3"/>
          <p:cNvSpPr>
            <a:spLocks noGrp="1" noChangeArrowheads="1"/>
          </p:cNvSpPr>
          <p:nvPr>
            <p:ph idx="1"/>
          </p:nvPr>
        </p:nvSpPr>
        <p:spPr/>
        <p:txBody>
          <a:bodyPr/>
          <a:lstStyle/>
          <a:p>
            <a:r>
              <a:rPr lang="en-US" sz="2000">
                <a:latin typeface="Arial" charset="0"/>
                <a:ea typeface="宋体" charset="0"/>
              </a:rPr>
              <a:t>One strategy: limit changes</a:t>
            </a:r>
          </a:p>
          <a:p>
            <a:pPr lvl="1"/>
            <a:r>
              <a:rPr lang="en-US" sz="2000">
                <a:latin typeface="Arial" charset="0"/>
                <a:ea typeface="宋体" charset="0"/>
              </a:rPr>
              <a:t>If all system changes must be done to the architecture first, only one-way mappings are needed</a:t>
            </a:r>
          </a:p>
          <a:p>
            <a:pPr lvl="1"/>
            <a:r>
              <a:rPr lang="en-US" sz="2000">
                <a:latin typeface="Arial" charset="0"/>
                <a:ea typeface="宋体" charset="0"/>
              </a:rPr>
              <a:t>Works very well if many generative technologies in use</a:t>
            </a:r>
          </a:p>
          <a:p>
            <a:pPr lvl="1"/>
            <a:r>
              <a:rPr lang="en-US" sz="2000">
                <a:latin typeface="Arial" charset="0"/>
                <a:ea typeface="宋体" charset="0"/>
              </a:rPr>
              <a:t>Often hard to control in practice; introduces process delays and limits implementer freedom</a:t>
            </a:r>
          </a:p>
          <a:p>
            <a:r>
              <a:rPr lang="en-US" sz="2000">
                <a:latin typeface="Arial" charset="0"/>
                <a:ea typeface="宋体" charset="0"/>
              </a:rPr>
              <a:t>Alternative: allow changes in either architecture or implementation</a:t>
            </a:r>
          </a:p>
          <a:p>
            <a:pPr lvl="1"/>
            <a:r>
              <a:rPr lang="en-US" sz="2000">
                <a:latin typeface="Arial" charset="0"/>
                <a:ea typeface="宋体" charset="0"/>
              </a:rPr>
              <a:t>Requires round-trip mappings and maintenance strategies</a:t>
            </a:r>
          </a:p>
          <a:p>
            <a:pPr lvl="1"/>
            <a:r>
              <a:rPr lang="en-US" sz="2000">
                <a:latin typeface="Arial" charset="0"/>
                <a:ea typeface="宋体" charset="0"/>
              </a:rPr>
              <a:t>Can be assisted (to a point) with automated tools</a:t>
            </a:r>
          </a:p>
        </p:txBody>
      </p:sp>
      <p:sp>
        <p:nvSpPr>
          <p:cNvPr id="158720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51B2988-2535-9E47-A03A-E756371FDA7E}" type="slidenum">
              <a:rPr lang="en-US" sz="1200">
                <a:latin typeface="Garamond" charset="0"/>
              </a:rPr>
              <a:pPr eaLnBrk="1" hangingPunct="1"/>
              <a:t>795</a:t>
            </a:fld>
            <a:endParaRPr lang="en-US" sz="1200">
              <a:latin typeface="Garamond" charset="0"/>
            </a:endParaRPr>
          </a:p>
        </p:txBody>
      </p:sp>
    </p:spTree>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5" name="Rectangle 2"/>
          <p:cNvSpPr>
            <a:spLocks noGrp="1" noChangeArrowheads="1"/>
          </p:cNvSpPr>
          <p:nvPr>
            <p:ph type="title"/>
          </p:nvPr>
        </p:nvSpPr>
        <p:spPr/>
        <p:txBody>
          <a:bodyPr/>
          <a:lstStyle/>
          <a:p>
            <a:r>
              <a:rPr lang="en-US">
                <a:latin typeface="Garamond" charset="0"/>
                <a:ea typeface="宋体" charset="0"/>
              </a:rPr>
              <a:t>Architecture Implementation Frameworks</a:t>
            </a:r>
          </a:p>
        </p:txBody>
      </p:sp>
      <p:sp>
        <p:nvSpPr>
          <p:cNvPr id="1588226" name="Rectangle 3"/>
          <p:cNvSpPr>
            <a:spLocks noGrp="1" noChangeArrowheads="1"/>
          </p:cNvSpPr>
          <p:nvPr>
            <p:ph idx="1"/>
          </p:nvPr>
        </p:nvSpPr>
        <p:spPr/>
        <p:txBody>
          <a:bodyPr/>
          <a:lstStyle/>
          <a:p>
            <a:r>
              <a:rPr lang="en-US" sz="2400">
                <a:latin typeface="Arial" charset="0"/>
                <a:ea typeface="宋体" charset="0"/>
              </a:rPr>
              <a:t>Ideal approach: develop architecture based on a known style, select technologies that provide implementation support for each architectural element</a:t>
            </a:r>
          </a:p>
        </p:txBody>
      </p:sp>
      <p:sp>
        <p:nvSpPr>
          <p:cNvPr id="158822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FD5A470-9D52-B24F-ABB6-9D66565CB509}" type="slidenum">
              <a:rPr lang="en-US" sz="1200">
                <a:latin typeface="Garamond" charset="0"/>
              </a:rPr>
              <a:pPr eaLnBrk="1" hangingPunct="1"/>
              <a:t>796</a:t>
            </a:fld>
            <a:endParaRPr lang="en-US" sz="1200">
              <a:latin typeface="Garamond" charset="0"/>
            </a:endParaRPr>
          </a:p>
        </p:txBody>
      </p:sp>
      <p:sp>
        <p:nvSpPr>
          <p:cNvPr id="147460" name="Cloud"/>
          <p:cNvSpPr>
            <a:spLocks noChangeAspect="1" noEditPoints="1" noChangeArrowheads="1"/>
          </p:cNvSpPr>
          <p:nvPr/>
        </p:nvSpPr>
        <p:spPr bwMode="auto">
          <a:xfrm>
            <a:off x="2209800" y="4114800"/>
            <a:ext cx="2362200" cy="13954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blurRad="63500" dist="107763" dir="2700000" algn="ctr" rotWithShape="0">
              <a:srgbClr val="000000">
                <a:alpha val="74998"/>
              </a:srgbClr>
            </a:outerShdw>
          </a:effectLst>
        </p:spPr>
        <p:txBody>
          <a:bodyPr anchor="ctr"/>
          <a:lstStyle/>
          <a:p>
            <a:pPr algn="ctr">
              <a:defRPr/>
            </a:pPr>
            <a:r>
              <a:rPr lang="en-US"/>
              <a:t>Design</a:t>
            </a:r>
            <a:br>
              <a:rPr lang="en-US"/>
            </a:br>
            <a:r>
              <a:rPr lang="en-US"/>
              <a:t>Decisions</a:t>
            </a:r>
          </a:p>
        </p:txBody>
      </p:sp>
      <p:sp>
        <p:nvSpPr>
          <p:cNvPr id="147461" name="AutoShape 5"/>
          <p:cNvSpPr>
            <a:spLocks noChangeArrowheads="1"/>
          </p:cNvSpPr>
          <p:nvPr/>
        </p:nvSpPr>
        <p:spPr bwMode="auto">
          <a:xfrm>
            <a:off x="6324600" y="5410200"/>
            <a:ext cx="1752600" cy="1143000"/>
          </a:xfrm>
          <a:prstGeom prst="flowChartMagneticDisk">
            <a:avLst/>
          </a:prstGeom>
          <a:solidFill>
            <a:srgbClr val="FFFF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Database</a:t>
            </a:r>
          </a:p>
        </p:txBody>
      </p:sp>
      <p:sp>
        <p:nvSpPr>
          <p:cNvPr id="147462" name="AutoShape 6"/>
          <p:cNvSpPr>
            <a:spLocks noChangeArrowheads="1"/>
          </p:cNvSpPr>
          <p:nvPr/>
        </p:nvSpPr>
        <p:spPr bwMode="auto">
          <a:xfrm>
            <a:off x="6324600" y="4114800"/>
            <a:ext cx="1676400" cy="1066800"/>
          </a:xfrm>
          <a:prstGeom prst="cube">
            <a:avLst>
              <a:gd name="adj" fmla="val 25000"/>
            </a:avLst>
          </a:prstGeom>
          <a:solidFill>
            <a:srgbClr val="FF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Software</a:t>
            </a:r>
          </a:p>
          <a:p>
            <a:pPr algn="ctr">
              <a:defRPr/>
            </a:pPr>
            <a:r>
              <a:rPr lang="en-US"/>
              <a:t>Library</a:t>
            </a:r>
          </a:p>
        </p:txBody>
      </p:sp>
      <p:sp>
        <p:nvSpPr>
          <p:cNvPr id="147463" name="Rectangle 7"/>
          <p:cNvSpPr>
            <a:spLocks noChangeArrowheads="1"/>
          </p:cNvSpPr>
          <p:nvPr/>
        </p:nvSpPr>
        <p:spPr bwMode="auto">
          <a:xfrm>
            <a:off x="6400800" y="2819400"/>
            <a:ext cx="1600200" cy="381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t>OO Class</a:t>
            </a:r>
          </a:p>
        </p:txBody>
      </p:sp>
      <p:sp>
        <p:nvSpPr>
          <p:cNvPr id="147465" name="Rectangle 9"/>
          <p:cNvSpPr>
            <a:spLocks noChangeArrowheads="1"/>
          </p:cNvSpPr>
          <p:nvPr/>
        </p:nvSpPr>
        <p:spPr bwMode="auto">
          <a:xfrm>
            <a:off x="6400800" y="3200400"/>
            <a:ext cx="1600200" cy="381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466" name="Rectangle 10"/>
          <p:cNvSpPr>
            <a:spLocks noChangeArrowheads="1"/>
          </p:cNvSpPr>
          <p:nvPr/>
        </p:nvSpPr>
        <p:spPr bwMode="auto">
          <a:xfrm>
            <a:off x="6400800" y="3581400"/>
            <a:ext cx="1600200" cy="3810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147467" name="Line 11"/>
          <p:cNvSpPr>
            <a:spLocks noChangeShapeType="1"/>
          </p:cNvSpPr>
          <p:nvPr/>
        </p:nvSpPr>
        <p:spPr bwMode="auto">
          <a:xfrm flipV="1">
            <a:off x="4800600" y="3429000"/>
            <a:ext cx="12954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47468" name="Line 12"/>
          <p:cNvSpPr>
            <a:spLocks noChangeShapeType="1"/>
          </p:cNvSpPr>
          <p:nvPr/>
        </p:nvSpPr>
        <p:spPr bwMode="auto">
          <a:xfrm flipV="1">
            <a:off x="4800600" y="4724400"/>
            <a:ext cx="13716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147469" name="Line 13"/>
          <p:cNvSpPr>
            <a:spLocks noChangeShapeType="1"/>
          </p:cNvSpPr>
          <p:nvPr/>
        </p:nvSpPr>
        <p:spPr bwMode="auto">
          <a:xfrm>
            <a:off x="4800600" y="5029200"/>
            <a:ext cx="12954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Tree>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49" name="Rectangle 2"/>
          <p:cNvSpPr>
            <a:spLocks noGrp="1" noChangeArrowheads="1"/>
          </p:cNvSpPr>
          <p:nvPr>
            <p:ph type="title"/>
          </p:nvPr>
        </p:nvSpPr>
        <p:spPr/>
        <p:txBody>
          <a:bodyPr/>
          <a:lstStyle/>
          <a:p>
            <a:r>
              <a:rPr lang="en-US">
                <a:latin typeface="Garamond" charset="0"/>
                <a:ea typeface="宋体" charset="0"/>
              </a:rPr>
              <a:t>Architecture Implementation Frameworks</a:t>
            </a:r>
          </a:p>
        </p:txBody>
      </p:sp>
      <p:sp>
        <p:nvSpPr>
          <p:cNvPr id="1589250" name="Rectangle 3"/>
          <p:cNvSpPr>
            <a:spLocks noGrp="1" noChangeArrowheads="1"/>
          </p:cNvSpPr>
          <p:nvPr>
            <p:ph idx="1"/>
          </p:nvPr>
        </p:nvSpPr>
        <p:spPr/>
        <p:txBody>
          <a:bodyPr/>
          <a:lstStyle/>
          <a:p>
            <a:r>
              <a:rPr lang="en-US">
                <a:latin typeface="Arial" charset="0"/>
                <a:ea typeface="宋体" charset="0"/>
              </a:rPr>
              <a:t>This is rarely easy or trivial</a:t>
            </a:r>
          </a:p>
          <a:p>
            <a:pPr lvl="1"/>
            <a:r>
              <a:rPr lang="en-US">
                <a:latin typeface="Arial" charset="0"/>
                <a:ea typeface="宋体" charset="0"/>
              </a:rPr>
              <a:t>Few programming languages have explicit support for architecture-level constructs</a:t>
            </a:r>
          </a:p>
          <a:p>
            <a:pPr lvl="1"/>
            <a:r>
              <a:rPr lang="en-US">
                <a:latin typeface="Arial" charset="0"/>
                <a:ea typeface="宋体" charset="0"/>
              </a:rPr>
              <a:t>Support infrastructure (libraries, operating systems, etc.) also has its own sets of concepts, metaphors, and rules</a:t>
            </a:r>
          </a:p>
          <a:p>
            <a:r>
              <a:rPr lang="en-US">
                <a:latin typeface="Arial" charset="0"/>
                <a:ea typeface="宋体" charset="0"/>
              </a:rPr>
              <a:t>To mitigate these mismatches, we leverage an </a:t>
            </a:r>
            <a:r>
              <a:rPr lang="en-US" i="1">
                <a:latin typeface="Arial" charset="0"/>
                <a:ea typeface="宋体" charset="0"/>
              </a:rPr>
              <a:t>architecture implementation framework</a:t>
            </a:r>
            <a:endParaRPr lang="en-US">
              <a:latin typeface="Arial" charset="0"/>
              <a:ea typeface="宋体" charset="0"/>
            </a:endParaRPr>
          </a:p>
        </p:txBody>
      </p:sp>
      <p:sp>
        <p:nvSpPr>
          <p:cNvPr id="158925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C3AF4F6-50E3-374A-93CB-BED719F5A41B}" type="slidenum">
              <a:rPr lang="en-US" sz="1200">
                <a:latin typeface="Garamond" charset="0"/>
              </a:rPr>
              <a:pPr eaLnBrk="1" hangingPunct="1"/>
              <a:t>797</a:t>
            </a:fld>
            <a:endParaRPr lang="en-US" sz="1200">
              <a:latin typeface="Garamond" charset="0"/>
            </a:endParaRPr>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0273" name="Rectangle 2"/>
          <p:cNvSpPr>
            <a:spLocks noGrp="1" noChangeArrowheads="1"/>
          </p:cNvSpPr>
          <p:nvPr>
            <p:ph type="title"/>
          </p:nvPr>
        </p:nvSpPr>
        <p:spPr/>
        <p:txBody>
          <a:bodyPr/>
          <a:lstStyle/>
          <a:p>
            <a:r>
              <a:rPr lang="en-US">
                <a:latin typeface="Garamond" charset="0"/>
                <a:ea typeface="宋体" charset="0"/>
              </a:rPr>
              <a:t>Architecture Implementation Frameworks</a:t>
            </a:r>
          </a:p>
        </p:txBody>
      </p:sp>
      <p:sp>
        <p:nvSpPr>
          <p:cNvPr id="1590274" name="Rectangle 3"/>
          <p:cNvSpPr>
            <a:spLocks noGrp="1" noChangeArrowheads="1"/>
          </p:cNvSpPr>
          <p:nvPr>
            <p:ph idx="1"/>
          </p:nvPr>
        </p:nvSpPr>
        <p:spPr>
          <a:xfrm>
            <a:off x="457200" y="1905000"/>
            <a:ext cx="8229600" cy="2890838"/>
          </a:xfrm>
        </p:spPr>
        <p:txBody>
          <a:bodyPr/>
          <a:lstStyle/>
          <a:p>
            <a:r>
              <a:rPr lang="en-US" sz="2400" b="1">
                <a:latin typeface="Arial" charset="0"/>
                <a:ea typeface="宋体" charset="0"/>
              </a:rPr>
              <a:t>Definition: </a:t>
            </a:r>
            <a:r>
              <a:rPr lang="en-US" sz="2400">
                <a:latin typeface="Arial" charset="0"/>
                <a:ea typeface="宋体" charset="0"/>
              </a:rPr>
              <a:t>An </a:t>
            </a:r>
            <a:r>
              <a:rPr lang="en-US" sz="2400" i="1">
                <a:latin typeface="Arial" charset="0"/>
                <a:ea typeface="宋体" charset="0"/>
              </a:rPr>
              <a:t>architecture implementation framework</a:t>
            </a:r>
            <a:r>
              <a:rPr lang="en-US" sz="2400">
                <a:latin typeface="Arial" charset="0"/>
                <a:ea typeface="宋体" charset="0"/>
              </a:rPr>
              <a:t> is a piece of software that acts as a bridge between a particular architectural style and a set of implementation technologies. It provides key elements of the architectural style </a:t>
            </a:r>
            <a:r>
              <a:rPr lang="en-US" sz="2400" i="1">
                <a:latin typeface="Arial" charset="0"/>
                <a:ea typeface="宋体" charset="0"/>
              </a:rPr>
              <a:t>in code</a:t>
            </a:r>
            <a:r>
              <a:rPr lang="en-US" sz="2400">
                <a:latin typeface="Arial" charset="0"/>
                <a:ea typeface="宋体" charset="0"/>
              </a:rPr>
              <a:t>, in a way that assists developers in implementing systems that conform to the prescriptions and constraints of the style.</a:t>
            </a:r>
          </a:p>
        </p:txBody>
      </p:sp>
      <p:sp>
        <p:nvSpPr>
          <p:cNvPr id="159027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921B13A-0168-7F4C-BA49-B7CCDCE79BE1}" type="slidenum">
              <a:rPr lang="en-US" sz="1200">
                <a:latin typeface="Garamond" charset="0"/>
              </a:rPr>
              <a:pPr eaLnBrk="1" hangingPunct="1"/>
              <a:t>798</a:t>
            </a:fld>
            <a:endParaRPr lang="en-US" sz="1200">
              <a:latin typeface="Garamond" charset="0"/>
            </a:endParaRPr>
          </a:p>
        </p:txBody>
      </p:sp>
      <p:pic>
        <p:nvPicPr>
          <p:cNvPr id="149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191000"/>
            <a:ext cx="3937000" cy="2508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49509" name="Rectangle 5"/>
          <p:cNvSpPr>
            <a:spLocks noChangeArrowheads="1"/>
          </p:cNvSpPr>
          <p:nvPr/>
        </p:nvSpPr>
        <p:spPr bwMode="auto">
          <a:xfrm>
            <a:off x="6553200" y="4343400"/>
            <a:ext cx="304800" cy="2209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600"/>
              <a:t>F</a:t>
            </a:r>
            <a:br>
              <a:rPr lang="en-US" sz="1600"/>
            </a:br>
            <a:r>
              <a:rPr lang="en-US" sz="1600"/>
              <a:t>r</a:t>
            </a:r>
            <a:br>
              <a:rPr lang="en-US" sz="1600"/>
            </a:br>
            <a:r>
              <a:rPr lang="en-US" sz="1600"/>
              <a:t>a</a:t>
            </a:r>
            <a:br>
              <a:rPr lang="en-US" sz="1600"/>
            </a:br>
            <a:r>
              <a:rPr lang="en-US" sz="1600"/>
              <a:t>m</a:t>
            </a:r>
            <a:br>
              <a:rPr lang="en-US" sz="1600"/>
            </a:br>
            <a:r>
              <a:rPr lang="en-US" sz="1600"/>
              <a:t>e</a:t>
            </a:r>
            <a:br>
              <a:rPr lang="en-US" sz="1600"/>
            </a:br>
            <a:r>
              <a:rPr lang="en-US" sz="1600"/>
              <a:t>w</a:t>
            </a:r>
            <a:br>
              <a:rPr lang="en-US" sz="1600"/>
            </a:br>
            <a:r>
              <a:rPr lang="en-US" sz="1600"/>
              <a:t>o</a:t>
            </a:r>
            <a:br>
              <a:rPr lang="en-US" sz="1600"/>
            </a:br>
            <a:r>
              <a:rPr lang="en-US" sz="1600"/>
              <a:t>r</a:t>
            </a:r>
            <a:br>
              <a:rPr lang="en-US" sz="1600"/>
            </a:br>
            <a:r>
              <a:rPr lang="en-US" sz="1600"/>
              <a:t>k</a:t>
            </a:r>
          </a:p>
        </p:txBody>
      </p:sp>
    </p:spTree>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1297" name="Rectangle 2"/>
          <p:cNvSpPr>
            <a:spLocks noGrp="1" noChangeArrowheads="1"/>
          </p:cNvSpPr>
          <p:nvPr>
            <p:ph type="title"/>
          </p:nvPr>
        </p:nvSpPr>
        <p:spPr/>
        <p:txBody>
          <a:bodyPr/>
          <a:lstStyle/>
          <a:p>
            <a:r>
              <a:rPr lang="en-US">
                <a:latin typeface="Garamond" charset="0"/>
                <a:ea typeface="宋体" charset="0"/>
              </a:rPr>
              <a:t>Canonical Example</a:t>
            </a:r>
          </a:p>
        </p:txBody>
      </p:sp>
      <p:sp>
        <p:nvSpPr>
          <p:cNvPr id="1591298" name="Rectangle 3"/>
          <p:cNvSpPr>
            <a:spLocks noGrp="1" noChangeArrowheads="1"/>
          </p:cNvSpPr>
          <p:nvPr>
            <p:ph idx="1"/>
          </p:nvPr>
        </p:nvSpPr>
        <p:spPr/>
        <p:txBody>
          <a:bodyPr/>
          <a:lstStyle/>
          <a:p>
            <a:r>
              <a:rPr lang="en-US">
                <a:latin typeface="Arial" charset="0"/>
                <a:ea typeface="宋体" charset="0"/>
              </a:rPr>
              <a:t>The standard I/O (</a:t>
            </a:r>
            <a:r>
              <a:rPr lang="ja-JP" altLang="en-US">
                <a:latin typeface="Arial" charset="0"/>
                <a:ea typeface="宋体" charset="0"/>
              </a:rPr>
              <a:t>‘</a:t>
            </a:r>
            <a:r>
              <a:rPr lang="en-US" altLang="ja-JP">
                <a:latin typeface="Arial" charset="0"/>
                <a:ea typeface="宋体" charset="0"/>
              </a:rPr>
              <a:t>stdio</a:t>
            </a:r>
            <a:r>
              <a:rPr lang="ja-JP" altLang="en-US">
                <a:latin typeface="Arial" charset="0"/>
                <a:ea typeface="宋体" charset="0"/>
              </a:rPr>
              <a:t>’</a:t>
            </a:r>
            <a:r>
              <a:rPr lang="en-US" altLang="ja-JP">
                <a:latin typeface="Arial" charset="0"/>
                <a:ea typeface="宋体" charset="0"/>
              </a:rPr>
              <a:t>) framework in UNIX and other operating systems</a:t>
            </a:r>
          </a:p>
          <a:p>
            <a:pPr lvl="1"/>
            <a:r>
              <a:rPr lang="en-US">
                <a:latin typeface="Arial" charset="0"/>
                <a:ea typeface="宋体" charset="0"/>
              </a:rPr>
              <a:t>Perhaps the most prevalent framework in use today</a:t>
            </a:r>
          </a:p>
          <a:p>
            <a:pPr lvl="1"/>
            <a:r>
              <a:rPr lang="en-US">
                <a:latin typeface="Arial" charset="0"/>
                <a:ea typeface="宋体" charset="0"/>
              </a:rPr>
              <a:t>Style supported: pipe-and-filter</a:t>
            </a:r>
          </a:p>
          <a:p>
            <a:pPr lvl="1"/>
            <a:r>
              <a:rPr lang="en-US">
                <a:latin typeface="Arial" charset="0"/>
                <a:ea typeface="宋体" charset="0"/>
              </a:rPr>
              <a:t>Implementation technologies supported: concurrent process-oriented operating system, (generally) non-concurrent language like C</a:t>
            </a:r>
          </a:p>
          <a:p>
            <a:endParaRPr lang="en-US">
              <a:latin typeface="Arial" charset="0"/>
              <a:ea typeface="宋体" charset="0"/>
            </a:endParaRPr>
          </a:p>
        </p:txBody>
      </p:sp>
      <p:sp>
        <p:nvSpPr>
          <p:cNvPr id="159129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B74F78C-A2DD-9346-B81C-18D86F7CBA66}" type="slidenum">
              <a:rPr lang="en-US" sz="1200">
                <a:latin typeface="Garamond" charset="0"/>
              </a:rPr>
              <a:pPr eaLnBrk="1" hangingPunct="1"/>
              <a:t>799</a:t>
            </a:fld>
            <a:endParaRPr lang="en-US" sz="1200">
              <a:latin typeface="Garamond" charset="0"/>
            </a:endParaRPr>
          </a:p>
        </p:txBody>
      </p:sp>
      <p:pic>
        <p:nvPicPr>
          <p:cNvPr id="1591300" name="Picture 4" descr="pipeFilter_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724400"/>
            <a:ext cx="7278688" cy="114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0533" name="Text Box 5"/>
          <p:cNvSpPr txBox="1">
            <a:spLocks noChangeArrowheads="1"/>
          </p:cNvSpPr>
          <p:nvPr/>
        </p:nvSpPr>
        <p:spPr bwMode="auto">
          <a:xfrm>
            <a:off x="457200" y="6629400"/>
            <a:ext cx="8262938"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800" i="1">
                <a:latin typeface="Helvetica" charset="0"/>
              </a:rPr>
              <a:t>Software Architecture: Foundations, Theory, and Practice</a:t>
            </a:r>
            <a:r>
              <a:rPr lang="en-US" sz="800">
                <a:latin typeface="Helvetica" charset="0"/>
              </a:rPr>
              <a:t>; Richard N. Taylor, Nenad Medvidovic, and Eric M. Dashofy; </a:t>
            </a:r>
            <a:r>
              <a:rPr lang="ja-JP" altLang="en-US" sz="800">
                <a:latin typeface="ＭＳ Ｐゴシック" charset="0"/>
              </a:rPr>
              <a:t>ｩ</a:t>
            </a:r>
            <a:r>
              <a:rPr lang="en-US" sz="800"/>
              <a:t> 2008 John Wiley &amp; Sons, Inc. Reprinted with permission.</a:t>
            </a:r>
            <a:r>
              <a:rPr lang="en-US" sz="900">
                <a:latin typeface="Helvetica" charset="0"/>
              </a:rPr>
              <a:t>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ctrTitle"/>
          </p:nvPr>
        </p:nvSpPr>
        <p:spPr/>
        <p:txBody>
          <a:bodyPr/>
          <a:lstStyle/>
          <a:p>
            <a:pPr eaLnBrk="1" hangingPunct="1"/>
            <a:r>
              <a:rPr lang="en-US" altLang="zh-CN" dirty="0">
                <a:latin typeface="Garamond" charset="0"/>
                <a:ea typeface="宋体" charset="0"/>
              </a:rPr>
              <a:t>Topic 00: </a:t>
            </a:r>
            <a:r>
              <a:rPr lang="en-GB" altLang="zh-CN" dirty="0" err="1">
                <a:latin typeface="Garamond" charset="0"/>
                <a:ea typeface="宋体" charset="0"/>
              </a:rPr>
              <a:t>Overoverview</a:t>
            </a:r>
            <a:r>
              <a:rPr lang="en-GB" altLang="zh-CN" dirty="0">
                <a:latin typeface="Garamond" charset="0"/>
                <a:ea typeface="宋体" charset="0"/>
              </a:rPr>
              <a:t> </a:t>
            </a:r>
          </a:p>
        </p:txBody>
      </p:sp>
      <p:sp>
        <p:nvSpPr>
          <p:cNvPr id="68610" name="Rectangle 3"/>
          <p:cNvSpPr>
            <a:spLocks noGrp="1" noChangeArrowheads="1"/>
          </p:cNvSpPr>
          <p:nvPr>
            <p:ph type="subTitle" idx="1"/>
          </p:nvPr>
        </p:nvSpPr>
        <p:spPr/>
        <p:txBody>
          <a:bodyPr/>
          <a:lstStyle/>
          <a:p>
            <a:pPr eaLnBrk="1" hangingPunct="1">
              <a:buFont typeface="Wingdings" charset="0"/>
              <a:buNone/>
            </a:pPr>
            <a:r>
              <a:rPr lang="en-GB" altLang="zh-CN">
                <a:latin typeface="Arial" charset="0"/>
                <a:ea typeface="宋体" charset="0"/>
              </a:rPr>
              <a:t> </a:t>
            </a:r>
          </a:p>
        </p:txBody>
      </p:sp>
    </p:spTree>
    <p:extLst>
      <p:ext uri="{BB962C8B-B14F-4D97-AF65-F5344CB8AC3E}">
        <p14:creationId xmlns:p14="http://schemas.microsoft.com/office/powerpoint/2010/main" val="2094956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3E1DAB9-B3EC-F94D-9274-D6385B207D70}" type="slidenum">
              <a:rPr lang="en-US" altLang="zh-CN" sz="1200">
                <a:latin typeface="Garamond" charset="0"/>
              </a:rPr>
              <a:pPr eaLnBrk="1" hangingPunct="1"/>
              <a:t>80</a:t>
            </a:fld>
            <a:endParaRPr lang="en-US" altLang="zh-CN" sz="1200">
              <a:latin typeface="Garamond" charset="0"/>
            </a:endParaRPr>
          </a:p>
        </p:txBody>
      </p:sp>
      <p:pic>
        <p:nvPicPr>
          <p:cNvPr id="181250" name="Picture 2" descr="7"/>
          <p:cNvPicPr>
            <a:picLocks noChangeAspect="1" noChangeArrowheads="1"/>
          </p:cNvPicPr>
          <p:nvPr/>
        </p:nvPicPr>
        <p:blipFill>
          <a:blip r:embed="rId3">
            <a:extLst>
              <a:ext uri="{28A0092B-C50C-407E-A947-70E740481C1C}">
                <a14:useLocalDpi xmlns:a14="http://schemas.microsoft.com/office/drawing/2010/main" val="0"/>
              </a:ext>
            </a:extLst>
          </a:blip>
          <a:srcRect t="11307" b="27013"/>
          <a:stretch>
            <a:fillRect/>
          </a:stretch>
        </p:blipFill>
        <p:spPr bwMode="auto">
          <a:xfrm>
            <a:off x="704850" y="404813"/>
            <a:ext cx="7732713" cy="5616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321" name="Rectangle 2"/>
          <p:cNvSpPr>
            <a:spLocks noGrp="1" noChangeArrowheads="1"/>
          </p:cNvSpPr>
          <p:nvPr>
            <p:ph type="title"/>
          </p:nvPr>
        </p:nvSpPr>
        <p:spPr/>
        <p:txBody>
          <a:bodyPr/>
          <a:lstStyle/>
          <a:p>
            <a:r>
              <a:rPr lang="en-US">
                <a:latin typeface="Garamond" charset="0"/>
                <a:ea typeface="宋体" charset="0"/>
              </a:rPr>
              <a:t>More on Frameworks</a:t>
            </a:r>
          </a:p>
        </p:txBody>
      </p:sp>
      <p:sp>
        <p:nvSpPr>
          <p:cNvPr id="1592322" name="Rectangle 3"/>
          <p:cNvSpPr>
            <a:spLocks noGrp="1" noChangeArrowheads="1"/>
          </p:cNvSpPr>
          <p:nvPr>
            <p:ph idx="1"/>
          </p:nvPr>
        </p:nvSpPr>
        <p:spPr/>
        <p:txBody>
          <a:bodyPr/>
          <a:lstStyle/>
          <a:p>
            <a:r>
              <a:rPr lang="en-US" sz="2000">
                <a:latin typeface="Arial" charset="0"/>
                <a:ea typeface="宋体" charset="0"/>
              </a:rPr>
              <a:t>Frameworks are meant to assist developers in following a style</a:t>
            </a:r>
          </a:p>
          <a:p>
            <a:pPr lvl="1"/>
            <a:r>
              <a:rPr lang="en-US" sz="2000">
                <a:latin typeface="Arial" charset="0"/>
                <a:ea typeface="宋体" charset="0"/>
              </a:rPr>
              <a:t>But generally do not </a:t>
            </a:r>
            <a:r>
              <a:rPr lang="en-US" sz="2000" i="1">
                <a:latin typeface="Arial" charset="0"/>
                <a:ea typeface="宋体" charset="0"/>
              </a:rPr>
              <a:t>constrain</a:t>
            </a:r>
            <a:r>
              <a:rPr lang="en-US" sz="2000">
                <a:latin typeface="Arial" charset="0"/>
                <a:ea typeface="宋体" charset="0"/>
              </a:rPr>
              <a:t> developers from violating a style if they really want to</a:t>
            </a:r>
          </a:p>
          <a:p>
            <a:r>
              <a:rPr lang="en-US" sz="2000">
                <a:latin typeface="Arial" charset="0"/>
                <a:ea typeface="宋体" charset="0"/>
              </a:rPr>
              <a:t>Developing applications in a target style does not </a:t>
            </a:r>
            <a:r>
              <a:rPr lang="en-US" sz="2000" i="1">
                <a:latin typeface="Arial" charset="0"/>
                <a:ea typeface="宋体" charset="0"/>
              </a:rPr>
              <a:t>require</a:t>
            </a:r>
            <a:r>
              <a:rPr lang="en-US" sz="2000">
                <a:latin typeface="Arial" charset="0"/>
                <a:ea typeface="宋体" charset="0"/>
              </a:rPr>
              <a:t> a framework</a:t>
            </a:r>
          </a:p>
          <a:p>
            <a:pPr lvl="1"/>
            <a:r>
              <a:rPr lang="en-US" sz="2000">
                <a:latin typeface="Arial" charset="0"/>
                <a:ea typeface="宋体" charset="0"/>
              </a:rPr>
              <a:t>But if you follow good software engineering practices, you</a:t>
            </a:r>
            <a:r>
              <a:rPr lang="ja-JP" altLang="en-US" sz="2000">
                <a:latin typeface="Arial" charset="0"/>
                <a:ea typeface="宋体" charset="0"/>
              </a:rPr>
              <a:t>’</a:t>
            </a:r>
            <a:r>
              <a:rPr lang="en-US" altLang="ja-JP" sz="2000">
                <a:latin typeface="Arial" charset="0"/>
                <a:ea typeface="宋体" charset="0"/>
              </a:rPr>
              <a:t>ll probably end up developing one anyway</a:t>
            </a:r>
          </a:p>
          <a:p>
            <a:r>
              <a:rPr lang="en-US" sz="2000">
                <a:latin typeface="Arial" charset="0"/>
                <a:ea typeface="宋体" charset="0"/>
              </a:rPr>
              <a:t>Frameworks are generally considered as underlying infrastructure or substrates from an architectural perspective</a:t>
            </a:r>
          </a:p>
          <a:p>
            <a:pPr lvl="1"/>
            <a:r>
              <a:rPr lang="en-US" sz="2000">
                <a:latin typeface="Arial" charset="0"/>
                <a:ea typeface="宋体" charset="0"/>
              </a:rPr>
              <a:t>You won</a:t>
            </a:r>
            <a:r>
              <a:rPr lang="ja-JP" altLang="en-US" sz="2000">
                <a:latin typeface="Arial" charset="0"/>
                <a:ea typeface="宋体" charset="0"/>
              </a:rPr>
              <a:t>’</a:t>
            </a:r>
            <a:r>
              <a:rPr lang="en-US" altLang="ja-JP" sz="2000">
                <a:latin typeface="Arial" charset="0"/>
                <a:ea typeface="宋体" charset="0"/>
              </a:rPr>
              <a:t>t usually see the framework show up in an architectural model, e.g., as a component</a:t>
            </a:r>
            <a:endParaRPr lang="en-US" sz="2000">
              <a:latin typeface="Arial" charset="0"/>
              <a:ea typeface="宋体" charset="0"/>
            </a:endParaRPr>
          </a:p>
        </p:txBody>
      </p:sp>
      <p:sp>
        <p:nvSpPr>
          <p:cNvPr id="159232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EC7C6D7-BF02-174F-A81D-736D2B969615}" type="slidenum">
              <a:rPr lang="en-US" sz="1200">
                <a:latin typeface="Garamond" charset="0"/>
              </a:rPr>
              <a:pPr eaLnBrk="1" hangingPunct="1"/>
              <a:t>800</a:t>
            </a:fld>
            <a:endParaRPr lang="en-US" sz="1200">
              <a:latin typeface="Garamond" charset="0"/>
            </a:endParaRPr>
          </a:p>
        </p:txBody>
      </p:sp>
    </p:spTree>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345" name="Rectangle 2"/>
          <p:cNvSpPr>
            <a:spLocks noGrp="1" noChangeArrowheads="1"/>
          </p:cNvSpPr>
          <p:nvPr>
            <p:ph type="title"/>
          </p:nvPr>
        </p:nvSpPr>
        <p:spPr/>
        <p:txBody>
          <a:bodyPr/>
          <a:lstStyle/>
          <a:p>
            <a:r>
              <a:rPr lang="en-US">
                <a:latin typeface="Garamond" charset="0"/>
                <a:ea typeface="宋体" charset="0"/>
              </a:rPr>
              <a:t>Same Style, Different Frameworks</a:t>
            </a:r>
          </a:p>
        </p:txBody>
      </p:sp>
      <p:sp>
        <p:nvSpPr>
          <p:cNvPr id="1593346" name="Rectangle 3"/>
          <p:cNvSpPr>
            <a:spLocks noGrp="1" noChangeArrowheads="1"/>
          </p:cNvSpPr>
          <p:nvPr>
            <p:ph idx="1"/>
          </p:nvPr>
        </p:nvSpPr>
        <p:spPr/>
        <p:txBody>
          <a:bodyPr/>
          <a:lstStyle/>
          <a:p>
            <a:r>
              <a:rPr lang="en-US">
                <a:latin typeface="Arial" charset="0"/>
                <a:ea typeface="宋体" charset="0"/>
              </a:rPr>
              <a:t>For a given style, there is no one perfect architecture framework</a:t>
            </a:r>
          </a:p>
          <a:p>
            <a:pPr lvl="1"/>
            <a:r>
              <a:rPr lang="en-US">
                <a:latin typeface="Arial" charset="0"/>
                <a:ea typeface="宋体" charset="0"/>
              </a:rPr>
              <a:t>Different target implementation technologies induce different frameworks</a:t>
            </a:r>
          </a:p>
          <a:p>
            <a:pPr lvl="2"/>
            <a:r>
              <a:rPr lang="en-US">
                <a:latin typeface="Arial" charset="0"/>
                <a:ea typeface="宋体" charset="0"/>
              </a:rPr>
              <a:t>stdio vs. iostream vs. java.io</a:t>
            </a:r>
          </a:p>
          <a:p>
            <a:r>
              <a:rPr lang="en-US">
                <a:latin typeface="Arial" charset="0"/>
                <a:ea typeface="宋体" charset="0"/>
              </a:rPr>
              <a:t>Even in the same (style/target technology) groupings, different frameworks exist due to different qualitative properties of frameworks</a:t>
            </a:r>
          </a:p>
          <a:p>
            <a:pPr lvl="1"/>
            <a:r>
              <a:rPr lang="en-US">
                <a:latin typeface="Arial" charset="0"/>
                <a:ea typeface="宋体" charset="0"/>
              </a:rPr>
              <a:t>java.io vs. java.nio</a:t>
            </a:r>
          </a:p>
          <a:p>
            <a:pPr lvl="1"/>
            <a:r>
              <a:rPr lang="en-US">
                <a:latin typeface="Arial" charset="0"/>
                <a:ea typeface="宋体" charset="0"/>
              </a:rPr>
              <a:t>Various C2-style frameworks in Java</a:t>
            </a:r>
          </a:p>
        </p:txBody>
      </p:sp>
      <p:sp>
        <p:nvSpPr>
          <p:cNvPr id="159334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BEEE7CA-EFD4-AC48-8621-3816824459BA}" type="slidenum">
              <a:rPr lang="en-US" sz="1200">
                <a:latin typeface="Garamond" charset="0"/>
              </a:rPr>
              <a:pPr eaLnBrk="1" hangingPunct="1"/>
              <a:t>801</a:t>
            </a:fld>
            <a:endParaRPr lang="en-US" sz="1200">
              <a:latin typeface="Garamond" charset="0"/>
            </a:endParaRPr>
          </a:p>
        </p:txBody>
      </p:sp>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69" name="Rectangle 2"/>
          <p:cNvSpPr>
            <a:spLocks noGrp="1" noChangeArrowheads="1"/>
          </p:cNvSpPr>
          <p:nvPr>
            <p:ph type="title"/>
          </p:nvPr>
        </p:nvSpPr>
        <p:spPr/>
        <p:txBody>
          <a:bodyPr/>
          <a:lstStyle/>
          <a:p>
            <a:r>
              <a:rPr lang="en-US">
                <a:latin typeface="Garamond" charset="0"/>
                <a:ea typeface="宋体" charset="0"/>
              </a:rPr>
              <a:t>Evaluating Frameworks</a:t>
            </a:r>
          </a:p>
        </p:txBody>
      </p:sp>
      <p:sp>
        <p:nvSpPr>
          <p:cNvPr id="1594370" name="Rectangle 3"/>
          <p:cNvSpPr>
            <a:spLocks noGrp="1" noChangeArrowheads="1"/>
          </p:cNvSpPr>
          <p:nvPr>
            <p:ph idx="1"/>
          </p:nvPr>
        </p:nvSpPr>
        <p:spPr>
          <a:xfrm>
            <a:off x="457200" y="1676400"/>
            <a:ext cx="8229600" cy="4191000"/>
          </a:xfrm>
        </p:spPr>
        <p:txBody>
          <a:bodyPr/>
          <a:lstStyle/>
          <a:p>
            <a:r>
              <a:rPr lang="en-US">
                <a:latin typeface="Arial" charset="0"/>
                <a:ea typeface="宋体" charset="0"/>
              </a:rPr>
              <a:t>Can draw out some of the qualitative properties just mentioned</a:t>
            </a:r>
          </a:p>
          <a:p>
            <a:r>
              <a:rPr lang="en-US">
                <a:latin typeface="Arial" charset="0"/>
                <a:ea typeface="宋体" charset="0"/>
              </a:rPr>
              <a:t>Platform support</a:t>
            </a:r>
          </a:p>
          <a:p>
            <a:pPr lvl="1"/>
            <a:r>
              <a:rPr lang="en-US">
                <a:latin typeface="Arial" charset="0"/>
                <a:ea typeface="宋体" charset="0"/>
              </a:rPr>
              <a:t>Target language, operating system, other technologies</a:t>
            </a:r>
          </a:p>
          <a:p>
            <a:r>
              <a:rPr lang="en-US">
                <a:latin typeface="Arial" charset="0"/>
                <a:ea typeface="宋体" charset="0"/>
              </a:rPr>
              <a:t>Fidelity</a:t>
            </a:r>
          </a:p>
          <a:p>
            <a:pPr lvl="1"/>
            <a:r>
              <a:rPr lang="en-US">
                <a:latin typeface="Arial" charset="0"/>
                <a:ea typeface="宋体" charset="0"/>
              </a:rPr>
              <a:t>How much style-specific support is provided by the framework?</a:t>
            </a:r>
          </a:p>
          <a:p>
            <a:pPr lvl="2"/>
            <a:r>
              <a:rPr lang="en-US">
                <a:latin typeface="Arial" charset="0"/>
                <a:ea typeface="宋体" charset="0"/>
              </a:rPr>
              <a:t>Many frameworks are more general than one target style or focus on a subset of the style rules</a:t>
            </a:r>
          </a:p>
          <a:p>
            <a:pPr lvl="1"/>
            <a:r>
              <a:rPr lang="en-US">
                <a:latin typeface="Arial" charset="0"/>
                <a:ea typeface="宋体" charset="0"/>
              </a:rPr>
              <a:t>How much enforcement is provided?</a:t>
            </a:r>
          </a:p>
        </p:txBody>
      </p:sp>
      <p:sp>
        <p:nvSpPr>
          <p:cNvPr id="159437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CB3C401-7667-6547-8194-A7A2419EA5AF}" type="slidenum">
              <a:rPr lang="en-US" sz="1200">
                <a:latin typeface="Garamond" charset="0"/>
              </a:rPr>
              <a:pPr eaLnBrk="1" hangingPunct="1"/>
              <a:t>802</a:t>
            </a:fld>
            <a:endParaRPr lang="en-US" sz="1200">
              <a:latin typeface="Garamond" charset="0"/>
            </a:endParaRPr>
          </a:p>
        </p:txBody>
      </p:sp>
    </p:spTree>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5393" name="Rectangle 2"/>
          <p:cNvSpPr>
            <a:spLocks noGrp="1" noChangeArrowheads="1"/>
          </p:cNvSpPr>
          <p:nvPr>
            <p:ph type="title"/>
          </p:nvPr>
        </p:nvSpPr>
        <p:spPr/>
        <p:txBody>
          <a:bodyPr/>
          <a:lstStyle/>
          <a:p>
            <a:r>
              <a:rPr lang="en-US">
                <a:latin typeface="Garamond" charset="0"/>
                <a:ea typeface="宋体" charset="0"/>
              </a:rPr>
              <a:t>Evaluating Frameworks (cont</a:t>
            </a:r>
            <a:r>
              <a:rPr lang="en-GB">
                <a:latin typeface="Arial" charset="0"/>
                <a:ea typeface="宋体" charset="0"/>
              </a:rPr>
              <a:t>’</a:t>
            </a:r>
            <a:r>
              <a:rPr lang="en-US" altLang="ja-JP">
                <a:latin typeface="Garamond" charset="0"/>
                <a:ea typeface="宋体" charset="0"/>
              </a:rPr>
              <a:t>d)</a:t>
            </a:r>
            <a:endParaRPr lang="en-US">
              <a:latin typeface="Garamond" charset="0"/>
              <a:ea typeface="宋体" charset="0"/>
            </a:endParaRPr>
          </a:p>
        </p:txBody>
      </p:sp>
      <p:sp>
        <p:nvSpPr>
          <p:cNvPr id="1595394" name="Rectangle 3"/>
          <p:cNvSpPr>
            <a:spLocks noGrp="1" noChangeArrowheads="1"/>
          </p:cNvSpPr>
          <p:nvPr>
            <p:ph idx="1"/>
          </p:nvPr>
        </p:nvSpPr>
        <p:spPr/>
        <p:txBody>
          <a:bodyPr/>
          <a:lstStyle/>
          <a:p>
            <a:r>
              <a:rPr lang="en-US" sz="2000">
                <a:latin typeface="Arial" charset="0"/>
                <a:ea typeface="宋体" charset="0"/>
              </a:rPr>
              <a:t>Matching Assumptions</a:t>
            </a:r>
          </a:p>
          <a:p>
            <a:pPr lvl="1"/>
            <a:r>
              <a:rPr lang="en-US" sz="2000">
                <a:latin typeface="Arial" charset="0"/>
                <a:ea typeface="宋体" charset="0"/>
              </a:rPr>
              <a:t>Styles impose constraints on the target architecture/application</a:t>
            </a:r>
          </a:p>
          <a:p>
            <a:pPr lvl="1"/>
            <a:r>
              <a:rPr lang="en-US" sz="2000">
                <a:latin typeface="Arial" charset="0"/>
                <a:ea typeface="宋体" charset="0"/>
              </a:rPr>
              <a:t>Frameworks can induce constraints as well</a:t>
            </a:r>
          </a:p>
          <a:p>
            <a:pPr lvl="2"/>
            <a:r>
              <a:rPr lang="en-US" sz="2000">
                <a:latin typeface="Arial" charset="0"/>
                <a:ea typeface="宋体" charset="0"/>
              </a:rPr>
              <a:t>E.g., startup order, communication patterns …</a:t>
            </a:r>
          </a:p>
          <a:p>
            <a:pPr lvl="1"/>
            <a:r>
              <a:rPr lang="en-US" sz="2000">
                <a:latin typeface="Arial" charset="0"/>
                <a:ea typeface="宋体" charset="0"/>
              </a:rPr>
              <a:t>To what extent does the framework make too many (or too few) assumptions?</a:t>
            </a:r>
          </a:p>
          <a:p>
            <a:r>
              <a:rPr lang="en-US" sz="2000">
                <a:latin typeface="Arial" charset="0"/>
                <a:ea typeface="宋体" charset="0"/>
              </a:rPr>
              <a:t>Efficiency</a:t>
            </a:r>
          </a:p>
          <a:p>
            <a:pPr lvl="1"/>
            <a:r>
              <a:rPr lang="en-US" sz="2000">
                <a:latin typeface="Arial" charset="0"/>
                <a:ea typeface="宋体" charset="0"/>
              </a:rPr>
              <a:t>Frameworks pervade target applications and can potentially get involved in any interaction</a:t>
            </a:r>
          </a:p>
          <a:p>
            <a:pPr lvl="1"/>
            <a:r>
              <a:rPr lang="en-US" sz="2000">
                <a:latin typeface="Arial" charset="0"/>
                <a:ea typeface="宋体" charset="0"/>
              </a:rPr>
              <a:t>To what extent does the framework limit its slowdown and provide help to improve efficiency if possible (consider buffering in stdio)?</a:t>
            </a:r>
          </a:p>
        </p:txBody>
      </p:sp>
      <p:sp>
        <p:nvSpPr>
          <p:cNvPr id="159539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AA1DD57-54C1-2B47-B5BA-67DBBF2450A3}" type="slidenum">
              <a:rPr lang="en-US" sz="1200">
                <a:latin typeface="Garamond" charset="0"/>
              </a:rPr>
              <a:pPr eaLnBrk="1" hangingPunct="1"/>
              <a:t>803</a:t>
            </a:fld>
            <a:endParaRPr lang="en-US" sz="1200">
              <a:latin typeface="Garamond" charset="0"/>
            </a:endParaRPr>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417" name="Rectangle 2"/>
          <p:cNvSpPr>
            <a:spLocks noGrp="1" noChangeArrowheads="1"/>
          </p:cNvSpPr>
          <p:nvPr>
            <p:ph type="title"/>
          </p:nvPr>
        </p:nvSpPr>
        <p:spPr/>
        <p:txBody>
          <a:bodyPr/>
          <a:lstStyle/>
          <a:p>
            <a:r>
              <a:rPr lang="en-US" dirty="0">
                <a:latin typeface="Garamond" charset="0"/>
                <a:ea typeface="宋体" charset="0"/>
              </a:rPr>
              <a:t>Evaluating Frameworks (</a:t>
            </a:r>
            <a:r>
              <a:rPr lang="en-US" dirty="0" err="1">
                <a:latin typeface="Garamond" charset="0"/>
                <a:ea typeface="宋体" charset="0"/>
              </a:rPr>
              <a:t>cont</a:t>
            </a:r>
            <a:r>
              <a:rPr lang="en-GB" dirty="0">
                <a:latin typeface="Arial" charset="0"/>
                <a:ea typeface="宋体" charset="0"/>
              </a:rPr>
              <a:t>’</a:t>
            </a:r>
            <a:r>
              <a:rPr lang="en-US" altLang="ja-JP" dirty="0">
                <a:latin typeface="Garamond" charset="0"/>
                <a:ea typeface="宋体" charset="0"/>
              </a:rPr>
              <a:t>d)</a:t>
            </a:r>
            <a:endParaRPr lang="en-US" dirty="0">
              <a:latin typeface="Garamond" charset="0"/>
              <a:ea typeface="宋体" charset="0"/>
            </a:endParaRPr>
          </a:p>
        </p:txBody>
      </p:sp>
      <p:sp>
        <p:nvSpPr>
          <p:cNvPr id="1596418" name="Rectangle 3"/>
          <p:cNvSpPr>
            <a:spLocks noGrp="1" noChangeArrowheads="1"/>
          </p:cNvSpPr>
          <p:nvPr>
            <p:ph idx="1"/>
          </p:nvPr>
        </p:nvSpPr>
        <p:spPr>
          <a:xfrm>
            <a:off x="457200" y="1676400"/>
            <a:ext cx="8229600" cy="4191000"/>
          </a:xfrm>
        </p:spPr>
        <p:txBody>
          <a:bodyPr/>
          <a:lstStyle/>
          <a:p>
            <a:r>
              <a:rPr lang="en-US">
                <a:latin typeface="Arial" charset="0"/>
                <a:ea typeface="宋体" charset="0"/>
              </a:rPr>
              <a:t>Other quality considerations</a:t>
            </a:r>
          </a:p>
          <a:p>
            <a:pPr lvl="1"/>
            <a:r>
              <a:rPr lang="en-US">
                <a:latin typeface="Arial" charset="0"/>
                <a:ea typeface="宋体" charset="0"/>
              </a:rPr>
              <a:t>Nearly every other software quality can affect framework evaluation and selection</a:t>
            </a:r>
          </a:p>
          <a:p>
            <a:pPr lvl="2"/>
            <a:r>
              <a:rPr lang="en-US">
                <a:latin typeface="Arial" charset="0"/>
                <a:ea typeface="宋体" charset="0"/>
              </a:rPr>
              <a:t>Size</a:t>
            </a:r>
          </a:p>
          <a:p>
            <a:pPr lvl="2"/>
            <a:r>
              <a:rPr lang="en-US">
                <a:latin typeface="Arial" charset="0"/>
                <a:ea typeface="宋体" charset="0"/>
              </a:rPr>
              <a:t>Cost</a:t>
            </a:r>
          </a:p>
          <a:p>
            <a:pPr lvl="2"/>
            <a:r>
              <a:rPr lang="en-US">
                <a:latin typeface="Arial" charset="0"/>
                <a:ea typeface="宋体" charset="0"/>
              </a:rPr>
              <a:t>Ease of use</a:t>
            </a:r>
          </a:p>
          <a:p>
            <a:pPr lvl="2"/>
            <a:r>
              <a:rPr lang="en-US">
                <a:latin typeface="Arial" charset="0"/>
                <a:ea typeface="宋体" charset="0"/>
              </a:rPr>
              <a:t>Reliability</a:t>
            </a:r>
          </a:p>
          <a:p>
            <a:pPr lvl="2"/>
            <a:r>
              <a:rPr lang="en-US">
                <a:latin typeface="Arial" charset="0"/>
                <a:ea typeface="宋体" charset="0"/>
              </a:rPr>
              <a:t>Robustness</a:t>
            </a:r>
          </a:p>
          <a:p>
            <a:pPr lvl="2"/>
            <a:r>
              <a:rPr lang="en-US">
                <a:latin typeface="Arial" charset="0"/>
                <a:ea typeface="宋体" charset="0"/>
              </a:rPr>
              <a:t>Availability of source code</a:t>
            </a:r>
          </a:p>
          <a:p>
            <a:pPr lvl="2"/>
            <a:r>
              <a:rPr lang="en-US">
                <a:latin typeface="Arial" charset="0"/>
                <a:ea typeface="宋体" charset="0"/>
              </a:rPr>
              <a:t>Portability</a:t>
            </a:r>
          </a:p>
          <a:p>
            <a:pPr lvl="2"/>
            <a:r>
              <a:rPr lang="en-US">
                <a:latin typeface="Arial" charset="0"/>
                <a:ea typeface="宋体" charset="0"/>
              </a:rPr>
              <a:t>Long-term maintainability and support</a:t>
            </a:r>
          </a:p>
        </p:txBody>
      </p:sp>
      <p:sp>
        <p:nvSpPr>
          <p:cNvPr id="159641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7765B52-2766-224B-A964-FF25F3B4B2EE}" type="slidenum">
              <a:rPr lang="en-US" sz="1200">
                <a:latin typeface="Garamond" charset="0"/>
              </a:rPr>
              <a:pPr eaLnBrk="1" hangingPunct="1"/>
              <a:t>804</a:t>
            </a:fld>
            <a:endParaRPr lang="en-US" sz="1200">
              <a:latin typeface="Garamond" charset="0"/>
            </a:endParaRPr>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41" name="Rectangle 2"/>
          <p:cNvSpPr>
            <a:spLocks noGrp="1" noChangeArrowheads="1"/>
          </p:cNvSpPr>
          <p:nvPr>
            <p:ph type="title"/>
          </p:nvPr>
        </p:nvSpPr>
        <p:spPr/>
        <p:txBody>
          <a:bodyPr/>
          <a:lstStyle/>
          <a:p>
            <a:r>
              <a:rPr lang="en-US">
                <a:latin typeface="Garamond" charset="0"/>
                <a:ea typeface="宋体" charset="0"/>
              </a:rPr>
              <a:t>Middleware and Component Models</a:t>
            </a:r>
          </a:p>
        </p:txBody>
      </p:sp>
      <p:sp>
        <p:nvSpPr>
          <p:cNvPr id="1597442" name="Rectangle 3"/>
          <p:cNvSpPr>
            <a:spLocks noGrp="1" noChangeArrowheads="1"/>
          </p:cNvSpPr>
          <p:nvPr>
            <p:ph idx="1"/>
          </p:nvPr>
        </p:nvSpPr>
        <p:spPr>
          <a:xfrm>
            <a:off x="457200" y="1752600"/>
            <a:ext cx="8229600" cy="4191000"/>
          </a:xfrm>
        </p:spPr>
        <p:txBody>
          <a:bodyPr/>
          <a:lstStyle/>
          <a:p>
            <a:r>
              <a:rPr lang="en-US" sz="2400">
                <a:latin typeface="Arial" charset="0"/>
                <a:ea typeface="宋体" charset="0"/>
              </a:rPr>
              <a:t>This may all sound similar to various kinds of middleware/component frameworks</a:t>
            </a:r>
          </a:p>
          <a:p>
            <a:pPr lvl="1"/>
            <a:r>
              <a:rPr lang="en-US" sz="2000">
                <a:latin typeface="Arial" charset="0"/>
                <a:ea typeface="宋体" charset="0"/>
              </a:rPr>
              <a:t>CORBA, COM/DCOM, JavaBeans, .NET, Java Message Service (JMS), etc.</a:t>
            </a:r>
          </a:p>
          <a:p>
            <a:r>
              <a:rPr lang="en-US" sz="2400">
                <a:latin typeface="Arial" charset="0"/>
                <a:ea typeface="宋体" charset="0"/>
              </a:rPr>
              <a:t>They are closely related</a:t>
            </a:r>
          </a:p>
          <a:p>
            <a:pPr lvl="1"/>
            <a:r>
              <a:rPr lang="en-US" sz="2000">
                <a:latin typeface="Arial" charset="0"/>
                <a:ea typeface="宋体" charset="0"/>
              </a:rPr>
              <a:t>Both provide developers with services not available in the underlying OS/language</a:t>
            </a:r>
          </a:p>
          <a:p>
            <a:pPr lvl="1"/>
            <a:r>
              <a:rPr lang="en-US" sz="2000">
                <a:latin typeface="Arial" charset="0"/>
                <a:ea typeface="宋体" charset="0"/>
              </a:rPr>
              <a:t>CORBA provides well-defined interfaces, portability, remote procedure call…</a:t>
            </a:r>
          </a:p>
          <a:p>
            <a:pPr lvl="1"/>
            <a:r>
              <a:rPr lang="en-US" sz="2000">
                <a:latin typeface="Arial" charset="0"/>
                <a:ea typeface="宋体" charset="0"/>
              </a:rPr>
              <a:t>JavaBeans provides a standardized packaging framework (the bean) with new kinds of introspection and binding</a:t>
            </a:r>
          </a:p>
        </p:txBody>
      </p:sp>
      <p:sp>
        <p:nvSpPr>
          <p:cNvPr id="159744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7AD08BC-935E-9C49-91B1-31DFA9B6676A}" type="slidenum">
              <a:rPr lang="en-US" sz="1200">
                <a:latin typeface="Garamond" charset="0"/>
              </a:rPr>
              <a:pPr eaLnBrk="1" hangingPunct="1"/>
              <a:t>805</a:t>
            </a:fld>
            <a:endParaRPr lang="en-US" sz="1200">
              <a:latin typeface="Garamond" charset="0"/>
            </a:endParaRPr>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65" name="Rectangle 2"/>
          <p:cNvSpPr>
            <a:spLocks noGrp="1" noChangeArrowheads="1"/>
          </p:cNvSpPr>
          <p:nvPr>
            <p:ph type="title"/>
          </p:nvPr>
        </p:nvSpPr>
        <p:spPr/>
        <p:txBody>
          <a:bodyPr/>
          <a:lstStyle/>
          <a:p>
            <a:r>
              <a:rPr lang="en-US" dirty="0">
                <a:latin typeface="Garamond" charset="0"/>
                <a:ea typeface="宋体" charset="0"/>
              </a:rPr>
              <a:t>Middleware and Component Models (</a:t>
            </a:r>
            <a:r>
              <a:rPr lang="en-US" dirty="0" err="1">
                <a:latin typeface="Garamond" charset="0"/>
                <a:ea typeface="宋体" charset="0"/>
              </a:rPr>
              <a:t>cont</a:t>
            </a:r>
            <a:r>
              <a:rPr lang="en-GB" dirty="0">
                <a:latin typeface="Arial" charset="0"/>
                <a:ea typeface="宋体" charset="0"/>
              </a:rPr>
              <a:t>’</a:t>
            </a:r>
            <a:r>
              <a:rPr lang="en-US" altLang="ja-JP" dirty="0">
                <a:latin typeface="Garamond" charset="0"/>
                <a:ea typeface="宋体" charset="0"/>
              </a:rPr>
              <a:t>d)</a:t>
            </a:r>
            <a:endParaRPr lang="en-US" dirty="0">
              <a:latin typeface="Garamond" charset="0"/>
              <a:ea typeface="宋体" charset="0"/>
            </a:endParaRPr>
          </a:p>
        </p:txBody>
      </p:sp>
      <p:sp>
        <p:nvSpPr>
          <p:cNvPr id="1598466" name="Rectangle 3"/>
          <p:cNvSpPr>
            <a:spLocks noGrp="1" noChangeArrowheads="1"/>
          </p:cNvSpPr>
          <p:nvPr>
            <p:ph idx="1"/>
          </p:nvPr>
        </p:nvSpPr>
        <p:spPr/>
        <p:txBody>
          <a:bodyPr/>
          <a:lstStyle/>
          <a:p>
            <a:pPr>
              <a:lnSpc>
                <a:spcPct val="90000"/>
              </a:lnSpc>
            </a:pPr>
            <a:r>
              <a:rPr lang="en-US">
                <a:latin typeface="Arial" charset="0"/>
                <a:ea typeface="宋体" charset="0"/>
              </a:rPr>
              <a:t>Indeed, architecture implementation frameworks </a:t>
            </a:r>
            <a:r>
              <a:rPr lang="en-US" i="1">
                <a:latin typeface="Arial" charset="0"/>
                <a:ea typeface="宋体" charset="0"/>
              </a:rPr>
              <a:t>are</a:t>
            </a:r>
            <a:r>
              <a:rPr lang="en-US">
                <a:latin typeface="Arial" charset="0"/>
                <a:ea typeface="宋体" charset="0"/>
              </a:rPr>
              <a:t> forms of middleware</a:t>
            </a:r>
          </a:p>
          <a:p>
            <a:pPr lvl="1">
              <a:lnSpc>
                <a:spcPct val="90000"/>
              </a:lnSpc>
            </a:pPr>
            <a:r>
              <a:rPr lang="en-US">
                <a:latin typeface="Arial" charset="0"/>
                <a:ea typeface="宋体" charset="0"/>
              </a:rPr>
              <a:t>There</a:t>
            </a:r>
            <a:r>
              <a:rPr lang="ja-JP" altLang="en-US">
                <a:latin typeface="Arial" charset="0"/>
                <a:ea typeface="宋体" charset="0"/>
              </a:rPr>
              <a:t>’</a:t>
            </a:r>
            <a:r>
              <a:rPr lang="en-US" altLang="ja-JP">
                <a:latin typeface="Arial" charset="0"/>
                <a:ea typeface="宋体" charset="0"/>
              </a:rPr>
              <a:t>s a subtle difference in how they emerge and develop</a:t>
            </a:r>
          </a:p>
          <a:p>
            <a:pPr lvl="1">
              <a:lnSpc>
                <a:spcPct val="90000"/>
              </a:lnSpc>
            </a:pPr>
            <a:r>
              <a:rPr lang="en-US">
                <a:latin typeface="Arial" charset="0"/>
                <a:ea typeface="宋体" charset="0"/>
              </a:rPr>
              <a:t>Middleware generally evolves based on a set of </a:t>
            </a:r>
            <a:r>
              <a:rPr lang="en-US" i="1">
                <a:latin typeface="Arial" charset="0"/>
                <a:ea typeface="宋体" charset="0"/>
              </a:rPr>
              <a:t>services</a:t>
            </a:r>
            <a:r>
              <a:rPr lang="en-US">
                <a:latin typeface="Arial" charset="0"/>
                <a:ea typeface="宋体" charset="0"/>
              </a:rPr>
              <a:t> that the developers want to have available</a:t>
            </a:r>
          </a:p>
          <a:p>
            <a:pPr lvl="2">
              <a:lnSpc>
                <a:spcPct val="90000"/>
              </a:lnSpc>
            </a:pPr>
            <a:r>
              <a:rPr lang="en-US">
                <a:latin typeface="Arial" charset="0"/>
                <a:ea typeface="宋体" charset="0"/>
              </a:rPr>
              <a:t>E.g., CORBA: Support for language heterogeneity, network transparency, portability</a:t>
            </a:r>
          </a:p>
          <a:p>
            <a:pPr lvl="1">
              <a:lnSpc>
                <a:spcPct val="90000"/>
              </a:lnSpc>
            </a:pPr>
            <a:r>
              <a:rPr lang="en-US">
                <a:latin typeface="Arial" charset="0"/>
                <a:ea typeface="宋体" charset="0"/>
              </a:rPr>
              <a:t>Frameworks generally evolve based on a particular </a:t>
            </a:r>
            <a:r>
              <a:rPr lang="en-US" i="1">
                <a:latin typeface="Arial" charset="0"/>
                <a:ea typeface="宋体" charset="0"/>
              </a:rPr>
              <a:t>architectural style</a:t>
            </a:r>
            <a:r>
              <a:rPr lang="en-US">
                <a:latin typeface="Arial" charset="0"/>
                <a:ea typeface="宋体" charset="0"/>
              </a:rPr>
              <a:t> that developers want to use</a:t>
            </a:r>
          </a:p>
          <a:p>
            <a:pPr>
              <a:lnSpc>
                <a:spcPct val="90000"/>
              </a:lnSpc>
            </a:pPr>
            <a:r>
              <a:rPr lang="en-US">
                <a:latin typeface="Arial" charset="0"/>
                <a:ea typeface="宋体" charset="0"/>
              </a:rPr>
              <a:t>Why is this important?</a:t>
            </a:r>
          </a:p>
        </p:txBody>
      </p:sp>
      <p:sp>
        <p:nvSpPr>
          <p:cNvPr id="159846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E440BE4-9AAA-2C44-8853-2A6544142820}" type="slidenum">
              <a:rPr lang="en-US" sz="1200">
                <a:latin typeface="Garamond" charset="0"/>
              </a:rPr>
              <a:pPr eaLnBrk="1" hangingPunct="1"/>
              <a:t>806</a:t>
            </a:fld>
            <a:endParaRPr lang="en-US" sz="1200">
              <a:latin typeface="Garamond" charset="0"/>
            </a:endParaRP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89" name="Rectangle 2"/>
          <p:cNvSpPr>
            <a:spLocks noGrp="1" noChangeArrowheads="1"/>
          </p:cNvSpPr>
          <p:nvPr>
            <p:ph type="title"/>
          </p:nvPr>
        </p:nvSpPr>
        <p:spPr/>
        <p:txBody>
          <a:bodyPr/>
          <a:lstStyle/>
          <a:p>
            <a:r>
              <a:rPr lang="en-US" dirty="0">
                <a:latin typeface="Garamond" charset="0"/>
                <a:ea typeface="宋体" charset="0"/>
              </a:rPr>
              <a:t>Middleware and Component Models (</a:t>
            </a:r>
            <a:r>
              <a:rPr lang="en-US" dirty="0" err="1">
                <a:latin typeface="Garamond" charset="0"/>
                <a:ea typeface="宋体" charset="0"/>
              </a:rPr>
              <a:t>cont</a:t>
            </a:r>
            <a:r>
              <a:rPr lang="en-GB" dirty="0">
                <a:latin typeface="Arial" charset="0"/>
                <a:ea typeface="宋体" charset="0"/>
              </a:rPr>
              <a:t>’</a:t>
            </a:r>
            <a:r>
              <a:rPr lang="en-US" altLang="ja-JP" dirty="0">
                <a:latin typeface="Garamond" charset="0"/>
                <a:ea typeface="宋体" charset="0"/>
              </a:rPr>
              <a:t>d)</a:t>
            </a:r>
            <a:endParaRPr lang="en-US" dirty="0">
              <a:latin typeface="Garamond" charset="0"/>
              <a:ea typeface="宋体" charset="0"/>
            </a:endParaRPr>
          </a:p>
        </p:txBody>
      </p:sp>
      <p:sp>
        <p:nvSpPr>
          <p:cNvPr id="1599490" name="Rectangle 3"/>
          <p:cNvSpPr>
            <a:spLocks noGrp="1" noChangeArrowheads="1"/>
          </p:cNvSpPr>
          <p:nvPr>
            <p:ph idx="1"/>
          </p:nvPr>
        </p:nvSpPr>
        <p:spPr/>
        <p:txBody>
          <a:bodyPr/>
          <a:lstStyle/>
          <a:p>
            <a:r>
              <a:rPr lang="en-US" sz="2000">
                <a:latin typeface="Arial" charset="0"/>
                <a:ea typeface="宋体" charset="0"/>
              </a:rPr>
              <a:t>By focusing on </a:t>
            </a:r>
            <a:r>
              <a:rPr lang="en-US" sz="2000" i="1">
                <a:latin typeface="Arial" charset="0"/>
                <a:ea typeface="宋体" charset="0"/>
              </a:rPr>
              <a:t>services</a:t>
            </a:r>
            <a:r>
              <a:rPr lang="en-US" sz="2000">
                <a:latin typeface="Arial" charset="0"/>
                <a:ea typeface="宋体" charset="0"/>
              </a:rPr>
              <a:t>, middleware developers often make other decisions that substantially impact architecture</a:t>
            </a:r>
          </a:p>
          <a:p>
            <a:r>
              <a:rPr lang="en-US" sz="2000">
                <a:latin typeface="Arial" charset="0"/>
                <a:ea typeface="宋体" charset="0"/>
              </a:rPr>
              <a:t>E.g., in supporting network transparency and language heterogeneity, CORBA uses RPC</a:t>
            </a:r>
          </a:p>
          <a:p>
            <a:pPr lvl="1"/>
            <a:r>
              <a:rPr lang="en-US" sz="2000">
                <a:latin typeface="Arial" charset="0"/>
                <a:ea typeface="宋体" charset="0"/>
              </a:rPr>
              <a:t>But is RPC necessary for these services or is it just an enabling technique?</a:t>
            </a:r>
          </a:p>
          <a:p>
            <a:r>
              <a:rPr lang="en-US" sz="2000">
                <a:latin typeface="Arial" charset="0"/>
                <a:ea typeface="宋体" charset="0"/>
              </a:rPr>
              <a:t>In a very real way, middleware induces an architectural style</a:t>
            </a:r>
          </a:p>
          <a:p>
            <a:pPr lvl="1"/>
            <a:r>
              <a:rPr lang="en-US" sz="2000">
                <a:latin typeface="Arial" charset="0"/>
                <a:ea typeface="宋体" charset="0"/>
              </a:rPr>
              <a:t>CORBA induces the </a:t>
            </a:r>
            <a:r>
              <a:rPr lang="ja-JP" altLang="en-US" sz="2000">
                <a:latin typeface="Arial" charset="0"/>
                <a:ea typeface="宋体" charset="0"/>
              </a:rPr>
              <a:t>‘</a:t>
            </a:r>
            <a:r>
              <a:rPr lang="en-US" altLang="ja-JP" sz="2000">
                <a:latin typeface="Arial" charset="0"/>
                <a:ea typeface="宋体" charset="0"/>
              </a:rPr>
              <a:t>distributed objects</a:t>
            </a:r>
            <a:r>
              <a:rPr lang="ja-JP" altLang="en-US" sz="2000">
                <a:latin typeface="Arial" charset="0"/>
                <a:ea typeface="宋体" charset="0"/>
              </a:rPr>
              <a:t>’</a:t>
            </a:r>
            <a:r>
              <a:rPr lang="en-US" altLang="ja-JP" sz="2000">
                <a:latin typeface="Arial" charset="0"/>
                <a:ea typeface="宋体" charset="0"/>
              </a:rPr>
              <a:t> style</a:t>
            </a:r>
          </a:p>
          <a:p>
            <a:pPr lvl="1"/>
            <a:r>
              <a:rPr lang="en-US" sz="2000">
                <a:latin typeface="Arial" charset="0"/>
                <a:ea typeface="宋体" charset="0"/>
              </a:rPr>
              <a:t>JMS induces a distributed implicit invocation style</a:t>
            </a:r>
          </a:p>
          <a:p>
            <a:r>
              <a:rPr lang="en-US" sz="2000">
                <a:latin typeface="Arial" charset="0"/>
                <a:ea typeface="宋体" charset="0"/>
              </a:rPr>
              <a:t>Understanding these implications is essential for not having major problems when the tail wags the dog!</a:t>
            </a:r>
          </a:p>
        </p:txBody>
      </p:sp>
      <p:sp>
        <p:nvSpPr>
          <p:cNvPr id="159949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32FC845-F025-9E41-A95F-3555EB17D7BF}" type="slidenum">
              <a:rPr lang="en-US" sz="1200">
                <a:latin typeface="Garamond" charset="0"/>
              </a:rPr>
              <a:pPr eaLnBrk="1" hangingPunct="1"/>
              <a:t>807</a:t>
            </a:fld>
            <a:endParaRPr lang="en-US" sz="1200">
              <a:latin typeface="Garamond" charset="0"/>
            </a:endParaRPr>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561" name="Rectangle 4"/>
          <p:cNvSpPr>
            <a:spLocks noGrp="1" noChangeArrowheads="1"/>
          </p:cNvSpPr>
          <p:nvPr>
            <p:ph type="title"/>
          </p:nvPr>
        </p:nvSpPr>
        <p:spPr/>
        <p:txBody>
          <a:bodyPr/>
          <a:lstStyle/>
          <a:p>
            <a:r>
              <a:rPr lang="en-US">
                <a:latin typeface="Garamond" charset="0"/>
                <a:ea typeface="宋体" charset="0"/>
              </a:rPr>
              <a:t>Building a New Framework</a:t>
            </a:r>
          </a:p>
        </p:txBody>
      </p:sp>
      <p:sp>
        <p:nvSpPr>
          <p:cNvPr id="1602562" name="Rectangle 5"/>
          <p:cNvSpPr>
            <a:spLocks noGrp="1" noChangeArrowheads="1"/>
          </p:cNvSpPr>
          <p:nvPr>
            <p:ph idx="1"/>
          </p:nvPr>
        </p:nvSpPr>
        <p:spPr/>
        <p:txBody>
          <a:bodyPr/>
          <a:lstStyle/>
          <a:p>
            <a:r>
              <a:rPr lang="en-US" sz="2100">
                <a:latin typeface="Arial" charset="0"/>
                <a:ea typeface="宋体" charset="0"/>
              </a:rPr>
              <a:t>Occasionally, you need a new framework</a:t>
            </a:r>
          </a:p>
          <a:p>
            <a:pPr lvl="1"/>
            <a:r>
              <a:rPr lang="en-US" sz="2100">
                <a:latin typeface="Arial" charset="0"/>
                <a:ea typeface="宋体" charset="0"/>
              </a:rPr>
              <a:t>The architectural style in use is novel</a:t>
            </a:r>
          </a:p>
          <a:p>
            <a:pPr lvl="1"/>
            <a:r>
              <a:rPr lang="en-US" sz="2100">
                <a:latin typeface="Arial" charset="0"/>
                <a:ea typeface="宋体" charset="0"/>
              </a:rPr>
              <a:t>The architectural style is not novel but it is being implemented on a platform for which no framework exists</a:t>
            </a:r>
          </a:p>
          <a:p>
            <a:pPr lvl="1"/>
            <a:r>
              <a:rPr lang="en-US" sz="2100">
                <a:latin typeface="Arial" charset="0"/>
                <a:ea typeface="宋体" charset="0"/>
              </a:rPr>
              <a:t>The architectural style is not novel and frameworks exist for the target platform, but the existing frameworks are inadequate</a:t>
            </a:r>
          </a:p>
          <a:p>
            <a:r>
              <a:rPr lang="en-US" sz="2100">
                <a:latin typeface="Arial" charset="0"/>
                <a:ea typeface="宋体" charset="0"/>
              </a:rPr>
              <a:t>Good framework development is extremely difficult</a:t>
            </a:r>
          </a:p>
          <a:p>
            <a:pPr lvl="1"/>
            <a:r>
              <a:rPr lang="en-US" sz="2100">
                <a:latin typeface="Arial" charset="0"/>
                <a:ea typeface="宋体" charset="0"/>
              </a:rPr>
              <a:t>Frameworks pervade nearly every aspect of your system</a:t>
            </a:r>
          </a:p>
          <a:p>
            <a:pPr lvl="1"/>
            <a:r>
              <a:rPr lang="en-US" sz="2100">
                <a:latin typeface="Arial" charset="0"/>
                <a:ea typeface="宋体" charset="0"/>
              </a:rPr>
              <a:t>Making changes to frameworks often means changing the entire system</a:t>
            </a:r>
          </a:p>
          <a:p>
            <a:pPr lvl="1"/>
            <a:r>
              <a:rPr lang="en-US" sz="2100">
                <a:latin typeface="Arial" charset="0"/>
                <a:ea typeface="宋体" charset="0"/>
              </a:rPr>
              <a:t>A task for experienced developers/architects</a:t>
            </a:r>
          </a:p>
        </p:txBody>
      </p:sp>
      <p:sp>
        <p:nvSpPr>
          <p:cNvPr id="160256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2963C06-1C56-284B-9EFB-95C4E66CF374}" type="slidenum">
              <a:rPr lang="en-US" sz="1200">
                <a:latin typeface="Garamond" charset="0"/>
              </a:rPr>
              <a:pPr eaLnBrk="1" hangingPunct="1"/>
              <a:t>808</a:t>
            </a:fld>
            <a:endParaRPr lang="en-US" sz="1200">
              <a:latin typeface="Garamond" charset="0"/>
            </a:endParaRPr>
          </a:p>
        </p:txBody>
      </p:sp>
    </p:spTree>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5" name="Rectangle 2"/>
          <p:cNvSpPr>
            <a:spLocks noGrp="1" noChangeArrowheads="1"/>
          </p:cNvSpPr>
          <p:nvPr>
            <p:ph type="title"/>
          </p:nvPr>
        </p:nvSpPr>
        <p:spPr/>
        <p:txBody>
          <a:bodyPr/>
          <a:lstStyle/>
          <a:p>
            <a:r>
              <a:rPr lang="en-US">
                <a:latin typeface="Garamond" charset="0"/>
                <a:ea typeface="宋体" charset="0"/>
              </a:rPr>
              <a:t>New Framework Guidelines</a:t>
            </a:r>
          </a:p>
        </p:txBody>
      </p:sp>
      <p:sp>
        <p:nvSpPr>
          <p:cNvPr id="1603586" name="Rectangle 3"/>
          <p:cNvSpPr>
            <a:spLocks noGrp="1" noChangeArrowheads="1"/>
          </p:cNvSpPr>
          <p:nvPr>
            <p:ph idx="1"/>
          </p:nvPr>
        </p:nvSpPr>
        <p:spPr/>
        <p:txBody>
          <a:bodyPr/>
          <a:lstStyle/>
          <a:p>
            <a:r>
              <a:rPr lang="en-US">
                <a:latin typeface="Arial" charset="0"/>
                <a:ea typeface="宋体" charset="0"/>
              </a:rPr>
              <a:t>Understand the target style first</a:t>
            </a:r>
          </a:p>
          <a:p>
            <a:pPr lvl="1"/>
            <a:r>
              <a:rPr lang="en-US">
                <a:latin typeface="Arial" charset="0"/>
                <a:ea typeface="宋体" charset="0"/>
              </a:rPr>
              <a:t>Enumerate all the rules and constraints in concrete terms</a:t>
            </a:r>
          </a:p>
          <a:p>
            <a:pPr lvl="1"/>
            <a:r>
              <a:rPr lang="en-US">
                <a:latin typeface="Arial" charset="0"/>
                <a:ea typeface="宋体" charset="0"/>
              </a:rPr>
              <a:t>Provide example design patterns and corner cases</a:t>
            </a:r>
          </a:p>
          <a:p>
            <a:r>
              <a:rPr lang="en-US">
                <a:latin typeface="Arial" charset="0"/>
                <a:ea typeface="宋体" charset="0"/>
              </a:rPr>
              <a:t>Limit the framework to the rules and constraints of the style</a:t>
            </a:r>
          </a:p>
          <a:p>
            <a:pPr lvl="1"/>
            <a:r>
              <a:rPr lang="en-US">
                <a:latin typeface="Arial" charset="0"/>
                <a:ea typeface="宋体" charset="0"/>
              </a:rPr>
              <a:t>Do not let a particular target application</a:t>
            </a:r>
            <a:r>
              <a:rPr lang="ja-JP" altLang="en-US">
                <a:latin typeface="Arial" charset="0"/>
                <a:ea typeface="宋体" charset="0"/>
              </a:rPr>
              <a:t>’</a:t>
            </a:r>
            <a:r>
              <a:rPr lang="en-US" altLang="ja-JP">
                <a:latin typeface="Arial" charset="0"/>
                <a:ea typeface="宋体" charset="0"/>
              </a:rPr>
              <a:t>s needs creep into the framework</a:t>
            </a:r>
          </a:p>
          <a:p>
            <a:pPr lvl="1"/>
            <a:r>
              <a:rPr lang="ja-JP" altLang="en-US">
                <a:latin typeface="Arial" charset="0"/>
                <a:ea typeface="宋体" charset="0"/>
              </a:rPr>
              <a:t>“</a:t>
            </a:r>
            <a:r>
              <a:rPr lang="en-US" altLang="ja-JP">
                <a:latin typeface="Arial" charset="0"/>
                <a:ea typeface="宋体" charset="0"/>
              </a:rPr>
              <a:t>Rule of three</a:t>
            </a:r>
            <a:r>
              <a:rPr lang="ja-JP" altLang="en-US">
                <a:latin typeface="Arial" charset="0"/>
                <a:ea typeface="宋体" charset="0"/>
              </a:rPr>
              <a:t>”</a:t>
            </a:r>
            <a:r>
              <a:rPr lang="en-US" altLang="ja-JP">
                <a:latin typeface="Arial" charset="0"/>
                <a:ea typeface="宋体" charset="0"/>
              </a:rPr>
              <a:t> for applications</a:t>
            </a:r>
            <a:endParaRPr lang="en-US">
              <a:latin typeface="Arial" charset="0"/>
              <a:ea typeface="宋体" charset="0"/>
            </a:endParaRPr>
          </a:p>
        </p:txBody>
      </p:sp>
      <p:sp>
        <p:nvSpPr>
          <p:cNvPr id="160358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25E2B8F-EB3C-2340-BD7B-BC669528BCE4}" type="slidenum">
              <a:rPr lang="en-US" sz="1200">
                <a:latin typeface="Garamond" charset="0"/>
              </a:rPr>
              <a:pPr eaLnBrk="1" hangingPunct="1"/>
              <a:t>809</a:t>
            </a:fld>
            <a:endParaRPr lang="en-US" sz="1200">
              <a:latin typeface="Garamond"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p:txBody>
          <a:bodyPr/>
          <a:lstStyle/>
          <a:p>
            <a:pPr algn="ctr" eaLnBrk="1" hangingPunct="1"/>
            <a:r>
              <a:rPr lang="en-US" altLang="zh-CN">
                <a:latin typeface="Garamond" charset="0"/>
                <a:ea typeface="宋体" charset="0"/>
              </a:rPr>
              <a:t>Software Architecture Definition</a:t>
            </a:r>
          </a:p>
        </p:txBody>
      </p:sp>
      <p:sp>
        <p:nvSpPr>
          <p:cNvPr id="183298" name="Rectangle 3"/>
          <p:cNvSpPr>
            <a:spLocks noGrp="1" noChangeArrowheads="1"/>
          </p:cNvSpPr>
          <p:nvPr>
            <p:ph idx="1"/>
          </p:nvPr>
        </p:nvSpPr>
        <p:spPr/>
        <p:txBody>
          <a:bodyPr/>
          <a:lstStyle/>
          <a:p>
            <a:pPr eaLnBrk="1" hangingPunct="1">
              <a:lnSpc>
                <a:spcPct val="90000"/>
              </a:lnSpc>
            </a:pPr>
            <a:r>
              <a:rPr lang="en-US" altLang="zh-CN">
                <a:latin typeface="Arial" charset="0"/>
                <a:ea typeface="宋体" charset="0"/>
              </a:rPr>
              <a:t>The software architecture of a system is the structure or structures of the system, which comprise software components, the externally visible properties of those components, and the relationships among them.</a:t>
            </a:r>
          </a:p>
          <a:p>
            <a:pPr eaLnBrk="1" hangingPunct="1">
              <a:lnSpc>
                <a:spcPct val="90000"/>
              </a:lnSpc>
            </a:pPr>
            <a:r>
              <a:rPr lang="en-US" altLang="zh-CN">
                <a:latin typeface="Arial" charset="0"/>
                <a:ea typeface="宋体" charset="0"/>
              </a:rPr>
              <a:t>Len Bass, Paul Clements, and Rick Kazman. Software Architecture in Practice. SEI Series in Software Engineering. Addison-Wesley, Reading, Massachusetts, 1998. </a:t>
            </a:r>
          </a:p>
        </p:txBody>
      </p:sp>
      <p:sp>
        <p:nvSpPr>
          <p:cNvPr id="18329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AE5661B-8305-6042-864E-EF210BCC77B1}" type="slidenum">
              <a:rPr lang="en-US" altLang="zh-CN" sz="1200">
                <a:latin typeface="Garamond" charset="0"/>
              </a:rPr>
              <a:pPr eaLnBrk="1" hangingPunct="1"/>
              <a:t>81</a:t>
            </a:fld>
            <a:endParaRPr lang="en-US" altLang="zh-CN" sz="1200">
              <a:latin typeface="Garamond" charset="0"/>
            </a:endParaRPr>
          </a:p>
        </p:txBody>
      </p:sp>
    </p:spTree>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4609" name="Rectangle 2"/>
          <p:cNvSpPr>
            <a:spLocks noGrp="1" noChangeArrowheads="1"/>
          </p:cNvSpPr>
          <p:nvPr>
            <p:ph type="title"/>
          </p:nvPr>
        </p:nvSpPr>
        <p:spPr/>
        <p:txBody>
          <a:bodyPr/>
          <a:lstStyle/>
          <a:p>
            <a:r>
              <a:rPr lang="en-US">
                <a:latin typeface="Garamond" charset="0"/>
                <a:ea typeface="宋体" charset="0"/>
              </a:rPr>
              <a:t>New Framework Guidelines (cont</a:t>
            </a:r>
            <a:r>
              <a:rPr lang="en-GB">
                <a:latin typeface="Arial" charset="0"/>
                <a:ea typeface="宋体" charset="0"/>
              </a:rPr>
              <a:t>’</a:t>
            </a:r>
            <a:r>
              <a:rPr lang="en-US" altLang="ja-JP">
                <a:latin typeface="Garamond" charset="0"/>
                <a:ea typeface="宋体" charset="0"/>
              </a:rPr>
              <a:t>d)</a:t>
            </a:r>
            <a:endParaRPr lang="en-US">
              <a:latin typeface="Garamond" charset="0"/>
              <a:ea typeface="宋体" charset="0"/>
            </a:endParaRPr>
          </a:p>
        </p:txBody>
      </p:sp>
      <p:sp>
        <p:nvSpPr>
          <p:cNvPr id="1604610" name="Rectangle 3"/>
          <p:cNvSpPr>
            <a:spLocks noGrp="1" noChangeArrowheads="1"/>
          </p:cNvSpPr>
          <p:nvPr>
            <p:ph idx="1"/>
          </p:nvPr>
        </p:nvSpPr>
        <p:spPr/>
        <p:txBody>
          <a:bodyPr/>
          <a:lstStyle/>
          <a:p>
            <a:r>
              <a:rPr lang="en-US">
                <a:latin typeface="Arial" charset="0"/>
                <a:ea typeface="宋体" charset="0"/>
              </a:rPr>
              <a:t>Choose the framework scope</a:t>
            </a:r>
          </a:p>
          <a:p>
            <a:pPr lvl="1"/>
            <a:r>
              <a:rPr lang="en-US">
                <a:latin typeface="Arial" charset="0"/>
                <a:ea typeface="宋体" charset="0"/>
              </a:rPr>
              <a:t>A framework does not necessarily have to implement all possible stylistic advantages (e.g., dynamism or distribution)</a:t>
            </a:r>
          </a:p>
          <a:p>
            <a:r>
              <a:rPr lang="en-US">
                <a:latin typeface="Arial" charset="0"/>
                <a:ea typeface="宋体" charset="0"/>
              </a:rPr>
              <a:t>Avoid over-engineering</a:t>
            </a:r>
          </a:p>
          <a:p>
            <a:pPr lvl="1"/>
            <a:r>
              <a:rPr lang="en-US">
                <a:latin typeface="Arial" charset="0"/>
                <a:ea typeface="宋体" charset="0"/>
              </a:rPr>
              <a:t>Don</a:t>
            </a:r>
            <a:r>
              <a:rPr lang="ja-JP" altLang="en-US">
                <a:latin typeface="Arial" charset="0"/>
                <a:ea typeface="宋体" charset="0"/>
              </a:rPr>
              <a:t>’</a:t>
            </a:r>
            <a:r>
              <a:rPr lang="en-US" altLang="ja-JP">
                <a:latin typeface="Arial" charset="0"/>
                <a:ea typeface="宋体" charset="0"/>
              </a:rPr>
              <a:t>t add capabilities simply because they are clever or </a:t>
            </a:r>
            <a:r>
              <a:rPr lang="ja-JP" altLang="en-US">
                <a:latin typeface="Arial" charset="0"/>
                <a:ea typeface="宋体" charset="0"/>
              </a:rPr>
              <a:t>“</a:t>
            </a:r>
            <a:r>
              <a:rPr lang="en-US" altLang="ja-JP">
                <a:latin typeface="Arial" charset="0"/>
                <a:ea typeface="宋体" charset="0"/>
              </a:rPr>
              <a:t>cool</a:t>
            </a:r>
            <a:r>
              <a:rPr lang="ja-JP" altLang="en-US">
                <a:latin typeface="Arial" charset="0"/>
                <a:ea typeface="宋体" charset="0"/>
              </a:rPr>
              <a:t>”</a:t>
            </a:r>
            <a:r>
              <a:rPr lang="en-US" altLang="ja-JP">
                <a:latin typeface="Arial" charset="0"/>
                <a:ea typeface="宋体" charset="0"/>
              </a:rPr>
              <a:t>, especially if known target applications won</a:t>
            </a:r>
            <a:r>
              <a:rPr lang="ja-JP" altLang="en-US">
                <a:latin typeface="Arial" charset="0"/>
                <a:ea typeface="宋体" charset="0"/>
              </a:rPr>
              <a:t>’</a:t>
            </a:r>
            <a:r>
              <a:rPr lang="en-US" altLang="ja-JP">
                <a:latin typeface="Arial" charset="0"/>
                <a:ea typeface="宋体" charset="0"/>
              </a:rPr>
              <a:t>t use them</a:t>
            </a:r>
          </a:p>
          <a:p>
            <a:pPr lvl="1"/>
            <a:r>
              <a:rPr lang="en-US">
                <a:latin typeface="Arial" charset="0"/>
                <a:ea typeface="宋体" charset="0"/>
              </a:rPr>
              <a:t>These often add complexity and reduce performance</a:t>
            </a:r>
          </a:p>
        </p:txBody>
      </p:sp>
      <p:sp>
        <p:nvSpPr>
          <p:cNvPr id="160461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53E98FF-BB94-9942-8468-37337E0C570D}" type="slidenum">
              <a:rPr lang="en-US" sz="1200">
                <a:latin typeface="Garamond" charset="0"/>
              </a:rPr>
              <a:pPr eaLnBrk="1" hangingPunct="1"/>
              <a:t>810</a:t>
            </a:fld>
            <a:endParaRPr lang="en-US" sz="1200">
              <a:latin typeface="Garamond" charset="0"/>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3" name="Rectangle 2"/>
          <p:cNvSpPr>
            <a:spLocks noGrp="1" noChangeArrowheads="1"/>
          </p:cNvSpPr>
          <p:nvPr>
            <p:ph type="title"/>
          </p:nvPr>
        </p:nvSpPr>
        <p:spPr/>
        <p:txBody>
          <a:bodyPr/>
          <a:lstStyle/>
          <a:p>
            <a:r>
              <a:rPr lang="en-US">
                <a:latin typeface="Garamond" charset="0"/>
                <a:ea typeface="宋体" charset="0"/>
              </a:rPr>
              <a:t>New Framework Guidelines (cont</a:t>
            </a:r>
            <a:r>
              <a:rPr lang="ja-JP" altLang="en-US">
                <a:latin typeface="Arial" charset="0"/>
                <a:ea typeface="宋体" charset="0"/>
              </a:rPr>
              <a:t>’</a:t>
            </a:r>
            <a:r>
              <a:rPr lang="en-US" altLang="ja-JP">
                <a:latin typeface="Garamond" charset="0"/>
                <a:ea typeface="宋体" charset="0"/>
              </a:rPr>
              <a:t>d)</a:t>
            </a:r>
            <a:endParaRPr lang="en-US">
              <a:latin typeface="Garamond" charset="0"/>
              <a:ea typeface="宋体" charset="0"/>
            </a:endParaRPr>
          </a:p>
        </p:txBody>
      </p:sp>
      <p:sp>
        <p:nvSpPr>
          <p:cNvPr id="1605634" name="Rectangle 3"/>
          <p:cNvSpPr>
            <a:spLocks noGrp="1" noChangeArrowheads="1"/>
          </p:cNvSpPr>
          <p:nvPr>
            <p:ph idx="1"/>
          </p:nvPr>
        </p:nvSpPr>
        <p:spPr>
          <a:xfrm>
            <a:off x="457200" y="1905000"/>
            <a:ext cx="8229600" cy="4800600"/>
          </a:xfrm>
        </p:spPr>
        <p:txBody>
          <a:bodyPr/>
          <a:lstStyle/>
          <a:p>
            <a:pPr>
              <a:lnSpc>
                <a:spcPct val="90000"/>
              </a:lnSpc>
            </a:pPr>
            <a:r>
              <a:rPr lang="en-US" sz="2300">
                <a:latin typeface="Arial" charset="0"/>
                <a:ea typeface="宋体" charset="0"/>
              </a:rPr>
              <a:t>Limit overhead for application developers</a:t>
            </a:r>
          </a:p>
          <a:p>
            <a:pPr lvl="1">
              <a:lnSpc>
                <a:spcPct val="90000"/>
              </a:lnSpc>
            </a:pPr>
            <a:r>
              <a:rPr lang="en-US" sz="2300">
                <a:latin typeface="Arial" charset="0"/>
                <a:ea typeface="宋体" charset="0"/>
              </a:rPr>
              <a:t>Every framework induces some overhead (classes must inherit from framework base classes, communication mechanisms limited)</a:t>
            </a:r>
          </a:p>
          <a:p>
            <a:pPr lvl="1">
              <a:lnSpc>
                <a:spcPct val="90000"/>
              </a:lnSpc>
            </a:pPr>
            <a:r>
              <a:rPr lang="en-US" sz="2300">
                <a:latin typeface="Arial" charset="0"/>
                <a:ea typeface="宋体" charset="0"/>
              </a:rPr>
              <a:t>Try to put as little overhead as possible on framework users</a:t>
            </a:r>
          </a:p>
          <a:p>
            <a:pPr>
              <a:lnSpc>
                <a:spcPct val="90000"/>
              </a:lnSpc>
            </a:pPr>
            <a:r>
              <a:rPr lang="en-US" sz="2300">
                <a:latin typeface="Arial" charset="0"/>
                <a:ea typeface="宋体" charset="0"/>
              </a:rPr>
              <a:t>Develop strategies and patterns for legacy systems and components</a:t>
            </a:r>
          </a:p>
          <a:p>
            <a:pPr lvl="1">
              <a:lnSpc>
                <a:spcPct val="90000"/>
              </a:lnSpc>
            </a:pPr>
            <a:r>
              <a:rPr lang="en-US" sz="2300">
                <a:latin typeface="Arial" charset="0"/>
                <a:ea typeface="宋体" charset="0"/>
              </a:rPr>
              <a:t>Almost every large application will need to include elements that were not built to work with a target framework</a:t>
            </a:r>
          </a:p>
          <a:p>
            <a:pPr lvl="1">
              <a:lnSpc>
                <a:spcPct val="90000"/>
              </a:lnSpc>
            </a:pPr>
            <a:r>
              <a:rPr lang="en-US" sz="2300">
                <a:latin typeface="Arial" charset="0"/>
                <a:ea typeface="宋体" charset="0"/>
              </a:rPr>
              <a:t>Develop strategies for incorporating and wrapping these</a:t>
            </a:r>
          </a:p>
        </p:txBody>
      </p:sp>
      <p:sp>
        <p:nvSpPr>
          <p:cNvPr id="160563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C6B05A1F-F24D-C446-9B50-6D5651895E0A}" type="slidenum">
              <a:rPr lang="en-US" sz="1200">
                <a:latin typeface="Garamond" charset="0"/>
              </a:rPr>
              <a:pPr eaLnBrk="1" hangingPunct="1"/>
              <a:t>811</a:t>
            </a:fld>
            <a:endParaRPr lang="en-US" sz="1200">
              <a:latin typeface="Garamond" charset="0"/>
            </a:endParaRPr>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729" name="Rectangle 4"/>
          <p:cNvSpPr>
            <a:spLocks noGrp="1" noChangeArrowheads="1"/>
          </p:cNvSpPr>
          <p:nvPr>
            <p:ph type="ctrTitle"/>
          </p:nvPr>
        </p:nvSpPr>
        <p:spPr/>
        <p:txBody>
          <a:bodyPr/>
          <a:lstStyle/>
          <a:p>
            <a:r>
              <a:rPr lang="en-US" dirty="0">
                <a:latin typeface="Garamond" charset="0"/>
                <a:ea typeface="宋体" charset="0"/>
              </a:rPr>
              <a:t>Topic 25: Implementation</a:t>
            </a:r>
            <a:br>
              <a:rPr lang="en-US" dirty="0">
                <a:latin typeface="Garamond" charset="0"/>
                <a:ea typeface="宋体" charset="0"/>
              </a:rPr>
            </a:br>
            <a:r>
              <a:rPr lang="en-US" dirty="0">
                <a:latin typeface="Garamond" charset="0"/>
                <a:ea typeface="宋体" charset="0"/>
              </a:rPr>
              <a:t>Architectures (II)</a:t>
            </a:r>
          </a:p>
        </p:txBody>
      </p:sp>
      <p:sp>
        <p:nvSpPr>
          <p:cNvPr id="1609730" name="Rectangle 5"/>
          <p:cNvSpPr>
            <a:spLocks noGrp="1" noChangeArrowheads="1"/>
          </p:cNvSpPr>
          <p:nvPr>
            <p:ph type="subTitle" idx="1"/>
          </p:nvPr>
        </p:nvSpPr>
        <p:spPr/>
        <p:txBody>
          <a:bodyPr/>
          <a:lstStyle/>
          <a:p>
            <a:pPr>
              <a:buFont typeface="Wingdings" charset="0"/>
              <a:buNone/>
            </a:pPr>
            <a:r>
              <a:rPr lang="en-US">
                <a:latin typeface="Arial" charset="0"/>
                <a:ea typeface="宋体" charset="0"/>
              </a:rPr>
              <a:t> </a:t>
            </a: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801" name="Rectangle 2"/>
          <p:cNvSpPr>
            <a:spLocks noGrp="1" noChangeArrowheads="1"/>
          </p:cNvSpPr>
          <p:nvPr>
            <p:ph type="title"/>
          </p:nvPr>
        </p:nvSpPr>
        <p:spPr/>
        <p:txBody>
          <a:bodyPr/>
          <a:lstStyle/>
          <a:p>
            <a:r>
              <a:rPr lang="en-US">
                <a:latin typeface="Garamond" charset="0"/>
                <a:ea typeface="宋体" charset="0"/>
              </a:rPr>
              <a:t>Recall Pipe-and-Filter</a:t>
            </a:r>
          </a:p>
        </p:txBody>
      </p:sp>
      <p:sp>
        <p:nvSpPr>
          <p:cNvPr id="1612802" name="Rectangle 3"/>
          <p:cNvSpPr>
            <a:spLocks noGrp="1" noChangeArrowheads="1"/>
          </p:cNvSpPr>
          <p:nvPr>
            <p:ph idx="1"/>
          </p:nvPr>
        </p:nvSpPr>
        <p:spPr>
          <a:xfrm>
            <a:off x="685800" y="3276600"/>
            <a:ext cx="7772400" cy="3276600"/>
          </a:xfrm>
        </p:spPr>
        <p:txBody>
          <a:bodyPr/>
          <a:lstStyle/>
          <a:p>
            <a:r>
              <a:rPr lang="en-US">
                <a:latin typeface="Arial" charset="0"/>
                <a:ea typeface="宋体" charset="0"/>
              </a:rPr>
              <a:t>Components (</a:t>
            </a:r>
            <a:r>
              <a:rPr lang="ja-JP" altLang="en-US">
                <a:latin typeface="Arial" charset="0"/>
                <a:ea typeface="宋体" charset="0"/>
              </a:rPr>
              <a:t>‘</a:t>
            </a:r>
            <a:r>
              <a:rPr lang="en-US" altLang="ja-JP">
                <a:latin typeface="Arial" charset="0"/>
                <a:ea typeface="宋体" charset="0"/>
              </a:rPr>
              <a:t>filters</a:t>
            </a:r>
            <a:r>
              <a:rPr lang="ja-JP" altLang="en-US">
                <a:latin typeface="Arial" charset="0"/>
                <a:ea typeface="宋体" charset="0"/>
              </a:rPr>
              <a:t>’</a:t>
            </a:r>
            <a:r>
              <a:rPr lang="en-US" altLang="ja-JP">
                <a:latin typeface="Arial" charset="0"/>
                <a:ea typeface="宋体" charset="0"/>
              </a:rPr>
              <a:t>) organized linearly, communicate through character-stream </a:t>
            </a:r>
            <a:r>
              <a:rPr lang="ja-JP" altLang="en-US">
                <a:latin typeface="Arial" charset="0"/>
                <a:ea typeface="宋体" charset="0"/>
              </a:rPr>
              <a:t>‘</a:t>
            </a:r>
            <a:r>
              <a:rPr lang="en-US" altLang="ja-JP">
                <a:latin typeface="Arial" charset="0"/>
                <a:ea typeface="宋体" charset="0"/>
              </a:rPr>
              <a:t>pipes,</a:t>
            </a:r>
            <a:r>
              <a:rPr lang="ja-JP" altLang="en-US">
                <a:latin typeface="Arial" charset="0"/>
                <a:ea typeface="宋体" charset="0"/>
              </a:rPr>
              <a:t>’</a:t>
            </a:r>
            <a:r>
              <a:rPr lang="en-US" altLang="ja-JP">
                <a:latin typeface="Arial" charset="0"/>
                <a:ea typeface="宋体" charset="0"/>
              </a:rPr>
              <a:t> which are the connectors</a:t>
            </a:r>
          </a:p>
          <a:p>
            <a:r>
              <a:rPr lang="en-US">
                <a:latin typeface="Arial" charset="0"/>
                <a:ea typeface="宋体" charset="0"/>
              </a:rPr>
              <a:t>Filters may run concurrently on partial data</a:t>
            </a:r>
          </a:p>
          <a:p>
            <a:r>
              <a:rPr lang="en-US">
                <a:latin typeface="Arial" charset="0"/>
                <a:ea typeface="宋体" charset="0"/>
              </a:rPr>
              <a:t>In general, all input comes in through the left and all output exits from the right</a:t>
            </a:r>
          </a:p>
        </p:txBody>
      </p:sp>
      <p:sp>
        <p:nvSpPr>
          <p:cNvPr id="161280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11CC1DC-E15D-124B-8756-5D44F7FCC4B5}" type="slidenum">
              <a:rPr lang="en-US" sz="1200">
                <a:latin typeface="Garamond" charset="0"/>
              </a:rPr>
              <a:pPr eaLnBrk="1" hangingPunct="1"/>
              <a:t>813</a:t>
            </a:fld>
            <a:endParaRPr lang="en-US" sz="1200">
              <a:latin typeface="Garamond" charset="0"/>
            </a:endParaRPr>
          </a:p>
        </p:txBody>
      </p:sp>
      <p:pic>
        <p:nvPicPr>
          <p:cNvPr id="1612804" name="Picture 4" descr="pipeFilter_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7278688" cy="1144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21" name="Rectangle 2"/>
          <p:cNvSpPr>
            <a:spLocks noGrp="1" noChangeArrowheads="1"/>
          </p:cNvSpPr>
          <p:nvPr>
            <p:ph type="title"/>
          </p:nvPr>
        </p:nvSpPr>
        <p:spPr>
          <a:xfrm>
            <a:off x="457200" y="762000"/>
            <a:ext cx="8229600" cy="533400"/>
          </a:xfrm>
        </p:spPr>
        <p:txBody>
          <a:bodyPr/>
          <a:lstStyle/>
          <a:p>
            <a:r>
              <a:rPr lang="en-US" sz="2800">
                <a:latin typeface="Garamond" charset="0"/>
                <a:ea typeface="宋体" charset="0"/>
              </a:rPr>
              <a:t>Recall the C2 Style</a:t>
            </a:r>
          </a:p>
        </p:txBody>
      </p:sp>
      <p:sp>
        <p:nvSpPr>
          <p:cNvPr id="1617922" name="Rectangle 3"/>
          <p:cNvSpPr>
            <a:spLocks noGrp="1" noChangeArrowheads="1"/>
          </p:cNvSpPr>
          <p:nvPr>
            <p:ph idx="1"/>
          </p:nvPr>
        </p:nvSpPr>
        <p:spPr>
          <a:xfrm>
            <a:off x="457200" y="1524000"/>
            <a:ext cx="5410200" cy="5105400"/>
          </a:xfrm>
        </p:spPr>
        <p:txBody>
          <a:bodyPr/>
          <a:lstStyle/>
          <a:p>
            <a:r>
              <a:rPr lang="en-US" sz="2400">
                <a:latin typeface="Arial" charset="0"/>
                <a:ea typeface="宋体" charset="0"/>
              </a:rPr>
              <a:t>Layered style</a:t>
            </a:r>
            <a:br>
              <a:rPr lang="en-US" sz="2400">
                <a:latin typeface="Arial" charset="0"/>
                <a:ea typeface="宋体" charset="0"/>
              </a:rPr>
            </a:br>
            <a:r>
              <a:rPr lang="en-US" sz="2400">
                <a:latin typeface="Arial" charset="0"/>
                <a:ea typeface="宋体" charset="0"/>
              </a:rPr>
              <a:t>with event-based</a:t>
            </a:r>
            <a:br>
              <a:rPr lang="en-US" sz="2400">
                <a:latin typeface="Arial" charset="0"/>
                <a:ea typeface="宋体" charset="0"/>
              </a:rPr>
            </a:br>
            <a:r>
              <a:rPr lang="en-US" sz="2400">
                <a:latin typeface="Arial" charset="0"/>
                <a:ea typeface="宋体" charset="0"/>
              </a:rPr>
              <a:t>communication</a:t>
            </a:r>
            <a:br>
              <a:rPr lang="en-US" sz="2400">
                <a:latin typeface="Arial" charset="0"/>
                <a:ea typeface="宋体" charset="0"/>
              </a:rPr>
            </a:br>
            <a:r>
              <a:rPr lang="en-US" sz="2400">
                <a:latin typeface="Arial" charset="0"/>
                <a:ea typeface="宋体" charset="0"/>
              </a:rPr>
              <a:t>over two-way</a:t>
            </a:r>
            <a:br>
              <a:rPr lang="en-US" sz="2400">
                <a:latin typeface="Arial" charset="0"/>
                <a:ea typeface="宋体" charset="0"/>
              </a:rPr>
            </a:br>
            <a:r>
              <a:rPr lang="en-US" sz="2400">
                <a:latin typeface="Arial" charset="0"/>
                <a:ea typeface="宋体" charset="0"/>
              </a:rPr>
              <a:t>broadcast</a:t>
            </a:r>
            <a:br>
              <a:rPr lang="en-US" sz="2400">
                <a:latin typeface="Arial" charset="0"/>
                <a:ea typeface="宋体" charset="0"/>
              </a:rPr>
            </a:br>
            <a:r>
              <a:rPr lang="en-US" sz="2400">
                <a:latin typeface="Arial" charset="0"/>
                <a:ea typeface="宋体" charset="0"/>
              </a:rPr>
              <a:t>buses</a:t>
            </a:r>
          </a:p>
          <a:p>
            <a:r>
              <a:rPr lang="en-US" sz="2400">
                <a:latin typeface="Arial" charset="0"/>
                <a:ea typeface="宋体" charset="0"/>
              </a:rPr>
              <a:t>Strict rules on </a:t>
            </a:r>
            <a:br>
              <a:rPr lang="en-US" sz="2400">
                <a:latin typeface="Arial" charset="0"/>
                <a:ea typeface="宋体" charset="0"/>
              </a:rPr>
            </a:br>
            <a:r>
              <a:rPr lang="en-US" sz="2400">
                <a:latin typeface="Arial" charset="0"/>
                <a:ea typeface="宋体" charset="0"/>
              </a:rPr>
              <a:t>concurrency,</a:t>
            </a:r>
            <a:br>
              <a:rPr lang="en-US" sz="2400">
                <a:latin typeface="Arial" charset="0"/>
                <a:ea typeface="宋体" charset="0"/>
              </a:rPr>
            </a:br>
            <a:r>
              <a:rPr lang="en-US" sz="2400">
                <a:latin typeface="Arial" charset="0"/>
                <a:ea typeface="宋体" charset="0"/>
              </a:rPr>
              <a:t>dependencies, </a:t>
            </a:r>
            <a:br>
              <a:rPr lang="en-US" sz="2400">
                <a:latin typeface="Arial" charset="0"/>
                <a:ea typeface="宋体" charset="0"/>
              </a:rPr>
            </a:br>
            <a:r>
              <a:rPr lang="en-US" sz="2400">
                <a:latin typeface="Arial" charset="0"/>
                <a:ea typeface="宋体" charset="0"/>
              </a:rPr>
              <a:t>and so on</a:t>
            </a:r>
          </a:p>
          <a:p>
            <a:r>
              <a:rPr lang="en-US" sz="2400">
                <a:latin typeface="Arial" charset="0"/>
                <a:ea typeface="宋体" charset="0"/>
              </a:rPr>
              <a:t>Many frameworks developed for </a:t>
            </a:r>
            <a:br>
              <a:rPr lang="en-US" sz="2400">
                <a:latin typeface="Arial" charset="0"/>
                <a:ea typeface="宋体" charset="0"/>
              </a:rPr>
            </a:br>
            <a:r>
              <a:rPr lang="en-US" sz="2400">
                <a:latin typeface="Arial" charset="0"/>
                <a:ea typeface="宋体" charset="0"/>
              </a:rPr>
              <a:t>different languages; focus on two</a:t>
            </a:r>
            <a:br>
              <a:rPr lang="en-US" sz="2400">
                <a:latin typeface="Arial" charset="0"/>
                <a:ea typeface="宋体" charset="0"/>
              </a:rPr>
            </a:br>
            <a:r>
              <a:rPr lang="en-US" sz="2400">
                <a:latin typeface="Arial" charset="0"/>
                <a:ea typeface="宋体" charset="0"/>
              </a:rPr>
              <a:t>alternative Java frameworks here</a:t>
            </a:r>
          </a:p>
        </p:txBody>
      </p:sp>
      <p:sp>
        <p:nvSpPr>
          <p:cNvPr id="161792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29D8314-A111-BB4F-8600-98D3DE64A531}" type="slidenum">
              <a:rPr lang="en-US" sz="1200">
                <a:latin typeface="Garamond" charset="0"/>
              </a:rPr>
              <a:pPr eaLnBrk="1" hangingPunct="1"/>
              <a:t>814</a:t>
            </a:fld>
            <a:endParaRPr lang="en-US" sz="1200">
              <a:latin typeface="Garamond" charset="0"/>
            </a:endParaRPr>
          </a:p>
        </p:txBody>
      </p:sp>
      <p:pic>
        <p:nvPicPr>
          <p:cNvPr id="1617924" name="Picture 4" descr="C2_KLA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295400"/>
            <a:ext cx="5638800" cy="522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9969" name="Rectangle 2"/>
          <p:cNvSpPr>
            <a:spLocks noGrp="1" noChangeArrowheads="1"/>
          </p:cNvSpPr>
          <p:nvPr>
            <p:ph type="title"/>
          </p:nvPr>
        </p:nvSpPr>
        <p:spPr/>
        <p:txBody>
          <a:bodyPr/>
          <a:lstStyle/>
          <a:p>
            <a:r>
              <a:rPr lang="en-US">
                <a:latin typeface="Arial" charset="0"/>
                <a:ea typeface="宋体" charset="0"/>
                <a:cs typeface="Arial" charset="0"/>
              </a:rPr>
              <a:t>Evaluating Lightweight C2 Framework</a:t>
            </a:r>
          </a:p>
        </p:txBody>
      </p:sp>
      <p:sp>
        <p:nvSpPr>
          <p:cNvPr id="1619970" name="Rectangle 4"/>
          <p:cNvSpPr>
            <a:spLocks noGrp="1" noChangeArrowheads="1"/>
          </p:cNvSpPr>
          <p:nvPr>
            <p:ph sz="half" idx="2"/>
          </p:nvPr>
        </p:nvSpPr>
        <p:spPr>
          <a:xfrm>
            <a:off x="4648200" y="1371600"/>
            <a:ext cx="3810000" cy="5029200"/>
          </a:xfrm>
        </p:spPr>
        <p:txBody>
          <a:bodyPr/>
          <a:lstStyle/>
          <a:p>
            <a:r>
              <a:rPr lang="en-US" sz="2000">
                <a:latin typeface="Arial" charset="0"/>
                <a:ea typeface="宋体" charset="0"/>
              </a:rPr>
              <a:t>Matching assumptions</a:t>
            </a:r>
          </a:p>
          <a:p>
            <a:pPr lvl="1"/>
            <a:r>
              <a:rPr lang="en-US" sz="2200">
                <a:latin typeface="Arial" charset="0"/>
                <a:ea typeface="宋体" charset="0"/>
              </a:rPr>
              <a:t>Comp/conn main classes must inherit from distinguished base classes</a:t>
            </a:r>
          </a:p>
          <a:p>
            <a:pPr lvl="1"/>
            <a:r>
              <a:rPr lang="en-US" sz="2200">
                <a:latin typeface="Arial" charset="0"/>
                <a:ea typeface="宋体" charset="0"/>
              </a:rPr>
              <a:t>All messages must be in dictionary form</a:t>
            </a:r>
          </a:p>
          <a:p>
            <a:r>
              <a:rPr lang="en-US" sz="2000">
                <a:latin typeface="Arial" charset="0"/>
                <a:ea typeface="宋体" charset="0"/>
              </a:rPr>
              <a:t>Efficiency</a:t>
            </a:r>
          </a:p>
          <a:p>
            <a:pPr lvl="1"/>
            <a:r>
              <a:rPr lang="en-US" sz="2200">
                <a:latin typeface="Arial" charset="0"/>
                <a:ea typeface="宋体" charset="0"/>
              </a:rPr>
              <a:t>Lightweight framework; efficiency may depend on threading and queuing policy implemented by individual elements</a:t>
            </a:r>
          </a:p>
        </p:txBody>
      </p:sp>
      <p:sp>
        <p:nvSpPr>
          <p:cNvPr id="1619971" name="Rectangle 3"/>
          <p:cNvSpPr>
            <a:spLocks noGrp="1" noChangeArrowheads="1"/>
          </p:cNvSpPr>
          <p:nvPr>
            <p:ph sz="half" idx="3"/>
          </p:nvPr>
        </p:nvSpPr>
        <p:spPr>
          <a:xfrm>
            <a:off x="685800" y="1828800"/>
            <a:ext cx="3810000" cy="4343400"/>
          </a:xfrm>
        </p:spPr>
        <p:txBody>
          <a:bodyPr/>
          <a:lstStyle/>
          <a:p>
            <a:r>
              <a:rPr lang="en-US" sz="2000">
                <a:latin typeface="Arial" charset="0"/>
                <a:ea typeface="宋体" charset="0"/>
              </a:rPr>
              <a:t>Platform support</a:t>
            </a:r>
          </a:p>
          <a:p>
            <a:pPr lvl="1"/>
            <a:r>
              <a:rPr lang="en-US" sz="2200">
                <a:latin typeface="Arial" charset="0"/>
                <a:ea typeface="宋体" charset="0"/>
              </a:rPr>
              <a:t>Available with all Java implementations on many platforms</a:t>
            </a:r>
          </a:p>
          <a:p>
            <a:r>
              <a:rPr lang="en-US" sz="2000">
                <a:latin typeface="Arial" charset="0"/>
                <a:ea typeface="宋体" charset="0"/>
              </a:rPr>
              <a:t>Fidelity</a:t>
            </a:r>
          </a:p>
          <a:p>
            <a:pPr lvl="1"/>
            <a:r>
              <a:rPr lang="en-US" sz="2200">
                <a:latin typeface="Arial" charset="0"/>
                <a:ea typeface="宋体" charset="0"/>
              </a:rPr>
              <a:t>Assists developers with many aspects of C2 but does not enforce these constraints</a:t>
            </a:r>
          </a:p>
          <a:p>
            <a:pPr lvl="1"/>
            <a:r>
              <a:rPr lang="en-US" sz="2200">
                <a:latin typeface="Arial" charset="0"/>
                <a:ea typeface="宋体" charset="0"/>
              </a:rPr>
              <a:t>Leaves threading and queuing policies up to individual elements</a:t>
            </a:r>
          </a:p>
        </p:txBody>
      </p:sp>
      <p:sp>
        <p:nvSpPr>
          <p:cNvPr id="1619972" name="Slide Number Placeholder 5"/>
          <p:cNvSpPr>
            <a:spLocks noGrp="1"/>
          </p:cNvSpPr>
          <p:nvPr>
            <p:ph type="sldNum" sz="quarter" idx="4294967295"/>
          </p:nvPr>
        </p:nvSpPr>
        <p:spPr>
          <a:xfrm>
            <a:off x="7010400" y="6096000"/>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22C5D19-CD15-C548-9E24-2A2674B67741}" type="slidenum">
              <a:rPr lang="en-US" sz="1200">
                <a:latin typeface="Garamond" charset="0"/>
              </a:rPr>
              <a:pPr eaLnBrk="1" hangingPunct="1"/>
              <a:t>815</a:t>
            </a:fld>
            <a:endParaRPr lang="en-US" sz="1200">
              <a:latin typeface="Garamond" charset="0"/>
            </a:endParaRPr>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5089" name="Rectangle 2"/>
          <p:cNvSpPr>
            <a:spLocks noGrp="1" noChangeArrowheads="1"/>
          </p:cNvSpPr>
          <p:nvPr>
            <p:ph type="title"/>
          </p:nvPr>
        </p:nvSpPr>
        <p:spPr/>
        <p:txBody>
          <a:bodyPr/>
          <a:lstStyle/>
          <a:p>
            <a:r>
              <a:rPr lang="en-US">
                <a:latin typeface="Garamond" charset="0"/>
                <a:ea typeface="宋体" charset="0"/>
              </a:rPr>
              <a:t>Implementing Pipe and Filter Lunar Lander</a:t>
            </a:r>
          </a:p>
        </p:txBody>
      </p:sp>
      <p:sp>
        <p:nvSpPr>
          <p:cNvPr id="1625090" name="Rectangle 3"/>
          <p:cNvSpPr>
            <a:spLocks noGrp="1" noChangeArrowheads="1"/>
          </p:cNvSpPr>
          <p:nvPr>
            <p:ph idx="1"/>
          </p:nvPr>
        </p:nvSpPr>
        <p:spPr>
          <a:xfrm>
            <a:off x="457200" y="3124200"/>
            <a:ext cx="8229600" cy="2971800"/>
          </a:xfrm>
        </p:spPr>
        <p:txBody>
          <a:bodyPr/>
          <a:lstStyle/>
          <a:p>
            <a:pPr>
              <a:lnSpc>
                <a:spcPct val="90000"/>
              </a:lnSpc>
            </a:pPr>
            <a:r>
              <a:rPr lang="en-US" sz="2200">
                <a:latin typeface="Arial" charset="0"/>
                <a:ea typeface="宋体" charset="0"/>
              </a:rPr>
              <a:t>Framework: java.io</a:t>
            </a:r>
          </a:p>
          <a:p>
            <a:pPr>
              <a:lnSpc>
                <a:spcPct val="90000"/>
              </a:lnSpc>
            </a:pPr>
            <a:r>
              <a:rPr lang="en-US" sz="2200">
                <a:latin typeface="Arial" charset="0"/>
                <a:ea typeface="宋体" charset="0"/>
              </a:rPr>
              <a:t>Implementing as a multi-process application</a:t>
            </a:r>
          </a:p>
          <a:p>
            <a:pPr lvl="1">
              <a:lnSpc>
                <a:spcPct val="90000"/>
              </a:lnSpc>
            </a:pPr>
            <a:r>
              <a:rPr lang="en-US" sz="2200">
                <a:latin typeface="Arial" charset="0"/>
                <a:ea typeface="宋体" charset="0"/>
              </a:rPr>
              <a:t>Each component (filter) will be a separate OS process</a:t>
            </a:r>
          </a:p>
          <a:p>
            <a:pPr lvl="1">
              <a:lnSpc>
                <a:spcPct val="90000"/>
              </a:lnSpc>
            </a:pPr>
            <a:r>
              <a:rPr lang="en-US" sz="2200">
                <a:latin typeface="Arial" charset="0"/>
                <a:ea typeface="宋体" charset="0"/>
              </a:rPr>
              <a:t>Operating system will provide the pipe connectors</a:t>
            </a:r>
          </a:p>
          <a:p>
            <a:pPr>
              <a:lnSpc>
                <a:spcPct val="90000"/>
              </a:lnSpc>
            </a:pPr>
            <a:r>
              <a:rPr lang="en-US" sz="2200">
                <a:latin typeface="Arial" charset="0"/>
                <a:ea typeface="宋体" charset="0"/>
              </a:rPr>
              <a:t>Going to use just the standard input and output streams</a:t>
            </a:r>
          </a:p>
          <a:p>
            <a:pPr lvl="1">
              <a:lnSpc>
                <a:spcPct val="90000"/>
              </a:lnSpc>
            </a:pPr>
            <a:r>
              <a:rPr lang="en-US" sz="2200">
                <a:latin typeface="Arial" charset="0"/>
                <a:ea typeface="宋体" charset="0"/>
              </a:rPr>
              <a:t>Ignoring standard error</a:t>
            </a:r>
          </a:p>
          <a:p>
            <a:pPr>
              <a:lnSpc>
                <a:spcPct val="90000"/>
              </a:lnSpc>
            </a:pPr>
            <a:r>
              <a:rPr lang="en-US" sz="2200">
                <a:latin typeface="Arial" charset="0"/>
                <a:ea typeface="宋体" charset="0"/>
              </a:rPr>
              <a:t>Ignoring good error handling practices and corner cases for simplicity</a:t>
            </a:r>
          </a:p>
        </p:txBody>
      </p:sp>
      <p:sp>
        <p:nvSpPr>
          <p:cNvPr id="162509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380C17E-2E29-EB44-941B-93284232EF07}" type="slidenum">
              <a:rPr lang="en-US" sz="1200">
                <a:latin typeface="Garamond" charset="0"/>
              </a:rPr>
              <a:pPr eaLnBrk="1" hangingPunct="1"/>
              <a:t>816</a:t>
            </a:fld>
            <a:endParaRPr lang="en-US" sz="1200">
              <a:latin typeface="Garamond" charset="0"/>
            </a:endParaRPr>
          </a:p>
        </p:txBody>
      </p:sp>
      <p:pic>
        <p:nvPicPr>
          <p:cNvPr id="1625092" name="Picture 5" descr="pipeFilter_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620000"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6113" name="Rectangle 2"/>
          <p:cNvSpPr>
            <a:spLocks noGrp="1" noChangeArrowheads="1"/>
          </p:cNvSpPr>
          <p:nvPr>
            <p:ph type="title"/>
          </p:nvPr>
        </p:nvSpPr>
        <p:spPr/>
        <p:txBody>
          <a:bodyPr/>
          <a:lstStyle/>
          <a:p>
            <a:r>
              <a:rPr lang="en-US">
                <a:latin typeface="Garamond" charset="0"/>
                <a:ea typeface="宋体" charset="0"/>
              </a:rPr>
              <a:t>Implementing Pipe and Filter Lunar Lander</a:t>
            </a:r>
          </a:p>
        </p:txBody>
      </p:sp>
      <p:sp>
        <p:nvSpPr>
          <p:cNvPr id="1626114" name="Rectangle 3"/>
          <p:cNvSpPr>
            <a:spLocks noGrp="1" noChangeArrowheads="1"/>
          </p:cNvSpPr>
          <p:nvPr>
            <p:ph idx="1"/>
          </p:nvPr>
        </p:nvSpPr>
        <p:spPr>
          <a:xfrm>
            <a:off x="457200" y="3048000"/>
            <a:ext cx="8229600" cy="3429000"/>
          </a:xfrm>
        </p:spPr>
        <p:txBody>
          <a:bodyPr/>
          <a:lstStyle/>
          <a:p>
            <a:pPr>
              <a:lnSpc>
                <a:spcPct val="80000"/>
              </a:lnSpc>
            </a:pPr>
            <a:r>
              <a:rPr lang="en-US" sz="2000">
                <a:latin typeface="Arial" charset="0"/>
                <a:ea typeface="宋体" charset="0"/>
              </a:rPr>
              <a:t>A note on I/O:</a:t>
            </a:r>
          </a:p>
          <a:p>
            <a:pPr lvl="1">
              <a:lnSpc>
                <a:spcPct val="80000"/>
              </a:lnSpc>
            </a:pPr>
            <a:r>
              <a:rPr lang="en-US" sz="2000">
                <a:latin typeface="Arial" charset="0"/>
                <a:ea typeface="宋体" charset="0"/>
              </a:rPr>
              <a:t>Some messages sent from components are intended for output to the console (to be read by the user)</a:t>
            </a:r>
          </a:p>
          <a:p>
            <a:pPr lvl="2">
              <a:lnSpc>
                <a:spcPct val="80000"/>
              </a:lnSpc>
            </a:pPr>
            <a:r>
              <a:rPr lang="en-US" sz="2000">
                <a:latin typeface="Arial" charset="0"/>
                <a:ea typeface="宋体" charset="0"/>
              </a:rPr>
              <a:t>These messages must be passed all the way through the pipeline and output at the end</a:t>
            </a:r>
          </a:p>
          <a:p>
            <a:pPr lvl="2">
              <a:lnSpc>
                <a:spcPct val="80000"/>
              </a:lnSpc>
            </a:pPr>
            <a:r>
              <a:rPr lang="en-US" sz="2000">
                <a:latin typeface="Arial" charset="0"/>
                <a:ea typeface="宋体" charset="0"/>
              </a:rPr>
              <a:t>We will preface these with a </a:t>
            </a:r>
            <a:r>
              <a:rPr lang="ja-JP" altLang="en-US" sz="2000">
                <a:latin typeface="Arial" charset="0"/>
                <a:ea typeface="宋体" charset="0"/>
              </a:rPr>
              <a:t>‘</a:t>
            </a:r>
            <a:r>
              <a:rPr lang="en-US" altLang="ja-JP" sz="2000">
                <a:latin typeface="Arial" charset="0"/>
                <a:ea typeface="宋体" charset="0"/>
              </a:rPr>
              <a:t>#</a:t>
            </a:r>
            <a:r>
              <a:rPr lang="ja-JP" altLang="en-US" sz="2000">
                <a:latin typeface="Arial" charset="0"/>
                <a:ea typeface="宋体" charset="0"/>
              </a:rPr>
              <a:t>’</a:t>
            </a:r>
            <a:endParaRPr lang="en-US" altLang="ja-JP" sz="2000">
              <a:latin typeface="Arial" charset="0"/>
              <a:ea typeface="宋体" charset="0"/>
            </a:endParaRPr>
          </a:p>
          <a:p>
            <a:pPr lvl="1">
              <a:lnSpc>
                <a:spcPct val="80000"/>
              </a:lnSpc>
            </a:pPr>
            <a:r>
              <a:rPr lang="en-US" sz="2000">
                <a:latin typeface="Arial" charset="0"/>
                <a:ea typeface="宋体" charset="0"/>
              </a:rPr>
              <a:t>Some messages are control messages meant to communicate state to a component down the pipeline</a:t>
            </a:r>
          </a:p>
          <a:p>
            <a:pPr lvl="2">
              <a:lnSpc>
                <a:spcPct val="80000"/>
              </a:lnSpc>
            </a:pPr>
            <a:r>
              <a:rPr lang="en-US" sz="2000">
                <a:latin typeface="Arial" charset="0"/>
                <a:ea typeface="宋体" charset="0"/>
              </a:rPr>
              <a:t>These messages are intercepted by a component and processed</a:t>
            </a:r>
          </a:p>
          <a:p>
            <a:pPr lvl="2">
              <a:lnSpc>
                <a:spcPct val="80000"/>
              </a:lnSpc>
            </a:pPr>
            <a:r>
              <a:rPr lang="en-US" sz="2000">
                <a:latin typeface="Arial" charset="0"/>
                <a:ea typeface="宋体" charset="0"/>
              </a:rPr>
              <a:t>We will preface these with a </a:t>
            </a:r>
            <a:r>
              <a:rPr lang="ja-JP" altLang="en-US" sz="2000">
                <a:latin typeface="Arial" charset="0"/>
                <a:ea typeface="宋体" charset="0"/>
              </a:rPr>
              <a:t>‘</a:t>
            </a:r>
            <a:r>
              <a:rPr lang="en-US" altLang="ja-JP" sz="2000">
                <a:latin typeface="Arial" charset="0"/>
                <a:ea typeface="宋体" charset="0"/>
              </a:rPr>
              <a:t>%</a:t>
            </a:r>
            <a:r>
              <a:rPr lang="ja-JP" altLang="en-US" sz="2000">
                <a:latin typeface="Arial" charset="0"/>
                <a:ea typeface="宋体" charset="0"/>
              </a:rPr>
              <a:t>’</a:t>
            </a:r>
            <a:endParaRPr lang="en-US" sz="2000">
              <a:latin typeface="Arial" charset="0"/>
              <a:ea typeface="宋体" charset="0"/>
            </a:endParaRPr>
          </a:p>
        </p:txBody>
      </p:sp>
      <p:sp>
        <p:nvSpPr>
          <p:cNvPr id="1626115"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20FB53A-D04A-374C-A61B-D304466F9013}" type="slidenum">
              <a:rPr lang="en-US" sz="1200">
                <a:latin typeface="Garamond" charset="0"/>
              </a:rPr>
              <a:pPr eaLnBrk="1" hangingPunct="1"/>
              <a:t>817</a:t>
            </a:fld>
            <a:endParaRPr lang="en-US" sz="1200">
              <a:latin typeface="Garamond" charset="0"/>
            </a:endParaRPr>
          </a:p>
        </p:txBody>
      </p:sp>
      <p:pic>
        <p:nvPicPr>
          <p:cNvPr id="1626116" name="Picture 4" descr="pipeFilter_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7620000"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137" name="Rectangle 2"/>
          <p:cNvSpPr>
            <a:spLocks noGrp="1" noChangeArrowheads="1"/>
          </p:cNvSpPr>
          <p:nvPr>
            <p:ph type="title"/>
          </p:nvPr>
        </p:nvSpPr>
        <p:spPr/>
        <p:txBody>
          <a:bodyPr/>
          <a:lstStyle/>
          <a:p>
            <a:r>
              <a:rPr lang="en-US">
                <a:latin typeface="Garamond" charset="0"/>
                <a:ea typeface="宋体" charset="0"/>
              </a:rPr>
              <a:t>Implementing Pipe and Filter Lunar Lander</a:t>
            </a:r>
          </a:p>
        </p:txBody>
      </p:sp>
      <p:sp>
        <p:nvSpPr>
          <p:cNvPr id="1627138" name="Rectangle 3"/>
          <p:cNvSpPr>
            <a:spLocks noGrp="1" noChangeArrowheads="1"/>
          </p:cNvSpPr>
          <p:nvPr>
            <p:ph idx="1"/>
          </p:nvPr>
        </p:nvSpPr>
        <p:spPr>
          <a:xfrm>
            <a:off x="457200" y="3429000"/>
            <a:ext cx="8229600" cy="2667000"/>
          </a:xfrm>
        </p:spPr>
        <p:txBody>
          <a:bodyPr/>
          <a:lstStyle/>
          <a:p>
            <a:r>
              <a:rPr lang="en-US">
                <a:latin typeface="Arial" charset="0"/>
                <a:ea typeface="宋体" charset="0"/>
              </a:rPr>
              <a:t>First: GetBurnRate component</a:t>
            </a:r>
          </a:p>
          <a:p>
            <a:pPr lvl="1"/>
            <a:r>
              <a:rPr lang="en-US">
                <a:latin typeface="Arial" charset="0"/>
                <a:ea typeface="宋体" charset="0"/>
              </a:rPr>
              <a:t>Loops; on each loop:</a:t>
            </a:r>
          </a:p>
          <a:p>
            <a:pPr lvl="2"/>
            <a:r>
              <a:rPr lang="en-US">
                <a:latin typeface="Arial" charset="0"/>
                <a:ea typeface="宋体" charset="0"/>
              </a:rPr>
              <a:t>Prompt user for new burn rate</a:t>
            </a:r>
          </a:p>
          <a:p>
            <a:pPr lvl="2"/>
            <a:r>
              <a:rPr lang="en-US">
                <a:latin typeface="Arial" charset="0"/>
                <a:ea typeface="宋体" charset="0"/>
              </a:rPr>
              <a:t>Read burn rate from the user on standard input</a:t>
            </a:r>
          </a:p>
          <a:p>
            <a:pPr lvl="2"/>
            <a:r>
              <a:rPr lang="en-US">
                <a:latin typeface="Arial" charset="0"/>
                <a:ea typeface="宋体" charset="0"/>
              </a:rPr>
              <a:t>Send burn rate to next component</a:t>
            </a:r>
          </a:p>
          <a:p>
            <a:pPr lvl="2"/>
            <a:r>
              <a:rPr lang="en-US">
                <a:latin typeface="Arial" charset="0"/>
                <a:ea typeface="宋体" charset="0"/>
              </a:rPr>
              <a:t>Quit if burn rate read &lt; 0</a:t>
            </a:r>
          </a:p>
        </p:txBody>
      </p:sp>
      <p:sp>
        <p:nvSpPr>
          <p:cNvPr id="1627139"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DDE0EDB-41CE-3743-BE4D-506ACF216350}" type="slidenum">
              <a:rPr lang="en-US" sz="1200">
                <a:latin typeface="Garamond" charset="0"/>
              </a:rPr>
              <a:pPr eaLnBrk="1" hangingPunct="1"/>
              <a:t>818</a:t>
            </a:fld>
            <a:endParaRPr lang="en-US" sz="1200">
              <a:latin typeface="Garamond" charset="0"/>
            </a:endParaRPr>
          </a:p>
        </p:txBody>
      </p:sp>
      <p:pic>
        <p:nvPicPr>
          <p:cNvPr id="1627140" name="Picture 4" descr="pipeFilter_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7620000"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1" name="Rectangle 2"/>
          <p:cNvSpPr>
            <a:spLocks noGrp="1" noChangeArrowheads="1"/>
          </p:cNvSpPr>
          <p:nvPr>
            <p:ph type="title"/>
          </p:nvPr>
        </p:nvSpPr>
        <p:spPr/>
        <p:txBody>
          <a:bodyPr/>
          <a:lstStyle/>
          <a:p>
            <a:r>
              <a:rPr lang="en-US">
                <a:latin typeface="Garamond" charset="0"/>
                <a:ea typeface="宋体" charset="0"/>
              </a:rPr>
              <a:t>Implementing Pipe and Filter Lunar Lander</a:t>
            </a:r>
          </a:p>
        </p:txBody>
      </p:sp>
      <p:sp>
        <p:nvSpPr>
          <p:cNvPr id="1628162" name="Rectangle 3"/>
          <p:cNvSpPr>
            <a:spLocks noGrp="1" noChangeArrowheads="1"/>
          </p:cNvSpPr>
          <p:nvPr>
            <p:ph idx="1"/>
          </p:nvPr>
        </p:nvSpPr>
        <p:spPr>
          <a:xfrm>
            <a:off x="457200" y="3200400"/>
            <a:ext cx="8229600" cy="2895600"/>
          </a:xfrm>
        </p:spPr>
        <p:txBody>
          <a:bodyPr/>
          <a:lstStyle/>
          <a:p>
            <a:r>
              <a:rPr lang="en-US">
                <a:latin typeface="Arial" charset="0"/>
                <a:ea typeface="宋体" charset="0"/>
              </a:rPr>
              <a:t>Second: CalcNewValues Component</a:t>
            </a:r>
          </a:p>
          <a:p>
            <a:pPr lvl="1"/>
            <a:r>
              <a:rPr lang="en-US">
                <a:latin typeface="Arial" charset="0"/>
                <a:ea typeface="宋体" charset="0"/>
              </a:rPr>
              <a:t>Read burn rate from standard input</a:t>
            </a:r>
          </a:p>
          <a:p>
            <a:pPr lvl="1"/>
            <a:r>
              <a:rPr lang="en-US">
                <a:latin typeface="Arial" charset="0"/>
                <a:ea typeface="宋体" charset="0"/>
              </a:rPr>
              <a:t>Calculate new game state including game-over</a:t>
            </a:r>
          </a:p>
          <a:p>
            <a:pPr lvl="1"/>
            <a:r>
              <a:rPr lang="en-US">
                <a:latin typeface="Arial" charset="0"/>
                <a:ea typeface="宋体" charset="0"/>
              </a:rPr>
              <a:t>Send new game state to next component</a:t>
            </a:r>
          </a:p>
          <a:p>
            <a:pPr lvl="2"/>
            <a:r>
              <a:rPr lang="en-US">
                <a:latin typeface="Arial" charset="0"/>
                <a:ea typeface="宋体" charset="0"/>
              </a:rPr>
              <a:t>New game state is not sent in a formatted string; that</a:t>
            </a:r>
            <a:r>
              <a:rPr lang="ja-JP" altLang="en-US">
                <a:latin typeface="Arial" charset="0"/>
                <a:ea typeface="宋体" charset="0"/>
              </a:rPr>
              <a:t>’</a:t>
            </a:r>
            <a:r>
              <a:rPr lang="en-US" altLang="ja-JP">
                <a:latin typeface="Arial" charset="0"/>
                <a:ea typeface="宋体" charset="0"/>
              </a:rPr>
              <a:t>s the display component</a:t>
            </a:r>
            <a:r>
              <a:rPr lang="ja-JP" altLang="en-US">
                <a:latin typeface="Arial" charset="0"/>
                <a:ea typeface="宋体" charset="0"/>
              </a:rPr>
              <a:t>’</a:t>
            </a:r>
            <a:r>
              <a:rPr lang="en-US" altLang="ja-JP">
                <a:latin typeface="Arial" charset="0"/>
                <a:ea typeface="宋体" charset="0"/>
              </a:rPr>
              <a:t>s job</a:t>
            </a:r>
          </a:p>
          <a:p>
            <a:pPr lvl="1"/>
            <a:endParaRPr lang="en-US">
              <a:latin typeface="Arial" charset="0"/>
              <a:ea typeface="宋体" charset="0"/>
            </a:endParaRPr>
          </a:p>
        </p:txBody>
      </p:sp>
      <p:sp>
        <p:nvSpPr>
          <p:cNvPr id="1628163"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61390DD-C99F-4842-AB7B-DD41A9E35AF7}" type="slidenum">
              <a:rPr lang="en-US" sz="1200">
                <a:latin typeface="Garamond" charset="0"/>
              </a:rPr>
              <a:pPr eaLnBrk="1" hangingPunct="1"/>
              <a:t>819</a:t>
            </a:fld>
            <a:endParaRPr lang="en-US" sz="1200">
              <a:latin typeface="Garamond" charset="0"/>
            </a:endParaRPr>
          </a:p>
        </p:txBody>
      </p:sp>
      <p:pic>
        <p:nvPicPr>
          <p:cNvPr id="1628164" name="Picture 4" descr="pipeFilter_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7620000"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p:txBody>
          <a:bodyPr/>
          <a:lstStyle/>
          <a:p>
            <a:pPr algn="ctr" eaLnBrk="1" hangingPunct="1"/>
            <a:r>
              <a:rPr lang="en-US" altLang="zh-CN" sz="3800">
                <a:latin typeface="Garamond" charset="0"/>
                <a:ea typeface="宋体" charset="0"/>
              </a:rPr>
              <a:t>Software Architecture Definition (cntd)</a:t>
            </a:r>
          </a:p>
        </p:txBody>
      </p:sp>
      <p:sp>
        <p:nvSpPr>
          <p:cNvPr id="185346" name="Rectangle 3"/>
          <p:cNvSpPr>
            <a:spLocks noGrp="1" noChangeArrowheads="1"/>
          </p:cNvSpPr>
          <p:nvPr>
            <p:ph idx="1"/>
          </p:nvPr>
        </p:nvSpPr>
        <p:spPr/>
        <p:txBody>
          <a:bodyPr/>
          <a:lstStyle/>
          <a:p>
            <a:pPr eaLnBrk="1" hangingPunct="1"/>
            <a:r>
              <a:rPr lang="en-US" altLang="zh-CN">
                <a:latin typeface="Arial" charset="0"/>
                <a:ea typeface="宋体" charset="0"/>
              </a:rPr>
              <a:t>Important issues raised:</a:t>
            </a:r>
          </a:p>
          <a:p>
            <a:pPr lvl="1" eaLnBrk="1" hangingPunct="1"/>
            <a:r>
              <a:rPr lang="en-US" altLang="zh-CN">
                <a:latin typeface="Arial" charset="0"/>
                <a:ea typeface="宋体" charset="0"/>
              </a:rPr>
              <a:t>multiple system structures;</a:t>
            </a:r>
          </a:p>
          <a:p>
            <a:pPr lvl="1" eaLnBrk="1" hangingPunct="1"/>
            <a:r>
              <a:rPr lang="en-US" altLang="zh-CN">
                <a:latin typeface="Arial" charset="0"/>
                <a:ea typeface="宋体" charset="0"/>
              </a:rPr>
              <a:t>externally visible (observable) properties of components.</a:t>
            </a:r>
          </a:p>
          <a:p>
            <a:pPr eaLnBrk="1" hangingPunct="1"/>
            <a:r>
              <a:rPr lang="en-US" altLang="zh-CN">
                <a:latin typeface="Arial" charset="0"/>
                <a:ea typeface="宋体" charset="0"/>
              </a:rPr>
              <a:t>The definition does not include:</a:t>
            </a:r>
          </a:p>
          <a:p>
            <a:pPr lvl="1" eaLnBrk="1" hangingPunct="1"/>
            <a:r>
              <a:rPr lang="en-US" altLang="zh-CN">
                <a:latin typeface="Arial" charset="0"/>
                <a:ea typeface="宋体" charset="0"/>
              </a:rPr>
              <a:t>the process; </a:t>
            </a:r>
          </a:p>
          <a:p>
            <a:pPr lvl="1" eaLnBrk="1" hangingPunct="1"/>
            <a:r>
              <a:rPr lang="en-US" altLang="zh-CN">
                <a:latin typeface="Arial" charset="0"/>
                <a:ea typeface="宋体" charset="0"/>
              </a:rPr>
              <a:t>rules and  guidelines;</a:t>
            </a:r>
          </a:p>
          <a:p>
            <a:pPr lvl="1" eaLnBrk="1" hangingPunct="1"/>
            <a:r>
              <a:rPr lang="en-US" altLang="zh-CN">
                <a:latin typeface="Arial" charset="0"/>
                <a:ea typeface="宋体" charset="0"/>
              </a:rPr>
              <a:t>architectural styles.</a:t>
            </a:r>
          </a:p>
          <a:p>
            <a:pPr eaLnBrk="1" hangingPunct="1"/>
            <a:endParaRPr lang="en-US" altLang="zh-CN">
              <a:latin typeface="Arial" charset="0"/>
              <a:ea typeface="宋体" charset="0"/>
            </a:endParaRPr>
          </a:p>
        </p:txBody>
      </p:sp>
      <p:sp>
        <p:nvSpPr>
          <p:cNvPr id="1853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B625E3F-C13B-9045-9498-E87C206592A2}" type="slidenum">
              <a:rPr lang="en-US" altLang="zh-CN" sz="1200">
                <a:latin typeface="Garamond" charset="0"/>
              </a:rPr>
              <a:pPr eaLnBrk="1" hangingPunct="1"/>
              <a:t>82</a:t>
            </a:fld>
            <a:endParaRPr lang="en-US" altLang="zh-CN" sz="1200">
              <a:latin typeface="Garamond" charset="0"/>
            </a:endParaRPr>
          </a:p>
        </p:txBody>
      </p:sp>
    </p:spTree>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9185" name="Rectangle 2"/>
          <p:cNvSpPr>
            <a:spLocks noGrp="1" noChangeArrowheads="1"/>
          </p:cNvSpPr>
          <p:nvPr>
            <p:ph type="title"/>
          </p:nvPr>
        </p:nvSpPr>
        <p:spPr/>
        <p:txBody>
          <a:bodyPr/>
          <a:lstStyle/>
          <a:p>
            <a:r>
              <a:rPr lang="en-US">
                <a:latin typeface="Garamond" charset="0"/>
                <a:ea typeface="宋体" charset="0"/>
              </a:rPr>
              <a:t>Implementing Pipe and Filter Lunar Lander</a:t>
            </a:r>
          </a:p>
        </p:txBody>
      </p:sp>
      <p:sp>
        <p:nvSpPr>
          <p:cNvPr id="1629186" name="Rectangle 3"/>
          <p:cNvSpPr>
            <a:spLocks noGrp="1" noChangeArrowheads="1"/>
          </p:cNvSpPr>
          <p:nvPr>
            <p:ph idx="1"/>
          </p:nvPr>
        </p:nvSpPr>
        <p:spPr>
          <a:xfrm>
            <a:off x="457200" y="3200400"/>
            <a:ext cx="8229600" cy="2895600"/>
          </a:xfrm>
        </p:spPr>
        <p:txBody>
          <a:bodyPr/>
          <a:lstStyle/>
          <a:p>
            <a:r>
              <a:rPr lang="en-US">
                <a:latin typeface="Arial" charset="0"/>
                <a:ea typeface="宋体" charset="0"/>
              </a:rPr>
              <a:t>Third: DisplayValues component</a:t>
            </a:r>
          </a:p>
          <a:p>
            <a:pPr lvl="1"/>
            <a:r>
              <a:rPr lang="en-US">
                <a:latin typeface="Arial" charset="0"/>
                <a:ea typeface="宋体" charset="0"/>
              </a:rPr>
              <a:t>Read value updates from standard input</a:t>
            </a:r>
          </a:p>
          <a:p>
            <a:pPr lvl="1"/>
            <a:r>
              <a:rPr lang="en-US">
                <a:latin typeface="Arial" charset="0"/>
                <a:ea typeface="宋体" charset="0"/>
              </a:rPr>
              <a:t>Format them for human reading and send them to standard output</a:t>
            </a:r>
          </a:p>
        </p:txBody>
      </p:sp>
      <p:sp>
        <p:nvSpPr>
          <p:cNvPr id="1629187"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11BDA89-0391-0143-BF71-F849A78AAB7A}" type="slidenum">
              <a:rPr lang="en-US" sz="1200">
                <a:latin typeface="Garamond" charset="0"/>
              </a:rPr>
              <a:pPr eaLnBrk="1" hangingPunct="1"/>
              <a:t>820</a:t>
            </a:fld>
            <a:endParaRPr lang="en-US" sz="1200">
              <a:latin typeface="Garamond" charset="0"/>
            </a:endParaRPr>
          </a:p>
        </p:txBody>
      </p:sp>
      <p:pic>
        <p:nvPicPr>
          <p:cNvPr id="1629188" name="Picture 4" descr="pipeFilter_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620000"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209" name="Rectangle 2"/>
          <p:cNvSpPr>
            <a:spLocks noGrp="1" noChangeArrowheads="1"/>
          </p:cNvSpPr>
          <p:nvPr>
            <p:ph type="title"/>
          </p:nvPr>
        </p:nvSpPr>
        <p:spPr/>
        <p:txBody>
          <a:bodyPr/>
          <a:lstStyle/>
          <a:p>
            <a:r>
              <a:rPr lang="en-US">
                <a:latin typeface="Garamond" charset="0"/>
                <a:ea typeface="宋体" charset="0"/>
              </a:rPr>
              <a:t>Implementing Pipe and Filter Lunar Lander</a:t>
            </a:r>
          </a:p>
        </p:txBody>
      </p:sp>
      <p:sp>
        <p:nvSpPr>
          <p:cNvPr id="1630210" name="Rectangle 3"/>
          <p:cNvSpPr>
            <a:spLocks noGrp="1" noChangeArrowheads="1"/>
          </p:cNvSpPr>
          <p:nvPr>
            <p:ph idx="1"/>
          </p:nvPr>
        </p:nvSpPr>
        <p:spPr>
          <a:xfrm>
            <a:off x="457200" y="3962400"/>
            <a:ext cx="8229600" cy="2133600"/>
          </a:xfrm>
        </p:spPr>
        <p:txBody>
          <a:bodyPr/>
          <a:lstStyle/>
          <a:p>
            <a:r>
              <a:rPr lang="en-US">
                <a:latin typeface="Arial" charset="0"/>
                <a:ea typeface="宋体" charset="0"/>
              </a:rPr>
              <a:t>Instantiating the application</a:t>
            </a:r>
          </a:p>
          <a:p>
            <a:pPr lvl="1"/>
            <a:r>
              <a:rPr lang="en-US" sz="1800">
                <a:latin typeface="Arial" charset="0"/>
                <a:ea typeface="宋体" charset="0"/>
              </a:rPr>
              <a:t>java GetBurnRate | java CalcNewValues | java DisplayValues</a:t>
            </a:r>
          </a:p>
        </p:txBody>
      </p:sp>
      <p:sp>
        <p:nvSpPr>
          <p:cNvPr id="1630211"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D624FD2-1A9D-BC46-9B95-5C649F9B3D72}" type="slidenum">
              <a:rPr lang="en-US" sz="1200">
                <a:latin typeface="Garamond" charset="0"/>
              </a:rPr>
              <a:pPr eaLnBrk="1" hangingPunct="1"/>
              <a:t>821</a:t>
            </a:fld>
            <a:endParaRPr lang="en-US" sz="1200">
              <a:latin typeface="Garamond" charset="0"/>
            </a:endParaRPr>
          </a:p>
        </p:txBody>
      </p:sp>
      <p:pic>
        <p:nvPicPr>
          <p:cNvPr id="1630212" name="Picture 4" descr="pipeFilter_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05000"/>
            <a:ext cx="7620000" cy="1195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8961" name="Rectangle 2"/>
          <p:cNvSpPr>
            <a:spLocks noGrp="1" noChangeArrowheads="1"/>
          </p:cNvSpPr>
          <p:nvPr>
            <p:ph type="ctrTitle"/>
          </p:nvPr>
        </p:nvSpPr>
        <p:spPr>
          <a:xfrm>
            <a:off x="914400" y="1708150"/>
            <a:ext cx="7623175" cy="1363663"/>
          </a:xfrm>
        </p:spPr>
        <p:txBody>
          <a:bodyPr lIns="0" tIns="0" rIns="0" bIns="0"/>
          <a:lstStyle/>
          <a:p>
            <a:pPr eaLnBrk="1" hangingPunct="1"/>
            <a:r>
              <a:rPr lang="en-US" altLang="zh-CN" sz="4400" dirty="0">
                <a:solidFill>
                  <a:schemeClr val="accent2"/>
                </a:solidFill>
                <a:latin typeface="Garamond" charset="0"/>
                <a:ea typeface="宋体" charset="0"/>
              </a:rPr>
              <a:t>Topic 26: Software Architecture: Being Creative</a:t>
            </a:r>
            <a:endParaRPr lang="en-US" altLang="zh-CN" sz="3300" dirty="0">
              <a:solidFill>
                <a:schemeClr val="accent2"/>
              </a:solidFill>
              <a:latin typeface="Garamond" charset="0"/>
              <a:ea typeface="宋体" charset="0"/>
            </a:endParaRPr>
          </a:p>
        </p:txBody>
      </p:sp>
      <p:sp>
        <p:nvSpPr>
          <p:cNvPr id="1448962" name="Rectangle 3"/>
          <p:cNvSpPr>
            <a:spLocks noGrp="1" noChangeArrowheads="1"/>
          </p:cNvSpPr>
          <p:nvPr>
            <p:ph type="subTitle" idx="1"/>
          </p:nvPr>
        </p:nvSpPr>
        <p:spPr>
          <a:xfrm>
            <a:off x="2339975" y="5661025"/>
            <a:ext cx="6553200" cy="865188"/>
          </a:xfrm>
        </p:spPr>
        <p:txBody>
          <a:bodyPr/>
          <a:lstStyle/>
          <a:p>
            <a:pPr eaLnBrk="1" hangingPunct="1">
              <a:buFont typeface="Wingdings" charset="0"/>
              <a:buNone/>
            </a:pPr>
            <a:r>
              <a:rPr lang="en-US" altLang="zh-CN" sz="800">
                <a:solidFill>
                  <a:srgbClr val="FF9933"/>
                </a:solidFill>
                <a:latin typeface="Arial" charset="0"/>
                <a:ea typeface="宋体" charset="0"/>
              </a:rPr>
              <a:t>  </a:t>
            </a:r>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009" name="Rectangle 2"/>
          <p:cNvSpPr>
            <a:spLocks noGrp="1" noChangeArrowheads="1"/>
          </p:cNvSpPr>
          <p:nvPr>
            <p:ph type="title"/>
          </p:nvPr>
        </p:nvSpPr>
        <p:spPr/>
        <p:txBody>
          <a:bodyPr/>
          <a:lstStyle/>
          <a:p>
            <a:pPr eaLnBrk="1" hangingPunct="1"/>
            <a:r>
              <a:rPr lang="en-US" altLang="zh-CN">
                <a:latin typeface="Garamond" charset="0"/>
                <a:ea typeface="宋体" charset="0"/>
              </a:rPr>
              <a:t>Yesterday </a:t>
            </a:r>
            <a:r>
              <a:rPr lang="en-US" altLang="zh-CN">
                <a:latin typeface="Arial" charset="0"/>
                <a:ea typeface="宋体" charset="0"/>
              </a:rPr>
              <a:t>–</a:t>
            </a:r>
            <a:r>
              <a:rPr lang="en-US" altLang="zh-CN">
                <a:latin typeface="Garamond" charset="0"/>
                <a:ea typeface="宋体" charset="0"/>
              </a:rPr>
              <a:t> 1990</a:t>
            </a:r>
            <a:r>
              <a:rPr lang="en-US" altLang="zh-CN">
                <a:latin typeface="Arial" charset="0"/>
                <a:ea typeface="宋体" charset="0"/>
              </a:rPr>
              <a:t>’</a:t>
            </a:r>
            <a:r>
              <a:rPr lang="en-US" altLang="zh-CN">
                <a:latin typeface="Garamond" charset="0"/>
                <a:ea typeface="宋体" charset="0"/>
              </a:rPr>
              <a:t>s</a:t>
            </a:r>
          </a:p>
        </p:txBody>
      </p:sp>
      <p:sp>
        <p:nvSpPr>
          <p:cNvPr id="1451010" name="Rectangle 3"/>
          <p:cNvSpPr>
            <a:spLocks noGrp="1" noChangeArrowheads="1"/>
          </p:cNvSpPr>
          <p:nvPr>
            <p:ph idx="1"/>
          </p:nvPr>
        </p:nvSpPr>
        <p:spPr/>
        <p:txBody>
          <a:bodyPr/>
          <a:lstStyle/>
          <a:p>
            <a:pPr eaLnBrk="1" hangingPunct="1"/>
            <a:r>
              <a:rPr lang="en-US" altLang="zh-CN">
                <a:latin typeface="Arial" charset="0"/>
                <a:ea typeface="宋体" charset="0"/>
              </a:rPr>
              <a:t>Box and lines – ad-hoc</a:t>
            </a:r>
          </a:p>
          <a:p>
            <a:pPr eaLnBrk="1" hangingPunct="1"/>
            <a:r>
              <a:rPr lang="en-US" altLang="zh-CN">
                <a:latin typeface="Arial" charset="0"/>
                <a:ea typeface="宋体" charset="0"/>
              </a:rPr>
              <a:t>No analysis of consistency of specification</a:t>
            </a:r>
          </a:p>
          <a:p>
            <a:pPr eaLnBrk="1" hangingPunct="1"/>
            <a:r>
              <a:rPr lang="en-US" altLang="zh-CN">
                <a:latin typeface="Arial" charset="0"/>
                <a:ea typeface="宋体" charset="0"/>
              </a:rPr>
              <a:t>No checking of architecture-implementation consistency</a:t>
            </a:r>
          </a:p>
          <a:p>
            <a:pPr eaLnBrk="1" hangingPunct="1"/>
            <a:r>
              <a:rPr lang="en-US" altLang="zh-CN">
                <a:latin typeface="Arial" charset="0"/>
                <a:ea typeface="宋体" charset="0"/>
              </a:rPr>
              <a:t>Importance of architecture in industry</a:t>
            </a:r>
          </a:p>
          <a:p>
            <a:pPr lvl="1" eaLnBrk="1" hangingPunct="1"/>
            <a:r>
              <a:rPr lang="en-US" altLang="zh-CN">
                <a:latin typeface="Arial" charset="0"/>
                <a:ea typeface="宋体" charset="0"/>
              </a:rPr>
              <a:t>recognition of a shared repository of methods, techniques, patterns and idioms (engineering)</a:t>
            </a:r>
          </a:p>
          <a:p>
            <a:pPr lvl="1" eaLnBrk="1" hangingPunct="1"/>
            <a:r>
              <a:rPr lang="en-US" altLang="zh-CN">
                <a:latin typeface="Arial" charset="0"/>
                <a:ea typeface="宋体" charset="0"/>
              </a:rPr>
              <a:t>exploiting commonalities in specific domains to provide reusable frameworks for product families</a:t>
            </a:r>
          </a:p>
          <a:p>
            <a:pPr eaLnBrk="1" hangingPunct="1"/>
            <a:endParaRPr lang="en-US" altLang="zh-CN">
              <a:latin typeface="Arial" charset="0"/>
              <a:ea typeface="宋体" charset="0"/>
            </a:endParaRPr>
          </a:p>
        </p:txBody>
      </p:sp>
      <p:sp>
        <p:nvSpPr>
          <p:cNvPr id="145101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4F34F62-EEF0-0341-AAD2-8BB9F36B08E7}" type="slidenum">
              <a:rPr lang="en-US" altLang="zh-CN" sz="1200">
                <a:latin typeface="Garamond" charset="0"/>
              </a:rPr>
              <a:pPr eaLnBrk="1" hangingPunct="1"/>
              <a:t>823</a:t>
            </a:fld>
            <a:endParaRPr lang="en-US" altLang="zh-CN" sz="1200">
              <a:latin typeface="Garamond" charset="0"/>
            </a:endParaRPr>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7" name="Rectangle 2"/>
          <p:cNvSpPr>
            <a:spLocks noGrp="1" noChangeArrowheads="1"/>
          </p:cNvSpPr>
          <p:nvPr>
            <p:ph type="title"/>
          </p:nvPr>
        </p:nvSpPr>
        <p:spPr/>
        <p:txBody>
          <a:bodyPr/>
          <a:lstStyle/>
          <a:p>
            <a:pPr eaLnBrk="1" hangingPunct="1"/>
            <a:r>
              <a:rPr lang="en-US" altLang="zh-CN" dirty="0">
                <a:latin typeface="Garamond" charset="0"/>
                <a:ea typeface="宋体" charset="0"/>
              </a:rPr>
              <a:t>A Few Years Later</a:t>
            </a:r>
          </a:p>
        </p:txBody>
      </p:sp>
      <p:sp>
        <p:nvSpPr>
          <p:cNvPr id="1453058" name="Rectangle 3"/>
          <p:cNvSpPr>
            <a:spLocks noGrp="1" noChangeArrowheads="1"/>
          </p:cNvSpPr>
          <p:nvPr>
            <p:ph idx="1"/>
          </p:nvPr>
        </p:nvSpPr>
        <p:spPr/>
        <p:txBody>
          <a:bodyPr/>
          <a:lstStyle/>
          <a:p>
            <a:pPr eaLnBrk="1" hangingPunct="1"/>
            <a:r>
              <a:rPr lang="en-US" altLang="zh-CN" sz="2800">
                <a:solidFill>
                  <a:srgbClr val="FF9933"/>
                </a:solidFill>
                <a:latin typeface="Arial" charset="0"/>
                <a:ea typeface="宋体" charset="0"/>
              </a:rPr>
              <a:t>Architecting</a:t>
            </a:r>
            <a:r>
              <a:rPr lang="en-US" altLang="zh-CN" sz="2800">
                <a:latin typeface="Arial" charset="0"/>
                <a:ea typeface="宋体" charset="0"/>
              </a:rPr>
              <a:t>  A first class activity in software development life cycle</a:t>
            </a:r>
          </a:p>
          <a:p>
            <a:pPr eaLnBrk="1" hangingPunct="1"/>
            <a:r>
              <a:rPr lang="en-US" altLang="zh-CN">
                <a:latin typeface="Arial" charset="0"/>
                <a:ea typeface="宋体" charset="0"/>
              </a:rPr>
              <a:t>Architecture Description Languages (ADLs)</a:t>
            </a:r>
          </a:p>
          <a:p>
            <a:pPr eaLnBrk="1" hangingPunct="1"/>
            <a:r>
              <a:rPr lang="en-US" altLang="zh-CN">
                <a:latin typeface="Arial" charset="0"/>
                <a:ea typeface="宋体" charset="0"/>
              </a:rPr>
              <a:t>Product Lines and Standards</a:t>
            </a:r>
          </a:p>
          <a:p>
            <a:pPr eaLnBrk="1" hangingPunct="1"/>
            <a:r>
              <a:rPr lang="en-US" altLang="zh-CN">
                <a:latin typeface="Arial" charset="0"/>
                <a:ea typeface="宋体" charset="0"/>
              </a:rPr>
              <a:t>Codification and Dissemination</a:t>
            </a:r>
          </a:p>
        </p:txBody>
      </p:sp>
      <p:sp>
        <p:nvSpPr>
          <p:cNvPr id="145305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AB92C4A-907B-8442-8DB6-094F9ED233E5}" type="slidenum">
              <a:rPr lang="en-US" altLang="zh-CN" sz="1200">
                <a:latin typeface="Garamond" charset="0"/>
              </a:rPr>
              <a:pPr eaLnBrk="1" hangingPunct="1"/>
              <a:t>824</a:t>
            </a:fld>
            <a:endParaRPr lang="en-US" altLang="zh-CN" sz="1200">
              <a:latin typeface="Garamond" charset="0"/>
            </a:endParaRPr>
          </a:p>
        </p:txBody>
      </p:sp>
    </p:spTree>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Cloud</a:t>
            </a:r>
          </a:p>
          <a:p>
            <a:r>
              <a:rPr lang="en-US" dirty="0"/>
              <a:t>Big Data</a:t>
            </a:r>
          </a:p>
          <a:p>
            <a:r>
              <a:rPr lang="en-US" dirty="0"/>
              <a:t>Internet of Things</a:t>
            </a:r>
          </a:p>
          <a:p>
            <a:r>
              <a:rPr lang="en-US" dirty="0"/>
              <a:t>…</a:t>
            </a:r>
          </a:p>
        </p:txBody>
      </p:sp>
      <p:sp>
        <p:nvSpPr>
          <p:cNvPr id="4" name="Slide Number Placeholder 3"/>
          <p:cNvSpPr>
            <a:spLocks noGrp="1"/>
          </p:cNvSpPr>
          <p:nvPr>
            <p:ph type="sldNum" sz="quarter" idx="12"/>
          </p:nvPr>
        </p:nvSpPr>
        <p:spPr/>
        <p:txBody>
          <a:bodyPr/>
          <a:lstStyle/>
          <a:p>
            <a:pPr>
              <a:defRPr/>
            </a:pPr>
            <a:fld id="{75005483-30D0-1C42-916C-435E30CFB1E5}" type="slidenum">
              <a:rPr lang="en-US" altLang="zh-CN" smtClean="0"/>
              <a:pPr>
                <a:defRPr/>
              </a:pPr>
              <a:t>825</a:t>
            </a:fld>
            <a:endParaRPr lang="en-US" altLang="zh-CN"/>
          </a:p>
        </p:txBody>
      </p:sp>
    </p:spTree>
    <p:extLst>
      <p:ext uri="{BB962C8B-B14F-4D97-AF65-F5344CB8AC3E}">
        <p14:creationId xmlns:p14="http://schemas.microsoft.com/office/powerpoint/2010/main" val="1270937800"/>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105"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1FBA461E-E93F-B342-8F29-F1B1C535F961}" type="slidenum">
              <a:rPr lang="en-US" altLang="zh-CN" sz="1200">
                <a:latin typeface="Garamond" charset="0"/>
              </a:rPr>
              <a:pPr eaLnBrk="1" hangingPunct="1"/>
              <a:t>826</a:t>
            </a:fld>
            <a:endParaRPr lang="en-US" altLang="zh-CN" sz="1200">
              <a:latin typeface="Garamond" charset="0"/>
            </a:endParaRPr>
          </a:p>
        </p:txBody>
      </p:sp>
      <p:sp>
        <p:nvSpPr>
          <p:cNvPr id="1455106" name="Rectangle 2"/>
          <p:cNvSpPr>
            <a:spLocks noGrp="1" noChangeArrowheads="1"/>
          </p:cNvSpPr>
          <p:nvPr>
            <p:ph type="title" idx="4294967295"/>
          </p:nvPr>
        </p:nvSpPr>
        <p:spPr>
          <a:xfrm>
            <a:off x="0" y="277813"/>
            <a:ext cx="8229600" cy="774700"/>
          </a:xfrm>
        </p:spPr>
        <p:txBody>
          <a:bodyPr/>
          <a:lstStyle/>
          <a:p>
            <a:pPr algn="ctr" eaLnBrk="1" hangingPunct="1"/>
            <a:r>
              <a:rPr lang="en-US" altLang="zh-CN" b="1">
                <a:latin typeface="Garamond" charset="0"/>
                <a:ea typeface="宋体" charset="0"/>
              </a:rPr>
              <a:t>A Short History of Software</a:t>
            </a:r>
            <a:endParaRPr lang="en-US" altLang="zh-CN">
              <a:latin typeface="Garamond" charset="0"/>
              <a:ea typeface="宋体" charset="0"/>
            </a:endParaRPr>
          </a:p>
        </p:txBody>
      </p:sp>
      <p:sp>
        <p:nvSpPr>
          <p:cNvPr id="1455107"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ABD6221D-798A-614A-8EDE-E4C27E448784}" type="slidenum">
              <a:rPr lang="en-US" altLang="zh-CN" sz="1200">
                <a:latin typeface="Garamond" charset="0"/>
              </a:rPr>
              <a:pPr algn="r" eaLnBrk="1" hangingPunct="1"/>
              <a:t>826</a:t>
            </a:fld>
            <a:endParaRPr lang="en-US" altLang="zh-CN" sz="1200">
              <a:latin typeface="Garamond" charset="0"/>
            </a:endParaRPr>
          </a:p>
        </p:txBody>
      </p:sp>
      <p:pic>
        <p:nvPicPr>
          <p:cNvPr id="145510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341438"/>
            <a:ext cx="5343525" cy="47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2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A96B3B4-DE7E-844A-95C9-F8D96A2E2F40}" type="slidenum">
              <a:rPr lang="en-US" altLang="zh-CN" sz="1200">
                <a:latin typeface="Garamond" charset="0"/>
              </a:rPr>
              <a:pPr eaLnBrk="1" hangingPunct="1"/>
              <a:t>827</a:t>
            </a:fld>
            <a:endParaRPr lang="en-US" altLang="zh-CN" sz="1200">
              <a:latin typeface="Garamond" charset="0"/>
            </a:endParaRPr>
          </a:p>
        </p:txBody>
      </p:sp>
      <p:sp>
        <p:nvSpPr>
          <p:cNvPr id="1456130" name="Rectangle 2"/>
          <p:cNvSpPr>
            <a:spLocks noGrp="1" noChangeArrowheads="1"/>
          </p:cNvSpPr>
          <p:nvPr>
            <p:ph type="title" idx="4294967295"/>
          </p:nvPr>
        </p:nvSpPr>
        <p:spPr>
          <a:xfrm>
            <a:off x="0" y="277813"/>
            <a:ext cx="8229600" cy="1139825"/>
          </a:xfrm>
        </p:spPr>
        <p:txBody>
          <a:bodyPr/>
          <a:lstStyle/>
          <a:p>
            <a:pPr algn="ctr" eaLnBrk="1" hangingPunct="1"/>
            <a:r>
              <a:rPr lang="en-US" altLang="zh-CN" sz="3800" b="1">
                <a:latin typeface="Garamond" charset="0"/>
                <a:ea typeface="宋体" charset="0"/>
              </a:rPr>
              <a:t>The classical ways of</a:t>
            </a:r>
            <a:br>
              <a:rPr lang="en-US" altLang="zh-CN" sz="3800" b="1">
                <a:latin typeface="Garamond" charset="0"/>
                <a:ea typeface="宋体" charset="0"/>
              </a:rPr>
            </a:br>
            <a:r>
              <a:rPr lang="en-US" altLang="zh-CN" sz="3800" b="1">
                <a:latin typeface="Garamond" charset="0"/>
                <a:ea typeface="宋体" charset="0"/>
              </a:rPr>
              <a:t>describing architecture</a:t>
            </a:r>
            <a:br>
              <a:rPr lang="en-US" altLang="zh-CN" sz="3800">
                <a:latin typeface="Garamond" charset="0"/>
                <a:ea typeface="宋体" charset="0"/>
              </a:rPr>
            </a:br>
            <a:endParaRPr lang="en-US" altLang="zh-CN" sz="3800">
              <a:latin typeface="Garamond" charset="0"/>
              <a:ea typeface="宋体" charset="0"/>
            </a:endParaRPr>
          </a:p>
        </p:txBody>
      </p:sp>
      <p:sp>
        <p:nvSpPr>
          <p:cNvPr id="1456131"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2D0714C-EF5D-6E41-B70A-557CCFE36F71}" type="slidenum">
              <a:rPr lang="en-US" altLang="zh-CN" sz="1200">
                <a:latin typeface="Garamond" charset="0"/>
              </a:rPr>
              <a:pPr algn="r" eaLnBrk="1" hangingPunct="1"/>
              <a:t>827</a:t>
            </a:fld>
            <a:endParaRPr lang="en-US" altLang="zh-CN" sz="1200">
              <a:latin typeface="Garamond" charset="0"/>
            </a:endParaRPr>
          </a:p>
        </p:txBody>
      </p:sp>
      <p:pic>
        <p:nvPicPr>
          <p:cNvPr id="1456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844675"/>
            <a:ext cx="7388225" cy="422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15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0A8B9CDF-B5E3-5F4C-9315-300CCA3A9F24}" type="slidenum">
              <a:rPr lang="en-US" altLang="zh-CN" sz="1200">
                <a:latin typeface="Garamond" charset="0"/>
              </a:rPr>
              <a:pPr eaLnBrk="1" hangingPunct="1"/>
              <a:t>828</a:t>
            </a:fld>
            <a:endParaRPr lang="en-US" altLang="zh-CN" sz="1200">
              <a:latin typeface="Garamond" charset="0"/>
            </a:endParaRPr>
          </a:p>
        </p:txBody>
      </p:sp>
      <p:sp>
        <p:nvSpPr>
          <p:cNvPr id="1457154" name="Title 1"/>
          <p:cNvSpPr>
            <a:spLocks noGrp="1"/>
          </p:cNvSpPr>
          <p:nvPr>
            <p:ph type="title" idx="4294967295"/>
          </p:nvPr>
        </p:nvSpPr>
        <p:spPr>
          <a:xfrm>
            <a:off x="0" y="277813"/>
            <a:ext cx="8229600" cy="1139825"/>
          </a:xfrm>
        </p:spPr>
        <p:txBody>
          <a:bodyPr/>
          <a:lstStyle/>
          <a:p>
            <a:pPr algn="ctr" eaLnBrk="1" hangingPunct="1"/>
            <a:r>
              <a:rPr lang="en-GB" altLang="zh-CN" sz="3600">
                <a:solidFill>
                  <a:schemeClr val="tx1"/>
                </a:solidFill>
                <a:latin typeface="Arial" charset="0"/>
                <a:ea typeface="宋体" charset="0"/>
              </a:rPr>
              <a:t>Today’s Software Architectures</a:t>
            </a:r>
            <a:br>
              <a:rPr lang="en-GB" altLang="zh-CN" sz="3600">
                <a:solidFill>
                  <a:schemeClr val="tx1"/>
                </a:solidFill>
                <a:latin typeface="Arial" charset="0"/>
                <a:ea typeface="宋体" charset="0"/>
              </a:rPr>
            </a:br>
            <a:r>
              <a:rPr lang="en-GB" altLang="zh-CN" sz="3600">
                <a:solidFill>
                  <a:schemeClr val="tx1"/>
                </a:solidFill>
                <a:latin typeface="Arial" charset="0"/>
                <a:ea typeface="宋体" charset="0"/>
              </a:rPr>
              <a:t>Are Also Extremely Sophisticated</a:t>
            </a:r>
            <a:br>
              <a:rPr lang="en-GB" altLang="zh-CN">
                <a:solidFill>
                  <a:schemeClr val="tx1"/>
                </a:solidFill>
                <a:latin typeface="Arial" charset="0"/>
                <a:ea typeface="宋体" charset="0"/>
              </a:rPr>
            </a:br>
            <a:endParaRPr lang="en-GB" altLang="zh-CN">
              <a:latin typeface="Garamond" charset="0"/>
              <a:ea typeface="宋体" charset="0"/>
            </a:endParaRPr>
          </a:p>
        </p:txBody>
      </p:sp>
      <p:sp>
        <p:nvSpPr>
          <p:cNvPr id="1457155" name="Content Placeholder 2"/>
          <p:cNvSpPr>
            <a:spLocks noGrp="1"/>
          </p:cNvSpPr>
          <p:nvPr>
            <p:ph idx="4294967295"/>
          </p:nvPr>
        </p:nvSpPr>
        <p:spPr>
          <a:xfrm>
            <a:off x="0" y="1785938"/>
            <a:ext cx="5357813" cy="4286250"/>
          </a:xfrm>
        </p:spPr>
        <p:txBody>
          <a:bodyPr/>
          <a:lstStyle/>
          <a:p>
            <a:pPr eaLnBrk="1" hangingPunct="1"/>
            <a:r>
              <a:rPr lang="en-GB" altLang="zh-CN" sz="2000">
                <a:latin typeface="Arial" charset="0"/>
                <a:ea typeface="宋体" charset="0"/>
              </a:rPr>
              <a:t>Highly distributed and federated</a:t>
            </a:r>
          </a:p>
          <a:p>
            <a:pPr eaLnBrk="1" hangingPunct="1"/>
            <a:r>
              <a:rPr lang="en-GB" altLang="zh-CN" sz="2000">
                <a:latin typeface="Arial" charset="0"/>
                <a:ea typeface="宋体" charset="0"/>
              </a:rPr>
              <a:t>have a social architecture</a:t>
            </a:r>
          </a:p>
          <a:p>
            <a:pPr eaLnBrk="1" hangingPunct="1"/>
            <a:r>
              <a:rPr lang="en-GB" altLang="zh-CN" sz="2000">
                <a:latin typeface="Arial" charset="0"/>
                <a:ea typeface="宋体" charset="0"/>
              </a:rPr>
              <a:t>Built from cutting edge ingredients</a:t>
            </a:r>
          </a:p>
          <a:p>
            <a:pPr eaLnBrk="1" hangingPunct="1">
              <a:buFont typeface="Wingdings" charset="0"/>
              <a:buNone/>
            </a:pPr>
            <a:r>
              <a:rPr lang="en-GB" altLang="zh-CN" sz="2000">
                <a:latin typeface="Arial" charset="0"/>
                <a:ea typeface="宋体" charset="0"/>
              </a:rPr>
              <a:t>     Example: http://clickatell.com</a:t>
            </a:r>
          </a:p>
          <a:p>
            <a:pPr eaLnBrk="1" hangingPunct="1"/>
            <a:r>
              <a:rPr lang="en-GB" altLang="zh-CN" sz="2000">
                <a:latin typeface="Arial" charset="0"/>
                <a:ea typeface="宋体" charset="0"/>
              </a:rPr>
              <a:t>Have to scale globally</a:t>
            </a:r>
          </a:p>
          <a:p>
            <a:pPr eaLnBrk="1" hangingPunct="1"/>
            <a:r>
              <a:rPr lang="en-GB" altLang="zh-CN" sz="2000">
                <a:latin typeface="Arial" charset="0"/>
                <a:ea typeface="宋体" charset="0"/>
              </a:rPr>
              <a:t>Set with expectations that are very high for functionality and low for the cost to  develop/own new solutions</a:t>
            </a:r>
          </a:p>
          <a:p>
            <a:pPr eaLnBrk="1" hangingPunct="1"/>
            <a:r>
              <a:rPr lang="en-GB" altLang="zh-CN" sz="2000">
                <a:latin typeface="Arial" charset="0"/>
                <a:ea typeface="宋体" charset="0"/>
              </a:rPr>
              <a:t>created with productivity-oriented   design &amp; development platforms</a:t>
            </a:r>
          </a:p>
          <a:p>
            <a:pPr eaLnBrk="1" hangingPunct="1"/>
            <a:r>
              <a:rPr lang="en-GB" altLang="zh-CN" sz="2000">
                <a:latin typeface="Arial" charset="0"/>
                <a:ea typeface="宋体" charset="0"/>
              </a:rPr>
              <a:t>Must co-exist with many other technologies, standards, and architectures</a:t>
            </a:r>
          </a:p>
        </p:txBody>
      </p:sp>
      <p:sp>
        <p:nvSpPr>
          <p:cNvPr id="1457156" name="Slide Number Placeholder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6C25BF42-EA04-E741-8CBF-32FA0C5496AB}" type="slidenum">
              <a:rPr lang="en-US" altLang="zh-CN" sz="1200">
                <a:latin typeface="Garamond" charset="0"/>
              </a:rPr>
              <a:pPr algn="r" eaLnBrk="1" hangingPunct="1"/>
              <a:t>828</a:t>
            </a:fld>
            <a:endParaRPr lang="en-US" altLang="zh-CN" sz="1200">
              <a:latin typeface="Garamond" charset="0"/>
            </a:endParaRPr>
          </a:p>
        </p:txBody>
      </p:sp>
      <p:sp>
        <p:nvSpPr>
          <p:cNvPr id="1457157"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F24C0E0-5FE8-4E49-8B64-7B9F095C5B2F}" type="slidenum">
              <a:rPr lang="en-US" altLang="zh-CN" sz="1200">
                <a:latin typeface="Garamond" charset="0"/>
              </a:rPr>
              <a:pPr algn="r" eaLnBrk="1" hangingPunct="1"/>
              <a:t>828</a:t>
            </a:fld>
            <a:endParaRPr lang="en-US" altLang="zh-CN" sz="1200">
              <a:latin typeface="Garamond" charset="0"/>
            </a:endParaRPr>
          </a:p>
        </p:txBody>
      </p:sp>
      <p:sp>
        <p:nvSpPr>
          <p:cNvPr id="1457158" name="Rectangle 4"/>
          <p:cNvSpPr>
            <a:spLocks noChangeArrowheads="1"/>
          </p:cNvSpPr>
          <p:nvPr/>
        </p:nvSpPr>
        <p:spPr bwMode="auto">
          <a:xfrm>
            <a:off x="5643563" y="4572000"/>
            <a:ext cx="3357562"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GB" altLang="zh-CN"/>
              <a:t>Integrating with 3rd party</a:t>
            </a:r>
          </a:p>
          <a:p>
            <a:pPr algn="ctr"/>
            <a:r>
              <a:rPr lang="en-GB" altLang="zh-CN"/>
              <a:t>suppliers live on the Web</a:t>
            </a:r>
          </a:p>
          <a:p>
            <a:pPr algn="ctr"/>
            <a:r>
              <a:rPr lang="en-GB" altLang="zh-CN"/>
              <a:t>as well as being a 3rd party</a:t>
            </a:r>
          </a:p>
          <a:p>
            <a:pPr algn="ctr"/>
            <a:r>
              <a:rPr lang="en-GB" altLang="zh-CN"/>
              <a:t>supplier is the name of the</a:t>
            </a:r>
          </a:p>
          <a:p>
            <a:pPr algn="ctr"/>
            <a:r>
              <a:rPr lang="en-GB" altLang="zh-CN"/>
              <a:t>game circa-2009</a:t>
            </a:r>
          </a:p>
        </p:txBody>
      </p:sp>
      <p:pic>
        <p:nvPicPr>
          <p:cNvPr id="14571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5063" y="2214563"/>
            <a:ext cx="1943100" cy="208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895FBCF0-E331-7B43-B581-B3AD9914C23C}" type="slidenum">
              <a:rPr lang="en-US" altLang="zh-CN" sz="1200">
                <a:latin typeface="Garamond" charset="0"/>
              </a:rPr>
              <a:pPr eaLnBrk="1" hangingPunct="1"/>
              <a:t>829</a:t>
            </a:fld>
            <a:endParaRPr lang="en-US" altLang="zh-CN" sz="1200">
              <a:latin typeface="Garamond" charset="0"/>
            </a:endParaRPr>
          </a:p>
        </p:txBody>
      </p:sp>
      <p:sp>
        <p:nvSpPr>
          <p:cNvPr id="1462274" name="Title 1"/>
          <p:cNvSpPr>
            <a:spLocks noGrp="1"/>
          </p:cNvSpPr>
          <p:nvPr>
            <p:ph type="title" idx="4294967295"/>
          </p:nvPr>
        </p:nvSpPr>
        <p:spPr>
          <a:xfrm>
            <a:off x="0" y="277813"/>
            <a:ext cx="8229600" cy="1139825"/>
          </a:xfrm>
        </p:spPr>
        <p:txBody>
          <a:bodyPr/>
          <a:lstStyle/>
          <a:p>
            <a:pPr algn="ctr" eaLnBrk="1" hangingPunct="1"/>
            <a:r>
              <a:rPr lang="en-GB" altLang="zh-CN" b="1">
                <a:latin typeface="Garamond" charset="0"/>
                <a:ea typeface="宋体" charset="0"/>
              </a:rPr>
              <a:t>Emergent Architecture</a:t>
            </a:r>
            <a:endParaRPr lang="en-GB" altLang="zh-CN">
              <a:latin typeface="Garamond" charset="0"/>
              <a:ea typeface="宋体" charset="0"/>
            </a:endParaRPr>
          </a:p>
        </p:txBody>
      </p:sp>
      <p:sp>
        <p:nvSpPr>
          <p:cNvPr id="1462275"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0445B976-BE0F-0B4A-AAB5-3A4183B21BED}" type="slidenum">
              <a:rPr lang="en-US" altLang="zh-CN" sz="1200">
                <a:latin typeface="Garamond" charset="0"/>
              </a:rPr>
              <a:pPr algn="r" eaLnBrk="1" hangingPunct="1"/>
              <a:t>829</a:t>
            </a:fld>
            <a:endParaRPr lang="en-US" altLang="zh-CN" sz="1200">
              <a:latin typeface="Garamond" charset="0"/>
            </a:endParaRPr>
          </a:p>
        </p:txBody>
      </p:sp>
      <p:sp>
        <p:nvSpPr>
          <p:cNvPr id="1462276"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9C0C5215-F117-1147-AE3D-760B36C73861}" type="slidenum">
              <a:rPr lang="en-US" altLang="zh-CN" sz="1200">
                <a:latin typeface="Garamond" charset="0"/>
              </a:rPr>
              <a:pPr algn="r" eaLnBrk="1" hangingPunct="1"/>
              <a:t>829</a:t>
            </a:fld>
            <a:endParaRPr lang="en-US" altLang="zh-CN" sz="1200">
              <a:latin typeface="Garamond" charset="0"/>
            </a:endParaRPr>
          </a:p>
        </p:txBody>
      </p:sp>
      <p:pic>
        <p:nvPicPr>
          <p:cNvPr id="14622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00188"/>
            <a:ext cx="4500563" cy="4522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Grp="1" noChangeArrowheads="1"/>
          </p:cNvSpPr>
          <p:nvPr>
            <p:ph type="title"/>
          </p:nvPr>
        </p:nvSpPr>
        <p:spPr/>
        <p:txBody>
          <a:bodyPr/>
          <a:lstStyle/>
          <a:p>
            <a:pPr algn="ctr" eaLnBrk="1" hangingPunct="1"/>
            <a:r>
              <a:rPr lang="en-US" altLang="zh-CN">
                <a:latin typeface="Garamond" charset="0"/>
                <a:ea typeface="宋体" charset="0"/>
              </a:rPr>
              <a:t>Software Architecture</a:t>
            </a:r>
          </a:p>
        </p:txBody>
      </p:sp>
      <p:sp>
        <p:nvSpPr>
          <p:cNvPr id="187394" name="Rectangle 3"/>
          <p:cNvSpPr>
            <a:spLocks noGrp="1" noChangeArrowheads="1"/>
          </p:cNvSpPr>
          <p:nvPr>
            <p:ph idx="1"/>
          </p:nvPr>
        </p:nvSpPr>
        <p:spPr/>
        <p:txBody>
          <a:bodyPr/>
          <a:lstStyle/>
          <a:p>
            <a:pPr eaLnBrk="1" hangingPunct="1"/>
            <a:r>
              <a:rPr lang="en-US" altLang="zh-CN" sz="2600">
                <a:latin typeface="Arial" charset="0"/>
                <a:ea typeface="宋体" charset="0"/>
              </a:rPr>
              <a:t>The IEEE Architecture Working Group (P1471), the Recommended Practice for Architectural Description, has established the following definition of architecture and related terms:</a:t>
            </a:r>
          </a:p>
          <a:p>
            <a:pPr eaLnBrk="1" hangingPunct="1"/>
            <a:endParaRPr lang="en-US" altLang="zh-CN" sz="2600">
              <a:latin typeface="Arial" charset="0"/>
              <a:ea typeface="宋体" charset="0"/>
            </a:endParaRPr>
          </a:p>
          <a:p>
            <a:pPr eaLnBrk="1" hangingPunct="1"/>
            <a:r>
              <a:rPr lang="en-US" altLang="zh-CN" sz="2600">
                <a:latin typeface="Arial" charset="0"/>
                <a:ea typeface="宋体" charset="0"/>
              </a:rPr>
              <a:t>Architecture is the fundamental organisation of a system embodied in its components, their relationships to each other and to the environment and the principles guiding its design and evolution.</a:t>
            </a:r>
          </a:p>
          <a:p>
            <a:pPr eaLnBrk="1" hangingPunct="1"/>
            <a:endParaRPr lang="en-US" altLang="zh-CN" sz="2600">
              <a:latin typeface="Arial" charset="0"/>
              <a:ea typeface="宋体" charset="0"/>
            </a:endParaRPr>
          </a:p>
        </p:txBody>
      </p:sp>
      <p:sp>
        <p:nvSpPr>
          <p:cNvPr id="1873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619154E-0707-434D-91E9-11F1F18676A8}" type="slidenum">
              <a:rPr lang="en-US" altLang="zh-CN" sz="1200">
                <a:latin typeface="Garamond" charset="0"/>
              </a:rPr>
              <a:pPr eaLnBrk="1" hangingPunct="1"/>
              <a:t>83</a:t>
            </a:fld>
            <a:endParaRPr lang="en-US" altLang="zh-CN" sz="1200">
              <a:latin typeface="Garamond" charset="0"/>
            </a:endParaRPr>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69"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9C6D410-3309-284F-A482-A7E1D25A0DA7}" type="slidenum">
              <a:rPr lang="en-US" altLang="zh-CN" sz="1200">
                <a:latin typeface="Garamond" charset="0"/>
              </a:rPr>
              <a:pPr eaLnBrk="1" hangingPunct="1"/>
              <a:t>830</a:t>
            </a:fld>
            <a:endParaRPr lang="en-US" altLang="zh-CN" sz="1200">
              <a:latin typeface="Garamond" charset="0"/>
            </a:endParaRPr>
          </a:p>
        </p:txBody>
      </p:sp>
      <p:sp>
        <p:nvSpPr>
          <p:cNvPr id="1466370" name="Title 1"/>
          <p:cNvSpPr>
            <a:spLocks noGrp="1"/>
          </p:cNvSpPr>
          <p:nvPr>
            <p:ph type="title" idx="4294967295"/>
          </p:nvPr>
        </p:nvSpPr>
        <p:spPr>
          <a:xfrm>
            <a:off x="0" y="277813"/>
            <a:ext cx="8229600" cy="1139825"/>
          </a:xfrm>
        </p:spPr>
        <p:txBody>
          <a:bodyPr/>
          <a:lstStyle/>
          <a:p>
            <a:pPr algn="ctr" eaLnBrk="1" hangingPunct="1"/>
            <a:r>
              <a:rPr lang="en-GB" altLang="zh-CN" b="1">
                <a:latin typeface="Garamond" charset="0"/>
                <a:ea typeface="宋体" charset="0"/>
              </a:rPr>
              <a:t>Open Platform vs.</a:t>
            </a:r>
            <a:br>
              <a:rPr lang="en-GB" altLang="zh-CN" b="1">
                <a:latin typeface="Garamond" charset="0"/>
                <a:ea typeface="宋体" charset="0"/>
              </a:rPr>
            </a:br>
            <a:r>
              <a:rPr lang="en-GB" altLang="zh-CN" b="1">
                <a:latin typeface="Garamond" charset="0"/>
                <a:ea typeface="宋体" charset="0"/>
              </a:rPr>
              <a:t>Closed Platform</a:t>
            </a:r>
            <a:endParaRPr lang="en-GB" altLang="zh-CN">
              <a:latin typeface="Garamond" charset="0"/>
              <a:ea typeface="宋体" charset="0"/>
            </a:endParaRPr>
          </a:p>
        </p:txBody>
      </p:sp>
      <p:sp>
        <p:nvSpPr>
          <p:cNvPr id="1466371"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C8806FDA-7F50-0E44-8C74-B66AACDC6417}" type="slidenum">
              <a:rPr lang="en-US" altLang="zh-CN" sz="1200">
                <a:latin typeface="Garamond" charset="0"/>
              </a:rPr>
              <a:pPr algn="r" eaLnBrk="1" hangingPunct="1"/>
              <a:t>830</a:t>
            </a:fld>
            <a:endParaRPr lang="en-US" altLang="zh-CN" sz="1200">
              <a:latin typeface="Garamond" charset="0"/>
            </a:endParaRPr>
          </a:p>
        </p:txBody>
      </p:sp>
      <p:sp>
        <p:nvSpPr>
          <p:cNvPr id="1466372"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A578688C-E608-E84A-AC7B-566291BF95A0}" type="slidenum">
              <a:rPr lang="en-US" altLang="zh-CN" sz="1200">
                <a:latin typeface="Garamond" charset="0"/>
              </a:rPr>
              <a:pPr algn="r" eaLnBrk="1" hangingPunct="1"/>
              <a:t>830</a:t>
            </a:fld>
            <a:endParaRPr lang="en-US" altLang="zh-CN" sz="1200">
              <a:latin typeface="Garamond" charset="0"/>
            </a:endParaRPr>
          </a:p>
        </p:txBody>
      </p:sp>
      <p:pic>
        <p:nvPicPr>
          <p:cNvPr id="14663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25" y="2571750"/>
            <a:ext cx="5092700" cy="2890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393" name="灯片编号占位符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98721EF-FEE5-224E-A215-537E7566A87F}" type="slidenum">
              <a:rPr lang="en-US" altLang="zh-CN" sz="1200">
                <a:latin typeface="Garamond" charset="0"/>
              </a:rPr>
              <a:pPr eaLnBrk="1" hangingPunct="1"/>
              <a:t>831</a:t>
            </a:fld>
            <a:endParaRPr lang="en-US" altLang="zh-CN" sz="1200">
              <a:latin typeface="Garamond" charset="0"/>
            </a:endParaRPr>
          </a:p>
        </p:txBody>
      </p:sp>
      <p:sp>
        <p:nvSpPr>
          <p:cNvPr id="1467394" name="Title 1"/>
          <p:cNvSpPr>
            <a:spLocks noGrp="1"/>
          </p:cNvSpPr>
          <p:nvPr>
            <p:ph type="title" idx="4294967295"/>
          </p:nvPr>
        </p:nvSpPr>
        <p:spPr>
          <a:xfrm>
            <a:off x="0" y="277813"/>
            <a:ext cx="8229600" cy="1139825"/>
          </a:xfrm>
        </p:spPr>
        <p:txBody>
          <a:bodyPr/>
          <a:lstStyle/>
          <a:p>
            <a:pPr algn="ctr" eaLnBrk="1" hangingPunct="1"/>
            <a:r>
              <a:rPr lang="en-GB" altLang="zh-CN" b="1">
                <a:latin typeface="Garamond" charset="0"/>
                <a:ea typeface="宋体" charset="0"/>
              </a:rPr>
              <a:t>New Distribution Models</a:t>
            </a:r>
            <a:endParaRPr lang="en-GB" altLang="zh-CN">
              <a:latin typeface="Garamond" charset="0"/>
              <a:ea typeface="宋体" charset="0"/>
            </a:endParaRPr>
          </a:p>
        </p:txBody>
      </p:sp>
      <p:sp>
        <p:nvSpPr>
          <p:cNvPr id="1467395" name="Rectangle 6"/>
          <p:cNvSpPr txBox="1">
            <a:spLocks noGrp="1" noChangeArrowheads="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52CFCE28-C6AE-9441-808F-99BABF2CAF05}" type="slidenum">
              <a:rPr lang="en-US" altLang="zh-CN" sz="1200">
                <a:latin typeface="Garamond" charset="0"/>
              </a:rPr>
              <a:pPr algn="r" eaLnBrk="1" hangingPunct="1"/>
              <a:t>831</a:t>
            </a:fld>
            <a:endParaRPr lang="en-US" altLang="zh-CN" sz="1200">
              <a:latin typeface="Garamond" charset="0"/>
            </a:endParaRPr>
          </a:p>
        </p:txBody>
      </p:sp>
      <p:sp>
        <p:nvSpPr>
          <p:cNvPr id="1467396" name="Slide Number Placeholder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r" eaLnBrk="1" hangingPunct="1"/>
            <a:fld id="{74FBEFA7-E706-D74F-8FDF-39E51A45DD64}" type="slidenum">
              <a:rPr lang="en-US" altLang="zh-CN" sz="1200">
                <a:latin typeface="Garamond" charset="0"/>
              </a:rPr>
              <a:pPr algn="r" eaLnBrk="1" hangingPunct="1"/>
              <a:t>831</a:t>
            </a:fld>
            <a:endParaRPr lang="en-US" altLang="zh-CN" sz="1200">
              <a:latin typeface="Garamond" charset="0"/>
            </a:endParaRPr>
          </a:p>
        </p:txBody>
      </p:sp>
      <p:pic>
        <p:nvPicPr>
          <p:cNvPr id="14673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275" y="1557338"/>
            <a:ext cx="5157788" cy="407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5" name="Rectangle 2"/>
          <p:cNvSpPr>
            <a:spLocks noGrp="1"/>
          </p:cNvSpPr>
          <p:nvPr>
            <p:ph type="title"/>
          </p:nvPr>
        </p:nvSpPr>
        <p:spPr/>
        <p:txBody>
          <a:bodyPr/>
          <a:lstStyle/>
          <a:p>
            <a:pPr eaLnBrk="1" hangingPunct="1"/>
            <a:r>
              <a:rPr lang="en-US" altLang="zh-CN">
                <a:latin typeface="Garamond" charset="0"/>
                <a:ea typeface="宋体" charset="0"/>
              </a:rPr>
              <a:t>Summary</a:t>
            </a:r>
          </a:p>
        </p:txBody>
      </p:sp>
      <p:sp>
        <p:nvSpPr>
          <p:cNvPr id="1470466" name="Rectangle 3"/>
          <p:cNvSpPr>
            <a:spLocks noGrp="1"/>
          </p:cNvSpPr>
          <p:nvPr>
            <p:ph idx="1"/>
          </p:nvPr>
        </p:nvSpPr>
        <p:spPr>
          <a:xfrm>
            <a:off x="457200" y="1600200"/>
            <a:ext cx="7467600" cy="4873625"/>
          </a:xfrm>
        </p:spPr>
        <p:txBody>
          <a:bodyPr/>
          <a:lstStyle/>
          <a:p>
            <a:r>
              <a:rPr lang="en-US" altLang="zh-CN" b="1">
                <a:latin typeface="Century Schoolbook" charset="0"/>
                <a:ea typeface="宋体" charset="0"/>
              </a:rPr>
              <a:t>Creativity should be regarded as a key to developing a software architecture. </a:t>
            </a:r>
          </a:p>
          <a:p>
            <a:r>
              <a:rPr lang="en-US" altLang="zh-CN" b="1">
                <a:latin typeface="Century Schoolbook" charset="0"/>
                <a:ea typeface="宋体" charset="0"/>
              </a:rPr>
              <a:t>The challenge is how to reconcile </a:t>
            </a:r>
            <a:r>
              <a:rPr lang="en-GB" altLang="zh-CN" b="1">
                <a:latin typeface="Century Schoolbook" charset="0"/>
                <a:ea typeface="宋体" charset="0"/>
              </a:rPr>
              <a:t>objective precision with subjective ambiguity</a:t>
            </a:r>
            <a:r>
              <a:rPr lang="en-US" altLang="zh-CN" b="1">
                <a:latin typeface="Century Schoolbook" charset="0"/>
                <a:ea typeface="宋体" charset="0"/>
              </a:rPr>
              <a:t>. </a:t>
            </a:r>
          </a:p>
          <a:p>
            <a:pPr lvl="1" eaLnBrk="1" hangingPunct="1"/>
            <a:endParaRPr lang="en-US" altLang="zh-CN" b="1">
              <a:latin typeface="Century Schoolbook" charset="0"/>
              <a:ea typeface="宋体" charset="0"/>
            </a:endParaRPr>
          </a:p>
          <a:p>
            <a:pPr eaLnBrk="1" hangingPunct="1"/>
            <a:endParaRPr lang="zh-CN" altLang="en-US" b="1">
              <a:latin typeface="Century Schoolbook" charset="0"/>
              <a:ea typeface="宋体" charset="0"/>
            </a:endParaRPr>
          </a:p>
        </p:txBody>
      </p:sp>
    </p:spTree>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3521" name="Rectangle 2"/>
          <p:cNvSpPr>
            <a:spLocks noGrp="1" noChangeArrowheads="1"/>
          </p:cNvSpPr>
          <p:nvPr>
            <p:ph type="title"/>
          </p:nvPr>
        </p:nvSpPr>
        <p:spPr/>
        <p:txBody>
          <a:bodyPr/>
          <a:lstStyle/>
          <a:p>
            <a:pPr eaLnBrk="1" hangingPunct="1"/>
            <a:r>
              <a:rPr lang="en-US" altLang="zh-CN" sz="6000">
                <a:latin typeface="Garamond" charset="0"/>
                <a:ea typeface="宋体" charset="0"/>
              </a:rPr>
              <a:t>Discussion Questions</a:t>
            </a:r>
          </a:p>
        </p:txBody>
      </p:sp>
      <p:sp>
        <p:nvSpPr>
          <p:cNvPr id="1643522" name="Rectangle 3"/>
          <p:cNvSpPr>
            <a:spLocks noGrp="1" noChangeArrowheads="1"/>
          </p:cNvSpPr>
          <p:nvPr>
            <p:ph idx="1"/>
          </p:nvPr>
        </p:nvSpPr>
        <p:spPr/>
        <p:txBody>
          <a:bodyPr/>
          <a:lstStyle/>
          <a:p>
            <a:pPr eaLnBrk="1" hangingPunct="1">
              <a:lnSpc>
                <a:spcPct val="80000"/>
              </a:lnSpc>
            </a:pPr>
            <a:r>
              <a:rPr lang="en-US" altLang="zh-CN" sz="1900" b="1" dirty="0">
                <a:latin typeface="Arial" charset="0"/>
                <a:ea typeface="宋体" charset="0"/>
              </a:rPr>
              <a:t>Topic 0</a:t>
            </a:r>
          </a:p>
          <a:p>
            <a:pPr lvl="1" eaLnBrk="1" hangingPunct="1">
              <a:lnSpc>
                <a:spcPct val="80000"/>
              </a:lnSpc>
            </a:pPr>
            <a:r>
              <a:rPr lang="en-US" altLang="zh-CN" sz="1500" b="1" dirty="0">
                <a:latin typeface="Arial" charset="0"/>
                <a:ea typeface="宋体" charset="0"/>
              </a:rPr>
              <a:t>Please </a:t>
            </a:r>
            <a:r>
              <a:rPr lang="en-US" altLang="zh-CN" sz="1500" b="1" dirty="0" err="1">
                <a:latin typeface="Arial" charset="0"/>
                <a:ea typeface="宋体" charset="0"/>
              </a:rPr>
              <a:t>summarise</a:t>
            </a:r>
            <a:r>
              <a:rPr lang="en-US" altLang="zh-CN" sz="1500" b="1" dirty="0">
                <a:latin typeface="Arial" charset="0"/>
                <a:ea typeface="宋体" charset="0"/>
              </a:rPr>
              <a:t> the state of the art of current software systems?</a:t>
            </a:r>
          </a:p>
          <a:p>
            <a:pPr eaLnBrk="1" hangingPunct="1">
              <a:lnSpc>
                <a:spcPct val="80000"/>
              </a:lnSpc>
            </a:pPr>
            <a:r>
              <a:rPr lang="en-US" altLang="zh-CN" sz="1900" b="1" dirty="0">
                <a:latin typeface="Arial" charset="0"/>
                <a:ea typeface="宋体" charset="0"/>
              </a:rPr>
              <a:t>Topic 1</a:t>
            </a:r>
          </a:p>
          <a:p>
            <a:pPr lvl="1" eaLnBrk="1" hangingPunct="1">
              <a:lnSpc>
                <a:spcPct val="80000"/>
              </a:lnSpc>
            </a:pPr>
            <a:r>
              <a:rPr lang="en-US" altLang="zh-CN" sz="1700" b="1" dirty="0">
                <a:latin typeface="Arial" charset="0"/>
                <a:ea typeface="宋体" charset="0"/>
              </a:rPr>
              <a:t>What is software architecture, in your own words?</a:t>
            </a:r>
          </a:p>
          <a:p>
            <a:pPr lvl="1" eaLnBrk="1" hangingPunct="1">
              <a:lnSpc>
                <a:spcPct val="80000"/>
              </a:lnSpc>
            </a:pPr>
            <a:r>
              <a:rPr lang="en-US" altLang="zh-CN" sz="1700" b="1" dirty="0">
                <a:latin typeface="Arial" charset="0"/>
                <a:ea typeface="宋体" charset="0"/>
              </a:rPr>
              <a:t>What do you think of Brooks' "Surgical Team"?</a:t>
            </a:r>
          </a:p>
          <a:p>
            <a:pPr lvl="1" eaLnBrk="1" hangingPunct="1">
              <a:lnSpc>
                <a:spcPct val="80000"/>
              </a:lnSpc>
            </a:pPr>
            <a:r>
              <a:rPr lang="en-US" altLang="zh-CN" sz="1700" b="1" dirty="0">
                <a:latin typeface="Arial" charset="0"/>
                <a:ea typeface="宋体" charset="0"/>
              </a:rPr>
              <a:t>How did Fred Brooks Jr. describe the role of the architect in his "The Mythical Man-Month"?</a:t>
            </a:r>
          </a:p>
          <a:p>
            <a:pPr lvl="1" eaLnBrk="1" hangingPunct="1">
              <a:lnSpc>
                <a:spcPct val="80000"/>
              </a:lnSpc>
            </a:pPr>
            <a:r>
              <a:rPr lang="en-US" altLang="zh-CN" sz="1700" b="1" dirty="0">
                <a:latin typeface="Arial" charset="0"/>
                <a:ea typeface="宋体" charset="0"/>
              </a:rPr>
              <a:t>What have you learnt from David </a:t>
            </a:r>
            <a:r>
              <a:rPr lang="en-US" altLang="zh-CN" sz="1700" b="1" dirty="0" err="1">
                <a:latin typeface="Arial" charset="0"/>
                <a:ea typeface="宋体" charset="0"/>
              </a:rPr>
              <a:t>Parnas</a:t>
            </a:r>
            <a:r>
              <a:rPr lang="en-US" altLang="zh-CN" sz="1700" b="1" dirty="0">
                <a:latin typeface="Arial" charset="0"/>
                <a:ea typeface="宋体" charset="0"/>
              </a:rPr>
              <a:t>, for software development?</a:t>
            </a:r>
          </a:p>
          <a:p>
            <a:pPr eaLnBrk="1" hangingPunct="1">
              <a:lnSpc>
                <a:spcPct val="80000"/>
              </a:lnSpc>
            </a:pPr>
            <a:r>
              <a:rPr lang="en-US" altLang="zh-CN" sz="1900" b="1" dirty="0">
                <a:latin typeface="Arial" charset="0"/>
                <a:ea typeface="宋体" charset="0"/>
              </a:rPr>
              <a:t>Topic 2 </a:t>
            </a:r>
          </a:p>
          <a:p>
            <a:pPr lvl="1" eaLnBrk="1" hangingPunct="1">
              <a:lnSpc>
                <a:spcPct val="80000"/>
              </a:lnSpc>
            </a:pPr>
            <a:r>
              <a:rPr lang="en-US" altLang="zh-CN" sz="1700" b="1" dirty="0">
                <a:latin typeface="Arial" charset="0"/>
                <a:ea typeface="宋体" charset="0"/>
              </a:rPr>
              <a:t>What is your explanation of ABC?</a:t>
            </a:r>
          </a:p>
          <a:p>
            <a:pPr lvl="1" eaLnBrk="1" hangingPunct="1">
              <a:lnSpc>
                <a:spcPct val="80000"/>
              </a:lnSpc>
            </a:pPr>
            <a:r>
              <a:rPr lang="en-US" altLang="zh-CN" sz="1700" b="1" dirty="0">
                <a:latin typeface="Arial" charset="0"/>
                <a:ea typeface="宋体" charset="0"/>
              </a:rPr>
              <a:t>How do you plan to become a good software architect, referring to the Architectural Business Cycle?</a:t>
            </a:r>
          </a:p>
          <a:p>
            <a:pPr lvl="1" eaLnBrk="1" hangingPunct="1">
              <a:lnSpc>
                <a:spcPct val="80000"/>
              </a:lnSpc>
            </a:pPr>
            <a:r>
              <a:rPr lang="en-US" altLang="zh-CN" sz="1700" b="1" dirty="0">
                <a:latin typeface="Arial" charset="0"/>
                <a:ea typeface="宋体" charset="0"/>
              </a:rPr>
              <a:t>What are the steps in the Software Architecture Analysis Method (SAAM)?</a:t>
            </a:r>
          </a:p>
          <a:p>
            <a:pPr eaLnBrk="1" hangingPunct="1">
              <a:lnSpc>
                <a:spcPct val="80000"/>
              </a:lnSpc>
            </a:pPr>
            <a:r>
              <a:rPr lang="en-US" altLang="zh-CN" sz="1900" b="1" dirty="0">
                <a:latin typeface="Arial" charset="0"/>
                <a:ea typeface="宋体" charset="0"/>
              </a:rPr>
              <a:t>Topic 3 - Software Architecture and the Built Environment</a:t>
            </a:r>
          </a:p>
          <a:p>
            <a:pPr lvl="1" eaLnBrk="1" hangingPunct="1">
              <a:lnSpc>
                <a:spcPct val="80000"/>
              </a:lnSpc>
            </a:pPr>
            <a:r>
              <a:rPr lang="en-US" altLang="zh-CN" sz="1700" b="1" dirty="0">
                <a:latin typeface="Arial" charset="0"/>
                <a:ea typeface="宋体" charset="0"/>
              </a:rPr>
              <a:t>What does the software learn from built environment?</a:t>
            </a:r>
          </a:p>
          <a:p>
            <a:pPr lvl="1" eaLnBrk="1" hangingPunct="1">
              <a:lnSpc>
                <a:spcPct val="80000"/>
              </a:lnSpc>
            </a:pPr>
            <a:r>
              <a:rPr lang="en-US" altLang="zh-CN" sz="1700" b="1" dirty="0">
                <a:latin typeface="Arial" charset="0"/>
                <a:ea typeface="宋体" charset="0"/>
              </a:rPr>
              <a:t>What are the six S's of shearing layers?</a:t>
            </a:r>
          </a:p>
          <a:p>
            <a:pPr lvl="1" eaLnBrk="1" hangingPunct="1">
              <a:lnSpc>
                <a:spcPct val="80000"/>
              </a:lnSpc>
            </a:pPr>
            <a:r>
              <a:rPr lang="en-US" altLang="zh-CN" sz="1700" b="1" dirty="0">
                <a:latin typeface="Arial" charset="0"/>
                <a:ea typeface="宋体" charset="0"/>
              </a:rPr>
              <a:t>What are the Lessons for Software Architecture?</a:t>
            </a:r>
          </a:p>
        </p:txBody>
      </p:sp>
      <p:sp>
        <p:nvSpPr>
          <p:cNvPr id="164352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2D655451-B9E9-8E47-BE2B-464E890FBD1D}" type="slidenum">
              <a:rPr lang="en-US" altLang="zh-CN" sz="1200">
                <a:latin typeface="Garamond" charset="0"/>
              </a:rPr>
              <a:pPr eaLnBrk="1" hangingPunct="1"/>
              <a:t>833</a:t>
            </a:fld>
            <a:endParaRPr lang="en-US" altLang="zh-CN" sz="1200">
              <a:latin typeface="Garamond" charset="0"/>
            </a:endParaRPr>
          </a:p>
        </p:txBody>
      </p:sp>
    </p:spTree>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4545" name="Rectangle 2"/>
          <p:cNvSpPr>
            <a:spLocks noGrp="1" noChangeArrowheads="1"/>
          </p:cNvSpPr>
          <p:nvPr>
            <p:ph type="title"/>
          </p:nvPr>
        </p:nvSpPr>
        <p:spPr/>
        <p:txBody>
          <a:bodyPr/>
          <a:lstStyle/>
          <a:p>
            <a:pPr eaLnBrk="1" hangingPunct="1"/>
            <a:r>
              <a:rPr lang="zh-CN" altLang="en-US">
                <a:latin typeface="Garamond" charset="0"/>
                <a:ea typeface="宋体" charset="0"/>
              </a:rPr>
              <a:t> </a:t>
            </a:r>
          </a:p>
        </p:txBody>
      </p:sp>
      <p:sp>
        <p:nvSpPr>
          <p:cNvPr id="1644546" name="Rectangle 3"/>
          <p:cNvSpPr>
            <a:spLocks noGrp="1" noChangeArrowheads="1"/>
          </p:cNvSpPr>
          <p:nvPr>
            <p:ph idx="1"/>
          </p:nvPr>
        </p:nvSpPr>
        <p:spPr>
          <a:xfrm>
            <a:off x="457200" y="260350"/>
            <a:ext cx="8229600" cy="5870575"/>
          </a:xfrm>
        </p:spPr>
        <p:txBody>
          <a:bodyPr/>
          <a:lstStyle/>
          <a:p>
            <a:pPr eaLnBrk="1" hangingPunct="1">
              <a:lnSpc>
                <a:spcPct val="80000"/>
              </a:lnSpc>
            </a:pPr>
            <a:r>
              <a:rPr lang="en-US" altLang="zh-CN" sz="1700" b="1">
                <a:latin typeface="Arial" charset="0"/>
                <a:ea typeface="宋体" charset="0"/>
              </a:rPr>
              <a:t>Topic 4 </a:t>
            </a:r>
          </a:p>
          <a:p>
            <a:pPr lvl="1" eaLnBrk="1" hangingPunct="1">
              <a:lnSpc>
                <a:spcPct val="80000"/>
              </a:lnSpc>
            </a:pPr>
            <a:r>
              <a:rPr lang="en-US" altLang="zh-CN" sz="1500" b="1">
                <a:latin typeface="Arial" charset="0"/>
                <a:ea typeface="宋体" charset="0"/>
              </a:rPr>
              <a:t>Compare and contrast the ‘Masterplan’ and ‘Piecemeal Growth’ views of Software Architecture.</a:t>
            </a:r>
          </a:p>
          <a:p>
            <a:pPr lvl="1" eaLnBrk="1" hangingPunct="1">
              <a:lnSpc>
                <a:spcPct val="80000"/>
              </a:lnSpc>
            </a:pPr>
            <a:r>
              <a:rPr lang="en-US" altLang="zh-CN" sz="1500" b="1">
                <a:latin typeface="Arial" charset="0"/>
                <a:ea typeface="宋体" charset="0"/>
              </a:rPr>
              <a:t>Explain design pattern in your own words.</a:t>
            </a:r>
          </a:p>
          <a:p>
            <a:pPr lvl="1" eaLnBrk="1" hangingPunct="1">
              <a:lnSpc>
                <a:spcPct val="80000"/>
              </a:lnSpc>
            </a:pPr>
            <a:r>
              <a:rPr lang="en-US" altLang="zh-CN" sz="1500" b="1">
                <a:latin typeface="Arial" charset="0"/>
                <a:ea typeface="宋体" charset="0"/>
              </a:rPr>
              <a:t>What are the relationships between pattern and pattern languages?</a:t>
            </a:r>
          </a:p>
          <a:p>
            <a:pPr eaLnBrk="1" hangingPunct="1">
              <a:lnSpc>
                <a:spcPct val="80000"/>
              </a:lnSpc>
            </a:pPr>
            <a:r>
              <a:rPr lang="en-US" altLang="zh-CN" sz="1700" b="1">
                <a:latin typeface="Arial" charset="0"/>
                <a:ea typeface="宋体" charset="0"/>
              </a:rPr>
              <a:t>Topic 5 </a:t>
            </a:r>
          </a:p>
          <a:p>
            <a:pPr lvl="1" eaLnBrk="1" hangingPunct="1">
              <a:lnSpc>
                <a:spcPct val="80000"/>
              </a:lnSpc>
            </a:pPr>
            <a:r>
              <a:rPr lang="en-US" altLang="zh-CN" sz="1500" b="1">
                <a:latin typeface="Arial" charset="0"/>
                <a:ea typeface="宋体" charset="0"/>
              </a:rPr>
              <a:t>What role does ADL play in software architecture?</a:t>
            </a:r>
          </a:p>
          <a:p>
            <a:pPr lvl="1" eaLnBrk="1" hangingPunct="1">
              <a:lnSpc>
                <a:spcPct val="80000"/>
              </a:lnSpc>
            </a:pPr>
            <a:r>
              <a:rPr lang="en-US" altLang="zh-CN" sz="1500" b="1">
                <a:latin typeface="Arial" charset="0"/>
                <a:ea typeface="宋体" charset="0"/>
              </a:rPr>
              <a:t>Please give an definition to ADL.</a:t>
            </a:r>
          </a:p>
          <a:p>
            <a:pPr lvl="1" eaLnBrk="1" hangingPunct="1">
              <a:lnSpc>
                <a:spcPct val="80000"/>
              </a:lnSpc>
            </a:pPr>
            <a:r>
              <a:rPr lang="en-US" altLang="zh-CN" sz="1500" b="1">
                <a:latin typeface="Arial" charset="0"/>
                <a:ea typeface="宋体" charset="0"/>
              </a:rPr>
              <a:t>What are the basic elements of an ADL?</a:t>
            </a:r>
          </a:p>
          <a:p>
            <a:pPr eaLnBrk="1" hangingPunct="1">
              <a:lnSpc>
                <a:spcPct val="80000"/>
              </a:lnSpc>
            </a:pPr>
            <a:r>
              <a:rPr lang="en-US" altLang="zh-CN" sz="1700" b="1">
                <a:latin typeface="Arial" charset="0"/>
                <a:ea typeface="宋体" charset="0"/>
              </a:rPr>
              <a:t>Topic 6</a:t>
            </a:r>
          </a:p>
          <a:p>
            <a:pPr lvl="1" eaLnBrk="1" hangingPunct="1">
              <a:lnSpc>
                <a:spcPct val="80000"/>
              </a:lnSpc>
            </a:pPr>
            <a:r>
              <a:rPr lang="en-US" altLang="zh-CN" sz="1500" b="1">
                <a:latin typeface="Arial" charset="0"/>
                <a:ea typeface="宋体" charset="0"/>
              </a:rPr>
              <a:t>What is an ‘architectural style’ and what is an ‘architectural pattern’?</a:t>
            </a:r>
          </a:p>
          <a:p>
            <a:pPr lvl="1" eaLnBrk="1" hangingPunct="1">
              <a:lnSpc>
                <a:spcPct val="80000"/>
              </a:lnSpc>
            </a:pPr>
            <a:r>
              <a:rPr lang="en-US" altLang="zh-CN" sz="1500" b="1">
                <a:latin typeface="Arial" charset="0"/>
                <a:ea typeface="宋体" charset="0"/>
              </a:rPr>
              <a:t>What is the Blackboard Architecture Style?</a:t>
            </a:r>
          </a:p>
          <a:p>
            <a:pPr lvl="1" eaLnBrk="1" hangingPunct="1">
              <a:lnSpc>
                <a:spcPct val="80000"/>
              </a:lnSpc>
            </a:pPr>
            <a:r>
              <a:rPr lang="en-US" altLang="zh-CN" sz="1500" b="1">
                <a:latin typeface="Arial" charset="0"/>
                <a:ea typeface="宋体" charset="0"/>
              </a:rPr>
              <a:t>What is an Attribute Based Architectural Style (ABAS)?</a:t>
            </a:r>
          </a:p>
          <a:p>
            <a:pPr eaLnBrk="1" hangingPunct="1">
              <a:lnSpc>
                <a:spcPct val="80000"/>
              </a:lnSpc>
            </a:pPr>
            <a:r>
              <a:rPr lang="en-US" altLang="zh-CN" sz="1700" b="1">
                <a:latin typeface="Arial" charset="0"/>
                <a:ea typeface="宋体" charset="0"/>
              </a:rPr>
              <a:t>Topic 7</a:t>
            </a:r>
          </a:p>
          <a:p>
            <a:pPr lvl="1" eaLnBrk="1" hangingPunct="1">
              <a:lnSpc>
                <a:spcPct val="80000"/>
              </a:lnSpc>
            </a:pPr>
            <a:r>
              <a:rPr lang="en-US" altLang="zh-CN" sz="1500" b="1">
                <a:latin typeface="Arial" charset="0"/>
                <a:ea typeface="宋体" charset="0"/>
              </a:rPr>
              <a:t>According to Frank Buschmann et al.'s Patterns of Software Architecture, into which three levels that the patterns emerging during the software development can be divided?</a:t>
            </a:r>
          </a:p>
          <a:p>
            <a:pPr lvl="1" eaLnBrk="1" hangingPunct="1">
              <a:lnSpc>
                <a:spcPct val="80000"/>
              </a:lnSpc>
            </a:pPr>
            <a:r>
              <a:rPr lang="en-US" altLang="zh-CN" sz="1500" b="1">
                <a:latin typeface="Arial" charset="0"/>
                <a:ea typeface="宋体" charset="0"/>
              </a:rPr>
              <a:t>Could you give an example of an architectural pattern?</a:t>
            </a:r>
          </a:p>
          <a:p>
            <a:pPr lvl="1" eaLnBrk="1" hangingPunct="1">
              <a:lnSpc>
                <a:spcPct val="80000"/>
              </a:lnSpc>
            </a:pPr>
            <a:r>
              <a:rPr lang="en-US" altLang="zh-CN" sz="1500" b="1">
                <a:latin typeface="Arial" charset="0"/>
                <a:ea typeface="宋体" charset="0"/>
              </a:rPr>
              <a:t>Explain the following architectural patterns: MVC, Layers.</a:t>
            </a:r>
          </a:p>
          <a:p>
            <a:pPr eaLnBrk="1" hangingPunct="1">
              <a:lnSpc>
                <a:spcPct val="80000"/>
              </a:lnSpc>
            </a:pPr>
            <a:r>
              <a:rPr lang="en-US" altLang="zh-CN" sz="1700" b="1">
                <a:latin typeface="Arial" charset="0"/>
                <a:ea typeface="宋体" charset="0"/>
              </a:rPr>
              <a:t>Topic 8</a:t>
            </a:r>
          </a:p>
          <a:p>
            <a:pPr lvl="1" eaLnBrk="1" hangingPunct="1">
              <a:lnSpc>
                <a:spcPct val="80000"/>
              </a:lnSpc>
            </a:pPr>
            <a:r>
              <a:rPr lang="en-US" altLang="zh-CN" sz="1500" b="1">
                <a:latin typeface="Arial" charset="0"/>
                <a:ea typeface="宋体" charset="0"/>
              </a:rPr>
              <a:t>What is the purpose of DSSA?</a:t>
            </a:r>
          </a:p>
          <a:p>
            <a:pPr lvl="1" eaLnBrk="1" hangingPunct="1">
              <a:lnSpc>
                <a:spcPct val="80000"/>
              </a:lnSpc>
            </a:pPr>
            <a:r>
              <a:rPr lang="en-US" altLang="zh-CN" sz="1500" b="1">
                <a:latin typeface="Arial" charset="0"/>
                <a:ea typeface="宋体" charset="0"/>
              </a:rPr>
              <a:t>What is DSSA and what does DSSA consist of?</a:t>
            </a:r>
          </a:p>
          <a:p>
            <a:pPr lvl="1" eaLnBrk="1" hangingPunct="1">
              <a:lnSpc>
                <a:spcPct val="80000"/>
              </a:lnSpc>
            </a:pPr>
            <a:r>
              <a:rPr lang="en-US" altLang="zh-CN" sz="1500" b="1">
                <a:latin typeface="Arial" charset="0"/>
                <a:ea typeface="宋体" charset="0"/>
              </a:rPr>
              <a:t>What are the general steps solving problems using DSSAs?</a:t>
            </a:r>
          </a:p>
          <a:p>
            <a:pPr eaLnBrk="1" hangingPunct="1">
              <a:lnSpc>
                <a:spcPct val="80000"/>
              </a:lnSpc>
              <a:buFont typeface="Wingdings" charset="0"/>
              <a:buNone/>
            </a:pPr>
            <a:endParaRPr lang="zh-CN" altLang="en-US" sz="1700" b="1">
              <a:latin typeface="Arial" charset="0"/>
              <a:ea typeface="宋体" charset="0"/>
            </a:endParaRPr>
          </a:p>
        </p:txBody>
      </p:sp>
      <p:sp>
        <p:nvSpPr>
          <p:cNvPr id="164454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6B2EAE6-E48A-814F-9246-0EF8ADA514B0}" type="slidenum">
              <a:rPr lang="en-US" altLang="zh-CN" sz="1200">
                <a:latin typeface="Garamond" charset="0"/>
              </a:rPr>
              <a:pPr eaLnBrk="1" hangingPunct="1"/>
              <a:t>834</a:t>
            </a:fld>
            <a:endParaRPr lang="en-US" altLang="zh-CN" sz="1200">
              <a:latin typeface="Garamond" charset="0"/>
            </a:endParaRPr>
          </a:p>
        </p:txBody>
      </p:sp>
    </p:spTree>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69" name="Rectangle 2"/>
          <p:cNvSpPr>
            <a:spLocks noGrp="1" noChangeArrowheads="1"/>
          </p:cNvSpPr>
          <p:nvPr>
            <p:ph type="title"/>
          </p:nvPr>
        </p:nvSpPr>
        <p:spPr>
          <a:xfrm>
            <a:off x="457200" y="277813"/>
            <a:ext cx="8229600" cy="774700"/>
          </a:xfrm>
        </p:spPr>
        <p:txBody>
          <a:bodyPr/>
          <a:lstStyle/>
          <a:p>
            <a:pPr eaLnBrk="1" hangingPunct="1"/>
            <a:r>
              <a:rPr lang="zh-CN" altLang="en-US">
                <a:latin typeface="Garamond" charset="0"/>
                <a:ea typeface="宋体" charset="0"/>
              </a:rPr>
              <a:t> </a:t>
            </a:r>
          </a:p>
        </p:txBody>
      </p:sp>
      <p:sp>
        <p:nvSpPr>
          <p:cNvPr id="1645570" name="Rectangle 3"/>
          <p:cNvSpPr>
            <a:spLocks noGrp="1" noChangeArrowheads="1"/>
          </p:cNvSpPr>
          <p:nvPr>
            <p:ph idx="1"/>
          </p:nvPr>
        </p:nvSpPr>
        <p:spPr>
          <a:xfrm>
            <a:off x="457200" y="404813"/>
            <a:ext cx="8229600" cy="5726112"/>
          </a:xfrm>
        </p:spPr>
        <p:txBody>
          <a:bodyPr/>
          <a:lstStyle/>
          <a:p>
            <a:pPr eaLnBrk="1" hangingPunct="1">
              <a:lnSpc>
                <a:spcPct val="80000"/>
              </a:lnSpc>
            </a:pPr>
            <a:r>
              <a:rPr lang="en-US" altLang="zh-CN" sz="1800" b="1" dirty="0">
                <a:latin typeface="Arial" charset="0"/>
                <a:ea typeface="宋体" charset="0"/>
              </a:rPr>
              <a:t>Topic 9 </a:t>
            </a:r>
          </a:p>
          <a:p>
            <a:pPr lvl="1" eaLnBrk="1" hangingPunct="1">
              <a:lnSpc>
                <a:spcPct val="80000"/>
              </a:lnSpc>
            </a:pPr>
            <a:r>
              <a:rPr lang="en-US" altLang="zh-CN" sz="1800" b="1" dirty="0">
                <a:latin typeface="Arial" charset="0"/>
                <a:ea typeface="宋体" charset="0"/>
              </a:rPr>
              <a:t>What is Dan </a:t>
            </a:r>
            <a:r>
              <a:rPr lang="en-US" altLang="zh-CN" sz="1800" b="1" dirty="0" err="1">
                <a:latin typeface="Arial" charset="0"/>
                <a:ea typeface="宋体" charset="0"/>
              </a:rPr>
              <a:t>Bredemeyer's</a:t>
            </a:r>
            <a:r>
              <a:rPr lang="en-US" altLang="zh-CN" sz="1800" b="1" dirty="0">
                <a:latin typeface="Arial" charset="0"/>
                <a:ea typeface="宋体" charset="0"/>
              </a:rPr>
              <a:t> Software Architecture Model?</a:t>
            </a:r>
          </a:p>
          <a:p>
            <a:pPr lvl="1" eaLnBrk="1" hangingPunct="1">
              <a:lnSpc>
                <a:spcPct val="80000"/>
              </a:lnSpc>
            </a:pPr>
            <a:r>
              <a:rPr lang="en-US" altLang="zh-CN" sz="1800" b="1" dirty="0">
                <a:latin typeface="Arial" charset="0"/>
                <a:ea typeface="宋体" charset="0"/>
              </a:rPr>
              <a:t>What is </a:t>
            </a:r>
            <a:r>
              <a:rPr lang="en-US" altLang="zh-CN" sz="1800" b="1" dirty="0" err="1">
                <a:latin typeface="Arial" charset="0"/>
                <a:ea typeface="宋体" charset="0"/>
              </a:rPr>
              <a:t>Bredemeyer's</a:t>
            </a:r>
            <a:r>
              <a:rPr lang="en-US" altLang="zh-CN" sz="1800" b="1" dirty="0">
                <a:latin typeface="Arial" charset="0"/>
                <a:ea typeface="宋体" charset="0"/>
              </a:rPr>
              <a:t> suggested architecting process, and its elemental steps?</a:t>
            </a:r>
          </a:p>
          <a:p>
            <a:pPr lvl="1" eaLnBrk="1" hangingPunct="1">
              <a:lnSpc>
                <a:spcPct val="80000"/>
              </a:lnSpc>
            </a:pPr>
            <a:r>
              <a:rPr lang="en-US" altLang="zh-CN" sz="1800" b="1" dirty="0">
                <a:latin typeface="Arial" charset="0"/>
                <a:ea typeface="宋体" charset="0"/>
              </a:rPr>
              <a:t>How to ensure a good architecture be created?</a:t>
            </a:r>
          </a:p>
          <a:p>
            <a:pPr eaLnBrk="1" hangingPunct="1">
              <a:lnSpc>
                <a:spcPct val="80000"/>
              </a:lnSpc>
            </a:pPr>
            <a:r>
              <a:rPr lang="en-US" altLang="zh-CN" sz="1800" b="1" dirty="0">
                <a:latin typeface="Arial" charset="0"/>
                <a:ea typeface="宋体" charset="0"/>
              </a:rPr>
              <a:t>Topic 10</a:t>
            </a:r>
          </a:p>
          <a:p>
            <a:pPr lvl="1" eaLnBrk="1" hangingPunct="1">
              <a:lnSpc>
                <a:spcPct val="80000"/>
              </a:lnSpc>
            </a:pPr>
            <a:r>
              <a:rPr lang="en-US" altLang="zh-CN" sz="1800" b="1" dirty="0">
                <a:latin typeface="Arial" charset="0"/>
                <a:ea typeface="宋体" charset="0"/>
              </a:rPr>
              <a:t>What is the building block of UML?</a:t>
            </a:r>
          </a:p>
          <a:p>
            <a:pPr lvl="1" eaLnBrk="1" hangingPunct="1">
              <a:lnSpc>
                <a:spcPct val="80000"/>
              </a:lnSpc>
            </a:pPr>
            <a:r>
              <a:rPr lang="en-US" altLang="zh-CN" sz="1800" b="1" dirty="0">
                <a:latin typeface="Arial" charset="0"/>
                <a:ea typeface="宋体" charset="0"/>
              </a:rPr>
              <a:t>What is the typical architectural views(4+1 views) adopted by UML?</a:t>
            </a:r>
          </a:p>
          <a:p>
            <a:pPr lvl="1" eaLnBrk="1" hangingPunct="1">
              <a:lnSpc>
                <a:spcPct val="80000"/>
              </a:lnSpc>
            </a:pPr>
            <a:r>
              <a:rPr lang="en-US" altLang="zh-CN" sz="1800" b="1" dirty="0">
                <a:latin typeface="Arial" charset="0"/>
                <a:ea typeface="宋体" charset="0"/>
              </a:rPr>
              <a:t>What are the characteristics of the UML software development life cycle?</a:t>
            </a:r>
          </a:p>
          <a:p>
            <a:pPr eaLnBrk="1" hangingPunct="1">
              <a:lnSpc>
                <a:spcPct val="80000"/>
              </a:lnSpc>
            </a:pPr>
            <a:r>
              <a:rPr lang="en-US" altLang="zh-CN" sz="1800" b="1" dirty="0">
                <a:latin typeface="Arial" charset="0"/>
                <a:ea typeface="宋体" charset="0"/>
              </a:rPr>
              <a:t>Topic 11</a:t>
            </a:r>
          </a:p>
          <a:p>
            <a:pPr lvl="1" eaLnBrk="1" hangingPunct="1">
              <a:lnSpc>
                <a:spcPct val="80000"/>
              </a:lnSpc>
            </a:pPr>
            <a:r>
              <a:rPr lang="en-US" altLang="zh-CN" sz="1800" b="1" dirty="0">
                <a:latin typeface="Arial" charset="0"/>
                <a:ea typeface="宋体" charset="0"/>
              </a:rPr>
              <a:t>What's the biggest single problem for Component Based Development?</a:t>
            </a:r>
          </a:p>
          <a:p>
            <a:pPr lvl="1" eaLnBrk="1" hangingPunct="1">
              <a:lnSpc>
                <a:spcPct val="80000"/>
              </a:lnSpc>
            </a:pPr>
            <a:r>
              <a:rPr lang="en-US" altLang="zh-CN" sz="1800" b="1" dirty="0">
                <a:latin typeface="Arial" charset="0"/>
                <a:ea typeface="宋体" charset="0"/>
              </a:rPr>
              <a:t>What's the suggested method to solve the problems with component interfaces?</a:t>
            </a:r>
          </a:p>
          <a:p>
            <a:pPr lvl="1" eaLnBrk="1" hangingPunct="1">
              <a:lnSpc>
                <a:spcPct val="80000"/>
              </a:lnSpc>
            </a:pPr>
            <a:r>
              <a:rPr lang="en-US" altLang="zh-CN" sz="1800" b="1" dirty="0">
                <a:latin typeface="Arial" charset="0"/>
                <a:ea typeface="宋体" charset="0"/>
              </a:rPr>
              <a:t>what does an architectural approach to CBD require?</a:t>
            </a:r>
          </a:p>
          <a:p>
            <a:pPr eaLnBrk="1" hangingPunct="1">
              <a:lnSpc>
                <a:spcPct val="80000"/>
              </a:lnSpc>
            </a:pPr>
            <a:r>
              <a:rPr lang="en-US" altLang="zh-CN" sz="1800" b="1" dirty="0">
                <a:latin typeface="Arial" charset="0"/>
                <a:ea typeface="宋体" charset="0"/>
              </a:rPr>
              <a:t>Topic 12</a:t>
            </a:r>
          </a:p>
          <a:p>
            <a:pPr lvl="1" eaLnBrk="1" hangingPunct="1">
              <a:lnSpc>
                <a:spcPct val="80000"/>
              </a:lnSpc>
            </a:pPr>
            <a:r>
              <a:rPr lang="en-US" altLang="zh-CN" sz="1800" b="1" dirty="0">
                <a:latin typeface="Arial" charset="0"/>
                <a:ea typeface="宋体" charset="0"/>
              </a:rPr>
              <a:t>What is software architecture evaluation, and what are the benefits?</a:t>
            </a:r>
          </a:p>
          <a:p>
            <a:pPr lvl="1" eaLnBrk="1" hangingPunct="1">
              <a:lnSpc>
                <a:spcPct val="80000"/>
              </a:lnSpc>
            </a:pPr>
            <a:r>
              <a:rPr lang="en-US" altLang="zh-CN" sz="1800" b="1" dirty="0">
                <a:latin typeface="Arial" charset="0"/>
                <a:ea typeface="宋体" charset="0"/>
              </a:rPr>
              <a:t>Explain the preconditions, activities and outputs of architecture evaluation.</a:t>
            </a:r>
          </a:p>
          <a:p>
            <a:pPr lvl="1" eaLnBrk="1" hangingPunct="1">
              <a:lnSpc>
                <a:spcPct val="80000"/>
              </a:lnSpc>
            </a:pPr>
            <a:r>
              <a:rPr lang="en-US" altLang="zh-CN" sz="1800" b="1" dirty="0">
                <a:latin typeface="Arial" charset="0"/>
                <a:ea typeface="宋体" charset="0"/>
              </a:rPr>
              <a:t>What are the problems with current evaluation approaches?</a:t>
            </a:r>
          </a:p>
        </p:txBody>
      </p:sp>
      <p:sp>
        <p:nvSpPr>
          <p:cNvPr id="16455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890ACC0-F856-2A4E-A5B4-86D406443758}" type="slidenum">
              <a:rPr lang="en-US" altLang="zh-CN" sz="1200">
                <a:latin typeface="Garamond" charset="0"/>
              </a:rPr>
              <a:pPr eaLnBrk="1" hangingPunct="1"/>
              <a:t>835</a:t>
            </a:fld>
            <a:endParaRPr lang="en-US" altLang="zh-CN" sz="1200">
              <a:latin typeface="Garamond" charset="0"/>
            </a:endParaRPr>
          </a:p>
        </p:txBody>
      </p:sp>
    </p:spTree>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6593" name="Rectangle 2"/>
          <p:cNvSpPr>
            <a:spLocks noGrp="1" noChangeArrowheads="1"/>
          </p:cNvSpPr>
          <p:nvPr>
            <p:ph type="title"/>
          </p:nvPr>
        </p:nvSpPr>
        <p:spPr/>
        <p:txBody>
          <a:bodyPr/>
          <a:lstStyle/>
          <a:p>
            <a:pPr eaLnBrk="1" hangingPunct="1"/>
            <a:r>
              <a:rPr lang="zh-CN" altLang="en-US">
                <a:latin typeface="Garamond" charset="0"/>
                <a:ea typeface="宋体" charset="0"/>
              </a:rPr>
              <a:t> </a:t>
            </a:r>
          </a:p>
        </p:txBody>
      </p:sp>
      <p:sp>
        <p:nvSpPr>
          <p:cNvPr id="1646594" name="Rectangle 3"/>
          <p:cNvSpPr>
            <a:spLocks noGrp="1" noChangeArrowheads="1"/>
          </p:cNvSpPr>
          <p:nvPr>
            <p:ph idx="1"/>
          </p:nvPr>
        </p:nvSpPr>
        <p:spPr>
          <a:xfrm>
            <a:off x="457200" y="260350"/>
            <a:ext cx="8229600" cy="5870575"/>
          </a:xfrm>
        </p:spPr>
        <p:txBody>
          <a:bodyPr/>
          <a:lstStyle/>
          <a:p>
            <a:pPr eaLnBrk="1" hangingPunct="1">
              <a:lnSpc>
                <a:spcPct val="90000"/>
              </a:lnSpc>
            </a:pPr>
            <a:r>
              <a:rPr lang="en-US" altLang="zh-CN" sz="1700" b="1" dirty="0">
                <a:latin typeface="Arial" charset="0"/>
                <a:ea typeface="宋体" charset="0"/>
              </a:rPr>
              <a:t>Topic 13 </a:t>
            </a:r>
          </a:p>
          <a:p>
            <a:pPr lvl="1" eaLnBrk="1" hangingPunct="1">
              <a:lnSpc>
                <a:spcPct val="90000"/>
              </a:lnSpc>
            </a:pPr>
            <a:r>
              <a:rPr lang="en-US" altLang="zh-CN" sz="1700" b="1" dirty="0">
                <a:latin typeface="Arial" charset="0"/>
                <a:ea typeface="宋体" charset="0"/>
              </a:rPr>
              <a:t>How could we understand that objects can be thought of architectural spaces?</a:t>
            </a:r>
          </a:p>
          <a:p>
            <a:pPr lvl="1" eaLnBrk="1" hangingPunct="1">
              <a:lnSpc>
                <a:spcPct val="90000"/>
              </a:lnSpc>
            </a:pPr>
            <a:r>
              <a:rPr lang="en-US" altLang="zh-CN" sz="1700" b="1" dirty="0">
                <a:latin typeface="Arial" charset="0"/>
                <a:ea typeface="宋体" charset="0"/>
              </a:rPr>
              <a:t>What's the significance of interfaces for architecture?</a:t>
            </a:r>
          </a:p>
          <a:p>
            <a:pPr lvl="1" eaLnBrk="1" hangingPunct="1">
              <a:lnSpc>
                <a:spcPct val="90000"/>
              </a:lnSpc>
            </a:pPr>
            <a:r>
              <a:rPr lang="en-US" altLang="zh-CN" sz="1700" b="1" dirty="0">
                <a:latin typeface="Arial" charset="0"/>
                <a:ea typeface="宋体" charset="0"/>
              </a:rPr>
              <a:t>What is a </a:t>
            </a:r>
            <a:r>
              <a:rPr lang="en-US" altLang="zh-CN" sz="1700" b="1" dirty="0" err="1">
                <a:latin typeface="Arial" charset="0"/>
                <a:ea typeface="宋体" charset="0"/>
              </a:rPr>
              <a:t>levelised</a:t>
            </a:r>
            <a:r>
              <a:rPr lang="en-US" altLang="zh-CN" sz="1700" b="1" dirty="0">
                <a:latin typeface="Arial" charset="0"/>
                <a:ea typeface="宋体" charset="0"/>
              </a:rPr>
              <a:t> system? How to </a:t>
            </a:r>
            <a:r>
              <a:rPr lang="en-US" altLang="zh-CN" sz="1700" b="1" dirty="0" err="1">
                <a:latin typeface="Arial" charset="0"/>
                <a:ea typeface="宋体" charset="0"/>
              </a:rPr>
              <a:t>recognise</a:t>
            </a:r>
            <a:r>
              <a:rPr lang="en-US" altLang="zh-CN" sz="1700" b="1" dirty="0">
                <a:latin typeface="Arial" charset="0"/>
                <a:ea typeface="宋体" charset="0"/>
              </a:rPr>
              <a:t> </a:t>
            </a:r>
            <a:r>
              <a:rPr lang="en-US" altLang="zh-CN" sz="1700" b="1" dirty="0" err="1">
                <a:latin typeface="Arial" charset="0"/>
                <a:ea typeface="宋体" charset="0"/>
              </a:rPr>
              <a:t>levelised</a:t>
            </a:r>
            <a:r>
              <a:rPr lang="en-US" altLang="zh-CN" sz="1700" b="1" dirty="0">
                <a:latin typeface="Arial" charset="0"/>
                <a:ea typeface="宋体" charset="0"/>
              </a:rPr>
              <a:t> structures?</a:t>
            </a:r>
          </a:p>
          <a:p>
            <a:pPr eaLnBrk="1" hangingPunct="1">
              <a:lnSpc>
                <a:spcPct val="90000"/>
              </a:lnSpc>
            </a:pPr>
            <a:r>
              <a:rPr lang="en-US" altLang="zh-CN" sz="1700" b="1" dirty="0">
                <a:latin typeface="Arial" charset="0"/>
                <a:ea typeface="宋体" charset="0"/>
              </a:rPr>
              <a:t>Topic 14	</a:t>
            </a:r>
          </a:p>
          <a:p>
            <a:pPr lvl="1" eaLnBrk="1" hangingPunct="1">
              <a:lnSpc>
                <a:spcPct val="90000"/>
              </a:lnSpc>
            </a:pPr>
            <a:r>
              <a:rPr lang="en-US" altLang="zh-CN" sz="1700" b="1" dirty="0">
                <a:latin typeface="Arial" charset="0"/>
                <a:ea typeface="宋体" charset="0"/>
              </a:rPr>
              <a:t>What's the purpose of the techniques such as Java RMI, CORBA, Microsoft Com/</a:t>
            </a:r>
            <a:r>
              <a:rPr lang="en-US" altLang="zh-CN" sz="1700" b="1" dirty="0" err="1">
                <a:latin typeface="Arial" charset="0"/>
                <a:ea typeface="宋体" charset="0"/>
              </a:rPr>
              <a:t>DCom</a:t>
            </a:r>
            <a:r>
              <a:rPr lang="en-US" altLang="zh-CN" sz="1700" b="1" dirty="0">
                <a:latin typeface="Arial" charset="0"/>
                <a:ea typeface="宋体" charset="0"/>
              </a:rPr>
              <a:t> </a:t>
            </a:r>
            <a:r>
              <a:rPr lang="en-US" altLang="zh-CN" sz="1700" b="1" dirty="0" err="1">
                <a:latin typeface="Arial" charset="0"/>
                <a:ea typeface="宋体" charset="0"/>
              </a:rPr>
              <a:t>etc.?Is</a:t>
            </a:r>
            <a:r>
              <a:rPr lang="en-US" altLang="zh-CN" sz="1700" b="1" dirty="0">
                <a:latin typeface="Arial" charset="0"/>
                <a:ea typeface="宋体" charset="0"/>
              </a:rPr>
              <a:t> there anything in common among them?</a:t>
            </a:r>
          </a:p>
          <a:p>
            <a:pPr lvl="1" eaLnBrk="1" hangingPunct="1">
              <a:lnSpc>
                <a:spcPct val="90000"/>
              </a:lnSpc>
            </a:pPr>
            <a:r>
              <a:rPr lang="en-US" altLang="zh-CN" sz="1700" b="1" dirty="0">
                <a:latin typeface="Arial" charset="0"/>
                <a:ea typeface="宋体" charset="0"/>
              </a:rPr>
              <a:t>Describe the conception of middleware.</a:t>
            </a:r>
          </a:p>
          <a:p>
            <a:pPr lvl="1" eaLnBrk="1" hangingPunct="1">
              <a:lnSpc>
                <a:spcPct val="90000"/>
              </a:lnSpc>
            </a:pPr>
            <a:r>
              <a:rPr lang="en-US" altLang="zh-CN" sz="1700" b="1" dirty="0">
                <a:latin typeface="Arial" charset="0"/>
                <a:ea typeface="宋体" charset="0"/>
              </a:rPr>
              <a:t>What are the functions of an ORB(Object Request Broker)?</a:t>
            </a:r>
          </a:p>
          <a:p>
            <a:pPr eaLnBrk="1" hangingPunct="1">
              <a:lnSpc>
                <a:spcPct val="90000"/>
              </a:lnSpc>
            </a:pPr>
            <a:r>
              <a:rPr lang="en-US" altLang="zh-CN" sz="1700" b="1" dirty="0">
                <a:latin typeface="Arial" charset="0"/>
                <a:ea typeface="宋体" charset="0"/>
              </a:rPr>
              <a:t>Topic 15 </a:t>
            </a:r>
          </a:p>
          <a:p>
            <a:pPr lvl="1" eaLnBrk="1" hangingPunct="1">
              <a:lnSpc>
                <a:spcPct val="90000"/>
              </a:lnSpc>
            </a:pPr>
            <a:r>
              <a:rPr lang="en-US" altLang="zh-CN" sz="1700" b="1" dirty="0">
                <a:latin typeface="Arial" charset="0"/>
                <a:ea typeface="宋体" charset="0"/>
              </a:rPr>
              <a:t>Explain the basic idea of MDA and its benefits.</a:t>
            </a:r>
          </a:p>
          <a:p>
            <a:pPr lvl="1" eaLnBrk="1" hangingPunct="1">
              <a:lnSpc>
                <a:spcPct val="90000"/>
              </a:lnSpc>
            </a:pPr>
            <a:r>
              <a:rPr lang="en-US" altLang="zh-CN" sz="1700" b="1" dirty="0">
                <a:latin typeface="Arial" charset="0"/>
                <a:ea typeface="宋体" charset="0"/>
              </a:rPr>
              <a:t>What are the three types of models that MDA introduced?</a:t>
            </a:r>
          </a:p>
          <a:p>
            <a:pPr lvl="1" eaLnBrk="1" hangingPunct="1">
              <a:lnSpc>
                <a:spcPct val="90000"/>
              </a:lnSpc>
            </a:pPr>
            <a:r>
              <a:rPr lang="en-US" altLang="zh-CN" sz="1700" b="1" dirty="0">
                <a:latin typeface="Arial" charset="0"/>
                <a:ea typeface="宋体" charset="0"/>
              </a:rPr>
              <a:t>Explain the process of development using MDA.</a:t>
            </a:r>
          </a:p>
          <a:p>
            <a:pPr eaLnBrk="1" hangingPunct="1">
              <a:lnSpc>
                <a:spcPct val="90000"/>
              </a:lnSpc>
            </a:pPr>
            <a:r>
              <a:rPr lang="en-US" altLang="zh-CN" sz="1700" b="1" dirty="0">
                <a:latin typeface="Arial" charset="0"/>
                <a:ea typeface="宋体" charset="0"/>
              </a:rPr>
              <a:t>Topic 16 </a:t>
            </a:r>
          </a:p>
          <a:p>
            <a:pPr lvl="1" eaLnBrk="1" hangingPunct="1">
              <a:lnSpc>
                <a:spcPct val="90000"/>
              </a:lnSpc>
            </a:pPr>
            <a:r>
              <a:rPr lang="en-US" altLang="zh-CN" sz="1700" b="1" dirty="0">
                <a:latin typeface="Arial" charset="0"/>
                <a:ea typeface="宋体" charset="0"/>
              </a:rPr>
              <a:t>How to understand the relationships between architecture and process?</a:t>
            </a:r>
          </a:p>
          <a:p>
            <a:pPr lvl="1" eaLnBrk="1" hangingPunct="1">
              <a:lnSpc>
                <a:spcPct val="90000"/>
              </a:lnSpc>
            </a:pPr>
            <a:r>
              <a:rPr lang="en-US" altLang="zh-CN" sz="1700" b="1" dirty="0">
                <a:latin typeface="Arial" charset="0"/>
                <a:ea typeface="宋体" charset="0"/>
              </a:rPr>
              <a:t>What are the underlying notions and steps of the Architectural Tradeoff Analysis Method (ATAM)?</a:t>
            </a:r>
          </a:p>
          <a:p>
            <a:pPr lvl="1" eaLnBrk="1" hangingPunct="1">
              <a:lnSpc>
                <a:spcPct val="90000"/>
              </a:lnSpc>
            </a:pPr>
            <a:r>
              <a:rPr lang="en-US" altLang="zh-CN" sz="1700" b="1" dirty="0">
                <a:latin typeface="Arial" charset="0"/>
                <a:ea typeface="宋体" charset="0"/>
              </a:rPr>
              <a:t>What are the steps in the SCRUM process?</a:t>
            </a:r>
          </a:p>
          <a:p>
            <a:pPr lvl="1" eaLnBrk="1" hangingPunct="1">
              <a:lnSpc>
                <a:spcPct val="90000"/>
              </a:lnSpc>
            </a:pPr>
            <a:endParaRPr lang="en-US" altLang="zh-CN" sz="1700" b="1" dirty="0">
              <a:latin typeface="Arial" charset="0"/>
              <a:ea typeface="宋体" charset="0"/>
            </a:endParaRPr>
          </a:p>
        </p:txBody>
      </p:sp>
      <p:sp>
        <p:nvSpPr>
          <p:cNvPr id="164659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A2A0720-6744-E74F-8625-2799D883D0D3}" type="slidenum">
              <a:rPr lang="en-US" altLang="zh-CN" sz="1200">
                <a:latin typeface="Garamond" charset="0"/>
              </a:rPr>
              <a:pPr eaLnBrk="1" hangingPunct="1"/>
              <a:t>836</a:t>
            </a:fld>
            <a:endParaRPr lang="en-US" altLang="zh-CN" sz="1200">
              <a:latin typeface="Garamond" charset="0"/>
            </a:endParaRPr>
          </a:p>
        </p:txBody>
      </p:sp>
    </p:spTree>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7617" name="Rectangle 2"/>
          <p:cNvSpPr>
            <a:spLocks noGrp="1" noChangeArrowheads="1"/>
          </p:cNvSpPr>
          <p:nvPr>
            <p:ph type="title"/>
          </p:nvPr>
        </p:nvSpPr>
        <p:spPr/>
        <p:txBody>
          <a:bodyPr/>
          <a:lstStyle/>
          <a:p>
            <a:pPr eaLnBrk="1" hangingPunct="1"/>
            <a:r>
              <a:rPr lang="zh-CN" altLang="en-US">
                <a:latin typeface="Garamond" charset="0"/>
                <a:ea typeface="宋体" charset="0"/>
              </a:rPr>
              <a:t> </a:t>
            </a:r>
          </a:p>
        </p:txBody>
      </p:sp>
      <p:sp>
        <p:nvSpPr>
          <p:cNvPr id="1647618" name="Rectangle 3"/>
          <p:cNvSpPr>
            <a:spLocks noGrp="1" noChangeArrowheads="1"/>
          </p:cNvSpPr>
          <p:nvPr>
            <p:ph idx="1"/>
          </p:nvPr>
        </p:nvSpPr>
        <p:spPr>
          <a:xfrm>
            <a:off x="457200" y="333375"/>
            <a:ext cx="8229600" cy="5797550"/>
          </a:xfrm>
        </p:spPr>
        <p:txBody>
          <a:bodyPr/>
          <a:lstStyle/>
          <a:p>
            <a:pPr eaLnBrk="1" hangingPunct="1">
              <a:lnSpc>
                <a:spcPct val="90000"/>
              </a:lnSpc>
            </a:pPr>
            <a:r>
              <a:rPr lang="en-US" altLang="zh-CN" sz="2000" b="1" dirty="0">
                <a:latin typeface="Arial" charset="0"/>
                <a:ea typeface="宋体" charset="0"/>
              </a:rPr>
              <a:t>Topic 17</a:t>
            </a:r>
          </a:p>
          <a:p>
            <a:pPr lvl="1" eaLnBrk="1" hangingPunct="1">
              <a:lnSpc>
                <a:spcPct val="90000"/>
              </a:lnSpc>
            </a:pPr>
            <a:r>
              <a:rPr lang="en-US" altLang="zh-CN" sz="1800" b="1" dirty="0">
                <a:latin typeface="Arial" charset="0"/>
                <a:ea typeface="宋体" charset="0"/>
              </a:rPr>
              <a:t>Explain the conception of legacy systems and try to understand the challenges and chances they will bring to us.</a:t>
            </a:r>
          </a:p>
          <a:p>
            <a:pPr lvl="1" eaLnBrk="1" hangingPunct="1">
              <a:lnSpc>
                <a:spcPct val="90000"/>
              </a:lnSpc>
            </a:pPr>
            <a:r>
              <a:rPr lang="en-US" altLang="zh-CN" sz="1800" b="1" dirty="0">
                <a:latin typeface="Arial" charset="0"/>
                <a:ea typeface="宋体" charset="0"/>
              </a:rPr>
              <a:t>Why reverse-architecting and the path to achieve it?</a:t>
            </a:r>
          </a:p>
          <a:p>
            <a:pPr lvl="1" eaLnBrk="1" hangingPunct="1">
              <a:lnSpc>
                <a:spcPct val="90000"/>
              </a:lnSpc>
            </a:pPr>
            <a:r>
              <a:rPr lang="en-US" altLang="zh-CN" sz="1800" b="1" dirty="0">
                <a:latin typeface="Arial" charset="0"/>
                <a:ea typeface="宋体" charset="0"/>
              </a:rPr>
              <a:t>What's the idea of architecture exploration and what are the challenges we are facing in this step?</a:t>
            </a:r>
          </a:p>
          <a:p>
            <a:pPr eaLnBrk="1" hangingPunct="1">
              <a:lnSpc>
                <a:spcPct val="90000"/>
              </a:lnSpc>
            </a:pPr>
            <a:r>
              <a:rPr lang="en-US" altLang="zh-CN" sz="2000" b="1" dirty="0">
                <a:latin typeface="Arial" charset="0"/>
                <a:ea typeface="宋体" charset="0"/>
              </a:rPr>
              <a:t>Topic 18 </a:t>
            </a:r>
          </a:p>
          <a:p>
            <a:pPr lvl="1" eaLnBrk="1" hangingPunct="1">
              <a:lnSpc>
                <a:spcPct val="90000"/>
              </a:lnSpc>
            </a:pPr>
            <a:r>
              <a:rPr lang="en-US" altLang="zh-CN" sz="1800" b="1" dirty="0">
                <a:latin typeface="Arial" charset="0"/>
                <a:ea typeface="宋体" charset="0"/>
              </a:rPr>
              <a:t>How has SOA change the architecture of networked software systems?</a:t>
            </a:r>
          </a:p>
          <a:p>
            <a:pPr lvl="1" eaLnBrk="1" hangingPunct="1">
              <a:lnSpc>
                <a:spcPct val="90000"/>
              </a:lnSpc>
            </a:pPr>
            <a:r>
              <a:rPr lang="en-US" altLang="zh-CN" sz="1800" b="1" dirty="0">
                <a:latin typeface="Arial" charset="0"/>
                <a:ea typeface="宋体" charset="0"/>
              </a:rPr>
              <a:t>What are the features of WOA?</a:t>
            </a:r>
          </a:p>
          <a:p>
            <a:pPr eaLnBrk="1" hangingPunct="1">
              <a:lnSpc>
                <a:spcPct val="90000"/>
              </a:lnSpc>
            </a:pPr>
            <a:r>
              <a:rPr lang="en-US" altLang="zh-CN" sz="2000" b="1" dirty="0">
                <a:latin typeface="Arial" charset="0"/>
                <a:ea typeface="宋体" charset="0"/>
              </a:rPr>
              <a:t>Topic 19</a:t>
            </a:r>
          </a:p>
          <a:p>
            <a:pPr lvl="1" eaLnBrk="1" hangingPunct="1"/>
            <a:r>
              <a:rPr lang="en-US" altLang="zh-CN" sz="1800" b="1" i="1" dirty="0">
                <a:latin typeface="Arial" charset="0"/>
                <a:ea typeface="宋体" charset="0"/>
              </a:rPr>
              <a:t>What are the design principles for computer security?</a:t>
            </a:r>
          </a:p>
          <a:p>
            <a:pPr lvl="1" eaLnBrk="1" hangingPunct="1"/>
            <a:r>
              <a:rPr lang="en-US" altLang="zh-CN" sz="1800" b="1" i="1" dirty="0">
                <a:latin typeface="Arial" charset="0"/>
                <a:ea typeface="宋体" charset="0"/>
              </a:rPr>
              <a:t>What is a security architecture lifecycle?</a:t>
            </a:r>
          </a:p>
          <a:p>
            <a:pPr lvl="1" eaLnBrk="1" hangingPunct="1"/>
            <a:r>
              <a:rPr lang="en-US" altLang="zh-CN" sz="1800" b="1" i="1" dirty="0">
                <a:latin typeface="Arial" charset="0"/>
                <a:ea typeface="宋体" charset="0"/>
              </a:rPr>
              <a:t>What are architectural access control models?</a:t>
            </a:r>
          </a:p>
          <a:p>
            <a:pPr lvl="1" eaLnBrk="1" hangingPunct="1"/>
            <a:r>
              <a:rPr lang="en-US" altLang="zh-CN" sz="1800" b="1" i="1" dirty="0">
                <a:latin typeface="Arial" charset="0"/>
                <a:ea typeface="宋体" charset="0"/>
              </a:rPr>
              <a:t>How to conduct architecture and trust management?</a:t>
            </a:r>
            <a:endParaRPr lang="en-US" altLang="zh-CN" sz="1400" b="1" dirty="0">
              <a:latin typeface="Arial" charset="0"/>
              <a:ea typeface="宋体" charset="0"/>
            </a:endParaRPr>
          </a:p>
          <a:p>
            <a:pPr eaLnBrk="1" hangingPunct="1">
              <a:lnSpc>
                <a:spcPct val="90000"/>
              </a:lnSpc>
            </a:pPr>
            <a:r>
              <a:rPr lang="en-US" altLang="zh-CN" sz="2000" b="1" dirty="0">
                <a:latin typeface="Arial" charset="0"/>
                <a:ea typeface="宋体" charset="0"/>
              </a:rPr>
              <a:t>Topic 20 </a:t>
            </a:r>
          </a:p>
          <a:p>
            <a:pPr lvl="1" eaLnBrk="1" hangingPunct="1"/>
            <a:r>
              <a:rPr lang="en-US" altLang="zh-CN" sz="1600" b="1" i="1" dirty="0">
                <a:latin typeface="Arial" charset="0"/>
                <a:ea typeface="宋体" charset="0"/>
              </a:rPr>
              <a:t>What is Web 2.0?</a:t>
            </a:r>
          </a:p>
          <a:p>
            <a:pPr lvl="1" eaLnBrk="1" hangingPunct="1"/>
            <a:r>
              <a:rPr lang="en-US" altLang="zh-CN" sz="1600" b="1" i="1" dirty="0">
                <a:latin typeface="Arial" charset="0"/>
                <a:ea typeface="宋体" charset="0"/>
              </a:rPr>
              <a:t>What is b</a:t>
            </a:r>
            <a:r>
              <a:rPr lang="en-GB" altLang="zh-CN" sz="1600" b="1" i="1" dirty="0" err="1">
                <a:latin typeface="Arial" charset="0"/>
                <a:ea typeface="宋体" charset="0"/>
              </a:rPr>
              <a:t>asic</a:t>
            </a:r>
            <a:r>
              <a:rPr lang="en-GB" altLang="zh-CN" sz="1600" b="1" i="1" dirty="0">
                <a:latin typeface="Arial" charset="0"/>
                <a:ea typeface="宋体" charset="0"/>
              </a:rPr>
              <a:t> Web 2.0 reference architecture?</a:t>
            </a:r>
          </a:p>
          <a:p>
            <a:pPr lvl="1" eaLnBrk="1" hangingPunct="1"/>
            <a:r>
              <a:rPr lang="en-GB" altLang="zh-CN" sz="1600" b="1" i="1" dirty="0">
                <a:latin typeface="Arial" charset="0"/>
                <a:ea typeface="宋体" charset="0"/>
              </a:rPr>
              <a:t>What are specific patterns of Web 2.0?</a:t>
            </a:r>
          </a:p>
        </p:txBody>
      </p:sp>
      <p:sp>
        <p:nvSpPr>
          <p:cNvPr id="16476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818B7AE-A888-514B-8FB8-820E2BCC4350}" type="slidenum">
              <a:rPr lang="en-US" altLang="zh-CN" sz="1200">
                <a:latin typeface="Garamond" charset="0"/>
              </a:rPr>
              <a:pPr eaLnBrk="1" hangingPunct="1"/>
              <a:t>837</a:t>
            </a:fld>
            <a:endParaRPr lang="en-US" altLang="zh-CN" sz="1200">
              <a:latin typeface="Garamond" charset="0"/>
            </a:endParaRPr>
          </a:p>
        </p:txBody>
      </p:sp>
    </p:spTree>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7617" name="Rectangle 2"/>
          <p:cNvSpPr>
            <a:spLocks noGrp="1" noChangeArrowheads="1"/>
          </p:cNvSpPr>
          <p:nvPr>
            <p:ph type="title"/>
          </p:nvPr>
        </p:nvSpPr>
        <p:spPr/>
        <p:txBody>
          <a:bodyPr/>
          <a:lstStyle/>
          <a:p>
            <a:pPr eaLnBrk="1" hangingPunct="1"/>
            <a:r>
              <a:rPr lang="zh-CN" altLang="en-US">
                <a:latin typeface="Garamond" charset="0"/>
                <a:ea typeface="宋体" charset="0"/>
              </a:rPr>
              <a:t> </a:t>
            </a:r>
          </a:p>
        </p:txBody>
      </p:sp>
      <p:sp>
        <p:nvSpPr>
          <p:cNvPr id="1647618" name="Rectangle 3"/>
          <p:cNvSpPr>
            <a:spLocks noGrp="1" noChangeArrowheads="1"/>
          </p:cNvSpPr>
          <p:nvPr>
            <p:ph idx="1"/>
          </p:nvPr>
        </p:nvSpPr>
        <p:spPr>
          <a:xfrm>
            <a:off x="457200" y="333375"/>
            <a:ext cx="8229600" cy="5797550"/>
          </a:xfrm>
        </p:spPr>
        <p:txBody>
          <a:bodyPr/>
          <a:lstStyle/>
          <a:p>
            <a:pPr eaLnBrk="1" hangingPunct="1">
              <a:lnSpc>
                <a:spcPct val="90000"/>
              </a:lnSpc>
            </a:pPr>
            <a:r>
              <a:rPr lang="en-US" altLang="zh-CN" sz="2000" b="1" dirty="0">
                <a:latin typeface="Arial" charset="0"/>
                <a:ea typeface="宋体" charset="0"/>
              </a:rPr>
              <a:t>Topic 21</a:t>
            </a:r>
          </a:p>
          <a:p>
            <a:pPr lvl="1" eaLnBrk="1" hangingPunct="1">
              <a:lnSpc>
                <a:spcPct val="90000"/>
              </a:lnSpc>
            </a:pPr>
            <a:r>
              <a:rPr lang="en-US" altLang="zh-CN" sz="1800" b="1" dirty="0">
                <a:latin typeface="Arial" charset="0"/>
                <a:ea typeface="宋体" charset="0"/>
              </a:rPr>
              <a:t>What is basic architecture for Cloud?</a:t>
            </a:r>
          </a:p>
          <a:p>
            <a:pPr lvl="1" eaLnBrk="1" hangingPunct="1">
              <a:lnSpc>
                <a:spcPct val="90000"/>
              </a:lnSpc>
            </a:pPr>
            <a:r>
              <a:rPr lang="en-US" altLang="zh-CN" sz="1800" b="1" dirty="0">
                <a:latin typeface="Arial" charset="0"/>
                <a:ea typeface="宋体" charset="0"/>
              </a:rPr>
              <a:t>What are the common and essential characteristics in the cloud framework?</a:t>
            </a:r>
          </a:p>
          <a:p>
            <a:pPr eaLnBrk="1" hangingPunct="1">
              <a:lnSpc>
                <a:spcPct val="90000"/>
              </a:lnSpc>
            </a:pPr>
            <a:r>
              <a:rPr lang="en-US" altLang="zh-CN" sz="2000" b="1" dirty="0">
                <a:latin typeface="Arial" charset="0"/>
                <a:ea typeface="宋体" charset="0"/>
              </a:rPr>
              <a:t>Topic 22</a:t>
            </a:r>
          </a:p>
          <a:p>
            <a:pPr lvl="1" eaLnBrk="1" hangingPunct="1"/>
            <a:r>
              <a:rPr lang="en-US" altLang="zh-CN" sz="1800" b="1" i="1" dirty="0">
                <a:latin typeface="Arial" charset="0"/>
                <a:ea typeface="宋体" charset="0"/>
              </a:rPr>
              <a:t>What are special considerations for concurrent systems in terms of software architecture?</a:t>
            </a:r>
          </a:p>
          <a:p>
            <a:pPr eaLnBrk="1" hangingPunct="1">
              <a:lnSpc>
                <a:spcPct val="90000"/>
              </a:lnSpc>
            </a:pPr>
            <a:r>
              <a:rPr lang="en-US" altLang="zh-CN" sz="2000" b="1" dirty="0">
                <a:latin typeface="Arial" charset="0"/>
                <a:ea typeface="宋体" charset="0"/>
              </a:rPr>
              <a:t>Topic 23/24 </a:t>
            </a:r>
          </a:p>
          <a:p>
            <a:pPr lvl="1" eaLnBrk="1" hangingPunct="1"/>
            <a:r>
              <a:rPr lang="en-US" altLang="zh-CN" sz="1800" b="1" i="1" dirty="0">
                <a:latin typeface="Arial" charset="0"/>
                <a:ea typeface="宋体" charset="0"/>
              </a:rPr>
              <a:t>What are the methods and techniques of visualizing software architectures?</a:t>
            </a:r>
            <a:endParaRPr lang="en-US" altLang="zh-CN" sz="2000" b="1" dirty="0">
              <a:latin typeface="Arial" charset="0"/>
              <a:ea typeface="宋体" charset="0"/>
            </a:endParaRPr>
          </a:p>
          <a:p>
            <a:pPr eaLnBrk="1" hangingPunct="1">
              <a:lnSpc>
                <a:spcPct val="90000"/>
              </a:lnSpc>
            </a:pPr>
            <a:r>
              <a:rPr lang="en-US" altLang="zh-CN" sz="2000" b="1" dirty="0">
                <a:latin typeface="Arial" charset="0"/>
                <a:ea typeface="宋体" charset="0"/>
              </a:rPr>
              <a:t>Topic 25</a:t>
            </a:r>
          </a:p>
          <a:p>
            <a:pPr lvl="1" eaLnBrk="1" hangingPunct="1"/>
            <a:r>
              <a:rPr lang="en-US" altLang="zh-CN" sz="1800" b="1" i="1" dirty="0">
                <a:latin typeface="Arial" charset="0"/>
                <a:ea typeface="宋体" charset="0"/>
              </a:rPr>
              <a:t>Please </a:t>
            </a:r>
            <a:r>
              <a:rPr lang="en-US" altLang="zh-CN" sz="1800" b="1" i="1" dirty="0" err="1">
                <a:latin typeface="Arial" charset="0"/>
                <a:ea typeface="宋体" charset="0"/>
              </a:rPr>
              <a:t>summarise</a:t>
            </a:r>
            <a:r>
              <a:rPr lang="en-US" altLang="zh-CN" sz="1800" b="1" i="1" dirty="0">
                <a:latin typeface="Arial" charset="0"/>
                <a:ea typeface="宋体" charset="0"/>
              </a:rPr>
              <a:t> your thoughts on implementing architectures?</a:t>
            </a:r>
          </a:p>
          <a:p>
            <a:pPr eaLnBrk="1" hangingPunct="1">
              <a:lnSpc>
                <a:spcPct val="90000"/>
              </a:lnSpc>
            </a:pPr>
            <a:r>
              <a:rPr lang="en-US" altLang="zh-CN" sz="2000" b="1" dirty="0">
                <a:latin typeface="Arial" charset="0"/>
                <a:ea typeface="宋体" charset="0"/>
              </a:rPr>
              <a:t>Topic 26</a:t>
            </a:r>
          </a:p>
          <a:p>
            <a:pPr lvl="1" eaLnBrk="1" hangingPunct="1">
              <a:lnSpc>
                <a:spcPct val="90000"/>
              </a:lnSpc>
            </a:pPr>
            <a:r>
              <a:rPr lang="en-US" altLang="zh-CN" sz="1800" b="1" dirty="0">
                <a:latin typeface="Arial" charset="0"/>
                <a:ea typeface="宋体" charset="0"/>
              </a:rPr>
              <a:t>What roles for architecture today?</a:t>
            </a:r>
          </a:p>
          <a:p>
            <a:pPr lvl="1" eaLnBrk="1" hangingPunct="1">
              <a:lnSpc>
                <a:spcPct val="90000"/>
              </a:lnSpc>
            </a:pPr>
            <a:r>
              <a:rPr lang="en-US" altLang="zh-CN" sz="1800" b="1" dirty="0">
                <a:latin typeface="Arial" charset="0"/>
                <a:ea typeface="宋体" charset="0"/>
              </a:rPr>
              <a:t>How to understand that architecting is becoming a first-class activity in software development cycle?</a:t>
            </a:r>
          </a:p>
          <a:p>
            <a:pPr lvl="1" eaLnBrk="1" hangingPunct="1">
              <a:lnSpc>
                <a:spcPct val="90000"/>
              </a:lnSpc>
            </a:pPr>
            <a:r>
              <a:rPr lang="en-US" altLang="zh-CN" sz="1800" b="1" dirty="0">
                <a:latin typeface="Arial" charset="0"/>
                <a:ea typeface="宋体" charset="0"/>
              </a:rPr>
              <a:t>What would be tomorrow's trends of software architecture?</a:t>
            </a:r>
            <a:endParaRPr lang="zh-CN" altLang="en-US" sz="1800" b="1" dirty="0">
              <a:latin typeface="Arial" charset="0"/>
              <a:ea typeface="宋体" charset="0"/>
            </a:endParaRPr>
          </a:p>
        </p:txBody>
      </p:sp>
      <p:sp>
        <p:nvSpPr>
          <p:cNvPr id="16476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818B7AE-A888-514B-8FB8-820E2BCC4350}" type="slidenum">
              <a:rPr lang="en-US" altLang="zh-CN" sz="1200">
                <a:latin typeface="Garamond" charset="0"/>
              </a:rPr>
              <a:pPr eaLnBrk="1" hangingPunct="1"/>
              <a:t>838</a:t>
            </a:fld>
            <a:endParaRPr lang="en-US" altLang="zh-CN" sz="1200">
              <a:latin typeface="Garamond" charset="0"/>
            </a:endParaRPr>
          </a:p>
        </p:txBody>
      </p:sp>
    </p:spTree>
    <p:extLst>
      <p:ext uri="{BB962C8B-B14F-4D97-AF65-F5344CB8AC3E}">
        <p14:creationId xmlns:p14="http://schemas.microsoft.com/office/powerpoint/2010/main" val="454807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ChangeArrowheads="1"/>
          </p:cNvSpPr>
          <p:nvPr>
            <p:ph type="title"/>
          </p:nvPr>
        </p:nvSpPr>
        <p:spPr/>
        <p:txBody>
          <a:bodyPr/>
          <a:lstStyle/>
          <a:p>
            <a:pPr algn="ctr" eaLnBrk="1" hangingPunct="1"/>
            <a:r>
              <a:rPr lang="en-US" altLang="zh-CN">
                <a:latin typeface="Garamond" charset="0"/>
                <a:ea typeface="宋体" charset="0"/>
              </a:rPr>
              <a:t>Software Architecture (cntd)</a:t>
            </a:r>
          </a:p>
        </p:txBody>
      </p:sp>
      <p:sp>
        <p:nvSpPr>
          <p:cNvPr id="189442" name="Rectangle 3"/>
          <p:cNvSpPr>
            <a:spLocks noGrp="1" noChangeArrowheads="1"/>
          </p:cNvSpPr>
          <p:nvPr>
            <p:ph idx="1"/>
          </p:nvPr>
        </p:nvSpPr>
        <p:spPr/>
        <p:txBody>
          <a:bodyPr/>
          <a:lstStyle/>
          <a:p>
            <a:pPr eaLnBrk="1" hangingPunct="1">
              <a:buFont typeface="Wingdings" charset="0"/>
              <a:buNone/>
            </a:pPr>
            <a:r>
              <a:rPr lang="en-US" altLang="zh-CN" sz="2600">
                <a:latin typeface="Arial" charset="0"/>
                <a:ea typeface="宋体" charset="0"/>
              </a:rPr>
              <a:t>IEEE </a:t>
            </a:r>
            <a:r>
              <a:rPr lang="en-US" altLang="zh-CN">
                <a:latin typeface="Arial" charset="0"/>
                <a:ea typeface="宋体" charset="0"/>
              </a:rPr>
              <a:t>architecture</a:t>
            </a:r>
            <a:r>
              <a:rPr lang="en-US" altLang="zh-CN" sz="2600">
                <a:latin typeface="Arial" charset="0"/>
                <a:ea typeface="宋体" charset="0"/>
              </a:rPr>
              <a:t> definition rationale:</a:t>
            </a:r>
            <a:endParaRPr lang="en-US" altLang="zh-CN">
              <a:latin typeface="Arial" charset="0"/>
              <a:ea typeface="宋体" charset="0"/>
            </a:endParaRPr>
          </a:p>
          <a:p>
            <a:pPr eaLnBrk="1" hangingPunct="1"/>
            <a:r>
              <a:rPr lang="en-US" altLang="zh-CN" sz="2600">
                <a:latin typeface="Arial" charset="0"/>
                <a:ea typeface="宋体" charset="0"/>
              </a:rPr>
              <a:t>To avoid the inclusion of the term ”structure” which is often associated with the physical structure of a system. An architecture is a property or concept of a system, not merely its structure.</a:t>
            </a:r>
          </a:p>
          <a:p>
            <a:pPr eaLnBrk="1" hangingPunct="1"/>
            <a:r>
              <a:rPr lang="en-US" altLang="zh-CN" sz="2600">
                <a:latin typeface="Arial" charset="0"/>
                <a:ea typeface="宋体" charset="0"/>
              </a:rPr>
              <a:t>The phrase ``highest-level'' is used to abstract away from low-level details.</a:t>
            </a:r>
          </a:p>
          <a:p>
            <a:pPr eaLnBrk="1" hangingPunct="1"/>
            <a:r>
              <a:rPr lang="en-US" altLang="zh-CN" sz="2600">
                <a:latin typeface="Arial" charset="0"/>
                <a:ea typeface="宋体" charset="0"/>
              </a:rPr>
              <a:t>An architecture can not be viewed in isolation, its environment in which it is embedded should be taken into account.</a:t>
            </a:r>
          </a:p>
        </p:txBody>
      </p:sp>
      <p:sp>
        <p:nvSpPr>
          <p:cNvPr id="18944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4A5940DF-2323-AF4B-8AF4-74707BCBE9B4}" type="slidenum">
              <a:rPr lang="en-US" altLang="zh-CN" sz="1200">
                <a:latin typeface="Garamond" charset="0"/>
              </a:rPr>
              <a:pPr eaLnBrk="1" hangingPunct="1"/>
              <a:t>84</a:t>
            </a:fld>
            <a:endParaRPr lang="en-US" altLang="zh-CN" sz="1200">
              <a:latin typeface="Garamond"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p:txBody>
          <a:bodyPr/>
          <a:lstStyle/>
          <a:p>
            <a:pPr algn="ctr" eaLnBrk="1" hangingPunct="1"/>
            <a:r>
              <a:rPr lang="en-US" altLang="zh-CN">
                <a:latin typeface="Garamond" charset="0"/>
                <a:ea typeface="宋体" charset="0"/>
              </a:rPr>
              <a:t>Software architecture (cntd)</a:t>
            </a:r>
          </a:p>
        </p:txBody>
      </p:sp>
      <p:sp>
        <p:nvSpPr>
          <p:cNvPr id="191490" name="Rectangle 3"/>
          <p:cNvSpPr>
            <a:spLocks noGrp="1" noChangeArrowheads="1"/>
          </p:cNvSpPr>
          <p:nvPr>
            <p:ph idx="1"/>
          </p:nvPr>
        </p:nvSpPr>
        <p:spPr/>
        <p:txBody>
          <a:bodyPr/>
          <a:lstStyle/>
          <a:p>
            <a:pPr eaLnBrk="1" hangingPunct="1">
              <a:buFont typeface="Wingdings" charset="0"/>
              <a:buNone/>
            </a:pPr>
            <a:r>
              <a:rPr lang="en-US" altLang="zh-CN">
                <a:latin typeface="Arial" charset="0"/>
                <a:ea typeface="宋体" charset="0"/>
              </a:rPr>
              <a:t>Other IEEE related architecture definitions</a:t>
            </a:r>
            <a:r>
              <a:rPr lang="en-US" altLang="zh-CN" sz="2600">
                <a:latin typeface="Arial" charset="0"/>
                <a:ea typeface="宋体" charset="0"/>
              </a:rPr>
              <a:t>:</a:t>
            </a:r>
            <a:endParaRPr lang="en-US" altLang="zh-CN">
              <a:latin typeface="Arial" charset="0"/>
              <a:ea typeface="宋体" charset="0"/>
            </a:endParaRPr>
          </a:p>
          <a:p>
            <a:pPr eaLnBrk="1" hangingPunct="1"/>
            <a:r>
              <a:rPr lang="en-US" altLang="zh-CN" sz="2600" b="1">
                <a:latin typeface="Arial" charset="0"/>
                <a:ea typeface="宋体" charset="0"/>
              </a:rPr>
              <a:t>Architect:</a:t>
            </a:r>
            <a:r>
              <a:rPr lang="en-US" altLang="zh-CN" sz="2600">
                <a:latin typeface="Arial" charset="0"/>
                <a:ea typeface="宋体" charset="0"/>
              </a:rPr>
              <a:t> the person, team or organisation responsible for systems architecting.</a:t>
            </a:r>
          </a:p>
          <a:p>
            <a:pPr eaLnBrk="1" hangingPunct="1"/>
            <a:r>
              <a:rPr lang="en-US" altLang="zh-CN" sz="2600" b="1">
                <a:latin typeface="Arial" charset="0"/>
                <a:ea typeface="宋体" charset="0"/>
              </a:rPr>
              <a:t>Architecting:</a:t>
            </a:r>
            <a:r>
              <a:rPr lang="en-US" altLang="zh-CN" sz="2600">
                <a:latin typeface="Arial" charset="0"/>
                <a:ea typeface="宋体" charset="0"/>
              </a:rPr>
              <a:t> the activities of defining, maintaining, improving and certifying proper implementation of an architecture.</a:t>
            </a:r>
          </a:p>
          <a:p>
            <a:pPr eaLnBrk="1" hangingPunct="1"/>
            <a:r>
              <a:rPr lang="en-US" altLang="zh-CN" sz="2600" b="1">
                <a:latin typeface="Arial" charset="0"/>
                <a:ea typeface="宋体" charset="0"/>
              </a:rPr>
              <a:t>Architecture: </a:t>
            </a:r>
            <a:r>
              <a:rPr lang="en-US" altLang="zh-CN" sz="2600">
                <a:latin typeface="Arial" charset="0"/>
                <a:ea typeface="宋体" charset="0"/>
              </a:rPr>
              <a:t>the highest-level conception of a system in its environment.</a:t>
            </a:r>
          </a:p>
          <a:p>
            <a:pPr eaLnBrk="1" hangingPunct="1"/>
            <a:r>
              <a:rPr lang="en-US" altLang="zh-CN" sz="2600" b="1">
                <a:latin typeface="Arial" charset="0"/>
                <a:ea typeface="宋体" charset="0"/>
              </a:rPr>
              <a:t>Architectural description: </a:t>
            </a:r>
            <a:r>
              <a:rPr lang="en-US" altLang="zh-CN" sz="2600">
                <a:latin typeface="Arial" charset="0"/>
                <a:ea typeface="宋体" charset="0"/>
              </a:rPr>
              <a:t>a collection of products to document an architecture.</a:t>
            </a:r>
          </a:p>
        </p:txBody>
      </p:sp>
      <p:sp>
        <p:nvSpPr>
          <p:cNvPr id="19149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F30145A8-7153-8D4E-A686-62E138C5EBA2}" type="slidenum">
              <a:rPr lang="en-US" altLang="zh-CN" sz="1200">
                <a:latin typeface="Garamond" charset="0"/>
              </a:rPr>
              <a:pPr eaLnBrk="1" hangingPunct="1"/>
              <a:t>85</a:t>
            </a:fld>
            <a:endParaRPr lang="en-US" altLang="zh-CN" sz="1200">
              <a:latin typeface="Garamond"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p:txBody>
          <a:bodyPr/>
          <a:lstStyle/>
          <a:p>
            <a:pPr algn="ctr" eaLnBrk="1" hangingPunct="1"/>
            <a:r>
              <a:rPr lang="en-US" altLang="zh-CN">
                <a:latin typeface="Garamond" charset="0"/>
                <a:ea typeface="宋体" charset="0"/>
              </a:rPr>
              <a:t>Software architecture</a:t>
            </a:r>
          </a:p>
        </p:txBody>
      </p:sp>
      <p:sp>
        <p:nvSpPr>
          <p:cNvPr id="193538" name="Rectangle 3"/>
          <p:cNvSpPr>
            <a:spLocks noGrp="1" noChangeArrowheads="1"/>
          </p:cNvSpPr>
          <p:nvPr>
            <p:ph idx="1"/>
          </p:nvPr>
        </p:nvSpPr>
        <p:spPr/>
        <p:txBody>
          <a:bodyPr/>
          <a:lstStyle/>
          <a:p>
            <a:pPr eaLnBrk="1" hangingPunct="1">
              <a:lnSpc>
                <a:spcPct val="80000"/>
              </a:lnSpc>
              <a:buFont typeface="Wingdings" charset="0"/>
              <a:buNone/>
            </a:pPr>
            <a:r>
              <a:rPr lang="en-US" altLang="zh-CN">
                <a:latin typeface="Arial" charset="0"/>
                <a:ea typeface="宋体" charset="0"/>
              </a:rPr>
              <a:t>Other IEEE related architecture definitions (continued):</a:t>
            </a:r>
          </a:p>
          <a:p>
            <a:pPr eaLnBrk="1" hangingPunct="1">
              <a:lnSpc>
                <a:spcPct val="80000"/>
              </a:lnSpc>
            </a:pPr>
            <a:r>
              <a:rPr lang="en-US" altLang="zh-CN" sz="2600" b="1">
                <a:latin typeface="Arial" charset="0"/>
                <a:ea typeface="宋体" charset="0"/>
              </a:rPr>
              <a:t>System stakeholder:</a:t>
            </a:r>
            <a:r>
              <a:rPr lang="en-US" altLang="zh-CN" sz="2600">
                <a:latin typeface="Arial" charset="0"/>
                <a:ea typeface="宋体" charset="0"/>
              </a:rPr>
              <a:t> an individual, team, or organisation (or classes hereof) with interests in, or concerns relative to, a system.</a:t>
            </a:r>
          </a:p>
          <a:p>
            <a:pPr eaLnBrk="1" hangingPunct="1">
              <a:lnSpc>
                <a:spcPct val="80000"/>
              </a:lnSpc>
            </a:pPr>
            <a:r>
              <a:rPr lang="en-US" altLang="zh-CN" sz="2600" b="1">
                <a:latin typeface="Arial" charset="0"/>
                <a:ea typeface="宋体" charset="0"/>
              </a:rPr>
              <a:t>View:</a:t>
            </a:r>
            <a:r>
              <a:rPr lang="en-US" altLang="zh-CN" sz="2600">
                <a:latin typeface="Arial" charset="0"/>
                <a:ea typeface="宋体" charset="0"/>
              </a:rPr>
              <a:t> a representation of a whole system from the perspective of a related set of concerns.</a:t>
            </a:r>
          </a:p>
          <a:p>
            <a:pPr eaLnBrk="1" hangingPunct="1">
              <a:lnSpc>
                <a:spcPct val="80000"/>
              </a:lnSpc>
            </a:pPr>
            <a:r>
              <a:rPr lang="en-US" altLang="zh-CN" sz="2600" b="1">
                <a:latin typeface="Arial" charset="0"/>
                <a:ea typeface="宋体" charset="0"/>
              </a:rPr>
              <a:t>Viewpoint: </a:t>
            </a:r>
            <a:r>
              <a:rPr lang="en-US" altLang="zh-CN" sz="2600">
                <a:latin typeface="Arial" charset="0"/>
                <a:ea typeface="宋体" charset="0"/>
              </a:rPr>
              <a:t>a pattern or template from which to construct individual views. A viewpoint establishes the purposes and audience for a view and the techniques or methods employed in constructing a view.</a:t>
            </a:r>
          </a:p>
        </p:txBody>
      </p:sp>
      <p:sp>
        <p:nvSpPr>
          <p:cNvPr id="19353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1711421-5129-1247-A668-FA8047899240}" type="slidenum">
              <a:rPr lang="en-US" altLang="zh-CN" sz="1200">
                <a:latin typeface="Garamond" charset="0"/>
              </a:rPr>
              <a:pPr eaLnBrk="1" hangingPunct="1"/>
              <a:t>86</a:t>
            </a:fld>
            <a:endParaRPr lang="en-US" altLang="zh-CN" sz="1200">
              <a:latin typeface="Garamond"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5"/>
          <p:cNvSpPr>
            <a:spLocks noGrp="1" noChangeArrowheads="1"/>
          </p:cNvSpPr>
          <p:nvPr>
            <p:ph type="title"/>
          </p:nvPr>
        </p:nvSpPr>
        <p:spPr/>
        <p:txBody>
          <a:bodyPr/>
          <a:lstStyle/>
          <a:p>
            <a:pPr algn="ctr" eaLnBrk="1" hangingPunct="1"/>
            <a:r>
              <a:rPr lang="en-US" altLang="zh-CN">
                <a:latin typeface="Garamond" charset="0"/>
                <a:ea typeface="宋体" charset="0"/>
              </a:rPr>
              <a:t>A Simple Architecture</a:t>
            </a:r>
          </a:p>
        </p:txBody>
      </p:sp>
      <p:pic>
        <p:nvPicPr>
          <p:cNvPr id="195586" name="Picture 4" descr="OrderEntry"/>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6973" b="6973"/>
          <a:stretch>
            <a:fillRect/>
          </a:stretch>
        </p:blipFill>
        <p:spPr>
          <a:noFill/>
        </p:spPr>
      </p:pic>
      <p:sp>
        <p:nvSpPr>
          <p:cNvPr id="19558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6197FC1-BE37-FF47-B36A-6112FDDE0FA7}" type="slidenum">
              <a:rPr lang="en-US" altLang="zh-CN" sz="1200">
                <a:latin typeface="Garamond" charset="0"/>
              </a:rPr>
              <a:pPr eaLnBrk="1" hangingPunct="1"/>
              <a:t>87</a:t>
            </a:fld>
            <a:endParaRPr lang="en-US" altLang="zh-CN" sz="1200">
              <a:latin typeface="Garamond"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noChangeArrowheads="1"/>
          </p:cNvSpPr>
          <p:nvPr>
            <p:ph type="title"/>
          </p:nvPr>
        </p:nvSpPr>
        <p:spPr/>
        <p:txBody>
          <a:bodyPr/>
          <a:lstStyle/>
          <a:p>
            <a:pPr eaLnBrk="1" hangingPunct="1"/>
            <a:r>
              <a:rPr lang="en-GB" altLang="zh-CN">
                <a:latin typeface="Garamond" charset="0"/>
                <a:ea typeface="宋体" charset="0"/>
              </a:rPr>
              <a:t>Early Notions of Software Architecture</a:t>
            </a:r>
          </a:p>
        </p:txBody>
      </p:sp>
      <p:sp>
        <p:nvSpPr>
          <p:cNvPr id="197634"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The earliest pioneers of what we now refer to as Software Architecture were Edgar Dijkstra, Fred Brooks Jr., and David Lorge Parnas</a:t>
            </a:r>
          </a:p>
          <a:p>
            <a:pPr eaLnBrk="1" hangingPunct="1">
              <a:lnSpc>
                <a:spcPct val="90000"/>
              </a:lnSpc>
            </a:pPr>
            <a:r>
              <a:rPr lang="en-GB" altLang="zh-CN">
                <a:latin typeface="Arial" charset="0"/>
                <a:ea typeface="宋体" charset="0"/>
              </a:rPr>
              <a:t>In programming the term </a:t>
            </a:r>
            <a:r>
              <a:rPr lang="en-GB" altLang="zh-CN" i="1">
                <a:latin typeface="Arial" charset="0"/>
                <a:ea typeface="宋体" charset="0"/>
              </a:rPr>
              <a:t>architecture </a:t>
            </a:r>
            <a:r>
              <a:rPr lang="en-GB" altLang="zh-CN">
                <a:latin typeface="Arial" charset="0"/>
                <a:ea typeface="宋体" charset="0"/>
              </a:rPr>
              <a:t>was first applied to descriptions covering more than one computer system</a:t>
            </a:r>
          </a:p>
          <a:p>
            <a:pPr lvl="1" eaLnBrk="1" hangingPunct="1">
              <a:lnSpc>
                <a:spcPct val="90000"/>
              </a:lnSpc>
            </a:pPr>
            <a:r>
              <a:rPr lang="en-GB" altLang="zh-CN">
                <a:latin typeface="Arial" charset="0"/>
                <a:ea typeface="宋体" charset="0"/>
              </a:rPr>
              <a:t>i.e. </a:t>
            </a:r>
            <a:r>
              <a:rPr lang="en-GB" altLang="zh-CN">
                <a:latin typeface="Tahoma" charset="0"/>
                <a:ea typeface="宋体" charset="0"/>
              </a:rPr>
              <a:t>“</a:t>
            </a:r>
            <a:r>
              <a:rPr lang="en-GB" altLang="zh-CN">
                <a:latin typeface="Arial" charset="0"/>
                <a:ea typeface="宋体" charset="0"/>
              </a:rPr>
              <a:t>families of systems</a:t>
            </a:r>
            <a:r>
              <a:rPr lang="en-GB" altLang="zh-CN">
                <a:latin typeface="Tahoma" charset="0"/>
                <a:ea typeface="宋体" charset="0"/>
              </a:rPr>
              <a:t>”</a:t>
            </a:r>
            <a:endParaRPr lang="en-GB" altLang="zh-CN">
              <a:latin typeface="Arial" charset="0"/>
              <a:ea typeface="宋体" charset="0"/>
            </a:endParaRPr>
          </a:p>
          <a:p>
            <a:pPr eaLnBrk="1" hangingPunct="1">
              <a:lnSpc>
                <a:spcPct val="90000"/>
              </a:lnSpc>
            </a:pPr>
            <a:r>
              <a:rPr lang="en-GB" altLang="zh-CN">
                <a:latin typeface="Arial" charset="0"/>
                <a:ea typeface="宋体" charset="0"/>
              </a:rPr>
              <a:t>Brooks and Iverson (1969) called architecture the </a:t>
            </a:r>
            <a:r>
              <a:rPr lang="en-GB" altLang="zh-CN">
                <a:latin typeface="Tahoma" charset="0"/>
                <a:ea typeface="宋体" charset="0"/>
              </a:rPr>
              <a:t>“…</a:t>
            </a:r>
            <a:r>
              <a:rPr lang="en-GB" altLang="zh-CN">
                <a:latin typeface="Arial" charset="0"/>
                <a:ea typeface="宋体" charset="0"/>
              </a:rPr>
              <a:t>conceptual structure of a system</a:t>
            </a:r>
            <a:r>
              <a:rPr lang="en-GB" altLang="zh-CN">
                <a:latin typeface="Tahoma" charset="0"/>
                <a:ea typeface="宋体" charset="0"/>
              </a:rPr>
              <a:t>…</a:t>
            </a:r>
            <a:r>
              <a:rPr lang="en-GB" altLang="zh-CN">
                <a:latin typeface="Arial" charset="0"/>
                <a:ea typeface="宋体" charset="0"/>
              </a:rPr>
              <a:t>as seen by the programmer</a:t>
            </a:r>
            <a:r>
              <a:rPr lang="en-GB" altLang="zh-CN">
                <a:latin typeface="Tahoma" charset="0"/>
                <a:ea typeface="宋体" charset="0"/>
              </a:rPr>
              <a:t>”</a:t>
            </a:r>
            <a:endParaRPr lang="en-GB" altLang="zh-CN">
              <a:latin typeface="Arial" charset="0"/>
              <a:ea typeface="宋体" charset="0"/>
            </a:endParaRPr>
          </a:p>
        </p:txBody>
      </p:sp>
      <p:sp>
        <p:nvSpPr>
          <p:cNvPr id="19763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BD44665A-4F5D-684E-BA01-C5621DB046D7}" type="slidenum">
              <a:rPr lang="en-US" altLang="zh-CN" sz="1200">
                <a:latin typeface="Garamond" charset="0"/>
              </a:rPr>
              <a:pPr eaLnBrk="1" hangingPunct="1"/>
              <a:t>88</a:t>
            </a:fld>
            <a:endParaRPr lang="en-US" altLang="zh-CN" sz="1200">
              <a:latin typeface="Garamond"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ChangeArrowheads="1"/>
          </p:cNvSpPr>
          <p:nvPr>
            <p:ph type="title"/>
          </p:nvPr>
        </p:nvSpPr>
        <p:spPr/>
        <p:txBody>
          <a:bodyPr/>
          <a:lstStyle/>
          <a:p>
            <a:pPr eaLnBrk="1" hangingPunct="1"/>
            <a:r>
              <a:rPr lang="en-GB" altLang="zh-CN">
                <a:latin typeface="Garamond" charset="0"/>
                <a:ea typeface="宋体" charset="0"/>
              </a:rPr>
              <a:t>Edgar Dijkstra 1968</a:t>
            </a:r>
          </a:p>
        </p:txBody>
      </p:sp>
      <p:sp>
        <p:nvSpPr>
          <p:cNvPr id="199682" name="Rectangle 3"/>
          <p:cNvSpPr>
            <a:spLocks noGrp="1" noChangeArrowheads="1"/>
          </p:cNvSpPr>
          <p:nvPr>
            <p:ph idx="1"/>
          </p:nvPr>
        </p:nvSpPr>
        <p:spPr/>
        <p:txBody>
          <a:bodyPr/>
          <a:lstStyle/>
          <a:p>
            <a:pPr eaLnBrk="1" hangingPunct="1"/>
            <a:r>
              <a:rPr lang="en-GB" altLang="zh-CN">
                <a:latin typeface="Arial" charset="0"/>
                <a:ea typeface="宋体" charset="0"/>
              </a:rPr>
              <a:t>Dijkstra stressed as early as 1968 that how software is partitioned and structured is important</a:t>
            </a:r>
          </a:p>
          <a:p>
            <a:pPr lvl="1" eaLnBrk="1" hangingPunct="1"/>
            <a:r>
              <a:rPr lang="en-GB" altLang="zh-CN">
                <a:latin typeface="Arial" charset="0"/>
                <a:ea typeface="宋体" charset="0"/>
              </a:rPr>
              <a:t>Not merely simply programming a </a:t>
            </a:r>
            <a:r>
              <a:rPr lang="en-GB" altLang="zh-CN">
                <a:latin typeface="Tahoma" charset="0"/>
                <a:ea typeface="宋体" charset="0"/>
              </a:rPr>
              <a:t>“</a:t>
            </a:r>
            <a:r>
              <a:rPr lang="en-GB" altLang="zh-CN">
                <a:latin typeface="Arial" charset="0"/>
                <a:ea typeface="宋体" charset="0"/>
              </a:rPr>
              <a:t>correct</a:t>
            </a:r>
            <a:r>
              <a:rPr lang="en-GB" altLang="zh-CN">
                <a:latin typeface="Tahoma" charset="0"/>
                <a:ea typeface="宋体" charset="0"/>
              </a:rPr>
              <a:t>”</a:t>
            </a:r>
            <a:r>
              <a:rPr lang="en-GB" altLang="zh-CN">
                <a:latin typeface="Arial" charset="0"/>
                <a:ea typeface="宋体" charset="0"/>
              </a:rPr>
              <a:t> solution</a:t>
            </a:r>
          </a:p>
          <a:p>
            <a:pPr lvl="1" eaLnBrk="1" hangingPunct="1"/>
            <a:r>
              <a:rPr lang="en-GB" altLang="zh-CN">
                <a:latin typeface="Arial" charset="0"/>
                <a:ea typeface="宋体" charset="0"/>
              </a:rPr>
              <a:t>He introduced the idea of </a:t>
            </a:r>
            <a:r>
              <a:rPr lang="en-GB" altLang="zh-CN">
                <a:latin typeface="Tahoma" charset="0"/>
                <a:ea typeface="宋体" charset="0"/>
              </a:rPr>
              <a:t>“</a:t>
            </a:r>
            <a:r>
              <a:rPr lang="en-GB" altLang="zh-CN">
                <a:latin typeface="Arial" charset="0"/>
                <a:ea typeface="宋体" charset="0"/>
              </a:rPr>
              <a:t>layered  structures</a:t>
            </a:r>
            <a:r>
              <a:rPr lang="en-GB" altLang="zh-CN">
                <a:latin typeface="Tahoma" charset="0"/>
                <a:ea typeface="宋体" charset="0"/>
              </a:rPr>
              <a:t>”</a:t>
            </a:r>
            <a:r>
              <a:rPr lang="en-GB" altLang="zh-CN">
                <a:latin typeface="Arial" charset="0"/>
                <a:ea typeface="宋体" charset="0"/>
              </a:rPr>
              <a:t> for operating systems</a:t>
            </a:r>
          </a:p>
          <a:p>
            <a:pPr lvl="2" eaLnBrk="1" hangingPunct="1"/>
            <a:r>
              <a:rPr lang="en-GB" altLang="zh-CN">
                <a:latin typeface="Arial" charset="0"/>
                <a:ea typeface="宋体" charset="0"/>
              </a:rPr>
              <a:t>Resulted in ease of development, maintenance</a:t>
            </a:r>
          </a:p>
        </p:txBody>
      </p:sp>
      <p:sp>
        <p:nvSpPr>
          <p:cNvPr id="19968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A3CC2A0-0426-F446-8DCC-941BAE08E450}" type="slidenum">
              <a:rPr lang="en-US" altLang="zh-CN" sz="1200">
                <a:latin typeface="Garamond" charset="0"/>
              </a:rPr>
              <a:pPr eaLnBrk="1" hangingPunct="1"/>
              <a:t>89</a:t>
            </a:fld>
            <a:endParaRPr lang="en-US" altLang="zh-CN" sz="1200">
              <a:latin typeface="Garamond"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http://cdn4.techpp.com/wp-content/uploads/2011/06/internet-60-seconds-infograph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p:cNvSpPr>
            <a:spLocks noGrp="1" noChangeArrowheads="1"/>
          </p:cNvSpPr>
          <p:nvPr>
            <p:ph type="title"/>
          </p:nvPr>
        </p:nvSpPr>
        <p:spPr/>
        <p:txBody>
          <a:bodyPr/>
          <a:lstStyle/>
          <a:p>
            <a:pPr eaLnBrk="1" hangingPunct="1"/>
            <a:r>
              <a:rPr lang="en-GB" altLang="zh-CN">
                <a:latin typeface="Garamond" charset="0"/>
                <a:ea typeface="宋体" charset="0"/>
              </a:rPr>
              <a:t>Fred Brooks Jr. on System Architecture (1975)</a:t>
            </a:r>
          </a:p>
        </p:txBody>
      </p:sp>
      <p:sp>
        <p:nvSpPr>
          <p:cNvPr id="201730" name="Rectangle 3"/>
          <p:cNvSpPr>
            <a:spLocks noGrp="1" noChangeArrowheads="1"/>
          </p:cNvSpPr>
          <p:nvPr>
            <p:ph idx="1"/>
          </p:nvPr>
        </p:nvSpPr>
        <p:spPr/>
        <p:txBody>
          <a:bodyPr/>
          <a:lstStyle/>
          <a:p>
            <a:pPr eaLnBrk="1" hangingPunct="1"/>
            <a:r>
              <a:rPr lang="zh-CN" altLang="en-GB">
                <a:latin typeface="Tahoma" charset="0"/>
                <a:ea typeface="宋体" charset="0"/>
              </a:rPr>
              <a:t>“</a:t>
            </a:r>
            <a:r>
              <a:rPr lang="en-GB" altLang="zh-CN">
                <a:latin typeface="Arial" charset="0"/>
                <a:ea typeface="宋体" charset="0"/>
              </a:rPr>
              <a:t>By the architecture of the system I mean the complete and detailed specification of the user interface</a:t>
            </a:r>
            <a:r>
              <a:rPr lang="en-GB" altLang="zh-CN">
                <a:latin typeface="Tahoma" charset="0"/>
                <a:ea typeface="宋体" charset="0"/>
              </a:rPr>
              <a:t>…</a:t>
            </a:r>
            <a:r>
              <a:rPr lang="en-GB" altLang="zh-CN">
                <a:latin typeface="Arial" charset="0"/>
                <a:ea typeface="宋体" charset="0"/>
              </a:rPr>
              <a:t>.</a:t>
            </a:r>
            <a:r>
              <a:rPr lang="en-GB" altLang="zh-CN">
                <a:latin typeface="Tahoma" charset="0"/>
                <a:ea typeface="宋体" charset="0"/>
              </a:rPr>
              <a:t>”</a:t>
            </a:r>
            <a:endParaRPr lang="en-GB" altLang="zh-CN">
              <a:latin typeface="Arial" charset="0"/>
              <a:ea typeface="宋体" charset="0"/>
            </a:endParaRPr>
          </a:p>
          <a:p>
            <a:pPr eaLnBrk="1" hangingPunct="1"/>
            <a:r>
              <a:rPr lang="en-GB" altLang="zh-CN">
                <a:latin typeface="Tahoma" charset="0"/>
                <a:ea typeface="宋体" charset="0"/>
              </a:rPr>
              <a:t>“</a:t>
            </a:r>
            <a:r>
              <a:rPr lang="en-GB" altLang="zh-CN">
                <a:latin typeface="Arial" charset="0"/>
                <a:ea typeface="宋体" charset="0"/>
              </a:rPr>
              <a:t>The architect of a system, like the architect of a building, is the user</a:t>
            </a:r>
            <a:r>
              <a:rPr lang="en-GB" altLang="zh-CN">
                <a:latin typeface="Tahoma" charset="0"/>
                <a:ea typeface="宋体" charset="0"/>
              </a:rPr>
              <a:t>’</a:t>
            </a:r>
            <a:r>
              <a:rPr lang="en-GB" altLang="zh-CN">
                <a:latin typeface="Arial" charset="0"/>
                <a:ea typeface="宋体" charset="0"/>
              </a:rPr>
              <a:t>s agent.</a:t>
            </a:r>
            <a:r>
              <a:rPr lang="en-GB" altLang="zh-CN">
                <a:latin typeface="Tahoma" charset="0"/>
                <a:ea typeface="宋体" charset="0"/>
              </a:rPr>
              <a:t>”</a:t>
            </a:r>
            <a:r>
              <a:rPr lang="en-GB" altLang="zh-CN">
                <a:latin typeface="Arial" charset="0"/>
                <a:ea typeface="宋体" charset="0"/>
              </a:rPr>
              <a:t> (</a:t>
            </a:r>
            <a:r>
              <a:rPr lang="en-GB" altLang="zh-CN">
                <a:latin typeface="Tahoma" charset="0"/>
                <a:ea typeface="宋体" charset="0"/>
              </a:rPr>
              <a:t>“</a:t>
            </a:r>
            <a:r>
              <a:rPr lang="en-GB" altLang="zh-CN">
                <a:latin typeface="Arial" charset="0"/>
                <a:ea typeface="宋体" charset="0"/>
              </a:rPr>
              <a:t>Aristocracy, Democracy and System Design</a:t>
            </a:r>
            <a:r>
              <a:rPr lang="en-GB" altLang="zh-CN">
                <a:latin typeface="Tahoma" charset="0"/>
                <a:ea typeface="宋体" charset="0"/>
              </a:rPr>
              <a:t>”</a:t>
            </a:r>
            <a:r>
              <a:rPr lang="en-GB" altLang="zh-CN">
                <a:latin typeface="Arial" charset="0"/>
                <a:ea typeface="宋体" charset="0"/>
              </a:rPr>
              <a:t> in </a:t>
            </a:r>
            <a:r>
              <a:rPr lang="en-GB" altLang="zh-CN" u="sng">
                <a:latin typeface="Arial" charset="0"/>
                <a:ea typeface="宋体" charset="0"/>
              </a:rPr>
              <a:t>The Mythical Man-Month</a:t>
            </a:r>
            <a:r>
              <a:rPr lang="en-GB" altLang="zh-CN">
                <a:latin typeface="Arial" charset="0"/>
                <a:ea typeface="宋体" charset="0"/>
              </a:rPr>
              <a:t>, 1975)</a:t>
            </a:r>
          </a:p>
          <a:p>
            <a:pPr eaLnBrk="1" hangingPunct="1"/>
            <a:endParaRPr lang="zh-CN" altLang="en-GB">
              <a:latin typeface="Arial" charset="0"/>
              <a:ea typeface="宋体" charset="0"/>
            </a:endParaRPr>
          </a:p>
        </p:txBody>
      </p:sp>
      <p:sp>
        <p:nvSpPr>
          <p:cNvPr id="20173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DFC09A06-C0A1-7741-97C3-95ACE2E4A93D}" type="slidenum">
              <a:rPr lang="en-US" altLang="zh-CN" sz="1200">
                <a:latin typeface="Garamond" charset="0"/>
              </a:rPr>
              <a:pPr eaLnBrk="1" hangingPunct="1"/>
              <a:t>90</a:t>
            </a:fld>
            <a:endParaRPr lang="en-US" altLang="zh-CN" sz="1200">
              <a:latin typeface="Garamond"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p:cNvSpPr>
            <a:spLocks noGrp="1" noChangeArrowheads="1"/>
          </p:cNvSpPr>
          <p:nvPr>
            <p:ph type="title"/>
          </p:nvPr>
        </p:nvSpPr>
        <p:spPr/>
        <p:txBody>
          <a:bodyPr/>
          <a:lstStyle/>
          <a:p>
            <a:pPr eaLnBrk="1" hangingPunct="1"/>
            <a:r>
              <a:rPr lang="en-GB" altLang="zh-CN">
                <a:latin typeface="Garamond" charset="0"/>
                <a:ea typeface="宋体" charset="0"/>
              </a:rPr>
              <a:t>Brooks: Simplicity and Straightforwardness</a:t>
            </a:r>
          </a:p>
        </p:txBody>
      </p:sp>
      <p:sp>
        <p:nvSpPr>
          <p:cNvPr id="203778" name="Rectangle 3"/>
          <p:cNvSpPr>
            <a:spLocks noGrp="1" noChangeArrowheads="1"/>
          </p:cNvSpPr>
          <p:nvPr>
            <p:ph idx="1"/>
          </p:nvPr>
        </p:nvSpPr>
        <p:spPr/>
        <p:txBody>
          <a:bodyPr/>
          <a:lstStyle/>
          <a:p>
            <a:pPr eaLnBrk="1" hangingPunct="1"/>
            <a:r>
              <a:rPr lang="zh-CN" altLang="en-GB" sz="2600">
                <a:latin typeface="Tahoma" charset="0"/>
                <a:ea typeface="宋体" charset="0"/>
              </a:rPr>
              <a:t>“</a:t>
            </a:r>
            <a:r>
              <a:rPr lang="en-GB" altLang="zh-CN" sz="2600">
                <a:latin typeface="Tahoma" charset="0"/>
                <a:ea typeface="宋体" charset="0"/>
              </a:rPr>
              <a:t>…</a:t>
            </a:r>
            <a:r>
              <a:rPr lang="en-GB" altLang="zh-CN" sz="2600">
                <a:latin typeface="Arial" charset="0"/>
                <a:ea typeface="宋体" charset="0"/>
              </a:rPr>
              <a:t>It is not enough to learn the elements and rules of combination; one must also learn idiomatic usage, a whole lore of how the elements are combined in practice. Simplicity and straightforwardness proceed from conceptual integrity. Every part must reflect the same philosophies and the same balancing of desiderata</a:t>
            </a:r>
            <a:r>
              <a:rPr lang="en-GB" altLang="zh-CN" sz="2600">
                <a:latin typeface="Tahoma" charset="0"/>
                <a:ea typeface="宋体" charset="0"/>
              </a:rPr>
              <a:t>…</a:t>
            </a:r>
            <a:r>
              <a:rPr lang="en-GB" altLang="zh-CN" sz="2600">
                <a:latin typeface="Arial" charset="0"/>
                <a:ea typeface="宋体" charset="0"/>
              </a:rPr>
              <a:t>.Ease of use, then, dictates unity of design, conceptual integrity</a:t>
            </a:r>
            <a:r>
              <a:rPr lang="en-GB" altLang="zh-CN" sz="2600">
                <a:latin typeface="Tahoma" charset="0"/>
                <a:ea typeface="宋体" charset="0"/>
              </a:rPr>
              <a:t>”</a:t>
            </a:r>
            <a:endParaRPr lang="en-GB" altLang="zh-CN" sz="2600">
              <a:latin typeface="Arial" charset="0"/>
              <a:ea typeface="宋体" charset="0"/>
            </a:endParaRPr>
          </a:p>
        </p:txBody>
      </p:sp>
      <p:sp>
        <p:nvSpPr>
          <p:cNvPr id="20377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EA94F066-A25D-E945-BFF7-10D436AC714D}" type="slidenum">
              <a:rPr lang="en-US" altLang="zh-CN" sz="1200">
                <a:latin typeface="Garamond" charset="0"/>
              </a:rPr>
              <a:pPr eaLnBrk="1" hangingPunct="1"/>
              <a:t>91</a:t>
            </a:fld>
            <a:endParaRPr lang="en-US" altLang="zh-CN" sz="1200">
              <a:latin typeface="Garamond"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noChangeArrowheads="1"/>
          </p:cNvSpPr>
          <p:nvPr>
            <p:ph type="title"/>
          </p:nvPr>
        </p:nvSpPr>
        <p:spPr/>
        <p:txBody>
          <a:bodyPr/>
          <a:lstStyle/>
          <a:p>
            <a:pPr eaLnBrk="1" hangingPunct="1"/>
            <a:r>
              <a:rPr lang="zh-CN" altLang="en-GB">
                <a:latin typeface="Tahoma" charset="0"/>
                <a:ea typeface="宋体" charset="0"/>
              </a:rPr>
              <a:t>‘</a:t>
            </a:r>
            <a:r>
              <a:rPr lang="en-GB" altLang="zh-CN">
                <a:latin typeface="Garamond" charset="0"/>
                <a:ea typeface="宋体" charset="0"/>
              </a:rPr>
              <a:t>One Mind, Many Hands</a:t>
            </a:r>
            <a:r>
              <a:rPr lang="en-GB" altLang="zh-CN">
                <a:latin typeface="Tahoma" charset="0"/>
                <a:ea typeface="宋体" charset="0"/>
              </a:rPr>
              <a:t>’</a:t>
            </a:r>
            <a:endParaRPr lang="en-GB" altLang="zh-CN">
              <a:latin typeface="Garamond" charset="0"/>
              <a:ea typeface="宋体" charset="0"/>
            </a:endParaRPr>
          </a:p>
        </p:txBody>
      </p:sp>
      <p:sp>
        <p:nvSpPr>
          <p:cNvPr id="205826" name="Rectangle 3"/>
          <p:cNvSpPr>
            <a:spLocks noGrp="1" noChangeArrowheads="1"/>
          </p:cNvSpPr>
          <p:nvPr>
            <p:ph idx="1"/>
          </p:nvPr>
        </p:nvSpPr>
        <p:spPr/>
        <p:txBody>
          <a:bodyPr/>
          <a:lstStyle/>
          <a:p>
            <a:pPr eaLnBrk="1" hangingPunct="1"/>
            <a:r>
              <a:rPr lang="en-GB" altLang="zh-CN">
                <a:latin typeface="Arial" charset="0"/>
                <a:ea typeface="宋体" charset="0"/>
              </a:rPr>
              <a:t>Conceptual integrity must proceed from one, or a small number of minds</a:t>
            </a:r>
          </a:p>
          <a:p>
            <a:pPr lvl="1" eaLnBrk="1" hangingPunct="1"/>
            <a:r>
              <a:rPr lang="en-GB" altLang="zh-CN">
                <a:latin typeface="Arial" charset="0"/>
                <a:ea typeface="宋体" charset="0"/>
              </a:rPr>
              <a:t>e.g., Reims Cathedral</a:t>
            </a:r>
            <a:r>
              <a:rPr lang="en-GB" altLang="zh-CN">
                <a:latin typeface="Tahoma" charset="0"/>
                <a:ea typeface="宋体" charset="0"/>
              </a:rPr>
              <a:t>’</a:t>
            </a:r>
            <a:r>
              <a:rPr lang="en-GB" altLang="zh-CN">
                <a:latin typeface="Arial" charset="0"/>
                <a:ea typeface="宋体" charset="0"/>
              </a:rPr>
              <a:t>s Jean d</a:t>
            </a:r>
            <a:r>
              <a:rPr lang="en-GB" altLang="zh-CN">
                <a:latin typeface="Tahoma" charset="0"/>
                <a:ea typeface="宋体" charset="0"/>
              </a:rPr>
              <a:t>’</a:t>
            </a:r>
            <a:r>
              <a:rPr lang="en-GB" altLang="zh-CN">
                <a:latin typeface="Arial" charset="0"/>
                <a:ea typeface="宋体" charset="0"/>
              </a:rPr>
              <a:t>Orbais</a:t>
            </a:r>
          </a:p>
          <a:p>
            <a:pPr eaLnBrk="1" hangingPunct="1"/>
            <a:r>
              <a:rPr lang="en-GB" altLang="zh-CN">
                <a:latin typeface="Arial" charset="0"/>
                <a:ea typeface="宋体" charset="0"/>
              </a:rPr>
              <a:t>But schedule pressures demand many hands</a:t>
            </a:r>
          </a:p>
          <a:p>
            <a:pPr eaLnBrk="1" hangingPunct="1"/>
            <a:r>
              <a:rPr lang="en-GB" altLang="zh-CN">
                <a:latin typeface="Arial" charset="0"/>
                <a:ea typeface="宋体" charset="0"/>
              </a:rPr>
              <a:t>Two techniques proposed:</a:t>
            </a:r>
          </a:p>
          <a:p>
            <a:pPr lvl="1" eaLnBrk="1" hangingPunct="1"/>
            <a:r>
              <a:rPr lang="en-GB" altLang="zh-CN">
                <a:latin typeface="Arial" charset="0"/>
                <a:ea typeface="宋体" charset="0"/>
              </a:rPr>
              <a:t>Separation of architectural effort from implementation</a:t>
            </a:r>
          </a:p>
          <a:p>
            <a:pPr lvl="1" eaLnBrk="1" hangingPunct="1"/>
            <a:r>
              <a:rPr lang="en-GB" altLang="zh-CN">
                <a:latin typeface="Arial" charset="0"/>
                <a:ea typeface="宋体" charset="0"/>
              </a:rPr>
              <a:t>New structuring of software development teams</a:t>
            </a:r>
          </a:p>
          <a:p>
            <a:pPr lvl="2" eaLnBrk="1" hangingPunct="1"/>
            <a:r>
              <a:rPr lang="en-GB" altLang="zh-CN" sz="2400">
                <a:latin typeface="Tahoma" charset="0"/>
                <a:ea typeface="宋体" charset="0"/>
              </a:rPr>
              <a:t>“</a:t>
            </a:r>
            <a:r>
              <a:rPr lang="en-GB" altLang="zh-CN" sz="2400">
                <a:latin typeface="Arial" charset="0"/>
                <a:ea typeface="宋体" charset="0"/>
              </a:rPr>
              <a:t>The Surgical Team</a:t>
            </a:r>
            <a:r>
              <a:rPr lang="en-GB" altLang="zh-CN" sz="2400">
                <a:latin typeface="Tahoma" charset="0"/>
                <a:ea typeface="宋体" charset="0"/>
              </a:rPr>
              <a:t>”</a:t>
            </a:r>
            <a:endParaRPr lang="en-GB" altLang="zh-CN" sz="2400">
              <a:latin typeface="Arial" charset="0"/>
              <a:ea typeface="宋体" charset="0"/>
            </a:endParaRPr>
          </a:p>
        </p:txBody>
      </p:sp>
      <p:sp>
        <p:nvSpPr>
          <p:cNvPr id="20582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60C5BFC3-178C-914D-A100-86FD3514F512}" type="slidenum">
              <a:rPr lang="en-US" altLang="zh-CN" sz="1200">
                <a:latin typeface="Garamond" charset="0"/>
              </a:rPr>
              <a:pPr eaLnBrk="1" hangingPunct="1"/>
              <a:t>92</a:t>
            </a:fld>
            <a:endParaRPr lang="en-US" altLang="zh-CN" sz="1200">
              <a:latin typeface="Garamond"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ChangeArrowheads="1"/>
          </p:cNvSpPr>
          <p:nvPr>
            <p:ph type="title"/>
          </p:nvPr>
        </p:nvSpPr>
        <p:spPr/>
        <p:txBody>
          <a:bodyPr/>
          <a:lstStyle/>
          <a:p>
            <a:pPr eaLnBrk="1" hangingPunct="1"/>
            <a:r>
              <a:rPr lang="en-GB" altLang="zh-CN">
                <a:latin typeface="Garamond" charset="0"/>
                <a:ea typeface="宋体" charset="0"/>
              </a:rPr>
              <a:t>The Surgical Team</a:t>
            </a:r>
          </a:p>
        </p:txBody>
      </p:sp>
      <p:sp>
        <p:nvSpPr>
          <p:cNvPr id="207874" name="Rectangle 3"/>
          <p:cNvSpPr>
            <a:spLocks noGrp="1" noChangeArrowheads="1"/>
          </p:cNvSpPr>
          <p:nvPr>
            <p:ph idx="1"/>
          </p:nvPr>
        </p:nvSpPr>
        <p:spPr/>
        <p:txBody>
          <a:bodyPr/>
          <a:lstStyle/>
          <a:p>
            <a:pPr eaLnBrk="1" hangingPunct="1"/>
            <a:r>
              <a:rPr lang="en-GB" altLang="zh-CN">
                <a:latin typeface="Arial" charset="0"/>
                <a:ea typeface="宋体" charset="0"/>
              </a:rPr>
              <a:t>The problem</a:t>
            </a:r>
          </a:p>
          <a:p>
            <a:pPr lvl="1" eaLnBrk="1" hangingPunct="1"/>
            <a:r>
              <a:rPr lang="en-GB" altLang="zh-CN">
                <a:latin typeface="Arial" charset="0"/>
                <a:ea typeface="宋体" charset="0"/>
              </a:rPr>
              <a:t>The </a:t>
            </a:r>
            <a:r>
              <a:rPr lang="en-GB" altLang="zh-CN">
                <a:latin typeface="Tahoma" charset="0"/>
                <a:ea typeface="宋体" charset="0"/>
              </a:rPr>
              <a:t>“</a:t>
            </a:r>
            <a:r>
              <a:rPr lang="en-GB" altLang="zh-CN">
                <a:latin typeface="Arial" charset="0"/>
                <a:ea typeface="宋体" charset="0"/>
              </a:rPr>
              <a:t>small, sharp</a:t>
            </a:r>
            <a:r>
              <a:rPr lang="en-GB" altLang="zh-CN">
                <a:latin typeface="Tahoma" charset="0"/>
                <a:ea typeface="宋体" charset="0"/>
              </a:rPr>
              <a:t>”</a:t>
            </a:r>
            <a:r>
              <a:rPr lang="en-GB" altLang="zh-CN">
                <a:latin typeface="Arial" charset="0"/>
                <a:ea typeface="宋体" charset="0"/>
              </a:rPr>
              <a:t> team is ideal</a:t>
            </a:r>
            <a:r>
              <a:rPr lang="en-GB" altLang="zh-CN">
                <a:latin typeface="Tahoma" charset="0"/>
                <a:ea typeface="宋体" charset="0"/>
              </a:rPr>
              <a:t>…</a:t>
            </a:r>
            <a:endParaRPr lang="en-GB" altLang="zh-CN">
              <a:latin typeface="Arial" charset="0"/>
              <a:ea typeface="宋体" charset="0"/>
            </a:endParaRPr>
          </a:p>
          <a:p>
            <a:pPr lvl="2" eaLnBrk="1" hangingPunct="1"/>
            <a:r>
              <a:rPr lang="en-GB" altLang="zh-CN">
                <a:latin typeface="Arial" charset="0"/>
                <a:ea typeface="宋体" charset="0"/>
              </a:rPr>
              <a:t>Ten or less excellent programmers</a:t>
            </a:r>
          </a:p>
          <a:p>
            <a:pPr lvl="1" eaLnBrk="1" hangingPunct="1"/>
            <a:r>
              <a:rPr lang="en-GB" altLang="zh-CN">
                <a:latin typeface="Tahoma" charset="0"/>
                <a:ea typeface="宋体" charset="0"/>
              </a:rPr>
              <a:t>…</a:t>
            </a:r>
            <a:r>
              <a:rPr lang="en-GB" altLang="zh-CN">
                <a:latin typeface="Arial" charset="0"/>
                <a:ea typeface="宋体" charset="0"/>
              </a:rPr>
              <a:t>but too slow for really big systems</a:t>
            </a:r>
          </a:p>
          <a:p>
            <a:pPr eaLnBrk="1" hangingPunct="1"/>
            <a:r>
              <a:rPr lang="en-GB" altLang="zh-CN">
                <a:latin typeface="Arial" charset="0"/>
                <a:ea typeface="宋体" charset="0"/>
              </a:rPr>
              <a:t>The solution</a:t>
            </a:r>
          </a:p>
          <a:p>
            <a:pPr lvl="1" eaLnBrk="1" hangingPunct="1"/>
            <a:r>
              <a:rPr lang="en-GB" altLang="zh-CN">
                <a:latin typeface="Arial" charset="0"/>
                <a:ea typeface="宋体" charset="0"/>
              </a:rPr>
              <a:t>The </a:t>
            </a:r>
            <a:r>
              <a:rPr lang="en-GB" altLang="zh-CN">
                <a:latin typeface="Tahoma" charset="0"/>
                <a:ea typeface="宋体" charset="0"/>
              </a:rPr>
              <a:t>‘</a:t>
            </a:r>
            <a:r>
              <a:rPr lang="en-GB" altLang="zh-CN">
                <a:latin typeface="Arial" charset="0"/>
                <a:ea typeface="宋体" charset="0"/>
              </a:rPr>
              <a:t>surgical team</a:t>
            </a:r>
            <a:r>
              <a:rPr lang="en-GB" altLang="zh-CN">
                <a:latin typeface="Tahoma" charset="0"/>
                <a:ea typeface="宋体" charset="0"/>
              </a:rPr>
              <a:t>’</a:t>
            </a:r>
            <a:r>
              <a:rPr lang="en-GB" altLang="zh-CN">
                <a:latin typeface="Arial" charset="0"/>
                <a:ea typeface="宋体" charset="0"/>
              </a:rPr>
              <a:t>: one cutter, many supporters</a:t>
            </a:r>
          </a:p>
          <a:p>
            <a:pPr lvl="1" eaLnBrk="1" hangingPunct="1">
              <a:buFont typeface="Wingdings" charset="0"/>
              <a:buNone/>
            </a:pPr>
            <a:endParaRPr lang="en-GB" altLang="zh-CN">
              <a:latin typeface="Arial" charset="0"/>
              <a:ea typeface="宋体" charset="0"/>
            </a:endParaRPr>
          </a:p>
          <a:p>
            <a:pPr lvl="2" eaLnBrk="1" hangingPunct="1"/>
            <a:endParaRPr lang="zh-CN" altLang="en-GB">
              <a:latin typeface="Arial" charset="0"/>
              <a:ea typeface="宋体" charset="0"/>
            </a:endParaRPr>
          </a:p>
        </p:txBody>
      </p:sp>
      <p:sp>
        <p:nvSpPr>
          <p:cNvPr id="20787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A7DB9B4-31D8-694B-A670-2E5397122FDE}" type="slidenum">
              <a:rPr lang="en-US" altLang="zh-CN" sz="1200">
                <a:latin typeface="Garamond" charset="0"/>
              </a:rPr>
              <a:pPr eaLnBrk="1" hangingPunct="1"/>
              <a:t>93</a:t>
            </a:fld>
            <a:endParaRPr lang="en-US" altLang="zh-CN" sz="1200">
              <a:latin typeface="Garamond"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ChangeArrowheads="1"/>
          </p:cNvSpPr>
          <p:nvPr>
            <p:ph type="title"/>
          </p:nvPr>
        </p:nvSpPr>
        <p:spPr/>
        <p:txBody>
          <a:bodyPr/>
          <a:lstStyle/>
          <a:p>
            <a:pPr eaLnBrk="1" hangingPunct="1"/>
            <a:r>
              <a:rPr lang="en-GB" altLang="zh-CN">
                <a:latin typeface="Garamond" charset="0"/>
                <a:ea typeface="宋体" charset="0"/>
              </a:rPr>
              <a:t>Communication Patterns</a:t>
            </a:r>
          </a:p>
        </p:txBody>
      </p:sp>
      <p:sp>
        <p:nvSpPr>
          <p:cNvPr id="209922" name="灯片编号占位符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A6F7EEE4-36FC-D842-960A-368250153A82}" type="slidenum">
              <a:rPr lang="en-US" altLang="zh-CN" sz="1200">
                <a:latin typeface="Garamond" charset="0"/>
              </a:rPr>
              <a:pPr eaLnBrk="1" hangingPunct="1"/>
              <a:t>94</a:t>
            </a:fld>
            <a:endParaRPr lang="en-US" altLang="zh-CN" sz="1200">
              <a:latin typeface="Garamond" charset="0"/>
            </a:endParaRPr>
          </a:p>
        </p:txBody>
      </p:sp>
      <p:sp>
        <p:nvSpPr>
          <p:cNvPr id="209923" name="Text Box 3"/>
          <p:cNvSpPr txBox="1">
            <a:spLocks noChangeArrowheads="1"/>
          </p:cNvSpPr>
          <p:nvPr/>
        </p:nvSpPr>
        <p:spPr bwMode="auto">
          <a:xfrm>
            <a:off x="4824413" y="1412875"/>
            <a:ext cx="1501775" cy="466725"/>
          </a:xfrm>
          <a:prstGeom prst="rect">
            <a:avLst/>
          </a:prstGeom>
          <a:solidFill>
            <a:srgbClr val="33CCCC"/>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Surgeon</a:t>
            </a:r>
          </a:p>
        </p:txBody>
      </p:sp>
      <p:sp>
        <p:nvSpPr>
          <p:cNvPr id="209924" name="Text Box 4"/>
          <p:cNvSpPr txBox="1">
            <a:spLocks noChangeArrowheads="1"/>
          </p:cNvSpPr>
          <p:nvPr/>
        </p:nvSpPr>
        <p:spPr bwMode="auto">
          <a:xfrm>
            <a:off x="2439988" y="2106613"/>
            <a:ext cx="2209800" cy="466725"/>
          </a:xfrm>
          <a:prstGeom prst="rect">
            <a:avLst/>
          </a:prstGeom>
          <a:solidFill>
            <a:srgbClr val="33CCCC"/>
          </a:solidFill>
          <a:ln w="9525">
            <a:solidFill>
              <a:schemeClr val="tx1"/>
            </a:solidFill>
            <a:miter lim="800000"/>
            <a:headEnd/>
            <a:tailEnd/>
          </a:ln>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Administrator</a:t>
            </a:r>
          </a:p>
        </p:txBody>
      </p:sp>
      <p:sp>
        <p:nvSpPr>
          <p:cNvPr id="209925" name="Text Box 5"/>
          <p:cNvSpPr txBox="1">
            <a:spLocks noChangeArrowheads="1"/>
          </p:cNvSpPr>
          <p:nvPr/>
        </p:nvSpPr>
        <p:spPr bwMode="auto">
          <a:xfrm>
            <a:off x="3506788" y="3554413"/>
            <a:ext cx="1143000" cy="466725"/>
          </a:xfrm>
          <a:prstGeom prst="rect">
            <a:avLst/>
          </a:prstGeom>
          <a:solidFill>
            <a:srgbClr val="33CCCC"/>
          </a:solidFill>
          <a:ln w="9525">
            <a:solidFill>
              <a:schemeClr val="tx1"/>
            </a:solidFill>
            <a:miter lim="800000"/>
            <a:headEnd/>
            <a:tailEnd/>
          </a:ln>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Editor</a:t>
            </a:r>
          </a:p>
        </p:txBody>
      </p:sp>
      <p:sp>
        <p:nvSpPr>
          <p:cNvPr id="209926" name="Text Box 6"/>
          <p:cNvSpPr txBox="1">
            <a:spLocks noChangeArrowheads="1"/>
          </p:cNvSpPr>
          <p:nvPr/>
        </p:nvSpPr>
        <p:spPr bwMode="auto">
          <a:xfrm>
            <a:off x="6402388" y="2106613"/>
            <a:ext cx="1447800" cy="466725"/>
          </a:xfrm>
          <a:prstGeom prst="rect">
            <a:avLst/>
          </a:prstGeom>
          <a:solidFill>
            <a:srgbClr val="33CCCC"/>
          </a:solidFill>
          <a:ln w="9525">
            <a:solidFill>
              <a:schemeClr val="tx1"/>
            </a:solidFill>
            <a:miter lim="800000"/>
            <a:headEnd/>
            <a:tailEnd/>
          </a:ln>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Co-pilot</a:t>
            </a:r>
          </a:p>
        </p:txBody>
      </p:sp>
      <p:sp>
        <p:nvSpPr>
          <p:cNvPr id="209927" name="Text Box 8"/>
          <p:cNvSpPr txBox="1">
            <a:spLocks noChangeArrowheads="1"/>
          </p:cNvSpPr>
          <p:nvPr/>
        </p:nvSpPr>
        <p:spPr bwMode="auto">
          <a:xfrm>
            <a:off x="6402388" y="2716213"/>
            <a:ext cx="2057400" cy="831850"/>
          </a:xfrm>
          <a:prstGeom prst="rect">
            <a:avLst/>
          </a:prstGeom>
          <a:solidFill>
            <a:srgbClr val="33CCCC"/>
          </a:solidFill>
          <a:ln w="9525">
            <a:solidFill>
              <a:schemeClr val="tx1"/>
            </a:solidFill>
            <a:miter lim="800000"/>
            <a:headEnd/>
            <a:tailEnd/>
          </a:ln>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Programming Clerk</a:t>
            </a:r>
          </a:p>
        </p:txBody>
      </p:sp>
      <p:sp>
        <p:nvSpPr>
          <p:cNvPr id="209928" name="Text Box 9"/>
          <p:cNvSpPr txBox="1">
            <a:spLocks noChangeArrowheads="1"/>
          </p:cNvSpPr>
          <p:nvPr/>
        </p:nvSpPr>
        <p:spPr bwMode="auto">
          <a:xfrm>
            <a:off x="6402388" y="3706813"/>
            <a:ext cx="1676400" cy="466725"/>
          </a:xfrm>
          <a:prstGeom prst="rect">
            <a:avLst/>
          </a:prstGeom>
          <a:solidFill>
            <a:srgbClr val="33CCCC"/>
          </a:solidFill>
          <a:ln w="9525">
            <a:solidFill>
              <a:schemeClr val="tx1"/>
            </a:solidFill>
            <a:miter lim="800000"/>
            <a:headEnd/>
            <a:tailEnd/>
          </a:ln>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Toolsmith</a:t>
            </a:r>
          </a:p>
        </p:txBody>
      </p:sp>
      <p:sp>
        <p:nvSpPr>
          <p:cNvPr id="209929" name="Text Box 10"/>
          <p:cNvSpPr txBox="1">
            <a:spLocks noChangeArrowheads="1"/>
          </p:cNvSpPr>
          <p:nvPr/>
        </p:nvSpPr>
        <p:spPr bwMode="auto">
          <a:xfrm>
            <a:off x="6402388" y="4316413"/>
            <a:ext cx="1143000" cy="466725"/>
          </a:xfrm>
          <a:prstGeom prst="rect">
            <a:avLst/>
          </a:prstGeom>
          <a:solidFill>
            <a:srgbClr val="33CCCC"/>
          </a:solidFill>
          <a:ln w="9525">
            <a:solidFill>
              <a:schemeClr val="tx1"/>
            </a:solidFill>
            <a:miter lim="800000"/>
            <a:headEnd/>
            <a:tailEnd/>
          </a:ln>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Tester</a:t>
            </a:r>
          </a:p>
        </p:txBody>
      </p:sp>
      <p:sp>
        <p:nvSpPr>
          <p:cNvPr id="209930" name="Text Box 11"/>
          <p:cNvSpPr txBox="1">
            <a:spLocks noChangeArrowheads="1"/>
          </p:cNvSpPr>
          <p:nvPr/>
        </p:nvSpPr>
        <p:spPr bwMode="auto">
          <a:xfrm>
            <a:off x="6402388" y="4849813"/>
            <a:ext cx="1524000" cy="831850"/>
          </a:xfrm>
          <a:prstGeom prst="rect">
            <a:avLst/>
          </a:prstGeom>
          <a:solidFill>
            <a:srgbClr val="33CCCC"/>
          </a:solidFill>
          <a:ln w="9525">
            <a:solidFill>
              <a:schemeClr val="tx1"/>
            </a:solidFill>
            <a:miter lim="800000"/>
            <a:headEnd/>
            <a:tailEnd/>
          </a:ln>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Language lawyer</a:t>
            </a:r>
          </a:p>
        </p:txBody>
      </p:sp>
      <p:sp>
        <p:nvSpPr>
          <p:cNvPr id="209931" name="Text Box 12"/>
          <p:cNvSpPr txBox="1">
            <a:spLocks noChangeArrowheads="1"/>
          </p:cNvSpPr>
          <p:nvPr/>
        </p:nvSpPr>
        <p:spPr bwMode="auto">
          <a:xfrm>
            <a:off x="1525588" y="2792413"/>
            <a:ext cx="1524000" cy="466725"/>
          </a:xfrm>
          <a:prstGeom prst="rect">
            <a:avLst/>
          </a:prstGeom>
          <a:solidFill>
            <a:srgbClr val="33CCCC"/>
          </a:solidFill>
          <a:ln w="9525">
            <a:solidFill>
              <a:schemeClr val="tx1"/>
            </a:solidFill>
            <a:miter lim="800000"/>
            <a:headEnd/>
            <a:tailEnd/>
          </a:ln>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Secretary</a:t>
            </a:r>
          </a:p>
        </p:txBody>
      </p:sp>
      <p:sp>
        <p:nvSpPr>
          <p:cNvPr id="209932" name="Text Box 13"/>
          <p:cNvSpPr txBox="1">
            <a:spLocks noChangeArrowheads="1"/>
          </p:cNvSpPr>
          <p:nvPr/>
        </p:nvSpPr>
        <p:spPr bwMode="auto">
          <a:xfrm>
            <a:off x="1525588" y="4240213"/>
            <a:ext cx="1600200" cy="466725"/>
          </a:xfrm>
          <a:prstGeom prst="rect">
            <a:avLst/>
          </a:prstGeom>
          <a:solidFill>
            <a:srgbClr val="33CCCC"/>
          </a:solidFill>
          <a:ln w="9525">
            <a:solidFill>
              <a:schemeClr val="tx1"/>
            </a:solidFill>
            <a:miter lim="800000"/>
            <a:headEnd/>
            <a:tailEnd/>
          </a:ln>
        </p:spPr>
        <p:txBody>
          <a:bodyPr lIns="90000" tIns="46800" rIns="90000" bIns="46800">
            <a:spAutoFit/>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algn="ctr" eaLnBrk="1" hangingPunct="1">
              <a:spcBef>
                <a:spcPct val="50000"/>
              </a:spcBef>
            </a:pPr>
            <a:r>
              <a:rPr lang="en-GB" altLang="zh-CN">
                <a:latin typeface="Tahoma" charset="0"/>
              </a:rPr>
              <a:t>Secretary</a:t>
            </a:r>
          </a:p>
        </p:txBody>
      </p:sp>
      <p:cxnSp>
        <p:nvCxnSpPr>
          <p:cNvPr id="209933" name="AutoShape 16"/>
          <p:cNvCxnSpPr>
            <a:cxnSpLocks noChangeShapeType="1"/>
            <a:stCxn id="209923" idx="2"/>
            <a:endCxn id="209930" idx="1"/>
          </p:cNvCxnSpPr>
          <p:nvPr/>
        </p:nvCxnSpPr>
        <p:spPr bwMode="auto">
          <a:xfrm rot="16200000" flipH="1">
            <a:off x="4295775" y="3159125"/>
            <a:ext cx="3386138" cy="827088"/>
          </a:xfrm>
          <a:prstGeom prst="bentConnector2">
            <a:avLst/>
          </a:prstGeom>
          <a:noFill/>
          <a:ln w="9525">
            <a:solidFill>
              <a:schemeClr val="tx1"/>
            </a:solidFill>
            <a:miter lim="800000"/>
            <a:headEnd/>
            <a:tailEnd/>
          </a:ln>
          <a:extLst>
            <a:ext uri="{909E8E84-426E-40dd-AFC4-6F175D3DCCD1}">
              <a14:hiddenFill xmlns:a14="http://schemas.microsoft.com/office/drawing/2010/main" xmlns="">
                <a:noFill/>
              </a14:hiddenFill>
            </a:ext>
          </a:extLst>
        </p:spPr>
      </p:cxnSp>
      <p:cxnSp>
        <p:nvCxnSpPr>
          <p:cNvPr id="209934" name="AutoShape 17"/>
          <p:cNvCxnSpPr>
            <a:cxnSpLocks noChangeShapeType="1"/>
            <a:stCxn id="209923" idx="2"/>
            <a:endCxn id="209926" idx="1"/>
          </p:cNvCxnSpPr>
          <p:nvPr/>
        </p:nvCxnSpPr>
        <p:spPr bwMode="auto">
          <a:xfrm rot="16200000" flipH="1">
            <a:off x="5758656" y="1696244"/>
            <a:ext cx="460375" cy="827088"/>
          </a:xfrm>
          <a:prstGeom prst="bentConnector2">
            <a:avLst/>
          </a:prstGeom>
          <a:noFill/>
          <a:ln w="9525">
            <a:solidFill>
              <a:schemeClr val="tx1"/>
            </a:solidFill>
            <a:miter lim="800000"/>
            <a:headEnd/>
            <a:tailEnd/>
          </a:ln>
          <a:extLst>
            <a:ext uri="{909E8E84-426E-40dd-AFC4-6F175D3DCCD1}">
              <a14:hiddenFill xmlns:a14="http://schemas.microsoft.com/office/drawing/2010/main" xmlns="">
                <a:noFill/>
              </a14:hiddenFill>
            </a:ext>
          </a:extLst>
        </p:spPr>
      </p:cxnSp>
      <p:cxnSp>
        <p:nvCxnSpPr>
          <p:cNvPr id="209935" name="AutoShape 18"/>
          <p:cNvCxnSpPr>
            <a:cxnSpLocks noChangeShapeType="1"/>
            <a:stCxn id="209923" idx="2"/>
            <a:endCxn id="209927" idx="1"/>
          </p:cNvCxnSpPr>
          <p:nvPr/>
        </p:nvCxnSpPr>
        <p:spPr bwMode="auto">
          <a:xfrm rot="16200000" flipH="1">
            <a:off x="5362575" y="2092325"/>
            <a:ext cx="1252538" cy="827088"/>
          </a:xfrm>
          <a:prstGeom prst="bentConnector2">
            <a:avLst/>
          </a:prstGeom>
          <a:noFill/>
          <a:ln w="9525">
            <a:solidFill>
              <a:schemeClr val="tx1"/>
            </a:solidFill>
            <a:miter lim="800000"/>
            <a:headEnd/>
            <a:tailEnd/>
          </a:ln>
          <a:extLst>
            <a:ext uri="{909E8E84-426E-40dd-AFC4-6F175D3DCCD1}">
              <a14:hiddenFill xmlns:a14="http://schemas.microsoft.com/office/drawing/2010/main" xmlns="">
                <a:noFill/>
              </a14:hiddenFill>
            </a:ext>
          </a:extLst>
        </p:spPr>
      </p:cxnSp>
      <p:cxnSp>
        <p:nvCxnSpPr>
          <p:cNvPr id="209936" name="AutoShape 20"/>
          <p:cNvCxnSpPr>
            <a:cxnSpLocks noChangeShapeType="1"/>
            <a:stCxn id="209923" idx="2"/>
            <a:endCxn id="209928" idx="1"/>
          </p:cNvCxnSpPr>
          <p:nvPr/>
        </p:nvCxnSpPr>
        <p:spPr bwMode="auto">
          <a:xfrm rot="16200000" flipH="1">
            <a:off x="4958556" y="2496344"/>
            <a:ext cx="2060575" cy="827088"/>
          </a:xfrm>
          <a:prstGeom prst="bentConnector2">
            <a:avLst/>
          </a:prstGeom>
          <a:noFill/>
          <a:ln w="9525">
            <a:solidFill>
              <a:schemeClr val="tx1"/>
            </a:solidFill>
            <a:miter lim="800000"/>
            <a:headEnd/>
            <a:tailEnd/>
          </a:ln>
          <a:extLst>
            <a:ext uri="{909E8E84-426E-40dd-AFC4-6F175D3DCCD1}">
              <a14:hiddenFill xmlns:a14="http://schemas.microsoft.com/office/drawing/2010/main" xmlns="">
                <a:noFill/>
              </a14:hiddenFill>
            </a:ext>
          </a:extLst>
        </p:spPr>
      </p:cxnSp>
      <p:cxnSp>
        <p:nvCxnSpPr>
          <p:cNvPr id="209937" name="AutoShape 21"/>
          <p:cNvCxnSpPr>
            <a:cxnSpLocks noChangeShapeType="1"/>
            <a:stCxn id="209923" idx="2"/>
            <a:endCxn id="209929" idx="1"/>
          </p:cNvCxnSpPr>
          <p:nvPr/>
        </p:nvCxnSpPr>
        <p:spPr bwMode="auto">
          <a:xfrm rot="16200000" flipH="1">
            <a:off x="4653756" y="2801144"/>
            <a:ext cx="2670175" cy="827088"/>
          </a:xfrm>
          <a:prstGeom prst="bentConnector2">
            <a:avLst/>
          </a:prstGeom>
          <a:noFill/>
          <a:ln w="9525">
            <a:solidFill>
              <a:schemeClr val="tx1"/>
            </a:solidFill>
            <a:miter lim="800000"/>
            <a:headEnd/>
            <a:tailEnd/>
          </a:ln>
          <a:extLst>
            <a:ext uri="{909E8E84-426E-40dd-AFC4-6F175D3DCCD1}">
              <a14:hiddenFill xmlns:a14="http://schemas.microsoft.com/office/drawing/2010/main" xmlns="">
                <a:noFill/>
              </a14:hiddenFill>
            </a:ext>
          </a:extLst>
        </p:spPr>
      </p:cxnSp>
      <p:cxnSp>
        <p:nvCxnSpPr>
          <p:cNvPr id="209938" name="AutoShape 26"/>
          <p:cNvCxnSpPr>
            <a:cxnSpLocks noChangeShapeType="1"/>
            <a:stCxn id="209924" idx="2"/>
            <a:endCxn id="209931" idx="3"/>
          </p:cNvCxnSpPr>
          <p:nvPr/>
        </p:nvCxnSpPr>
        <p:spPr bwMode="auto">
          <a:xfrm rot="5400000">
            <a:off x="3071019" y="2551907"/>
            <a:ext cx="452437" cy="495300"/>
          </a:xfrm>
          <a:prstGeom prst="bentConnector2">
            <a:avLst/>
          </a:prstGeom>
          <a:noFill/>
          <a:ln w="9525">
            <a:solidFill>
              <a:schemeClr val="tx1"/>
            </a:solidFill>
            <a:miter lim="800000"/>
            <a:headEnd/>
            <a:tailEnd/>
          </a:ln>
          <a:extLst>
            <a:ext uri="{909E8E84-426E-40dd-AFC4-6F175D3DCCD1}">
              <a14:hiddenFill xmlns:a14="http://schemas.microsoft.com/office/drawing/2010/main" xmlns="">
                <a:noFill/>
              </a14:hiddenFill>
            </a:ext>
          </a:extLst>
        </p:spPr>
      </p:cxnSp>
      <p:cxnSp>
        <p:nvCxnSpPr>
          <p:cNvPr id="209939" name="AutoShape 28"/>
          <p:cNvCxnSpPr>
            <a:cxnSpLocks noChangeShapeType="1"/>
            <a:stCxn id="209925" idx="2"/>
            <a:endCxn id="209932" idx="3"/>
          </p:cNvCxnSpPr>
          <p:nvPr/>
        </p:nvCxnSpPr>
        <p:spPr bwMode="auto">
          <a:xfrm rot="5400000">
            <a:off x="3375819" y="3771107"/>
            <a:ext cx="452437" cy="952500"/>
          </a:xfrm>
          <a:prstGeom prst="bentConnector2">
            <a:avLst/>
          </a:prstGeom>
          <a:noFill/>
          <a:ln w="9525">
            <a:solidFill>
              <a:schemeClr val="tx1"/>
            </a:solidFill>
            <a:miter lim="800000"/>
            <a:headEnd/>
            <a:tailEnd/>
          </a:ln>
          <a:extLst>
            <a:ext uri="{909E8E84-426E-40dd-AFC4-6F175D3DCCD1}">
              <a14:hiddenFill xmlns:a14="http://schemas.microsoft.com/office/drawing/2010/main" xmlns="">
                <a:noFill/>
              </a14:hiddenFill>
            </a:ext>
          </a:extLst>
        </p:spPr>
      </p:cxnSp>
      <p:cxnSp>
        <p:nvCxnSpPr>
          <p:cNvPr id="209940" name="AutoShape 29"/>
          <p:cNvCxnSpPr>
            <a:cxnSpLocks noChangeShapeType="1"/>
            <a:stCxn id="209925" idx="3"/>
            <a:endCxn id="209923" idx="2"/>
          </p:cNvCxnSpPr>
          <p:nvPr/>
        </p:nvCxnSpPr>
        <p:spPr bwMode="auto">
          <a:xfrm flipV="1">
            <a:off x="4649788" y="1879600"/>
            <a:ext cx="925512" cy="1908175"/>
          </a:xfrm>
          <a:prstGeom prst="bentConnector2">
            <a:avLst/>
          </a:prstGeom>
          <a:noFill/>
          <a:ln w="9525">
            <a:solidFill>
              <a:schemeClr val="tx1"/>
            </a:solidFill>
            <a:miter lim="800000"/>
            <a:headEnd/>
            <a:tailEnd/>
          </a:ln>
          <a:extLst>
            <a:ext uri="{909E8E84-426E-40dd-AFC4-6F175D3DCCD1}">
              <a14:hiddenFill xmlns:a14="http://schemas.microsoft.com/office/drawing/2010/main" xmlns="">
                <a:noFill/>
              </a14:hiddenFill>
            </a:ext>
          </a:extLst>
        </p:spPr>
      </p:cxnSp>
      <p:cxnSp>
        <p:nvCxnSpPr>
          <p:cNvPr id="209941" name="AutoShape 30"/>
          <p:cNvCxnSpPr>
            <a:cxnSpLocks noChangeShapeType="1"/>
            <a:stCxn id="209924" idx="3"/>
            <a:endCxn id="209923" idx="2"/>
          </p:cNvCxnSpPr>
          <p:nvPr/>
        </p:nvCxnSpPr>
        <p:spPr bwMode="auto">
          <a:xfrm flipV="1">
            <a:off x="4649788" y="1879600"/>
            <a:ext cx="925512" cy="460375"/>
          </a:xfrm>
          <a:prstGeom prst="bentConnector2">
            <a:avLst/>
          </a:prstGeom>
          <a:noFill/>
          <a:ln w="9525">
            <a:solidFill>
              <a:schemeClr val="tx1"/>
            </a:solidFill>
            <a:miter lim="800000"/>
            <a:headEnd/>
            <a:tailEnd/>
          </a:ln>
          <a:extLst>
            <a:ext uri="{909E8E84-426E-40dd-AFC4-6F175D3DCCD1}">
              <a14:hiddenFill xmlns:a14="http://schemas.microsoft.com/office/drawing/2010/main" xmlns="">
                <a:noFill/>
              </a14:hiddenFill>
            </a:ext>
          </a:extLst>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ChangeArrowheads="1"/>
          </p:cNvSpPr>
          <p:nvPr>
            <p:ph type="title"/>
          </p:nvPr>
        </p:nvSpPr>
        <p:spPr/>
        <p:txBody>
          <a:bodyPr/>
          <a:lstStyle/>
          <a:p>
            <a:pPr eaLnBrk="1" hangingPunct="1"/>
            <a:r>
              <a:rPr lang="en-GB" altLang="zh-CN">
                <a:latin typeface="Garamond" charset="0"/>
                <a:ea typeface="宋体" charset="0"/>
              </a:rPr>
              <a:t>How the Surgical Team works</a:t>
            </a:r>
          </a:p>
        </p:txBody>
      </p:sp>
      <p:sp>
        <p:nvSpPr>
          <p:cNvPr id="211970" name="Rectangle 3"/>
          <p:cNvSpPr>
            <a:spLocks noGrp="1" noChangeArrowheads="1"/>
          </p:cNvSpPr>
          <p:nvPr>
            <p:ph idx="1"/>
          </p:nvPr>
        </p:nvSpPr>
        <p:spPr/>
        <p:txBody>
          <a:bodyPr/>
          <a:lstStyle/>
          <a:p>
            <a:pPr eaLnBrk="1" hangingPunct="1"/>
            <a:r>
              <a:rPr lang="en-GB" altLang="zh-CN">
                <a:latin typeface="Arial" charset="0"/>
                <a:ea typeface="宋体" charset="0"/>
              </a:rPr>
              <a:t>10 people, seven professionals, work to a system which is the product of a single (or maybe two) mind.</a:t>
            </a:r>
          </a:p>
          <a:p>
            <a:pPr eaLnBrk="1" hangingPunct="1"/>
            <a:r>
              <a:rPr lang="en-GB" altLang="zh-CN">
                <a:latin typeface="Arial" charset="0"/>
                <a:ea typeface="宋体" charset="0"/>
              </a:rPr>
              <a:t>Not a democracy of equals. The surgeon rules. No </a:t>
            </a:r>
            <a:r>
              <a:rPr lang="en-GB" altLang="zh-CN">
                <a:latin typeface="Tahoma" charset="0"/>
                <a:ea typeface="宋体" charset="0"/>
              </a:rPr>
              <a:t>“</a:t>
            </a:r>
            <a:r>
              <a:rPr lang="en-GB" altLang="zh-CN">
                <a:latin typeface="Arial" charset="0"/>
                <a:ea typeface="宋体" charset="0"/>
              </a:rPr>
              <a:t>division of problem</a:t>
            </a:r>
            <a:r>
              <a:rPr lang="en-GB" altLang="zh-CN">
                <a:latin typeface="Tahoma" charset="0"/>
                <a:ea typeface="宋体" charset="0"/>
              </a:rPr>
              <a:t>”</a:t>
            </a:r>
            <a:endParaRPr lang="en-GB" altLang="zh-CN">
              <a:latin typeface="Arial" charset="0"/>
              <a:ea typeface="宋体" charset="0"/>
            </a:endParaRPr>
          </a:p>
          <a:p>
            <a:pPr eaLnBrk="1" hangingPunct="1"/>
            <a:r>
              <a:rPr lang="en-GB" altLang="zh-CN">
                <a:latin typeface="Arial" charset="0"/>
                <a:ea typeface="宋体" charset="0"/>
              </a:rPr>
              <a:t>Division of labour permits radically simpler communication patterns.</a:t>
            </a:r>
          </a:p>
        </p:txBody>
      </p:sp>
      <p:sp>
        <p:nvSpPr>
          <p:cNvPr id="211971"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CDEAF07-5C44-4E4A-8265-BF480C9FC869}" type="slidenum">
              <a:rPr lang="en-US" altLang="zh-CN" sz="1200">
                <a:latin typeface="Garamond" charset="0"/>
              </a:rPr>
              <a:pPr eaLnBrk="1" hangingPunct="1"/>
              <a:t>95</a:t>
            </a:fld>
            <a:endParaRPr lang="en-US" altLang="zh-CN" sz="1200">
              <a:latin typeface="Garamond"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p:txBody>
          <a:bodyPr/>
          <a:lstStyle/>
          <a:p>
            <a:pPr eaLnBrk="1" hangingPunct="1"/>
            <a:r>
              <a:rPr lang="en-GB" altLang="zh-CN">
                <a:latin typeface="Garamond" charset="0"/>
                <a:ea typeface="宋体" charset="0"/>
              </a:rPr>
              <a:t>Brooks on Blaauw</a:t>
            </a:r>
          </a:p>
        </p:txBody>
      </p:sp>
      <p:sp>
        <p:nvSpPr>
          <p:cNvPr id="214018" name="Rectangle 3"/>
          <p:cNvSpPr>
            <a:spLocks noGrp="1" noChangeArrowheads="1"/>
          </p:cNvSpPr>
          <p:nvPr>
            <p:ph idx="1"/>
          </p:nvPr>
        </p:nvSpPr>
        <p:spPr/>
        <p:txBody>
          <a:bodyPr/>
          <a:lstStyle/>
          <a:p>
            <a:pPr eaLnBrk="1" hangingPunct="1">
              <a:lnSpc>
                <a:spcPct val="90000"/>
              </a:lnSpc>
            </a:pPr>
            <a:r>
              <a:rPr lang="en-GB" altLang="zh-CN" sz="2600">
                <a:latin typeface="Arial" charset="0"/>
                <a:ea typeface="宋体" charset="0"/>
              </a:rPr>
              <a:t>Blaauw says total creative effort involves three distinct phases</a:t>
            </a:r>
          </a:p>
          <a:p>
            <a:pPr lvl="1" eaLnBrk="1" hangingPunct="1">
              <a:lnSpc>
                <a:spcPct val="90000"/>
              </a:lnSpc>
            </a:pPr>
            <a:r>
              <a:rPr lang="en-GB" altLang="zh-CN" sz="2200">
                <a:latin typeface="Arial" charset="0"/>
                <a:ea typeface="宋体" charset="0"/>
              </a:rPr>
              <a:t>Architecture </a:t>
            </a:r>
          </a:p>
          <a:p>
            <a:pPr lvl="2" eaLnBrk="1" hangingPunct="1">
              <a:lnSpc>
                <a:spcPct val="90000"/>
              </a:lnSpc>
            </a:pPr>
            <a:r>
              <a:rPr lang="en-GB" altLang="zh-CN" sz="2000">
                <a:latin typeface="Arial" charset="0"/>
                <a:ea typeface="宋体" charset="0"/>
              </a:rPr>
              <a:t>Writing all the external specifications</a:t>
            </a:r>
          </a:p>
          <a:p>
            <a:pPr lvl="1" eaLnBrk="1" hangingPunct="1">
              <a:lnSpc>
                <a:spcPct val="90000"/>
              </a:lnSpc>
            </a:pPr>
            <a:r>
              <a:rPr lang="en-GB" altLang="zh-CN" sz="2200">
                <a:latin typeface="Arial" charset="0"/>
                <a:ea typeface="宋体" charset="0"/>
              </a:rPr>
              <a:t>Implementation</a:t>
            </a:r>
          </a:p>
          <a:p>
            <a:pPr lvl="1" eaLnBrk="1" hangingPunct="1">
              <a:lnSpc>
                <a:spcPct val="90000"/>
              </a:lnSpc>
            </a:pPr>
            <a:r>
              <a:rPr lang="en-GB" altLang="zh-CN" sz="2200">
                <a:latin typeface="Arial" charset="0"/>
                <a:ea typeface="宋体" charset="0"/>
              </a:rPr>
              <a:t>Realisation</a:t>
            </a:r>
          </a:p>
          <a:p>
            <a:pPr eaLnBrk="1" hangingPunct="1">
              <a:lnSpc>
                <a:spcPct val="90000"/>
              </a:lnSpc>
            </a:pPr>
            <a:r>
              <a:rPr lang="en-GB" altLang="zh-CN" sz="2600">
                <a:latin typeface="Arial" charset="0"/>
                <a:ea typeface="宋体" charset="0"/>
              </a:rPr>
              <a:t>Three </a:t>
            </a:r>
            <a:r>
              <a:rPr lang="en-GB" altLang="zh-CN" sz="2600">
                <a:latin typeface="Tahoma" charset="0"/>
                <a:ea typeface="宋体" charset="0"/>
              </a:rPr>
              <a:t>“</a:t>
            </a:r>
            <a:r>
              <a:rPr lang="en-GB" altLang="zh-CN" sz="2600">
                <a:latin typeface="Arial" charset="0"/>
                <a:ea typeface="宋体" charset="0"/>
              </a:rPr>
              <a:t>common objections</a:t>
            </a:r>
            <a:r>
              <a:rPr lang="en-GB" altLang="zh-CN" sz="2600">
                <a:latin typeface="Tahoma" charset="0"/>
                <a:ea typeface="宋体" charset="0"/>
              </a:rPr>
              <a:t>”</a:t>
            </a:r>
            <a:r>
              <a:rPr lang="en-GB" altLang="zh-CN" sz="2600">
                <a:latin typeface="Arial" charset="0"/>
                <a:ea typeface="宋体" charset="0"/>
              </a:rPr>
              <a:t> noted by Brooks</a:t>
            </a:r>
          </a:p>
          <a:p>
            <a:pPr lvl="1" eaLnBrk="1" hangingPunct="1">
              <a:lnSpc>
                <a:spcPct val="90000"/>
              </a:lnSpc>
            </a:pPr>
            <a:r>
              <a:rPr lang="en-GB" altLang="zh-CN" sz="2200">
                <a:latin typeface="Arial" charset="0"/>
                <a:ea typeface="宋体" charset="0"/>
              </a:rPr>
              <a:t>The specifications will be too rich and costly</a:t>
            </a:r>
          </a:p>
          <a:p>
            <a:pPr lvl="1" eaLnBrk="1" hangingPunct="1">
              <a:lnSpc>
                <a:spcPct val="90000"/>
              </a:lnSpc>
            </a:pPr>
            <a:r>
              <a:rPr lang="en-GB" altLang="zh-CN" sz="2200">
                <a:latin typeface="Arial" charset="0"/>
                <a:ea typeface="宋体" charset="0"/>
              </a:rPr>
              <a:t>Creativity is confined to the architects</a:t>
            </a:r>
          </a:p>
          <a:p>
            <a:pPr lvl="1" eaLnBrk="1" hangingPunct="1">
              <a:lnSpc>
                <a:spcPct val="90000"/>
              </a:lnSpc>
            </a:pPr>
            <a:r>
              <a:rPr lang="en-GB" altLang="zh-CN" sz="2200">
                <a:latin typeface="Arial" charset="0"/>
                <a:ea typeface="宋体" charset="0"/>
              </a:rPr>
              <a:t>Implementors will sit idle waiting for the architecture</a:t>
            </a:r>
          </a:p>
        </p:txBody>
      </p:sp>
      <p:sp>
        <p:nvSpPr>
          <p:cNvPr id="214019"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91A3BF4B-3B11-E74B-AE8E-D299F79F0305}" type="slidenum">
              <a:rPr lang="en-US" altLang="zh-CN" sz="1200">
                <a:latin typeface="Garamond" charset="0"/>
              </a:rPr>
              <a:pPr eaLnBrk="1" hangingPunct="1"/>
              <a:t>96</a:t>
            </a:fld>
            <a:endParaRPr lang="en-US" altLang="zh-CN" sz="1200">
              <a:latin typeface="Garamond"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p:cNvSpPr>
            <a:spLocks noGrp="1" noChangeArrowheads="1"/>
          </p:cNvSpPr>
          <p:nvPr>
            <p:ph type="title"/>
          </p:nvPr>
        </p:nvSpPr>
        <p:spPr/>
        <p:txBody>
          <a:bodyPr/>
          <a:lstStyle/>
          <a:p>
            <a:pPr eaLnBrk="1" hangingPunct="1"/>
            <a:r>
              <a:rPr lang="en-GB" altLang="zh-CN">
                <a:latin typeface="Garamond" charset="0"/>
                <a:ea typeface="宋体" charset="0"/>
              </a:rPr>
              <a:t>Refuting Common Objections</a:t>
            </a:r>
          </a:p>
        </p:txBody>
      </p:sp>
      <p:sp>
        <p:nvSpPr>
          <p:cNvPr id="216066" name="Rectangle 3"/>
          <p:cNvSpPr>
            <a:spLocks noGrp="1" noChangeArrowheads="1"/>
          </p:cNvSpPr>
          <p:nvPr>
            <p:ph idx="1"/>
          </p:nvPr>
        </p:nvSpPr>
        <p:spPr/>
        <p:txBody>
          <a:bodyPr/>
          <a:lstStyle/>
          <a:p>
            <a:pPr eaLnBrk="1" hangingPunct="1"/>
            <a:r>
              <a:rPr lang="zh-CN" altLang="en-GB" sz="2600">
                <a:latin typeface="Tahoma" charset="0"/>
                <a:ea typeface="宋体" charset="0"/>
              </a:rPr>
              <a:t>“</a:t>
            </a:r>
            <a:r>
              <a:rPr lang="en-GB" altLang="zh-CN" sz="2600">
                <a:latin typeface="Tahoma" charset="0"/>
                <a:ea typeface="宋体" charset="0"/>
              </a:rPr>
              <a:t>…</a:t>
            </a:r>
            <a:r>
              <a:rPr lang="en-GB" altLang="zh-CN" sz="2600">
                <a:latin typeface="Arial" charset="0"/>
                <a:ea typeface="宋体" charset="0"/>
              </a:rPr>
              <a:t>architects will get all the creative fun</a:t>
            </a:r>
            <a:r>
              <a:rPr lang="en-GB" altLang="zh-CN" sz="2600">
                <a:latin typeface="Tahoma" charset="0"/>
                <a:ea typeface="宋体" charset="0"/>
              </a:rPr>
              <a:t>”</a:t>
            </a:r>
            <a:endParaRPr lang="en-GB" altLang="zh-CN" sz="2600">
              <a:latin typeface="Arial" charset="0"/>
              <a:ea typeface="宋体" charset="0"/>
            </a:endParaRPr>
          </a:p>
          <a:p>
            <a:pPr lvl="1" eaLnBrk="1" hangingPunct="1"/>
            <a:r>
              <a:rPr lang="en-GB" altLang="zh-CN" sz="2200">
                <a:latin typeface="Arial" charset="0"/>
                <a:ea typeface="宋体" charset="0"/>
              </a:rPr>
              <a:t>An illusion. Implementation is a creative activity that is undiminished by external specification: </a:t>
            </a:r>
            <a:r>
              <a:rPr lang="en-GB" altLang="zh-CN" sz="2200">
                <a:latin typeface="Tahoma" charset="0"/>
                <a:ea typeface="宋体" charset="0"/>
              </a:rPr>
              <a:t>“</a:t>
            </a:r>
            <a:r>
              <a:rPr lang="en-GB" altLang="zh-CN" sz="2200">
                <a:latin typeface="Arial" charset="0"/>
                <a:ea typeface="宋体" charset="0"/>
              </a:rPr>
              <a:t>Form is a liberator</a:t>
            </a:r>
            <a:r>
              <a:rPr lang="en-GB" altLang="zh-CN" sz="2200">
                <a:latin typeface="Tahoma" charset="0"/>
                <a:ea typeface="宋体" charset="0"/>
              </a:rPr>
              <a:t>”</a:t>
            </a:r>
            <a:endParaRPr lang="en-GB" altLang="zh-CN" sz="2200">
              <a:latin typeface="Arial" charset="0"/>
              <a:ea typeface="宋体" charset="0"/>
            </a:endParaRPr>
          </a:p>
          <a:p>
            <a:pPr eaLnBrk="1" hangingPunct="1"/>
            <a:r>
              <a:rPr lang="en-GB" altLang="zh-CN" sz="2600">
                <a:latin typeface="Tahoma" charset="0"/>
                <a:ea typeface="宋体" charset="0"/>
              </a:rPr>
              <a:t>“…</a:t>
            </a:r>
            <a:r>
              <a:rPr lang="en-GB" altLang="zh-CN" sz="2600">
                <a:latin typeface="Arial" charset="0"/>
                <a:ea typeface="宋体" charset="0"/>
              </a:rPr>
              <a:t>implementors will sit idly by</a:t>
            </a:r>
            <a:r>
              <a:rPr lang="en-GB" altLang="zh-CN" sz="2600">
                <a:latin typeface="Tahoma" charset="0"/>
                <a:ea typeface="宋体" charset="0"/>
              </a:rPr>
              <a:t>…”</a:t>
            </a:r>
            <a:endParaRPr lang="en-GB" altLang="zh-CN" sz="2600">
              <a:latin typeface="Arial" charset="0"/>
              <a:ea typeface="宋体" charset="0"/>
            </a:endParaRPr>
          </a:p>
          <a:p>
            <a:pPr lvl="1" eaLnBrk="1" hangingPunct="1"/>
            <a:r>
              <a:rPr lang="en-GB" altLang="zh-CN" sz="2200">
                <a:latin typeface="Arial" charset="0"/>
                <a:ea typeface="宋体" charset="0"/>
              </a:rPr>
              <a:t>Another illusion. A matter of timing and phasing, i.e. project management. The three activities can </a:t>
            </a:r>
            <a:r>
              <a:rPr lang="en-GB" altLang="zh-CN" sz="2200">
                <a:latin typeface="Tahoma" charset="0"/>
                <a:ea typeface="宋体" charset="0"/>
              </a:rPr>
              <a:t>“</a:t>
            </a:r>
            <a:r>
              <a:rPr lang="en-GB" altLang="zh-CN" sz="2200">
                <a:latin typeface="Arial" charset="0"/>
                <a:ea typeface="宋体" charset="0"/>
              </a:rPr>
              <a:t>be begun in parallel and proceed simultaneously</a:t>
            </a:r>
            <a:r>
              <a:rPr lang="en-GB" altLang="zh-CN" sz="2200">
                <a:latin typeface="Tahoma" charset="0"/>
                <a:ea typeface="宋体" charset="0"/>
              </a:rPr>
              <a:t>”</a:t>
            </a:r>
            <a:endParaRPr lang="en-GB" altLang="zh-CN" sz="2200">
              <a:latin typeface="Arial" charset="0"/>
              <a:ea typeface="宋体" charset="0"/>
            </a:endParaRPr>
          </a:p>
          <a:p>
            <a:pPr eaLnBrk="1" hangingPunct="1"/>
            <a:r>
              <a:rPr lang="en-GB" altLang="zh-CN" sz="2600">
                <a:latin typeface="Tahoma" charset="0"/>
                <a:ea typeface="宋体" charset="0"/>
              </a:rPr>
              <a:t>“</a:t>
            </a:r>
            <a:r>
              <a:rPr lang="en-GB" altLang="zh-CN" sz="2600">
                <a:latin typeface="Arial" charset="0"/>
                <a:ea typeface="宋体" charset="0"/>
              </a:rPr>
              <a:t>The specifications will be too rich</a:t>
            </a:r>
            <a:r>
              <a:rPr lang="en-GB" altLang="zh-CN" sz="2600">
                <a:latin typeface="Tahoma" charset="0"/>
                <a:ea typeface="宋体" charset="0"/>
              </a:rPr>
              <a:t>…”</a:t>
            </a:r>
            <a:endParaRPr lang="en-GB" altLang="zh-CN" sz="2600">
              <a:latin typeface="Arial" charset="0"/>
              <a:ea typeface="宋体" charset="0"/>
            </a:endParaRPr>
          </a:p>
          <a:p>
            <a:pPr lvl="1" eaLnBrk="1" hangingPunct="1"/>
            <a:r>
              <a:rPr lang="en-GB" altLang="zh-CN" sz="2200">
                <a:latin typeface="Arial" charset="0"/>
                <a:ea typeface="宋体" charset="0"/>
              </a:rPr>
              <a:t>A serious issue(dealt with by Brooks in  </a:t>
            </a:r>
            <a:r>
              <a:rPr lang="en-GB" altLang="zh-CN" sz="2200">
                <a:latin typeface="Tahoma" charset="0"/>
                <a:ea typeface="宋体" charset="0"/>
              </a:rPr>
              <a:t>“</a:t>
            </a:r>
            <a:r>
              <a:rPr lang="en-GB" altLang="zh-CN" sz="2200">
                <a:latin typeface="Arial" charset="0"/>
                <a:ea typeface="宋体" charset="0"/>
              </a:rPr>
              <a:t>The Second-System Effect</a:t>
            </a:r>
            <a:r>
              <a:rPr lang="en-GB" altLang="zh-CN" sz="2200">
                <a:latin typeface="Tahoma" charset="0"/>
                <a:ea typeface="宋体" charset="0"/>
              </a:rPr>
              <a:t>”</a:t>
            </a:r>
            <a:r>
              <a:rPr lang="en-GB" altLang="zh-CN" sz="2200">
                <a:latin typeface="Arial" charset="0"/>
                <a:ea typeface="宋体" charset="0"/>
              </a:rPr>
              <a:t>)</a:t>
            </a:r>
          </a:p>
        </p:txBody>
      </p:sp>
      <p:sp>
        <p:nvSpPr>
          <p:cNvPr id="216067"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3DBECACE-6F9F-2141-A23F-CF2914D2F61B}" type="slidenum">
              <a:rPr lang="en-US" altLang="zh-CN" sz="1200">
                <a:latin typeface="Garamond" charset="0"/>
              </a:rPr>
              <a:pPr eaLnBrk="1" hangingPunct="1"/>
              <a:t>97</a:t>
            </a:fld>
            <a:endParaRPr lang="en-US" altLang="zh-CN" sz="1200">
              <a:latin typeface="Garamond"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p:cNvSpPr>
            <a:spLocks noGrp="1" noChangeArrowheads="1"/>
          </p:cNvSpPr>
          <p:nvPr>
            <p:ph type="title"/>
          </p:nvPr>
        </p:nvSpPr>
        <p:spPr/>
        <p:txBody>
          <a:bodyPr/>
          <a:lstStyle/>
          <a:p>
            <a:pPr eaLnBrk="1" hangingPunct="1"/>
            <a:r>
              <a:rPr lang="zh-CN" altLang="en-GB">
                <a:latin typeface="Tahoma" charset="0"/>
                <a:ea typeface="宋体" charset="0"/>
              </a:rPr>
              <a:t>“</a:t>
            </a:r>
            <a:r>
              <a:rPr lang="en-GB" altLang="zh-CN">
                <a:latin typeface="Garamond" charset="0"/>
                <a:ea typeface="宋体" charset="0"/>
              </a:rPr>
              <a:t>Interactive Discipline for the Architect</a:t>
            </a:r>
            <a:r>
              <a:rPr lang="en-GB" altLang="zh-CN">
                <a:latin typeface="Tahoma" charset="0"/>
                <a:ea typeface="宋体" charset="0"/>
              </a:rPr>
              <a:t>”</a:t>
            </a:r>
            <a:endParaRPr lang="en-GB" altLang="zh-CN">
              <a:latin typeface="Garamond" charset="0"/>
              <a:ea typeface="宋体" charset="0"/>
            </a:endParaRPr>
          </a:p>
        </p:txBody>
      </p:sp>
      <p:sp>
        <p:nvSpPr>
          <p:cNvPr id="218114" name="Rectangle 3"/>
          <p:cNvSpPr>
            <a:spLocks noGrp="1" noChangeArrowheads="1"/>
          </p:cNvSpPr>
          <p:nvPr>
            <p:ph idx="1"/>
          </p:nvPr>
        </p:nvSpPr>
        <p:spPr/>
        <p:txBody>
          <a:bodyPr/>
          <a:lstStyle/>
          <a:p>
            <a:pPr eaLnBrk="1" hangingPunct="1">
              <a:lnSpc>
                <a:spcPct val="90000"/>
              </a:lnSpc>
            </a:pPr>
            <a:r>
              <a:rPr lang="en-GB" altLang="zh-CN">
                <a:latin typeface="Arial" charset="0"/>
                <a:ea typeface="宋体" charset="0"/>
              </a:rPr>
              <a:t>In building, contractors</a:t>
            </a:r>
            <a:r>
              <a:rPr lang="en-GB" altLang="zh-CN">
                <a:latin typeface="Tahoma" charset="0"/>
                <a:ea typeface="宋体" charset="0"/>
              </a:rPr>
              <a:t>’</a:t>
            </a:r>
            <a:r>
              <a:rPr lang="en-GB" altLang="zh-CN">
                <a:latin typeface="Arial" charset="0"/>
                <a:ea typeface="宋体" charset="0"/>
              </a:rPr>
              <a:t> bids most often exceed the budget</a:t>
            </a:r>
          </a:p>
          <a:p>
            <a:pPr eaLnBrk="1" hangingPunct="1">
              <a:lnSpc>
                <a:spcPct val="90000"/>
              </a:lnSpc>
            </a:pPr>
            <a:r>
              <a:rPr lang="en-GB" altLang="zh-CN">
                <a:latin typeface="Arial" charset="0"/>
                <a:ea typeface="宋体" charset="0"/>
              </a:rPr>
              <a:t>Architect has two possible responses</a:t>
            </a:r>
          </a:p>
          <a:p>
            <a:pPr lvl="1" eaLnBrk="1" hangingPunct="1">
              <a:lnSpc>
                <a:spcPct val="90000"/>
              </a:lnSpc>
            </a:pPr>
            <a:r>
              <a:rPr lang="en-GB" altLang="zh-CN">
                <a:latin typeface="Arial" charset="0"/>
                <a:ea typeface="宋体" charset="0"/>
              </a:rPr>
              <a:t>Cut the design</a:t>
            </a:r>
          </a:p>
          <a:p>
            <a:pPr lvl="1" eaLnBrk="1" hangingPunct="1">
              <a:lnSpc>
                <a:spcPct val="90000"/>
              </a:lnSpc>
            </a:pPr>
            <a:r>
              <a:rPr lang="en-GB" altLang="zh-CN">
                <a:latin typeface="Arial" charset="0"/>
                <a:ea typeface="宋体" charset="0"/>
              </a:rPr>
              <a:t>Challenge the bid by suggesting cheaper implementations</a:t>
            </a:r>
          </a:p>
          <a:p>
            <a:pPr eaLnBrk="1" hangingPunct="1">
              <a:lnSpc>
                <a:spcPct val="90000"/>
              </a:lnSpc>
            </a:pPr>
            <a:r>
              <a:rPr lang="en-GB" altLang="zh-CN">
                <a:latin typeface="Arial" charset="0"/>
                <a:ea typeface="宋体" charset="0"/>
              </a:rPr>
              <a:t>The latter involves interactive dialogue with the builder</a:t>
            </a:r>
          </a:p>
        </p:txBody>
      </p:sp>
      <p:sp>
        <p:nvSpPr>
          <p:cNvPr id="218115"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74DA3634-9B3E-354F-B547-9E52B753D9F2}" type="slidenum">
              <a:rPr lang="en-US" altLang="zh-CN" sz="1200">
                <a:latin typeface="Garamond" charset="0"/>
              </a:rPr>
              <a:pPr eaLnBrk="1" hangingPunct="1"/>
              <a:t>98</a:t>
            </a:fld>
            <a:endParaRPr lang="en-US" altLang="zh-CN" sz="1200">
              <a:latin typeface="Garamond"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ChangeArrowheads="1"/>
          </p:cNvSpPr>
          <p:nvPr>
            <p:ph type="title"/>
          </p:nvPr>
        </p:nvSpPr>
        <p:spPr/>
        <p:txBody>
          <a:bodyPr/>
          <a:lstStyle/>
          <a:p>
            <a:pPr eaLnBrk="1" hangingPunct="1"/>
            <a:r>
              <a:rPr lang="en-GB" altLang="zh-CN">
                <a:latin typeface="Garamond" charset="0"/>
                <a:ea typeface="宋体" charset="0"/>
              </a:rPr>
              <a:t>Architect vs. Builder</a:t>
            </a:r>
          </a:p>
        </p:txBody>
      </p:sp>
      <p:sp>
        <p:nvSpPr>
          <p:cNvPr id="220162" name="Rectangle 3"/>
          <p:cNvSpPr>
            <a:spLocks noGrp="1" noChangeArrowheads="1"/>
          </p:cNvSpPr>
          <p:nvPr>
            <p:ph idx="1"/>
          </p:nvPr>
        </p:nvSpPr>
        <p:spPr/>
        <p:txBody>
          <a:bodyPr/>
          <a:lstStyle/>
          <a:p>
            <a:pPr eaLnBrk="1" hangingPunct="1"/>
            <a:r>
              <a:rPr lang="en-GB" altLang="zh-CN" sz="2600">
                <a:latin typeface="Arial" charset="0"/>
                <a:ea typeface="宋体" charset="0"/>
              </a:rPr>
              <a:t>To be successful, the architect must</a:t>
            </a:r>
          </a:p>
          <a:p>
            <a:pPr lvl="1" eaLnBrk="1" hangingPunct="1"/>
            <a:r>
              <a:rPr lang="en-GB" altLang="zh-CN" sz="2200">
                <a:latin typeface="Arial" charset="0"/>
                <a:ea typeface="宋体" charset="0"/>
              </a:rPr>
              <a:t>Suggest, not dictate, an implementation</a:t>
            </a:r>
          </a:p>
          <a:p>
            <a:pPr lvl="2" eaLnBrk="1" hangingPunct="1"/>
            <a:r>
              <a:rPr lang="en-GB" altLang="zh-CN" sz="2000">
                <a:latin typeface="Tahoma" charset="0"/>
                <a:ea typeface="宋体" charset="0"/>
              </a:rPr>
              <a:t>“</a:t>
            </a:r>
            <a:r>
              <a:rPr lang="en-GB" altLang="zh-CN" sz="2000">
                <a:latin typeface="Arial" charset="0"/>
                <a:ea typeface="宋体" charset="0"/>
              </a:rPr>
              <a:t>The builder has creative and inventive responsibility for the implementation</a:t>
            </a:r>
            <a:r>
              <a:rPr lang="en-GB" altLang="zh-CN" sz="2000">
                <a:latin typeface="Tahoma" charset="0"/>
                <a:ea typeface="宋体" charset="0"/>
              </a:rPr>
              <a:t>”</a:t>
            </a:r>
            <a:endParaRPr lang="en-GB" altLang="zh-CN" sz="2000">
              <a:latin typeface="Arial" charset="0"/>
              <a:ea typeface="宋体" charset="0"/>
            </a:endParaRPr>
          </a:p>
          <a:p>
            <a:pPr lvl="1" eaLnBrk="1" hangingPunct="1"/>
            <a:r>
              <a:rPr lang="en-GB" altLang="zh-CN" sz="2200">
                <a:latin typeface="Arial" charset="0"/>
                <a:ea typeface="宋体" charset="0"/>
              </a:rPr>
              <a:t>Always be able to suggest </a:t>
            </a:r>
            <a:r>
              <a:rPr lang="en-GB" altLang="zh-CN" sz="2200" i="1">
                <a:latin typeface="Arial" charset="0"/>
                <a:ea typeface="宋体" charset="0"/>
              </a:rPr>
              <a:t>a</a:t>
            </a:r>
            <a:r>
              <a:rPr lang="en-GB" altLang="zh-CN" sz="2200">
                <a:latin typeface="Arial" charset="0"/>
                <a:ea typeface="宋体" charset="0"/>
              </a:rPr>
              <a:t> way of implementing a specification</a:t>
            </a:r>
          </a:p>
          <a:p>
            <a:pPr lvl="2" eaLnBrk="1" hangingPunct="1"/>
            <a:r>
              <a:rPr lang="en-GB" altLang="zh-CN" sz="2000">
                <a:latin typeface="Arial" charset="0"/>
                <a:ea typeface="宋体" charset="0"/>
              </a:rPr>
              <a:t>Be prepared to accept alternatives</a:t>
            </a:r>
          </a:p>
          <a:p>
            <a:pPr lvl="1" eaLnBrk="1" hangingPunct="1"/>
            <a:r>
              <a:rPr lang="en-GB" altLang="zh-CN" sz="2200">
                <a:latin typeface="Arial" charset="0"/>
                <a:ea typeface="宋体" charset="0"/>
              </a:rPr>
              <a:t>Deal privately and quietly in such suggestions</a:t>
            </a:r>
          </a:p>
          <a:p>
            <a:pPr lvl="1" eaLnBrk="1" hangingPunct="1"/>
            <a:r>
              <a:rPr lang="en-GB" altLang="zh-CN" sz="2200">
                <a:latin typeface="Arial" charset="0"/>
                <a:ea typeface="宋体" charset="0"/>
              </a:rPr>
              <a:t>Be ready to forego credit for suggested improvements</a:t>
            </a:r>
          </a:p>
          <a:p>
            <a:pPr eaLnBrk="1" hangingPunct="1"/>
            <a:r>
              <a:rPr lang="en-GB" altLang="zh-CN" sz="2600">
                <a:latin typeface="Tahoma" charset="0"/>
                <a:ea typeface="宋体" charset="0"/>
              </a:rPr>
              <a:t>“</a:t>
            </a:r>
            <a:r>
              <a:rPr lang="en-GB" altLang="zh-CN" sz="2600">
                <a:latin typeface="Arial" charset="0"/>
                <a:ea typeface="宋体" charset="0"/>
              </a:rPr>
              <a:t>Often the builder will counter by suggesting changes to the architecture. Often he is right</a:t>
            </a:r>
            <a:r>
              <a:rPr lang="en-GB" altLang="zh-CN" sz="2600">
                <a:latin typeface="Tahoma" charset="0"/>
                <a:ea typeface="宋体" charset="0"/>
              </a:rPr>
              <a:t>”</a:t>
            </a:r>
            <a:endParaRPr lang="en-GB" altLang="zh-CN" sz="2600">
              <a:latin typeface="Arial" charset="0"/>
              <a:ea typeface="宋体" charset="0"/>
            </a:endParaRPr>
          </a:p>
        </p:txBody>
      </p:sp>
      <p:sp>
        <p:nvSpPr>
          <p:cNvPr id="220163" name="灯片编号占位符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宋体" charset="0"/>
                <a:cs typeface="宋体" charset="0"/>
              </a:defRPr>
            </a:lvl1pPr>
            <a:lvl2pPr marL="742950" indent="-285750" eaLnBrk="0" hangingPunct="0">
              <a:defRPr sz="2400">
                <a:solidFill>
                  <a:schemeClr val="tx1"/>
                </a:solidFill>
                <a:latin typeface="Arial" charset="0"/>
                <a:ea typeface="宋体" charset="0"/>
                <a:cs typeface="宋体" charset="0"/>
              </a:defRPr>
            </a:lvl2pPr>
            <a:lvl3pPr marL="1143000" indent="-228600" eaLnBrk="0" hangingPunct="0">
              <a:defRPr sz="2400">
                <a:solidFill>
                  <a:schemeClr val="tx1"/>
                </a:solidFill>
                <a:latin typeface="Arial" charset="0"/>
                <a:ea typeface="宋体" charset="0"/>
                <a:cs typeface="宋体" charset="0"/>
              </a:defRPr>
            </a:lvl3pPr>
            <a:lvl4pPr marL="1600200" indent="-228600" eaLnBrk="0" hangingPunct="0">
              <a:defRPr sz="2400">
                <a:solidFill>
                  <a:schemeClr val="tx1"/>
                </a:solidFill>
                <a:latin typeface="Arial" charset="0"/>
                <a:ea typeface="宋体" charset="0"/>
                <a:cs typeface="宋体" charset="0"/>
              </a:defRPr>
            </a:lvl4pPr>
            <a:lvl5pPr marL="2057400" indent="-228600" eaLnBrk="0" hangingPunct="0">
              <a:defRPr sz="2400">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sz="2400">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sz="2400">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sz="2400">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sz="2400">
                <a:solidFill>
                  <a:schemeClr val="tx1"/>
                </a:solidFill>
                <a:latin typeface="Arial" charset="0"/>
                <a:ea typeface="宋体" charset="0"/>
                <a:cs typeface="宋体" charset="0"/>
              </a:defRPr>
            </a:lvl9pPr>
          </a:lstStyle>
          <a:p>
            <a:pPr eaLnBrk="1" hangingPunct="1"/>
            <a:fld id="{559D4A51-5A87-F849-8C98-6C2B123BDF3F}" type="slidenum">
              <a:rPr lang="en-US" altLang="zh-CN" sz="1200">
                <a:latin typeface="Garamond" charset="0"/>
              </a:rPr>
              <a:pPr eaLnBrk="1" hangingPunct="1"/>
              <a:t>99</a:t>
            </a:fld>
            <a:endParaRPr lang="en-US" altLang="zh-CN" sz="1200">
              <a:latin typeface="Garamond"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1.1"/>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52472</TotalTime>
  <Words>49865</Words>
  <Application>Microsoft Macintosh PowerPoint</Application>
  <PresentationFormat>On-screen Show (4:3)</PresentationFormat>
  <Paragraphs>7627</Paragraphs>
  <Slides>838</Slides>
  <Notes>501</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6</vt:i4>
      </vt:variant>
      <vt:variant>
        <vt:lpstr>Slide Titles</vt:lpstr>
      </vt:variant>
      <vt:variant>
        <vt:i4>838</vt:i4>
      </vt:variant>
    </vt:vector>
  </HeadingPairs>
  <TitlesOfParts>
    <vt:vector size="872" baseType="lpstr">
      <vt:lpstr> Times</vt:lpstr>
      <vt:lpstr>AdvPS6F00</vt:lpstr>
      <vt:lpstr>AppleGothic</vt:lpstr>
      <vt:lpstr>ＭＳ Ｐゴシック</vt:lpstr>
      <vt:lpstr>NimbusRomNo9L-Medi</vt:lpstr>
      <vt:lpstr>Variable Width</vt:lpstr>
      <vt:lpstr>Arial</vt:lpstr>
      <vt:lpstr>Arial Black</vt:lpstr>
      <vt:lpstr>Arial Narrow</vt:lpstr>
      <vt:lpstr>Arial Rounded MT Bold</vt:lpstr>
      <vt:lpstr>Baskerville Old Face</vt:lpstr>
      <vt:lpstr>Bookman Old Style</vt:lpstr>
      <vt:lpstr>Calibri</vt:lpstr>
      <vt:lpstr>Century Schoolbook</vt:lpstr>
      <vt:lpstr>Comic Sans MS</vt:lpstr>
      <vt:lpstr>Courier New</vt:lpstr>
      <vt:lpstr>Garamond</vt:lpstr>
      <vt:lpstr>Helvetica</vt:lpstr>
      <vt:lpstr>Lucida Grande</vt:lpstr>
      <vt:lpstr>Monotype Sorts</vt:lpstr>
      <vt:lpstr>News Gothic MT</vt:lpstr>
      <vt:lpstr>Palatino</vt:lpstr>
      <vt:lpstr>Symbol</vt:lpstr>
      <vt:lpstr>Tahoma</vt:lpstr>
      <vt:lpstr>Times New Roman</vt:lpstr>
      <vt:lpstr>Verdana</vt:lpstr>
      <vt:lpstr>Wingdings</vt:lpstr>
      <vt:lpstr>Edge</vt:lpstr>
      <vt:lpstr>Photo Editor Photo</vt:lpstr>
      <vt:lpstr>Document</vt:lpstr>
      <vt:lpstr>VISIO</vt:lpstr>
      <vt:lpstr>Bitmap Image</vt:lpstr>
      <vt:lpstr>CorelDRAW 6.0</vt:lpstr>
      <vt:lpstr>Microsoft ClipArt Gallery</vt:lpstr>
      <vt:lpstr>Software Architecture</vt:lpstr>
      <vt:lpstr>Assessments I</vt:lpstr>
      <vt:lpstr>Assessments II </vt:lpstr>
      <vt:lpstr>Nonaka’s ‘Spiral of Knowledge’</vt:lpstr>
      <vt:lpstr>Contents</vt:lpstr>
      <vt:lpstr>Topic 000: Overoveroverview </vt:lpstr>
      <vt:lpstr>PowerPoint Presentation</vt:lpstr>
      <vt:lpstr>Topic 00: Overoverview </vt:lpstr>
      <vt:lpstr>PowerPoint Presentation</vt:lpstr>
      <vt:lpstr>Software Architecture</vt:lpstr>
      <vt:lpstr>Software Architecture Thinking</vt:lpstr>
      <vt:lpstr>Quality Attributes</vt:lpstr>
      <vt:lpstr>Central Role of Architecture</vt:lpstr>
      <vt:lpstr>PowerPoint Presentation</vt:lpstr>
      <vt:lpstr>Advancements Over the Years</vt:lpstr>
      <vt:lpstr>What HAS Changed?</vt:lpstr>
      <vt:lpstr>Technology Trends</vt:lpstr>
      <vt:lpstr>Software Development Trends</vt:lpstr>
      <vt:lpstr>The Intersection and Architecture</vt:lpstr>
      <vt:lpstr>State of the Practice</vt:lpstr>
      <vt:lpstr>Architecture and Scale</vt:lpstr>
      <vt:lpstr>Architecture and Big Data</vt:lpstr>
      <vt:lpstr>SW Stack: Architecture, Standards</vt:lpstr>
      <vt:lpstr>IoT Landscape</vt:lpstr>
      <vt:lpstr>EVERY Where</vt:lpstr>
      <vt:lpstr>Class Book &amp; References</vt:lpstr>
      <vt:lpstr>Other Referenced Sites</vt:lpstr>
      <vt:lpstr>Other Referenced Sites</vt:lpstr>
      <vt:lpstr>Other Referenced Sites</vt:lpstr>
      <vt:lpstr>Further Reading</vt:lpstr>
      <vt:lpstr>Further Reading </vt:lpstr>
      <vt:lpstr>Further Reading</vt:lpstr>
      <vt:lpstr>Topic 0: Overview </vt:lpstr>
      <vt:lpstr>Build Software or Build Airliners</vt:lpstr>
      <vt:lpstr>Engineering Common Ground</vt:lpstr>
      <vt:lpstr>No “Silver Bullet”</vt:lpstr>
      <vt:lpstr>The Core Triad for Success</vt:lpstr>
      <vt:lpstr>Software Evolution</vt:lpstr>
      <vt:lpstr>Software Evolution (cont’d)</vt:lpstr>
      <vt:lpstr>Software Evolution (cont’d)</vt:lpstr>
      <vt:lpstr>Some Fundamental Issues</vt:lpstr>
      <vt:lpstr>Fundamental Issues (ii)</vt:lpstr>
      <vt:lpstr>Fundamental Issues (iii)</vt:lpstr>
      <vt:lpstr>The Pioneering Era (1955-1965) </vt:lpstr>
      <vt:lpstr>The Stabilising Era (1965-1980)</vt:lpstr>
      <vt:lpstr>The Stabilising Era (1965-1980)</vt:lpstr>
      <vt:lpstr>The Micro Era (1980-Present)</vt:lpstr>
      <vt:lpstr>Software Characteristics</vt:lpstr>
      <vt:lpstr>Hardware Characteristics</vt:lpstr>
      <vt:lpstr>Software Characteristics </vt:lpstr>
      <vt:lpstr>Software attributes - conflicting aims</vt:lpstr>
      <vt:lpstr>Digital Economy</vt:lpstr>
      <vt:lpstr>BITS INSTEAD OF ATOMS </vt:lpstr>
      <vt:lpstr>Summary</vt:lpstr>
      <vt:lpstr>Topic 1: History and Definition of Software Architecture</vt:lpstr>
      <vt:lpstr>Software Life Cycle Revisited</vt:lpstr>
      <vt:lpstr>Waterfall Model</vt:lpstr>
      <vt:lpstr>Waterfall Model (cntd)</vt:lpstr>
      <vt:lpstr>Spiral Model</vt:lpstr>
      <vt:lpstr>Spiral Model (cntd)</vt:lpstr>
      <vt:lpstr>Towards a Software Factory</vt:lpstr>
      <vt:lpstr>Towards a Software Factory (cntd)</vt:lpstr>
      <vt:lpstr>Software Architecture </vt:lpstr>
      <vt:lpstr>Benefits of Studying Software Architecture </vt:lpstr>
      <vt:lpstr>PowerPoint Presentation</vt:lpstr>
      <vt:lpstr>PowerPoint Presentation</vt:lpstr>
      <vt:lpstr>PowerPoint Presentation</vt:lpstr>
      <vt:lpstr>PowerPoint Presentation</vt:lpstr>
      <vt:lpstr>Promised Benefits of  Architectural Modeling</vt:lpstr>
      <vt:lpstr>Architecture in the Life-Cycle (1)</vt:lpstr>
      <vt:lpstr>Architecture in the Life-Cycle (2)</vt:lpstr>
      <vt:lpstr>Architecture in the Life-Cycle (3)</vt:lpstr>
      <vt:lpstr>Architecture in the Life-Cycle (4)</vt:lpstr>
      <vt:lpstr>Architecture in the Life-Cycle (5)</vt:lpstr>
      <vt:lpstr>Architecture in the Life-Cycle (6)</vt:lpstr>
      <vt:lpstr>PowerPoint Presentation</vt:lpstr>
      <vt:lpstr>PowerPoint Presentation</vt:lpstr>
      <vt:lpstr>PowerPoint Presentation</vt:lpstr>
      <vt:lpstr>PowerPoint Presentation</vt:lpstr>
      <vt:lpstr>PowerPoint Presentation</vt:lpstr>
      <vt:lpstr>Software Architecture Definition</vt:lpstr>
      <vt:lpstr>Software Architecture Definition (cntd)</vt:lpstr>
      <vt:lpstr>Software Architecture</vt:lpstr>
      <vt:lpstr>Software Architecture (cntd)</vt:lpstr>
      <vt:lpstr>Software architecture (cntd)</vt:lpstr>
      <vt:lpstr>Software architecture</vt:lpstr>
      <vt:lpstr>A Simple Architecture</vt:lpstr>
      <vt:lpstr>Early Notions of Software Architecture</vt:lpstr>
      <vt:lpstr>Edgar Dijkstra 1968</vt:lpstr>
      <vt:lpstr>Fred Brooks Jr. on System Architecture (1975)</vt:lpstr>
      <vt:lpstr>Brooks: Simplicity and Straightforwardness</vt:lpstr>
      <vt:lpstr>‘One Mind, Many Hands’</vt:lpstr>
      <vt:lpstr>The Surgical Team</vt:lpstr>
      <vt:lpstr>Communication Patterns</vt:lpstr>
      <vt:lpstr>How the Surgical Team works</vt:lpstr>
      <vt:lpstr>Brooks on Blaauw</vt:lpstr>
      <vt:lpstr>Refuting Common Objections</vt:lpstr>
      <vt:lpstr>“Interactive Discipline for the Architect”</vt:lpstr>
      <vt:lpstr>Architect vs. Builder</vt:lpstr>
      <vt:lpstr>David Parnas 1971-79</vt:lpstr>
      <vt:lpstr>David Parnas 1971-79 (contin.)</vt:lpstr>
      <vt:lpstr>Fundamental Understanding</vt:lpstr>
      <vt:lpstr>Wrong View: Architecture as a Phase</vt:lpstr>
      <vt:lpstr>Context of Software Architecture</vt:lpstr>
      <vt:lpstr>Requirements Analysis</vt:lpstr>
      <vt:lpstr>New Perspective on Requirements Analysis</vt:lpstr>
      <vt:lpstr>Non-Functional Properties (NFP)</vt:lpstr>
      <vt:lpstr>The Twin Peaks Model</vt:lpstr>
      <vt:lpstr>Design and Architecture</vt:lpstr>
      <vt:lpstr>Architecture-Centric Design</vt:lpstr>
      <vt:lpstr>Object-Oriented Design (OOD)</vt:lpstr>
      <vt:lpstr>Pros and Cons of OOD</vt:lpstr>
      <vt:lpstr>Implementation</vt:lpstr>
      <vt:lpstr>Faithful Implementation </vt:lpstr>
      <vt:lpstr>Unfaithful Implementation </vt:lpstr>
      <vt:lpstr>Implementation Strategies</vt:lpstr>
      <vt:lpstr>How It All  Fits  Together</vt:lpstr>
      <vt:lpstr>Analysis and Testing</vt:lpstr>
      <vt:lpstr>Analysis of Architectural Models</vt:lpstr>
      <vt:lpstr>Analysis of Architectural Models (cont’d)</vt:lpstr>
      <vt:lpstr>Evolution and Maintenance</vt:lpstr>
      <vt:lpstr>Turbine – A New Visualisation Model</vt:lpstr>
      <vt:lpstr>The Turbine Model</vt:lpstr>
      <vt:lpstr>The Turbine Model</vt:lpstr>
      <vt:lpstr>A Richer Example</vt:lpstr>
      <vt:lpstr>Volume Indicates Where Time was Spent</vt:lpstr>
      <vt:lpstr>A Technically Strong Product-Line Project</vt:lpstr>
      <vt:lpstr>Summary (1)</vt:lpstr>
      <vt:lpstr>Summary (2)</vt:lpstr>
      <vt:lpstr>Topic  2: Modern Software Architecture</vt:lpstr>
      <vt:lpstr>Leading Contributors</vt:lpstr>
      <vt:lpstr>Foundations of Study</vt:lpstr>
      <vt:lpstr>Perry and Wolf, 1992</vt:lpstr>
      <vt:lpstr>Basis of the Intuition</vt:lpstr>
      <vt:lpstr>The Context of Architecture</vt:lpstr>
      <vt:lpstr>The Purpose of Architectural Specification</vt:lpstr>
      <vt:lpstr>The Model: elements</vt:lpstr>
      <vt:lpstr>The Model: form</vt:lpstr>
      <vt:lpstr>The Model: rationale</vt:lpstr>
      <vt:lpstr>Architectural Style</vt:lpstr>
      <vt:lpstr>Garlan and Shaw</vt:lpstr>
      <vt:lpstr>Levels of Software Design</vt:lpstr>
      <vt:lpstr>Levels of Software Design</vt:lpstr>
      <vt:lpstr>Levels of Software Design</vt:lpstr>
      <vt:lpstr>Architectural Styles</vt:lpstr>
      <vt:lpstr>Architectural Styles</vt:lpstr>
      <vt:lpstr>Bass, Clements and Kazman</vt:lpstr>
      <vt:lpstr>A Taxonomy of “Architecture”</vt:lpstr>
      <vt:lpstr>Taxonomy</vt:lpstr>
      <vt:lpstr>The Architectural Business Cycle</vt:lpstr>
      <vt:lpstr>The Architectural Business Cycle</vt:lpstr>
      <vt:lpstr>Topic 3: Software Architecture and the Built Environment</vt:lpstr>
      <vt:lpstr>Architectural Knowledge</vt:lpstr>
      <vt:lpstr>Structure</vt:lpstr>
      <vt:lpstr>PowerPoint Presentation</vt:lpstr>
      <vt:lpstr>Boundaries</vt:lpstr>
      <vt:lpstr>Neighborhoods as Domains</vt:lpstr>
      <vt:lpstr>Neighborhood Boundary</vt:lpstr>
      <vt:lpstr>Exercise: Configurational Knowledge</vt:lpstr>
      <vt:lpstr>Configuration of Space</vt:lpstr>
      <vt:lpstr>Configuration of Space</vt:lpstr>
      <vt:lpstr>Dependencies</vt:lpstr>
      <vt:lpstr>Software and “Space”</vt:lpstr>
      <vt:lpstr>Software, Space and Dependency</vt:lpstr>
      <vt:lpstr>Architecture Enables Creative Design</vt:lpstr>
      <vt:lpstr>Significance of Office Buildings</vt:lpstr>
      <vt:lpstr>Office Architecture: 2 Traditions</vt:lpstr>
      <vt:lpstr>The North American Tradition</vt:lpstr>
      <vt:lpstr>Exemplar: Empire State Building</vt:lpstr>
      <vt:lpstr>Exemplar: Empire State Building</vt:lpstr>
      <vt:lpstr>The North European Tradition</vt:lpstr>
      <vt:lpstr>Exemplar: Ninoflex Building</vt:lpstr>
      <vt:lpstr>Exemplar: Ninoflex Building</vt:lpstr>
      <vt:lpstr>Office Architecture vs. Design</vt:lpstr>
      <vt:lpstr>Architecture as Configurational Knowledge</vt:lpstr>
      <vt:lpstr>Architecture as Non-discursive Knowledge</vt:lpstr>
      <vt:lpstr>Exercise: Non-discursive Knowledge</vt:lpstr>
      <vt:lpstr>Explicit Architecture</vt:lpstr>
      <vt:lpstr>Three Filters of Applied Architectural Knowledge</vt:lpstr>
      <vt:lpstr>Building for Change</vt:lpstr>
      <vt:lpstr>Designing in Slippage</vt:lpstr>
      <vt:lpstr>Shearing Layers</vt:lpstr>
      <vt:lpstr>Lessons for Software Architecture</vt:lpstr>
      <vt:lpstr>Topic 4:  Masterplans and  Piecemeal Growth</vt:lpstr>
      <vt:lpstr>The Current Debate on Software Architecture</vt:lpstr>
      <vt:lpstr>Characteristics of the Masterplan “camp”</vt:lpstr>
      <vt:lpstr>Characteristics of Piecemeal Growth approach</vt:lpstr>
      <vt:lpstr>Philosophical Differences</vt:lpstr>
      <vt:lpstr>Logical Positivism</vt:lpstr>
      <vt:lpstr>The Positivist Hierarchy of Knowledge</vt:lpstr>
      <vt:lpstr>Critique of “Computer Science”</vt:lpstr>
      <vt:lpstr>Software Development: Blum’s Critique</vt:lpstr>
      <vt:lpstr>Needs Imply Solutions</vt:lpstr>
      <vt:lpstr>The Process of Software Development</vt:lpstr>
      <vt:lpstr>The Key Transformations</vt:lpstr>
      <vt:lpstr>Software Development Processes</vt:lpstr>
      <vt:lpstr>Characteristics of a New Paradigm</vt:lpstr>
      <vt:lpstr>Alexander and Piecemeal Growth</vt:lpstr>
      <vt:lpstr>Alexander: Gradual Stiffening</vt:lpstr>
      <vt:lpstr>What is a Design Pattern (1)?</vt:lpstr>
      <vt:lpstr>What is a Design Pattern(2)?</vt:lpstr>
      <vt:lpstr>What is a Design Pattern (2)?</vt:lpstr>
      <vt:lpstr>Patterns vs. Pattern Languages</vt:lpstr>
      <vt:lpstr>Pattern Languages as Process</vt:lpstr>
      <vt:lpstr>PowerPoint Presentation</vt:lpstr>
      <vt:lpstr>System Composite</vt:lpstr>
      <vt:lpstr>Developing an Object Model of the Legacy System</vt:lpstr>
      <vt:lpstr>Separating Concerns</vt:lpstr>
      <vt:lpstr>Encapsulating and “Wrapping” Subsystems</vt:lpstr>
      <vt:lpstr>Develop Semantic Wrappers</vt:lpstr>
      <vt:lpstr>Topic 5: Architecture Description Language (ADL)</vt:lpstr>
      <vt:lpstr>PowerPoint Presentation</vt:lpstr>
      <vt:lpstr>Architecture Definition Languages</vt:lpstr>
      <vt:lpstr>ADL Requirements</vt:lpstr>
      <vt:lpstr>ADL Requirements</vt:lpstr>
      <vt:lpstr>ADL Requirements</vt:lpstr>
      <vt:lpstr>ADL Requirements</vt:lpstr>
      <vt:lpstr>ADL Requirements</vt:lpstr>
      <vt:lpstr>ADL Requirements</vt:lpstr>
      <vt:lpstr>ADL Requirements</vt:lpstr>
      <vt:lpstr>ADL Requirements</vt:lpstr>
      <vt:lpstr>ADL Requirements</vt:lpstr>
      <vt:lpstr>ADL Requirements</vt:lpstr>
      <vt:lpstr>ADL Requirements</vt:lpstr>
      <vt:lpstr>Problems with Existing Languages</vt:lpstr>
      <vt:lpstr>Informal Diagrams</vt:lpstr>
      <vt:lpstr>SADL: Structural Architecture Description Language</vt:lpstr>
      <vt:lpstr>SADL: Structural Architecture Description Language</vt:lpstr>
      <vt:lpstr>SADL: Structural Architecture Description Language</vt:lpstr>
      <vt:lpstr>SADL: Structural Architecture Description Language</vt:lpstr>
      <vt:lpstr>SADL: Structural Architecture Description Language</vt:lpstr>
      <vt:lpstr>SADL: Structural Architecture Description Language</vt:lpstr>
      <vt:lpstr>SADL: Structural Architecture Description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Architectural Description Languages</vt:lpstr>
      <vt:lpstr>ADLs: System-Oriented Attributes</vt:lpstr>
      <vt:lpstr>ADL’s: Language-Oriented Attributes</vt:lpstr>
      <vt:lpstr>ADL’s: Process-Oriented Descriptions</vt:lpstr>
      <vt:lpstr>Topic 6: Architectural Styles</vt:lpstr>
      <vt:lpstr>Architectural Styles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architecture styles</vt:lpstr>
      <vt:lpstr>Software architecture styles</vt:lpstr>
      <vt:lpstr>Architecture styles</vt:lpstr>
      <vt:lpstr>Hierarchical</vt:lpstr>
      <vt:lpstr>Hierarchical</vt:lpstr>
      <vt:lpstr>Hierarchical: examples</vt:lpstr>
      <vt:lpstr>OSI model layers</vt:lpstr>
      <vt:lpstr>Hierarchical style example</vt:lpstr>
      <vt:lpstr>Hierarchical: discussion</vt:lpstr>
      <vt:lpstr>Client-server</vt:lpstr>
      <vt:lpstr>Client -server example: databases</vt:lpstr>
      <vt:lpstr>Client-server variants</vt:lpstr>
      <vt:lpstr>Client-server: discussion</vt:lpstr>
      <vt:lpstr>Client-server variant: cloud computing</vt:lpstr>
      <vt:lpstr>Peer-to-peer</vt:lpstr>
      <vt:lpstr>Peer-to-peer: discussion</vt:lpstr>
      <vt:lpstr>Call-and-return</vt:lpstr>
      <vt:lpstr>Call-and-return</vt:lpstr>
      <vt:lpstr>Subroutines</vt:lpstr>
      <vt:lpstr>Subroutines</vt:lpstr>
      <vt:lpstr>Dataflow systems</vt:lpstr>
      <vt:lpstr>Dataflow: batch-sequential</vt:lpstr>
      <vt:lpstr>Batch-sequential</vt:lpstr>
      <vt:lpstr>Dataflow: pipe-and-filter</vt:lpstr>
      <vt:lpstr>Pipe-and-filter</vt:lpstr>
      <vt:lpstr>Push pipeline with active source</vt:lpstr>
      <vt:lpstr>Pull pipeline with active sink</vt:lpstr>
      <vt:lpstr>Combining push and pull</vt:lpstr>
      <vt:lpstr>Pipe-and-filter: discussion</vt:lpstr>
      <vt:lpstr>Dataflow: event-based (publish-subscribe)</vt:lpstr>
      <vt:lpstr>Event-based style: properties</vt:lpstr>
      <vt:lpstr>Event-based style: example</vt:lpstr>
      <vt:lpstr>Event-based: discussion</vt:lpstr>
      <vt:lpstr>Data-centered (repository)</vt:lpstr>
      <vt:lpstr>Data-Centered: discussion</vt:lpstr>
      <vt:lpstr>Blackboard architecture</vt:lpstr>
      <vt:lpstr>Interpreters</vt:lpstr>
      <vt:lpstr>Object-oriented</vt:lpstr>
      <vt:lpstr>Conclusion: assessing architectures</vt:lpstr>
      <vt:lpstr>Architectural Style</vt:lpstr>
      <vt:lpstr>Architecture Styles</vt:lpstr>
      <vt:lpstr>A View of Architecture Styles</vt:lpstr>
      <vt:lpstr>Batch Sequential</vt:lpstr>
      <vt:lpstr>Suggested Batch Sequential Style</vt:lpstr>
      <vt:lpstr>Pipe &amp; Filter (Pipeline)Architecture Styles</vt:lpstr>
      <vt:lpstr>One way Data Flow Through a Network of Filters</vt:lpstr>
      <vt:lpstr>Call &amp; Return Style: Mainframe </vt:lpstr>
      <vt:lpstr>Call &amp; Return Style: File Sharing</vt:lpstr>
      <vt:lpstr>Suggested File Sharing Architecture</vt:lpstr>
      <vt:lpstr>Data Abstraction &amp; OO Architecture</vt:lpstr>
      <vt:lpstr>Hierarchical Layered Architecture Styles</vt:lpstr>
      <vt:lpstr>Hierarchical Layered Architecture Styles</vt:lpstr>
      <vt:lpstr>Hierarchical Layered Architecture Styles</vt:lpstr>
      <vt:lpstr>Hierarchical Layered Architecture Styles</vt:lpstr>
      <vt:lpstr>Communicating Processes</vt:lpstr>
      <vt:lpstr>Independent ComEvent Based Architecture Styles</vt:lpstr>
      <vt:lpstr>Event Based Architecture Styles</vt:lpstr>
      <vt:lpstr>Event Based Architecture Styles</vt:lpstr>
      <vt:lpstr>Interpreter Architecture Styles</vt:lpstr>
      <vt:lpstr>Rule Based Style</vt:lpstr>
      <vt:lpstr>Rule-Based Style</vt:lpstr>
      <vt:lpstr>Data Repository Architecture Styles</vt:lpstr>
      <vt:lpstr>Client-Server: Continued</vt:lpstr>
      <vt:lpstr>Repository: Client-Server Cont.</vt:lpstr>
      <vt:lpstr>Client Server Architecture Types</vt:lpstr>
      <vt:lpstr>Two Tiered Client-Server Architectures</vt:lpstr>
      <vt:lpstr>Two Tiered Client-Server Architectures</vt:lpstr>
      <vt:lpstr>Two Tiered VS Three Tiered C/S </vt:lpstr>
      <vt:lpstr>Three Tiered Client-Server Architectures</vt:lpstr>
      <vt:lpstr>Hypertext Style</vt:lpstr>
      <vt:lpstr>HAM Reference Model : Hypertext Style</vt:lpstr>
      <vt:lpstr>Trellis Reference Model : Hypertext Style</vt:lpstr>
      <vt:lpstr>Dexter Reference Model : Hypertext Style</vt:lpstr>
      <vt:lpstr>A Formal Model of Hypertext</vt:lpstr>
      <vt:lpstr>Tower Reference Model: Hypertext Style</vt:lpstr>
      <vt:lpstr>Blackboard Style</vt:lpstr>
      <vt:lpstr>BB Architecture Overview</vt:lpstr>
      <vt:lpstr>Repository Architecture Styles: Blackboard</vt:lpstr>
      <vt:lpstr>Repository Architecture Styles: Blackboard</vt:lpstr>
      <vt:lpstr>Repository Architecture Styles: Blackboard</vt:lpstr>
      <vt:lpstr>Repository Architecture Styles: Blackboard</vt:lpstr>
      <vt:lpstr>Repository Architecture Styles: Blackboard</vt:lpstr>
      <vt:lpstr>Uses of the Blackboard Style</vt:lpstr>
      <vt:lpstr>Repository Architecture Styles: Blackboard</vt:lpstr>
      <vt:lpstr>Repository Architecture Styles: Blackboard</vt:lpstr>
      <vt:lpstr>A View of Distributed Architecture Styles </vt:lpstr>
      <vt:lpstr>A View of Distributed Architecture Styles Cont:</vt:lpstr>
      <vt:lpstr>Process Interaction in Distributed Programs Cont.</vt:lpstr>
      <vt:lpstr>PIPD: Requests &amp; Replies between clients &amp; Servers</vt:lpstr>
      <vt:lpstr>A View of Distributed Processing Styles Cont. </vt:lpstr>
      <vt:lpstr>Process Interaction in Distributed Programs (PIDP)</vt:lpstr>
      <vt:lpstr>Distributed Processes Architecture Styles</vt:lpstr>
      <vt:lpstr>Process Control Architecture Styles</vt:lpstr>
      <vt:lpstr>Heterogeneous Architecture Styles</vt:lpstr>
      <vt:lpstr>Topic 7: Architectural Patterns</vt:lpstr>
      <vt:lpstr>Pattern-Oriented Software Architecture</vt:lpstr>
      <vt:lpstr>Origins of Patterns</vt:lpstr>
      <vt:lpstr>A Brief History of Software Patterns</vt:lpstr>
      <vt:lpstr>Christopher Alexander</vt:lpstr>
      <vt:lpstr>Christopher Alexander (2)</vt:lpstr>
      <vt:lpstr>Christopher Alexander (3)</vt:lpstr>
      <vt:lpstr>Homeostatic Structure</vt:lpstr>
      <vt:lpstr>Biological Forms</vt:lpstr>
      <vt:lpstr>Reasons for Modern Design Crisis</vt:lpstr>
      <vt:lpstr>A Pattern Language</vt:lpstr>
      <vt:lpstr>Example of an Alexandrian pattern</vt:lpstr>
      <vt:lpstr>Design Patterns</vt:lpstr>
      <vt:lpstr>Example of a Design Pattern (Simplified)</vt:lpstr>
      <vt:lpstr>State Pattern Applied</vt:lpstr>
      <vt:lpstr>The “Gamma Patterns”</vt:lpstr>
      <vt:lpstr>The  Gamma Pattern Template</vt:lpstr>
      <vt:lpstr>Map of the Gamma Patterns</vt:lpstr>
      <vt:lpstr>Shared Values of People Documenting Software Patterns </vt:lpstr>
      <vt:lpstr>Shared Values of People Documenting Patterns (contin.)</vt:lpstr>
      <vt:lpstr>Characteristics of Software Design Patterns (e.g. Gamma et al)*</vt:lpstr>
      <vt:lpstr>Architectural Patterns</vt:lpstr>
      <vt:lpstr>Architectural Patterns</vt:lpstr>
      <vt:lpstr>The Model-View-Controller Pattern (continued)</vt:lpstr>
      <vt:lpstr>Layers Pattern: Example</vt:lpstr>
      <vt:lpstr>Layers Pattern</vt:lpstr>
      <vt:lpstr>Layers Pattern: Structure</vt:lpstr>
      <vt:lpstr>Layers Pattern: Consequences</vt:lpstr>
      <vt:lpstr>Layers Pattern: Variants</vt:lpstr>
      <vt:lpstr>Broker Pattern</vt:lpstr>
      <vt:lpstr>Broker Pattern:Structure</vt:lpstr>
      <vt:lpstr>Broker Pattern: Variants</vt:lpstr>
      <vt:lpstr>Broker Pattern: Consequences</vt:lpstr>
      <vt:lpstr>Presentation-Abstraction-Control Pattern</vt:lpstr>
      <vt:lpstr>Presentation-Abstraction-Control Pattern: Structure</vt:lpstr>
      <vt:lpstr>Presentation-Abstraction-Control Pattern: Variants</vt:lpstr>
      <vt:lpstr>Presentation-Abstraction-Control Pattern: Consequences</vt:lpstr>
      <vt:lpstr>Summary</vt:lpstr>
      <vt:lpstr>Topic 8: Domain-Specific Software Architecture</vt:lpstr>
      <vt:lpstr>Domain-Specific Software Architecture (DSSA)</vt:lpstr>
      <vt:lpstr>Example DSSA: Architecture (the real kind)</vt:lpstr>
      <vt:lpstr>Architecture (the real kind) - 2</vt:lpstr>
      <vt:lpstr>Architecture (the real kind) - 3</vt:lpstr>
      <vt:lpstr>The DSSA Solution</vt:lpstr>
      <vt:lpstr>Solving Problems with DSSAs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 9: Discipline of Software Architecture</vt:lpstr>
      <vt:lpstr>Software Architecture</vt:lpstr>
      <vt:lpstr>Bredemeyer’s Software Architecture Model (1)</vt:lpstr>
      <vt:lpstr>Bredemeyer’s Software Architecture Model (2)</vt:lpstr>
      <vt:lpstr>Bredemeyer’s Software Architecture Model (3)</vt:lpstr>
      <vt:lpstr>Conceptual Architecture</vt:lpstr>
      <vt:lpstr>Logical Architecture</vt:lpstr>
      <vt:lpstr>Execution Architecture</vt:lpstr>
      <vt:lpstr>Process Overview</vt:lpstr>
      <vt:lpstr>How to Create a Good Architecture</vt:lpstr>
      <vt:lpstr>Functionality Goals</vt:lpstr>
      <vt:lpstr>Quality Goals</vt:lpstr>
      <vt:lpstr>Init/Commit Summary</vt:lpstr>
      <vt:lpstr>Architectural Requirements Summary</vt:lpstr>
      <vt:lpstr>System Structuring Summary</vt:lpstr>
      <vt:lpstr>Validation Summary</vt:lpstr>
      <vt:lpstr>Deployment Summary</vt:lpstr>
      <vt:lpstr>Evolutionary Technical Process</vt:lpstr>
      <vt:lpstr>Topic 10: Software Architecture and the UML</vt:lpstr>
      <vt:lpstr>The Value of the UML</vt:lpstr>
      <vt:lpstr>Creating the UML</vt:lpstr>
      <vt:lpstr>Contributions to the UML</vt:lpstr>
      <vt:lpstr>Overview of the UML</vt:lpstr>
      <vt:lpstr>Diagrams in UML</vt:lpstr>
      <vt:lpstr>Requirements</vt:lpstr>
      <vt:lpstr>Evaluation Criteria</vt:lpstr>
      <vt:lpstr>Design Goals</vt:lpstr>
      <vt:lpstr>UML 2.0 Support for SE </vt:lpstr>
      <vt:lpstr>UML 2.0 Support for SE (cont.)</vt:lpstr>
      <vt:lpstr>UML 2.0 Diagram Taxonomy</vt:lpstr>
      <vt:lpstr>Diagrams</vt:lpstr>
      <vt:lpstr>Use Case Diagram</vt:lpstr>
      <vt:lpstr>Use Case Diagram</vt:lpstr>
      <vt:lpstr>Class Diagram</vt:lpstr>
      <vt:lpstr>Class Diagram</vt:lpstr>
      <vt:lpstr>Object Diagram</vt:lpstr>
      <vt:lpstr>Object Diagram</vt:lpstr>
      <vt:lpstr>Component Diagram</vt:lpstr>
      <vt:lpstr>Component Diagram</vt:lpstr>
      <vt:lpstr>Deployment Diagram</vt:lpstr>
      <vt:lpstr>Deployment Diagram</vt:lpstr>
      <vt:lpstr>Activity Diagram</vt:lpstr>
      <vt:lpstr>Activity Diagram</vt:lpstr>
      <vt:lpstr>Sequence Diagram</vt:lpstr>
      <vt:lpstr>Sequence Diagram</vt:lpstr>
      <vt:lpstr>Collaboration Diagram</vt:lpstr>
      <vt:lpstr>Collaboration Diagram</vt:lpstr>
      <vt:lpstr>Statechart Diagram</vt:lpstr>
      <vt:lpstr>Statechart Diagram</vt:lpstr>
      <vt:lpstr>Architecture and the UML</vt:lpstr>
      <vt:lpstr>UML Software Development Life Cycle</vt:lpstr>
      <vt:lpstr>UML Software Development Life Cycle</vt:lpstr>
      <vt:lpstr>Lifecycle Phases</vt:lpstr>
      <vt:lpstr>Topic 11: Architecture and Component-Based Development</vt:lpstr>
      <vt:lpstr>Architectural Mismatch</vt:lpstr>
      <vt:lpstr>Component Concepts</vt:lpstr>
      <vt:lpstr>Component Concepts</vt:lpstr>
      <vt:lpstr>Problems with Interfaces</vt:lpstr>
      <vt:lpstr>Two distinct contracts</vt:lpstr>
      <vt:lpstr>Interfaces v Component Specs.</vt:lpstr>
      <vt:lpstr>Two Levels of Component Interfaces</vt:lpstr>
      <vt:lpstr>An Architecture for CBD</vt:lpstr>
      <vt:lpstr>How to Design a First-Cut Architecture for CBD</vt:lpstr>
      <vt:lpstr>Identifying Core Types</vt:lpstr>
      <vt:lpstr>Worked Example: Hotel Reservation</vt:lpstr>
      <vt:lpstr>Concept Model</vt:lpstr>
      <vt:lpstr>Analysis of the Concept Model</vt:lpstr>
      <vt:lpstr>Adding &lt;&lt;Interface Types&gt;&gt;</vt:lpstr>
      <vt:lpstr>Identifying Business Interfaces</vt:lpstr>
      <vt:lpstr>Creating System-Level Interfaces</vt:lpstr>
      <vt:lpstr>Mapping Use Cases to Interfaces</vt:lpstr>
      <vt:lpstr>Use Case Diagram</vt:lpstr>
      <vt:lpstr>Sample Use Case (1)</vt:lpstr>
      <vt:lpstr>Sample Use Case (2)</vt:lpstr>
      <vt:lpstr>Use Case Step Operations</vt:lpstr>
      <vt:lpstr>Component Specifications</vt:lpstr>
      <vt:lpstr>Initial Component Architecture for a Hotel System</vt:lpstr>
      <vt:lpstr>Summary</vt:lpstr>
      <vt:lpstr>Topic 12: Software Architecture Evaluation</vt:lpstr>
      <vt:lpstr>Outline</vt:lpstr>
      <vt:lpstr>Introduction</vt:lpstr>
      <vt:lpstr>Architecting Landscape</vt:lpstr>
      <vt:lpstr>Benefits</vt:lpstr>
      <vt:lpstr>Evaluation Preconditions</vt:lpstr>
      <vt:lpstr>Evaluation Activities </vt:lpstr>
      <vt:lpstr>Evaluation Output </vt:lpstr>
      <vt:lpstr>Evaluation Approaches</vt:lpstr>
      <vt:lpstr>Scenario Based Analysis</vt:lpstr>
      <vt:lpstr>Metrics for Quality Attribute</vt:lpstr>
      <vt:lpstr>Architecture Quality Metrics</vt:lpstr>
      <vt:lpstr>Component Based Architecture Evaluation</vt:lpstr>
      <vt:lpstr>Topic  13: Software Architecture and OO Development</vt:lpstr>
      <vt:lpstr>‘Space’ in Software </vt:lpstr>
      <vt:lpstr>Object-Oriented Software Construction</vt:lpstr>
      <vt:lpstr>Responsibility-Driven Design (1)</vt:lpstr>
      <vt:lpstr>Responsibility-Driven Design (2)</vt:lpstr>
      <vt:lpstr>CRC (Class, Responsibility, Collaboration) Cards</vt:lpstr>
      <vt:lpstr>Encapsulation and Information Hiding</vt:lpstr>
      <vt:lpstr>Encapsulation</vt:lpstr>
      <vt:lpstr>Interfaces (1)</vt:lpstr>
      <vt:lpstr>Interfaces (2)</vt:lpstr>
      <vt:lpstr>Interfaces in UML</vt:lpstr>
      <vt:lpstr>The Significance of Interfaces for Architecture</vt:lpstr>
      <vt:lpstr>Cyclical Dependency</vt:lpstr>
      <vt:lpstr>The UML Package Construct</vt:lpstr>
      <vt:lpstr>Dependency Heuristics</vt:lpstr>
      <vt:lpstr>Different Kinds of Dependencies </vt:lpstr>
      <vt:lpstr>Levelisation</vt:lpstr>
      <vt:lpstr>A Levelised OO System</vt:lpstr>
      <vt:lpstr>Analysing Structure in OO Systems (1)</vt:lpstr>
      <vt:lpstr>Analysing Structure in OO Systems (2)</vt:lpstr>
      <vt:lpstr>Stability Graph</vt:lpstr>
      <vt:lpstr>Summary</vt:lpstr>
      <vt:lpstr>Topic 14: Software Architecture Models</vt:lpstr>
      <vt:lpstr>Also Software Architecture</vt:lpstr>
      <vt:lpstr>Architectural Design Process</vt:lpstr>
      <vt:lpstr>Architectural Models</vt:lpstr>
      <vt:lpstr>CASE Repository Model</vt:lpstr>
      <vt:lpstr>Call-Return Model</vt:lpstr>
      <vt:lpstr>Real-Time System Control Model</vt:lpstr>
      <vt:lpstr>Selective Broadcasting Model</vt:lpstr>
      <vt:lpstr>Interrupt-Driven Control Model</vt:lpstr>
      <vt:lpstr>Compiler Model</vt:lpstr>
      <vt:lpstr>OSI Reference Model</vt:lpstr>
      <vt:lpstr>Distributed Systems</vt:lpstr>
      <vt:lpstr>Distributed Systems Architectures</vt:lpstr>
      <vt:lpstr>Middleware</vt:lpstr>
      <vt:lpstr>Multiprocessor Architecture</vt:lpstr>
      <vt:lpstr>Multiprocessor Traffic Control System</vt:lpstr>
      <vt:lpstr>Client/Server Architectures</vt:lpstr>
      <vt:lpstr>Client/Server System</vt:lpstr>
      <vt:lpstr>Representative Client/Server Systems Part 1</vt:lpstr>
      <vt:lpstr>Representative Client/Server Systems part 2</vt:lpstr>
      <vt:lpstr>Client/Server Software Components</vt:lpstr>
      <vt:lpstr>Representative Client/Server Configurations - part 1</vt:lpstr>
      <vt:lpstr>Representative Client/Server Configurations - part 2</vt:lpstr>
      <vt:lpstr>Representative Client/Server Configurations - part 3</vt:lpstr>
      <vt:lpstr>Thin Client Model</vt:lpstr>
      <vt:lpstr>Fat Client Model</vt:lpstr>
      <vt:lpstr>Three-tier Architecture</vt:lpstr>
      <vt:lpstr>Three-Tier Architecture from Sommerville</vt:lpstr>
      <vt:lpstr>Distributed Object Architectures</vt:lpstr>
      <vt:lpstr>Distributed Object Architecture</vt:lpstr>
      <vt:lpstr>Distributed Object Architecture Advantages</vt:lpstr>
      <vt:lpstr>Uses of Distributed Object Architectures</vt:lpstr>
      <vt:lpstr>Data Mining System Example</vt:lpstr>
      <vt:lpstr>CORBA</vt:lpstr>
      <vt:lpstr>CORBA Services</vt:lpstr>
      <vt:lpstr>CORBA Application Structure</vt:lpstr>
      <vt:lpstr>CORBA Standards</vt:lpstr>
      <vt:lpstr>Object Request Broker (ORB)</vt:lpstr>
      <vt:lpstr>ORB-based Communication</vt:lpstr>
      <vt:lpstr>Inter-ORB Communications</vt:lpstr>
      <vt:lpstr>Inter-ORB Communications</vt:lpstr>
      <vt:lpstr>Topic 15: The OMG’s Model Driven Architecture (MDA)</vt:lpstr>
      <vt:lpstr>Why the MDA?</vt:lpstr>
      <vt:lpstr>Aims of the MDA</vt:lpstr>
      <vt:lpstr>Basic Principles</vt:lpstr>
      <vt:lpstr>“Bottom-line Benefits”</vt:lpstr>
      <vt:lpstr>MDA</vt:lpstr>
      <vt:lpstr>MDA Models </vt:lpstr>
      <vt:lpstr>Model Relationships</vt:lpstr>
      <vt:lpstr>Example of Vertical Mapping</vt:lpstr>
      <vt:lpstr>Vertical/Horizontal Mapping</vt:lpstr>
      <vt:lpstr>Using UML to Model Relationships</vt:lpstr>
      <vt:lpstr>Automation of Mapping?</vt:lpstr>
      <vt:lpstr>Developing Using MDA (1)</vt:lpstr>
      <vt:lpstr>Developing in MDA (2)</vt:lpstr>
      <vt:lpstr>Developing in MDA (3)</vt:lpstr>
      <vt:lpstr>Issues for Software Architecture (1)</vt:lpstr>
      <vt:lpstr>Issues for Software Architecture (2)</vt:lpstr>
      <vt:lpstr>Issues for Software Architecture (3)</vt:lpstr>
      <vt:lpstr>Summary</vt:lpstr>
      <vt:lpstr>Topic 16: Software Architecture and Process</vt:lpstr>
      <vt:lpstr>Architecture, Organisation and Process</vt:lpstr>
      <vt:lpstr>‘Heavywight’ Process :ATAM</vt:lpstr>
      <vt:lpstr>Underlying Concepts of ATAM</vt:lpstr>
      <vt:lpstr>The Steps of ATAM(1)</vt:lpstr>
      <vt:lpstr>The Steps of ATAM (2)</vt:lpstr>
      <vt:lpstr>Other Heavyweight Processes</vt:lpstr>
      <vt:lpstr>An ‘agile’ process: The SCRUM Approach</vt:lpstr>
      <vt:lpstr>How SCRUM Works</vt:lpstr>
      <vt:lpstr>Benefits of SCRUM</vt:lpstr>
      <vt:lpstr>SCRUM Meetings</vt:lpstr>
      <vt:lpstr>Other Agile Processes</vt:lpstr>
      <vt:lpstr>Summary</vt:lpstr>
      <vt:lpstr>Topic 17: Software Architecture and Reengineering</vt:lpstr>
      <vt:lpstr>Legacy Systems</vt:lpstr>
      <vt:lpstr>Software Volume</vt:lpstr>
      <vt:lpstr>Reverse Architecting: Motivation</vt:lpstr>
      <vt:lpstr>Software Architecture</vt:lpstr>
      <vt:lpstr>Architectural Structures</vt:lpstr>
      <vt:lpstr>The 4 + 1 View Model</vt:lpstr>
      <vt:lpstr>Reverse Engineering</vt:lpstr>
      <vt:lpstr>Reengineering</vt:lpstr>
      <vt:lpstr>Reengineering</vt:lpstr>
      <vt:lpstr>Program Understanding</vt:lpstr>
      <vt:lpstr>Cognitive Processes</vt:lpstr>
      <vt:lpstr>Supporting  Program Understanding</vt:lpstr>
      <vt:lpstr>Topic 18: Service-Oriented Architecture (SOA) </vt:lpstr>
      <vt:lpstr>contents</vt:lpstr>
      <vt:lpstr>Software Architecture and SOA</vt:lpstr>
      <vt:lpstr>Service-oriented architecture (SOA) definition</vt:lpstr>
      <vt:lpstr>Services ,Web Services and SOA</vt:lpstr>
      <vt:lpstr>SOA Characteristics</vt:lpstr>
      <vt:lpstr>SOA Basics</vt:lpstr>
      <vt:lpstr>PowerPoint Presentation</vt:lpstr>
      <vt:lpstr>SOA Elements </vt:lpstr>
      <vt:lpstr>SOA meta-model</vt:lpstr>
      <vt:lpstr>Service-oriented modeling framework (SOMF)</vt:lpstr>
      <vt:lpstr>Service-Oriented Modeling Framework (SOMF) Version 2.0 </vt:lpstr>
      <vt:lpstr>SOMF addresses the following principles: </vt:lpstr>
      <vt:lpstr>Security in SOA </vt:lpstr>
      <vt:lpstr>Security Services</vt:lpstr>
      <vt:lpstr>Security Services</vt:lpstr>
      <vt:lpstr>Security Services</vt:lpstr>
      <vt:lpstr>Security-centric Service Models(1)</vt:lpstr>
      <vt:lpstr>Security-centric Service Models(2)</vt:lpstr>
      <vt:lpstr>Security-centric Service Models(3)</vt:lpstr>
      <vt:lpstr>SOA security architects：how to do</vt:lpstr>
      <vt:lpstr>SOA security : Conclusion </vt:lpstr>
      <vt:lpstr>Web Oriented Architecture</vt:lpstr>
      <vt:lpstr>PowerPoint Presentation</vt:lpstr>
      <vt:lpstr>PowerPoint Presentation</vt:lpstr>
      <vt:lpstr>What is WOA? The Basic Tenets(1)</vt:lpstr>
      <vt:lpstr>What is WOA? The Basic Tenets(2)</vt:lpstr>
      <vt:lpstr>PowerPoint Presentation</vt:lpstr>
      <vt:lpstr>contents</vt:lpstr>
      <vt:lpstr>Security</vt:lpstr>
      <vt:lpstr>Confidentiality, Integrity, and Availability </vt:lpstr>
      <vt:lpstr>Design Principles for Computer Security</vt:lpstr>
      <vt:lpstr>Design Principles for Computer Security</vt:lpstr>
      <vt:lpstr>PowerPoint Presentation</vt:lpstr>
      <vt:lpstr>Stakeholders： </vt:lpstr>
      <vt:lpstr>Risk Management:</vt:lpstr>
      <vt:lpstr>Security policy and standards:</vt:lpstr>
      <vt:lpstr>Security architecture:</vt:lpstr>
      <vt:lpstr>Security processes： </vt:lpstr>
      <vt:lpstr>Security processes ： Example roadmap for adding security to the SDL </vt:lpstr>
      <vt:lpstr>Security processes ： Example roadmap for adding security to the SDL(1)</vt:lpstr>
      <vt:lpstr>Security processes ：  Example roadmap for adding security to the SDL(2)</vt:lpstr>
      <vt:lpstr>Defense in depth：</vt:lpstr>
      <vt:lpstr>Defense in depth（1）</vt:lpstr>
      <vt:lpstr>Metrics：</vt:lpstr>
      <vt:lpstr>Metrics（1）</vt:lpstr>
      <vt:lpstr>Assurance： </vt:lpstr>
      <vt:lpstr>Security Architecture Lifecycle</vt:lpstr>
      <vt:lpstr>Security Architecture Lifecycle（1）</vt:lpstr>
      <vt:lpstr>Architectural Access Control Models</vt:lpstr>
      <vt:lpstr>Role of Trust Management</vt:lpstr>
      <vt:lpstr>Architecture and Trust Management</vt:lpstr>
      <vt:lpstr>Approach</vt:lpstr>
      <vt:lpstr>Key Insights</vt:lpstr>
      <vt:lpstr>Design Guidelines: Approach</vt:lpstr>
      <vt:lpstr>Topic 20 :Web 2.0 and Software Architecture  </vt:lpstr>
      <vt:lpstr>contents</vt:lpstr>
      <vt:lpstr>What is Web 2.0?</vt:lpstr>
      <vt:lpstr>What is Web 2.0?</vt:lpstr>
      <vt:lpstr>What is Web 2.0?</vt:lpstr>
      <vt:lpstr>What is Web 2.0?</vt:lpstr>
      <vt:lpstr>PowerPoint Presentation</vt:lpstr>
      <vt:lpstr>History: From Web 1.0 to 2.0 </vt:lpstr>
      <vt:lpstr>Web 1.0 and Web 2.0 : What’s the difference</vt:lpstr>
      <vt:lpstr>What’s the difference?</vt:lpstr>
      <vt:lpstr>PowerPoint Presentation</vt:lpstr>
      <vt:lpstr>Web 1.0 and Web 2.0   Netscape &amp; Google</vt:lpstr>
      <vt:lpstr>Basic Web 2.0 Reference Architecture diagram</vt:lpstr>
      <vt:lpstr>Basic Web 2.0 Reference Architecture components（1）</vt:lpstr>
      <vt:lpstr>Basic Web 2.0 Reference Architecture components（2）</vt:lpstr>
      <vt:lpstr>PowerPoint Presentation</vt:lpstr>
      <vt:lpstr>Basic Web 2.0 Reference Architecture  ——The Resource Tier</vt:lpstr>
      <vt:lpstr>Basic Web 2.0 Reference Architecture  ——The Resource Tier （1）</vt:lpstr>
      <vt:lpstr>Basic Web 2.0 Reference Architecture  ——The Service Tier</vt:lpstr>
      <vt:lpstr>Basic Web 2.0 Reference Architecture  ——The Service Tier（1）</vt:lpstr>
      <vt:lpstr> </vt:lpstr>
      <vt:lpstr>PowerPoint Presentation</vt:lpstr>
      <vt:lpstr>Architectural Models That Span Tiers </vt:lpstr>
      <vt:lpstr>Topic 21: Cloud Computing and Software Architecture </vt:lpstr>
      <vt:lpstr>Definition of Cloud Computing</vt:lpstr>
      <vt:lpstr>PowerPoint Presentation</vt:lpstr>
      <vt:lpstr>Definition of Cloud Computing  ——Essential Characteristics(1)</vt:lpstr>
      <vt:lpstr>Definition of Cloud Computing  ——Essential Characteristics(1)</vt:lpstr>
      <vt:lpstr>Definition of Cloud Computing  —— Service Models</vt:lpstr>
      <vt:lpstr>Definition of Cloud Computing  —— Deployment Models </vt:lpstr>
      <vt:lpstr>PowerPoint Presentation</vt:lpstr>
      <vt:lpstr>PowerPoint Presentation</vt:lpstr>
      <vt:lpstr>PowerPoint Presentation</vt:lpstr>
      <vt:lpstr>Organizing the Clouds</vt:lpstr>
      <vt:lpstr>Cloud Computing’s Brother Buzzwords</vt:lpstr>
      <vt:lpstr>Comparison of Utility Computing and Cloud Computing </vt:lpstr>
      <vt:lpstr>Comparison of Distributed Computing and Cloud Computing</vt:lpstr>
      <vt:lpstr>PowerPoint Presentation</vt:lpstr>
      <vt:lpstr>PowerPoint Presentation</vt:lpstr>
      <vt:lpstr>PowerPoint Presentation</vt:lpstr>
      <vt:lpstr>PowerPoint Presentation</vt:lpstr>
      <vt:lpstr>PowerPoint Presentation</vt:lpstr>
      <vt:lpstr>PowerPoint Presentation</vt:lpstr>
      <vt:lpstr>New Application Opportunities</vt:lpstr>
      <vt:lpstr>Obstacles and Opportunities</vt:lpstr>
      <vt:lpstr>Some Observations</vt:lpstr>
      <vt:lpstr>Relationships：SOA and Cloud Computing</vt:lpstr>
      <vt:lpstr>SOA and Cloud Computing</vt:lpstr>
      <vt:lpstr>The Basic Idea</vt:lpstr>
      <vt:lpstr>IT is Skeptical</vt:lpstr>
      <vt:lpstr>However, Not So Fast</vt:lpstr>
      <vt:lpstr>When Cloud Computing may be a Fit</vt:lpstr>
      <vt:lpstr>When Cloud Computing may not a Fit</vt:lpstr>
      <vt:lpstr>Start with the Architecture</vt:lpstr>
      <vt:lpstr>Getting Ready</vt:lpstr>
      <vt:lpstr>Stepping to the Clouds</vt:lpstr>
      <vt:lpstr>Topic 22: Software Architecture and Concurrency</vt:lpstr>
      <vt:lpstr>Why is concurrency so important?</vt:lpstr>
      <vt:lpstr>Evolution of hardware (source: Intel)</vt:lpstr>
      <vt:lpstr>Multiprocessing</vt:lpstr>
      <vt:lpstr>Multitasking &amp; multithreading</vt:lpstr>
      <vt:lpstr>Processes</vt:lpstr>
      <vt:lpstr>Concurrency</vt:lpstr>
      <vt:lpstr>Computation</vt:lpstr>
      <vt:lpstr>Operating system processes</vt:lpstr>
      <vt:lpstr>The scheduler</vt:lpstr>
      <vt:lpstr>The context switch</vt:lpstr>
      <vt:lpstr>Concurrency within programs</vt:lpstr>
      <vt:lpstr>Threads (“lightweight processes”)</vt:lpstr>
      <vt:lpstr>Processes vs threads</vt:lpstr>
      <vt:lpstr>Synchronization</vt:lpstr>
      <vt:lpstr>Mutual exclusion</vt:lpstr>
      <vt:lpstr>The producer-consumer problem</vt:lpstr>
      <vt:lpstr>Condition synchronization</vt:lpstr>
      <vt:lpstr>The problem of deadlock</vt:lpstr>
      <vt:lpstr>Dining philosophers</vt:lpstr>
      <vt:lpstr>Topic 23: Visualising Software Architectures</vt:lpstr>
      <vt:lpstr>Objectives</vt:lpstr>
      <vt:lpstr>What is Architectural Visualization?</vt:lpstr>
      <vt:lpstr>Models vs. Visualizations</vt:lpstr>
      <vt:lpstr>Models vs. Visualizations</vt:lpstr>
      <vt:lpstr>Canonical Visualizations</vt:lpstr>
      <vt:lpstr>Different Relationships</vt:lpstr>
      <vt:lpstr>Kinds of Visualizations: Textual Visualizations</vt:lpstr>
      <vt:lpstr>Textual Visualizations</vt:lpstr>
      <vt:lpstr>Textual Visualizations: Interaction</vt:lpstr>
      <vt:lpstr>Textual Visualizations</vt:lpstr>
      <vt:lpstr>Kinds of Visualizations: Graphical Visualizations</vt:lpstr>
      <vt:lpstr>Graphical Visualizations</vt:lpstr>
      <vt:lpstr>Graphical Visualizations: Interaction</vt:lpstr>
      <vt:lpstr>Graphical Visualizations</vt:lpstr>
      <vt:lpstr>Hybrid Visualizations</vt:lpstr>
      <vt:lpstr>Views,  Viewpoints, &amp;  Visualizations</vt:lpstr>
      <vt:lpstr>Effect Visualizations</vt:lpstr>
      <vt:lpstr>Constructing New Visualizations</vt:lpstr>
      <vt:lpstr>New Visualizations: Guidelines</vt:lpstr>
      <vt:lpstr>New Visualizations: Guidelines (cont’d)</vt:lpstr>
      <vt:lpstr>New Visualizations: Anti-Guidelines</vt:lpstr>
      <vt:lpstr>New Visualizations: Anti-Guidelines (cont’d)</vt:lpstr>
      <vt:lpstr>Coordinating Multiple Visualizations</vt:lpstr>
      <vt:lpstr>Strategy: Peer-to-Peer Coordination</vt:lpstr>
      <vt:lpstr>Strategy: Master-Slave</vt:lpstr>
      <vt:lpstr>Strategy: Pull-based</vt:lpstr>
      <vt:lpstr>Strategy: Push-based</vt:lpstr>
      <vt:lpstr>Topic 24: Implementing Architectures</vt:lpstr>
      <vt:lpstr>The Mapping Problem</vt:lpstr>
      <vt:lpstr>Common Element Mapping</vt:lpstr>
      <vt:lpstr>Common Element Mapping (cont’d)</vt:lpstr>
      <vt:lpstr>Common Element Mapping (cont’d)</vt:lpstr>
      <vt:lpstr>One-Way vs. Round Trip Mapping</vt:lpstr>
      <vt:lpstr>One-Way vs. Round Trip Mapping (cont’d)</vt:lpstr>
      <vt:lpstr>One-Way vs. Round Trip Mapping (cont’d)</vt:lpstr>
      <vt:lpstr>Architecture Implementation Frameworks</vt:lpstr>
      <vt:lpstr>Architecture Implementation Frameworks</vt:lpstr>
      <vt:lpstr>Architecture Implementation Frameworks</vt:lpstr>
      <vt:lpstr>Canonical Example</vt:lpstr>
      <vt:lpstr>More on Frameworks</vt:lpstr>
      <vt:lpstr>Same Style, Different Frameworks</vt:lpstr>
      <vt:lpstr>Evaluating Frameworks</vt:lpstr>
      <vt:lpstr>Evaluating Frameworks (cont’d)</vt:lpstr>
      <vt:lpstr>Evaluating Frameworks (cont’d)</vt:lpstr>
      <vt:lpstr>Middleware and Component Models</vt:lpstr>
      <vt:lpstr>Middleware and Component Models (cont’d)</vt:lpstr>
      <vt:lpstr>Middleware and Component Models (cont’d)</vt:lpstr>
      <vt:lpstr>Building a New Framework</vt:lpstr>
      <vt:lpstr>New Framework Guidelines</vt:lpstr>
      <vt:lpstr>New Framework Guidelines (cont’d)</vt:lpstr>
      <vt:lpstr>New Framework Guidelines (cont’d)</vt:lpstr>
      <vt:lpstr>Topic 25: Implementation Architectures (II)</vt:lpstr>
      <vt:lpstr>Recall Pipe-and-Filter</vt:lpstr>
      <vt:lpstr>Recall the C2 Style</vt:lpstr>
      <vt:lpstr>Evaluating Lightweight C2 Framework</vt:lpstr>
      <vt:lpstr>Implementing Pipe and Filter Lunar Lander</vt:lpstr>
      <vt:lpstr>Implementing Pipe and Filter Lunar Lander</vt:lpstr>
      <vt:lpstr>Implementing Pipe and Filter Lunar Lander</vt:lpstr>
      <vt:lpstr>Implementing Pipe and Filter Lunar Lander</vt:lpstr>
      <vt:lpstr>Implementing Pipe and Filter Lunar Lander</vt:lpstr>
      <vt:lpstr>Implementing Pipe and Filter Lunar Lander</vt:lpstr>
      <vt:lpstr>Topic 26: Software Architecture: Being Creative</vt:lpstr>
      <vt:lpstr>Yesterday – 1990’s</vt:lpstr>
      <vt:lpstr>A Few Years Later</vt:lpstr>
      <vt:lpstr>Today</vt:lpstr>
      <vt:lpstr>A Short History of Software</vt:lpstr>
      <vt:lpstr>The classical ways of describing architecture </vt:lpstr>
      <vt:lpstr>Today’s Software Architectures Are Also Extremely Sophisticated </vt:lpstr>
      <vt:lpstr>Emergent Architecture</vt:lpstr>
      <vt:lpstr>Open Platform vs. Closed Platform</vt:lpstr>
      <vt:lpstr>New Distribution Models</vt:lpstr>
      <vt:lpstr>Summary</vt:lpstr>
      <vt:lpstr>Discussion Questions</vt:lpstr>
      <vt:lpstr> </vt:lpstr>
      <vt:lpstr> </vt:lpstr>
      <vt:lpstr> </vt:lpstr>
      <vt:lpstr> </vt:lpstr>
      <vt:lpstr> </vt:lpstr>
    </vt:vector>
  </TitlesOfParts>
  <Company>De Montfort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Software Architecture</dc:title>
  <dc:creator>Alan O'Callaghan</dc:creator>
  <cp:lastModifiedBy>xiaodong zhang</cp:lastModifiedBy>
  <cp:revision>415</cp:revision>
  <cp:lastPrinted>2020-08-22T10:51:49Z</cp:lastPrinted>
  <dcterms:created xsi:type="dcterms:W3CDTF">2000-02-06T15:18:23Z</dcterms:created>
  <dcterms:modified xsi:type="dcterms:W3CDTF">2023-09-10T15:23:45Z</dcterms:modified>
</cp:coreProperties>
</file>